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eg" ContentType="vide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3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8" r:id="rId4"/>
    <p:sldMasterId id="2147483703" r:id="rId5"/>
    <p:sldMasterId id="2147483716" r:id="rId6"/>
    <p:sldMasterId id="2147483729" r:id="rId7"/>
    <p:sldMasterId id="2147483742" r:id="rId8"/>
    <p:sldMasterId id="2147483755" r:id="rId9"/>
    <p:sldMasterId id="2147483767" r:id="rId10"/>
    <p:sldMasterId id="2147483782" r:id="rId11"/>
    <p:sldMasterId id="2147483794" r:id="rId12"/>
    <p:sldMasterId id="2147483806" r:id="rId13"/>
    <p:sldMasterId id="2147483821" r:id="rId14"/>
  </p:sldMasterIdLst>
  <p:notesMasterIdLst>
    <p:notesMasterId r:id="rId175"/>
  </p:notesMasterIdLst>
  <p:sldIdLst>
    <p:sldId id="449" r:id="rId15"/>
    <p:sldId id="260" r:id="rId16"/>
    <p:sldId id="439" r:id="rId17"/>
    <p:sldId id="427" r:id="rId18"/>
    <p:sldId id="420" r:id="rId19"/>
    <p:sldId id="421" r:id="rId20"/>
    <p:sldId id="422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353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436" r:id="rId44"/>
    <p:sldId id="491" r:id="rId45"/>
    <p:sldId id="364" r:id="rId46"/>
    <p:sldId id="365" r:id="rId47"/>
    <p:sldId id="366" r:id="rId48"/>
    <p:sldId id="445" r:id="rId49"/>
    <p:sldId id="446" r:id="rId50"/>
    <p:sldId id="447" r:id="rId51"/>
    <p:sldId id="448" r:id="rId52"/>
    <p:sldId id="466" r:id="rId53"/>
    <p:sldId id="437" r:id="rId54"/>
    <p:sldId id="438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451" r:id="rId64"/>
    <p:sldId id="452" r:id="rId65"/>
    <p:sldId id="469" r:id="rId66"/>
    <p:sldId id="453" r:id="rId67"/>
    <p:sldId id="454" r:id="rId68"/>
    <p:sldId id="455" r:id="rId69"/>
    <p:sldId id="456" r:id="rId70"/>
    <p:sldId id="457" r:id="rId71"/>
    <p:sldId id="458" r:id="rId72"/>
    <p:sldId id="459" r:id="rId73"/>
    <p:sldId id="460" r:id="rId74"/>
    <p:sldId id="461" r:id="rId75"/>
    <p:sldId id="462" r:id="rId76"/>
    <p:sldId id="463" r:id="rId77"/>
    <p:sldId id="442" r:id="rId78"/>
    <p:sldId id="441" r:id="rId79"/>
    <p:sldId id="322" r:id="rId80"/>
    <p:sldId id="323" r:id="rId81"/>
    <p:sldId id="324" r:id="rId82"/>
    <p:sldId id="325" r:id="rId83"/>
    <p:sldId id="326" r:id="rId84"/>
    <p:sldId id="327" r:id="rId85"/>
    <p:sldId id="328" r:id="rId86"/>
    <p:sldId id="329" r:id="rId87"/>
    <p:sldId id="330" r:id="rId88"/>
    <p:sldId id="331" r:id="rId89"/>
    <p:sldId id="332" r:id="rId90"/>
    <p:sldId id="333" r:id="rId91"/>
    <p:sldId id="334" r:id="rId92"/>
    <p:sldId id="335" r:id="rId93"/>
    <p:sldId id="336" r:id="rId94"/>
    <p:sldId id="483" r:id="rId95"/>
    <p:sldId id="337" r:id="rId96"/>
    <p:sldId id="338" r:id="rId97"/>
    <p:sldId id="339" r:id="rId98"/>
    <p:sldId id="340" r:id="rId99"/>
    <p:sldId id="341" r:id="rId100"/>
    <p:sldId id="423" r:id="rId101"/>
    <p:sldId id="424" r:id="rId102"/>
    <p:sldId id="425" r:id="rId103"/>
    <p:sldId id="356" r:id="rId104"/>
    <p:sldId id="357" r:id="rId105"/>
    <p:sldId id="358" r:id="rId106"/>
    <p:sldId id="359" r:id="rId107"/>
    <p:sldId id="426" r:id="rId108"/>
    <p:sldId id="346" r:id="rId109"/>
    <p:sldId id="291" r:id="rId110"/>
    <p:sldId id="292" r:id="rId111"/>
    <p:sldId id="342" r:id="rId112"/>
    <p:sldId id="343" r:id="rId113"/>
    <p:sldId id="344" r:id="rId114"/>
    <p:sldId id="345" r:id="rId115"/>
    <p:sldId id="293" r:id="rId116"/>
    <p:sldId id="294" r:id="rId117"/>
    <p:sldId id="295" r:id="rId118"/>
    <p:sldId id="296" r:id="rId119"/>
    <p:sldId id="297" r:id="rId120"/>
    <p:sldId id="298" r:id="rId121"/>
    <p:sldId id="299" r:id="rId122"/>
    <p:sldId id="300" r:id="rId123"/>
    <p:sldId id="301" r:id="rId124"/>
    <p:sldId id="302" r:id="rId125"/>
    <p:sldId id="303" r:id="rId126"/>
    <p:sldId id="304" r:id="rId127"/>
    <p:sldId id="348" r:id="rId128"/>
    <p:sldId id="349" r:id="rId129"/>
    <p:sldId id="347" r:id="rId130"/>
    <p:sldId id="309" r:id="rId131"/>
    <p:sldId id="310" r:id="rId132"/>
    <p:sldId id="311" r:id="rId133"/>
    <p:sldId id="312" r:id="rId134"/>
    <p:sldId id="313" r:id="rId135"/>
    <p:sldId id="307" r:id="rId136"/>
    <p:sldId id="308" r:id="rId137"/>
    <p:sldId id="350" r:id="rId138"/>
    <p:sldId id="351" r:id="rId139"/>
    <p:sldId id="430" r:id="rId140"/>
    <p:sldId id="485" r:id="rId141"/>
    <p:sldId id="486" r:id="rId142"/>
    <p:sldId id="487" r:id="rId143"/>
    <p:sldId id="488" r:id="rId144"/>
    <p:sldId id="477" r:id="rId145"/>
    <p:sldId id="476" r:id="rId146"/>
    <p:sldId id="475" r:id="rId147"/>
    <p:sldId id="479" r:id="rId148"/>
    <p:sldId id="490" r:id="rId149"/>
    <p:sldId id="489" r:id="rId150"/>
    <p:sldId id="484" r:id="rId151"/>
    <p:sldId id="478" r:id="rId152"/>
    <p:sldId id="482" r:id="rId153"/>
    <p:sldId id="467" r:id="rId154"/>
    <p:sldId id="428" r:id="rId155"/>
    <p:sldId id="431" r:id="rId156"/>
    <p:sldId id="432" r:id="rId157"/>
    <p:sldId id="433" r:id="rId158"/>
    <p:sldId id="372" r:id="rId159"/>
    <p:sldId id="373" r:id="rId160"/>
    <p:sldId id="374" r:id="rId161"/>
    <p:sldId id="375" r:id="rId162"/>
    <p:sldId id="376" r:id="rId163"/>
    <p:sldId id="377" r:id="rId164"/>
    <p:sldId id="378" r:id="rId165"/>
    <p:sldId id="379" r:id="rId166"/>
    <p:sldId id="434" r:id="rId167"/>
    <p:sldId id="435" r:id="rId168"/>
    <p:sldId id="468" r:id="rId169"/>
    <p:sldId id="471" r:id="rId170"/>
    <p:sldId id="473" r:id="rId171"/>
    <p:sldId id="474" r:id="rId172"/>
    <p:sldId id="472" r:id="rId173"/>
    <p:sldId id="470" r:id="rId1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869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33" Type="http://schemas.openxmlformats.org/officeDocument/2006/relationships/slide" Target="slides/slide119.xml"/><Relationship Id="rId138" Type="http://schemas.openxmlformats.org/officeDocument/2006/relationships/slide" Target="slides/slide124.xml"/><Relationship Id="rId154" Type="http://schemas.openxmlformats.org/officeDocument/2006/relationships/slide" Target="slides/slide140.xml"/><Relationship Id="rId159" Type="http://schemas.openxmlformats.org/officeDocument/2006/relationships/slide" Target="slides/slide145.xml"/><Relationship Id="rId175" Type="http://schemas.openxmlformats.org/officeDocument/2006/relationships/notesMaster" Target="notesMasters/notesMaster1.xml"/><Relationship Id="rId170" Type="http://schemas.openxmlformats.org/officeDocument/2006/relationships/slide" Target="slides/slide156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28" Type="http://schemas.openxmlformats.org/officeDocument/2006/relationships/slide" Target="slides/slide114.xml"/><Relationship Id="rId144" Type="http://schemas.openxmlformats.org/officeDocument/2006/relationships/slide" Target="slides/slide130.xml"/><Relationship Id="rId149" Type="http://schemas.openxmlformats.org/officeDocument/2006/relationships/slide" Target="slides/slide13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160" Type="http://schemas.openxmlformats.org/officeDocument/2006/relationships/slide" Target="slides/slide146.xml"/><Relationship Id="rId165" Type="http://schemas.openxmlformats.org/officeDocument/2006/relationships/slide" Target="slides/slide15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18" Type="http://schemas.openxmlformats.org/officeDocument/2006/relationships/slide" Target="slides/slide104.xml"/><Relationship Id="rId134" Type="http://schemas.openxmlformats.org/officeDocument/2006/relationships/slide" Target="slides/slide120.xml"/><Relationship Id="rId139" Type="http://schemas.openxmlformats.org/officeDocument/2006/relationships/slide" Target="slides/slide12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50" Type="http://schemas.openxmlformats.org/officeDocument/2006/relationships/slide" Target="slides/slide136.xml"/><Relationship Id="rId155" Type="http://schemas.openxmlformats.org/officeDocument/2006/relationships/slide" Target="slides/slide141.xml"/><Relationship Id="rId171" Type="http://schemas.openxmlformats.org/officeDocument/2006/relationships/slide" Target="slides/slide157.xml"/><Relationship Id="rId176" Type="http://schemas.openxmlformats.org/officeDocument/2006/relationships/presProps" Target="presProps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24" Type="http://schemas.openxmlformats.org/officeDocument/2006/relationships/slide" Target="slides/slide110.xml"/><Relationship Id="rId129" Type="http://schemas.openxmlformats.org/officeDocument/2006/relationships/slide" Target="slides/slide115.xml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40" Type="http://schemas.openxmlformats.org/officeDocument/2006/relationships/slide" Target="slides/slide126.xml"/><Relationship Id="rId145" Type="http://schemas.openxmlformats.org/officeDocument/2006/relationships/slide" Target="slides/slide131.xml"/><Relationship Id="rId161" Type="http://schemas.openxmlformats.org/officeDocument/2006/relationships/slide" Target="slides/slide147.xml"/><Relationship Id="rId166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130" Type="http://schemas.openxmlformats.org/officeDocument/2006/relationships/slide" Target="slides/slide116.xml"/><Relationship Id="rId135" Type="http://schemas.openxmlformats.org/officeDocument/2006/relationships/slide" Target="slides/slide121.xml"/><Relationship Id="rId143" Type="http://schemas.openxmlformats.org/officeDocument/2006/relationships/slide" Target="slides/slide129.xml"/><Relationship Id="rId148" Type="http://schemas.openxmlformats.org/officeDocument/2006/relationships/slide" Target="slides/slide134.xml"/><Relationship Id="rId151" Type="http://schemas.openxmlformats.org/officeDocument/2006/relationships/slide" Target="slides/slide137.xml"/><Relationship Id="rId156" Type="http://schemas.openxmlformats.org/officeDocument/2006/relationships/slide" Target="slides/slide142.xml"/><Relationship Id="rId164" Type="http://schemas.openxmlformats.org/officeDocument/2006/relationships/slide" Target="slides/slide150.xml"/><Relationship Id="rId169" Type="http://schemas.openxmlformats.org/officeDocument/2006/relationships/slide" Target="slides/slide155.xml"/><Relationship Id="rId177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slide" Target="slides/slide15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141" Type="http://schemas.openxmlformats.org/officeDocument/2006/relationships/slide" Target="slides/slide127.xml"/><Relationship Id="rId146" Type="http://schemas.openxmlformats.org/officeDocument/2006/relationships/slide" Target="slides/slide132.xml"/><Relationship Id="rId167" Type="http://schemas.openxmlformats.org/officeDocument/2006/relationships/slide" Target="slides/slide15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162" Type="http://schemas.openxmlformats.org/officeDocument/2006/relationships/slide" Target="slides/slide14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slide" Target="slides/slide117.xml"/><Relationship Id="rId136" Type="http://schemas.openxmlformats.org/officeDocument/2006/relationships/slide" Target="slides/slide122.xml"/><Relationship Id="rId157" Type="http://schemas.openxmlformats.org/officeDocument/2006/relationships/slide" Target="slides/slide143.xml"/><Relationship Id="rId178" Type="http://schemas.openxmlformats.org/officeDocument/2006/relationships/theme" Target="theme/theme1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52" Type="http://schemas.openxmlformats.org/officeDocument/2006/relationships/slide" Target="slides/slide138.xml"/><Relationship Id="rId173" Type="http://schemas.openxmlformats.org/officeDocument/2006/relationships/slide" Target="slides/slide159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26" Type="http://schemas.openxmlformats.org/officeDocument/2006/relationships/slide" Target="slides/slide112.xml"/><Relationship Id="rId147" Type="http://schemas.openxmlformats.org/officeDocument/2006/relationships/slide" Target="slides/slide133.xml"/><Relationship Id="rId168" Type="http://schemas.openxmlformats.org/officeDocument/2006/relationships/slide" Target="slides/slide1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142" Type="http://schemas.openxmlformats.org/officeDocument/2006/relationships/slide" Target="slides/slide128.xml"/><Relationship Id="rId163" Type="http://schemas.openxmlformats.org/officeDocument/2006/relationships/slide" Target="slides/slide14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slide" Target="slides/slide102.xml"/><Relationship Id="rId137" Type="http://schemas.openxmlformats.org/officeDocument/2006/relationships/slide" Target="slides/slide123.xml"/><Relationship Id="rId158" Type="http://schemas.openxmlformats.org/officeDocument/2006/relationships/slide" Target="slides/slide144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slide" Target="slides/slide97.xml"/><Relationship Id="rId132" Type="http://schemas.openxmlformats.org/officeDocument/2006/relationships/slide" Target="slides/slide118.xml"/><Relationship Id="rId153" Type="http://schemas.openxmlformats.org/officeDocument/2006/relationships/slide" Target="slides/slide139.xml"/><Relationship Id="rId174" Type="http://schemas.openxmlformats.org/officeDocument/2006/relationships/slide" Target="slides/slide160.xml"/><Relationship Id="rId179" Type="http://schemas.openxmlformats.org/officeDocument/2006/relationships/tableStyles" Target="tableStyles.xml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27" Type="http://schemas.openxmlformats.org/officeDocument/2006/relationships/slide" Target="slides/slide1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65176-AD15-4688-82CD-4E13CB2AD784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54727-AAD5-41E5-B694-493BDB161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7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0C181E-F37B-4551-A869-4E37B21144EC}" type="slidenum">
              <a:rPr lang="en-US" altLang="en-US">
                <a:solidFill>
                  <a:prstClr val="black"/>
                </a:solidFill>
              </a:rPr>
              <a:pPr eaLnBrk="1" hangingPunct="1"/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0E3F8D-CB92-4D2C-823D-2A1100873457}" type="slidenum">
              <a:rPr lang="en-US"/>
              <a:pPr/>
              <a:t>31</a:t>
            </a:fld>
            <a:endParaRPr lang="en-US"/>
          </a:p>
        </p:txBody>
      </p:sp>
      <p:sp>
        <p:nvSpPr>
          <p:cNvPr id="65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9459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/>
              <a:t>what limits single-particle resolution ?</a:t>
            </a:r>
          </a:p>
          <a:p>
            <a:r>
              <a:rPr lang="en-US"/>
              <a:t>get 100 times more photons/shot if correctly focussed beam</a:t>
            </a:r>
          </a:p>
          <a:p>
            <a:r>
              <a:rPr lang="en-US"/>
              <a:t>get 100 times more with submicron beam focus on CXI chamber</a:t>
            </a:r>
          </a:p>
          <a:p>
            <a:r>
              <a:rPr lang="en-US"/>
              <a:t>Problem – scattering goes from N^2 to N (Wilson statistics).</a:t>
            </a:r>
          </a:p>
          <a:p>
            <a:r>
              <a:rPr lang="en-US"/>
              <a:t>So use a-priori information – modelling Axel Brummer</a:t>
            </a:r>
          </a:p>
          <a:p>
            <a:r>
              <a:rPr lang="en-US"/>
              <a:t>Make beam smaller than jet to elliminate streak</a:t>
            </a:r>
          </a:p>
        </p:txBody>
      </p:sp>
      <p:sp>
        <p:nvSpPr>
          <p:cNvPr id="659460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0" hangingPunct="0"/>
            <a:fld id="{D6F149BC-A9B6-41F2-9CC0-A0110048B695}" type="slidenum">
              <a:rPr lang="en-US" sz="1200" baseline="-25000">
                <a:ea typeface="MS PGothic" pitchFamily="34" charset="-128"/>
              </a:rPr>
              <a:pPr algn="r" eaLnBrk="0" hangingPunct="0"/>
              <a:t>31</a:t>
            </a:fld>
            <a:endParaRPr lang="en-US" sz="1200" baseline="-2500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A33293C-521F-4ABF-A4C6-3F2AB2AE4317}" type="slidenum">
              <a:rPr lang="en-US" altLang="en-US">
                <a:solidFill>
                  <a:prstClr val="black"/>
                </a:solidFill>
              </a:rPr>
              <a:pPr eaLnBrk="1" hangingPunct="1"/>
              <a:t>35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69052F3-62FA-4391-A0C1-D51C6340607C}" type="slidenum">
              <a:rPr lang="en-US" altLang="en-US">
                <a:solidFill>
                  <a:prstClr val="black"/>
                </a:solidFill>
              </a:rPr>
              <a:pPr eaLnBrk="1" hangingPunct="1"/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7AA9013-F679-400D-9579-6E4696F6FEBA}" type="slidenum">
              <a:rPr lang="en-US" altLang="en-US">
                <a:solidFill>
                  <a:prstClr val="black"/>
                </a:solidFill>
              </a:rPr>
              <a:pPr eaLnBrk="1" hangingPunct="1"/>
              <a:t>37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3D9B9D6-AA7F-46C0-9006-E2357E776917}" type="slidenum">
              <a:rPr lang="en-US" altLang="en-US">
                <a:solidFill>
                  <a:prstClr val="black"/>
                </a:solidFill>
              </a:rPr>
              <a:pPr eaLnBrk="1" hangingPunct="1"/>
              <a:t>38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2304FC6-E7C3-4FE0-BBBD-49A77458C16D}" type="slidenum">
              <a:rPr lang="en-US" altLang="en-US">
                <a:solidFill>
                  <a:prstClr val="black"/>
                </a:solidFill>
              </a:rPr>
              <a:pPr eaLnBrk="1" hangingPunct="1"/>
              <a:t>39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5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10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814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1691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435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353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973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915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673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557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097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808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474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94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295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3017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322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528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8572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998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598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69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173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015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3826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4191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466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639262-D6B0-40C6-B50F-D933786EB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965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46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408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271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939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71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186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1796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07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842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673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576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183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3877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212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006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265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62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431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254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703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9799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56806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4721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3463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6A7FA-C2EF-4670-9FCE-45AAF45B124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9267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26D1-0626-48B7-99DD-1B1C83F900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946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92E8F-D957-43D6-9F4D-FC351325A8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86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5000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F0E9F-FA33-4940-9A6C-9ABE0BCA68D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8901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076FA-C771-44F4-9F8C-875C0A95F9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517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3EA6B-00DD-405A-A416-2F06CD4824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5538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F10A8-85B4-43BE-B79F-38F94D5E7D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0583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B3CBB-6F45-46C3-8669-F816B9E260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439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9B2E6-FEF7-44ED-812D-20C213E8FAF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09819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8FC4B-B6D0-4F2D-8025-78DD10AAC5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3137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F0A28-ADBE-46F4-AAB0-C84A16D819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325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E8EC-480A-466A-B6FD-6CA8C2F9E0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7875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E0FF7-BAEE-43C5-B022-F5455FB56D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4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5220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910B-47FB-436D-8049-BA24197634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114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78D0E-9A34-4C86-ADFD-E08448E5F8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9902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4E540-B1EE-4ABA-9ADF-C9173BF5DE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1474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13B19-E48B-4C4D-98DC-1CB66C15A0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5319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82F7CF-B1B6-4917-8B90-CE23789B58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749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BB9A9-6143-4207-A3E4-9108E9A719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3740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7D859-D465-4831-AC09-36CC1B4AA5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0427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8EA27-A9DE-4CC5-B075-F88F54CD1FB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7624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03DB0-81DB-4B0C-AA0F-8B87B02C1E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8665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D49E2-0E8E-474B-B96F-E37A3C8297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88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671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D67BB-382C-4AE9-AFCA-8AD2C7E2E7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807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9E2AC-D7FA-453B-BE8F-5C36E74D1D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07365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3C4954F-9493-4DC6-B57E-385B7F02C6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6519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44285BB-8C58-40CC-AB90-7F412535DA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08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9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1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84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81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54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43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16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39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631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88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17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0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1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63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5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67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24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5612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03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1536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82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972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249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1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51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19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431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37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3380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85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64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229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502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69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126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885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77512-3F26-4011-94EF-964901E595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305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1642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687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857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740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832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975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860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9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63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596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8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481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B8F98-3796-425A-A413-52F24ABA37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9397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786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807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9931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511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74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2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805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67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74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922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69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918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B8F98-3796-425A-A413-52F24ABA37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773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EA521-FCD7-442C-9977-70C44E0AFC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3381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A9C52-DF22-4182-86D4-97F6B56AFA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26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D533B-8E87-4763-963D-0BD75700AB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420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3D2C0-3532-46A8-8ADE-A5BFAB7A98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2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216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D61B4-14C3-4F3F-98E2-5EEC44A553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199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0A6DC-A0E3-4864-B3B4-BE1F80DCC8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034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72E46-310E-4346-8220-4EE52CBA06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818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33E2C-93DB-4039-9645-201315A1ED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275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67A58-A2EE-4A30-8729-CC95044E73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726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3E582-AE95-4BF1-9D80-92EEE6DA29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796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FF02A-7C64-415D-A17B-89E3CA777A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923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5C0A6-CA6F-46AE-B28D-9641DA9A3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444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5E2972-149E-41B4-949E-A7F46E4F13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539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13B22-6E28-4EF4-8574-1001A05C4B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2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11072-B17A-4B81-AFEC-CC6FB451BC3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120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03E47D-5DE6-4113-A553-3C38145F197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321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800CD2-58A8-4BFC-A13C-1A5B5FF3FC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017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85F9E-56C8-49F8-A14D-C68170DF00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450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7B514F-287A-4300-94F9-DDE9662D2B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056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00F659-D42E-436F-869F-823A8A30DCA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20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09F58D-1052-446C-A4B0-A4A00233AD6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083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087D6-C82F-4795-86B7-CD5A041225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764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A3F71F-EF7C-4310-9D17-494173728D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111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C8774-CF60-4790-9603-1EB2257C46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27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9291E-8747-4900-94FE-BB0F3B674A9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4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11072-B17A-4B81-AFEC-CC6FB451BC35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67DF9-56F6-4F4C-9102-CEED32ED1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99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A4AB5-7778-40AE-B503-377C8AF7EC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A42A-E813-4C45-94A4-3E91378D74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8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32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B73976-2021-4566-AEC0-F7BAF0F09FB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9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F13466-0F50-465B-BB2F-B6675B650D7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7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3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1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7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3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E0B61B-2876-4FF7-A33D-1695AEB5BE5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80542E-2737-4BB6-8000-3932308179C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1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11072-B17A-4B81-AFEC-CC6FB451B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67DF9-56F6-4F4C-9102-CEED32ED13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3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3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4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5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6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47.emf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8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49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5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155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15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15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eg"/><Relationship Id="rId1" Type="http://schemas.microsoft.com/office/2007/relationships/media" Target="../media/media4.mpeg"/><Relationship Id="rId4" Type="http://schemas.openxmlformats.org/officeDocument/2006/relationships/image" Target="../media/image15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eg"/><Relationship Id="rId1" Type="http://schemas.microsoft.com/office/2007/relationships/media" Target="../media/media5.mpeg"/><Relationship Id="rId4" Type="http://schemas.openxmlformats.org/officeDocument/2006/relationships/image" Target="../media/image15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eg"/><Relationship Id="rId1" Type="http://schemas.microsoft.com/office/2007/relationships/media" Target="../media/media6.mpeg"/><Relationship Id="rId4" Type="http://schemas.openxmlformats.org/officeDocument/2006/relationships/image" Target="../media/image16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eg"/><Relationship Id="rId1" Type="http://schemas.microsoft.com/office/2007/relationships/media" Target="../media/media7.mpeg"/><Relationship Id="rId4" Type="http://schemas.openxmlformats.org/officeDocument/2006/relationships/image" Target="../media/image16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62.emf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65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3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wmf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70.emf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3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17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5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3.xml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81.png"/><Relationship Id="rId5" Type="http://schemas.microsoft.com/office/2007/relationships/hdphoto" Target="../media/hdphoto2.wdp"/><Relationship Id="rId4" Type="http://schemas.openxmlformats.org/officeDocument/2006/relationships/image" Target="../media/image180.pn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5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89.gif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91.jpe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James_Holton\Desktop\James_Holton\xtallography_talks\movies\lyso_rotate.wmv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James_Holton\Desktop\James_Holton\xtallography_talks\movies\lyso_rotate.wmv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James_Holton\Desktop\James_Holton\movies\diffraction.mpeg" TargetMode="External"/><Relationship Id="rId1" Type="http://schemas.microsoft.com/office/2007/relationships/media" Target="file:///C:\Users\James_Holton\Desktop\James_Holton\movies\diffraction.mpeg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538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550702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http://bl831.als.lbl.gov/~</a:t>
            </a: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jamesh/powerpoint/</a:t>
            </a:r>
            <a:r>
              <a:rPr lang="en-US" alt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CSHL_recipspace_2022.pptx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7" name="Rectangle 8"/>
          <p:cNvSpPr txBox="1">
            <a:spLocks noChangeArrowheads="1"/>
          </p:cNvSpPr>
          <p:nvPr/>
        </p:nvSpPr>
        <p:spPr bwMode="auto">
          <a:xfrm>
            <a:off x="671285" y="2382076"/>
            <a:ext cx="7772400" cy="495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b="1" kern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kern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kern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kern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kern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b="1" kern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kern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kern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TomAlberTron </a:t>
            </a:r>
            <a:endParaRPr lang="en-US" altLang="en-US" sz="1800" b="1" kern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R01 GM124149 to Holton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NIAID P50 AI150476 to Krogan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NIAID U19 AI171110 to Krogan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1800" b="1" kern="0" smtClean="0">
                <a:solidFill>
                  <a:srgbClr val="663300"/>
                </a:solidFill>
                <a:cs typeface="Arial" panose="020B0604020202020204" pitchFamily="34" charset="0"/>
              </a:rPr>
              <a:t>NIGMS P30 GM124169 to Adams</a:t>
            </a: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IDAT</a:t>
            </a:r>
            <a:r>
              <a:rPr lang="en-US" altLang="en-US" sz="1800" b="1" kern="0" smtClean="0">
                <a:solidFill>
                  <a:srgbClr val="663300"/>
                </a:solidFill>
                <a:cs typeface="Arial" panose="020B0604020202020204" pitchFamily="34" charset="0"/>
              </a:rPr>
              <a:t> to Hura</a:t>
            </a:r>
            <a:endParaRPr lang="en-US" altLang="en-US" sz="1800" b="1" kern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FontTx/>
              <a:buNone/>
            </a:pPr>
            <a:r>
              <a:rPr lang="en-US" altLang="en-US" sz="1800" b="1" kern="0" smtClean="0">
                <a:solidFill>
                  <a:srgbClr val="C00000"/>
                </a:solidFill>
                <a:cs typeface="Arial" panose="020B0604020202020204" pitchFamily="34" charset="0"/>
              </a:rPr>
              <a:t>NIH NIGMS P41 GM103393 to Hodgson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900" kern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  <a:endParaRPr lang="en-US" altLang="en-US" sz="900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1015" y="1549545"/>
            <a:ext cx="3480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cs typeface="Arial" panose="020B0604020202020204" pitchFamily="34" charset="0"/>
              </a:rPr>
              <a:t>Stroud      James Fraser </a:t>
            </a:r>
            <a:endParaRPr lang="en-US" dirty="0" smtClean="0">
              <a:solidFill>
                <a:srgbClr val="1F497D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663300"/>
                </a:solidFill>
                <a:cs typeface="Arial" panose="020B0604020202020204" pitchFamily="34" charset="0"/>
              </a:rPr>
              <a:t>Paul Adams   Greg </a:t>
            </a:r>
            <a:r>
              <a:rPr lang="en-US" dirty="0" err="1" smtClean="0">
                <a:solidFill>
                  <a:srgbClr val="663300"/>
                </a:solidFill>
                <a:cs typeface="Arial" panose="020B0604020202020204" pitchFamily="34" charset="0"/>
              </a:rPr>
              <a:t>Hura</a:t>
            </a:r>
            <a:endParaRPr lang="en-US" dirty="0">
              <a:solidFill>
                <a:srgbClr val="663300"/>
              </a:solidFill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cs typeface="Arial" panose="020B0604020202020204" pitchFamily="34" charset="0"/>
              </a:rPr>
              <a:t>Cohen   Keith Hodgson</a:t>
            </a:r>
            <a:endParaRPr lang="en-US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5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8090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80929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0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1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2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3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4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5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6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0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80921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4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7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8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090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80906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907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0908" name="Freeform 28"/>
          <p:cNvSpPr>
            <a:spLocks/>
          </p:cNvSpPr>
          <p:nvPr/>
        </p:nvSpPr>
        <p:spPr bwMode="auto">
          <a:xfrm rot="-433624">
            <a:off x="3368675" y="3392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Freeform 29"/>
          <p:cNvSpPr>
            <a:spLocks/>
          </p:cNvSpPr>
          <p:nvPr/>
        </p:nvSpPr>
        <p:spPr bwMode="auto">
          <a:xfrm rot="-433624">
            <a:off x="3973513" y="33147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0" name="Freeform 30"/>
          <p:cNvSpPr>
            <a:spLocks/>
          </p:cNvSpPr>
          <p:nvPr/>
        </p:nvSpPr>
        <p:spPr bwMode="auto">
          <a:xfrm rot="-433624">
            <a:off x="4578350" y="32385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1" name="Freeform 31"/>
          <p:cNvSpPr>
            <a:spLocks/>
          </p:cNvSpPr>
          <p:nvPr/>
        </p:nvSpPr>
        <p:spPr bwMode="auto">
          <a:xfrm rot="-433624">
            <a:off x="5183188" y="3162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2" name="Freeform 32"/>
          <p:cNvSpPr>
            <a:spLocks/>
          </p:cNvSpPr>
          <p:nvPr/>
        </p:nvSpPr>
        <p:spPr bwMode="auto">
          <a:xfrm rot="-433624">
            <a:off x="5788025" y="308451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3" name="Freeform 33"/>
          <p:cNvSpPr>
            <a:spLocks/>
          </p:cNvSpPr>
          <p:nvPr/>
        </p:nvSpPr>
        <p:spPr bwMode="auto">
          <a:xfrm rot="-433624">
            <a:off x="6392863" y="300831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4" name="Freeform 34"/>
          <p:cNvSpPr>
            <a:spLocks/>
          </p:cNvSpPr>
          <p:nvPr/>
        </p:nvSpPr>
        <p:spPr bwMode="auto">
          <a:xfrm rot="-1405177">
            <a:off x="3375025" y="44291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5" name="Freeform 35"/>
          <p:cNvSpPr>
            <a:spLocks/>
          </p:cNvSpPr>
          <p:nvPr/>
        </p:nvSpPr>
        <p:spPr bwMode="auto">
          <a:xfrm rot="-1405177">
            <a:off x="3935413" y="41862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6" name="Freeform 36"/>
          <p:cNvSpPr>
            <a:spLocks/>
          </p:cNvSpPr>
          <p:nvPr/>
        </p:nvSpPr>
        <p:spPr bwMode="auto">
          <a:xfrm rot="-1405177">
            <a:off x="4494213" y="39433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7" name="Freeform 37"/>
          <p:cNvSpPr>
            <a:spLocks/>
          </p:cNvSpPr>
          <p:nvPr/>
        </p:nvSpPr>
        <p:spPr bwMode="auto">
          <a:xfrm rot="-1405177">
            <a:off x="5053013" y="37020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8" name="Freeform 38"/>
          <p:cNvSpPr>
            <a:spLocks/>
          </p:cNvSpPr>
          <p:nvPr/>
        </p:nvSpPr>
        <p:spPr bwMode="auto">
          <a:xfrm rot="-1405177">
            <a:off x="5613400" y="3459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9" name="Freeform 39"/>
          <p:cNvSpPr>
            <a:spLocks/>
          </p:cNvSpPr>
          <p:nvPr/>
        </p:nvSpPr>
        <p:spPr bwMode="auto">
          <a:xfrm rot="-1405177">
            <a:off x="6172200" y="32178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20" name="Freeform 40"/>
          <p:cNvSpPr>
            <a:spLocks/>
          </p:cNvSpPr>
          <p:nvPr/>
        </p:nvSpPr>
        <p:spPr bwMode="auto">
          <a:xfrm>
            <a:off x="6754813" y="3027363"/>
            <a:ext cx="280987" cy="220662"/>
          </a:xfrm>
          <a:custGeom>
            <a:avLst/>
            <a:gdLst>
              <a:gd name="T0" fmla="*/ 0 w 177"/>
              <a:gd name="T1" fmla="*/ 220662 h 139"/>
              <a:gd name="T2" fmla="*/ 79375 w 177"/>
              <a:gd name="T3" fmla="*/ 20637 h 139"/>
              <a:gd name="T4" fmla="*/ 280987 w 177"/>
              <a:gd name="T5" fmla="*/ 100012 h 1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" h="139">
                <a:moveTo>
                  <a:pt x="0" y="139"/>
                </a:moveTo>
                <a:cubicBezTo>
                  <a:pt x="11" y="82"/>
                  <a:pt x="21" y="25"/>
                  <a:pt x="50" y="13"/>
                </a:cubicBezTo>
                <a:cubicBezTo>
                  <a:pt x="80" y="0"/>
                  <a:pt x="156" y="55"/>
                  <a:pt x="177" y="63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3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 dirty="0" smtClean="0"/>
              <a:t>What is a "B factor"?</a:t>
            </a:r>
            <a:endParaRPr lang="en-US" altLang="en-US" sz="6000" dirty="0"/>
          </a:p>
        </p:txBody>
      </p:sp>
      <p:grpSp>
        <p:nvGrpSpPr>
          <p:cNvPr id="343043" name="Group 3"/>
          <p:cNvGrpSpPr>
            <a:grpSpLocks/>
          </p:cNvGrpSpPr>
          <p:nvPr/>
        </p:nvGrpSpPr>
        <p:grpSpPr bwMode="auto">
          <a:xfrm>
            <a:off x="1063625" y="1882775"/>
            <a:ext cx="7016750" cy="4211638"/>
            <a:chOff x="670" y="1186"/>
            <a:chExt cx="4420" cy="2653"/>
          </a:xfrm>
        </p:grpSpPr>
        <p:sp>
          <p:nvSpPr>
            <p:cNvPr id="343044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45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46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47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48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49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0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1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2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3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4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5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6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7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8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59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0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1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2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3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4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5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6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067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3068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343069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0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1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2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3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4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5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6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7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8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79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0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1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2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3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4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5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6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7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8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89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0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1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2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093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343094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5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6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7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8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099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0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1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2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3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4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5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6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7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8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09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0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1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2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3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4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5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6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17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118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343119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0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1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2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3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4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5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6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7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8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29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0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1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2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3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4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5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6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7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8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39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0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1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2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143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343144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5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6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7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8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49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0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1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2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3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4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5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6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7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8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59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0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1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2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3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4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5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6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67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168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343169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0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1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2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3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4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5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6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7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8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79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0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1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2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3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4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5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6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7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8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89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0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1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2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193" name="Group 153"/>
            <p:cNvGrpSpPr>
              <a:grpSpLocks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343194" name="Oval 154"/>
              <p:cNvSpPr>
                <a:spLocks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5" name="Oval 155"/>
              <p:cNvSpPr>
                <a:spLocks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6" name="Oval 156"/>
              <p:cNvSpPr>
                <a:spLocks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7" name="Oval 157"/>
              <p:cNvSpPr>
                <a:spLocks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8" name="Oval 158"/>
              <p:cNvSpPr>
                <a:spLocks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199" name="Oval 159"/>
              <p:cNvSpPr>
                <a:spLocks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0" name="Oval 160"/>
              <p:cNvSpPr>
                <a:spLocks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1" name="Oval 161"/>
              <p:cNvSpPr>
                <a:spLocks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2" name="Oval 162"/>
              <p:cNvSpPr>
                <a:spLocks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3" name="Oval 163"/>
              <p:cNvSpPr>
                <a:spLocks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4" name="Oval 164"/>
              <p:cNvSpPr>
                <a:spLocks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5" name="Oval 165"/>
              <p:cNvSpPr>
                <a:spLocks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6" name="Oval 166"/>
              <p:cNvSpPr>
                <a:spLocks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7" name="Oval 167"/>
              <p:cNvSpPr>
                <a:spLocks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8" name="Oval 168"/>
              <p:cNvSpPr>
                <a:spLocks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09" name="Oval 169"/>
              <p:cNvSpPr>
                <a:spLocks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0" name="Oval 170"/>
              <p:cNvSpPr>
                <a:spLocks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1" name="Oval 171"/>
              <p:cNvSpPr>
                <a:spLocks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2" name="Oval 172"/>
              <p:cNvSpPr>
                <a:spLocks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3" name="Oval 173"/>
              <p:cNvSpPr>
                <a:spLocks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4" name="Oval 174"/>
              <p:cNvSpPr>
                <a:spLocks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5" name="Oval 175"/>
              <p:cNvSpPr>
                <a:spLocks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6" name="Oval 176"/>
              <p:cNvSpPr>
                <a:spLocks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17" name="Oval 177"/>
              <p:cNvSpPr>
                <a:spLocks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43218" name="Group 178"/>
          <p:cNvGrpSpPr>
            <a:grpSpLocks noChangeAspect="1"/>
          </p:cNvGrpSpPr>
          <p:nvPr/>
        </p:nvGrpSpPr>
        <p:grpSpPr bwMode="auto">
          <a:xfrm>
            <a:off x="500063" y="1882775"/>
            <a:ext cx="3500437" cy="2100263"/>
            <a:chOff x="670" y="1186"/>
            <a:chExt cx="4420" cy="2653"/>
          </a:xfrm>
        </p:grpSpPr>
        <p:sp>
          <p:nvSpPr>
            <p:cNvPr id="343219" name="Oval 179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0" name="Oval 180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1" name="Oval 181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2" name="Oval 182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3" name="Oval 183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4" name="Oval 184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5" name="Oval 185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6" name="Oval 186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7" name="Oval 187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8" name="Oval 188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29" name="Oval 189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0" name="Oval 190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1" name="Oval 191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2" name="Oval 192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3" name="Oval 193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4" name="Oval 194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5" name="Oval 195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6" name="Oval 196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7" name="Oval 197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8" name="Oval 198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39" name="Oval 199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40" name="Oval 200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41" name="Oval 201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3242" name="Oval 202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3243" name="Group 203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343244" name="Oval 2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45" name="Oval 2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46" name="Oval 2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47" name="Oval 2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48" name="Oval 2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49" name="Oval 2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0" name="Oval 2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1" name="Oval 2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2" name="Oval 2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3" name="Oval 2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4" name="Oval 2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5" name="Oval 2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6" name="Oval 2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7" name="Oval 2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8" name="Oval 2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59" name="Oval 2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0" name="Oval 2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1" name="Oval 2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2" name="Oval 2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3" name="Oval 2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4" name="Oval 2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5" name="Oval 2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6" name="Oval 2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67" name="Oval 2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268" name="Group 228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343269" name="Oval 2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0" name="Oval 2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1" name="Oval 2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2" name="Oval 2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3" name="Oval 2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4" name="Oval 2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5" name="Oval 2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6" name="Oval 2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7" name="Oval 2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8" name="Oval 2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79" name="Oval 2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0" name="Oval 2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1" name="Oval 2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2" name="Oval 2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3" name="Oval 2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4" name="Oval 2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5" name="Oval 2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6" name="Oval 2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7" name="Oval 2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8" name="Oval 2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89" name="Oval 2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0" name="Oval 2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1" name="Oval 2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2" name="Oval 2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293" name="Group 253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343294" name="Oval 2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5" name="Oval 2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6" name="Oval 2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7" name="Oval 2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8" name="Oval 2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299" name="Oval 2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0" name="Oval 2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1" name="Oval 2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2" name="Oval 2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3" name="Oval 2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4" name="Oval 2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5" name="Oval 2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6" name="Oval 2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7" name="Oval 2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8" name="Oval 2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09" name="Oval 2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0" name="Oval 2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1" name="Oval 2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2" name="Oval 2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3" name="Oval 2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4" name="Oval 2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5" name="Oval 2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6" name="Oval 2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17" name="Oval 2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318" name="Group 278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343319" name="Oval 2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0" name="Oval 2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1" name="Oval 2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2" name="Oval 2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3" name="Oval 2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4" name="Oval 2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5" name="Oval 2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6" name="Oval 2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7" name="Oval 2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8" name="Oval 2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29" name="Oval 2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0" name="Oval 2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1" name="Oval 2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2" name="Oval 2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3" name="Oval 2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4" name="Oval 2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5" name="Oval 2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6" name="Oval 2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7" name="Oval 2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8" name="Oval 2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39" name="Oval 2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0" name="Oval 3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1" name="Oval 3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2" name="Oval 3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343" name="Group 303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343344" name="Oval 3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5" name="Oval 3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6" name="Oval 3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7" name="Oval 3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8" name="Oval 3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49" name="Oval 3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0" name="Oval 3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1" name="Oval 3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2" name="Oval 3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3" name="Oval 3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4" name="Oval 3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5" name="Oval 3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6" name="Oval 3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7" name="Oval 3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8" name="Oval 3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59" name="Oval 3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0" name="Oval 3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1" name="Oval 3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2" name="Oval 3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3" name="Oval 3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4" name="Oval 3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5" name="Oval 3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6" name="Oval 3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67" name="Oval 3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3368" name="Group 328"/>
            <p:cNvGrpSpPr>
              <a:grpSpLocks noChangeAspect="1"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343369" name="Oval 3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0" name="Oval 3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1" name="Oval 3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2" name="Oval 3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3" name="Oval 3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4" name="Oval 3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5" name="Oval 3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6" name="Oval 3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7" name="Oval 3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8" name="Oval 3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79" name="Oval 3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0" name="Oval 3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1" name="Oval 3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2" name="Oval 3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3" name="Oval 3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4" name="Oval 3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5" name="Oval 3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6" name="Oval 3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7" name="Oval 3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8" name="Oval 3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89" name="Oval 3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90" name="Oval 3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91" name="Oval 3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3392" name="Oval 3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718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7077E-6 L -0.25 -0.15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75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430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 dirty="0" smtClean="0"/>
              <a:t>What is a "B factor"?</a:t>
            </a:r>
            <a:endParaRPr lang="en-US" altLang="en-US" sz="6000" dirty="0"/>
          </a:p>
        </p:txBody>
      </p:sp>
      <p:grpSp>
        <p:nvGrpSpPr>
          <p:cNvPr id="433155" name="Group 3"/>
          <p:cNvGrpSpPr>
            <a:grpSpLocks noChangeAspect="1"/>
          </p:cNvGrpSpPr>
          <p:nvPr/>
        </p:nvGrpSpPr>
        <p:grpSpPr bwMode="auto">
          <a:xfrm>
            <a:off x="500063" y="1882775"/>
            <a:ext cx="3500437" cy="2100263"/>
            <a:chOff x="670" y="1186"/>
            <a:chExt cx="4420" cy="2653"/>
          </a:xfrm>
        </p:grpSpPr>
        <p:sp>
          <p:nvSpPr>
            <p:cNvPr id="433156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57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58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59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0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1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2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3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4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5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6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7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8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9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0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1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2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3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4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5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6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7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8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79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3180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433181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2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3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4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5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6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7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8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89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0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1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2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3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4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5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6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7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8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199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0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1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2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3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4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3205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433206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7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8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09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0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1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2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3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4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5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6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7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8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19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0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1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2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3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4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5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6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7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8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29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3230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433231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2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3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4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5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6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7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8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39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0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1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2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3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4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5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6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7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8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49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0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1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2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3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4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3255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433256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7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8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59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0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1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2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3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4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5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6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7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8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69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0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1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2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3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4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5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6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7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8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79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3280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433281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2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3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4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5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6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7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8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89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0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1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2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3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4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5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6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7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8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299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0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1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2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3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4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3305" name="Group 153"/>
            <p:cNvGrpSpPr>
              <a:grpSpLocks noChangeAspect="1"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433306" name="Oval 1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7" name="Oval 1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8" name="Oval 1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09" name="Oval 1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0" name="Oval 1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1" name="Oval 1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2" name="Oval 1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3" name="Oval 1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4" name="Oval 1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5" name="Oval 1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6" name="Oval 1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7" name="Oval 1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8" name="Oval 1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19" name="Oval 1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0" name="Oval 1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1" name="Oval 1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2" name="Oval 1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3" name="Oval 1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4" name="Oval 1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5" name="Oval 1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6" name="Oval 1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7" name="Oval 1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8" name="Oval 1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3329" name="Oval 1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33330" name="Line 178"/>
          <p:cNvSpPr>
            <a:spLocks noChangeShapeType="1"/>
          </p:cNvSpPr>
          <p:nvPr/>
        </p:nvSpPr>
        <p:spPr bwMode="auto">
          <a:xfrm flipH="1" flipV="1">
            <a:off x="1631950" y="2970213"/>
            <a:ext cx="331788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1" name="Line 179"/>
          <p:cNvSpPr>
            <a:spLocks noChangeShapeType="1"/>
          </p:cNvSpPr>
          <p:nvPr/>
        </p:nvSpPr>
        <p:spPr bwMode="auto">
          <a:xfrm flipV="1">
            <a:off x="2532063" y="3079750"/>
            <a:ext cx="10795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2" name="Line 180"/>
          <p:cNvSpPr>
            <a:spLocks noChangeShapeType="1"/>
          </p:cNvSpPr>
          <p:nvPr/>
        </p:nvSpPr>
        <p:spPr bwMode="auto">
          <a:xfrm>
            <a:off x="2565400" y="3917950"/>
            <a:ext cx="276225" cy="465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3" name="Line 181"/>
          <p:cNvSpPr>
            <a:spLocks noChangeShapeType="1"/>
          </p:cNvSpPr>
          <p:nvPr/>
        </p:nvSpPr>
        <p:spPr bwMode="auto">
          <a:xfrm flipH="1">
            <a:off x="944563" y="3779838"/>
            <a:ext cx="428625" cy="604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4" name="Line 182"/>
          <p:cNvSpPr>
            <a:spLocks noChangeShapeType="1"/>
          </p:cNvSpPr>
          <p:nvPr/>
        </p:nvSpPr>
        <p:spPr bwMode="auto">
          <a:xfrm flipV="1">
            <a:off x="887413" y="3211513"/>
            <a:ext cx="196850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5" name="Line 183"/>
          <p:cNvSpPr>
            <a:spLocks noChangeShapeType="1"/>
          </p:cNvSpPr>
          <p:nvPr/>
        </p:nvSpPr>
        <p:spPr bwMode="auto">
          <a:xfrm flipH="1" flipV="1">
            <a:off x="3098800" y="2393950"/>
            <a:ext cx="84138" cy="23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6" name="Line 184"/>
          <p:cNvSpPr>
            <a:spLocks noChangeShapeType="1"/>
          </p:cNvSpPr>
          <p:nvPr/>
        </p:nvSpPr>
        <p:spPr bwMode="auto">
          <a:xfrm flipV="1">
            <a:off x="1514475" y="3490913"/>
            <a:ext cx="295275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7" name="Line 185"/>
          <p:cNvSpPr>
            <a:spLocks noChangeShapeType="1"/>
          </p:cNvSpPr>
          <p:nvPr/>
        </p:nvSpPr>
        <p:spPr bwMode="auto">
          <a:xfrm flipV="1">
            <a:off x="1485900" y="2100263"/>
            <a:ext cx="315913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8" name="Line 186"/>
          <p:cNvSpPr>
            <a:spLocks noChangeShapeType="1"/>
          </p:cNvSpPr>
          <p:nvPr/>
        </p:nvSpPr>
        <p:spPr bwMode="auto">
          <a:xfrm>
            <a:off x="3114675" y="2078038"/>
            <a:ext cx="153988" cy="227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39" name="Line 187"/>
          <p:cNvSpPr>
            <a:spLocks noChangeShapeType="1"/>
          </p:cNvSpPr>
          <p:nvPr/>
        </p:nvSpPr>
        <p:spPr bwMode="auto">
          <a:xfrm flipH="1">
            <a:off x="3616325" y="2630488"/>
            <a:ext cx="100013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0" name="Line 188"/>
          <p:cNvSpPr>
            <a:spLocks noChangeShapeType="1"/>
          </p:cNvSpPr>
          <p:nvPr/>
        </p:nvSpPr>
        <p:spPr bwMode="auto">
          <a:xfrm flipV="1">
            <a:off x="698500" y="1619250"/>
            <a:ext cx="22225" cy="379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1" name="Line 189"/>
          <p:cNvSpPr>
            <a:spLocks noChangeShapeType="1"/>
          </p:cNvSpPr>
          <p:nvPr/>
        </p:nvSpPr>
        <p:spPr bwMode="auto">
          <a:xfrm flipH="1">
            <a:off x="3535363" y="3933825"/>
            <a:ext cx="377825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2" name="Line 190"/>
          <p:cNvSpPr>
            <a:spLocks noChangeShapeType="1"/>
          </p:cNvSpPr>
          <p:nvPr/>
        </p:nvSpPr>
        <p:spPr bwMode="auto">
          <a:xfrm>
            <a:off x="1954213" y="3724275"/>
            <a:ext cx="257175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3" name="Line 191"/>
          <p:cNvSpPr>
            <a:spLocks noChangeShapeType="1"/>
          </p:cNvSpPr>
          <p:nvPr/>
        </p:nvSpPr>
        <p:spPr bwMode="auto">
          <a:xfrm flipH="1">
            <a:off x="3192463" y="3286125"/>
            <a:ext cx="766762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4" name="Line 192"/>
          <p:cNvSpPr>
            <a:spLocks noChangeShapeType="1"/>
          </p:cNvSpPr>
          <p:nvPr/>
        </p:nvSpPr>
        <p:spPr bwMode="auto">
          <a:xfrm flipV="1">
            <a:off x="1984375" y="2522538"/>
            <a:ext cx="5715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5" name="Line 193"/>
          <p:cNvSpPr>
            <a:spLocks noChangeShapeType="1"/>
          </p:cNvSpPr>
          <p:nvPr/>
        </p:nvSpPr>
        <p:spPr bwMode="auto">
          <a:xfrm>
            <a:off x="3941763" y="2622550"/>
            <a:ext cx="68262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6" name="Line 194"/>
          <p:cNvSpPr>
            <a:spLocks noChangeShapeType="1"/>
          </p:cNvSpPr>
          <p:nvPr/>
        </p:nvSpPr>
        <p:spPr bwMode="auto">
          <a:xfrm>
            <a:off x="2562225" y="2089150"/>
            <a:ext cx="342900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7" name="Line 195"/>
          <p:cNvSpPr>
            <a:spLocks noChangeShapeType="1"/>
          </p:cNvSpPr>
          <p:nvPr/>
        </p:nvSpPr>
        <p:spPr bwMode="auto">
          <a:xfrm flipV="1">
            <a:off x="3629025" y="3562350"/>
            <a:ext cx="24923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8" name="Line 196"/>
          <p:cNvSpPr>
            <a:spLocks noChangeShapeType="1"/>
          </p:cNvSpPr>
          <p:nvPr/>
        </p:nvSpPr>
        <p:spPr bwMode="auto">
          <a:xfrm flipH="1">
            <a:off x="2806700" y="3733800"/>
            <a:ext cx="257175" cy="5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49" name="Line 197"/>
          <p:cNvSpPr>
            <a:spLocks noChangeShapeType="1"/>
          </p:cNvSpPr>
          <p:nvPr/>
        </p:nvSpPr>
        <p:spPr bwMode="auto">
          <a:xfrm>
            <a:off x="2557463" y="2679700"/>
            <a:ext cx="160337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50" name="Line 198"/>
          <p:cNvSpPr>
            <a:spLocks noChangeShapeType="1"/>
          </p:cNvSpPr>
          <p:nvPr/>
        </p:nvSpPr>
        <p:spPr bwMode="auto">
          <a:xfrm flipH="1" flipV="1">
            <a:off x="207963" y="3224213"/>
            <a:ext cx="347662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51" name="Line 199"/>
          <p:cNvSpPr>
            <a:spLocks noChangeShapeType="1"/>
          </p:cNvSpPr>
          <p:nvPr/>
        </p:nvSpPr>
        <p:spPr bwMode="auto">
          <a:xfrm flipV="1">
            <a:off x="674688" y="2551113"/>
            <a:ext cx="28575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52" name="Line 200"/>
          <p:cNvSpPr>
            <a:spLocks noChangeShapeType="1"/>
          </p:cNvSpPr>
          <p:nvPr/>
        </p:nvSpPr>
        <p:spPr bwMode="auto">
          <a:xfrm>
            <a:off x="2014538" y="2247900"/>
            <a:ext cx="23177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3353" name="Line 201"/>
          <p:cNvSpPr>
            <a:spLocks noChangeShapeType="1"/>
          </p:cNvSpPr>
          <p:nvPr/>
        </p:nvSpPr>
        <p:spPr bwMode="auto">
          <a:xfrm flipH="1" flipV="1">
            <a:off x="3643313" y="1784350"/>
            <a:ext cx="65087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3379" name="Picture 2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779588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3380" name="Text Box 228"/>
          <p:cNvSpPr txBox="1">
            <a:spLocks noChangeArrowheads="1"/>
          </p:cNvSpPr>
          <p:nvPr/>
        </p:nvSpPr>
        <p:spPr bwMode="auto">
          <a:xfrm>
            <a:off x="1785938" y="414178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order</a:t>
            </a:r>
          </a:p>
        </p:txBody>
      </p:sp>
      <p:sp>
        <p:nvSpPr>
          <p:cNvPr id="433381" name="Text Box 229"/>
          <p:cNvSpPr txBox="1">
            <a:spLocks noChangeArrowheads="1"/>
          </p:cNvSpPr>
          <p:nvPr/>
        </p:nvSpPr>
        <p:spPr bwMode="auto">
          <a:xfrm>
            <a:off x="6397625" y="4030663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order</a:t>
            </a:r>
          </a:p>
        </p:txBody>
      </p:sp>
      <p:sp>
        <p:nvSpPr>
          <p:cNvPr id="433382" name="Text Box 230"/>
          <p:cNvSpPr txBox="1">
            <a:spLocks noChangeArrowheads="1"/>
          </p:cNvSpPr>
          <p:nvPr/>
        </p:nvSpPr>
        <p:spPr bwMode="auto">
          <a:xfrm>
            <a:off x="5257800" y="564673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disorder</a:t>
            </a:r>
          </a:p>
        </p:txBody>
      </p:sp>
      <p:grpSp>
        <p:nvGrpSpPr>
          <p:cNvPr id="433383" name="Group 231"/>
          <p:cNvGrpSpPr>
            <a:grpSpLocks/>
          </p:cNvGrpSpPr>
          <p:nvPr/>
        </p:nvGrpSpPr>
        <p:grpSpPr bwMode="auto">
          <a:xfrm>
            <a:off x="3562350" y="4276725"/>
            <a:ext cx="2320925" cy="1239838"/>
            <a:chOff x="2268" y="2694"/>
            <a:chExt cx="1462" cy="781"/>
          </a:xfrm>
        </p:grpSpPr>
        <p:sp>
          <p:nvSpPr>
            <p:cNvPr id="433384" name="Freeform 232"/>
            <p:cNvSpPr>
              <a:spLocks noChangeAspect="1"/>
            </p:cNvSpPr>
            <p:nvPr/>
          </p:nvSpPr>
          <p:spPr bwMode="auto">
            <a:xfrm>
              <a:off x="2268" y="2694"/>
              <a:ext cx="1314" cy="781"/>
            </a:xfrm>
            <a:custGeom>
              <a:avLst/>
              <a:gdLst>
                <a:gd name="T0" fmla="*/ 0 w 3486"/>
                <a:gd name="T1" fmla="*/ 2072 h 2073"/>
                <a:gd name="T2" fmla="*/ 408 w 3486"/>
                <a:gd name="T3" fmla="*/ 2066 h 2073"/>
                <a:gd name="T4" fmla="*/ 618 w 3486"/>
                <a:gd name="T5" fmla="*/ 2030 h 2073"/>
                <a:gd name="T6" fmla="*/ 798 w 3486"/>
                <a:gd name="T7" fmla="*/ 1934 h 2073"/>
                <a:gd name="T8" fmla="*/ 996 w 3486"/>
                <a:gd name="T9" fmla="*/ 1682 h 2073"/>
                <a:gd name="T10" fmla="*/ 1224 w 3486"/>
                <a:gd name="T11" fmla="*/ 1148 h 2073"/>
                <a:gd name="T12" fmla="*/ 1392 w 3486"/>
                <a:gd name="T13" fmla="*/ 644 h 2073"/>
                <a:gd name="T14" fmla="*/ 1524 w 3486"/>
                <a:gd name="T15" fmla="*/ 278 h 2073"/>
                <a:gd name="T16" fmla="*/ 1626 w 3486"/>
                <a:gd name="T17" fmla="*/ 86 h 2073"/>
                <a:gd name="T18" fmla="*/ 1686 w 3486"/>
                <a:gd name="T19" fmla="*/ 14 h 2073"/>
                <a:gd name="T20" fmla="*/ 1746 w 3486"/>
                <a:gd name="T21" fmla="*/ 2 h 2073"/>
                <a:gd name="T22" fmla="*/ 1830 w 3486"/>
                <a:gd name="T23" fmla="*/ 26 h 2073"/>
                <a:gd name="T24" fmla="*/ 1914 w 3486"/>
                <a:gd name="T25" fmla="*/ 146 h 2073"/>
                <a:gd name="T26" fmla="*/ 2004 w 3486"/>
                <a:gd name="T27" fmla="*/ 362 h 2073"/>
                <a:gd name="T28" fmla="*/ 2154 w 3486"/>
                <a:gd name="T29" fmla="*/ 794 h 2073"/>
                <a:gd name="T30" fmla="*/ 2274 w 3486"/>
                <a:gd name="T31" fmla="*/ 1160 h 2073"/>
                <a:gd name="T32" fmla="*/ 2424 w 3486"/>
                <a:gd name="T33" fmla="*/ 1532 h 2073"/>
                <a:gd name="T34" fmla="*/ 2532 w 3486"/>
                <a:gd name="T35" fmla="*/ 1736 h 2073"/>
                <a:gd name="T36" fmla="*/ 2634 w 3486"/>
                <a:gd name="T37" fmla="*/ 1868 h 2073"/>
                <a:gd name="T38" fmla="*/ 2760 w 3486"/>
                <a:gd name="T39" fmla="*/ 1976 h 2073"/>
                <a:gd name="T40" fmla="*/ 2922 w 3486"/>
                <a:gd name="T41" fmla="*/ 2030 h 2073"/>
                <a:gd name="T42" fmla="*/ 3192 w 3486"/>
                <a:gd name="T43" fmla="*/ 2066 h 2073"/>
                <a:gd name="T44" fmla="*/ 3486 w 3486"/>
                <a:gd name="T45" fmla="*/ 2072 h 2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486" h="2073">
                  <a:moveTo>
                    <a:pt x="0" y="2072"/>
                  </a:moveTo>
                  <a:cubicBezTo>
                    <a:pt x="152" y="2072"/>
                    <a:pt x="305" y="2073"/>
                    <a:pt x="408" y="2066"/>
                  </a:cubicBezTo>
                  <a:cubicBezTo>
                    <a:pt x="511" y="2059"/>
                    <a:pt x="553" y="2052"/>
                    <a:pt x="618" y="2030"/>
                  </a:cubicBezTo>
                  <a:cubicBezTo>
                    <a:pt x="683" y="2008"/>
                    <a:pt x="735" y="1992"/>
                    <a:pt x="798" y="1934"/>
                  </a:cubicBezTo>
                  <a:cubicBezTo>
                    <a:pt x="861" y="1876"/>
                    <a:pt x="925" y="1813"/>
                    <a:pt x="996" y="1682"/>
                  </a:cubicBezTo>
                  <a:cubicBezTo>
                    <a:pt x="1067" y="1551"/>
                    <a:pt x="1158" y="1321"/>
                    <a:pt x="1224" y="1148"/>
                  </a:cubicBezTo>
                  <a:cubicBezTo>
                    <a:pt x="1290" y="975"/>
                    <a:pt x="1342" y="789"/>
                    <a:pt x="1392" y="644"/>
                  </a:cubicBezTo>
                  <a:cubicBezTo>
                    <a:pt x="1442" y="499"/>
                    <a:pt x="1485" y="371"/>
                    <a:pt x="1524" y="278"/>
                  </a:cubicBezTo>
                  <a:cubicBezTo>
                    <a:pt x="1563" y="185"/>
                    <a:pt x="1599" y="130"/>
                    <a:pt x="1626" y="86"/>
                  </a:cubicBezTo>
                  <a:cubicBezTo>
                    <a:pt x="1653" y="42"/>
                    <a:pt x="1666" y="28"/>
                    <a:pt x="1686" y="14"/>
                  </a:cubicBezTo>
                  <a:cubicBezTo>
                    <a:pt x="1706" y="0"/>
                    <a:pt x="1722" y="0"/>
                    <a:pt x="1746" y="2"/>
                  </a:cubicBezTo>
                  <a:cubicBezTo>
                    <a:pt x="1770" y="4"/>
                    <a:pt x="1802" y="2"/>
                    <a:pt x="1830" y="26"/>
                  </a:cubicBezTo>
                  <a:cubicBezTo>
                    <a:pt x="1858" y="50"/>
                    <a:pt x="1885" y="90"/>
                    <a:pt x="1914" y="146"/>
                  </a:cubicBezTo>
                  <a:cubicBezTo>
                    <a:pt x="1943" y="202"/>
                    <a:pt x="1964" y="254"/>
                    <a:pt x="2004" y="362"/>
                  </a:cubicBezTo>
                  <a:cubicBezTo>
                    <a:pt x="2044" y="470"/>
                    <a:pt x="2109" y="661"/>
                    <a:pt x="2154" y="794"/>
                  </a:cubicBezTo>
                  <a:cubicBezTo>
                    <a:pt x="2199" y="927"/>
                    <a:pt x="2229" y="1037"/>
                    <a:pt x="2274" y="1160"/>
                  </a:cubicBezTo>
                  <a:cubicBezTo>
                    <a:pt x="2319" y="1283"/>
                    <a:pt x="2381" y="1436"/>
                    <a:pt x="2424" y="1532"/>
                  </a:cubicBezTo>
                  <a:cubicBezTo>
                    <a:pt x="2467" y="1628"/>
                    <a:pt x="2497" y="1680"/>
                    <a:pt x="2532" y="1736"/>
                  </a:cubicBezTo>
                  <a:cubicBezTo>
                    <a:pt x="2567" y="1792"/>
                    <a:pt x="2596" y="1828"/>
                    <a:pt x="2634" y="1868"/>
                  </a:cubicBezTo>
                  <a:cubicBezTo>
                    <a:pt x="2672" y="1908"/>
                    <a:pt x="2712" y="1949"/>
                    <a:pt x="2760" y="1976"/>
                  </a:cubicBezTo>
                  <a:cubicBezTo>
                    <a:pt x="2808" y="2003"/>
                    <a:pt x="2850" y="2015"/>
                    <a:pt x="2922" y="2030"/>
                  </a:cubicBezTo>
                  <a:cubicBezTo>
                    <a:pt x="2994" y="2045"/>
                    <a:pt x="3098" y="2059"/>
                    <a:pt x="3192" y="2066"/>
                  </a:cubicBezTo>
                  <a:cubicBezTo>
                    <a:pt x="3286" y="2073"/>
                    <a:pt x="3386" y="2072"/>
                    <a:pt x="3486" y="207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385" name="Text Box 233"/>
            <p:cNvSpPr txBox="1">
              <a:spLocks noChangeArrowheads="1"/>
            </p:cNvSpPr>
            <p:nvPr/>
          </p:nvSpPr>
          <p:spPr bwMode="auto">
            <a:xfrm>
              <a:off x="3110" y="2885"/>
              <a:ext cx="6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B-factor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23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7604 0.2333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33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1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1073 0.2583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33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1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7188 0.326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33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163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16979 0.26111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433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130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0.225 0.2347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433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9271 0.2638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433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131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22708 0.3416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33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70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1 0.42361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433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11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7708 0.4222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33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211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5625 0.42361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433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211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0.16458 0.50278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433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251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0.1 0.5069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33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5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225 0.41667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33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112E-17 L 0.22917 0.49861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33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49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8542 0.47778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33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38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28855 0.41528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433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2076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29479 0.3430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33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1715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34271 0.4791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433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2395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33959 0.2722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33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36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40834 0.33612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433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1680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0.4323 0.42639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33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5" y="2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42812 0.5152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33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2576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44375 0.33055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33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1652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0.35417 0.2541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3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257 -1.06383E-6 L 1.94444E-6 -1.06383E-6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8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3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330" grpId="0" animBg="1"/>
      <p:bldP spid="433331" grpId="0" animBg="1"/>
      <p:bldP spid="433332" grpId="0" animBg="1"/>
      <p:bldP spid="433333" grpId="0" animBg="1"/>
      <p:bldP spid="433334" grpId="0" animBg="1"/>
      <p:bldP spid="433335" grpId="0" animBg="1"/>
      <p:bldP spid="433336" grpId="0" animBg="1"/>
      <p:bldP spid="433337" grpId="0" animBg="1"/>
      <p:bldP spid="433338" grpId="0" animBg="1"/>
      <p:bldP spid="433339" grpId="0" animBg="1"/>
      <p:bldP spid="433340" grpId="0" animBg="1"/>
      <p:bldP spid="433341" grpId="0" animBg="1"/>
      <p:bldP spid="433342" grpId="0" animBg="1"/>
      <p:bldP spid="433343" grpId="0" animBg="1"/>
      <p:bldP spid="433344" grpId="0" animBg="1"/>
      <p:bldP spid="433345" grpId="0" animBg="1"/>
      <p:bldP spid="433346" grpId="0" animBg="1"/>
      <p:bldP spid="433347" grpId="0" animBg="1"/>
      <p:bldP spid="433348" grpId="0" animBg="1"/>
      <p:bldP spid="433349" grpId="0" animBg="1"/>
      <p:bldP spid="433350" grpId="0" animBg="1"/>
      <p:bldP spid="433351" grpId="0" animBg="1"/>
      <p:bldP spid="433352" grpId="0" animBg="1"/>
      <p:bldP spid="433353" grpId="0" animBg="1"/>
      <p:bldP spid="433380" grpId="0"/>
      <p:bldP spid="433381" grpId="0"/>
      <p:bldP spid="43338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740261942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Chart" r:id="rId3" imgW="5958911" imgH="4183451" progId="MSGraph.Chart.8">
                  <p:embed followColorScheme="full"/>
                </p:oleObj>
              </mc:Choice>
              <mc:Fallback>
                <p:oleObj name="Chart" r:id="rId3" imgW="5958911" imgH="418345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4012586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022314746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Chart" r:id="rId3" imgW="5958911" imgH="4183451" progId="MSGraph.Chart.8">
                  <p:embed followColorScheme="full"/>
                </p:oleObj>
              </mc:Choice>
              <mc:Fallback>
                <p:oleObj name="Chart" r:id="rId3" imgW="5958911" imgH="418345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161838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732512669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Chart" r:id="rId3" imgW="5958911" imgH="4183451" progId="MSGraph.Chart.8">
                  <p:embed followColorScheme="full"/>
                </p:oleObj>
              </mc:Choice>
              <mc:Fallback>
                <p:oleObj name="Chart" r:id="rId3" imgW="5958911" imgH="418345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2338159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98071608"/>
              </p:ext>
            </p:extLst>
          </p:nvPr>
        </p:nvGraphicFramePr>
        <p:xfrm>
          <a:off x="874713" y="1360488"/>
          <a:ext cx="7404100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Chart" r:id="rId3" imgW="5958911" imgH="4183451" progId="MSGraph.Chart.8">
                  <p:embed followColorScheme="full"/>
                </p:oleObj>
              </mc:Choice>
              <mc:Fallback>
                <p:oleObj name="Chart" r:id="rId3" imgW="5958911" imgH="418345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1360488"/>
                        <a:ext cx="7404100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3432949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098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577868906"/>
              </p:ext>
            </p:extLst>
          </p:nvPr>
        </p:nvGraphicFramePr>
        <p:xfrm>
          <a:off x="868363" y="1371600"/>
          <a:ext cx="7416800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Chart" r:id="rId3" imgW="5974222" imgH="4168101" progId="MSGraph.Chart.8">
                  <p:embed followColorScheme="full"/>
                </p:oleObj>
              </mc:Choice>
              <mc:Fallback>
                <p:oleObj name="Chart" r:id="rId3" imgW="5974222" imgH="416810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71600"/>
                        <a:ext cx="7416800" cy="517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0099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419602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0098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330094598"/>
              </p:ext>
            </p:extLst>
          </p:nvPr>
        </p:nvGraphicFramePr>
        <p:xfrm>
          <a:off x="868363" y="1371600"/>
          <a:ext cx="7416800" cy="517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Chart" r:id="rId3" imgW="5974222" imgH="4168101" progId="MSGraph.Chart.8">
                  <p:embed followColorScheme="full"/>
                </p:oleObj>
              </mc:Choice>
              <mc:Fallback>
                <p:oleObj name="Chart" r:id="rId3" imgW="5974222" imgH="416810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71600"/>
                        <a:ext cx="7416800" cy="517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0099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526907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633538361"/>
              </p:ext>
            </p:extLst>
          </p:nvPr>
        </p:nvGraphicFramePr>
        <p:xfrm>
          <a:off x="868363" y="1360488"/>
          <a:ext cx="7418387" cy="519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Chart" r:id="rId3" imgW="5958911" imgH="4175776" progId="MSGraph.Chart.8">
                  <p:embed followColorScheme="full"/>
                </p:oleObj>
              </mc:Choice>
              <mc:Fallback>
                <p:oleObj name="Chart" r:id="rId3" imgW="5958911" imgH="4175776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3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1125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236118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146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133642600"/>
              </p:ext>
            </p:extLst>
          </p:nvPr>
        </p:nvGraphicFramePr>
        <p:xfrm>
          <a:off x="868363" y="1365250"/>
          <a:ext cx="7418387" cy="518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6" name="Chart" r:id="rId3" imgW="5958911" imgH="4168101" progId="MSGraph.Chart.8">
                  <p:embed followColorScheme="full"/>
                </p:oleObj>
              </mc:Choice>
              <mc:Fallback>
                <p:oleObj name="Chart" r:id="rId3" imgW="5958911" imgH="4168101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5250"/>
                        <a:ext cx="7418387" cy="5189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147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electron density (e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  <a:r>
              <a:rPr lang="en-US" altLang="en-US" b="1">
                <a:solidFill>
                  <a:srgbClr val="000000"/>
                </a:solidFill>
              </a:rPr>
              <a:t>/Å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position (Å)</a:t>
            </a:r>
            <a:endParaRPr lang="el-GR" altLang="en-US" b="1" baseline="30000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848061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23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81927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81956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7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8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9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0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1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2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3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28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81948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9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0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1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2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3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4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5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29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81930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31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32" name="Freeform 28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3" name="Freeform 29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4" name="Freeform 30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5" name="Freeform 31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6" name="Freeform 32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7" name="Freeform 33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8" name="Freeform 34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9" name="Freeform 35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0" name="Freeform 36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1" name="Freeform 37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2" name="Freeform 38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3" name="Freeform 39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4" name="Freeform 40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5" name="Freeform 41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6" name="Freeform 42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7" name="Freeform 43"/>
          <p:cNvSpPr>
            <a:spLocks/>
          </p:cNvSpPr>
          <p:nvPr/>
        </p:nvSpPr>
        <p:spPr bwMode="auto">
          <a:xfrm>
            <a:off x="6934200" y="1371600"/>
            <a:ext cx="622300" cy="1295400"/>
          </a:xfrm>
          <a:custGeom>
            <a:avLst/>
            <a:gdLst>
              <a:gd name="T0" fmla="*/ 88900 w 392"/>
              <a:gd name="T1" fmla="*/ 0 h 816"/>
              <a:gd name="T2" fmla="*/ 88900 w 392"/>
              <a:gd name="T3" fmla="*/ 228600 h 816"/>
              <a:gd name="T4" fmla="*/ 88900 w 392"/>
              <a:gd name="T5" fmla="*/ 457200 h 816"/>
              <a:gd name="T6" fmla="*/ 622300 w 392"/>
              <a:gd name="T7" fmla="*/ 533400 h 816"/>
              <a:gd name="T8" fmla="*/ 88900 w 392"/>
              <a:gd name="T9" fmla="*/ 685800 h 816"/>
              <a:gd name="T10" fmla="*/ 88900 w 392"/>
              <a:gd name="T11" fmla="*/ 838200 h 816"/>
              <a:gd name="T12" fmla="*/ 88900 w 392"/>
              <a:gd name="T13" fmla="*/ 1066800 h 816"/>
              <a:gd name="T14" fmla="*/ 88900 w 39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7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sp>
        <p:nvSpPr>
          <p:cNvPr id="4" name="Freeform 91"/>
          <p:cNvSpPr>
            <a:spLocks/>
          </p:cNvSpPr>
          <p:nvPr/>
        </p:nvSpPr>
        <p:spPr bwMode="auto">
          <a:xfrm>
            <a:off x="734251" y="2094382"/>
            <a:ext cx="3773353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istance (Å)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ensity (</a:t>
            </a:r>
            <a:r>
              <a:rPr lang="el-GR" dirty="0" smtClean="0">
                <a:solidFill>
                  <a:srgbClr val="000000"/>
                </a:solidFill>
                <a:cs typeface="Arial" panose="020B0604020202020204" pitchFamily="34" charset="0"/>
              </a:rPr>
              <a:t>ρ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91"/>
          <p:cNvSpPr>
            <a:spLocks/>
          </p:cNvSpPr>
          <p:nvPr/>
        </p:nvSpPr>
        <p:spPr bwMode="auto">
          <a:xfrm>
            <a:off x="4956375" y="2092235"/>
            <a:ext cx="3773353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angle (°)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intensity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66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sp>
        <p:nvSpPr>
          <p:cNvPr id="4" name="Freeform 91"/>
          <p:cNvSpPr>
            <a:spLocks/>
          </p:cNvSpPr>
          <p:nvPr/>
        </p:nvSpPr>
        <p:spPr bwMode="auto">
          <a:xfrm>
            <a:off x="661521" y="2171653"/>
            <a:ext cx="4018820" cy="209343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istance (Å)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ensity (</a:t>
            </a:r>
            <a:r>
              <a:rPr lang="el-GR" dirty="0" smtClean="0">
                <a:solidFill>
                  <a:srgbClr val="000000"/>
                </a:solidFill>
                <a:cs typeface="Arial" panose="020B0604020202020204" pitchFamily="34" charset="0"/>
              </a:rPr>
              <a:t>ρ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91"/>
          <p:cNvSpPr>
            <a:spLocks/>
          </p:cNvSpPr>
          <p:nvPr/>
        </p:nvSpPr>
        <p:spPr bwMode="auto">
          <a:xfrm>
            <a:off x="6228523" y="2078983"/>
            <a:ext cx="1282006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angle (°)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intensity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15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istance (Å)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ensity (</a:t>
            </a:r>
            <a:r>
              <a:rPr lang="el-GR" dirty="0" smtClean="0">
                <a:solidFill>
                  <a:srgbClr val="000000"/>
                </a:solidFill>
                <a:cs typeface="Arial" panose="020B0604020202020204" pitchFamily="34" charset="0"/>
              </a:rPr>
              <a:t>ρ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angle (°)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intensity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91"/>
          <p:cNvSpPr>
            <a:spLocks/>
          </p:cNvSpPr>
          <p:nvPr/>
        </p:nvSpPr>
        <p:spPr bwMode="auto">
          <a:xfrm>
            <a:off x="2094412" y="2091862"/>
            <a:ext cx="1112428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0" name="Freeform 91"/>
          <p:cNvSpPr>
            <a:spLocks/>
          </p:cNvSpPr>
          <p:nvPr/>
        </p:nvSpPr>
        <p:spPr bwMode="auto">
          <a:xfrm>
            <a:off x="4898670" y="2081501"/>
            <a:ext cx="4018820" cy="1447309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3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Fourier view of scattering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701" y="1918952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4675" y="4866068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70467" y="494548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istance (Å)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99974" y="3178935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ensity (</a:t>
            </a:r>
            <a:r>
              <a:rPr lang="el-GR" dirty="0" smtClean="0">
                <a:solidFill>
                  <a:srgbClr val="000000"/>
                </a:solidFill>
                <a:cs typeface="Arial" panose="020B0604020202020204" pitchFamily="34" charset="0"/>
              </a:rPr>
              <a:t>ρ</a:t>
            </a: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6970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986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03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0020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1036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2053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069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40865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51031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4611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71363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081529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91697" y="4861770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891825" y="1916805"/>
            <a:ext cx="0" cy="29492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4876799" y="4863921"/>
            <a:ext cx="417490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372895" y="49433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angle (°)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4139169" y="317678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intensity</a:t>
            </a:r>
            <a:endParaRPr lang="en-US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89182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520199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1215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82232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3249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44265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5282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062989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73155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6833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993487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303653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3821" y="4859623"/>
            <a:ext cx="0" cy="772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91"/>
          <p:cNvSpPr>
            <a:spLocks/>
          </p:cNvSpPr>
          <p:nvPr/>
        </p:nvSpPr>
        <p:spPr bwMode="auto">
          <a:xfrm>
            <a:off x="2635324" y="2078983"/>
            <a:ext cx="107882" cy="2760953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608">
                <a:moveTo>
                  <a:pt x="0" y="608"/>
                </a:moveTo>
                <a:cubicBezTo>
                  <a:pt x="35" y="607"/>
                  <a:pt x="70" y="607"/>
                  <a:pt x="94" y="606"/>
                </a:cubicBezTo>
                <a:cubicBezTo>
                  <a:pt x="118" y="605"/>
                  <a:pt x="128" y="604"/>
                  <a:pt x="147" y="599"/>
                </a:cubicBezTo>
                <a:cubicBezTo>
                  <a:pt x="166" y="594"/>
                  <a:pt x="193" y="586"/>
                  <a:pt x="210" y="578"/>
                </a:cubicBezTo>
                <a:cubicBezTo>
                  <a:pt x="227" y="570"/>
                  <a:pt x="238" y="563"/>
                  <a:pt x="250" y="554"/>
                </a:cubicBezTo>
                <a:cubicBezTo>
                  <a:pt x="262" y="545"/>
                  <a:pt x="270" y="533"/>
                  <a:pt x="280" y="522"/>
                </a:cubicBezTo>
                <a:cubicBezTo>
                  <a:pt x="290" y="511"/>
                  <a:pt x="301" y="501"/>
                  <a:pt x="310" y="488"/>
                </a:cubicBezTo>
                <a:cubicBezTo>
                  <a:pt x="319" y="475"/>
                  <a:pt x="327" y="463"/>
                  <a:pt x="337" y="446"/>
                </a:cubicBezTo>
                <a:cubicBezTo>
                  <a:pt x="347" y="429"/>
                  <a:pt x="357" y="407"/>
                  <a:pt x="367" y="386"/>
                </a:cubicBezTo>
                <a:cubicBezTo>
                  <a:pt x="377" y="365"/>
                  <a:pt x="389" y="343"/>
                  <a:pt x="399" y="321"/>
                </a:cubicBezTo>
                <a:cubicBezTo>
                  <a:pt x="409" y="299"/>
                  <a:pt x="417" y="278"/>
                  <a:pt x="427" y="255"/>
                </a:cubicBezTo>
                <a:cubicBezTo>
                  <a:pt x="437" y="232"/>
                  <a:pt x="451" y="203"/>
                  <a:pt x="460" y="182"/>
                </a:cubicBezTo>
                <a:cubicBezTo>
                  <a:pt x="469" y="161"/>
                  <a:pt x="476" y="143"/>
                  <a:pt x="483" y="126"/>
                </a:cubicBezTo>
                <a:cubicBezTo>
                  <a:pt x="490" y="109"/>
                  <a:pt x="496" y="95"/>
                  <a:pt x="505" y="80"/>
                </a:cubicBezTo>
                <a:cubicBezTo>
                  <a:pt x="514" y="65"/>
                  <a:pt x="530" y="45"/>
                  <a:pt x="540" y="33"/>
                </a:cubicBezTo>
                <a:cubicBezTo>
                  <a:pt x="550" y="21"/>
                  <a:pt x="556" y="15"/>
                  <a:pt x="565" y="9"/>
                </a:cubicBezTo>
                <a:cubicBezTo>
                  <a:pt x="574" y="3"/>
                  <a:pt x="583" y="0"/>
                  <a:pt x="592" y="0"/>
                </a:cubicBezTo>
                <a:cubicBezTo>
                  <a:pt x="601" y="0"/>
                  <a:pt x="609" y="6"/>
                  <a:pt x="618" y="12"/>
                </a:cubicBezTo>
                <a:cubicBezTo>
                  <a:pt x="627" y="18"/>
                  <a:pt x="636" y="27"/>
                  <a:pt x="645" y="38"/>
                </a:cubicBezTo>
                <a:cubicBezTo>
                  <a:pt x="654" y="49"/>
                  <a:pt x="663" y="65"/>
                  <a:pt x="670" y="78"/>
                </a:cubicBezTo>
                <a:cubicBezTo>
                  <a:pt x="677" y="91"/>
                  <a:pt x="684" y="104"/>
                  <a:pt x="690" y="117"/>
                </a:cubicBezTo>
                <a:cubicBezTo>
                  <a:pt x="696" y="130"/>
                  <a:pt x="701" y="143"/>
                  <a:pt x="706" y="155"/>
                </a:cubicBezTo>
                <a:cubicBezTo>
                  <a:pt x="711" y="167"/>
                  <a:pt x="714" y="176"/>
                  <a:pt x="721" y="191"/>
                </a:cubicBezTo>
                <a:cubicBezTo>
                  <a:pt x="728" y="206"/>
                  <a:pt x="739" y="230"/>
                  <a:pt x="747" y="248"/>
                </a:cubicBezTo>
                <a:cubicBezTo>
                  <a:pt x="755" y="266"/>
                  <a:pt x="763" y="283"/>
                  <a:pt x="771" y="302"/>
                </a:cubicBezTo>
                <a:cubicBezTo>
                  <a:pt x="779" y="321"/>
                  <a:pt x="787" y="345"/>
                  <a:pt x="796" y="365"/>
                </a:cubicBezTo>
                <a:cubicBezTo>
                  <a:pt x="805" y="385"/>
                  <a:pt x="816" y="404"/>
                  <a:pt x="825" y="420"/>
                </a:cubicBezTo>
                <a:cubicBezTo>
                  <a:pt x="834" y="436"/>
                  <a:pt x="840" y="447"/>
                  <a:pt x="849" y="461"/>
                </a:cubicBezTo>
                <a:cubicBezTo>
                  <a:pt x="858" y="475"/>
                  <a:pt x="870" y="492"/>
                  <a:pt x="879" y="503"/>
                </a:cubicBezTo>
                <a:cubicBezTo>
                  <a:pt x="888" y="514"/>
                  <a:pt x="892" y="519"/>
                  <a:pt x="901" y="528"/>
                </a:cubicBezTo>
                <a:cubicBezTo>
                  <a:pt x="910" y="537"/>
                  <a:pt x="923" y="549"/>
                  <a:pt x="933" y="557"/>
                </a:cubicBezTo>
                <a:cubicBezTo>
                  <a:pt x="943" y="565"/>
                  <a:pt x="953" y="571"/>
                  <a:pt x="963" y="576"/>
                </a:cubicBezTo>
                <a:cubicBezTo>
                  <a:pt x="973" y="581"/>
                  <a:pt x="982" y="586"/>
                  <a:pt x="996" y="590"/>
                </a:cubicBezTo>
                <a:cubicBezTo>
                  <a:pt x="1010" y="594"/>
                  <a:pt x="1030" y="597"/>
                  <a:pt x="1048" y="600"/>
                </a:cubicBezTo>
                <a:cubicBezTo>
                  <a:pt x="1066" y="603"/>
                  <a:pt x="1084" y="605"/>
                  <a:pt x="1105" y="606"/>
                </a:cubicBezTo>
                <a:cubicBezTo>
                  <a:pt x="1126" y="607"/>
                  <a:pt x="1151" y="606"/>
                  <a:pt x="1176" y="606"/>
                </a:cubicBezTo>
              </a:path>
            </a:pathLst>
          </a:custGeom>
          <a:noFill/>
          <a:ln w="3810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0" name="Freeform 91"/>
          <p:cNvSpPr>
            <a:spLocks/>
          </p:cNvSpPr>
          <p:nvPr/>
        </p:nvSpPr>
        <p:spPr bwMode="auto">
          <a:xfrm>
            <a:off x="4898670" y="2081502"/>
            <a:ext cx="4018820" cy="56392"/>
          </a:xfrm>
          <a:custGeom>
            <a:avLst/>
            <a:gdLst>
              <a:gd name="T0" fmla="*/ 0 w 1176"/>
              <a:gd name="T1" fmla="*/ 608 h 608"/>
              <a:gd name="T2" fmla="*/ 94 w 1176"/>
              <a:gd name="T3" fmla="*/ 606 h 608"/>
              <a:gd name="T4" fmla="*/ 147 w 1176"/>
              <a:gd name="T5" fmla="*/ 599 h 608"/>
              <a:gd name="T6" fmla="*/ 210 w 1176"/>
              <a:gd name="T7" fmla="*/ 578 h 608"/>
              <a:gd name="T8" fmla="*/ 250 w 1176"/>
              <a:gd name="T9" fmla="*/ 554 h 608"/>
              <a:gd name="T10" fmla="*/ 280 w 1176"/>
              <a:gd name="T11" fmla="*/ 522 h 608"/>
              <a:gd name="T12" fmla="*/ 310 w 1176"/>
              <a:gd name="T13" fmla="*/ 488 h 608"/>
              <a:gd name="T14" fmla="*/ 337 w 1176"/>
              <a:gd name="T15" fmla="*/ 446 h 608"/>
              <a:gd name="T16" fmla="*/ 367 w 1176"/>
              <a:gd name="T17" fmla="*/ 386 h 608"/>
              <a:gd name="T18" fmla="*/ 399 w 1176"/>
              <a:gd name="T19" fmla="*/ 321 h 608"/>
              <a:gd name="T20" fmla="*/ 427 w 1176"/>
              <a:gd name="T21" fmla="*/ 255 h 608"/>
              <a:gd name="T22" fmla="*/ 460 w 1176"/>
              <a:gd name="T23" fmla="*/ 182 h 608"/>
              <a:gd name="T24" fmla="*/ 483 w 1176"/>
              <a:gd name="T25" fmla="*/ 126 h 608"/>
              <a:gd name="T26" fmla="*/ 505 w 1176"/>
              <a:gd name="T27" fmla="*/ 80 h 608"/>
              <a:gd name="T28" fmla="*/ 540 w 1176"/>
              <a:gd name="T29" fmla="*/ 33 h 608"/>
              <a:gd name="T30" fmla="*/ 565 w 1176"/>
              <a:gd name="T31" fmla="*/ 9 h 608"/>
              <a:gd name="T32" fmla="*/ 592 w 1176"/>
              <a:gd name="T33" fmla="*/ 0 h 608"/>
              <a:gd name="T34" fmla="*/ 618 w 1176"/>
              <a:gd name="T35" fmla="*/ 12 h 608"/>
              <a:gd name="T36" fmla="*/ 645 w 1176"/>
              <a:gd name="T37" fmla="*/ 38 h 608"/>
              <a:gd name="T38" fmla="*/ 670 w 1176"/>
              <a:gd name="T39" fmla="*/ 78 h 608"/>
              <a:gd name="T40" fmla="*/ 690 w 1176"/>
              <a:gd name="T41" fmla="*/ 117 h 608"/>
              <a:gd name="T42" fmla="*/ 706 w 1176"/>
              <a:gd name="T43" fmla="*/ 155 h 608"/>
              <a:gd name="T44" fmla="*/ 721 w 1176"/>
              <a:gd name="T45" fmla="*/ 191 h 608"/>
              <a:gd name="T46" fmla="*/ 747 w 1176"/>
              <a:gd name="T47" fmla="*/ 248 h 608"/>
              <a:gd name="T48" fmla="*/ 771 w 1176"/>
              <a:gd name="T49" fmla="*/ 302 h 608"/>
              <a:gd name="T50" fmla="*/ 796 w 1176"/>
              <a:gd name="T51" fmla="*/ 365 h 608"/>
              <a:gd name="T52" fmla="*/ 825 w 1176"/>
              <a:gd name="T53" fmla="*/ 420 h 608"/>
              <a:gd name="T54" fmla="*/ 849 w 1176"/>
              <a:gd name="T55" fmla="*/ 461 h 608"/>
              <a:gd name="T56" fmla="*/ 879 w 1176"/>
              <a:gd name="T57" fmla="*/ 503 h 608"/>
              <a:gd name="T58" fmla="*/ 901 w 1176"/>
              <a:gd name="T59" fmla="*/ 528 h 608"/>
              <a:gd name="T60" fmla="*/ 933 w 1176"/>
              <a:gd name="T61" fmla="*/ 557 h 608"/>
              <a:gd name="T62" fmla="*/ 963 w 1176"/>
              <a:gd name="T63" fmla="*/ 576 h 608"/>
              <a:gd name="T64" fmla="*/ 996 w 1176"/>
              <a:gd name="T65" fmla="*/ 590 h 608"/>
              <a:gd name="T66" fmla="*/ 1048 w 1176"/>
              <a:gd name="T67" fmla="*/ 600 h 608"/>
              <a:gd name="T68" fmla="*/ 1105 w 1176"/>
              <a:gd name="T69" fmla="*/ 606 h 608"/>
              <a:gd name="T70" fmla="*/ 1176 w 1176"/>
              <a:gd name="T71" fmla="*/ 606 h 608"/>
              <a:gd name="connsiteX0" fmla="*/ 0 w 10000"/>
              <a:gd name="connsiteY0" fmla="*/ 10000 h 10000"/>
              <a:gd name="connsiteX1" fmla="*/ 799 w 10000"/>
              <a:gd name="connsiteY1" fmla="*/ 9967 h 10000"/>
              <a:gd name="connsiteX2" fmla="*/ 1250 w 10000"/>
              <a:gd name="connsiteY2" fmla="*/ 9852 h 10000"/>
              <a:gd name="connsiteX3" fmla="*/ 1786 w 10000"/>
              <a:gd name="connsiteY3" fmla="*/ 9507 h 10000"/>
              <a:gd name="connsiteX4" fmla="*/ 2126 w 10000"/>
              <a:gd name="connsiteY4" fmla="*/ 9112 h 10000"/>
              <a:gd name="connsiteX5" fmla="*/ 2381 w 10000"/>
              <a:gd name="connsiteY5" fmla="*/ 8586 h 10000"/>
              <a:gd name="connsiteX6" fmla="*/ 2636 w 10000"/>
              <a:gd name="connsiteY6" fmla="*/ 8026 h 10000"/>
              <a:gd name="connsiteX7" fmla="*/ 2866 w 10000"/>
              <a:gd name="connsiteY7" fmla="*/ 7336 h 10000"/>
              <a:gd name="connsiteX8" fmla="*/ 3121 w 10000"/>
              <a:gd name="connsiteY8" fmla="*/ 6349 h 10000"/>
              <a:gd name="connsiteX9" fmla="*/ 3393 w 10000"/>
              <a:gd name="connsiteY9" fmla="*/ 5280 h 10000"/>
              <a:gd name="connsiteX10" fmla="*/ 3631 w 10000"/>
              <a:gd name="connsiteY10" fmla="*/ 4194 h 10000"/>
              <a:gd name="connsiteX11" fmla="*/ 3912 w 10000"/>
              <a:gd name="connsiteY11" fmla="*/ 2993 h 10000"/>
              <a:gd name="connsiteX12" fmla="*/ 4107 w 10000"/>
              <a:gd name="connsiteY12" fmla="*/ 2072 h 10000"/>
              <a:gd name="connsiteX13" fmla="*/ 4294 w 10000"/>
              <a:gd name="connsiteY13" fmla="*/ 1316 h 10000"/>
              <a:gd name="connsiteX14" fmla="*/ 4592 w 10000"/>
              <a:gd name="connsiteY14" fmla="*/ 543 h 10000"/>
              <a:gd name="connsiteX15" fmla="*/ 4804 w 10000"/>
              <a:gd name="connsiteY15" fmla="*/ 148 h 10000"/>
              <a:gd name="connsiteX16" fmla="*/ 5034 w 10000"/>
              <a:gd name="connsiteY16" fmla="*/ 0 h 10000"/>
              <a:gd name="connsiteX17" fmla="*/ 5255 w 10000"/>
              <a:gd name="connsiteY17" fmla="*/ 197 h 10000"/>
              <a:gd name="connsiteX18" fmla="*/ 5485 w 10000"/>
              <a:gd name="connsiteY18" fmla="*/ 625 h 10000"/>
              <a:gd name="connsiteX19" fmla="*/ 5697 w 10000"/>
              <a:gd name="connsiteY19" fmla="*/ 1283 h 10000"/>
              <a:gd name="connsiteX20" fmla="*/ 5867 w 10000"/>
              <a:gd name="connsiteY20" fmla="*/ 1924 h 10000"/>
              <a:gd name="connsiteX21" fmla="*/ 6003 w 10000"/>
              <a:gd name="connsiteY21" fmla="*/ 2549 h 10000"/>
              <a:gd name="connsiteX22" fmla="*/ 6131 w 10000"/>
              <a:gd name="connsiteY22" fmla="*/ 3141 h 10000"/>
              <a:gd name="connsiteX23" fmla="*/ 6352 w 10000"/>
              <a:gd name="connsiteY23" fmla="*/ 4079 h 10000"/>
              <a:gd name="connsiteX24" fmla="*/ 6556 w 10000"/>
              <a:gd name="connsiteY24" fmla="*/ 4967 h 10000"/>
              <a:gd name="connsiteX25" fmla="*/ 6769 w 10000"/>
              <a:gd name="connsiteY25" fmla="*/ 6003 h 10000"/>
              <a:gd name="connsiteX26" fmla="*/ 7015 w 10000"/>
              <a:gd name="connsiteY26" fmla="*/ 6908 h 10000"/>
              <a:gd name="connsiteX27" fmla="*/ 7219 w 10000"/>
              <a:gd name="connsiteY27" fmla="*/ 7582 h 10000"/>
              <a:gd name="connsiteX28" fmla="*/ 7662 w 10000"/>
              <a:gd name="connsiteY28" fmla="*/ 8684 h 10000"/>
              <a:gd name="connsiteX29" fmla="*/ 7934 w 10000"/>
              <a:gd name="connsiteY29" fmla="*/ 9161 h 10000"/>
              <a:gd name="connsiteX30" fmla="*/ 8189 w 10000"/>
              <a:gd name="connsiteY30" fmla="*/ 9474 h 10000"/>
              <a:gd name="connsiteX31" fmla="*/ 8469 w 10000"/>
              <a:gd name="connsiteY31" fmla="*/ 9704 h 10000"/>
              <a:gd name="connsiteX32" fmla="*/ 8912 w 10000"/>
              <a:gd name="connsiteY32" fmla="*/ 9868 h 10000"/>
              <a:gd name="connsiteX33" fmla="*/ 9396 w 10000"/>
              <a:gd name="connsiteY33" fmla="*/ 9967 h 10000"/>
              <a:gd name="connsiteX34" fmla="*/ 10000 w 10000"/>
              <a:gd name="connsiteY34" fmla="*/ 9967 h 10000"/>
              <a:gd name="connsiteX0" fmla="*/ 0 w 9396"/>
              <a:gd name="connsiteY0" fmla="*/ 10000 h 10000"/>
              <a:gd name="connsiteX1" fmla="*/ 799 w 9396"/>
              <a:gd name="connsiteY1" fmla="*/ 9967 h 10000"/>
              <a:gd name="connsiteX2" fmla="*/ 1250 w 9396"/>
              <a:gd name="connsiteY2" fmla="*/ 9852 h 10000"/>
              <a:gd name="connsiteX3" fmla="*/ 1786 w 9396"/>
              <a:gd name="connsiteY3" fmla="*/ 9507 h 10000"/>
              <a:gd name="connsiteX4" fmla="*/ 2126 w 9396"/>
              <a:gd name="connsiteY4" fmla="*/ 9112 h 10000"/>
              <a:gd name="connsiteX5" fmla="*/ 2381 w 9396"/>
              <a:gd name="connsiteY5" fmla="*/ 8586 h 10000"/>
              <a:gd name="connsiteX6" fmla="*/ 2636 w 9396"/>
              <a:gd name="connsiteY6" fmla="*/ 8026 h 10000"/>
              <a:gd name="connsiteX7" fmla="*/ 2866 w 9396"/>
              <a:gd name="connsiteY7" fmla="*/ 7336 h 10000"/>
              <a:gd name="connsiteX8" fmla="*/ 3121 w 9396"/>
              <a:gd name="connsiteY8" fmla="*/ 6349 h 10000"/>
              <a:gd name="connsiteX9" fmla="*/ 3393 w 9396"/>
              <a:gd name="connsiteY9" fmla="*/ 5280 h 10000"/>
              <a:gd name="connsiteX10" fmla="*/ 3631 w 9396"/>
              <a:gd name="connsiteY10" fmla="*/ 4194 h 10000"/>
              <a:gd name="connsiteX11" fmla="*/ 3912 w 9396"/>
              <a:gd name="connsiteY11" fmla="*/ 2993 h 10000"/>
              <a:gd name="connsiteX12" fmla="*/ 4107 w 9396"/>
              <a:gd name="connsiteY12" fmla="*/ 2072 h 10000"/>
              <a:gd name="connsiteX13" fmla="*/ 4294 w 9396"/>
              <a:gd name="connsiteY13" fmla="*/ 1316 h 10000"/>
              <a:gd name="connsiteX14" fmla="*/ 4592 w 9396"/>
              <a:gd name="connsiteY14" fmla="*/ 543 h 10000"/>
              <a:gd name="connsiteX15" fmla="*/ 4804 w 9396"/>
              <a:gd name="connsiteY15" fmla="*/ 148 h 10000"/>
              <a:gd name="connsiteX16" fmla="*/ 5034 w 9396"/>
              <a:gd name="connsiteY16" fmla="*/ 0 h 10000"/>
              <a:gd name="connsiteX17" fmla="*/ 5255 w 9396"/>
              <a:gd name="connsiteY17" fmla="*/ 197 h 10000"/>
              <a:gd name="connsiteX18" fmla="*/ 5485 w 9396"/>
              <a:gd name="connsiteY18" fmla="*/ 625 h 10000"/>
              <a:gd name="connsiteX19" fmla="*/ 5697 w 9396"/>
              <a:gd name="connsiteY19" fmla="*/ 1283 h 10000"/>
              <a:gd name="connsiteX20" fmla="*/ 5867 w 9396"/>
              <a:gd name="connsiteY20" fmla="*/ 1924 h 10000"/>
              <a:gd name="connsiteX21" fmla="*/ 6003 w 9396"/>
              <a:gd name="connsiteY21" fmla="*/ 2549 h 10000"/>
              <a:gd name="connsiteX22" fmla="*/ 6131 w 9396"/>
              <a:gd name="connsiteY22" fmla="*/ 3141 h 10000"/>
              <a:gd name="connsiteX23" fmla="*/ 6352 w 9396"/>
              <a:gd name="connsiteY23" fmla="*/ 4079 h 10000"/>
              <a:gd name="connsiteX24" fmla="*/ 6556 w 9396"/>
              <a:gd name="connsiteY24" fmla="*/ 4967 h 10000"/>
              <a:gd name="connsiteX25" fmla="*/ 6769 w 9396"/>
              <a:gd name="connsiteY25" fmla="*/ 6003 h 10000"/>
              <a:gd name="connsiteX26" fmla="*/ 7015 w 9396"/>
              <a:gd name="connsiteY26" fmla="*/ 6908 h 10000"/>
              <a:gd name="connsiteX27" fmla="*/ 7219 w 9396"/>
              <a:gd name="connsiteY27" fmla="*/ 7582 h 10000"/>
              <a:gd name="connsiteX28" fmla="*/ 7662 w 9396"/>
              <a:gd name="connsiteY28" fmla="*/ 8684 h 10000"/>
              <a:gd name="connsiteX29" fmla="*/ 7934 w 9396"/>
              <a:gd name="connsiteY29" fmla="*/ 9161 h 10000"/>
              <a:gd name="connsiteX30" fmla="*/ 8189 w 9396"/>
              <a:gd name="connsiteY30" fmla="*/ 9474 h 10000"/>
              <a:gd name="connsiteX31" fmla="*/ 8469 w 9396"/>
              <a:gd name="connsiteY31" fmla="*/ 9704 h 10000"/>
              <a:gd name="connsiteX32" fmla="*/ 8912 w 9396"/>
              <a:gd name="connsiteY32" fmla="*/ 9868 h 10000"/>
              <a:gd name="connsiteX33" fmla="*/ 9396 w 9396"/>
              <a:gd name="connsiteY33" fmla="*/ 9967 h 10000"/>
              <a:gd name="connsiteX0" fmla="*/ 0 w 9485"/>
              <a:gd name="connsiteY0" fmla="*/ 10000 h 10000"/>
              <a:gd name="connsiteX1" fmla="*/ 850 w 9485"/>
              <a:gd name="connsiteY1" fmla="*/ 9967 h 10000"/>
              <a:gd name="connsiteX2" fmla="*/ 1330 w 9485"/>
              <a:gd name="connsiteY2" fmla="*/ 9852 h 10000"/>
              <a:gd name="connsiteX3" fmla="*/ 1901 w 9485"/>
              <a:gd name="connsiteY3" fmla="*/ 9507 h 10000"/>
              <a:gd name="connsiteX4" fmla="*/ 2263 w 9485"/>
              <a:gd name="connsiteY4" fmla="*/ 9112 h 10000"/>
              <a:gd name="connsiteX5" fmla="*/ 2534 w 9485"/>
              <a:gd name="connsiteY5" fmla="*/ 8586 h 10000"/>
              <a:gd name="connsiteX6" fmla="*/ 2805 w 9485"/>
              <a:gd name="connsiteY6" fmla="*/ 8026 h 10000"/>
              <a:gd name="connsiteX7" fmla="*/ 3050 w 9485"/>
              <a:gd name="connsiteY7" fmla="*/ 7336 h 10000"/>
              <a:gd name="connsiteX8" fmla="*/ 3322 w 9485"/>
              <a:gd name="connsiteY8" fmla="*/ 6349 h 10000"/>
              <a:gd name="connsiteX9" fmla="*/ 3611 w 9485"/>
              <a:gd name="connsiteY9" fmla="*/ 5280 h 10000"/>
              <a:gd name="connsiteX10" fmla="*/ 3864 w 9485"/>
              <a:gd name="connsiteY10" fmla="*/ 4194 h 10000"/>
              <a:gd name="connsiteX11" fmla="*/ 4163 w 9485"/>
              <a:gd name="connsiteY11" fmla="*/ 2993 h 10000"/>
              <a:gd name="connsiteX12" fmla="*/ 4371 w 9485"/>
              <a:gd name="connsiteY12" fmla="*/ 2072 h 10000"/>
              <a:gd name="connsiteX13" fmla="*/ 4570 w 9485"/>
              <a:gd name="connsiteY13" fmla="*/ 1316 h 10000"/>
              <a:gd name="connsiteX14" fmla="*/ 4887 w 9485"/>
              <a:gd name="connsiteY14" fmla="*/ 543 h 10000"/>
              <a:gd name="connsiteX15" fmla="*/ 5113 w 9485"/>
              <a:gd name="connsiteY15" fmla="*/ 148 h 10000"/>
              <a:gd name="connsiteX16" fmla="*/ 5358 w 9485"/>
              <a:gd name="connsiteY16" fmla="*/ 0 h 10000"/>
              <a:gd name="connsiteX17" fmla="*/ 5593 w 9485"/>
              <a:gd name="connsiteY17" fmla="*/ 197 h 10000"/>
              <a:gd name="connsiteX18" fmla="*/ 5838 w 9485"/>
              <a:gd name="connsiteY18" fmla="*/ 625 h 10000"/>
              <a:gd name="connsiteX19" fmla="*/ 6063 w 9485"/>
              <a:gd name="connsiteY19" fmla="*/ 1283 h 10000"/>
              <a:gd name="connsiteX20" fmla="*/ 6244 w 9485"/>
              <a:gd name="connsiteY20" fmla="*/ 1924 h 10000"/>
              <a:gd name="connsiteX21" fmla="*/ 6389 w 9485"/>
              <a:gd name="connsiteY21" fmla="*/ 2549 h 10000"/>
              <a:gd name="connsiteX22" fmla="*/ 6525 w 9485"/>
              <a:gd name="connsiteY22" fmla="*/ 3141 h 10000"/>
              <a:gd name="connsiteX23" fmla="*/ 6760 w 9485"/>
              <a:gd name="connsiteY23" fmla="*/ 4079 h 10000"/>
              <a:gd name="connsiteX24" fmla="*/ 6977 w 9485"/>
              <a:gd name="connsiteY24" fmla="*/ 4967 h 10000"/>
              <a:gd name="connsiteX25" fmla="*/ 7204 w 9485"/>
              <a:gd name="connsiteY25" fmla="*/ 6003 h 10000"/>
              <a:gd name="connsiteX26" fmla="*/ 7466 w 9485"/>
              <a:gd name="connsiteY26" fmla="*/ 6908 h 10000"/>
              <a:gd name="connsiteX27" fmla="*/ 7683 w 9485"/>
              <a:gd name="connsiteY27" fmla="*/ 7582 h 10000"/>
              <a:gd name="connsiteX28" fmla="*/ 8155 w 9485"/>
              <a:gd name="connsiteY28" fmla="*/ 8684 h 10000"/>
              <a:gd name="connsiteX29" fmla="*/ 8444 w 9485"/>
              <a:gd name="connsiteY29" fmla="*/ 9161 h 10000"/>
              <a:gd name="connsiteX30" fmla="*/ 8715 w 9485"/>
              <a:gd name="connsiteY30" fmla="*/ 9474 h 10000"/>
              <a:gd name="connsiteX31" fmla="*/ 9013 w 9485"/>
              <a:gd name="connsiteY31" fmla="*/ 9704 h 10000"/>
              <a:gd name="connsiteX32" fmla="*/ 9485 w 9485"/>
              <a:gd name="connsiteY32" fmla="*/ 9868 h 10000"/>
              <a:gd name="connsiteX0" fmla="*/ 0 w 9502"/>
              <a:gd name="connsiteY0" fmla="*/ 10000 h 10000"/>
              <a:gd name="connsiteX1" fmla="*/ 896 w 9502"/>
              <a:gd name="connsiteY1" fmla="*/ 9967 h 10000"/>
              <a:gd name="connsiteX2" fmla="*/ 1402 w 9502"/>
              <a:gd name="connsiteY2" fmla="*/ 9852 h 10000"/>
              <a:gd name="connsiteX3" fmla="*/ 2004 w 9502"/>
              <a:gd name="connsiteY3" fmla="*/ 9507 h 10000"/>
              <a:gd name="connsiteX4" fmla="*/ 2386 w 9502"/>
              <a:gd name="connsiteY4" fmla="*/ 9112 h 10000"/>
              <a:gd name="connsiteX5" fmla="*/ 2672 w 9502"/>
              <a:gd name="connsiteY5" fmla="*/ 8586 h 10000"/>
              <a:gd name="connsiteX6" fmla="*/ 2957 w 9502"/>
              <a:gd name="connsiteY6" fmla="*/ 8026 h 10000"/>
              <a:gd name="connsiteX7" fmla="*/ 3216 w 9502"/>
              <a:gd name="connsiteY7" fmla="*/ 7336 h 10000"/>
              <a:gd name="connsiteX8" fmla="*/ 3502 w 9502"/>
              <a:gd name="connsiteY8" fmla="*/ 6349 h 10000"/>
              <a:gd name="connsiteX9" fmla="*/ 3807 w 9502"/>
              <a:gd name="connsiteY9" fmla="*/ 5280 h 10000"/>
              <a:gd name="connsiteX10" fmla="*/ 4074 w 9502"/>
              <a:gd name="connsiteY10" fmla="*/ 4194 h 10000"/>
              <a:gd name="connsiteX11" fmla="*/ 4389 w 9502"/>
              <a:gd name="connsiteY11" fmla="*/ 2993 h 10000"/>
              <a:gd name="connsiteX12" fmla="*/ 4608 w 9502"/>
              <a:gd name="connsiteY12" fmla="*/ 2072 h 10000"/>
              <a:gd name="connsiteX13" fmla="*/ 4818 w 9502"/>
              <a:gd name="connsiteY13" fmla="*/ 1316 h 10000"/>
              <a:gd name="connsiteX14" fmla="*/ 5152 w 9502"/>
              <a:gd name="connsiteY14" fmla="*/ 543 h 10000"/>
              <a:gd name="connsiteX15" fmla="*/ 5391 w 9502"/>
              <a:gd name="connsiteY15" fmla="*/ 148 h 10000"/>
              <a:gd name="connsiteX16" fmla="*/ 5649 w 9502"/>
              <a:gd name="connsiteY16" fmla="*/ 0 h 10000"/>
              <a:gd name="connsiteX17" fmla="*/ 5897 w 9502"/>
              <a:gd name="connsiteY17" fmla="*/ 197 h 10000"/>
              <a:gd name="connsiteX18" fmla="*/ 6155 w 9502"/>
              <a:gd name="connsiteY18" fmla="*/ 625 h 10000"/>
              <a:gd name="connsiteX19" fmla="*/ 6392 w 9502"/>
              <a:gd name="connsiteY19" fmla="*/ 1283 h 10000"/>
              <a:gd name="connsiteX20" fmla="*/ 6583 w 9502"/>
              <a:gd name="connsiteY20" fmla="*/ 1924 h 10000"/>
              <a:gd name="connsiteX21" fmla="*/ 6736 w 9502"/>
              <a:gd name="connsiteY21" fmla="*/ 2549 h 10000"/>
              <a:gd name="connsiteX22" fmla="*/ 6879 w 9502"/>
              <a:gd name="connsiteY22" fmla="*/ 3141 h 10000"/>
              <a:gd name="connsiteX23" fmla="*/ 7127 w 9502"/>
              <a:gd name="connsiteY23" fmla="*/ 4079 h 10000"/>
              <a:gd name="connsiteX24" fmla="*/ 7356 w 9502"/>
              <a:gd name="connsiteY24" fmla="*/ 4967 h 10000"/>
              <a:gd name="connsiteX25" fmla="*/ 7595 w 9502"/>
              <a:gd name="connsiteY25" fmla="*/ 6003 h 10000"/>
              <a:gd name="connsiteX26" fmla="*/ 7871 w 9502"/>
              <a:gd name="connsiteY26" fmla="*/ 6908 h 10000"/>
              <a:gd name="connsiteX27" fmla="*/ 8100 w 9502"/>
              <a:gd name="connsiteY27" fmla="*/ 7582 h 10000"/>
              <a:gd name="connsiteX28" fmla="*/ 8598 w 9502"/>
              <a:gd name="connsiteY28" fmla="*/ 8684 h 10000"/>
              <a:gd name="connsiteX29" fmla="*/ 8902 w 9502"/>
              <a:gd name="connsiteY29" fmla="*/ 9161 h 10000"/>
              <a:gd name="connsiteX30" fmla="*/ 9188 w 9502"/>
              <a:gd name="connsiteY30" fmla="*/ 9474 h 10000"/>
              <a:gd name="connsiteX31" fmla="*/ 9502 w 9502"/>
              <a:gd name="connsiteY31" fmla="*/ 9704 h 10000"/>
              <a:gd name="connsiteX0" fmla="*/ 0 w 9670"/>
              <a:gd name="connsiteY0" fmla="*/ 10000 h 10000"/>
              <a:gd name="connsiteX1" fmla="*/ 943 w 9670"/>
              <a:gd name="connsiteY1" fmla="*/ 9967 h 10000"/>
              <a:gd name="connsiteX2" fmla="*/ 1475 w 9670"/>
              <a:gd name="connsiteY2" fmla="*/ 9852 h 10000"/>
              <a:gd name="connsiteX3" fmla="*/ 2109 w 9670"/>
              <a:gd name="connsiteY3" fmla="*/ 9507 h 10000"/>
              <a:gd name="connsiteX4" fmla="*/ 2511 w 9670"/>
              <a:gd name="connsiteY4" fmla="*/ 9112 h 10000"/>
              <a:gd name="connsiteX5" fmla="*/ 2812 w 9670"/>
              <a:gd name="connsiteY5" fmla="*/ 8586 h 10000"/>
              <a:gd name="connsiteX6" fmla="*/ 3112 w 9670"/>
              <a:gd name="connsiteY6" fmla="*/ 8026 h 10000"/>
              <a:gd name="connsiteX7" fmla="*/ 3385 w 9670"/>
              <a:gd name="connsiteY7" fmla="*/ 7336 h 10000"/>
              <a:gd name="connsiteX8" fmla="*/ 3686 w 9670"/>
              <a:gd name="connsiteY8" fmla="*/ 6349 h 10000"/>
              <a:gd name="connsiteX9" fmla="*/ 4007 w 9670"/>
              <a:gd name="connsiteY9" fmla="*/ 5280 h 10000"/>
              <a:gd name="connsiteX10" fmla="*/ 4288 w 9670"/>
              <a:gd name="connsiteY10" fmla="*/ 4194 h 10000"/>
              <a:gd name="connsiteX11" fmla="*/ 4619 w 9670"/>
              <a:gd name="connsiteY11" fmla="*/ 2993 h 10000"/>
              <a:gd name="connsiteX12" fmla="*/ 4850 w 9670"/>
              <a:gd name="connsiteY12" fmla="*/ 2072 h 10000"/>
              <a:gd name="connsiteX13" fmla="*/ 5071 w 9670"/>
              <a:gd name="connsiteY13" fmla="*/ 1316 h 10000"/>
              <a:gd name="connsiteX14" fmla="*/ 5422 w 9670"/>
              <a:gd name="connsiteY14" fmla="*/ 543 h 10000"/>
              <a:gd name="connsiteX15" fmla="*/ 5674 w 9670"/>
              <a:gd name="connsiteY15" fmla="*/ 148 h 10000"/>
              <a:gd name="connsiteX16" fmla="*/ 5945 w 9670"/>
              <a:gd name="connsiteY16" fmla="*/ 0 h 10000"/>
              <a:gd name="connsiteX17" fmla="*/ 6206 w 9670"/>
              <a:gd name="connsiteY17" fmla="*/ 197 h 10000"/>
              <a:gd name="connsiteX18" fmla="*/ 6478 w 9670"/>
              <a:gd name="connsiteY18" fmla="*/ 625 h 10000"/>
              <a:gd name="connsiteX19" fmla="*/ 6727 w 9670"/>
              <a:gd name="connsiteY19" fmla="*/ 1283 h 10000"/>
              <a:gd name="connsiteX20" fmla="*/ 6928 w 9670"/>
              <a:gd name="connsiteY20" fmla="*/ 1924 h 10000"/>
              <a:gd name="connsiteX21" fmla="*/ 7089 w 9670"/>
              <a:gd name="connsiteY21" fmla="*/ 2549 h 10000"/>
              <a:gd name="connsiteX22" fmla="*/ 7240 w 9670"/>
              <a:gd name="connsiteY22" fmla="*/ 3141 h 10000"/>
              <a:gd name="connsiteX23" fmla="*/ 7501 w 9670"/>
              <a:gd name="connsiteY23" fmla="*/ 4079 h 10000"/>
              <a:gd name="connsiteX24" fmla="*/ 7742 w 9670"/>
              <a:gd name="connsiteY24" fmla="*/ 4967 h 10000"/>
              <a:gd name="connsiteX25" fmla="*/ 7993 w 9670"/>
              <a:gd name="connsiteY25" fmla="*/ 6003 h 10000"/>
              <a:gd name="connsiteX26" fmla="*/ 8284 w 9670"/>
              <a:gd name="connsiteY26" fmla="*/ 6908 h 10000"/>
              <a:gd name="connsiteX27" fmla="*/ 8525 w 9670"/>
              <a:gd name="connsiteY27" fmla="*/ 7582 h 10000"/>
              <a:gd name="connsiteX28" fmla="*/ 9049 w 9670"/>
              <a:gd name="connsiteY28" fmla="*/ 8684 h 10000"/>
              <a:gd name="connsiteX29" fmla="*/ 9369 w 9670"/>
              <a:gd name="connsiteY29" fmla="*/ 9161 h 10000"/>
              <a:gd name="connsiteX30" fmla="*/ 9670 w 9670"/>
              <a:gd name="connsiteY30" fmla="*/ 9474 h 10000"/>
              <a:gd name="connsiteX0" fmla="*/ 0 w 9689"/>
              <a:gd name="connsiteY0" fmla="*/ 10000 h 10000"/>
              <a:gd name="connsiteX1" fmla="*/ 975 w 9689"/>
              <a:gd name="connsiteY1" fmla="*/ 9967 h 10000"/>
              <a:gd name="connsiteX2" fmla="*/ 1525 w 9689"/>
              <a:gd name="connsiteY2" fmla="*/ 9852 h 10000"/>
              <a:gd name="connsiteX3" fmla="*/ 2181 w 9689"/>
              <a:gd name="connsiteY3" fmla="*/ 9507 h 10000"/>
              <a:gd name="connsiteX4" fmla="*/ 2597 w 9689"/>
              <a:gd name="connsiteY4" fmla="*/ 9112 h 10000"/>
              <a:gd name="connsiteX5" fmla="*/ 2908 w 9689"/>
              <a:gd name="connsiteY5" fmla="*/ 8586 h 10000"/>
              <a:gd name="connsiteX6" fmla="*/ 3218 w 9689"/>
              <a:gd name="connsiteY6" fmla="*/ 8026 h 10000"/>
              <a:gd name="connsiteX7" fmla="*/ 3501 w 9689"/>
              <a:gd name="connsiteY7" fmla="*/ 7336 h 10000"/>
              <a:gd name="connsiteX8" fmla="*/ 3812 w 9689"/>
              <a:gd name="connsiteY8" fmla="*/ 6349 h 10000"/>
              <a:gd name="connsiteX9" fmla="*/ 4144 w 9689"/>
              <a:gd name="connsiteY9" fmla="*/ 5280 h 10000"/>
              <a:gd name="connsiteX10" fmla="*/ 4434 w 9689"/>
              <a:gd name="connsiteY10" fmla="*/ 4194 h 10000"/>
              <a:gd name="connsiteX11" fmla="*/ 4777 w 9689"/>
              <a:gd name="connsiteY11" fmla="*/ 2993 h 10000"/>
              <a:gd name="connsiteX12" fmla="*/ 5016 w 9689"/>
              <a:gd name="connsiteY12" fmla="*/ 2072 h 10000"/>
              <a:gd name="connsiteX13" fmla="*/ 5244 w 9689"/>
              <a:gd name="connsiteY13" fmla="*/ 1316 h 10000"/>
              <a:gd name="connsiteX14" fmla="*/ 5607 w 9689"/>
              <a:gd name="connsiteY14" fmla="*/ 543 h 10000"/>
              <a:gd name="connsiteX15" fmla="*/ 5868 w 9689"/>
              <a:gd name="connsiteY15" fmla="*/ 148 h 10000"/>
              <a:gd name="connsiteX16" fmla="*/ 6148 w 9689"/>
              <a:gd name="connsiteY16" fmla="*/ 0 h 10000"/>
              <a:gd name="connsiteX17" fmla="*/ 6418 w 9689"/>
              <a:gd name="connsiteY17" fmla="*/ 197 h 10000"/>
              <a:gd name="connsiteX18" fmla="*/ 6699 w 9689"/>
              <a:gd name="connsiteY18" fmla="*/ 625 h 10000"/>
              <a:gd name="connsiteX19" fmla="*/ 6957 w 9689"/>
              <a:gd name="connsiteY19" fmla="*/ 1283 h 10000"/>
              <a:gd name="connsiteX20" fmla="*/ 7164 w 9689"/>
              <a:gd name="connsiteY20" fmla="*/ 1924 h 10000"/>
              <a:gd name="connsiteX21" fmla="*/ 7331 w 9689"/>
              <a:gd name="connsiteY21" fmla="*/ 2549 h 10000"/>
              <a:gd name="connsiteX22" fmla="*/ 7487 w 9689"/>
              <a:gd name="connsiteY22" fmla="*/ 3141 h 10000"/>
              <a:gd name="connsiteX23" fmla="*/ 7757 w 9689"/>
              <a:gd name="connsiteY23" fmla="*/ 4079 h 10000"/>
              <a:gd name="connsiteX24" fmla="*/ 8006 w 9689"/>
              <a:gd name="connsiteY24" fmla="*/ 4967 h 10000"/>
              <a:gd name="connsiteX25" fmla="*/ 8266 w 9689"/>
              <a:gd name="connsiteY25" fmla="*/ 6003 h 10000"/>
              <a:gd name="connsiteX26" fmla="*/ 8567 w 9689"/>
              <a:gd name="connsiteY26" fmla="*/ 6908 h 10000"/>
              <a:gd name="connsiteX27" fmla="*/ 8816 w 9689"/>
              <a:gd name="connsiteY27" fmla="*/ 7582 h 10000"/>
              <a:gd name="connsiteX28" fmla="*/ 9358 w 9689"/>
              <a:gd name="connsiteY28" fmla="*/ 8684 h 10000"/>
              <a:gd name="connsiteX29" fmla="*/ 9689 w 9689"/>
              <a:gd name="connsiteY29" fmla="*/ 9161 h 10000"/>
              <a:gd name="connsiteX0" fmla="*/ 0 w 9658"/>
              <a:gd name="connsiteY0" fmla="*/ 10000 h 10000"/>
              <a:gd name="connsiteX1" fmla="*/ 1006 w 9658"/>
              <a:gd name="connsiteY1" fmla="*/ 9967 h 10000"/>
              <a:gd name="connsiteX2" fmla="*/ 1574 w 9658"/>
              <a:gd name="connsiteY2" fmla="*/ 9852 h 10000"/>
              <a:gd name="connsiteX3" fmla="*/ 2251 w 9658"/>
              <a:gd name="connsiteY3" fmla="*/ 9507 h 10000"/>
              <a:gd name="connsiteX4" fmla="*/ 2680 w 9658"/>
              <a:gd name="connsiteY4" fmla="*/ 9112 h 10000"/>
              <a:gd name="connsiteX5" fmla="*/ 3001 w 9658"/>
              <a:gd name="connsiteY5" fmla="*/ 8586 h 10000"/>
              <a:gd name="connsiteX6" fmla="*/ 3321 w 9658"/>
              <a:gd name="connsiteY6" fmla="*/ 8026 h 10000"/>
              <a:gd name="connsiteX7" fmla="*/ 3613 w 9658"/>
              <a:gd name="connsiteY7" fmla="*/ 7336 h 10000"/>
              <a:gd name="connsiteX8" fmla="*/ 3934 w 9658"/>
              <a:gd name="connsiteY8" fmla="*/ 6349 h 10000"/>
              <a:gd name="connsiteX9" fmla="*/ 4277 w 9658"/>
              <a:gd name="connsiteY9" fmla="*/ 5280 h 10000"/>
              <a:gd name="connsiteX10" fmla="*/ 4576 w 9658"/>
              <a:gd name="connsiteY10" fmla="*/ 4194 h 10000"/>
              <a:gd name="connsiteX11" fmla="*/ 4930 w 9658"/>
              <a:gd name="connsiteY11" fmla="*/ 2993 h 10000"/>
              <a:gd name="connsiteX12" fmla="*/ 5177 w 9658"/>
              <a:gd name="connsiteY12" fmla="*/ 2072 h 10000"/>
              <a:gd name="connsiteX13" fmla="*/ 5412 w 9658"/>
              <a:gd name="connsiteY13" fmla="*/ 1316 h 10000"/>
              <a:gd name="connsiteX14" fmla="*/ 5787 w 9658"/>
              <a:gd name="connsiteY14" fmla="*/ 543 h 10000"/>
              <a:gd name="connsiteX15" fmla="*/ 6056 w 9658"/>
              <a:gd name="connsiteY15" fmla="*/ 148 h 10000"/>
              <a:gd name="connsiteX16" fmla="*/ 6345 w 9658"/>
              <a:gd name="connsiteY16" fmla="*/ 0 h 10000"/>
              <a:gd name="connsiteX17" fmla="*/ 6624 w 9658"/>
              <a:gd name="connsiteY17" fmla="*/ 197 h 10000"/>
              <a:gd name="connsiteX18" fmla="*/ 6914 w 9658"/>
              <a:gd name="connsiteY18" fmla="*/ 625 h 10000"/>
              <a:gd name="connsiteX19" fmla="*/ 7180 w 9658"/>
              <a:gd name="connsiteY19" fmla="*/ 1283 h 10000"/>
              <a:gd name="connsiteX20" fmla="*/ 7394 w 9658"/>
              <a:gd name="connsiteY20" fmla="*/ 1924 h 10000"/>
              <a:gd name="connsiteX21" fmla="*/ 7566 w 9658"/>
              <a:gd name="connsiteY21" fmla="*/ 2549 h 10000"/>
              <a:gd name="connsiteX22" fmla="*/ 7727 w 9658"/>
              <a:gd name="connsiteY22" fmla="*/ 3141 h 10000"/>
              <a:gd name="connsiteX23" fmla="*/ 8006 w 9658"/>
              <a:gd name="connsiteY23" fmla="*/ 4079 h 10000"/>
              <a:gd name="connsiteX24" fmla="*/ 8263 w 9658"/>
              <a:gd name="connsiteY24" fmla="*/ 4967 h 10000"/>
              <a:gd name="connsiteX25" fmla="*/ 8531 w 9658"/>
              <a:gd name="connsiteY25" fmla="*/ 6003 h 10000"/>
              <a:gd name="connsiteX26" fmla="*/ 8842 w 9658"/>
              <a:gd name="connsiteY26" fmla="*/ 6908 h 10000"/>
              <a:gd name="connsiteX27" fmla="*/ 9099 w 9658"/>
              <a:gd name="connsiteY27" fmla="*/ 7582 h 10000"/>
              <a:gd name="connsiteX28" fmla="*/ 9658 w 9658"/>
              <a:gd name="connsiteY28" fmla="*/ 8684 h 10000"/>
              <a:gd name="connsiteX0" fmla="*/ 0 w 9421"/>
              <a:gd name="connsiteY0" fmla="*/ 10000 h 10000"/>
              <a:gd name="connsiteX1" fmla="*/ 1042 w 9421"/>
              <a:gd name="connsiteY1" fmla="*/ 9967 h 10000"/>
              <a:gd name="connsiteX2" fmla="*/ 1630 w 9421"/>
              <a:gd name="connsiteY2" fmla="*/ 9852 h 10000"/>
              <a:gd name="connsiteX3" fmla="*/ 2331 w 9421"/>
              <a:gd name="connsiteY3" fmla="*/ 9507 h 10000"/>
              <a:gd name="connsiteX4" fmla="*/ 2775 w 9421"/>
              <a:gd name="connsiteY4" fmla="*/ 9112 h 10000"/>
              <a:gd name="connsiteX5" fmla="*/ 3107 w 9421"/>
              <a:gd name="connsiteY5" fmla="*/ 8586 h 10000"/>
              <a:gd name="connsiteX6" fmla="*/ 3439 w 9421"/>
              <a:gd name="connsiteY6" fmla="*/ 8026 h 10000"/>
              <a:gd name="connsiteX7" fmla="*/ 3741 w 9421"/>
              <a:gd name="connsiteY7" fmla="*/ 7336 h 10000"/>
              <a:gd name="connsiteX8" fmla="*/ 4073 w 9421"/>
              <a:gd name="connsiteY8" fmla="*/ 6349 h 10000"/>
              <a:gd name="connsiteX9" fmla="*/ 4428 w 9421"/>
              <a:gd name="connsiteY9" fmla="*/ 5280 h 10000"/>
              <a:gd name="connsiteX10" fmla="*/ 4738 w 9421"/>
              <a:gd name="connsiteY10" fmla="*/ 4194 h 10000"/>
              <a:gd name="connsiteX11" fmla="*/ 5105 w 9421"/>
              <a:gd name="connsiteY11" fmla="*/ 2993 h 10000"/>
              <a:gd name="connsiteX12" fmla="*/ 5360 w 9421"/>
              <a:gd name="connsiteY12" fmla="*/ 2072 h 10000"/>
              <a:gd name="connsiteX13" fmla="*/ 5604 w 9421"/>
              <a:gd name="connsiteY13" fmla="*/ 1316 h 10000"/>
              <a:gd name="connsiteX14" fmla="*/ 5992 w 9421"/>
              <a:gd name="connsiteY14" fmla="*/ 543 h 10000"/>
              <a:gd name="connsiteX15" fmla="*/ 6270 w 9421"/>
              <a:gd name="connsiteY15" fmla="*/ 148 h 10000"/>
              <a:gd name="connsiteX16" fmla="*/ 6570 w 9421"/>
              <a:gd name="connsiteY16" fmla="*/ 0 h 10000"/>
              <a:gd name="connsiteX17" fmla="*/ 6859 w 9421"/>
              <a:gd name="connsiteY17" fmla="*/ 197 h 10000"/>
              <a:gd name="connsiteX18" fmla="*/ 7159 w 9421"/>
              <a:gd name="connsiteY18" fmla="*/ 625 h 10000"/>
              <a:gd name="connsiteX19" fmla="*/ 7434 w 9421"/>
              <a:gd name="connsiteY19" fmla="*/ 1283 h 10000"/>
              <a:gd name="connsiteX20" fmla="*/ 7656 w 9421"/>
              <a:gd name="connsiteY20" fmla="*/ 1924 h 10000"/>
              <a:gd name="connsiteX21" fmla="*/ 7834 w 9421"/>
              <a:gd name="connsiteY21" fmla="*/ 2549 h 10000"/>
              <a:gd name="connsiteX22" fmla="*/ 8001 w 9421"/>
              <a:gd name="connsiteY22" fmla="*/ 3141 h 10000"/>
              <a:gd name="connsiteX23" fmla="*/ 8290 w 9421"/>
              <a:gd name="connsiteY23" fmla="*/ 4079 h 10000"/>
              <a:gd name="connsiteX24" fmla="*/ 8556 w 9421"/>
              <a:gd name="connsiteY24" fmla="*/ 4967 h 10000"/>
              <a:gd name="connsiteX25" fmla="*/ 8833 w 9421"/>
              <a:gd name="connsiteY25" fmla="*/ 6003 h 10000"/>
              <a:gd name="connsiteX26" fmla="*/ 9155 w 9421"/>
              <a:gd name="connsiteY26" fmla="*/ 6908 h 10000"/>
              <a:gd name="connsiteX27" fmla="*/ 9421 w 9421"/>
              <a:gd name="connsiteY27" fmla="*/ 7582 h 10000"/>
              <a:gd name="connsiteX0" fmla="*/ 0 w 10000"/>
              <a:gd name="connsiteY0" fmla="*/ 10000 h 10000"/>
              <a:gd name="connsiteX1" fmla="*/ 1730 w 10000"/>
              <a:gd name="connsiteY1" fmla="*/ 9852 h 10000"/>
              <a:gd name="connsiteX2" fmla="*/ 2474 w 10000"/>
              <a:gd name="connsiteY2" fmla="*/ 9507 h 10000"/>
              <a:gd name="connsiteX3" fmla="*/ 2946 w 10000"/>
              <a:gd name="connsiteY3" fmla="*/ 9112 h 10000"/>
              <a:gd name="connsiteX4" fmla="*/ 3298 w 10000"/>
              <a:gd name="connsiteY4" fmla="*/ 8586 h 10000"/>
              <a:gd name="connsiteX5" fmla="*/ 3650 w 10000"/>
              <a:gd name="connsiteY5" fmla="*/ 8026 h 10000"/>
              <a:gd name="connsiteX6" fmla="*/ 3971 w 10000"/>
              <a:gd name="connsiteY6" fmla="*/ 7336 h 10000"/>
              <a:gd name="connsiteX7" fmla="*/ 4323 w 10000"/>
              <a:gd name="connsiteY7" fmla="*/ 6349 h 10000"/>
              <a:gd name="connsiteX8" fmla="*/ 4700 w 10000"/>
              <a:gd name="connsiteY8" fmla="*/ 5280 h 10000"/>
              <a:gd name="connsiteX9" fmla="*/ 5029 w 10000"/>
              <a:gd name="connsiteY9" fmla="*/ 4194 h 10000"/>
              <a:gd name="connsiteX10" fmla="*/ 5419 w 10000"/>
              <a:gd name="connsiteY10" fmla="*/ 2993 h 10000"/>
              <a:gd name="connsiteX11" fmla="*/ 5689 w 10000"/>
              <a:gd name="connsiteY11" fmla="*/ 2072 h 10000"/>
              <a:gd name="connsiteX12" fmla="*/ 5948 w 10000"/>
              <a:gd name="connsiteY12" fmla="*/ 1316 h 10000"/>
              <a:gd name="connsiteX13" fmla="*/ 6360 w 10000"/>
              <a:gd name="connsiteY13" fmla="*/ 543 h 10000"/>
              <a:gd name="connsiteX14" fmla="*/ 6655 w 10000"/>
              <a:gd name="connsiteY14" fmla="*/ 148 h 10000"/>
              <a:gd name="connsiteX15" fmla="*/ 6974 w 10000"/>
              <a:gd name="connsiteY15" fmla="*/ 0 h 10000"/>
              <a:gd name="connsiteX16" fmla="*/ 7281 w 10000"/>
              <a:gd name="connsiteY16" fmla="*/ 197 h 10000"/>
              <a:gd name="connsiteX17" fmla="*/ 7599 w 10000"/>
              <a:gd name="connsiteY17" fmla="*/ 625 h 10000"/>
              <a:gd name="connsiteX18" fmla="*/ 7891 w 10000"/>
              <a:gd name="connsiteY18" fmla="*/ 1283 h 10000"/>
              <a:gd name="connsiteX19" fmla="*/ 8127 w 10000"/>
              <a:gd name="connsiteY19" fmla="*/ 1924 h 10000"/>
              <a:gd name="connsiteX20" fmla="*/ 8315 w 10000"/>
              <a:gd name="connsiteY20" fmla="*/ 2549 h 10000"/>
              <a:gd name="connsiteX21" fmla="*/ 8493 w 10000"/>
              <a:gd name="connsiteY21" fmla="*/ 3141 h 10000"/>
              <a:gd name="connsiteX22" fmla="*/ 8799 w 10000"/>
              <a:gd name="connsiteY22" fmla="*/ 4079 h 10000"/>
              <a:gd name="connsiteX23" fmla="*/ 9082 w 10000"/>
              <a:gd name="connsiteY23" fmla="*/ 4967 h 10000"/>
              <a:gd name="connsiteX24" fmla="*/ 9376 w 10000"/>
              <a:gd name="connsiteY24" fmla="*/ 6003 h 10000"/>
              <a:gd name="connsiteX25" fmla="*/ 9718 w 10000"/>
              <a:gd name="connsiteY25" fmla="*/ 6908 h 10000"/>
              <a:gd name="connsiteX26" fmla="*/ 10000 w 10000"/>
              <a:gd name="connsiteY26" fmla="*/ 7582 h 10000"/>
              <a:gd name="connsiteX0" fmla="*/ 0 w 8270"/>
              <a:gd name="connsiteY0" fmla="*/ 9852 h 9852"/>
              <a:gd name="connsiteX1" fmla="*/ 744 w 8270"/>
              <a:gd name="connsiteY1" fmla="*/ 9507 h 9852"/>
              <a:gd name="connsiteX2" fmla="*/ 1216 w 8270"/>
              <a:gd name="connsiteY2" fmla="*/ 9112 h 9852"/>
              <a:gd name="connsiteX3" fmla="*/ 1568 w 8270"/>
              <a:gd name="connsiteY3" fmla="*/ 8586 h 9852"/>
              <a:gd name="connsiteX4" fmla="*/ 1920 w 8270"/>
              <a:gd name="connsiteY4" fmla="*/ 8026 h 9852"/>
              <a:gd name="connsiteX5" fmla="*/ 2241 w 8270"/>
              <a:gd name="connsiteY5" fmla="*/ 7336 h 9852"/>
              <a:gd name="connsiteX6" fmla="*/ 2593 w 8270"/>
              <a:gd name="connsiteY6" fmla="*/ 6349 h 9852"/>
              <a:gd name="connsiteX7" fmla="*/ 2970 w 8270"/>
              <a:gd name="connsiteY7" fmla="*/ 5280 h 9852"/>
              <a:gd name="connsiteX8" fmla="*/ 3299 w 8270"/>
              <a:gd name="connsiteY8" fmla="*/ 4194 h 9852"/>
              <a:gd name="connsiteX9" fmla="*/ 3689 w 8270"/>
              <a:gd name="connsiteY9" fmla="*/ 2993 h 9852"/>
              <a:gd name="connsiteX10" fmla="*/ 3959 w 8270"/>
              <a:gd name="connsiteY10" fmla="*/ 2072 h 9852"/>
              <a:gd name="connsiteX11" fmla="*/ 4218 w 8270"/>
              <a:gd name="connsiteY11" fmla="*/ 1316 h 9852"/>
              <a:gd name="connsiteX12" fmla="*/ 4630 w 8270"/>
              <a:gd name="connsiteY12" fmla="*/ 543 h 9852"/>
              <a:gd name="connsiteX13" fmla="*/ 4925 w 8270"/>
              <a:gd name="connsiteY13" fmla="*/ 148 h 9852"/>
              <a:gd name="connsiteX14" fmla="*/ 5244 w 8270"/>
              <a:gd name="connsiteY14" fmla="*/ 0 h 9852"/>
              <a:gd name="connsiteX15" fmla="*/ 5551 w 8270"/>
              <a:gd name="connsiteY15" fmla="*/ 197 h 9852"/>
              <a:gd name="connsiteX16" fmla="*/ 5869 w 8270"/>
              <a:gd name="connsiteY16" fmla="*/ 625 h 9852"/>
              <a:gd name="connsiteX17" fmla="*/ 6161 w 8270"/>
              <a:gd name="connsiteY17" fmla="*/ 1283 h 9852"/>
              <a:gd name="connsiteX18" fmla="*/ 6397 w 8270"/>
              <a:gd name="connsiteY18" fmla="*/ 1924 h 9852"/>
              <a:gd name="connsiteX19" fmla="*/ 6585 w 8270"/>
              <a:gd name="connsiteY19" fmla="*/ 2549 h 9852"/>
              <a:gd name="connsiteX20" fmla="*/ 6763 w 8270"/>
              <a:gd name="connsiteY20" fmla="*/ 3141 h 9852"/>
              <a:gd name="connsiteX21" fmla="*/ 7069 w 8270"/>
              <a:gd name="connsiteY21" fmla="*/ 4079 h 9852"/>
              <a:gd name="connsiteX22" fmla="*/ 7352 w 8270"/>
              <a:gd name="connsiteY22" fmla="*/ 4967 h 9852"/>
              <a:gd name="connsiteX23" fmla="*/ 7646 w 8270"/>
              <a:gd name="connsiteY23" fmla="*/ 6003 h 9852"/>
              <a:gd name="connsiteX24" fmla="*/ 7988 w 8270"/>
              <a:gd name="connsiteY24" fmla="*/ 6908 h 9852"/>
              <a:gd name="connsiteX25" fmla="*/ 8270 w 8270"/>
              <a:gd name="connsiteY25" fmla="*/ 7582 h 9852"/>
              <a:gd name="connsiteX0" fmla="*/ 0 w 9100"/>
              <a:gd name="connsiteY0" fmla="*/ 9650 h 9650"/>
              <a:gd name="connsiteX1" fmla="*/ 570 w 9100"/>
              <a:gd name="connsiteY1" fmla="*/ 9249 h 9650"/>
              <a:gd name="connsiteX2" fmla="*/ 996 w 9100"/>
              <a:gd name="connsiteY2" fmla="*/ 8715 h 9650"/>
              <a:gd name="connsiteX3" fmla="*/ 1422 w 9100"/>
              <a:gd name="connsiteY3" fmla="*/ 8147 h 9650"/>
              <a:gd name="connsiteX4" fmla="*/ 1810 w 9100"/>
              <a:gd name="connsiteY4" fmla="*/ 7446 h 9650"/>
              <a:gd name="connsiteX5" fmla="*/ 2235 w 9100"/>
              <a:gd name="connsiteY5" fmla="*/ 6444 h 9650"/>
              <a:gd name="connsiteX6" fmla="*/ 2691 w 9100"/>
              <a:gd name="connsiteY6" fmla="*/ 5359 h 9650"/>
              <a:gd name="connsiteX7" fmla="*/ 3089 w 9100"/>
              <a:gd name="connsiteY7" fmla="*/ 4257 h 9650"/>
              <a:gd name="connsiteX8" fmla="*/ 3561 w 9100"/>
              <a:gd name="connsiteY8" fmla="*/ 3038 h 9650"/>
              <a:gd name="connsiteX9" fmla="*/ 3887 w 9100"/>
              <a:gd name="connsiteY9" fmla="*/ 2103 h 9650"/>
              <a:gd name="connsiteX10" fmla="*/ 4200 w 9100"/>
              <a:gd name="connsiteY10" fmla="*/ 1336 h 9650"/>
              <a:gd name="connsiteX11" fmla="*/ 4699 w 9100"/>
              <a:gd name="connsiteY11" fmla="*/ 551 h 9650"/>
              <a:gd name="connsiteX12" fmla="*/ 5055 w 9100"/>
              <a:gd name="connsiteY12" fmla="*/ 150 h 9650"/>
              <a:gd name="connsiteX13" fmla="*/ 5441 w 9100"/>
              <a:gd name="connsiteY13" fmla="*/ 0 h 9650"/>
              <a:gd name="connsiteX14" fmla="*/ 5812 w 9100"/>
              <a:gd name="connsiteY14" fmla="*/ 200 h 9650"/>
              <a:gd name="connsiteX15" fmla="*/ 6197 w 9100"/>
              <a:gd name="connsiteY15" fmla="*/ 634 h 9650"/>
              <a:gd name="connsiteX16" fmla="*/ 6550 w 9100"/>
              <a:gd name="connsiteY16" fmla="*/ 1302 h 9650"/>
              <a:gd name="connsiteX17" fmla="*/ 6835 w 9100"/>
              <a:gd name="connsiteY17" fmla="*/ 1953 h 9650"/>
              <a:gd name="connsiteX18" fmla="*/ 7063 w 9100"/>
              <a:gd name="connsiteY18" fmla="*/ 2587 h 9650"/>
              <a:gd name="connsiteX19" fmla="*/ 7278 w 9100"/>
              <a:gd name="connsiteY19" fmla="*/ 3188 h 9650"/>
              <a:gd name="connsiteX20" fmla="*/ 7648 w 9100"/>
              <a:gd name="connsiteY20" fmla="*/ 4140 h 9650"/>
              <a:gd name="connsiteX21" fmla="*/ 7990 w 9100"/>
              <a:gd name="connsiteY21" fmla="*/ 5042 h 9650"/>
              <a:gd name="connsiteX22" fmla="*/ 8345 w 9100"/>
              <a:gd name="connsiteY22" fmla="*/ 6093 h 9650"/>
              <a:gd name="connsiteX23" fmla="*/ 8759 w 9100"/>
              <a:gd name="connsiteY23" fmla="*/ 7012 h 9650"/>
              <a:gd name="connsiteX24" fmla="*/ 9100 w 9100"/>
              <a:gd name="connsiteY24" fmla="*/ 7696 h 9650"/>
              <a:gd name="connsiteX0" fmla="*/ 0 w 9374"/>
              <a:gd name="connsiteY0" fmla="*/ 9584 h 9584"/>
              <a:gd name="connsiteX1" fmla="*/ 469 w 9374"/>
              <a:gd name="connsiteY1" fmla="*/ 9031 h 9584"/>
              <a:gd name="connsiteX2" fmla="*/ 937 w 9374"/>
              <a:gd name="connsiteY2" fmla="*/ 8442 h 9584"/>
              <a:gd name="connsiteX3" fmla="*/ 1363 w 9374"/>
              <a:gd name="connsiteY3" fmla="*/ 7716 h 9584"/>
              <a:gd name="connsiteX4" fmla="*/ 1830 w 9374"/>
              <a:gd name="connsiteY4" fmla="*/ 6678 h 9584"/>
              <a:gd name="connsiteX5" fmla="*/ 2331 w 9374"/>
              <a:gd name="connsiteY5" fmla="*/ 5553 h 9584"/>
              <a:gd name="connsiteX6" fmla="*/ 2769 w 9374"/>
              <a:gd name="connsiteY6" fmla="*/ 4411 h 9584"/>
              <a:gd name="connsiteX7" fmla="*/ 3287 w 9374"/>
              <a:gd name="connsiteY7" fmla="*/ 3148 h 9584"/>
              <a:gd name="connsiteX8" fmla="*/ 3645 w 9374"/>
              <a:gd name="connsiteY8" fmla="*/ 2179 h 9584"/>
              <a:gd name="connsiteX9" fmla="*/ 3989 w 9374"/>
              <a:gd name="connsiteY9" fmla="*/ 1384 h 9584"/>
              <a:gd name="connsiteX10" fmla="*/ 4538 w 9374"/>
              <a:gd name="connsiteY10" fmla="*/ 571 h 9584"/>
              <a:gd name="connsiteX11" fmla="*/ 4929 w 9374"/>
              <a:gd name="connsiteY11" fmla="*/ 155 h 9584"/>
              <a:gd name="connsiteX12" fmla="*/ 5353 w 9374"/>
              <a:gd name="connsiteY12" fmla="*/ 0 h 9584"/>
              <a:gd name="connsiteX13" fmla="*/ 5761 w 9374"/>
              <a:gd name="connsiteY13" fmla="*/ 207 h 9584"/>
              <a:gd name="connsiteX14" fmla="*/ 6184 w 9374"/>
              <a:gd name="connsiteY14" fmla="*/ 657 h 9584"/>
              <a:gd name="connsiteX15" fmla="*/ 6572 w 9374"/>
              <a:gd name="connsiteY15" fmla="*/ 1349 h 9584"/>
              <a:gd name="connsiteX16" fmla="*/ 6885 w 9374"/>
              <a:gd name="connsiteY16" fmla="*/ 2024 h 9584"/>
              <a:gd name="connsiteX17" fmla="*/ 7136 w 9374"/>
              <a:gd name="connsiteY17" fmla="*/ 2681 h 9584"/>
              <a:gd name="connsiteX18" fmla="*/ 7372 w 9374"/>
              <a:gd name="connsiteY18" fmla="*/ 3304 h 9584"/>
              <a:gd name="connsiteX19" fmla="*/ 7778 w 9374"/>
              <a:gd name="connsiteY19" fmla="*/ 4290 h 9584"/>
              <a:gd name="connsiteX20" fmla="*/ 8154 w 9374"/>
              <a:gd name="connsiteY20" fmla="*/ 5225 h 9584"/>
              <a:gd name="connsiteX21" fmla="*/ 8544 w 9374"/>
              <a:gd name="connsiteY21" fmla="*/ 6314 h 9584"/>
              <a:gd name="connsiteX22" fmla="*/ 8999 w 9374"/>
              <a:gd name="connsiteY22" fmla="*/ 7266 h 9584"/>
              <a:gd name="connsiteX23" fmla="*/ 9374 w 9374"/>
              <a:gd name="connsiteY23" fmla="*/ 7975 h 9584"/>
              <a:gd name="connsiteX0" fmla="*/ 0 w 9500"/>
              <a:gd name="connsiteY0" fmla="*/ 9423 h 9423"/>
              <a:gd name="connsiteX1" fmla="*/ 500 w 9500"/>
              <a:gd name="connsiteY1" fmla="*/ 8808 h 9423"/>
              <a:gd name="connsiteX2" fmla="*/ 954 w 9500"/>
              <a:gd name="connsiteY2" fmla="*/ 8051 h 9423"/>
              <a:gd name="connsiteX3" fmla="*/ 1452 w 9500"/>
              <a:gd name="connsiteY3" fmla="*/ 6968 h 9423"/>
              <a:gd name="connsiteX4" fmla="*/ 1987 w 9500"/>
              <a:gd name="connsiteY4" fmla="*/ 5794 h 9423"/>
              <a:gd name="connsiteX5" fmla="*/ 2454 w 9500"/>
              <a:gd name="connsiteY5" fmla="*/ 4602 h 9423"/>
              <a:gd name="connsiteX6" fmla="*/ 3007 w 9500"/>
              <a:gd name="connsiteY6" fmla="*/ 3285 h 9423"/>
              <a:gd name="connsiteX7" fmla="*/ 3388 w 9500"/>
              <a:gd name="connsiteY7" fmla="*/ 2274 h 9423"/>
              <a:gd name="connsiteX8" fmla="*/ 3755 w 9500"/>
              <a:gd name="connsiteY8" fmla="*/ 1444 h 9423"/>
              <a:gd name="connsiteX9" fmla="*/ 4341 w 9500"/>
              <a:gd name="connsiteY9" fmla="*/ 596 h 9423"/>
              <a:gd name="connsiteX10" fmla="*/ 4758 w 9500"/>
              <a:gd name="connsiteY10" fmla="*/ 162 h 9423"/>
              <a:gd name="connsiteX11" fmla="*/ 5210 w 9500"/>
              <a:gd name="connsiteY11" fmla="*/ 0 h 9423"/>
              <a:gd name="connsiteX12" fmla="*/ 5646 w 9500"/>
              <a:gd name="connsiteY12" fmla="*/ 216 h 9423"/>
              <a:gd name="connsiteX13" fmla="*/ 6097 w 9500"/>
              <a:gd name="connsiteY13" fmla="*/ 686 h 9423"/>
              <a:gd name="connsiteX14" fmla="*/ 6511 w 9500"/>
              <a:gd name="connsiteY14" fmla="*/ 1408 h 9423"/>
              <a:gd name="connsiteX15" fmla="*/ 6845 w 9500"/>
              <a:gd name="connsiteY15" fmla="*/ 2112 h 9423"/>
              <a:gd name="connsiteX16" fmla="*/ 7113 w 9500"/>
              <a:gd name="connsiteY16" fmla="*/ 2797 h 9423"/>
              <a:gd name="connsiteX17" fmla="*/ 7364 w 9500"/>
              <a:gd name="connsiteY17" fmla="*/ 3447 h 9423"/>
              <a:gd name="connsiteX18" fmla="*/ 7797 w 9500"/>
              <a:gd name="connsiteY18" fmla="*/ 4476 h 9423"/>
              <a:gd name="connsiteX19" fmla="*/ 8199 w 9500"/>
              <a:gd name="connsiteY19" fmla="*/ 5452 h 9423"/>
              <a:gd name="connsiteX20" fmla="*/ 8615 w 9500"/>
              <a:gd name="connsiteY20" fmla="*/ 6588 h 9423"/>
              <a:gd name="connsiteX21" fmla="*/ 9100 w 9500"/>
              <a:gd name="connsiteY21" fmla="*/ 7581 h 9423"/>
              <a:gd name="connsiteX22" fmla="*/ 9500 w 9500"/>
              <a:gd name="connsiteY22" fmla="*/ 8321 h 9423"/>
              <a:gd name="connsiteX0" fmla="*/ 0 w 9474"/>
              <a:gd name="connsiteY0" fmla="*/ 9347 h 9347"/>
              <a:gd name="connsiteX1" fmla="*/ 478 w 9474"/>
              <a:gd name="connsiteY1" fmla="*/ 8544 h 9347"/>
              <a:gd name="connsiteX2" fmla="*/ 1002 w 9474"/>
              <a:gd name="connsiteY2" fmla="*/ 7395 h 9347"/>
              <a:gd name="connsiteX3" fmla="*/ 1566 w 9474"/>
              <a:gd name="connsiteY3" fmla="*/ 6149 h 9347"/>
              <a:gd name="connsiteX4" fmla="*/ 2057 w 9474"/>
              <a:gd name="connsiteY4" fmla="*/ 4884 h 9347"/>
              <a:gd name="connsiteX5" fmla="*/ 2639 w 9474"/>
              <a:gd name="connsiteY5" fmla="*/ 3486 h 9347"/>
              <a:gd name="connsiteX6" fmla="*/ 3040 w 9474"/>
              <a:gd name="connsiteY6" fmla="*/ 2413 h 9347"/>
              <a:gd name="connsiteX7" fmla="*/ 3427 w 9474"/>
              <a:gd name="connsiteY7" fmla="*/ 1532 h 9347"/>
              <a:gd name="connsiteX8" fmla="*/ 4043 w 9474"/>
              <a:gd name="connsiteY8" fmla="*/ 632 h 9347"/>
              <a:gd name="connsiteX9" fmla="*/ 4482 w 9474"/>
              <a:gd name="connsiteY9" fmla="*/ 172 h 9347"/>
              <a:gd name="connsiteX10" fmla="*/ 4958 w 9474"/>
              <a:gd name="connsiteY10" fmla="*/ 0 h 9347"/>
              <a:gd name="connsiteX11" fmla="*/ 5417 w 9474"/>
              <a:gd name="connsiteY11" fmla="*/ 229 h 9347"/>
              <a:gd name="connsiteX12" fmla="*/ 5892 w 9474"/>
              <a:gd name="connsiteY12" fmla="*/ 728 h 9347"/>
              <a:gd name="connsiteX13" fmla="*/ 6328 w 9474"/>
              <a:gd name="connsiteY13" fmla="*/ 1494 h 9347"/>
              <a:gd name="connsiteX14" fmla="*/ 6679 w 9474"/>
              <a:gd name="connsiteY14" fmla="*/ 2241 h 9347"/>
              <a:gd name="connsiteX15" fmla="*/ 6961 w 9474"/>
              <a:gd name="connsiteY15" fmla="*/ 2968 h 9347"/>
              <a:gd name="connsiteX16" fmla="*/ 7226 w 9474"/>
              <a:gd name="connsiteY16" fmla="*/ 3658 h 9347"/>
              <a:gd name="connsiteX17" fmla="*/ 7681 w 9474"/>
              <a:gd name="connsiteY17" fmla="*/ 4750 h 9347"/>
              <a:gd name="connsiteX18" fmla="*/ 8105 w 9474"/>
              <a:gd name="connsiteY18" fmla="*/ 5786 h 9347"/>
              <a:gd name="connsiteX19" fmla="*/ 8542 w 9474"/>
              <a:gd name="connsiteY19" fmla="*/ 6991 h 9347"/>
              <a:gd name="connsiteX20" fmla="*/ 9053 w 9474"/>
              <a:gd name="connsiteY20" fmla="*/ 8045 h 9347"/>
              <a:gd name="connsiteX21" fmla="*/ 9474 w 9474"/>
              <a:gd name="connsiteY21" fmla="*/ 8831 h 9347"/>
              <a:gd name="connsiteX0" fmla="*/ 0 w 9495"/>
              <a:gd name="connsiteY0" fmla="*/ 9141 h 9448"/>
              <a:gd name="connsiteX1" fmla="*/ 553 w 9495"/>
              <a:gd name="connsiteY1" fmla="*/ 7912 h 9448"/>
              <a:gd name="connsiteX2" fmla="*/ 1148 w 9495"/>
              <a:gd name="connsiteY2" fmla="*/ 6579 h 9448"/>
              <a:gd name="connsiteX3" fmla="*/ 1666 w 9495"/>
              <a:gd name="connsiteY3" fmla="*/ 5225 h 9448"/>
              <a:gd name="connsiteX4" fmla="*/ 2281 w 9495"/>
              <a:gd name="connsiteY4" fmla="*/ 3730 h 9448"/>
              <a:gd name="connsiteX5" fmla="*/ 2704 w 9495"/>
              <a:gd name="connsiteY5" fmla="*/ 2582 h 9448"/>
              <a:gd name="connsiteX6" fmla="*/ 3112 w 9495"/>
              <a:gd name="connsiteY6" fmla="*/ 1639 h 9448"/>
              <a:gd name="connsiteX7" fmla="*/ 3762 w 9495"/>
              <a:gd name="connsiteY7" fmla="*/ 676 h 9448"/>
              <a:gd name="connsiteX8" fmla="*/ 4226 w 9495"/>
              <a:gd name="connsiteY8" fmla="*/ 184 h 9448"/>
              <a:gd name="connsiteX9" fmla="*/ 4728 w 9495"/>
              <a:gd name="connsiteY9" fmla="*/ 0 h 9448"/>
              <a:gd name="connsiteX10" fmla="*/ 5213 w 9495"/>
              <a:gd name="connsiteY10" fmla="*/ 245 h 9448"/>
              <a:gd name="connsiteX11" fmla="*/ 5714 w 9495"/>
              <a:gd name="connsiteY11" fmla="*/ 779 h 9448"/>
              <a:gd name="connsiteX12" fmla="*/ 6174 w 9495"/>
              <a:gd name="connsiteY12" fmla="*/ 1598 h 9448"/>
              <a:gd name="connsiteX13" fmla="*/ 6545 w 9495"/>
              <a:gd name="connsiteY13" fmla="*/ 2398 h 9448"/>
              <a:gd name="connsiteX14" fmla="*/ 6842 w 9495"/>
              <a:gd name="connsiteY14" fmla="*/ 3175 h 9448"/>
              <a:gd name="connsiteX15" fmla="*/ 7122 w 9495"/>
              <a:gd name="connsiteY15" fmla="*/ 3914 h 9448"/>
              <a:gd name="connsiteX16" fmla="*/ 7602 w 9495"/>
              <a:gd name="connsiteY16" fmla="*/ 5082 h 9448"/>
              <a:gd name="connsiteX17" fmla="*/ 8050 w 9495"/>
              <a:gd name="connsiteY17" fmla="*/ 6190 h 9448"/>
              <a:gd name="connsiteX18" fmla="*/ 8511 w 9495"/>
              <a:gd name="connsiteY18" fmla="*/ 7479 h 9448"/>
              <a:gd name="connsiteX19" fmla="*/ 9051 w 9495"/>
              <a:gd name="connsiteY19" fmla="*/ 8607 h 9448"/>
              <a:gd name="connsiteX20" fmla="*/ 9495 w 9495"/>
              <a:gd name="connsiteY20" fmla="*/ 9448 h 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495" h="9448">
                <a:moveTo>
                  <a:pt x="0" y="9141"/>
                </a:moveTo>
                <a:cubicBezTo>
                  <a:pt x="187" y="8792"/>
                  <a:pt x="368" y="8342"/>
                  <a:pt x="553" y="7912"/>
                </a:cubicBezTo>
                <a:cubicBezTo>
                  <a:pt x="739" y="7479"/>
                  <a:pt x="963" y="7030"/>
                  <a:pt x="1148" y="6579"/>
                </a:cubicBezTo>
                <a:cubicBezTo>
                  <a:pt x="1333" y="6129"/>
                  <a:pt x="1483" y="5697"/>
                  <a:pt x="1666" y="5225"/>
                </a:cubicBezTo>
                <a:cubicBezTo>
                  <a:pt x="1855" y="4753"/>
                  <a:pt x="2115" y="4160"/>
                  <a:pt x="2281" y="3730"/>
                </a:cubicBezTo>
                <a:cubicBezTo>
                  <a:pt x="2444" y="3299"/>
                  <a:pt x="2577" y="2930"/>
                  <a:pt x="2704" y="2582"/>
                </a:cubicBezTo>
                <a:cubicBezTo>
                  <a:pt x="2837" y="2235"/>
                  <a:pt x="2947" y="1947"/>
                  <a:pt x="3112" y="1639"/>
                </a:cubicBezTo>
                <a:cubicBezTo>
                  <a:pt x="3282" y="1332"/>
                  <a:pt x="3579" y="922"/>
                  <a:pt x="3762" y="676"/>
                </a:cubicBezTo>
                <a:cubicBezTo>
                  <a:pt x="3947" y="430"/>
                  <a:pt x="4060" y="308"/>
                  <a:pt x="4226" y="184"/>
                </a:cubicBezTo>
                <a:cubicBezTo>
                  <a:pt x="4394" y="61"/>
                  <a:pt x="4560" y="0"/>
                  <a:pt x="4728" y="0"/>
                </a:cubicBezTo>
                <a:cubicBezTo>
                  <a:pt x="4896" y="0"/>
                  <a:pt x="5044" y="124"/>
                  <a:pt x="5213" y="245"/>
                </a:cubicBezTo>
                <a:cubicBezTo>
                  <a:pt x="5378" y="368"/>
                  <a:pt x="5544" y="553"/>
                  <a:pt x="5714" y="779"/>
                </a:cubicBezTo>
                <a:cubicBezTo>
                  <a:pt x="5876" y="1005"/>
                  <a:pt x="6047" y="1332"/>
                  <a:pt x="6174" y="1598"/>
                </a:cubicBezTo>
                <a:cubicBezTo>
                  <a:pt x="6307" y="1865"/>
                  <a:pt x="6432" y="2132"/>
                  <a:pt x="6545" y="2398"/>
                </a:cubicBezTo>
                <a:cubicBezTo>
                  <a:pt x="6655" y="2665"/>
                  <a:pt x="6750" y="2930"/>
                  <a:pt x="6842" y="3175"/>
                </a:cubicBezTo>
                <a:cubicBezTo>
                  <a:pt x="6937" y="3422"/>
                  <a:pt x="6990" y="3608"/>
                  <a:pt x="7122" y="3914"/>
                </a:cubicBezTo>
                <a:cubicBezTo>
                  <a:pt x="7249" y="4223"/>
                  <a:pt x="7454" y="4714"/>
                  <a:pt x="7602" y="5082"/>
                </a:cubicBezTo>
                <a:cubicBezTo>
                  <a:pt x="7756" y="5452"/>
                  <a:pt x="7899" y="5801"/>
                  <a:pt x="8050" y="6190"/>
                </a:cubicBezTo>
                <a:cubicBezTo>
                  <a:pt x="8200" y="6579"/>
                  <a:pt x="8348" y="7070"/>
                  <a:pt x="8511" y="7479"/>
                </a:cubicBezTo>
                <a:cubicBezTo>
                  <a:pt x="8680" y="7890"/>
                  <a:pt x="8886" y="8281"/>
                  <a:pt x="9051" y="8607"/>
                </a:cubicBezTo>
                <a:cubicBezTo>
                  <a:pt x="9218" y="8935"/>
                  <a:pt x="9329" y="9161"/>
                  <a:pt x="9495" y="9448"/>
                </a:cubicBezTo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91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B factor from image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B = 500</a:t>
            </a:r>
            <a:endParaRPr lang="en-US" sz="2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15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/>
              <a:t>B factor from image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B = 20</a:t>
            </a:r>
            <a:endParaRPr lang="en-US" sz="2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36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B factor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621188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Bragg, W. H. (1914)."XCVII. The intensity of reflexion of X rays by crystals", </a:t>
            </a:r>
            <a:r>
              <a:rPr lang="en-US" altLang="en-US" sz="1800" i="1"/>
              <a:t>Philosophical Magazine Series 6</a:t>
            </a:r>
            <a:r>
              <a:rPr lang="en-US" altLang="en-US" sz="1800"/>
              <a:t> </a:t>
            </a:r>
            <a:r>
              <a:rPr lang="en-US" altLang="en-US" sz="1800" b="1"/>
              <a:t>27</a:t>
            </a:r>
            <a:r>
              <a:rPr lang="en-US" altLang="en-US" sz="1800"/>
              <a:t>, 881-899.   Published May 1 1914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6769100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5602310" y="3618963"/>
            <a:ext cx="296214" cy="283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2" descr="William Henry Bragg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r="15061" b="35294"/>
          <a:stretch/>
        </p:blipFill>
        <p:spPr bwMode="auto">
          <a:xfrm>
            <a:off x="168040" y="4740522"/>
            <a:ext cx="1081210" cy="146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18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</a:t>
            </a:r>
          </a:p>
        </p:txBody>
      </p:sp>
      <p:sp>
        <p:nvSpPr>
          <p:cNvPr id="132100" name="Text Box 6"/>
          <p:cNvSpPr txBox="1">
            <a:spLocks noChangeArrowheads="1"/>
          </p:cNvSpPr>
          <p:nvPr/>
        </p:nvSpPr>
        <p:spPr bwMode="auto">
          <a:xfrm>
            <a:off x="827088" y="6596063"/>
            <a:ext cx="6034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http://bl831.als.lbl.gov/~jamesh/movies/resolution.mpeg</a:t>
            </a:r>
          </a:p>
        </p:txBody>
      </p:sp>
      <p:pic>
        <p:nvPicPr>
          <p:cNvPr id="2" name="resolution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_cut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8248" cy="5488686"/>
          </a:xfrm>
          <a:prstGeom prst="rect">
            <a:avLst/>
          </a:prstGeom>
        </p:spPr>
      </p:pic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Resolution: low-angle cutoff</a:t>
            </a:r>
          </a:p>
        </p:txBody>
      </p:sp>
      <p:sp>
        <p:nvSpPr>
          <p:cNvPr id="133124" name="Text Box 10"/>
          <p:cNvSpPr txBox="1">
            <a:spLocks noChangeArrowheads="1"/>
          </p:cNvSpPr>
          <p:nvPr/>
        </p:nvSpPr>
        <p:spPr bwMode="auto">
          <a:xfrm>
            <a:off x="827088" y="6596063"/>
            <a:ext cx="5608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http://bl831.als.lbl.gov/~jamesh/movies/lo_cut.mpeg</a:t>
            </a:r>
          </a:p>
        </p:txBody>
      </p:sp>
    </p:spTree>
    <p:extLst>
      <p:ext uri="{BB962C8B-B14F-4D97-AF65-F5344CB8AC3E}">
        <p14:creationId xmlns:p14="http://schemas.microsoft.com/office/powerpoint/2010/main" val="156405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factor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8248" cy="5488686"/>
          </a:xfrm>
          <a:prstGeom prst="rect">
            <a:avLst/>
          </a:prstGeom>
        </p:spPr>
      </p:pic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R-factor</a:t>
            </a:r>
          </a:p>
        </p:txBody>
      </p:sp>
      <p:sp>
        <p:nvSpPr>
          <p:cNvPr id="134148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http://bl831.als.lbl.gov/~jamesh/movies/rfactor.mpeg</a:t>
            </a:r>
          </a:p>
        </p:txBody>
      </p:sp>
    </p:spTree>
    <p:extLst>
      <p:ext uri="{BB962C8B-B14F-4D97-AF65-F5344CB8AC3E}">
        <p14:creationId xmlns:p14="http://schemas.microsoft.com/office/powerpoint/2010/main" val="12043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/>
          <p:cNvGrpSpPr>
            <a:grpSpLocks/>
          </p:cNvGrpSpPr>
          <p:nvPr/>
        </p:nvGrpSpPr>
        <p:grpSpPr bwMode="auto">
          <a:xfrm>
            <a:off x="552450" y="533400"/>
            <a:ext cx="7905750" cy="5280025"/>
            <a:chOff x="348" y="336"/>
            <a:chExt cx="4980" cy="3326"/>
          </a:xfrm>
        </p:grpSpPr>
        <p:sp>
          <p:nvSpPr>
            <p:cNvPr id="82949" name="Rectangle 3"/>
            <p:cNvSpPr>
              <a:spLocks noChangeArrowheads="1"/>
            </p:cNvSpPr>
            <p:nvPr/>
          </p:nvSpPr>
          <p:spPr bwMode="auto">
            <a:xfrm>
              <a:off x="2832" y="3024"/>
              <a:ext cx="96" cy="96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0" name="Line 4"/>
            <p:cNvSpPr>
              <a:spLocks noChangeShapeType="1"/>
            </p:cNvSpPr>
            <p:nvPr/>
          </p:nvSpPr>
          <p:spPr bwMode="auto">
            <a:xfrm>
              <a:off x="2832" y="1920"/>
              <a:ext cx="0" cy="120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1" name="Oval 5"/>
            <p:cNvSpPr>
              <a:spLocks noChangeArrowheads="1"/>
            </p:cNvSpPr>
            <p:nvPr/>
          </p:nvSpPr>
          <p:spPr bwMode="auto">
            <a:xfrm>
              <a:off x="2680" y="17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2" name="Oval 6"/>
            <p:cNvSpPr>
              <a:spLocks noChangeArrowheads="1"/>
            </p:cNvSpPr>
            <p:nvPr/>
          </p:nvSpPr>
          <p:spPr bwMode="auto">
            <a:xfrm>
              <a:off x="3344" y="29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2953" name="Line 7"/>
            <p:cNvSpPr>
              <a:spLocks noChangeShapeType="1"/>
            </p:cNvSpPr>
            <p:nvPr/>
          </p:nvSpPr>
          <p:spPr bwMode="auto">
            <a:xfrm>
              <a:off x="384" y="1920"/>
              <a:ext cx="24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4" name="Line 8"/>
            <p:cNvSpPr>
              <a:spLocks noChangeShapeType="1"/>
            </p:cNvSpPr>
            <p:nvPr/>
          </p:nvSpPr>
          <p:spPr bwMode="auto">
            <a:xfrm>
              <a:off x="384" y="3120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5" name="Line 9"/>
            <p:cNvSpPr>
              <a:spLocks noChangeShapeType="1"/>
            </p:cNvSpPr>
            <p:nvPr/>
          </p:nvSpPr>
          <p:spPr bwMode="auto">
            <a:xfrm flipV="1">
              <a:off x="2832" y="3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6" name="Line 10"/>
            <p:cNvSpPr>
              <a:spLocks noChangeShapeType="1"/>
            </p:cNvSpPr>
            <p:nvPr/>
          </p:nvSpPr>
          <p:spPr bwMode="auto">
            <a:xfrm flipV="1">
              <a:off x="3504" y="15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7" name="Line 11"/>
            <p:cNvSpPr>
              <a:spLocks noChangeShapeType="1"/>
            </p:cNvSpPr>
            <p:nvPr/>
          </p:nvSpPr>
          <p:spPr bwMode="auto">
            <a:xfrm flipH="1">
              <a:off x="384" y="2832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8" name="Text Box 12"/>
            <p:cNvSpPr txBox="1">
              <a:spLocks noChangeArrowheads="1"/>
            </p:cNvSpPr>
            <p:nvPr/>
          </p:nvSpPr>
          <p:spPr bwMode="auto">
            <a:xfrm>
              <a:off x="348" y="2496"/>
              <a:ext cx="7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source</a:t>
              </a:r>
            </a:p>
          </p:txBody>
        </p:sp>
        <p:sp>
          <p:nvSpPr>
            <p:cNvPr id="82959" name="Text Box 13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82960" name="Line 14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1" name="Line 15"/>
            <p:cNvSpPr>
              <a:spLocks noChangeShapeType="1"/>
            </p:cNvSpPr>
            <p:nvPr/>
          </p:nvSpPr>
          <p:spPr bwMode="auto">
            <a:xfrm>
              <a:off x="2832" y="1920"/>
              <a:ext cx="672" cy="1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2" name="Text Box 16"/>
            <p:cNvSpPr txBox="1">
              <a:spLocks noChangeArrowheads="1"/>
            </p:cNvSpPr>
            <p:nvPr/>
          </p:nvSpPr>
          <p:spPr bwMode="auto">
            <a:xfrm rot="-1882992">
              <a:off x="3163" y="2349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808080"/>
                  </a:solidFill>
                </a:rPr>
                <a:t>d</a:t>
              </a:r>
            </a:p>
          </p:txBody>
        </p:sp>
        <p:cxnSp>
          <p:nvCxnSpPr>
            <p:cNvPr id="82963" name="AutoShape 17"/>
            <p:cNvCxnSpPr>
              <a:cxnSpLocks noChangeShapeType="1"/>
            </p:cNvCxnSpPr>
            <p:nvPr/>
          </p:nvCxnSpPr>
          <p:spPr bwMode="auto">
            <a:xfrm rot="5400000" flipH="1">
              <a:off x="3096" y="3240"/>
              <a:ext cx="336" cy="288"/>
            </a:xfrm>
            <a:prstGeom prst="curvedConnector3">
              <a:avLst>
                <a:gd name="adj1" fmla="val 1011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964" name="Text Box 18"/>
            <p:cNvSpPr txBox="1">
              <a:spLocks noChangeArrowheads="1"/>
            </p:cNvSpPr>
            <p:nvPr/>
          </p:nvSpPr>
          <p:spPr bwMode="auto">
            <a:xfrm>
              <a:off x="3398" y="3431"/>
              <a:ext cx="5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∙</a:t>
              </a:r>
              <a:r>
                <a:rPr lang="en-US" altLang="en-US">
                  <a:solidFill>
                    <a:srgbClr val="000000"/>
                  </a:solidFill>
                </a:rPr>
                <a:t>sin(</a:t>
              </a:r>
              <a:r>
                <a:rPr lang="el-GR" altLang="en-US">
                  <a:solidFill>
                    <a:srgbClr val="000000"/>
                  </a:solidFill>
                  <a:cs typeface="Arial" charset="0"/>
                </a:rPr>
                <a:t>θ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)</a:t>
              </a:r>
              <a:endParaRPr lang="el-GR" alt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2965" name="Arc 19"/>
            <p:cNvSpPr>
              <a:spLocks/>
            </p:cNvSpPr>
            <p:nvPr/>
          </p:nvSpPr>
          <p:spPr bwMode="auto">
            <a:xfrm rot="670182" flipV="1">
              <a:off x="2832" y="2015"/>
              <a:ext cx="194" cy="287"/>
            </a:xfrm>
            <a:custGeom>
              <a:avLst/>
              <a:gdLst>
                <a:gd name="T0" fmla="*/ 26 w 14629"/>
                <a:gd name="T1" fmla="*/ 0 h 21513"/>
                <a:gd name="T2" fmla="*/ 194 w 14629"/>
                <a:gd name="T3" fmla="*/ 75 h 21513"/>
                <a:gd name="T4" fmla="*/ 0 w 14629"/>
                <a:gd name="T5" fmla="*/ 287 h 215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29" h="21513" fill="none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</a:path>
                <a:path w="14629" h="21513" stroke="0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  <a:lnTo>
                    <a:pt x="0" y="21513"/>
                  </a:lnTo>
                  <a:lnTo>
                    <a:pt x="1939" y="0"/>
                  </a:lnTo>
                  <a:close/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6" name="Text Box 20"/>
            <p:cNvSpPr txBox="1">
              <a:spLocks noChangeArrowheads="1"/>
            </p:cNvSpPr>
            <p:nvPr/>
          </p:nvSpPr>
          <p:spPr bwMode="auto">
            <a:xfrm>
              <a:off x="2802" y="207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>
                  <a:solidFill>
                    <a:srgbClr val="808080"/>
                  </a:solidFill>
                  <a:cs typeface="Arial" charset="0"/>
                </a:rPr>
                <a:t>θ</a:t>
              </a:r>
            </a:p>
          </p:txBody>
        </p:sp>
        <p:sp>
          <p:nvSpPr>
            <p:cNvPr id="82967" name="Text Box 21"/>
            <p:cNvSpPr txBox="1">
              <a:spLocks noChangeArrowheads="1"/>
            </p:cNvSpPr>
            <p:nvPr/>
          </p:nvSpPr>
          <p:spPr bwMode="auto">
            <a:xfrm>
              <a:off x="2964" y="18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atom #1</a:t>
              </a:r>
            </a:p>
          </p:txBody>
        </p:sp>
        <p:sp>
          <p:nvSpPr>
            <p:cNvPr id="82968" name="Text Box 22"/>
            <p:cNvSpPr txBox="1">
              <a:spLocks noChangeArrowheads="1"/>
            </p:cNvSpPr>
            <p:nvPr/>
          </p:nvSpPr>
          <p:spPr bwMode="auto">
            <a:xfrm>
              <a:off x="3636" y="30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atom #2</a:t>
              </a:r>
            </a:p>
          </p:txBody>
        </p:sp>
      </p:grpSp>
      <p:sp>
        <p:nvSpPr>
          <p:cNvPr id="82947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198680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n</a:t>
            </a:r>
            <a:r>
              <a:rPr lang="el-GR" altLang="en-US" sz="2800" b="1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charset="0"/>
              </a:rPr>
              <a:t> = 2d sin(</a:t>
            </a:r>
            <a:r>
              <a:rPr lang="el-GR" altLang="en-US" sz="2800" b="1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575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80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phase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09104" cy="5481828"/>
          </a:xfrm>
          <a:prstGeom prst="rect">
            <a:avLst/>
          </a:prstGeom>
        </p:spPr>
      </p:pic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Figure of Merit</a:t>
            </a:r>
          </a:p>
        </p:txBody>
      </p:sp>
      <p:sp>
        <p:nvSpPr>
          <p:cNvPr id="135172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71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http://bl831.als.lbl.gov/~jamesh/movies/dephase.mpeg</a:t>
            </a:r>
          </a:p>
        </p:txBody>
      </p:sp>
    </p:spTree>
    <p:extLst>
      <p:ext uri="{BB962C8B-B14F-4D97-AF65-F5344CB8AC3E}">
        <p14:creationId xmlns:p14="http://schemas.microsoft.com/office/powerpoint/2010/main" val="96606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verloa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Overloads</a:t>
            </a:r>
          </a:p>
        </p:txBody>
      </p:sp>
      <p:sp>
        <p:nvSpPr>
          <p:cNvPr id="136196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927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http://bl831.als.lbl.gov/~jamesh/movies/overloads.mpeg</a:t>
            </a:r>
          </a:p>
        </p:txBody>
      </p:sp>
    </p:spTree>
    <p:extLst>
      <p:ext uri="{BB962C8B-B14F-4D97-AF65-F5344CB8AC3E}">
        <p14:creationId xmlns:p14="http://schemas.microsoft.com/office/powerpoint/2010/main" val="93399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missing wedge</a:t>
            </a:r>
          </a:p>
        </p:txBody>
      </p:sp>
      <p:sp>
        <p:nvSpPr>
          <p:cNvPr id="137220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289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http://bl831.als.lbl.gov/~jamesh/movies/osc.mpeg</a:t>
            </a:r>
          </a:p>
        </p:txBody>
      </p:sp>
      <p:pic>
        <p:nvPicPr>
          <p:cNvPr id="4" name="osc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0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Completeness: random deletion</a:t>
            </a:r>
          </a:p>
        </p:txBody>
      </p:sp>
      <p:sp>
        <p:nvSpPr>
          <p:cNvPr id="138244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6246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http://bl831.als.lbl.gov/~jamesh/movies/completeness.mpeg</a:t>
            </a:r>
          </a:p>
        </p:txBody>
      </p:sp>
      <p:pic>
        <p:nvPicPr>
          <p:cNvPr id="6" name="completeness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485069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" name="Chart" r:id="rId3" imgW="5692246" imgH="3931873" progId="MSGraph.Chart.8">
                  <p:embed followColorScheme="full"/>
                </p:oleObj>
              </mc:Choice>
              <mc:Fallback>
                <p:oleObj name="Chart" r:id="rId3" imgW="5692246" imgH="393187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370048" y="6290124"/>
            <a:ext cx="4540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Crystal diameter (micron)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31" y="3263090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 rot="18273637">
            <a:off x="2013955" y="1691001"/>
            <a:ext cx="841828" cy="203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20348632">
            <a:off x="3375698" y="1549442"/>
            <a:ext cx="962468" cy="1716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 rot="20797676">
            <a:off x="4533450" y="1649221"/>
            <a:ext cx="9505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60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 rot="21117235">
            <a:off x="5601982" y="2002100"/>
            <a:ext cx="10496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 rot="21082296">
            <a:off x="5601348" y="2480450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330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 rot="21002143">
            <a:off x="5630376" y="2974617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560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20842646">
            <a:off x="5664167" y="3473996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850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7687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</a:rPr>
              <a:t>Bigger is better, but not by much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7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8392" y="1496311"/>
            <a:ext cx="784721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disorder</a:t>
            </a:r>
          </a:p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+ averaging</a:t>
            </a:r>
          </a:p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= poor resolution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1587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Diffraction Take-Home Lesson: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7949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7197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Lorentz factor: note added in proof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32609" r="20350" b="25725"/>
          <a:stretch/>
        </p:blipFill>
        <p:spPr bwMode="auto">
          <a:xfrm>
            <a:off x="1" y="1035159"/>
            <a:ext cx="9026362" cy="304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0" y="593467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Debye, P. J. W. (1914)."Interferenz von Röntgenstrahlen und Wärmebewegung", 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Annalen der Physik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348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49-92.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23188" r="14240" b="48551"/>
          <a:stretch/>
        </p:blipFill>
        <p:spPr bwMode="auto">
          <a:xfrm>
            <a:off x="51516" y="3965569"/>
            <a:ext cx="8989453" cy="193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795" y="636773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Lorentz</a:t>
            </a:r>
            <a:endParaRPr lang="en-US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0" descr="Hendrik Antoon Lorentz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2" t="15150" r="31912" b="51016"/>
          <a:stretch/>
        </p:blipFill>
        <p:spPr bwMode="auto">
          <a:xfrm>
            <a:off x="224302" y="5477396"/>
            <a:ext cx="747148" cy="97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0" y="2923504"/>
            <a:ext cx="9028090" cy="5409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34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066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6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68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69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70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71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72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73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74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75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76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77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78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79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80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81" name="Rectangle 17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Lorentz Factor</a:t>
            </a:r>
          </a:p>
        </p:txBody>
      </p:sp>
      <p:sp>
        <p:nvSpPr>
          <p:cNvPr id="2392082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83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84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85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86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2392087" name="Text Box 23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 smtClean="0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2392088" name="Text Box 24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2392089" name="Text Box 2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2392090" name="Freeform 2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2091" name="Text Box 27"/>
          <p:cNvSpPr txBox="1">
            <a:spLocks noChangeArrowheads="1"/>
          </p:cNvSpPr>
          <p:nvPr/>
        </p:nvSpPr>
        <p:spPr bwMode="auto">
          <a:xfrm rot="16200000">
            <a:off x="5325269" y="4739482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333399"/>
                </a:solidFill>
              </a:rPr>
              <a:t>spindle axis</a:t>
            </a:r>
          </a:p>
        </p:txBody>
      </p:sp>
    </p:spTree>
    <p:extLst>
      <p:ext uri="{BB962C8B-B14F-4D97-AF65-F5344CB8AC3E}">
        <p14:creationId xmlns:p14="http://schemas.microsoft.com/office/powerpoint/2010/main" val="933597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309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09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09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09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09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09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09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09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09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09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10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10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10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10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10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105" name="Rectangle 17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Lorentz Factor</a:t>
            </a:r>
          </a:p>
        </p:txBody>
      </p:sp>
      <p:sp>
        <p:nvSpPr>
          <p:cNvPr id="239310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10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10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109" name="Rectangle 21"/>
          <p:cNvSpPr>
            <a:spLocks noChangeArrowheads="1"/>
          </p:cNvSpPr>
          <p:nvPr/>
        </p:nvSpPr>
        <p:spPr bwMode="auto">
          <a:xfrm rot="6049137">
            <a:off x="5768182" y="295989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110" name="Line 22"/>
          <p:cNvSpPr>
            <a:spLocks noChangeShapeType="1"/>
          </p:cNvSpPr>
          <p:nvPr/>
        </p:nvSpPr>
        <p:spPr bwMode="auto">
          <a:xfrm>
            <a:off x="4276725" y="3200400"/>
            <a:ext cx="3130550" cy="5683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111" name="Line 23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3112" name="Text Box 24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239311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2393114" name="Text Box 26"/>
          <p:cNvSpPr txBox="1">
            <a:spLocks noChangeArrowheads="1"/>
          </p:cNvSpPr>
          <p:nvPr/>
        </p:nvSpPr>
        <p:spPr bwMode="auto">
          <a:xfrm rot="16200000">
            <a:off x="5325269" y="4739482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333399"/>
                </a:solidFill>
              </a:rPr>
              <a:t>spindle axis</a:t>
            </a:r>
          </a:p>
        </p:txBody>
      </p:sp>
    </p:spTree>
    <p:extLst>
      <p:ext uri="{BB962C8B-B14F-4D97-AF65-F5344CB8AC3E}">
        <p14:creationId xmlns:p14="http://schemas.microsoft.com/office/powerpoint/2010/main" val="18466578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11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1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1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1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1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1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2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2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2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2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2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2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26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27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28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29" name="Rectangle 17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Lorentz Factor</a:t>
            </a:r>
          </a:p>
        </p:txBody>
      </p:sp>
      <p:sp>
        <p:nvSpPr>
          <p:cNvPr id="2394130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31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32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33" name="Rectangle 21"/>
          <p:cNvSpPr>
            <a:spLocks noChangeArrowheads="1"/>
          </p:cNvSpPr>
          <p:nvPr/>
        </p:nvSpPr>
        <p:spPr bwMode="auto">
          <a:xfrm rot="6049137">
            <a:off x="5768182" y="295989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34" name="Line 22"/>
          <p:cNvSpPr>
            <a:spLocks noChangeShapeType="1"/>
          </p:cNvSpPr>
          <p:nvPr/>
        </p:nvSpPr>
        <p:spPr bwMode="auto">
          <a:xfrm>
            <a:off x="4276725" y="3200400"/>
            <a:ext cx="3130550" cy="5683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35" name="Line 23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36" name="Line 24"/>
          <p:cNvSpPr>
            <a:spLocks noChangeShapeType="1"/>
          </p:cNvSpPr>
          <p:nvPr/>
        </p:nvSpPr>
        <p:spPr bwMode="auto">
          <a:xfrm flipH="1" flipV="1">
            <a:off x="6103938" y="2032000"/>
            <a:ext cx="1274762" cy="1717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37" name="Line 25"/>
          <p:cNvSpPr>
            <a:spLocks noChangeShapeType="1"/>
          </p:cNvSpPr>
          <p:nvPr/>
        </p:nvSpPr>
        <p:spPr bwMode="auto">
          <a:xfrm>
            <a:off x="6019800" y="2082800"/>
            <a:ext cx="508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38" name="Line 26"/>
          <p:cNvSpPr>
            <a:spLocks noChangeShapeType="1"/>
          </p:cNvSpPr>
          <p:nvPr/>
        </p:nvSpPr>
        <p:spPr bwMode="auto">
          <a:xfrm flipH="1">
            <a:off x="6070600" y="2105025"/>
            <a:ext cx="92075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4139" name="Text Box 27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2394140" name="Text Box 28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2394141" name="Text Box 29"/>
          <p:cNvSpPr txBox="1">
            <a:spLocks noChangeArrowheads="1"/>
          </p:cNvSpPr>
          <p:nvPr/>
        </p:nvSpPr>
        <p:spPr bwMode="auto">
          <a:xfrm rot="16200000">
            <a:off x="5325269" y="4739482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333399"/>
                </a:solidFill>
              </a:rPr>
              <a:t>spindle axis</a:t>
            </a:r>
          </a:p>
        </p:txBody>
      </p:sp>
    </p:spTree>
    <p:extLst>
      <p:ext uri="{BB962C8B-B14F-4D97-AF65-F5344CB8AC3E}">
        <p14:creationId xmlns:p14="http://schemas.microsoft.com/office/powerpoint/2010/main" val="2989992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4495800" y="4800600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1" name="Oval 3"/>
          <p:cNvSpPr>
            <a:spLocks noChangeArrowheads="1"/>
          </p:cNvSpPr>
          <p:nvPr/>
        </p:nvSpPr>
        <p:spPr bwMode="auto">
          <a:xfrm>
            <a:off x="4265613" y="327025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2" name="Oval 4"/>
          <p:cNvSpPr>
            <a:spLocks noChangeArrowheads="1"/>
          </p:cNvSpPr>
          <p:nvPr/>
        </p:nvSpPr>
        <p:spPr bwMode="auto">
          <a:xfrm>
            <a:off x="5308600" y="472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>
            <a:off x="609600" y="3492500"/>
            <a:ext cx="388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4" name="Line 6"/>
          <p:cNvSpPr>
            <a:spLocks noChangeShapeType="1"/>
          </p:cNvSpPr>
          <p:nvPr/>
        </p:nvSpPr>
        <p:spPr bwMode="auto">
          <a:xfrm>
            <a:off x="609600" y="49530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flipV="1">
            <a:off x="5562600" y="1185863"/>
            <a:ext cx="1279525" cy="3767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 flipH="1">
            <a:off x="609600" y="4495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552450" y="39624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to source</a:t>
            </a:r>
          </a:p>
        </p:txBody>
      </p:sp>
      <p:grpSp>
        <p:nvGrpSpPr>
          <p:cNvPr id="83978" name="Group 10"/>
          <p:cNvGrpSpPr>
            <a:grpSpLocks/>
          </p:cNvGrpSpPr>
          <p:nvPr/>
        </p:nvGrpSpPr>
        <p:grpSpPr bwMode="auto">
          <a:xfrm rot="-1919995">
            <a:off x="5294313" y="1450975"/>
            <a:ext cx="1263650" cy="838200"/>
            <a:chOff x="4320" y="864"/>
            <a:chExt cx="796" cy="528"/>
          </a:xfrm>
        </p:grpSpPr>
        <p:sp>
          <p:nvSpPr>
            <p:cNvPr id="83992" name="Text Box 11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83993" name="Line 12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979" name="Group 13"/>
          <p:cNvGrpSpPr>
            <a:grpSpLocks/>
          </p:cNvGrpSpPr>
          <p:nvPr/>
        </p:nvGrpSpPr>
        <p:grpSpPr bwMode="auto">
          <a:xfrm>
            <a:off x="4492625" y="3486150"/>
            <a:ext cx="1069975" cy="1466850"/>
            <a:chOff x="2830" y="2196"/>
            <a:chExt cx="674" cy="924"/>
          </a:xfrm>
        </p:grpSpPr>
        <p:sp>
          <p:nvSpPr>
            <p:cNvPr id="83990" name="Line 14"/>
            <p:cNvSpPr>
              <a:spLocks noChangeShapeType="1"/>
            </p:cNvSpPr>
            <p:nvPr/>
          </p:nvSpPr>
          <p:spPr bwMode="auto">
            <a:xfrm>
              <a:off x="2832" y="2199"/>
              <a:ext cx="0" cy="92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91" name="Line 15"/>
            <p:cNvSpPr>
              <a:spLocks noChangeShapeType="1"/>
            </p:cNvSpPr>
            <p:nvPr/>
          </p:nvSpPr>
          <p:spPr bwMode="auto">
            <a:xfrm>
              <a:off x="2830" y="2196"/>
              <a:ext cx="674" cy="92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980" name="Text Box 16"/>
          <p:cNvSpPr txBox="1">
            <a:spLocks noChangeArrowheads="1"/>
          </p:cNvSpPr>
          <p:nvPr/>
        </p:nvSpPr>
        <p:spPr bwMode="auto">
          <a:xfrm rot="-1882992">
            <a:off x="5100638" y="38750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808080"/>
                </a:solidFill>
              </a:rPr>
              <a:t>d</a:t>
            </a:r>
          </a:p>
        </p:txBody>
      </p:sp>
      <p:cxnSp>
        <p:nvCxnSpPr>
          <p:cNvPr id="83981" name="AutoShape 17"/>
          <p:cNvCxnSpPr>
            <a:cxnSpLocks noChangeShapeType="1"/>
          </p:cNvCxnSpPr>
          <p:nvPr/>
        </p:nvCxnSpPr>
        <p:spPr bwMode="auto">
          <a:xfrm rot="5400000" flipH="1">
            <a:off x="4914900" y="5143500"/>
            <a:ext cx="533400" cy="457200"/>
          </a:xfrm>
          <a:prstGeom prst="curvedConnector3">
            <a:avLst>
              <a:gd name="adj1" fmla="val 1011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982" name="Text Box 18"/>
          <p:cNvSpPr txBox="1">
            <a:spLocks noChangeArrowheads="1"/>
          </p:cNvSpPr>
          <p:nvPr/>
        </p:nvSpPr>
        <p:spPr bwMode="auto">
          <a:xfrm>
            <a:off x="5394325" y="5446713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∙</a:t>
            </a:r>
            <a:r>
              <a:rPr lang="en-US" altLang="en-US">
                <a:solidFill>
                  <a:srgbClr val="000000"/>
                </a:solidFill>
              </a:rPr>
              <a:t>sin(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983" name="Arc 19"/>
          <p:cNvSpPr>
            <a:spLocks/>
          </p:cNvSpPr>
          <p:nvPr/>
        </p:nvSpPr>
        <p:spPr bwMode="auto">
          <a:xfrm rot="670182" flipV="1">
            <a:off x="4495800" y="3648075"/>
            <a:ext cx="360363" cy="455613"/>
          </a:xfrm>
          <a:custGeom>
            <a:avLst/>
            <a:gdLst>
              <a:gd name="T0" fmla="*/ 40857 w 17111"/>
              <a:gd name="T1" fmla="*/ 0 h 21513"/>
              <a:gd name="T2" fmla="*/ 360363 w 17111"/>
              <a:gd name="T3" fmla="*/ 176438 h 21513"/>
              <a:gd name="T4" fmla="*/ 0 w 17111"/>
              <a:gd name="T5" fmla="*/ 455613 h 215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111" h="21513" fill="none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</a:path>
              <a:path w="17111" h="21513" stroke="0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  <a:lnTo>
                  <a:pt x="0" y="21513"/>
                </a:lnTo>
                <a:lnTo>
                  <a:pt x="1939" y="0"/>
                </a:lnTo>
                <a:close/>
              </a:path>
            </a:pathLst>
          </a:cu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984" name="Text Box 20"/>
          <p:cNvSpPr txBox="1">
            <a:spLocks noChangeArrowheads="1"/>
          </p:cNvSpPr>
          <p:nvPr/>
        </p:nvSpPr>
        <p:spPr bwMode="auto">
          <a:xfrm>
            <a:off x="4445000" y="36766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808080"/>
                </a:solidFill>
                <a:cs typeface="Arial" charset="0"/>
              </a:rPr>
              <a:t>θ</a:t>
            </a:r>
          </a:p>
        </p:txBody>
      </p:sp>
      <p:sp>
        <p:nvSpPr>
          <p:cNvPr id="83985" name="Text Box 21"/>
          <p:cNvSpPr txBox="1">
            <a:spLocks noChangeArrowheads="1"/>
          </p:cNvSpPr>
          <p:nvPr/>
        </p:nvSpPr>
        <p:spPr bwMode="auto">
          <a:xfrm>
            <a:off x="4705350" y="327501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#1</a:t>
            </a:r>
          </a:p>
        </p:txBody>
      </p:sp>
      <p:sp>
        <p:nvSpPr>
          <p:cNvPr id="83986" name="Text Box 22"/>
          <p:cNvSpPr txBox="1">
            <a:spLocks noChangeArrowheads="1"/>
          </p:cNvSpPr>
          <p:nvPr/>
        </p:nvSpPr>
        <p:spPr bwMode="auto">
          <a:xfrm>
            <a:off x="5772150" y="4814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#2</a:t>
            </a:r>
          </a:p>
        </p:txBody>
      </p:sp>
      <p:sp>
        <p:nvSpPr>
          <p:cNvPr id="83987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83988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00"/>
                </a:solidFill>
              </a:rPr>
              <a:t>n</a:t>
            </a:r>
            <a:r>
              <a:rPr lang="el-GR" altLang="en-US" sz="2800" b="1" dirty="0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z="2800" b="1" dirty="0">
                <a:solidFill>
                  <a:srgbClr val="000000"/>
                </a:solidFill>
                <a:cs typeface="Arial" charset="0"/>
              </a:rPr>
              <a:t> = 2d sin(</a:t>
            </a:r>
            <a:r>
              <a:rPr lang="el-GR" altLang="en-US" sz="2800" b="1" dirty="0">
                <a:solidFill>
                  <a:srgbClr val="000000"/>
                </a:solidFill>
                <a:cs typeface="Arial" charset="0"/>
              </a:rPr>
              <a:t>θ</a:t>
            </a:r>
            <a:r>
              <a:rPr lang="en-US" altLang="en-US" sz="2800" b="1" dirty="0">
                <a:solidFill>
                  <a:srgbClr val="000000"/>
                </a:solidFill>
                <a:cs typeface="Arial" charset="0"/>
              </a:rPr>
              <a:t>)</a:t>
            </a:r>
            <a:endParaRPr lang="el-GR" altLang="en-US" sz="28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989" name="Line 25"/>
          <p:cNvSpPr>
            <a:spLocks noChangeShapeType="1"/>
          </p:cNvSpPr>
          <p:nvPr/>
        </p:nvSpPr>
        <p:spPr bwMode="auto">
          <a:xfrm flipV="1">
            <a:off x="4495800" y="663575"/>
            <a:ext cx="962025" cy="283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00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13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3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4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4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4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4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4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4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4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4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4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4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5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51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5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53" name="Rectangle 17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>
                <a:solidFill>
                  <a:srgbClr val="FF0000"/>
                </a:solidFill>
              </a:rPr>
              <a:t>Lorentz Factor</a:t>
            </a:r>
          </a:p>
        </p:txBody>
      </p:sp>
      <p:sp>
        <p:nvSpPr>
          <p:cNvPr id="2395154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55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56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57" name="Rectangle 21"/>
          <p:cNvSpPr>
            <a:spLocks noChangeArrowheads="1"/>
          </p:cNvSpPr>
          <p:nvPr/>
        </p:nvSpPr>
        <p:spPr bwMode="auto">
          <a:xfrm rot="6049137">
            <a:off x="5768182" y="295989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58" name="Line 22"/>
          <p:cNvSpPr>
            <a:spLocks noChangeShapeType="1"/>
          </p:cNvSpPr>
          <p:nvPr/>
        </p:nvSpPr>
        <p:spPr bwMode="auto">
          <a:xfrm>
            <a:off x="4276725" y="3200400"/>
            <a:ext cx="3130550" cy="5683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59" name="Line 23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60" name="Line 24"/>
          <p:cNvSpPr>
            <a:spLocks noChangeShapeType="1"/>
          </p:cNvSpPr>
          <p:nvPr/>
        </p:nvSpPr>
        <p:spPr bwMode="auto">
          <a:xfrm flipH="1" flipV="1">
            <a:off x="6103938" y="2032000"/>
            <a:ext cx="1274762" cy="1717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61" name="Line 25"/>
          <p:cNvSpPr>
            <a:spLocks noChangeShapeType="1"/>
          </p:cNvSpPr>
          <p:nvPr/>
        </p:nvSpPr>
        <p:spPr bwMode="auto">
          <a:xfrm>
            <a:off x="6019800" y="2082800"/>
            <a:ext cx="508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62" name="Line 26"/>
          <p:cNvSpPr>
            <a:spLocks noChangeShapeType="1"/>
          </p:cNvSpPr>
          <p:nvPr/>
        </p:nvSpPr>
        <p:spPr bwMode="auto">
          <a:xfrm flipH="1">
            <a:off x="6070600" y="2105025"/>
            <a:ext cx="92075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63" name="Line 27"/>
          <p:cNvSpPr>
            <a:spLocks noChangeShapeType="1"/>
          </p:cNvSpPr>
          <p:nvPr/>
        </p:nvSpPr>
        <p:spPr bwMode="auto">
          <a:xfrm flipV="1">
            <a:off x="4286250" y="2012950"/>
            <a:ext cx="1816100" cy="11811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95164" name="Text Box 28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2395165" name="Text Box 29"/>
          <p:cNvSpPr txBox="1">
            <a:spLocks noChangeArrowheads="1"/>
          </p:cNvSpPr>
          <p:nvPr/>
        </p:nvSpPr>
        <p:spPr bwMode="auto">
          <a:xfrm rot="16200000">
            <a:off x="5325269" y="4739482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2395166" name="Text Box 30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</a:rPr>
              <a:t>diffracted ray</a:t>
            </a:r>
          </a:p>
        </p:txBody>
      </p:sp>
    </p:spTree>
    <p:extLst>
      <p:ext uri="{BB962C8B-B14F-4D97-AF65-F5344CB8AC3E}">
        <p14:creationId xmlns:p14="http://schemas.microsoft.com/office/powerpoint/2010/main" val="3309620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allspots_aver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5" r="9062" b="17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59737" cy="1143000"/>
          </a:xfrm>
          <a:gradFill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The “Lorentz zone”</a:t>
            </a:r>
          </a:p>
        </p:txBody>
      </p:sp>
    </p:spTree>
    <p:extLst>
      <p:ext uri="{BB962C8B-B14F-4D97-AF65-F5344CB8AC3E}">
        <p14:creationId xmlns:p14="http://schemas.microsoft.com/office/powerpoint/2010/main" val="1345576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Lorentz</a:t>
            </a:r>
            <a:r>
              <a:rPr lang="en-US" dirty="0" smtClean="0"/>
              <a:t> factor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914400"/>
            <a:ext cx="9326880" cy="9326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2538" y="5117976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8064A2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3600" dirty="0">
              <a:solidFill>
                <a:srgbClr val="8064A2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8043" y="5274632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50x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6355" y="1020286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1.2x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9951" y="4446531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550x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6385" y="3320974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6081" y="4586078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0x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855904" y="4770304"/>
            <a:ext cx="661012" cy="760163"/>
          </a:xfrm>
          <a:custGeom>
            <a:avLst/>
            <a:gdLst>
              <a:gd name="connsiteX0" fmla="*/ 0 w 661012"/>
              <a:gd name="connsiteY0" fmla="*/ 0 h 760163"/>
              <a:gd name="connsiteX1" fmla="*/ 528809 w 661012"/>
              <a:gd name="connsiteY1" fmla="*/ 231354 h 760163"/>
              <a:gd name="connsiteX2" fmla="*/ 661012 w 661012"/>
              <a:gd name="connsiteY2" fmla="*/ 760163 h 76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1012" h="760163">
                <a:moveTo>
                  <a:pt x="0" y="0"/>
                </a:moveTo>
                <a:cubicBezTo>
                  <a:pt x="209320" y="52330"/>
                  <a:pt x="418640" y="104660"/>
                  <a:pt x="528809" y="231354"/>
                </a:cubicBezTo>
                <a:cubicBezTo>
                  <a:pt x="638978" y="358048"/>
                  <a:pt x="649995" y="559105"/>
                  <a:pt x="661012" y="760163"/>
                </a:cubicBezTo>
              </a:path>
            </a:pathLst>
          </a:custGeom>
          <a:noFill/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3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5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Polarization factor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914400"/>
            <a:ext cx="9326880" cy="9326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3556000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8800" y="4902200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0.45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2538" y="5117976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8064A2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3600" dirty="0">
              <a:solidFill>
                <a:srgbClr val="8064A2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Oval 2"/>
          <p:cNvSpPr>
            <a:spLocks noChangeArrowheads="1"/>
          </p:cNvSpPr>
          <p:nvPr/>
        </p:nvSpPr>
        <p:spPr bwMode="auto">
          <a:xfrm>
            <a:off x="3219450" y="1277938"/>
            <a:ext cx="2755900" cy="443388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smtClean="0"/>
              <a:t>attenuation factor</a:t>
            </a: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Bouguer, P.  (1729). </a:t>
            </a:r>
            <a:r>
              <a:rPr lang="fr-FR" altLang="en-US" sz="1800" i="1">
                <a:solidFill>
                  <a:srgbClr val="000000"/>
                </a:solidFill>
              </a:rPr>
              <a:t>Essai d'optique sur la gradation de la lumière</a:t>
            </a:r>
            <a:r>
              <a:rPr lang="fr-FR" altLang="en-US" sz="1800">
                <a:solidFill>
                  <a:srgbClr val="000000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Lambert, J. H.  (1760). </a:t>
            </a:r>
            <a:r>
              <a:rPr lang="fr-FR" altLang="en-US" sz="1800" i="1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altLang="en-US" sz="1800">
                <a:solidFill>
                  <a:srgbClr val="000000"/>
                </a:solidFill>
              </a:rPr>
              <a:t>. </a:t>
            </a:r>
            <a:r>
              <a:rPr lang="en-US" altLang="en-US" sz="1800">
                <a:solidFill>
                  <a:srgbClr val="000000"/>
                </a:solidFill>
              </a:rPr>
              <a:t>E. Klett.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altLang="en-US" sz="1800" i="1">
                <a:solidFill>
                  <a:srgbClr val="000000"/>
                </a:solidFill>
              </a:rPr>
              <a:t>Ann. Phys. Chem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86</a:t>
            </a:r>
            <a:r>
              <a:rPr lang="en-US" altLang="en-US" sz="180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5937250" y="4484688"/>
            <a:ext cx="32067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 =          = exp[-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</a:rPr>
              <a:t>t</a:t>
            </a:r>
            <a:r>
              <a:rPr lang="en-US" altLang="en-US" sz="1800" baseline="-25000">
                <a:solidFill>
                  <a:srgbClr val="000000"/>
                </a:solidFill>
              </a:rPr>
              <a:t>xi</a:t>
            </a:r>
            <a:r>
              <a:rPr lang="en-US" altLang="en-US" sz="1800">
                <a:solidFill>
                  <a:srgbClr val="000000"/>
                </a:solidFill>
              </a:rPr>
              <a:t>+ t</a:t>
            </a:r>
            <a:r>
              <a:rPr lang="en-US" altLang="en-US" sz="1800" baseline="-25000">
                <a:solidFill>
                  <a:srgbClr val="000000"/>
                </a:solidFill>
              </a:rPr>
              <a:t>xo</a:t>
            </a:r>
            <a:r>
              <a:rPr lang="en-US" altLang="en-US" sz="1800">
                <a:solidFill>
                  <a:srgbClr val="000000"/>
                </a:solidFill>
              </a:rPr>
              <a:t>)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                   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si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+ 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)</a:t>
            </a:r>
            <a:r>
              <a:rPr lang="en-US" altLang="en-US" sz="1800">
                <a:solidFill>
                  <a:srgbClr val="000000"/>
                </a:solidFill>
              </a:rPr>
              <a:t>]</a:t>
            </a:r>
          </a:p>
        </p:txBody>
      </p:sp>
      <p:grpSp>
        <p:nvGrpSpPr>
          <p:cNvPr id="186375" name="Group 7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6429" name="Text Box 8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6430" name="Line 9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76" name="Text Box 10"/>
          <p:cNvSpPr txBox="1">
            <a:spLocks noChangeArrowheads="1"/>
          </p:cNvSpPr>
          <p:nvPr/>
        </p:nvSpPr>
        <p:spPr bwMode="auto">
          <a:xfrm>
            <a:off x="4413250" y="2736850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926603" name="Group 11"/>
          <p:cNvGrpSpPr>
            <a:grpSpLocks/>
          </p:cNvGrpSpPr>
          <p:nvPr/>
        </p:nvGrpSpPr>
        <p:grpSpPr bwMode="auto">
          <a:xfrm>
            <a:off x="606425" y="9525"/>
            <a:ext cx="7016750" cy="3062288"/>
            <a:chOff x="382" y="6"/>
            <a:chExt cx="4420" cy="1929"/>
          </a:xfrm>
        </p:grpSpPr>
        <p:grpSp>
          <p:nvGrpSpPr>
            <p:cNvPr id="186414" name="Group 12"/>
            <p:cNvGrpSpPr>
              <a:grpSpLocks/>
            </p:cNvGrpSpPr>
            <p:nvPr/>
          </p:nvGrpSpPr>
          <p:grpSpPr bwMode="auto">
            <a:xfrm>
              <a:off x="382" y="6"/>
              <a:ext cx="4420" cy="1555"/>
              <a:chOff x="505" y="710"/>
              <a:chExt cx="4420" cy="1555"/>
            </a:xfrm>
          </p:grpSpPr>
          <p:sp>
            <p:nvSpPr>
              <p:cNvPr id="186427" name="Line 13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28" name="Line 14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415" name="Line 15"/>
            <p:cNvSpPr>
              <a:spLocks noChangeShapeType="1"/>
            </p:cNvSpPr>
            <p:nvPr/>
          </p:nvSpPr>
          <p:spPr bwMode="auto">
            <a:xfrm>
              <a:off x="2488" y="17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6" name="Line 16"/>
            <p:cNvSpPr>
              <a:spLocks noChangeShapeType="1"/>
            </p:cNvSpPr>
            <p:nvPr/>
          </p:nvSpPr>
          <p:spPr bwMode="auto">
            <a:xfrm flipV="1">
              <a:off x="2628" y="1560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7" name="Text Box 17"/>
            <p:cNvSpPr txBox="1">
              <a:spLocks noChangeArrowheads="1"/>
            </p:cNvSpPr>
            <p:nvPr/>
          </p:nvSpPr>
          <p:spPr bwMode="auto">
            <a:xfrm>
              <a:off x="2480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8" name="Line 18"/>
            <p:cNvSpPr>
              <a:spLocks noChangeShapeType="1"/>
            </p:cNvSpPr>
            <p:nvPr/>
          </p:nvSpPr>
          <p:spPr bwMode="auto">
            <a:xfrm flipV="1">
              <a:off x="2722" y="1466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9" name="Line 19"/>
            <p:cNvSpPr>
              <a:spLocks noChangeShapeType="1"/>
            </p:cNvSpPr>
            <p:nvPr/>
          </p:nvSpPr>
          <p:spPr bwMode="auto">
            <a:xfrm flipH="1" flipV="1">
              <a:off x="2627" y="155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0" name="Line 20"/>
            <p:cNvSpPr>
              <a:spLocks noChangeShapeType="1"/>
            </p:cNvSpPr>
            <p:nvPr/>
          </p:nvSpPr>
          <p:spPr bwMode="auto">
            <a:xfrm flipH="1" flipV="1">
              <a:off x="2951" y="133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1" name="Text Box 21"/>
            <p:cNvSpPr txBox="1">
              <a:spLocks noChangeArrowheads="1"/>
            </p:cNvSpPr>
            <p:nvPr/>
          </p:nvSpPr>
          <p:spPr bwMode="auto">
            <a:xfrm rot="-2170826">
              <a:off x="2862" y="1560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2" name="Line 22"/>
            <p:cNvSpPr>
              <a:spLocks noChangeShapeType="1"/>
            </p:cNvSpPr>
            <p:nvPr/>
          </p:nvSpPr>
          <p:spPr bwMode="auto">
            <a:xfrm flipV="1">
              <a:off x="3042" y="1152"/>
              <a:ext cx="429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3" name="Line 23"/>
            <p:cNvSpPr>
              <a:spLocks noChangeShapeType="1"/>
            </p:cNvSpPr>
            <p:nvPr/>
          </p:nvSpPr>
          <p:spPr bwMode="auto">
            <a:xfrm>
              <a:off x="2083" y="1716"/>
              <a:ext cx="4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4" name="Line 24"/>
            <p:cNvSpPr>
              <a:spLocks noChangeShapeType="1"/>
            </p:cNvSpPr>
            <p:nvPr/>
          </p:nvSpPr>
          <p:spPr bwMode="auto">
            <a:xfrm flipV="1">
              <a:off x="2082" y="1559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5" name="Text Box 25"/>
            <p:cNvSpPr txBox="1">
              <a:spLocks noChangeArrowheads="1"/>
            </p:cNvSpPr>
            <p:nvPr/>
          </p:nvSpPr>
          <p:spPr bwMode="auto">
            <a:xfrm>
              <a:off x="2179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6" name="Text Box 26"/>
            <p:cNvSpPr txBox="1">
              <a:spLocks noChangeArrowheads="1"/>
            </p:cNvSpPr>
            <p:nvPr/>
          </p:nvSpPr>
          <p:spPr bwMode="auto">
            <a:xfrm rot="-2170826">
              <a:off x="3306" y="123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19" name="Group 27"/>
          <p:cNvGrpSpPr>
            <a:grpSpLocks/>
          </p:cNvGrpSpPr>
          <p:nvPr/>
        </p:nvGrpSpPr>
        <p:grpSpPr bwMode="auto">
          <a:xfrm>
            <a:off x="1117600" y="1793875"/>
            <a:ext cx="7016750" cy="3051175"/>
            <a:chOff x="704" y="1130"/>
            <a:chExt cx="4420" cy="1922"/>
          </a:xfrm>
        </p:grpSpPr>
        <p:grpSp>
          <p:nvGrpSpPr>
            <p:cNvPr id="186398" name="Group 28"/>
            <p:cNvGrpSpPr>
              <a:grpSpLocks/>
            </p:cNvGrpSpPr>
            <p:nvPr/>
          </p:nvGrpSpPr>
          <p:grpSpPr bwMode="auto">
            <a:xfrm>
              <a:off x="704" y="1130"/>
              <a:ext cx="4420" cy="1555"/>
              <a:chOff x="505" y="710"/>
              <a:chExt cx="4420" cy="1555"/>
            </a:xfrm>
          </p:grpSpPr>
          <p:sp>
            <p:nvSpPr>
              <p:cNvPr id="186412" name="Line 29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3" name="Line 30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99" name="Line 31"/>
            <p:cNvSpPr>
              <a:spLocks noChangeShapeType="1"/>
            </p:cNvSpPr>
            <p:nvPr/>
          </p:nvSpPr>
          <p:spPr bwMode="auto">
            <a:xfrm>
              <a:off x="2490" y="2840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0" name="Line 32"/>
            <p:cNvSpPr>
              <a:spLocks noChangeShapeType="1"/>
            </p:cNvSpPr>
            <p:nvPr/>
          </p:nvSpPr>
          <p:spPr bwMode="auto">
            <a:xfrm flipV="1">
              <a:off x="2950" y="268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1" name="Text Box 33"/>
            <p:cNvSpPr txBox="1">
              <a:spLocks noChangeArrowheads="1"/>
            </p:cNvSpPr>
            <p:nvPr/>
          </p:nvSpPr>
          <p:spPr bwMode="auto">
            <a:xfrm>
              <a:off x="2603" y="281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2" name="Line 34"/>
            <p:cNvSpPr>
              <a:spLocks noChangeShapeType="1"/>
            </p:cNvSpPr>
            <p:nvPr/>
          </p:nvSpPr>
          <p:spPr bwMode="auto">
            <a:xfrm flipV="1">
              <a:off x="3044" y="2590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3" name="Line 35"/>
            <p:cNvSpPr>
              <a:spLocks noChangeShapeType="1"/>
            </p:cNvSpPr>
            <p:nvPr/>
          </p:nvSpPr>
          <p:spPr bwMode="auto">
            <a:xfrm flipH="1" flipV="1">
              <a:off x="2949" y="268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4" name="Line 36"/>
            <p:cNvSpPr>
              <a:spLocks noChangeShapeType="1"/>
            </p:cNvSpPr>
            <p:nvPr/>
          </p:nvSpPr>
          <p:spPr bwMode="auto">
            <a:xfrm flipH="1" flipV="1">
              <a:off x="3273" y="24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5" name="Text Box 37"/>
            <p:cNvSpPr txBox="1">
              <a:spLocks noChangeArrowheads="1"/>
            </p:cNvSpPr>
            <p:nvPr/>
          </p:nvSpPr>
          <p:spPr bwMode="auto">
            <a:xfrm rot="-2170826">
              <a:off x="3253" y="2627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6" name="Line 38"/>
            <p:cNvSpPr>
              <a:spLocks noChangeShapeType="1"/>
            </p:cNvSpPr>
            <p:nvPr/>
          </p:nvSpPr>
          <p:spPr bwMode="auto">
            <a:xfrm flipH="1" flipV="1">
              <a:off x="3766" y="2105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7" name="Line 39"/>
            <p:cNvSpPr>
              <a:spLocks noChangeShapeType="1"/>
            </p:cNvSpPr>
            <p:nvPr/>
          </p:nvSpPr>
          <p:spPr bwMode="auto">
            <a:xfrm>
              <a:off x="2080" y="2839"/>
              <a:ext cx="4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8" name="Line 40"/>
            <p:cNvSpPr>
              <a:spLocks noChangeShapeType="1"/>
            </p:cNvSpPr>
            <p:nvPr/>
          </p:nvSpPr>
          <p:spPr bwMode="auto">
            <a:xfrm flipV="1">
              <a:off x="2079" y="2682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9" name="Text Box 41"/>
            <p:cNvSpPr txBox="1">
              <a:spLocks noChangeArrowheads="1"/>
            </p:cNvSpPr>
            <p:nvPr/>
          </p:nvSpPr>
          <p:spPr bwMode="auto">
            <a:xfrm>
              <a:off x="2224" y="2821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0" name="Line 42"/>
            <p:cNvSpPr>
              <a:spLocks noChangeShapeType="1"/>
            </p:cNvSpPr>
            <p:nvPr/>
          </p:nvSpPr>
          <p:spPr bwMode="auto">
            <a:xfrm flipV="1">
              <a:off x="3366" y="2234"/>
              <a:ext cx="488" cy="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1" name="Text Box 43"/>
            <p:cNvSpPr txBox="1">
              <a:spLocks noChangeArrowheads="1"/>
            </p:cNvSpPr>
            <p:nvPr/>
          </p:nvSpPr>
          <p:spPr bwMode="auto">
            <a:xfrm rot="-2170826">
              <a:off x="3474" y="2448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36" name="Group 44"/>
          <p:cNvGrpSpPr>
            <a:grpSpLocks/>
          </p:cNvGrpSpPr>
          <p:nvPr/>
        </p:nvGrpSpPr>
        <p:grpSpPr bwMode="auto">
          <a:xfrm>
            <a:off x="801688" y="1127125"/>
            <a:ext cx="7016750" cy="3052763"/>
            <a:chOff x="505" y="710"/>
            <a:chExt cx="4420" cy="1923"/>
          </a:xfrm>
        </p:grpSpPr>
        <p:grpSp>
          <p:nvGrpSpPr>
            <p:cNvPr id="186381" name="Group 45"/>
            <p:cNvGrpSpPr>
              <a:grpSpLocks/>
            </p:cNvGrpSpPr>
            <p:nvPr/>
          </p:nvGrpSpPr>
          <p:grpSpPr bwMode="auto">
            <a:xfrm>
              <a:off x="505" y="710"/>
              <a:ext cx="4420" cy="1555"/>
              <a:chOff x="505" y="710"/>
              <a:chExt cx="4420" cy="1555"/>
            </a:xfrm>
          </p:grpSpPr>
          <p:sp>
            <p:nvSpPr>
              <p:cNvPr id="186396" name="Line 46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7" name="Line 47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82" name="Line 48"/>
            <p:cNvSpPr>
              <a:spLocks noChangeShapeType="1"/>
            </p:cNvSpPr>
            <p:nvPr/>
          </p:nvSpPr>
          <p:spPr bwMode="auto">
            <a:xfrm>
              <a:off x="2495" y="2420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3" name="Line 49"/>
            <p:cNvSpPr>
              <a:spLocks noChangeShapeType="1"/>
            </p:cNvSpPr>
            <p:nvPr/>
          </p:nvSpPr>
          <p:spPr bwMode="auto">
            <a:xfrm flipV="1">
              <a:off x="2751" y="226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4" name="Text Box 50"/>
            <p:cNvSpPr txBox="1">
              <a:spLocks noChangeArrowheads="1"/>
            </p:cNvSpPr>
            <p:nvPr/>
          </p:nvSpPr>
          <p:spPr bwMode="auto">
            <a:xfrm>
              <a:off x="2507" y="239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186385" name="Group 51"/>
            <p:cNvGrpSpPr>
              <a:grpSpLocks/>
            </p:cNvGrpSpPr>
            <p:nvPr/>
          </p:nvGrpSpPr>
          <p:grpSpPr bwMode="auto">
            <a:xfrm>
              <a:off x="2750" y="1896"/>
              <a:ext cx="609" cy="501"/>
              <a:chOff x="2750" y="1896"/>
              <a:chExt cx="609" cy="501"/>
            </a:xfrm>
          </p:grpSpPr>
          <p:sp>
            <p:nvSpPr>
              <p:cNvPr id="186392" name="Line 52"/>
              <p:cNvSpPr>
                <a:spLocks noChangeShapeType="1"/>
              </p:cNvSpPr>
              <p:nvPr/>
            </p:nvSpPr>
            <p:spPr bwMode="auto">
              <a:xfrm flipV="1">
                <a:off x="2845" y="2027"/>
                <a:ext cx="512" cy="3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3" name="Line 53"/>
              <p:cNvSpPr>
                <a:spLocks noChangeShapeType="1"/>
              </p:cNvSpPr>
              <p:nvPr/>
            </p:nvSpPr>
            <p:spPr bwMode="auto">
              <a:xfrm flipH="1" flipV="1">
                <a:off x="2750" y="2261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4" name="Line 54"/>
              <p:cNvSpPr>
                <a:spLocks noChangeShapeType="1"/>
              </p:cNvSpPr>
              <p:nvPr/>
            </p:nvSpPr>
            <p:spPr bwMode="auto">
              <a:xfrm flipH="1" flipV="1">
                <a:off x="3271" y="1896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5" name="Text Box 55"/>
              <p:cNvSpPr txBox="1">
                <a:spLocks noChangeArrowheads="1"/>
              </p:cNvSpPr>
              <p:nvPr/>
            </p:nvSpPr>
            <p:spPr bwMode="auto">
              <a:xfrm rot="-2170826">
                <a:off x="3031" y="2165"/>
                <a:ext cx="25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altLang="en-US" sz="1800" baseline="-25000">
                    <a:solidFill>
                      <a:srgbClr val="000000"/>
                    </a:solidFill>
                    <a:cs typeface="Arial" pitchFamily="34" charset="0"/>
                  </a:rPr>
                  <a:t>xo</a:t>
                </a:r>
                <a:endParaRPr lang="el-GR" altLang="en-US" sz="1800" baseline="-250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86386" name="Line 56"/>
            <p:cNvSpPr>
              <a:spLocks noChangeShapeType="1"/>
            </p:cNvSpPr>
            <p:nvPr/>
          </p:nvSpPr>
          <p:spPr bwMode="auto">
            <a:xfrm flipH="1" flipV="1">
              <a:off x="3682" y="1602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7" name="Line 57"/>
            <p:cNvSpPr>
              <a:spLocks noChangeShapeType="1"/>
            </p:cNvSpPr>
            <p:nvPr/>
          </p:nvSpPr>
          <p:spPr bwMode="auto">
            <a:xfrm>
              <a:off x="2026" y="2420"/>
              <a:ext cx="4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8" name="Line 58"/>
            <p:cNvSpPr>
              <a:spLocks noChangeShapeType="1"/>
            </p:cNvSpPr>
            <p:nvPr/>
          </p:nvSpPr>
          <p:spPr bwMode="auto">
            <a:xfrm flipV="1">
              <a:off x="2025" y="2263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9" name="Text Box 59"/>
            <p:cNvSpPr txBox="1">
              <a:spLocks noChangeArrowheads="1"/>
            </p:cNvSpPr>
            <p:nvPr/>
          </p:nvSpPr>
          <p:spPr bwMode="auto">
            <a:xfrm>
              <a:off x="2122" y="240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0" name="Text Box 60"/>
            <p:cNvSpPr txBox="1">
              <a:spLocks noChangeArrowheads="1"/>
            </p:cNvSpPr>
            <p:nvPr/>
          </p:nvSpPr>
          <p:spPr bwMode="auto">
            <a:xfrm rot="-2170826">
              <a:off x="3458" y="189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1" name="Line 61"/>
            <p:cNvSpPr>
              <a:spLocks noChangeShapeType="1"/>
            </p:cNvSpPr>
            <p:nvPr/>
          </p:nvSpPr>
          <p:spPr bwMode="auto">
            <a:xfrm flipV="1">
              <a:off x="3362" y="1728"/>
              <a:ext cx="407" cy="2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80" name="Text Box 62"/>
          <p:cNvSpPr txBox="1">
            <a:spLocks noChangeArrowheads="1"/>
          </p:cNvSpPr>
          <p:nvPr/>
        </p:nvSpPr>
        <p:spPr bwMode="auto">
          <a:xfrm>
            <a:off x="4138613" y="143668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847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90117" name="Group 5"/>
          <p:cNvGrpSpPr>
            <a:grpSpLocks/>
          </p:cNvGrpSpPr>
          <p:nvPr/>
        </p:nvGrpSpPr>
        <p:grpSpPr bwMode="auto">
          <a:xfrm>
            <a:off x="609600" y="3676655"/>
            <a:ext cx="7602538" cy="1565277"/>
            <a:chOff x="384" y="2316"/>
            <a:chExt cx="4789" cy="986"/>
          </a:xfrm>
        </p:grpSpPr>
        <p:sp>
          <p:nvSpPr>
            <p:cNvPr id="51208" name="Line 6"/>
            <p:cNvSpPr>
              <a:spLocks noChangeShapeType="1"/>
            </p:cNvSpPr>
            <p:nvPr/>
          </p:nvSpPr>
          <p:spPr bwMode="auto">
            <a:xfrm flipV="1">
              <a:off x="384" y="2316"/>
              <a:ext cx="4624" cy="0"/>
            </a:xfrm>
            <a:prstGeom prst="line">
              <a:avLst/>
            </a:prstGeom>
            <a:noFill/>
            <a:ln w="254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209" name="Line 7"/>
            <p:cNvSpPr>
              <a:spLocks noChangeShapeType="1"/>
            </p:cNvSpPr>
            <p:nvPr/>
          </p:nvSpPr>
          <p:spPr bwMode="auto">
            <a:xfrm flipV="1">
              <a:off x="384" y="2316"/>
              <a:ext cx="2435" cy="0"/>
            </a:xfrm>
            <a:prstGeom prst="line">
              <a:avLst/>
            </a:prstGeom>
            <a:noFill/>
            <a:ln w="279400">
              <a:solidFill>
                <a:srgbClr val="CC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210" name="Text Box 8"/>
            <p:cNvSpPr txBox="1">
              <a:spLocks noChangeArrowheads="1"/>
            </p:cNvSpPr>
            <p:nvPr/>
          </p:nvSpPr>
          <p:spPr bwMode="auto">
            <a:xfrm>
              <a:off x="3225" y="2468"/>
              <a:ext cx="1948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4000" b="1" dirty="0" smtClean="0"/>
                <a:t>98%</a:t>
              </a:r>
            </a:p>
            <a:p>
              <a:pPr eaLnBrk="1" hangingPunct="1"/>
              <a:r>
                <a:rPr lang="en-US" altLang="en-US" sz="4000" b="1" dirty="0" smtClean="0"/>
                <a:t>Transmitted</a:t>
              </a:r>
              <a:endParaRPr lang="en-US" altLang="en-US" sz="4000" b="1" dirty="0"/>
            </a:p>
          </p:txBody>
        </p:sp>
      </p:grpSp>
      <p:sp>
        <p:nvSpPr>
          <p:cNvPr id="51206" name="Text Box 9"/>
          <p:cNvSpPr txBox="1">
            <a:spLocks noChangeArrowheads="1"/>
          </p:cNvSpPr>
          <p:nvPr/>
        </p:nvSpPr>
        <p:spPr bwMode="auto">
          <a:xfrm>
            <a:off x="60208" y="1417638"/>
            <a:ext cx="311014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3200" b="1" dirty="0" smtClean="0">
                <a:solidFill>
                  <a:srgbClr val="000000"/>
                </a:solidFill>
              </a:rPr>
              <a:t>100 µm Protein</a:t>
            </a:r>
            <a:endParaRPr lang="en-US" altLang="en-US" sz="3200" b="1" dirty="0">
              <a:solidFill>
                <a:srgbClr val="000000"/>
              </a:solidFill>
            </a:endParaRPr>
          </a:p>
          <a:p>
            <a:pPr algn="ctr" eaLnBrk="1" hangingPunct="1"/>
            <a:r>
              <a:rPr lang="en-US" altLang="en-US" sz="3200" b="1" dirty="0" smtClean="0">
                <a:solidFill>
                  <a:srgbClr val="000000"/>
                </a:solidFill>
              </a:rPr>
              <a:t>1 Å X-rays</a:t>
            </a:r>
            <a:endParaRPr lang="en-US" altLang="en-US" sz="3200" b="1" dirty="0">
              <a:solidFill>
                <a:srgbClr val="000000"/>
              </a:solidFill>
            </a:endParaRPr>
          </a:p>
        </p:txBody>
      </p:sp>
      <p:pic>
        <p:nvPicPr>
          <p:cNvPr id="51207" name="Picture 10" descr="MCBS00386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8840" y="5568696"/>
            <a:ext cx="47981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</a:rPr>
              <a:t>error &lt; total &lt; 2%</a:t>
            </a:r>
            <a:endParaRPr 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07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Air absorption</a:t>
            </a:r>
            <a:endParaRPr lang="en-US" dirty="0"/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713712"/>
              </p:ext>
            </p:extLst>
          </p:nvPr>
        </p:nvGraphicFramePr>
        <p:xfrm>
          <a:off x="590550" y="1330325"/>
          <a:ext cx="8299450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Chart" r:id="rId3" imgW="8324976" imgH="5010237" progId="MSGraph.Chart.8">
                  <p:embed followColorScheme="full"/>
                </p:oleObj>
              </mc:Choice>
              <mc:Fallback>
                <p:oleObj name="Chart" r:id="rId3" imgW="8324976" imgH="501023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1330325"/>
                        <a:ext cx="8299450" cy="497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3352800" y="6280150"/>
            <a:ext cx="301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Distance from sample (mm)</a:t>
            </a: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 rot="16200000">
            <a:off x="-390334" y="3369747"/>
            <a:ext cx="15696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transmittance</a:t>
            </a:r>
          </a:p>
        </p:txBody>
      </p:sp>
    </p:spTree>
    <p:extLst>
      <p:ext uri="{BB962C8B-B14F-4D97-AF65-F5344CB8AC3E}">
        <p14:creationId xmlns:p14="http://schemas.microsoft.com/office/powerpoint/2010/main" val="136089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24" y="1229709"/>
            <a:ext cx="8799661" cy="55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47172" y="2215166"/>
            <a:ext cx="2121093" cy="639789"/>
            <a:chOff x="6747172" y="2215166"/>
            <a:chExt cx="2121093" cy="639789"/>
          </a:xfrm>
        </p:grpSpPr>
        <p:sp>
          <p:nvSpPr>
            <p:cNvPr id="2" name="TextBox 1"/>
            <p:cNvSpPr txBox="1"/>
            <p:nvPr/>
          </p:nvSpPr>
          <p:spPr>
            <a:xfrm>
              <a:off x="6747172" y="248562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Pick-up tool mark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838682" y="2215166"/>
              <a:ext cx="136950" cy="2704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52840" y="1892000"/>
            <a:ext cx="1792647" cy="1864341"/>
            <a:chOff x="3152840" y="1892000"/>
            <a:chExt cx="1792647" cy="1864341"/>
          </a:xfrm>
        </p:grpSpPr>
        <p:sp>
          <p:nvSpPr>
            <p:cNvPr id="27" name="TextBox 26"/>
            <p:cNvSpPr txBox="1"/>
            <p:nvPr/>
          </p:nvSpPr>
          <p:spPr>
            <a:xfrm>
              <a:off x="3152840" y="189200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Bragg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glitch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78707" y="2215166"/>
              <a:ext cx="657689" cy="1078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</p:cNvCxnSpPr>
            <p:nvPr/>
          </p:nvCxnSpPr>
          <p:spPr>
            <a:xfrm>
              <a:off x="4004355" y="2215166"/>
              <a:ext cx="941132" cy="563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78707" y="2215166"/>
              <a:ext cx="155411" cy="1541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3915" y="4102895"/>
            <a:ext cx="2237313" cy="669109"/>
            <a:chOff x="183915" y="4102895"/>
            <a:chExt cx="2237313" cy="669109"/>
          </a:xfrm>
        </p:grpSpPr>
        <p:sp>
          <p:nvSpPr>
            <p:cNvPr id="22" name="TextBox 21"/>
            <p:cNvSpPr txBox="1"/>
            <p:nvPr/>
          </p:nvSpPr>
          <p:spPr>
            <a:xfrm>
              <a:off x="183915" y="4125673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oxygen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inclusions</a:t>
              </a:r>
            </a:p>
          </p:txBody>
        </p:sp>
        <p:cxnSp>
          <p:nvCxnSpPr>
            <p:cNvPr id="25" name="Straight Arrow Connector 24"/>
            <p:cNvCxnSpPr>
              <a:stCxn id="22" idx="3"/>
            </p:cNvCxnSpPr>
            <p:nvPr/>
          </p:nvCxnSpPr>
          <p:spPr>
            <a:xfrm flipV="1">
              <a:off x="1509919" y="4102895"/>
              <a:ext cx="337931" cy="345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509919" y="4143375"/>
              <a:ext cx="533194" cy="305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509919" y="4448839"/>
              <a:ext cx="911309" cy="118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957263" y="2266951"/>
            <a:ext cx="2238678" cy="640712"/>
            <a:chOff x="957263" y="2266951"/>
            <a:chExt cx="2238678" cy="640712"/>
          </a:xfrm>
        </p:grpSpPr>
        <p:sp>
          <p:nvSpPr>
            <p:cNvPr id="13" name="TextBox 12"/>
            <p:cNvSpPr txBox="1"/>
            <p:nvPr/>
          </p:nvSpPr>
          <p:spPr>
            <a:xfrm>
              <a:off x="1728873" y="25383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“tree rings”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1071563" y="2614613"/>
              <a:ext cx="657310" cy="1083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3" idx="1"/>
            </p:cNvCxnSpPr>
            <p:nvPr/>
          </p:nvCxnSpPr>
          <p:spPr>
            <a:xfrm flipH="1" flipV="1">
              <a:off x="1338263" y="2266951"/>
              <a:ext cx="390610" cy="4560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3" idx="1"/>
            </p:cNvCxnSpPr>
            <p:nvPr/>
          </p:nvCxnSpPr>
          <p:spPr>
            <a:xfrm flipH="1" flipV="1">
              <a:off x="957263" y="2400301"/>
              <a:ext cx="771610" cy="32269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96" name="Rectangle 95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</a:rPr>
                <a:t>1% high</a:t>
              </a: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</a:rPr>
                <a:t>average</a:t>
              </a:r>
            </a:p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</a:rPr>
                <a:t>1% low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618040" y="863991"/>
            <a:ext cx="399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~3x10</a:t>
            </a:r>
            <a:r>
              <a:rPr lang="en-US" baseline="30000" dirty="0">
                <a:solidFill>
                  <a:srgbClr val="000000"/>
                </a:solidFill>
              </a:rPr>
              <a:t>5</a:t>
            </a:r>
            <a:r>
              <a:rPr lang="en-US" dirty="0">
                <a:solidFill>
                  <a:srgbClr val="000000"/>
                </a:solidFill>
              </a:rPr>
              <a:t> photon/pixel  Pilatus detector </a:t>
            </a: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altLang="en-US" sz="3000" kern="0" dirty="0" smtClean="0">
                <a:solidFill>
                  <a:srgbClr val="000000"/>
                </a:solidFill>
              </a:rPr>
              <a:t>Spatial Heterogeneity in Sharp Spot Sensitivity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en-US" sz="3000" kern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2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other corrections…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703" y="1224546"/>
            <a:ext cx="10812076" cy="43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9864" y="6289666"/>
            <a:ext cx="7124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Meisburger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smtClean="0">
                <a:solidFill>
                  <a:prstClr val="black"/>
                </a:solidFill>
              </a:rPr>
              <a:t>et. al. </a:t>
            </a:r>
            <a:r>
              <a:rPr lang="en-US" i="1" dirty="0">
                <a:solidFill>
                  <a:prstClr val="black"/>
                </a:solidFill>
              </a:rPr>
              <a:t>Nat </a:t>
            </a:r>
            <a:r>
              <a:rPr lang="en-US" i="1" dirty="0" err="1">
                <a:solidFill>
                  <a:prstClr val="black"/>
                </a:solidFill>
              </a:rPr>
              <a:t>Commun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11, </a:t>
            </a:r>
            <a:r>
              <a:rPr lang="en-US" dirty="0">
                <a:solidFill>
                  <a:prstClr val="black"/>
                </a:solidFill>
              </a:rPr>
              <a:t>1271 (2020). https://doi.org/10.1038</a:t>
            </a:r>
          </a:p>
        </p:txBody>
      </p:sp>
    </p:spTree>
    <p:extLst>
      <p:ext uri="{BB962C8B-B14F-4D97-AF65-F5344CB8AC3E}">
        <p14:creationId xmlns:p14="http://schemas.microsoft.com/office/powerpoint/2010/main" val="248036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856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 –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all the “factors”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553" y="1203124"/>
            <a:ext cx="4785360" cy="4549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80" y="11430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7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7285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7317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8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9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0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1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2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3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4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286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7309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0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1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2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3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4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5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6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287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7288" name="Oval 24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89" name="Freeform 25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0" name="Freeform 26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1" name="Freeform 27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2" name="Freeform 28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3" name="Freeform 29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4" name="Freeform 30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5" name="Freeform 31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6" name="Freeform 32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7" name="Freeform 33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8" name="Freeform 34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299" name="Freeform 35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0" name="Freeform 36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1" name="Freeform 37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2" name="Freeform 38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03" name="Freeform 39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7304" name="Group 40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97306" name="Line 41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07" name="Text Box 42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97308" name="Freeform 43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305" name="Oval 44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4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133601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Reciprocal Space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7834" y="1849348"/>
            <a:ext cx="720218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lain"/>
            </a:pPr>
            <a:r>
              <a:rPr lang="en-US" sz="44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1/distance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l-G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= 2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sin(</a:t>
            </a:r>
            <a:r>
              <a:rPr lang="el-G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θ)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Gaussian 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Gaussian</a:t>
            </a:r>
          </a:p>
          <a:p>
            <a:pPr marL="342900" indent="-342900">
              <a:buFontTx/>
              <a:buAutoNum type="arabicPlain"/>
            </a:pP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 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Convolution → product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Rotations same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“angle space”</a:t>
            </a:r>
            <a:endParaRPr lang="en-US" sz="4000" dirty="0">
              <a:solidFill>
                <a:srgbClr val="9BBB5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550702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http://bl831.als.lbl.gov/~</a:t>
            </a: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jamesh/powerpoint/</a:t>
            </a:r>
            <a:r>
              <a:rPr lang="en-US" alt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CSHL_recipspace_2022.pptx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2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t="13767" r="21574" b="9058"/>
          <a:stretch/>
        </p:blipFill>
        <p:spPr bwMode="auto">
          <a:xfrm>
            <a:off x="808383" y="861389"/>
            <a:ext cx="7500730" cy="536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197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is not enough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7910" y="5934670"/>
            <a:ext cx="4456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Debye, P. J. W. (1914)."Interferenz von Röntgenstrahlen und Wärmebewegung", 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Annalen der Physik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348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49-92.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545496" y="4916557"/>
            <a:ext cx="2146852" cy="5300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93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Dawn of the Age of Uncertainty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24" y="1023654"/>
            <a:ext cx="7025314" cy="535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Debije-boerha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52" y="1062194"/>
            <a:ext cx="1465262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769735" y="3489907"/>
            <a:ext cx="2563209" cy="425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631842" y="6076950"/>
            <a:ext cx="4337408" cy="4254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2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7197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 is not enough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7910" y="5934670"/>
            <a:ext cx="4456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Debye, P. J. W. &amp; Scherrer, P. (1918)."Atomic structure", 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Physikalische Zeitschrift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474-483.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75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99"/>
          <a:stretch/>
        </p:blipFill>
        <p:spPr bwMode="auto">
          <a:xfrm>
            <a:off x="0" y="1906072"/>
            <a:ext cx="9144000" cy="311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228096" y="5054585"/>
            <a:ext cx="1069524" cy="1659783"/>
            <a:chOff x="3022034" y="1358348"/>
            <a:chExt cx="1069524" cy="1659783"/>
          </a:xfrm>
        </p:grpSpPr>
        <p:sp>
          <p:nvSpPr>
            <p:cNvPr id="8" name="TextBox 7"/>
            <p:cNvSpPr txBox="1"/>
            <p:nvPr/>
          </p:nvSpPr>
          <p:spPr>
            <a:xfrm>
              <a:off x="3022034" y="2248690"/>
              <a:ext cx="106952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Scherrer</a:t>
              </a:r>
              <a:endPara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1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34"/>
            <a:stretch/>
          </p:blipFill>
          <p:spPr bwMode="auto">
            <a:xfrm>
              <a:off x="3217695" y="1358348"/>
              <a:ext cx="719915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2326741" y="5067464"/>
            <a:ext cx="851515" cy="1659783"/>
            <a:chOff x="4284330" y="1358348"/>
            <a:chExt cx="851515" cy="1659783"/>
          </a:xfrm>
        </p:grpSpPr>
        <p:sp>
          <p:nvSpPr>
            <p:cNvPr id="11" name="TextBox 10"/>
            <p:cNvSpPr txBox="1"/>
            <p:nvPr/>
          </p:nvSpPr>
          <p:spPr>
            <a:xfrm>
              <a:off x="4284330" y="2248690"/>
              <a:ext cx="8515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Debye</a:t>
              </a:r>
              <a:endPara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  <a:endPara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2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3" b="18248"/>
            <a:stretch/>
          </p:blipFill>
          <p:spPr bwMode="auto">
            <a:xfrm>
              <a:off x="4309667" y="1358348"/>
              <a:ext cx="797158" cy="97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ounded Rectangle 4"/>
          <p:cNvSpPr/>
          <p:nvPr/>
        </p:nvSpPr>
        <p:spPr>
          <a:xfrm>
            <a:off x="0" y="2550017"/>
            <a:ext cx="9028090" cy="5409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5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1928: the last straw for determinism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59346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cs typeface="Arial" charset="0"/>
              </a:rPr>
              <a:t>Davisson, C. J. (1928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). "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The diffraction of electrons by a crystal of nickel", </a:t>
            </a:r>
            <a:r>
              <a:rPr lang="en-US" i="1" dirty="0">
                <a:solidFill>
                  <a:prstClr val="black"/>
                </a:solidFill>
                <a:cs typeface="Arial" charset="0"/>
              </a:rPr>
              <a:t>Bell System Technical Journal, The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b="1" dirty="0">
                <a:solidFill>
                  <a:prstClr val="black"/>
                </a:solidFill>
                <a:cs typeface="Arial" charset="0"/>
              </a:rPr>
              <a:t>7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, 90-105. </a:t>
            </a:r>
          </a:p>
        </p:txBody>
      </p:sp>
      <p:pic>
        <p:nvPicPr>
          <p:cNvPr id="68610" name="Picture 2" descr="File:Davisson-Germer experiment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17" y="2754428"/>
            <a:ext cx="5612393" cy="39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7893" y="1210613"/>
            <a:ext cx="5151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Davisson-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Germer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Experiment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electron interferes with itself.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Otherwise, diffraction cannot work!</a:t>
            </a:r>
          </a:p>
        </p:txBody>
      </p:sp>
    </p:spTree>
    <p:extLst>
      <p:ext uri="{BB962C8B-B14F-4D97-AF65-F5344CB8AC3E}">
        <p14:creationId xmlns:p14="http://schemas.microsoft.com/office/powerpoint/2010/main" val="253794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install: </a:t>
            </a:r>
            <a:r>
              <a:rPr lang="en-US" dirty="0" err="1" smtClean="0"/>
              <a:t>nearBragg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7598044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http://bl831.als.lbl.gov/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~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jamesh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nearBragg.c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err="1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–o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nearBragg.c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lm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800" b="1" dirty="0" err="1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endParaRPr lang="en-US" sz="2800" b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usage: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-file atom_list.txt</a:t>
            </a: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options:</a:t>
            </a: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-file filename.txt      text file containing point 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scatterer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coordinates in Angstrom relative to the origin.  </a:t>
            </a: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-distance    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origin to detector center in mm</a:t>
            </a: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detector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size in mm.  may also use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detsize_x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detsize_y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detpixels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detector 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size in pixels.  may also use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detpixels_x</a:t>
            </a:r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2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detpixels_y</a:t>
            </a: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de-DE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-pixel        </a:t>
            </a:r>
            <a:r>
              <a:rPr lang="de-DE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detector </a:t>
            </a:r>
            <a:r>
              <a:rPr lang="de-DE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pixel size in mm.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nearBragg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936182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“^ATOM|^HETAT”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awk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‘{print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($0,31,36)}’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cat &gt;!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toms.txt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bl831.als.lbl.gov/~jamesh/nearBragg/rotate.awk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rotate.awk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=20 -v phiz=30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atoms.txt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&gt;!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rotated.txt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–atoms rotated.txt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1e32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200s)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1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nearBragg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936182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“^ATOM|^HETAT”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awk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‘{print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($0,31,36)}’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cat &gt;!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toms.txt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bl831.als.lbl.gov/~jamesh/nearBragg/rotate.awk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rotate.awk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=20 -v phiz=30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atoms.txt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&gt;!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rotated.txt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–atoms rotated.txt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1e32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200s)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6" t="453" r="464" b="17754"/>
          <a:stretch/>
        </p:blipFill>
        <p:spPr bwMode="auto">
          <a:xfrm>
            <a:off x="3124200" y="609600"/>
            <a:ext cx="5754757" cy="598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45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nearBragg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875486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grep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“^ATOM|^HETAT”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awk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‘{print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substr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($0,31,36)}’ |\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cat &gt;!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toms.txt</a:t>
            </a:r>
          </a:p>
          <a:p>
            <a:pPr marL="0" indent="0">
              <a:buNone/>
            </a:pP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bl831.als.lbl.gov/~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jamesh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rotate.awk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./</a:t>
            </a: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rotate.awk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phix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=10 -v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phiy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=20 -v phiz=30 atoms.txt &gt;! rotated.txt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nearBragg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–atoms rotated.txt -lambda 1 -distance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1e32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(200s)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4" r="286" b="17573"/>
          <a:stretch/>
        </p:blipFill>
        <p:spPr bwMode="auto">
          <a:xfrm>
            <a:off x="2895600" y="533400"/>
            <a:ext cx="5791200" cy="602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34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nanoBragg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pdbset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xyzin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bigcell.pdb &lt;&lt;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SPACEGROUP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phenix.fmodel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bigcell.pdb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high_resolution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k_sol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=0.35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b_sol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=46.5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mask.solvent_radius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=0.5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mask.shrink_truncation_radius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=0.16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mtz_to_P1hkl.com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bigcell.pdb.mtz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–cell 250 250 250 90 90 90 –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misset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10 20 30 -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hkl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P1.hkl 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1e32 -N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5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07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8311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8340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1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2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3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4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5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6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47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8312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8332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3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4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5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6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7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8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339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8313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8314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15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6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7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8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19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0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1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2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3" name="Freeform 35"/>
          <p:cNvSpPr>
            <a:spLocks/>
          </p:cNvSpPr>
          <p:nvPr/>
        </p:nvSpPr>
        <p:spPr bwMode="auto">
          <a:xfrm rot="-1514108">
            <a:off x="3814763" y="30241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4" name="Freeform 36"/>
          <p:cNvSpPr>
            <a:spLocks/>
          </p:cNvSpPr>
          <p:nvPr/>
        </p:nvSpPr>
        <p:spPr bwMode="auto">
          <a:xfrm rot="-1514108">
            <a:off x="4365625" y="27638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5" name="Freeform 37"/>
          <p:cNvSpPr>
            <a:spLocks/>
          </p:cNvSpPr>
          <p:nvPr/>
        </p:nvSpPr>
        <p:spPr bwMode="auto">
          <a:xfrm rot="-1514108">
            <a:off x="4918075" y="2503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6" name="Freeform 38"/>
          <p:cNvSpPr>
            <a:spLocks/>
          </p:cNvSpPr>
          <p:nvPr/>
        </p:nvSpPr>
        <p:spPr bwMode="auto">
          <a:xfrm rot="-1514108">
            <a:off x="5468938" y="22447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7" name="Freeform 39"/>
          <p:cNvSpPr>
            <a:spLocks/>
          </p:cNvSpPr>
          <p:nvPr/>
        </p:nvSpPr>
        <p:spPr bwMode="auto">
          <a:xfrm rot="-1514108">
            <a:off x="6021388" y="19843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8" name="Freeform 40"/>
          <p:cNvSpPr>
            <a:spLocks/>
          </p:cNvSpPr>
          <p:nvPr/>
        </p:nvSpPr>
        <p:spPr bwMode="auto">
          <a:xfrm>
            <a:off x="6600825" y="17811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29" name="Freeform 41"/>
          <p:cNvSpPr>
            <a:spLocks/>
          </p:cNvSpPr>
          <p:nvPr/>
        </p:nvSpPr>
        <p:spPr bwMode="auto">
          <a:xfrm>
            <a:off x="6989763" y="1371600"/>
            <a:ext cx="479425" cy="1295400"/>
          </a:xfrm>
          <a:custGeom>
            <a:avLst/>
            <a:gdLst>
              <a:gd name="T0" fmla="*/ 31750 w 302"/>
              <a:gd name="T1" fmla="*/ 0 h 816"/>
              <a:gd name="T2" fmla="*/ 31750 w 302"/>
              <a:gd name="T3" fmla="*/ 228600 h 816"/>
              <a:gd name="T4" fmla="*/ 74613 w 302"/>
              <a:gd name="T5" fmla="*/ 469900 h 816"/>
              <a:gd name="T6" fmla="*/ 477838 w 302"/>
              <a:gd name="T7" fmla="*/ 542925 h 816"/>
              <a:gd name="T8" fmla="*/ 80963 w 302"/>
              <a:gd name="T9" fmla="*/ 666750 h 816"/>
              <a:gd name="T10" fmla="*/ 31750 w 302"/>
              <a:gd name="T11" fmla="*/ 838200 h 816"/>
              <a:gd name="T12" fmla="*/ 31750 w 302"/>
              <a:gd name="T13" fmla="*/ 1066800 h 816"/>
              <a:gd name="T14" fmla="*/ 31750 w 30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2" h="816">
                <a:moveTo>
                  <a:pt x="20" y="0"/>
                </a:moveTo>
                <a:cubicBezTo>
                  <a:pt x="20" y="24"/>
                  <a:pt x="16" y="95"/>
                  <a:pt x="20" y="144"/>
                </a:cubicBezTo>
                <a:cubicBezTo>
                  <a:pt x="24" y="193"/>
                  <a:pt x="0" y="263"/>
                  <a:pt x="47" y="296"/>
                </a:cubicBezTo>
                <a:cubicBezTo>
                  <a:pt x="94" y="329"/>
                  <a:pt x="300" y="321"/>
                  <a:pt x="301" y="342"/>
                </a:cubicBezTo>
                <a:cubicBezTo>
                  <a:pt x="302" y="363"/>
                  <a:pt x="98" y="389"/>
                  <a:pt x="51" y="420"/>
                </a:cubicBezTo>
                <a:cubicBezTo>
                  <a:pt x="4" y="451"/>
                  <a:pt x="25" y="486"/>
                  <a:pt x="20" y="528"/>
                </a:cubicBezTo>
                <a:cubicBezTo>
                  <a:pt x="15" y="570"/>
                  <a:pt x="20" y="624"/>
                  <a:pt x="20" y="672"/>
                </a:cubicBezTo>
                <a:cubicBezTo>
                  <a:pt x="20" y="720"/>
                  <a:pt x="20" y="792"/>
                  <a:pt x="20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30" name="Freeform 42"/>
          <p:cNvSpPr>
            <a:spLocks/>
          </p:cNvSpPr>
          <p:nvPr/>
        </p:nvSpPr>
        <p:spPr bwMode="auto">
          <a:xfrm rot="-1514108">
            <a:off x="3263900" y="32829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8331" name="Oval 43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1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nanoBragg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for single particle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pdbset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xyzin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bigcell.pdb &lt;&lt;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SPACEGROUP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phenix.fmodel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bigcell.pdb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high_resolution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k_sol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=0.35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b_sol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=46.5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mask.solvent_radius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=0.5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mask.shrink_truncation_radius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=0.16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mtz_to_P1hkl.com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bigcell.pdb.mtz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nanoBragg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–cell 250 250 250 90 90 90 –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misset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10 20 30 -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hkl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P1.hkl -lambda 1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100 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fluence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1e32 -N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5" r="388" b="17391"/>
          <a:stretch/>
        </p:blipFill>
        <p:spPr bwMode="auto">
          <a:xfrm>
            <a:off x="2895600" y="533400"/>
            <a:ext cx="5777948" cy="604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02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nonBragg</a:t>
            </a:r>
            <a:r>
              <a:rPr lang="en-US" dirty="0" smtClean="0"/>
              <a:t> for SAXS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pdbset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xyzin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bigcell.pdb &lt;&lt;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SPACEGROUP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phenix.fmodel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bigcell.pdb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high_resolution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k_sol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=0.35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b_sol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=46.5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mask.solvent_radius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=0.5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mask.shrink_truncation_radius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=0.16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mtz_to_stol.com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bigcell.pdb.mtz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nonBragg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mtz.stol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-lambda 1 -dispersion 0 \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-distance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100 -pixel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0.172 \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-flux 1e13 -thick 1.2 -MW 14000 -density 0.01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4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run: </a:t>
            </a:r>
            <a:r>
              <a:rPr lang="en-US" dirty="0" err="1" smtClean="0"/>
              <a:t>nonBragg</a:t>
            </a:r>
            <a:r>
              <a:rPr lang="en-US" dirty="0" smtClean="0"/>
              <a:t> for SAXS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pdbset</a:t>
            </a:r>
            <a:r>
              <a:rPr lang="en-US" sz="2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xyzin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lysozyme.pdb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xyzout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bigcell.pdb &lt;&lt;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CELL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250 250 250 90 90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90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SPACEGROUP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EOF</a:t>
            </a: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phenix.fmodel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bigcell.pdb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high_resolution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=10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k_sol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=0.35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b_sol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=46.5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mask.solvent_radius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=0.5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mask.shrink_truncation_radius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=0.16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mtz_to_stol.com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bigcell.pdb.mtz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nonBragg</a:t>
            </a:r>
            <a:r>
              <a:rPr lang="en-US" sz="20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mtz.stol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-lambda 1 -dispersion 0 \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-distance 1000 -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detsize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100 -pixel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0.172 \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-flux 1e13 -thick 1.2 -MW 14000 -density 0.01 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adxv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noiseimage.img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5" r="388" b="17572"/>
          <a:stretch/>
        </p:blipFill>
        <p:spPr bwMode="auto">
          <a:xfrm>
            <a:off x="2971800" y="609600"/>
            <a:ext cx="5777948" cy="602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48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2063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Laue’s diffraction photograph</a:t>
            </a:r>
            <a:br>
              <a:rPr lang="en-US" altLang="en-US" smtClean="0">
                <a:latin typeface="Arial" charset="0"/>
                <a:cs typeface="Arial" charset="0"/>
              </a:rPr>
            </a:br>
            <a:r>
              <a:rPr lang="en-US" altLang="en-US" sz="2400" smtClean="0">
                <a:latin typeface="Arial" charset="0"/>
                <a:cs typeface="Arial" charset="0"/>
              </a:rPr>
              <a:t>(not to be confused with Laue diffraction)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296988"/>
            <a:ext cx="6748462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upload.wikimedia.org/wikipedia/commons/0/07/Max_von_Laue_19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3244850"/>
            <a:ext cx="144462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0" y="5380038"/>
            <a:ext cx="4572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>
                <a:solidFill>
                  <a:prstClr val="black"/>
                </a:solidFill>
                <a:latin typeface="Arial" charset="0"/>
              </a:rPr>
              <a:t>Friedrich, W., Knipping, P. &amp;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>
                <a:solidFill>
                  <a:prstClr val="black"/>
                </a:solidFill>
                <a:latin typeface="Arial" charset="0"/>
              </a:rPr>
              <a:t> Laue, M. (1913). "Interferenzerscheinungen bei Röntgenstrahlen", </a:t>
            </a:r>
            <a:r>
              <a:rPr lang="de-DE" altLang="en-US" i="1">
                <a:solidFill>
                  <a:prstClr val="black"/>
                </a:solidFill>
                <a:latin typeface="Arial" charset="0"/>
              </a:rPr>
              <a:t>Annalen der Physik</a:t>
            </a:r>
            <a:r>
              <a:rPr lang="de-DE" altLang="en-US">
                <a:solidFill>
                  <a:prstClr val="black"/>
                </a:solidFill>
                <a:latin typeface="Arial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 b="1">
                <a:solidFill>
                  <a:prstClr val="black"/>
                </a:solidFill>
                <a:latin typeface="Arial" charset="0"/>
              </a:rPr>
              <a:t>346</a:t>
            </a:r>
            <a:r>
              <a:rPr lang="de-DE" altLang="en-US">
                <a:solidFill>
                  <a:prstClr val="black"/>
                </a:solidFill>
                <a:latin typeface="Arial" charset="0"/>
              </a:rPr>
              <a:t>, 971-988. </a:t>
            </a:r>
            <a:endParaRPr lang="en-US" alt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50" name="TextBox 4"/>
          <p:cNvSpPr txBox="1">
            <a:spLocks noChangeArrowheads="1"/>
          </p:cNvSpPr>
          <p:nvPr/>
        </p:nvSpPr>
        <p:spPr bwMode="auto">
          <a:xfrm>
            <a:off x="4957763" y="6273800"/>
            <a:ext cx="657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prstClr val="black"/>
                </a:solidFill>
                <a:latin typeface="Arial" charset="0"/>
              </a:rPr>
              <a:t>ZnS</a:t>
            </a:r>
            <a:endParaRPr lang="en-US" alt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52" name="Rectangle 5"/>
          <p:cNvSpPr>
            <a:spLocks noChangeArrowheads="1"/>
          </p:cNvSpPr>
          <p:nvPr/>
        </p:nvSpPr>
        <p:spPr bwMode="auto">
          <a:xfrm>
            <a:off x="5975350" y="5657850"/>
            <a:ext cx="3168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charset="0"/>
              </a:rPr>
              <a:t>Ewald, P. (1979).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charset="0"/>
              </a:rPr>
              <a:t>"A review of my papers on crystal optics 1912 to 1968", </a:t>
            </a:r>
            <a:r>
              <a:rPr lang="en-US" altLang="en-US" i="1" dirty="0" err="1">
                <a:solidFill>
                  <a:prstClr val="black"/>
                </a:solidFill>
                <a:latin typeface="Arial" charset="0"/>
              </a:rPr>
              <a:t>Acta</a:t>
            </a:r>
            <a:r>
              <a:rPr lang="en-US" altLang="en-US" i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i="1" dirty="0" err="1">
                <a:solidFill>
                  <a:prstClr val="black"/>
                </a:solidFill>
                <a:latin typeface="Arial" charset="0"/>
              </a:rPr>
              <a:t>Cryst</a:t>
            </a:r>
            <a:r>
              <a:rPr lang="en-US" altLang="en-US" i="1" dirty="0">
                <a:solidFill>
                  <a:prstClr val="black"/>
                </a:solidFill>
                <a:latin typeface="Arial" charset="0"/>
              </a:rPr>
              <a:t>. A</a:t>
            </a:r>
            <a:r>
              <a:rPr lang="en-US" altLang="en-US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b="1" dirty="0">
                <a:solidFill>
                  <a:prstClr val="black"/>
                </a:solidFill>
                <a:latin typeface="Arial" charset="0"/>
              </a:rPr>
              <a:t>35</a:t>
            </a:r>
            <a:r>
              <a:rPr lang="en-US" altLang="en-US" dirty="0">
                <a:solidFill>
                  <a:prstClr val="black"/>
                </a:solidFill>
                <a:latin typeface="Arial" charset="0"/>
              </a:rPr>
              <a:t>, 1-9. </a:t>
            </a:r>
          </a:p>
        </p:txBody>
      </p:sp>
      <p:sp>
        <p:nvSpPr>
          <p:cNvPr id="6153" name="TextBox 6"/>
          <p:cNvSpPr txBox="1">
            <a:spLocks noChangeArrowheads="1"/>
          </p:cNvSpPr>
          <p:nvPr/>
        </p:nvSpPr>
        <p:spPr bwMode="auto">
          <a:xfrm>
            <a:off x="373063" y="1816100"/>
            <a:ext cx="1881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black"/>
                </a:solidFill>
                <a:latin typeface="Arial" charset="0"/>
              </a:rPr>
              <a:t>Submitted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black"/>
                </a:solidFill>
                <a:latin typeface="Arial" charset="0"/>
              </a:rPr>
              <a:t>June 8 1912</a:t>
            </a:r>
          </a:p>
        </p:txBody>
      </p:sp>
      <p:sp>
        <p:nvSpPr>
          <p:cNvPr id="2" name="Rectangle 1"/>
          <p:cNvSpPr/>
          <p:nvPr/>
        </p:nvSpPr>
        <p:spPr>
          <a:xfrm>
            <a:off x="5937160" y="1653071"/>
            <a:ext cx="3206839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cs typeface="Arial" charset="0"/>
              </a:rPr>
              <a:t>“In 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1910, when I began work on my thesis, there was 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no quantitative 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proof for the internal periodicity 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of crystals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. My teacher </a:t>
            </a:r>
            <a:r>
              <a:rPr lang="en-US" dirty="0" err="1">
                <a:solidFill>
                  <a:prstClr val="black"/>
                </a:solidFill>
                <a:cs typeface="Arial" charset="0"/>
              </a:rPr>
              <a:t>Sommerfeld</a:t>
            </a:r>
            <a:r>
              <a:rPr lang="en-US" dirty="0">
                <a:solidFill>
                  <a:prstClr val="black"/>
                </a:solidFill>
                <a:cs typeface="Arial" charset="0"/>
              </a:rPr>
              <a:t> had the idea </a:t>
            </a:r>
            <a:r>
              <a:rPr lang="en-US" dirty="0" smtClean="0">
                <a:solidFill>
                  <a:prstClr val="black"/>
                </a:solidFill>
                <a:cs typeface="Arial" charset="0"/>
              </a:rPr>
              <a:t>that …  a lattice, would produce observable double refraction”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2" name="Picture 32" descr="[Figure 3]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2"/>
          <a:stretch/>
        </p:blipFill>
        <p:spPr bwMode="auto">
          <a:xfrm>
            <a:off x="7392474" y="3615388"/>
            <a:ext cx="1590182" cy="202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8" t="25153" r="33397" b="49303"/>
          <a:stretch>
            <a:fillRect/>
          </a:stretch>
        </p:blipFill>
        <p:spPr bwMode="auto">
          <a:xfrm>
            <a:off x="4713288" y="2970213"/>
            <a:ext cx="954087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98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2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W. L. Bragg on Spot Shape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538" name="Picture 2" descr="[shape of spots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5" y="1796291"/>
            <a:ext cx="6024517" cy="381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8" t="25153" r="33397" b="49303"/>
          <a:stretch>
            <a:fillRect/>
          </a:stretch>
        </p:blipFill>
        <p:spPr bwMode="auto">
          <a:xfrm>
            <a:off x="6478073" y="1750558"/>
            <a:ext cx="2215165" cy="2344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4727" y="5934670"/>
            <a:ext cx="46492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Bragg, W. L. (1912). “On the diffraction of short electromagnetic waves by a crystal” </a:t>
            </a:r>
            <a:r>
              <a:rPr lang="en-US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Cambridge Philos. Soc.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43-57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1623" y="2046599"/>
            <a:ext cx="2267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= 2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sin </a:t>
            </a:r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0" descr="Wl-brag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8" t="-1175" r="-2801" b="-1271"/>
          <a:stretch/>
        </p:blipFill>
        <p:spPr bwMode="auto">
          <a:xfrm>
            <a:off x="476516" y="4726546"/>
            <a:ext cx="1416677" cy="197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44710" y="627201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years old</a:t>
            </a:r>
          </a:p>
        </p:txBody>
      </p:sp>
    </p:spTree>
    <p:extLst>
      <p:ext uri="{BB962C8B-B14F-4D97-AF65-F5344CB8AC3E}">
        <p14:creationId xmlns:p14="http://schemas.microsoft.com/office/powerpoint/2010/main" val="387132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133601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Reciprocal Space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7834" y="1849348"/>
            <a:ext cx="720218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lain"/>
            </a:pPr>
            <a:r>
              <a:rPr lang="en-US" sz="44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1/distance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l-G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= 2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sin(</a:t>
            </a:r>
            <a:r>
              <a:rPr lang="el-GR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θ)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Gaussian 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Gaussian</a:t>
            </a:r>
          </a:p>
          <a:p>
            <a:pPr marL="342900" indent="-342900">
              <a:buFontTx/>
              <a:buAutoNum type="arabicPlain"/>
            </a:pP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 </a:t>
            </a:r>
            <a:r>
              <a:rPr lang="en-US" sz="4000" dirty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Convolution → product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Rotations same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rgbClr val="9BBB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“angle space”</a:t>
            </a:r>
            <a:endParaRPr lang="en-US" sz="4000" dirty="0">
              <a:solidFill>
                <a:srgbClr val="9BBB5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550702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http://bl831.als.lbl.gov</a:t>
            </a:r>
            <a:r>
              <a:rPr lang="en-US" altLang="en-US" sz="2400" b="1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/~</a:t>
            </a:r>
            <a:r>
              <a:rPr lang="en-US" altLang="en-US" sz="2400" b="1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jamesh/powerpoint/</a:t>
            </a:r>
            <a:r>
              <a:rPr lang="en-US" altLang="en-US" sz="240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CSHL_recipspace_2022.pptx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99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you know when: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79576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Lattice (14)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Scaling:			Point Group (43)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Phasing:		Space Group (84)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63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10" y="243217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Asymmetric Unit (ASU)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896" y="3534276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0110" y="777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Cell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896" y="1138524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only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5639" y="50452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“NCS ASU”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881" y="6147322"/>
            <a:ext cx="819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Builds ASU with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Non-crystallographic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83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Frequency of Space Groups in PDB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968215"/>
              </p:ext>
            </p:extLst>
          </p:nvPr>
        </p:nvGraphicFramePr>
        <p:xfrm>
          <a:off x="381000" y="1143002"/>
          <a:ext cx="8305801" cy="5410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671"/>
                <a:gridCol w="956598"/>
                <a:gridCol w="847468"/>
                <a:gridCol w="800095"/>
                <a:gridCol w="967666"/>
                <a:gridCol w="806388"/>
                <a:gridCol w="725750"/>
                <a:gridCol w="806388"/>
                <a:gridCol w="725750"/>
                <a:gridCol w="887027"/>
              </a:tblGrid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37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Pitfalls: sub-space groups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3363" y="1347927"/>
            <a:ext cx="2206101" cy="1208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P622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0471" y="2332037"/>
            <a:ext cx="8312459" cy="4304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else?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P321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 P2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 C222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C222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zanuda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37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99333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99368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9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0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1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2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3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4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75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9334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99360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1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2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3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4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5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6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67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9335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99336" name="Freeform 24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7" name="Freeform 25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8" name="Freeform 26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39" name="Freeform 27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0" name="Freeform 28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1" name="Freeform 29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2" name="Freeform 30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3" name="Freeform 31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4" name="Freeform 32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5" name="Freeform 33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6" name="Freeform 34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7" name="Freeform 35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8" name="Freeform 36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49" name="Freeform 37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9350" name="Freeform 38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9351" name="Group 39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99357" name="Line 40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358" name="Text Box 41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99359" name="Freeform 42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28395" name="Group 43"/>
          <p:cNvGrpSpPr>
            <a:grpSpLocks/>
          </p:cNvGrpSpPr>
          <p:nvPr/>
        </p:nvGrpSpPr>
        <p:grpSpPr bwMode="auto">
          <a:xfrm>
            <a:off x="3236913" y="3476625"/>
            <a:ext cx="204787" cy="1323975"/>
            <a:chOff x="2039" y="2190"/>
            <a:chExt cx="129" cy="834"/>
          </a:xfrm>
        </p:grpSpPr>
        <p:sp>
          <p:nvSpPr>
            <p:cNvPr id="99355" name="Oval 44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99356" name="Oval 45"/>
            <p:cNvSpPr>
              <a:spLocks noChangeArrowheads="1"/>
            </p:cNvSpPr>
            <p:nvPr/>
          </p:nvSpPr>
          <p:spPr bwMode="auto">
            <a:xfrm>
              <a:off x="2039" y="2190"/>
              <a:ext cx="129" cy="13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28398" name="Oval 4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28399" name="Oval 47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7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98" grpId="0" animBg="1"/>
      <p:bldP spid="228399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622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Trick Question:</a:t>
            </a:r>
            <a:b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space group?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3276600"/>
            <a:ext cx="58576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63 b = 63 c = 63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</a:t>
            </a:r>
          </a:p>
        </p:txBody>
      </p:sp>
    </p:spTree>
    <p:extLst>
      <p:ext uri="{BB962C8B-B14F-4D97-AF65-F5344CB8AC3E}">
        <p14:creationId xmlns:p14="http://schemas.microsoft.com/office/powerpoint/2010/main" val="29196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5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00359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100388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9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0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1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2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3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4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95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0360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100380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1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2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3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4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5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6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87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0361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100362" name="Oval 2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3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4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5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6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7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8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9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0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1" name="Freeform 35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2" name="Freeform 36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3" name="Freeform 37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4" name="Freeform 38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5" name="Freeform 39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6" name="Freeform 40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7" name="Freeform 41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8" name="Freeform 42"/>
          <p:cNvSpPr>
            <a:spLocks/>
          </p:cNvSpPr>
          <p:nvPr/>
        </p:nvSpPr>
        <p:spPr bwMode="auto">
          <a:xfrm>
            <a:off x="6997700" y="1368425"/>
            <a:ext cx="627063" cy="1295400"/>
          </a:xfrm>
          <a:custGeom>
            <a:avLst/>
            <a:gdLst>
              <a:gd name="T0" fmla="*/ 23813 w 395"/>
              <a:gd name="T1" fmla="*/ 0 h 816"/>
              <a:gd name="T2" fmla="*/ 23813 w 395"/>
              <a:gd name="T3" fmla="*/ 228600 h 816"/>
              <a:gd name="T4" fmla="*/ 15875 w 395"/>
              <a:gd name="T5" fmla="*/ 390525 h 816"/>
              <a:gd name="T6" fmla="*/ 120650 w 395"/>
              <a:gd name="T7" fmla="*/ 476250 h 816"/>
              <a:gd name="T8" fmla="*/ 625475 w 395"/>
              <a:gd name="T9" fmla="*/ 533400 h 816"/>
              <a:gd name="T10" fmla="*/ 133350 w 395"/>
              <a:gd name="T11" fmla="*/ 650875 h 816"/>
              <a:gd name="T12" fmla="*/ 28575 w 395"/>
              <a:gd name="T13" fmla="*/ 714375 h 816"/>
              <a:gd name="T14" fmla="*/ 23813 w 395"/>
              <a:gd name="T15" fmla="*/ 838200 h 816"/>
              <a:gd name="T16" fmla="*/ 23813 w 395"/>
              <a:gd name="T17" fmla="*/ 1066800 h 816"/>
              <a:gd name="T18" fmla="*/ 23813 w 395"/>
              <a:gd name="T19" fmla="*/ 1295400 h 8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5" h="816">
                <a:moveTo>
                  <a:pt x="15" y="0"/>
                </a:moveTo>
                <a:cubicBezTo>
                  <a:pt x="15" y="24"/>
                  <a:pt x="16" y="103"/>
                  <a:pt x="15" y="144"/>
                </a:cubicBezTo>
                <a:cubicBezTo>
                  <a:pt x="14" y="185"/>
                  <a:pt x="0" y="220"/>
                  <a:pt x="10" y="246"/>
                </a:cubicBezTo>
                <a:cubicBezTo>
                  <a:pt x="20" y="272"/>
                  <a:pt x="12" y="285"/>
                  <a:pt x="76" y="300"/>
                </a:cubicBezTo>
                <a:cubicBezTo>
                  <a:pt x="140" y="315"/>
                  <a:pt x="393" y="318"/>
                  <a:pt x="394" y="336"/>
                </a:cubicBezTo>
                <a:cubicBezTo>
                  <a:pt x="395" y="354"/>
                  <a:pt x="147" y="391"/>
                  <a:pt x="84" y="410"/>
                </a:cubicBezTo>
                <a:cubicBezTo>
                  <a:pt x="21" y="429"/>
                  <a:pt x="29" y="430"/>
                  <a:pt x="18" y="450"/>
                </a:cubicBezTo>
                <a:cubicBezTo>
                  <a:pt x="7" y="470"/>
                  <a:pt x="16" y="491"/>
                  <a:pt x="15" y="528"/>
                </a:cubicBezTo>
                <a:cubicBezTo>
                  <a:pt x="14" y="565"/>
                  <a:pt x="15" y="624"/>
                  <a:pt x="15" y="672"/>
                </a:cubicBezTo>
                <a:cubicBezTo>
                  <a:pt x="15" y="720"/>
                  <a:pt x="15" y="792"/>
                  <a:pt x="15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79" name="Oval 43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8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0138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101414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5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6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7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8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9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0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1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138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101406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7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8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9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0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1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2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13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138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101386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87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01388" name="Group 28"/>
          <p:cNvGrpSpPr>
            <a:grpSpLocks/>
          </p:cNvGrpSpPr>
          <p:nvPr/>
        </p:nvGrpSpPr>
        <p:grpSpPr bwMode="auto">
          <a:xfrm>
            <a:off x="3241675" y="1903413"/>
            <a:ext cx="3751263" cy="2732087"/>
            <a:chOff x="2082" y="1183"/>
            <a:chExt cx="2363" cy="1721"/>
          </a:xfrm>
        </p:grpSpPr>
        <p:sp>
          <p:nvSpPr>
            <p:cNvPr id="101398" name="Freeform 29"/>
            <p:cNvSpPr>
              <a:spLocks/>
            </p:cNvSpPr>
            <p:nvPr/>
          </p:nvSpPr>
          <p:spPr bwMode="auto">
            <a:xfrm rot="-2169491">
              <a:off x="2082" y="2712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399" name="Freeform 30"/>
            <p:cNvSpPr>
              <a:spLocks/>
            </p:cNvSpPr>
            <p:nvPr/>
          </p:nvSpPr>
          <p:spPr bwMode="auto">
            <a:xfrm rot="-2169491">
              <a:off x="2392" y="248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0" name="Freeform 31"/>
            <p:cNvSpPr>
              <a:spLocks/>
            </p:cNvSpPr>
            <p:nvPr/>
          </p:nvSpPr>
          <p:spPr bwMode="auto">
            <a:xfrm rot="-2169491">
              <a:off x="2702" y="225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1" name="Freeform 32"/>
            <p:cNvSpPr>
              <a:spLocks/>
            </p:cNvSpPr>
            <p:nvPr/>
          </p:nvSpPr>
          <p:spPr bwMode="auto">
            <a:xfrm rot="-2169491">
              <a:off x="3012" y="203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2" name="Freeform 33"/>
            <p:cNvSpPr>
              <a:spLocks/>
            </p:cNvSpPr>
            <p:nvPr/>
          </p:nvSpPr>
          <p:spPr bwMode="auto">
            <a:xfrm rot="-2169491">
              <a:off x="3323" y="180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3" name="Freeform 34"/>
            <p:cNvSpPr>
              <a:spLocks/>
            </p:cNvSpPr>
            <p:nvPr/>
          </p:nvSpPr>
          <p:spPr bwMode="auto">
            <a:xfrm rot="-2169491">
              <a:off x="3633" y="15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4" name="Freeform 35"/>
            <p:cNvSpPr>
              <a:spLocks/>
            </p:cNvSpPr>
            <p:nvPr/>
          </p:nvSpPr>
          <p:spPr bwMode="auto">
            <a:xfrm rot="-2169491">
              <a:off x="3943" y="135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05" name="Freeform 36"/>
            <p:cNvSpPr>
              <a:spLocks/>
            </p:cNvSpPr>
            <p:nvPr/>
          </p:nvSpPr>
          <p:spPr bwMode="auto">
            <a:xfrm>
              <a:off x="4285" y="1183"/>
              <a:ext cx="160" cy="153"/>
            </a:xfrm>
            <a:custGeom>
              <a:avLst/>
              <a:gdLst>
                <a:gd name="T0" fmla="*/ 4 w 160"/>
                <a:gd name="T1" fmla="*/ 153 h 153"/>
                <a:gd name="T2" fmla="*/ 25 w 160"/>
                <a:gd name="T3" fmla="*/ 19 h 153"/>
                <a:gd name="T4" fmla="*/ 160 w 160"/>
                <a:gd name="T5" fmla="*/ 40 h 1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153">
                  <a:moveTo>
                    <a:pt x="4" y="153"/>
                  </a:moveTo>
                  <a:cubicBezTo>
                    <a:pt x="2" y="95"/>
                    <a:pt x="0" y="38"/>
                    <a:pt x="25" y="19"/>
                  </a:cubicBezTo>
                  <a:cubicBezTo>
                    <a:pt x="51" y="0"/>
                    <a:pt x="138" y="37"/>
                    <a:pt x="160" y="4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1389" name="Freeform 37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0" name="Freeform 38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1" name="Freeform 39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2" name="Freeform 40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3" name="Freeform 41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4" name="Freeform 42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5" name="Freeform 43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6" name="Freeform 44"/>
          <p:cNvSpPr>
            <a:spLocks/>
          </p:cNvSpPr>
          <p:nvPr/>
        </p:nvSpPr>
        <p:spPr bwMode="auto">
          <a:xfrm>
            <a:off x="6967538" y="1371600"/>
            <a:ext cx="858837" cy="1295400"/>
          </a:xfrm>
          <a:custGeom>
            <a:avLst/>
            <a:gdLst>
              <a:gd name="T0" fmla="*/ 50800 w 541"/>
              <a:gd name="T1" fmla="*/ 0 h 816"/>
              <a:gd name="T2" fmla="*/ 50800 w 541"/>
              <a:gd name="T3" fmla="*/ 228600 h 816"/>
              <a:gd name="T4" fmla="*/ 42862 w 541"/>
              <a:gd name="T5" fmla="*/ 338138 h 816"/>
              <a:gd name="T6" fmla="*/ 49212 w 541"/>
              <a:gd name="T7" fmla="*/ 428625 h 816"/>
              <a:gd name="T8" fmla="*/ 147637 w 541"/>
              <a:gd name="T9" fmla="*/ 466725 h 816"/>
              <a:gd name="T10" fmla="*/ 857250 w 541"/>
              <a:gd name="T11" fmla="*/ 533400 h 816"/>
              <a:gd name="T12" fmla="*/ 134937 w 541"/>
              <a:gd name="T13" fmla="*/ 654050 h 816"/>
              <a:gd name="T14" fmla="*/ 49212 w 541"/>
              <a:gd name="T15" fmla="*/ 758825 h 816"/>
              <a:gd name="T16" fmla="*/ 50800 w 541"/>
              <a:gd name="T17" fmla="*/ 838200 h 816"/>
              <a:gd name="T18" fmla="*/ 50800 w 541"/>
              <a:gd name="T19" fmla="*/ 1066800 h 816"/>
              <a:gd name="T20" fmla="*/ 50800 w 541"/>
              <a:gd name="T21" fmla="*/ 1295400 h 8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41" h="816">
                <a:moveTo>
                  <a:pt x="32" y="0"/>
                </a:moveTo>
                <a:cubicBezTo>
                  <a:pt x="32" y="24"/>
                  <a:pt x="33" y="109"/>
                  <a:pt x="32" y="144"/>
                </a:cubicBezTo>
                <a:cubicBezTo>
                  <a:pt x="31" y="179"/>
                  <a:pt x="27" y="192"/>
                  <a:pt x="27" y="213"/>
                </a:cubicBezTo>
                <a:cubicBezTo>
                  <a:pt x="27" y="234"/>
                  <a:pt x="20" y="257"/>
                  <a:pt x="31" y="270"/>
                </a:cubicBezTo>
                <a:cubicBezTo>
                  <a:pt x="42" y="283"/>
                  <a:pt x="8" y="283"/>
                  <a:pt x="93" y="294"/>
                </a:cubicBezTo>
                <a:cubicBezTo>
                  <a:pt x="178" y="305"/>
                  <a:pt x="541" y="316"/>
                  <a:pt x="540" y="336"/>
                </a:cubicBezTo>
                <a:cubicBezTo>
                  <a:pt x="539" y="356"/>
                  <a:pt x="170" y="388"/>
                  <a:pt x="85" y="412"/>
                </a:cubicBezTo>
                <a:cubicBezTo>
                  <a:pt x="0" y="436"/>
                  <a:pt x="40" y="459"/>
                  <a:pt x="31" y="478"/>
                </a:cubicBezTo>
                <a:cubicBezTo>
                  <a:pt x="22" y="497"/>
                  <a:pt x="32" y="496"/>
                  <a:pt x="32" y="528"/>
                </a:cubicBezTo>
                <a:cubicBezTo>
                  <a:pt x="32" y="560"/>
                  <a:pt x="32" y="624"/>
                  <a:pt x="32" y="672"/>
                </a:cubicBezTo>
                <a:cubicBezTo>
                  <a:pt x="32" y="720"/>
                  <a:pt x="32" y="792"/>
                  <a:pt x="32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97" name="Oval 45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8" name="Group 2"/>
          <p:cNvGrpSpPr>
            <a:grpSpLocks/>
          </p:cNvGrpSpPr>
          <p:nvPr/>
        </p:nvGrpSpPr>
        <p:grpSpPr bwMode="auto">
          <a:xfrm>
            <a:off x="6542088" y="1193800"/>
            <a:ext cx="455612" cy="5562600"/>
            <a:chOff x="4129" y="744"/>
            <a:chExt cx="287" cy="3504"/>
          </a:xfrm>
        </p:grpSpPr>
        <p:sp>
          <p:nvSpPr>
            <p:cNvPr id="77869" name="Line 3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70" name="Text Box 4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77828" name="Text Box 6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grpSp>
        <p:nvGrpSpPr>
          <p:cNvPr id="193543" name="Group 7"/>
          <p:cNvGrpSpPr>
            <a:grpSpLocks/>
          </p:cNvGrpSpPr>
          <p:nvPr/>
        </p:nvGrpSpPr>
        <p:grpSpPr bwMode="auto">
          <a:xfrm>
            <a:off x="6554788" y="1181100"/>
            <a:ext cx="455612" cy="5562600"/>
            <a:chOff x="4129" y="744"/>
            <a:chExt cx="287" cy="3504"/>
          </a:xfrm>
        </p:grpSpPr>
        <p:sp>
          <p:nvSpPr>
            <p:cNvPr id="77867" name="Line 8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8" name="Text Box 9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77830" name="Text Box 10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93547" name="Group 11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-960" y="2136"/>
            <a:chExt cx="3072" cy="192"/>
          </a:xfrm>
        </p:grpSpPr>
        <p:sp>
          <p:nvSpPr>
            <p:cNvPr id="77859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0" name="Freeform 13"/>
            <p:cNvSpPr>
              <a:spLocks/>
            </p:cNvSpPr>
            <p:nvPr/>
          </p:nvSpPr>
          <p:spPr bwMode="auto">
            <a:xfrm>
              <a:off x="-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1" name="Freeform 14"/>
            <p:cNvSpPr>
              <a:spLocks/>
            </p:cNvSpPr>
            <p:nvPr/>
          </p:nvSpPr>
          <p:spPr bwMode="auto">
            <a:xfrm>
              <a:off x="-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2" name="Freeform 15"/>
            <p:cNvSpPr>
              <a:spLocks/>
            </p:cNvSpPr>
            <p:nvPr/>
          </p:nvSpPr>
          <p:spPr bwMode="auto">
            <a:xfrm>
              <a:off x="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3" name="Freeform 16"/>
            <p:cNvSpPr>
              <a:spLocks/>
            </p:cNvSpPr>
            <p:nvPr/>
          </p:nvSpPr>
          <p:spPr bwMode="auto">
            <a:xfrm>
              <a:off x="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4" name="Freeform 17"/>
            <p:cNvSpPr>
              <a:spLocks/>
            </p:cNvSpPr>
            <p:nvPr/>
          </p:nvSpPr>
          <p:spPr bwMode="auto">
            <a:xfrm>
              <a:off x="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5" name="Freeform 18"/>
            <p:cNvSpPr>
              <a:spLocks/>
            </p:cNvSpPr>
            <p:nvPr/>
          </p:nvSpPr>
          <p:spPr bwMode="auto">
            <a:xfrm>
              <a:off x="1344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6" name="Freeform 19"/>
            <p:cNvSpPr>
              <a:spLocks/>
            </p:cNvSpPr>
            <p:nvPr/>
          </p:nvSpPr>
          <p:spPr bwMode="auto">
            <a:xfrm>
              <a:off x="1728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7832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77833" name="Oval 21"/>
          <p:cNvSpPr>
            <a:spLocks noChangeArrowheads="1"/>
          </p:cNvSpPr>
          <p:nvPr/>
        </p:nvSpPr>
        <p:spPr bwMode="auto">
          <a:xfrm>
            <a:off x="3273425" y="3502025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558" name="Oval 22"/>
          <p:cNvSpPr>
            <a:spLocks noChangeArrowheads="1"/>
          </p:cNvSpPr>
          <p:nvPr/>
        </p:nvSpPr>
        <p:spPr bwMode="auto">
          <a:xfrm>
            <a:off x="2892425" y="3121025"/>
            <a:ext cx="9144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559" name="Oval 23"/>
          <p:cNvSpPr>
            <a:spLocks noChangeArrowheads="1"/>
          </p:cNvSpPr>
          <p:nvPr/>
        </p:nvSpPr>
        <p:spPr bwMode="auto">
          <a:xfrm>
            <a:off x="2284413" y="2513013"/>
            <a:ext cx="2130425" cy="2130425"/>
          </a:xfrm>
          <a:prstGeom prst="ellips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3560" name="Oval 24"/>
          <p:cNvSpPr>
            <a:spLocks noChangeArrowheads="1"/>
          </p:cNvSpPr>
          <p:nvPr/>
        </p:nvSpPr>
        <p:spPr bwMode="auto">
          <a:xfrm>
            <a:off x="1676400" y="1905000"/>
            <a:ext cx="3344863" cy="3344863"/>
          </a:xfrm>
          <a:prstGeom prst="ellips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3561" name="Group 25"/>
          <p:cNvGrpSpPr>
            <a:grpSpLocks/>
          </p:cNvGrpSpPr>
          <p:nvPr/>
        </p:nvGrpSpPr>
        <p:grpSpPr bwMode="auto">
          <a:xfrm>
            <a:off x="-1524000" y="3060700"/>
            <a:ext cx="6545263" cy="3344863"/>
            <a:chOff x="-960" y="1928"/>
            <a:chExt cx="4123" cy="2107"/>
          </a:xfrm>
        </p:grpSpPr>
        <p:grpSp>
          <p:nvGrpSpPr>
            <p:cNvPr id="77845" name="Group 26"/>
            <p:cNvGrpSpPr>
              <a:grpSpLocks/>
            </p:cNvGrpSpPr>
            <p:nvPr/>
          </p:nvGrpSpPr>
          <p:grpSpPr bwMode="auto">
            <a:xfrm>
              <a:off x="-960" y="2904"/>
              <a:ext cx="3072" cy="192"/>
              <a:chOff x="288" y="3936"/>
              <a:chExt cx="3072" cy="192"/>
            </a:xfrm>
          </p:grpSpPr>
          <p:sp>
            <p:nvSpPr>
              <p:cNvPr id="77851" name="Freeform 27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2" name="Freeform 28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3" name="Freeform 29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4" name="Freeform 30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5" name="Freeform 31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6" name="Freeform 32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7" name="Freeform 33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8" name="Freeform 34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7846" name="Oval 35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grpSp>
          <p:nvGrpSpPr>
            <p:cNvPr id="77847" name="Group 36"/>
            <p:cNvGrpSpPr>
              <a:grpSpLocks/>
            </p:cNvGrpSpPr>
            <p:nvPr/>
          </p:nvGrpSpPr>
          <p:grpSpPr bwMode="auto">
            <a:xfrm>
              <a:off x="1056" y="1928"/>
              <a:ext cx="2107" cy="2107"/>
              <a:chOff x="1056" y="1200"/>
              <a:chExt cx="2107" cy="2107"/>
            </a:xfrm>
          </p:grpSpPr>
          <p:sp>
            <p:nvSpPr>
              <p:cNvPr id="77848" name="Oval 37"/>
              <p:cNvSpPr>
                <a:spLocks noChangeArrowheads="1"/>
              </p:cNvSpPr>
              <p:nvPr/>
            </p:nvSpPr>
            <p:spPr bwMode="auto">
              <a:xfrm>
                <a:off x="1822" y="1966"/>
                <a:ext cx="576" cy="576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49" name="Oval 38"/>
              <p:cNvSpPr>
                <a:spLocks noChangeArrowheads="1"/>
              </p:cNvSpPr>
              <p:nvPr/>
            </p:nvSpPr>
            <p:spPr bwMode="auto">
              <a:xfrm>
                <a:off x="1439" y="1583"/>
                <a:ext cx="1342" cy="1342"/>
              </a:xfrm>
              <a:prstGeom prst="ellipse">
                <a:avLst/>
              </a:prstGeom>
              <a:noFill/>
              <a:ln w="25400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7850" name="Oval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2107" cy="2107"/>
              </a:xfrm>
              <a:prstGeom prst="ellipse">
                <a:avLst/>
              </a:prstGeom>
              <a:noFill/>
              <a:ln w="25400">
                <a:solidFill>
                  <a:srgbClr val="CC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3576" name="Group 40"/>
          <p:cNvGrpSpPr>
            <a:grpSpLocks/>
          </p:cNvGrpSpPr>
          <p:nvPr/>
        </p:nvGrpSpPr>
        <p:grpSpPr bwMode="auto">
          <a:xfrm>
            <a:off x="6908800" y="1371600"/>
            <a:ext cx="635000" cy="5788025"/>
            <a:chOff x="4360" y="864"/>
            <a:chExt cx="400" cy="3646"/>
          </a:xfrm>
        </p:grpSpPr>
        <p:sp>
          <p:nvSpPr>
            <p:cNvPr id="77842" name="Freeform 41"/>
            <p:cNvSpPr>
              <a:spLocks/>
            </p:cNvSpPr>
            <p:nvPr/>
          </p:nvSpPr>
          <p:spPr bwMode="auto">
            <a:xfrm>
              <a:off x="4360" y="2280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3" name="Freeform 42"/>
            <p:cNvSpPr>
              <a:spLocks/>
            </p:cNvSpPr>
            <p:nvPr/>
          </p:nvSpPr>
          <p:spPr bwMode="auto">
            <a:xfrm>
              <a:off x="4368" y="86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4" name="Freeform 43"/>
            <p:cNvSpPr>
              <a:spLocks/>
            </p:cNvSpPr>
            <p:nvPr/>
          </p:nvSpPr>
          <p:spPr bwMode="auto">
            <a:xfrm>
              <a:off x="4364" y="369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3580" name="Group 44"/>
          <p:cNvGrpSpPr>
            <a:grpSpLocks/>
          </p:cNvGrpSpPr>
          <p:nvPr/>
        </p:nvGrpSpPr>
        <p:grpSpPr bwMode="auto">
          <a:xfrm>
            <a:off x="3263900" y="3009900"/>
            <a:ext cx="622300" cy="2433638"/>
            <a:chOff x="2072" y="1888"/>
            <a:chExt cx="392" cy="1533"/>
          </a:xfrm>
        </p:grpSpPr>
        <p:sp>
          <p:nvSpPr>
            <p:cNvPr id="77840" name="Freeform 45"/>
            <p:cNvSpPr>
              <a:spLocks/>
            </p:cNvSpPr>
            <p:nvPr/>
          </p:nvSpPr>
          <p:spPr bwMode="auto">
            <a:xfrm>
              <a:off x="2072" y="1888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1" name="Freeform 46"/>
            <p:cNvSpPr>
              <a:spLocks/>
            </p:cNvSpPr>
            <p:nvPr/>
          </p:nvSpPr>
          <p:spPr bwMode="auto">
            <a:xfrm>
              <a:off x="2072" y="2605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0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133601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Reciprocal Space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lyso_rota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08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err="1" smtClean="0"/>
              <a:t>nearBragg</a:t>
            </a:r>
            <a:r>
              <a:rPr lang="en-US" altLang="en-US" dirty="0" smtClean="0"/>
              <a:t> program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38" y="2084388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460500" y="1204912"/>
            <a:ext cx="6054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latin typeface="Courier New" pitchFamily="49" charset="0"/>
              </a:rPr>
              <a:t>http://bl831.als.lbl.gov/~jamesh/nearBragg/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71463" y="1763712"/>
            <a:ext cx="556915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“assumption-free” total scattering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no Fourier Transform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no unit cells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no “</a:t>
            </a:r>
            <a:r>
              <a:rPr lang="en-US" altLang="en-US" sz="2800" dirty="0" err="1" smtClean="0">
                <a:solidFill>
                  <a:srgbClr val="000000"/>
                </a:solidFill>
              </a:rPr>
              <a:t>mosaicity</a:t>
            </a:r>
            <a:r>
              <a:rPr lang="en-US" altLang="en-US" sz="2800" dirty="0" smtClean="0">
                <a:solidFill>
                  <a:srgbClr val="000000"/>
                </a:solidFill>
              </a:rPr>
              <a:t>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arbitrary “atoms”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arbitrary “source”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0000"/>
                </a:solidFill>
              </a:rPr>
              <a:t>coherent or not</a:t>
            </a:r>
          </a:p>
        </p:txBody>
      </p:sp>
    </p:spTree>
    <p:extLst>
      <p:ext uri="{BB962C8B-B14F-4D97-AF65-F5344CB8AC3E}">
        <p14:creationId xmlns:p14="http://schemas.microsoft.com/office/powerpoint/2010/main" val="179088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2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194563" name="Group 3"/>
          <p:cNvGrpSpPr>
            <a:grpSpLocks/>
          </p:cNvGrpSpPr>
          <p:nvPr/>
        </p:nvGrpSpPr>
        <p:grpSpPr bwMode="auto">
          <a:xfrm>
            <a:off x="1066800" y="228600"/>
            <a:ext cx="7847013" cy="6399213"/>
            <a:chOff x="672" y="144"/>
            <a:chExt cx="4943" cy="4031"/>
          </a:xfrm>
        </p:grpSpPr>
        <p:pic>
          <p:nvPicPr>
            <p:cNvPr id="78915" name="Picture 4" descr="wb_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4"/>
              <a:ext cx="4031" cy="4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8916" name="Group 5"/>
            <p:cNvGrpSpPr>
              <a:grpSpLocks/>
            </p:cNvGrpSpPr>
            <p:nvPr/>
          </p:nvGrpSpPr>
          <p:grpSpPr bwMode="auto">
            <a:xfrm>
              <a:off x="672" y="3936"/>
              <a:ext cx="278" cy="86"/>
              <a:chOff x="672" y="3994"/>
              <a:chExt cx="278" cy="86"/>
            </a:xfrm>
          </p:grpSpPr>
          <p:sp>
            <p:nvSpPr>
              <p:cNvPr id="78917" name="AutoShape 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8" name="AutoShape 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8852" name="Freeform 8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grpSp>
          <p:nvGrpSpPr>
            <p:cNvPr id="78911" name="Group 10"/>
            <p:cNvGrpSpPr>
              <a:grpSpLocks/>
            </p:cNvGrpSpPr>
            <p:nvPr/>
          </p:nvGrpSpPr>
          <p:grpSpPr bwMode="auto">
            <a:xfrm>
              <a:off x="672" y="3888"/>
              <a:ext cx="278" cy="86"/>
              <a:chOff x="672" y="3994"/>
              <a:chExt cx="278" cy="86"/>
            </a:xfrm>
          </p:grpSpPr>
          <p:sp>
            <p:nvSpPr>
              <p:cNvPr id="78913" name="AutoShape 1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4" name="AutoShape 1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12" name="Picture 13" descr="wb_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74" name="Group 14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pic>
          <p:nvPicPr>
            <p:cNvPr id="78907" name="Picture 15" descr="wb_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8908" name="Group 16"/>
            <p:cNvGrpSpPr>
              <a:grpSpLocks/>
            </p:cNvGrpSpPr>
            <p:nvPr/>
          </p:nvGrpSpPr>
          <p:grpSpPr bwMode="auto">
            <a:xfrm>
              <a:off x="672" y="3840"/>
              <a:ext cx="278" cy="86"/>
              <a:chOff x="672" y="3994"/>
              <a:chExt cx="278" cy="86"/>
            </a:xfrm>
          </p:grpSpPr>
          <p:sp>
            <p:nvSpPr>
              <p:cNvPr id="78909" name="AutoShape 17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10" name="AutoShape 18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4579" name="Group 1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903" name="Group 20"/>
            <p:cNvGrpSpPr>
              <a:grpSpLocks/>
            </p:cNvGrpSpPr>
            <p:nvPr/>
          </p:nvGrpSpPr>
          <p:grpSpPr bwMode="auto">
            <a:xfrm>
              <a:off x="672" y="3744"/>
              <a:ext cx="278" cy="86"/>
              <a:chOff x="672" y="3994"/>
              <a:chExt cx="278" cy="86"/>
            </a:xfrm>
          </p:grpSpPr>
          <p:sp>
            <p:nvSpPr>
              <p:cNvPr id="78905" name="AutoShape 2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06" name="AutoShape 2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04" name="Picture 23" descr="wb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4" name="Group 2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9" name="Group 25"/>
            <p:cNvGrpSpPr>
              <a:grpSpLocks/>
            </p:cNvGrpSpPr>
            <p:nvPr/>
          </p:nvGrpSpPr>
          <p:grpSpPr bwMode="auto">
            <a:xfrm>
              <a:off x="672" y="3600"/>
              <a:ext cx="278" cy="86"/>
              <a:chOff x="672" y="3994"/>
              <a:chExt cx="278" cy="86"/>
            </a:xfrm>
          </p:grpSpPr>
          <p:sp>
            <p:nvSpPr>
              <p:cNvPr id="78901" name="AutoShape 2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902" name="AutoShape 2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900" name="Picture 28" descr="wb_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9" name="Group 2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5" name="Group 30"/>
            <p:cNvGrpSpPr>
              <a:grpSpLocks/>
            </p:cNvGrpSpPr>
            <p:nvPr/>
          </p:nvGrpSpPr>
          <p:grpSpPr bwMode="auto">
            <a:xfrm>
              <a:off x="672" y="3360"/>
              <a:ext cx="278" cy="86"/>
              <a:chOff x="672" y="3994"/>
              <a:chExt cx="278" cy="86"/>
            </a:xfrm>
          </p:grpSpPr>
          <p:sp>
            <p:nvSpPr>
              <p:cNvPr id="78897" name="AutoShape 3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8" name="AutoShape 3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96" name="Picture 33" descr="wb_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4" name="Group 3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91" name="Group 35"/>
            <p:cNvGrpSpPr>
              <a:grpSpLocks/>
            </p:cNvGrpSpPr>
            <p:nvPr/>
          </p:nvGrpSpPr>
          <p:grpSpPr bwMode="auto">
            <a:xfrm>
              <a:off x="672" y="3034"/>
              <a:ext cx="278" cy="86"/>
              <a:chOff x="672" y="3994"/>
              <a:chExt cx="278" cy="86"/>
            </a:xfrm>
          </p:grpSpPr>
          <p:sp>
            <p:nvSpPr>
              <p:cNvPr id="78893" name="AutoShape 3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4" name="AutoShape 3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92" name="Picture 38" descr="wb_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9" name="Group 3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7" name="Group 40"/>
            <p:cNvGrpSpPr>
              <a:grpSpLocks/>
            </p:cNvGrpSpPr>
            <p:nvPr/>
          </p:nvGrpSpPr>
          <p:grpSpPr bwMode="auto">
            <a:xfrm>
              <a:off x="672" y="2544"/>
              <a:ext cx="278" cy="86"/>
              <a:chOff x="672" y="3994"/>
              <a:chExt cx="278" cy="86"/>
            </a:xfrm>
          </p:grpSpPr>
          <p:sp>
            <p:nvSpPr>
              <p:cNvPr id="78889" name="AutoShape 4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90" name="AutoShape 4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8" name="Picture 43" descr="wb_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4" name="Group 4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83" name="Group 45"/>
            <p:cNvGrpSpPr>
              <a:grpSpLocks/>
            </p:cNvGrpSpPr>
            <p:nvPr/>
          </p:nvGrpSpPr>
          <p:grpSpPr bwMode="auto">
            <a:xfrm>
              <a:off x="672" y="1872"/>
              <a:ext cx="278" cy="86"/>
              <a:chOff x="672" y="3994"/>
              <a:chExt cx="278" cy="86"/>
            </a:xfrm>
          </p:grpSpPr>
          <p:sp>
            <p:nvSpPr>
              <p:cNvPr id="78885" name="AutoShape 4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86" name="AutoShape 4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4" name="Picture 48" descr="wb_0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9" name="Group 4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78879" name="Group 50"/>
            <p:cNvGrpSpPr>
              <a:grpSpLocks/>
            </p:cNvGrpSpPr>
            <p:nvPr/>
          </p:nvGrpSpPr>
          <p:grpSpPr bwMode="auto">
            <a:xfrm>
              <a:off x="672" y="912"/>
              <a:ext cx="278" cy="86"/>
              <a:chOff x="672" y="3994"/>
              <a:chExt cx="278" cy="86"/>
            </a:xfrm>
          </p:grpSpPr>
          <p:sp>
            <p:nvSpPr>
              <p:cNvPr id="78881" name="AutoShape 5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8882" name="AutoShape 5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78880" name="Picture 53" descr="wb_0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4" name="Picture 54" descr="wb_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5" name="Picture 55" descr="wb_0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6" name="Picture 56" descr="wb_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7" name="Picture 57" descr="wb_0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8" name="Picture 58" descr="wb_0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9" name="Picture 59" descr="wb_0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0" name="Picture 60" descr="wb_0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1" name="Picture 61" descr="wb_0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2" name="Picture 62" descr="wb_0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3" name="Picture 63" descr="wb_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4" name="Picture 64" descr="wb_0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5" name="Picture 65" descr="wb_0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6" name="Picture 66" descr="wb_04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7" name="Picture 67" descr="wb_0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8" name="Picture 68" descr="wb_04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9" name="Picture 69" descr="wb_0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78" name="Rectangle 7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7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wb_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1" name="Picture 3" descr="wb_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4" descr="wb_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5" descr="wb_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4" name="Picture 6" descr="wb_0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5" name="Picture 7" descr="wb_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6" name="Picture 8" descr="wb_0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7" name="Picture 9" descr="wb_0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8" name="Picture 10" descr="wb_0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9" name="Picture 11" descr="wb_0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0" name="Picture 12" descr="wb_0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1" name="Picture 13" descr="wb_0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2" name="Picture 14" descr="wb_0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3" name="Picture 15" descr="wb_0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4" name="Picture 16" descr="wb_0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5" name="Picture 17" descr="wb_0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6" name="Picture 18" descr="wb_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7" name="Picture 19" descr="wb_0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8" name="Picture 20" descr="wb_0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9" name="Picture 21" descr="wb_0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0" name="Picture 22" descr="wb_01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1" name="Picture 23" descr="wb_00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2" name="Picture 24" descr="wb_00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3" name="Picture 25" descr="wb_00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4" name="Picture 26" descr="wb_00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5" name="Picture 27" descr="wb_00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20" name="AutoShape 28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5021" name="Freeform 29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1758" name="Group 30"/>
          <p:cNvGrpSpPr>
            <a:grpSpLocks/>
          </p:cNvGrpSpPr>
          <p:nvPr/>
        </p:nvGrpSpPr>
        <p:grpSpPr bwMode="auto">
          <a:xfrm>
            <a:off x="1066800" y="6273800"/>
            <a:ext cx="441325" cy="161925"/>
            <a:chOff x="672" y="3952"/>
            <a:chExt cx="278" cy="102"/>
          </a:xfrm>
        </p:grpSpPr>
        <p:sp>
          <p:nvSpPr>
            <p:cNvPr id="85080" name="AutoShape 31"/>
            <p:cNvSpPr>
              <a:spLocks noChangeArrowheads="1"/>
            </p:cNvSpPr>
            <p:nvPr/>
          </p:nvSpPr>
          <p:spPr bwMode="auto">
            <a:xfrm>
              <a:off x="672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81" name="AutoShape 32"/>
            <p:cNvSpPr>
              <a:spLocks noChangeArrowheads="1"/>
            </p:cNvSpPr>
            <p:nvPr/>
          </p:nvSpPr>
          <p:spPr bwMode="auto">
            <a:xfrm>
              <a:off x="864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82" name="AutoShape 33"/>
            <p:cNvSpPr>
              <a:spLocks noChangeArrowheads="1"/>
            </p:cNvSpPr>
            <p:nvPr/>
          </p:nvSpPr>
          <p:spPr bwMode="auto">
            <a:xfrm>
              <a:off x="809" y="3968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62" name="Group 34"/>
          <p:cNvGrpSpPr>
            <a:grpSpLocks/>
          </p:cNvGrpSpPr>
          <p:nvPr/>
        </p:nvGrpSpPr>
        <p:grpSpPr bwMode="auto">
          <a:xfrm>
            <a:off x="1066800" y="6251575"/>
            <a:ext cx="441325" cy="161925"/>
            <a:chOff x="672" y="3936"/>
            <a:chExt cx="278" cy="102"/>
          </a:xfrm>
        </p:grpSpPr>
        <p:sp>
          <p:nvSpPr>
            <p:cNvPr id="85077" name="AutoShape 3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8" name="AutoShape 3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9" name="AutoShape 3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66" name="Group 38"/>
          <p:cNvGrpSpPr>
            <a:grpSpLocks/>
          </p:cNvGrpSpPr>
          <p:nvPr/>
        </p:nvGrpSpPr>
        <p:grpSpPr bwMode="auto">
          <a:xfrm>
            <a:off x="1068388" y="6234113"/>
            <a:ext cx="441325" cy="161925"/>
            <a:chOff x="672" y="3936"/>
            <a:chExt cx="278" cy="102"/>
          </a:xfrm>
        </p:grpSpPr>
        <p:sp>
          <p:nvSpPr>
            <p:cNvPr id="85074" name="AutoShape 3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5" name="AutoShape 4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6" name="AutoShape 4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0" name="Group 42"/>
          <p:cNvGrpSpPr>
            <a:grpSpLocks/>
          </p:cNvGrpSpPr>
          <p:nvPr/>
        </p:nvGrpSpPr>
        <p:grpSpPr bwMode="auto">
          <a:xfrm>
            <a:off x="1068388" y="6205538"/>
            <a:ext cx="441325" cy="161925"/>
            <a:chOff x="672" y="3936"/>
            <a:chExt cx="278" cy="102"/>
          </a:xfrm>
        </p:grpSpPr>
        <p:sp>
          <p:nvSpPr>
            <p:cNvPr id="85071" name="AutoShape 4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2" name="AutoShape 4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3" name="AutoShape 4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4" name="Group 46"/>
          <p:cNvGrpSpPr>
            <a:grpSpLocks/>
          </p:cNvGrpSpPr>
          <p:nvPr/>
        </p:nvGrpSpPr>
        <p:grpSpPr bwMode="auto">
          <a:xfrm>
            <a:off x="1068388" y="6169025"/>
            <a:ext cx="441325" cy="161925"/>
            <a:chOff x="672" y="3936"/>
            <a:chExt cx="278" cy="102"/>
          </a:xfrm>
        </p:grpSpPr>
        <p:sp>
          <p:nvSpPr>
            <p:cNvPr id="85068" name="AutoShape 4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9" name="AutoShape 4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70" name="AutoShape 4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8" name="Group 50"/>
          <p:cNvGrpSpPr>
            <a:grpSpLocks/>
          </p:cNvGrpSpPr>
          <p:nvPr/>
        </p:nvGrpSpPr>
        <p:grpSpPr bwMode="auto">
          <a:xfrm>
            <a:off x="1068388" y="6115050"/>
            <a:ext cx="441325" cy="161925"/>
            <a:chOff x="672" y="3936"/>
            <a:chExt cx="278" cy="102"/>
          </a:xfrm>
        </p:grpSpPr>
        <p:sp>
          <p:nvSpPr>
            <p:cNvPr id="85065" name="AutoShape 5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6" name="AutoShape 5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7" name="AutoShape 5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82" name="Group 54"/>
          <p:cNvGrpSpPr>
            <a:grpSpLocks/>
          </p:cNvGrpSpPr>
          <p:nvPr/>
        </p:nvGrpSpPr>
        <p:grpSpPr bwMode="auto">
          <a:xfrm>
            <a:off x="1068388" y="6032500"/>
            <a:ext cx="441325" cy="161925"/>
            <a:chOff x="672" y="3936"/>
            <a:chExt cx="278" cy="102"/>
          </a:xfrm>
        </p:grpSpPr>
        <p:sp>
          <p:nvSpPr>
            <p:cNvPr id="85062" name="AutoShape 5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3" name="AutoShape 5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4" name="AutoShape 5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86" name="Group 58"/>
          <p:cNvGrpSpPr>
            <a:grpSpLocks/>
          </p:cNvGrpSpPr>
          <p:nvPr/>
        </p:nvGrpSpPr>
        <p:grpSpPr bwMode="auto">
          <a:xfrm>
            <a:off x="1068388" y="5913438"/>
            <a:ext cx="441325" cy="161925"/>
            <a:chOff x="672" y="3936"/>
            <a:chExt cx="278" cy="102"/>
          </a:xfrm>
        </p:grpSpPr>
        <p:sp>
          <p:nvSpPr>
            <p:cNvPr id="85059" name="AutoShape 5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0" name="AutoShape 6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61" name="AutoShape 6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0" name="Group 62"/>
          <p:cNvGrpSpPr>
            <a:grpSpLocks/>
          </p:cNvGrpSpPr>
          <p:nvPr/>
        </p:nvGrpSpPr>
        <p:grpSpPr bwMode="auto">
          <a:xfrm>
            <a:off x="1068388" y="5740400"/>
            <a:ext cx="441325" cy="161925"/>
            <a:chOff x="672" y="3936"/>
            <a:chExt cx="278" cy="102"/>
          </a:xfrm>
        </p:grpSpPr>
        <p:sp>
          <p:nvSpPr>
            <p:cNvPr id="85056" name="AutoShape 6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7" name="AutoShape 6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8" name="AutoShape 6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4" name="Group 66"/>
          <p:cNvGrpSpPr>
            <a:grpSpLocks/>
          </p:cNvGrpSpPr>
          <p:nvPr/>
        </p:nvGrpSpPr>
        <p:grpSpPr bwMode="auto">
          <a:xfrm>
            <a:off x="1068388" y="5492750"/>
            <a:ext cx="441325" cy="161925"/>
            <a:chOff x="672" y="3936"/>
            <a:chExt cx="278" cy="102"/>
          </a:xfrm>
        </p:grpSpPr>
        <p:sp>
          <p:nvSpPr>
            <p:cNvPr id="85053" name="AutoShape 6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4" name="AutoShape 6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5" name="AutoShape 6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8" name="Group 70"/>
          <p:cNvGrpSpPr>
            <a:grpSpLocks/>
          </p:cNvGrpSpPr>
          <p:nvPr/>
        </p:nvGrpSpPr>
        <p:grpSpPr bwMode="auto">
          <a:xfrm>
            <a:off x="1068388" y="5137150"/>
            <a:ext cx="441325" cy="161925"/>
            <a:chOff x="672" y="3936"/>
            <a:chExt cx="278" cy="102"/>
          </a:xfrm>
        </p:grpSpPr>
        <p:sp>
          <p:nvSpPr>
            <p:cNvPr id="85050" name="AutoShape 7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1" name="AutoShape 7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52" name="AutoShape 7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02" name="Group 74"/>
          <p:cNvGrpSpPr>
            <a:grpSpLocks/>
          </p:cNvGrpSpPr>
          <p:nvPr/>
        </p:nvGrpSpPr>
        <p:grpSpPr bwMode="auto">
          <a:xfrm>
            <a:off x="1068388" y="4633913"/>
            <a:ext cx="441325" cy="161925"/>
            <a:chOff x="672" y="3936"/>
            <a:chExt cx="278" cy="102"/>
          </a:xfrm>
        </p:grpSpPr>
        <p:sp>
          <p:nvSpPr>
            <p:cNvPr id="85047" name="AutoShape 7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8" name="AutoShape 7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9" name="AutoShape 7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06" name="Group 78"/>
          <p:cNvGrpSpPr>
            <a:grpSpLocks/>
          </p:cNvGrpSpPr>
          <p:nvPr/>
        </p:nvGrpSpPr>
        <p:grpSpPr bwMode="auto">
          <a:xfrm>
            <a:off x="1068388" y="3902075"/>
            <a:ext cx="441325" cy="161925"/>
            <a:chOff x="672" y="3936"/>
            <a:chExt cx="278" cy="102"/>
          </a:xfrm>
        </p:grpSpPr>
        <p:sp>
          <p:nvSpPr>
            <p:cNvPr id="85044" name="AutoShape 7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5" name="AutoShape 8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6" name="AutoShape 8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10" name="Group 82"/>
          <p:cNvGrpSpPr>
            <a:grpSpLocks/>
          </p:cNvGrpSpPr>
          <p:nvPr/>
        </p:nvGrpSpPr>
        <p:grpSpPr bwMode="auto">
          <a:xfrm>
            <a:off x="1068388" y="2841625"/>
            <a:ext cx="441325" cy="161925"/>
            <a:chOff x="672" y="3936"/>
            <a:chExt cx="278" cy="102"/>
          </a:xfrm>
        </p:grpSpPr>
        <p:sp>
          <p:nvSpPr>
            <p:cNvPr id="85041" name="AutoShape 8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2" name="AutoShape 8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3" name="AutoShape 8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14" name="Group 86"/>
          <p:cNvGrpSpPr>
            <a:grpSpLocks/>
          </p:cNvGrpSpPr>
          <p:nvPr/>
        </p:nvGrpSpPr>
        <p:grpSpPr bwMode="auto">
          <a:xfrm>
            <a:off x="1068388" y="1323975"/>
            <a:ext cx="441325" cy="161925"/>
            <a:chOff x="672" y="3936"/>
            <a:chExt cx="278" cy="102"/>
          </a:xfrm>
        </p:grpSpPr>
        <p:sp>
          <p:nvSpPr>
            <p:cNvPr id="85038" name="AutoShape 8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39" name="AutoShape 8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5040" name="AutoShape 8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037" name="Rectangle 9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8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pic>
        <p:nvPicPr>
          <p:cNvPr id="86019" name="Picture 3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0" name="Picture 4" descr="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5" descr="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2" name="Picture 6" descr="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3" name="Picture 7" descr="frame_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4" name="Picture 8" descr="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5" name="Picture 9" descr="frame_0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6" name="Picture 10" descr="frame_00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7" name="Picture 11" descr="frame_00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12" descr="frame_0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90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428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forward Fourier Transform</a:t>
            </a:r>
          </a:p>
        </p:txBody>
      </p:sp>
      <p:pic>
        <p:nvPicPr>
          <p:cNvPr id="87043" name="Picture 3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4" name="Picture 4" descr="pat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204806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07" name="AutoShape 7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no phase</a:t>
            </a:r>
          </a:p>
        </p:txBody>
      </p:sp>
      <p:grpSp>
        <p:nvGrpSpPr>
          <p:cNvPr id="204809" name="Group 9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87050" name="Group 10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87060" name="Freeform 11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1" name="Freeform 12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2" name="Freeform 13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3" name="Freeform 14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4" name="Freeform 15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5" name="Freeform 16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6" name="Freeform 17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7" name="Freeform 18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7051" name="Group 19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87052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3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4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5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6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7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8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9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/>
      <p:bldP spid="204805" grpId="0"/>
      <p:bldP spid="204806" grpId="0" animBg="1"/>
      <p:bldP spid="20480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88068" name="Picture 4" descr="phaseframe_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5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6" descr="phaseframe_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1" name="Picture 7" descr="phaseframe_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2" name="Picture 8" descr="phaseframe_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3" name="Picture 9" descr="phase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4" name="Picture 10" descr="phaseframe_0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5" name="Picture 11" descr="phaseframe_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6" name="Picture 12" descr="phaseframe_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7" name="Picture 13" descr="phaseframe_0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8" name="Picture 14" descr="phaseframe_0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8081" name="AutoShape 17"/>
          <p:cNvSpPr>
            <a:spLocks noChangeArrowheads="1"/>
          </p:cNvSpPr>
          <p:nvPr/>
        </p:nvSpPr>
        <p:spPr bwMode="auto">
          <a:xfrm>
            <a:off x="3219450" y="4229100"/>
            <a:ext cx="941388" cy="781050"/>
          </a:xfrm>
          <a:prstGeom prst="leftArrow">
            <a:avLst>
              <a:gd name="adj1" fmla="val 43500"/>
              <a:gd name="adj2" fmla="val 40779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205842" name="Group 18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88085" name="Group 19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88095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6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7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8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9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0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1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2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8086" name="Group 28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88087" name="Freeform 29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88" name="Freeform 30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89" name="Freeform 31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0" name="Freeform 32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1" name="Freeform 33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2" name="Freeform 34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3" name="Freeform 35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4" name="Freeform 36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5861" name="Rectangle 37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88084" name="AutoShape 38"/>
          <p:cNvSpPr>
            <a:spLocks noChangeArrowheads="1"/>
          </p:cNvSpPr>
          <p:nvPr/>
        </p:nvSpPr>
        <p:spPr bwMode="auto">
          <a:xfrm rot="10800000">
            <a:off x="3384550" y="4235450"/>
            <a:ext cx="1008063" cy="781050"/>
          </a:xfrm>
          <a:prstGeom prst="leftArrow">
            <a:avLst>
              <a:gd name="adj1" fmla="val 43500"/>
              <a:gd name="adj2" fmla="val 43667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0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  <p:bldP spid="20586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89094" name="Picture 6" descr="phase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5" name="Picture 7" descr="phase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Picture 8" descr="phase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7" name="Picture 9" descr="phase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</a:t>
            </a:r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2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90116" name="Picture 4" descr="lattice_pha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</a:t>
            </a:r>
            <a:r>
              <a:rPr lang="en-US" dirty="0" smtClean="0">
                <a:solidFill>
                  <a:srgbClr val="00B050"/>
                </a:solidFill>
              </a:rPr>
              <a:t> 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2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91142" name="Picture 6" descr="phaseframe_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</a:t>
            </a:r>
            <a:r>
              <a:rPr lang="en-US" dirty="0" smtClean="0">
                <a:solidFill>
                  <a:srgbClr val="00B050"/>
                </a:solidFill>
              </a:rPr>
              <a:t> 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phase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3" name="Picture 3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 from a crystal structure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</a:t>
            </a:r>
            <a:r>
              <a:rPr lang="en-US" dirty="0" smtClean="0">
                <a:solidFill>
                  <a:srgbClr val="00B050"/>
                </a:solidFill>
              </a:rPr>
              <a:t> 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4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2133601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Reciprocal Space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7834" y="1849348"/>
            <a:ext cx="72021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/>
            </a:pP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1/distance</a:t>
            </a:r>
          </a:p>
          <a:p>
            <a:pPr marL="342900" indent="-342900">
              <a:buFontTx/>
              <a:buAutoNum type="arabicPlain"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l-GR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= 2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sin(</a:t>
            </a:r>
            <a:r>
              <a:rPr lang="el-GR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θ)</a:t>
            </a:r>
          </a:p>
          <a:p>
            <a:pPr marL="342900" indent="-342900">
              <a:buAutoNum type="arabicPlain"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Gaussian 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Gaussian</a:t>
            </a:r>
          </a:p>
          <a:p>
            <a:pPr marL="342900" indent="-342900">
              <a:buAutoNum type="arabicPlain"/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 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lattice</a:t>
            </a:r>
          </a:p>
          <a:p>
            <a:pPr marL="342900" indent="-342900">
              <a:buAutoNum type="arabicPlain"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Duck → Blobs</a:t>
            </a:r>
          </a:p>
          <a:p>
            <a:pPr marL="342900" indent="-342900">
              <a:buAutoNum type="arabicPlain"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Convolution → product</a:t>
            </a:r>
          </a:p>
          <a:p>
            <a:pPr marL="342900" indent="-342900">
              <a:buAutoNum type="arabicPlain"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Rotations same</a:t>
            </a:r>
          </a:p>
          <a:p>
            <a:pPr marL="342900" indent="-342900">
              <a:buAutoNum type="arabicPlain"/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“angle space”</a:t>
            </a:r>
            <a:endParaRPr lang="en-US" sz="40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550702" cy="5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http://bl831.als.lbl.gov/~</a:t>
            </a:r>
            <a:r>
              <a:rPr lang="en-US" altLang="en-US" sz="24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jamesh/powerpoint/</a:t>
            </a:r>
            <a:r>
              <a:rPr lang="en-US" altLang="en-US" sz="2400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charset="0"/>
              </a:rPr>
              <a:t>CSHL_recipspace_2022.pptx</a:t>
            </a:r>
            <a:endParaRPr lang="en-US" altLang="en-US" sz="2400" dirty="0">
              <a:solidFill>
                <a:srgbClr val="000000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74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590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6" name="TextBox 3"/>
          <p:cNvSpPr txBox="1">
            <a:spLocks noChangeArrowheads="1"/>
          </p:cNvSpPr>
          <p:nvPr/>
        </p:nvSpPr>
        <p:spPr bwMode="auto">
          <a:xfrm>
            <a:off x="2362200" y="6029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59077" name="TextBox 7"/>
          <p:cNvSpPr txBox="1">
            <a:spLocks noChangeArrowheads="1"/>
          </p:cNvSpPr>
          <p:nvPr/>
        </p:nvSpPr>
        <p:spPr bwMode="auto">
          <a:xfrm>
            <a:off x="7121525" y="6029325"/>
            <a:ext cx="11849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</a:rPr>
              <a:t>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259078" name="TextBox 4"/>
          <p:cNvSpPr txBox="1">
            <a:spLocks noChangeArrowheads="1"/>
          </p:cNvSpPr>
          <p:nvPr/>
        </p:nvSpPr>
        <p:spPr bwMode="auto">
          <a:xfrm>
            <a:off x="2695575" y="1293813"/>
            <a:ext cx="375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“Time-resolved” diffraction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7524364" y="369372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172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Title 1"/>
          <p:cNvSpPr>
            <a:spLocks noGrp="1"/>
          </p:cNvSpPr>
          <p:nvPr>
            <p:ph type="title" idx="4294967295"/>
          </p:nvPr>
        </p:nvSpPr>
        <p:spPr>
          <a:xfrm>
            <a:off x="457200" y="155575"/>
            <a:ext cx="8229600" cy="1143000"/>
          </a:xfrm>
        </p:spPr>
        <p:txBody>
          <a:bodyPr/>
          <a:lstStyle/>
          <a:p>
            <a:r>
              <a:rPr lang="en-US" sz="3600"/>
              <a:t>Snapshot from single virus particle</a:t>
            </a:r>
          </a:p>
        </p:txBody>
      </p:sp>
      <p:pic>
        <p:nvPicPr>
          <p:cNvPr id="65843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666875"/>
            <a:ext cx="56007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8439" name="TextBox 7"/>
          <p:cNvSpPr txBox="1">
            <a:spLocks noChangeArrowheads="1"/>
          </p:cNvSpPr>
          <p:nvPr/>
        </p:nvSpPr>
        <p:spPr bwMode="auto">
          <a:xfrm>
            <a:off x="4181475" y="5414963"/>
            <a:ext cx="67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baseline="-25000">
                <a:ea typeface="MS PGothic" pitchFamily="34" charset="-128"/>
              </a:rPr>
              <a:t>TEM</a:t>
            </a:r>
          </a:p>
        </p:txBody>
      </p:sp>
      <p:sp>
        <p:nvSpPr>
          <p:cNvPr id="658440" name="TextBox 8"/>
          <p:cNvSpPr txBox="1">
            <a:spLocks noChangeArrowheads="1"/>
          </p:cNvSpPr>
          <p:nvPr/>
        </p:nvSpPr>
        <p:spPr bwMode="auto">
          <a:xfrm>
            <a:off x="241300" y="1833563"/>
            <a:ext cx="41163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baseline="-25000">
                <a:solidFill>
                  <a:schemeClr val="bg2"/>
                </a:solidFill>
                <a:ea typeface="MS PGothic" pitchFamily="34" charset="-128"/>
              </a:rPr>
              <a:t>2 keV  LCLS  200 fs  Mimi virus single-shot.</a:t>
            </a:r>
          </a:p>
        </p:txBody>
      </p:sp>
      <p:grpSp>
        <p:nvGrpSpPr>
          <p:cNvPr id="658443" name="Group 11"/>
          <p:cNvGrpSpPr>
            <a:grpSpLocks/>
          </p:cNvGrpSpPr>
          <p:nvPr/>
        </p:nvGrpSpPr>
        <p:grpSpPr bwMode="auto">
          <a:xfrm>
            <a:off x="5689600" y="1708150"/>
            <a:ext cx="3271838" cy="2901950"/>
            <a:chOff x="3607" y="2079"/>
            <a:chExt cx="2061" cy="1828"/>
          </a:xfrm>
        </p:grpSpPr>
        <p:pic>
          <p:nvPicPr>
            <p:cNvPr id="658436" name="Picture 22" descr="modes_removed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65" t="38095" r="29524" b="34285"/>
            <a:stretch>
              <a:fillRect/>
            </a:stretch>
          </p:blipFill>
          <p:spPr bwMode="auto">
            <a:xfrm>
              <a:off x="3607" y="2079"/>
              <a:ext cx="2061" cy="1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8437" name="Text Box 10"/>
            <p:cNvSpPr txBox="1">
              <a:spLocks noChangeArrowheads="1"/>
            </p:cNvSpPr>
            <p:nvPr/>
          </p:nvSpPr>
          <p:spPr bwMode="auto">
            <a:xfrm>
              <a:off x="3670" y="2139"/>
              <a:ext cx="409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1600" baseline="-25000">
                  <a:solidFill>
                    <a:schemeClr val="bg1"/>
                  </a:solidFill>
                  <a:ea typeface="MS PGothic" pitchFamily="34" charset="-128"/>
                </a:rPr>
                <a:t>200 nm</a:t>
              </a:r>
            </a:p>
          </p:txBody>
        </p:sp>
        <p:sp>
          <p:nvSpPr>
            <p:cNvPr id="658438" name="Line 24"/>
            <p:cNvSpPr>
              <a:spLocks noChangeShapeType="1"/>
            </p:cNvSpPr>
            <p:nvPr/>
          </p:nvSpPr>
          <p:spPr bwMode="auto">
            <a:xfrm>
              <a:off x="3748" y="2351"/>
              <a:ext cx="412" cy="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8441" name="TextBox 9"/>
            <p:cNvSpPr txBox="1">
              <a:spLocks noChangeArrowheads="1"/>
            </p:cNvSpPr>
            <p:nvPr/>
          </p:nvSpPr>
          <p:spPr bwMode="auto">
            <a:xfrm>
              <a:off x="3891" y="3668"/>
              <a:ext cx="132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US" sz="2400" baseline="-25000">
                  <a:solidFill>
                    <a:schemeClr val="bg2"/>
                  </a:solidFill>
                  <a:ea typeface="MS PGothic" pitchFamily="34" charset="-128"/>
                </a:rPr>
                <a:t>Reconstructed image</a:t>
              </a:r>
            </a:p>
          </p:txBody>
        </p:sp>
      </p:grpSp>
      <p:sp>
        <p:nvSpPr>
          <p:cNvPr id="658442" name="TextBox 10"/>
          <p:cNvSpPr txBox="1">
            <a:spLocks noChangeArrowheads="1"/>
          </p:cNvSpPr>
          <p:nvPr/>
        </p:nvSpPr>
        <p:spPr bwMode="auto">
          <a:xfrm>
            <a:off x="6249988" y="4592638"/>
            <a:ext cx="17065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2400" baseline="-25000">
                <a:ea typeface="MS PGothic" pitchFamily="34" charset="-128"/>
              </a:rPr>
              <a:t>Resolution 20nm</a:t>
            </a:r>
          </a:p>
        </p:txBody>
      </p:sp>
      <p:sp>
        <p:nvSpPr>
          <p:cNvPr id="658444" name="Rectangle 12"/>
          <p:cNvSpPr>
            <a:spLocks noChangeArrowheads="1"/>
          </p:cNvSpPr>
          <p:nvPr/>
        </p:nvSpPr>
        <p:spPr bwMode="auto">
          <a:xfrm>
            <a:off x="6684963" y="6240463"/>
            <a:ext cx="2459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Seibert, </a:t>
            </a:r>
            <a:r>
              <a:rPr lang="en-US" i="1"/>
              <a:t>et al.</a:t>
            </a:r>
            <a:r>
              <a:rPr lang="en-US"/>
              <a:t> (2011). </a:t>
            </a:r>
            <a:r>
              <a:rPr lang="en-US" i="1"/>
              <a:t>Nature</a:t>
            </a:r>
            <a:r>
              <a:rPr lang="en-US"/>
              <a:t> </a:t>
            </a:r>
            <a:r>
              <a:rPr lang="en-US" b="1"/>
              <a:t>470</a:t>
            </a:r>
            <a:r>
              <a:rPr lang="en-US"/>
              <a:t>, 78-81. </a:t>
            </a:r>
          </a:p>
        </p:txBody>
      </p:sp>
      <p:sp>
        <p:nvSpPr>
          <p:cNvPr id="2" name="Rectangle 1"/>
          <p:cNvSpPr/>
          <p:nvPr/>
        </p:nvSpPr>
        <p:spPr>
          <a:xfrm>
            <a:off x="3338512" y="5181598"/>
            <a:ext cx="2259013" cy="159067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442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Realistic single-particle prediction</a:t>
            </a:r>
            <a:endParaRPr lang="en-US" dirty="0"/>
          </a:p>
        </p:txBody>
      </p:sp>
      <p:pic>
        <p:nvPicPr>
          <p:cNvPr id="67586" name="Picture 2" descr="C:\Users\JMHolton\Desktop\James_Holton\html\fastBragg\xfel\neutz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54864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C:\Users\JMHolton\Desktop\James_Holton\html\fastBragg\xfel\noiseimage_xfel_tm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143500" cy="5143500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8006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10</a:t>
            </a:r>
            <a:r>
              <a:rPr lang="en-US" sz="2800" baseline="30000" dirty="0">
                <a:solidFill>
                  <a:srgbClr val="000000"/>
                </a:solidFill>
              </a:rPr>
              <a:t>12</a:t>
            </a:r>
            <a:r>
              <a:rPr lang="en-US" sz="2800" dirty="0">
                <a:solidFill>
                  <a:srgbClr val="000000"/>
                </a:solidFill>
              </a:rPr>
              <a:t> photon/pulse</a:t>
            </a:r>
          </a:p>
          <a:p>
            <a:r>
              <a:rPr lang="en-US" sz="2800" dirty="0">
                <a:solidFill>
                  <a:srgbClr val="000000"/>
                </a:solidFill>
              </a:rPr>
              <a:t>100 nm focus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5695565" y="382728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3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/>
              <a:t>Realistic single-particle prediction</a:t>
            </a:r>
            <a:endParaRPr lang="en-US" dirty="0"/>
          </a:p>
        </p:txBody>
      </p:sp>
      <p:pic>
        <p:nvPicPr>
          <p:cNvPr id="67586" name="Picture 2" descr="C:\Users\JMHolton\Desktop\James_Holton\html\fastBragg\xfel\neutz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54864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48006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10</a:t>
            </a:r>
            <a:r>
              <a:rPr lang="en-US" sz="2800" baseline="30000" dirty="0">
                <a:solidFill>
                  <a:srgbClr val="000000"/>
                </a:solidFill>
              </a:rPr>
              <a:t>12</a:t>
            </a:r>
            <a:r>
              <a:rPr lang="en-US" sz="2800" dirty="0">
                <a:solidFill>
                  <a:srgbClr val="000000"/>
                </a:solidFill>
              </a:rPr>
              <a:t> photon/pulse</a:t>
            </a:r>
          </a:p>
          <a:p>
            <a:r>
              <a:rPr lang="en-US" sz="2800" dirty="0">
                <a:solidFill>
                  <a:srgbClr val="000000"/>
                </a:solidFill>
              </a:rPr>
              <a:t>3 nm focus</a:t>
            </a:r>
          </a:p>
        </p:txBody>
      </p:sp>
      <p:pic>
        <p:nvPicPr>
          <p:cNvPr id="6" name="Picture 6" descr="C:\Users\JMHolton\Desktop\James_Holton\html\fastBragg\xfel\noiseimage_future_tm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143500" cy="514350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6200000">
            <a:off x="5695565" y="382728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8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real and reciprocal</a:t>
            </a:r>
          </a:p>
        </p:txBody>
      </p:sp>
      <p:pic>
        <p:nvPicPr>
          <p:cNvPr id="3" name="lyso_rota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6661334" y="389920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6661335" y="4371815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59397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5939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spect="1"/>
          </p:cNvSpPr>
          <p:nvPr/>
        </p:nvSpPr>
        <p:spPr>
          <a:xfrm>
            <a:off x="1584325" y="3794125"/>
            <a:ext cx="1463675" cy="14636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Meaning of “Molecular Transform”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6702431" y="439236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2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604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spect="1"/>
          </p:cNvSpPr>
          <p:nvPr/>
        </p:nvSpPr>
        <p:spPr>
          <a:xfrm>
            <a:off x="1584325" y="3794125"/>
            <a:ext cx="1463675" cy="14636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Meaning of “Molecular Transform”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6702431" y="4392363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9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Meaning of “Molecular Transform”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6144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2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624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Meaning of “Molecular Transform”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4401020" y="4392364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+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7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6349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 smtClean="0">
                <a:solidFill>
                  <a:srgbClr val="000000"/>
                </a:solidFill>
              </a:rPr>
              <a:t>Meaning of “Molecular Transform”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4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226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X-ray data are 3D!</a:t>
            </a:r>
          </a:p>
        </p:txBody>
      </p:sp>
      <p:pic>
        <p:nvPicPr>
          <p:cNvPr id="85017" name="diffraction.mpe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152775" y="1198563"/>
            <a:ext cx="5484813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020" name="Picture 28" descr="xtal_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3317875"/>
            <a:ext cx="687388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Line 29"/>
          <p:cNvSpPr>
            <a:spLocks noChangeAspect="1" noChangeShapeType="1"/>
          </p:cNvSpPr>
          <p:nvPr/>
        </p:nvSpPr>
        <p:spPr bwMode="auto">
          <a:xfrm flipV="1">
            <a:off x="1192213" y="3097213"/>
            <a:ext cx="976312" cy="7032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2" name="Line 30"/>
          <p:cNvSpPr>
            <a:spLocks noChangeAspect="1" noChangeShapeType="1"/>
          </p:cNvSpPr>
          <p:nvPr/>
        </p:nvSpPr>
        <p:spPr bwMode="auto">
          <a:xfrm>
            <a:off x="1187450" y="3841750"/>
            <a:ext cx="1035050" cy="317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3" name="Line 31"/>
          <p:cNvSpPr>
            <a:spLocks noChangeAspect="1" noChangeShapeType="1"/>
          </p:cNvSpPr>
          <p:nvPr/>
        </p:nvSpPr>
        <p:spPr bwMode="auto">
          <a:xfrm flipV="1">
            <a:off x="1309688" y="3619500"/>
            <a:ext cx="520700" cy="200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4" name="Line 32"/>
          <p:cNvSpPr>
            <a:spLocks noChangeAspect="1" noChangeShapeType="1"/>
          </p:cNvSpPr>
          <p:nvPr/>
        </p:nvSpPr>
        <p:spPr bwMode="auto">
          <a:xfrm>
            <a:off x="1306513" y="3968750"/>
            <a:ext cx="554037" cy="4968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5" name="AutoShape 33"/>
          <p:cNvSpPr>
            <a:spLocks noChangeArrowheads="1"/>
          </p:cNvSpPr>
          <p:nvPr/>
        </p:nvSpPr>
        <p:spPr bwMode="auto">
          <a:xfrm>
            <a:off x="1630363" y="5208588"/>
            <a:ext cx="450850" cy="450850"/>
          </a:xfrm>
          <a:prstGeom prst="curvedLeftArrow">
            <a:avLst>
              <a:gd name="adj1" fmla="val 23310"/>
              <a:gd name="adj2" fmla="val 4331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86" name="AutoShape 35"/>
          <p:cNvSpPr>
            <a:spLocks noChangeArrowheads="1"/>
          </p:cNvSpPr>
          <p:nvPr/>
        </p:nvSpPr>
        <p:spPr bwMode="auto">
          <a:xfrm rot="10800000">
            <a:off x="457200" y="5162550"/>
            <a:ext cx="450850" cy="450850"/>
          </a:xfrm>
          <a:prstGeom prst="curvedLeftArrow">
            <a:avLst>
              <a:gd name="adj1" fmla="val 23310"/>
              <a:gd name="adj2" fmla="val 4331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87" name="Line 36"/>
          <p:cNvSpPr>
            <a:spLocks noChangeShapeType="1"/>
          </p:cNvSpPr>
          <p:nvPr/>
        </p:nvSpPr>
        <p:spPr bwMode="auto">
          <a:xfrm>
            <a:off x="1246188" y="5273675"/>
            <a:ext cx="0" cy="1584325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3479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5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5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6" fill="hold"/>
                                        <p:tgtEl>
                                          <p:spTgt spid="850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501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5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50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1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 from a 3D lattice</a:t>
            </a:r>
            <a:endParaRPr lang="en-US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47800" y="6488112"/>
            <a:ext cx="1313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eal </a:t>
            </a:r>
            <a:r>
              <a:rPr lang="en-US" altLang="en-US" sz="1800" dirty="0">
                <a:solidFill>
                  <a:srgbClr val="000000"/>
                </a:solidFill>
              </a:rPr>
              <a:t>space 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5857804" y="6488668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</a:t>
            </a:r>
            <a:r>
              <a:rPr lang="en-US" altLang="en-US" sz="1800" dirty="0" smtClean="0">
                <a:solidFill>
                  <a:srgbClr val="000000"/>
                </a:solidFill>
              </a:rPr>
              <a:t>eciprocal space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94062" y="393002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4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002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3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4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5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6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7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8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9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0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0011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0012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0013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4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6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7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8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9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0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1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2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3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1035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1036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1037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8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9" name="Line 15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40" name="Text Box 16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35366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05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1" name="Rectangle 3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2" name="Rectangle 4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3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4" name="Line 6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5" name="Oval 7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6" name="Rectangle 8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7" name="Oval 9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8" name="Rectangle 10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9" name="Rectangle 11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2061" name="Text Box 1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2062" name="Text Box 14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2063" name="Text Box 1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2064" name="Freeform 1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5" name="Oval 17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6" name="Line 18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7" name="Text Box 19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53197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07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6" name="Rectangle 14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3088" name="Line 16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9" name="Text Box 17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3090" name="Text Box 18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3091" name="Text Box 1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3092" name="Text Box 20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3093" name="Freeform 21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0580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09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09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1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4114" name="Line 18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5" name="Text Box 19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4116" name="Text Box 2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4117" name="Text Box 2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4118" name="Text Box 2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4119" name="Freeform 2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9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22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4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5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6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7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8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9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0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31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2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3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4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5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6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5138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9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0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1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5143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5144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5145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5146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5147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0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146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8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9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0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1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2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3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4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6155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6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7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8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9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0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6162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3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4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5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6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6167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6168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6169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6170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6171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3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6174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5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6176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6172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17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717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Ewald Sphere</a:t>
            </a:r>
            <a:endParaRPr lang="en-US" altLang="en-US" b="1" dirty="0"/>
          </a:p>
        </p:txBody>
      </p:sp>
      <p:sp>
        <p:nvSpPr>
          <p:cNvPr id="192718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719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719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719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719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719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719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1" name="Line 33"/>
          <p:cNvSpPr>
            <a:spLocks noChangeShapeType="1"/>
          </p:cNvSpPr>
          <p:nvPr/>
        </p:nvSpPr>
        <p:spPr bwMode="auto">
          <a:xfrm flipV="1">
            <a:off x="1204913" y="4240213"/>
            <a:ext cx="3843337" cy="941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2" name="Text Box 34"/>
          <p:cNvSpPr txBox="1">
            <a:spLocks noChangeArrowheads="1"/>
          </p:cNvSpPr>
          <p:nvPr/>
        </p:nvSpPr>
        <p:spPr bwMode="auto">
          <a:xfrm>
            <a:off x="2082800" y="488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  <a:cs typeface="Arial" pitchFamily="34" charset="0"/>
              </a:rPr>
              <a:t>θ</a:t>
            </a:r>
          </a:p>
        </p:txBody>
      </p:sp>
      <p:sp>
        <p:nvSpPr>
          <p:cNvPr id="1927203" name="Text Box 35"/>
          <p:cNvSpPr txBox="1">
            <a:spLocks noChangeArrowheads="1"/>
          </p:cNvSpPr>
          <p:nvPr/>
        </p:nvSpPr>
        <p:spPr bwMode="auto">
          <a:xfrm>
            <a:off x="6240463" y="5307013"/>
            <a:ext cx="23447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= 2 d sin(</a:t>
            </a: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27204" name="Line 36"/>
          <p:cNvSpPr>
            <a:spLocks noChangeShapeType="1"/>
          </p:cNvSpPr>
          <p:nvPr/>
        </p:nvSpPr>
        <p:spPr bwMode="auto">
          <a:xfrm flipV="1">
            <a:off x="4975225" y="4319588"/>
            <a:ext cx="134938" cy="36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5" name="Line 37"/>
          <p:cNvSpPr>
            <a:spLocks noChangeShapeType="1"/>
          </p:cNvSpPr>
          <p:nvPr/>
        </p:nvSpPr>
        <p:spPr bwMode="auto">
          <a:xfrm flipH="1" flipV="1">
            <a:off x="4916488" y="4273550"/>
            <a:ext cx="60325" cy="8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6" name="Arc 38"/>
          <p:cNvSpPr>
            <a:spLocks/>
          </p:cNvSpPr>
          <p:nvPr/>
        </p:nvSpPr>
        <p:spPr bwMode="auto">
          <a:xfrm>
            <a:off x="1193800" y="5000625"/>
            <a:ext cx="908050" cy="188913"/>
          </a:xfrm>
          <a:custGeom>
            <a:avLst/>
            <a:gdLst>
              <a:gd name="G0" fmla="+- 0 0 0"/>
              <a:gd name="G1" fmla="+- 11770 0 0"/>
              <a:gd name="G2" fmla="+- 21600 0 0"/>
              <a:gd name="T0" fmla="*/ 18112 w 21600"/>
              <a:gd name="T1" fmla="*/ 0 h 11830"/>
              <a:gd name="T2" fmla="*/ 21600 w 21600"/>
              <a:gd name="T3" fmla="*/ 11830 h 11830"/>
              <a:gd name="T4" fmla="*/ 0 w 21600"/>
              <a:gd name="T5" fmla="*/ 11770 h 1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1830" fill="none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</a:path>
              <a:path w="21600" h="11830" stroke="0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  <a:lnTo>
                  <a:pt x="0" y="117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5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Electric charge</a:t>
            </a:r>
          </a:p>
        </p:txBody>
      </p:sp>
      <p:grpSp>
        <p:nvGrpSpPr>
          <p:cNvPr id="382991" name="Group 15"/>
          <p:cNvGrpSpPr>
            <a:grpSpLocks/>
          </p:cNvGrpSpPr>
          <p:nvPr/>
        </p:nvGrpSpPr>
        <p:grpSpPr bwMode="auto">
          <a:xfrm>
            <a:off x="3490913" y="3617913"/>
            <a:ext cx="1643062" cy="733425"/>
            <a:chOff x="2199" y="2279"/>
            <a:chExt cx="1035" cy="462"/>
          </a:xfrm>
        </p:grpSpPr>
        <p:sp>
          <p:nvSpPr>
            <p:cNvPr id="382982" name="Text Box 6"/>
            <p:cNvSpPr txBox="1">
              <a:spLocks noChangeArrowheads="1"/>
            </p:cNvSpPr>
            <p:nvPr/>
          </p:nvSpPr>
          <p:spPr bwMode="auto">
            <a:xfrm>
              <a:off x="2199" y="2279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382983" name="Text Box 7"/>
            <p:cNvSpPr txBox="1">
              <a:spLocks noChangeArrowheads="1"/>
            </p:cNvSpPr>
            <p:nvPr/>
          </p:nvSpPr>
          <p:spPr bwMode="auto">
            <a:xfrm>
              <a:off x="2619" y="2510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382984" name="Text Box 8"/>
            <p:cNvSpPr txBox="1">
              <a:spLocks noChangeArrowheads="1"/>
            </p:cNvSpPr>
            <p:nvPr/>
          </p:nvSpPr>
          <p:spPr bwMode="auto">
            <a:xfrm>
              <a:off x="2363" y="2461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382985" name="Text Box 9"/>
            <p:cNvSpPr txBox="1">
              <a:spLocks noChangeArrowheads="1"/>
            </p:cNvSpPr>
            <p:nvPr/>
          </p:nvSpPr>
          <p:spPr bwMode="auto">
            <a:xfrm>
              <a:off x="2783" y="2509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382986" name="Text Box 10"/>
            <p:cNvSpPr txBox="1">
              <a:spLocks noChangeArrowheads="1"/>
            </p:cNvSpPr>
            <p:nvPr/>
          </p:nvSpPr>
          <p:spPr bwMode="auto">
            <a:xfrm>
              <a:off x="2939" y="2453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382987" name="Text Box 11"/>
            <p:cNvSpPr txBox="1">
              <a:spLocks noChangeArrowheads="1"/>
            </p:cNvSpPr>
            <p:nvPr/>
          </p:nvSpPr>
          <p:spPr bwMode="auto">
            <a:xfrm>
              <a:off x="3070" y="2394"/>
              <a:ext cx="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-</a:t>
              </a:r>
            </a:p>
          </p:txBody>
        </p:sp>
      </p:grpSp>
      <p:sp>
        <p:nvSpPr>
          <p:cNvPr id="382988" name="Text Box 12"/>
          <p:cNvSpPr txBox="1">
            <a:spLocks noChangeArrowheads="1"/>
          </p:cNvSpPr>
          <p:nvPr/>
        </p:nvSpPr>
        <p:spPr bwMode="auto">
          <a:xfrm>
            <a:off x="3506788" y="4351338"/>
            <a:ext cx="161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+  +  +  +  +  +</a:t>
            </a:r>
          </a:p>
        </p:txBody>
      </p:sp>
      <p:pic>
        <p:nvPicPr>
          <p:cNvPr id="38298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4" y="1070685"/>
            <a:ext cx="6483096" cy="633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503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Oval 33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3" name="Text Box 35"/>
          <p:cNvSpPr txBox="1">
            <a:spLocks noChangeArrowheads="1"/>
          </p:cNvSpPr>
          <p:nvPr/>
        </p:nvSpPr>
        <p:spPr bwMode="auto">
          <a:xfrm>
            <a:off x="2660650" y="27432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76804" name="Freeform 36"/>
          <p:cNvSpPr>
            <a:spLocks/>
          </p:cNvSpPr>
          <p:nvPr/>
        </p:nvSpPr>
        <p:spPr bwMode="auto">
          <a:xfrm rot="9898305">
            <a:off x="3602038" y="2835275"/>
            <a:ext cx="411162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5" name="Text Box 37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76806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0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1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2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3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4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5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6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beam divergence</a:t>
            </a:r>
          </a:p>
        </p:txBody>
      </p:sp>
      <p:sp>
        <p:nvSpPr>
          <p:cNvPr id="76817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8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9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76821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76822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76823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4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6825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6826" name="Oval 34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27" name="Oval 38"/>
          <p:cNvSpPr>
            <a:spLocks noChangeArrowheads="1"/>
          </p:cNvSpPr>
          <p:nvPr/>
        </p:nvSpPr>
        <p:spPr bwMode="auto">
          <a:xfrm rot="-1143203">
            <a:off x="4203700" y="3048000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28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71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Oval 34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2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28" name="Rectangle 6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29" name="Rectangle 7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0" name="Rectangle 8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beam divergence</a:t>
            </a:r>
          </a:p>
        </p:txBody>
      </p:sp>
      <p:sp>
        <p:nvSpPr>
          <p:cNvPr id="77832" name="Oval 17"/>
          <p:cNvSpPr>
            <a:spLocks noChangeArrowheads="1"/>
          </p:cNvSpPr>
          <p:nvPr/>
        </p:nvSpPr>
        <p:spPr bwMode="auto">
          <a:xfrm rot="-617010">
            <a:off x="-3314700" y="1425575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3" name="Oval 19"/>
          <p:cNvSpPr>
            <a:spLocks noChangeAspect="1" noChangeArrowheads="1"/>
          </p:cNvSpPr>
          <p:nvPr/>
        </p:nvSpPr>
        <p:spPr bwMode="auto">
          <a:xfrm rot="-617010">
            <a:off x="-3314700" y="5091113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4" name="Rectangle 20"/>
          <p:cNvSpPr>
            <a:spLocks noChangeArrowheads="1"/>
          </p:cNvSpPr>
          <p:nvPr/>
        </p:nvSpPr>
        <p:spPr bwMode="auto">
          <a:xfrm rot="-617010">
            <a:off x="-1787525" y="4913313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5" name="Oval 21"/>
          <p:cNvSpPr>
            <a:spLocks noChangeArrowheads="1"/>
          </p:cNvSpPr>
          <p:nvPr/>
        </p:nvSpPr>
        <p:spPr bwMode="auto">
          <a:xfrm rot="-617010">
            <a:off x="-2176463" y="1393825"/>
            <a:ext cx="71929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6" name="Line 22"/>
          <p:cNvSpPr>
            <a:spLocks noChangeShapeType="1"/>
          </p:cNvSpPr>
          <p:nvPr/>
        </p:nvSpPr>
        <p:spPr bwMode="auto">
          <a:xfrm rot="-617010">
            <a:off x="1266825" y="5656263"/>
            <a:ext cx="3717925" cy="504825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7" name="Text Box 23"/>
          <p:cNvSpPr txBox="1">
            <a:spLocks noChangeArrowheads="1"/>
          </p:cNvSpPr>
          <p:nvPr/>
        </p:nvSpPr>
        <p:spPr bwMode="auto">
          <a:xfrm rot="-617010">
            <a:off x="212725" y="25511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77838" name="Line 24"/>
          <p:cNvSpPr>
            <a:spLocks noChangeShapeType="1"/>
          </p:cNvSpPr>
          <p:nvPr/>
        </p:nvSpPr>
        <p:spPr bwMode="auto">
          <a:xfrm rot="-617010">
            <a:off x="1209675" y="557371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9" name="Text Box 25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7840" name="Text Box 26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7841" name="Rectangle 30"/>
          <p:cNvSpPr>
            <a:spLocks noChangeArrowheads="1"/>
          </p:cNvSpPr>
          <p:nvPr/>
        </p:nvSpPr>
        <p:spPr bwMode="auto">
          <a:xfrm rot="2408014">
            <a:off x="4543425" y="2674938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42" name="Line 31"/>
          <p:cNvSpPr>
            <a:spLocks noChangeShapeType="1"/>
          </p:cNvSpPr>
          <p:nvPr/>
        </p:nvSpPr>
        <p:spPr bwMode="auto">
          <a:xfrm flipV="1">
            <a:off x="1225550" y="1720850"/>
            <a:ext cx="4587875" cy="42751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3" name="Rectangle 32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44" name="Text Box 38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77845" name="Text Box 40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77846" name="Text Box 12"/>
          <p:cNvSpPr txBox="1">
            <a:spLocks noChangeArrowheads="1"/>
          </p:cNvSpPr>
          <p:nvPr/>
        </p:nvSpPr>
        <p:spPr bwMode="auto">
          <a:xfrm rot="-2644322">
            <a:off x="2525713" y="4078288"/>
            <a:ext cx="163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77847" name="Oval 35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48" name="Line 39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9" name="Oval 41"/>
          <p:cNvSpPr>
            <a:spLocks noChangeArrowheads="1"/>
          </p:cNvSpPr>
          <p:nvPr/>
        </p:nvSpPr>
        <p:spPr bwMode="auto">
          <a:xfrm rot="-1832123">
            <a:off x="4125913" y="3168650"/>
            <a:ext cx="85725" cy="23177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323969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9410" name="Picture 2" descr="scan0001"/>
          <p:cNvPicPr>
            <a:picLocks noChangeAspect="1" noChangeArrowheads="1"/>
          </p:cNvPicPr>
          <p:nvPr/>
        </p:nvPicPr>
        <p:blipFill>
          <a:blip r:embed="rId2">
            <a:lum bright="-60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2" t="9268" r="6169" b="48232"/>
          <a:stretch>
            <a:fillRect/>
          </a:stretch>
        </p:blipFill>
        <p:spPr bwMode="auto">
          <a:xfrm>
            <a:off x="0" y="276225"/>
            <a:ext cx="91440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9411" name="AutoShape 3"/>
          <p:cNvSpPr>
            <a:spLocks noChangeArrowheads="1"/>
          </p:cNvSpPr>
          <p:nvPr/>
        </p:nvSpPr>
        <p:spPr bwMode="auto">
          <a:xfrm>
            <a:off x="-1423988" y="-246063"/>
            <a:ext cx="12001501" cy="2374901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folHlink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4941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79400"/>
            <a:ext cx="7772400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Divergence</a:t>
            </a:r>
            <a:r>
              <a:rPr lang="en-US" sz="40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4000" b="1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2800" dirty="0">
                <a:solidFill>
                  <a:schemeClr val="tx1"/>
                </a:solidFill>
              </a:rPr>
              <a:t>Arndt &amp; </a:t>
            </a:r>
            <a:r>
              <a:rPr lang="en-US" sz="2800" dirty="0" err="1">
                <a:solidFill>
                  <a:schemeClr val="tx1"/>
                </a:solidFill>
              </a:rPr>
              <a:t>Wonacott</a:t>
            </a:r>
            <a:r>
              <a:rPr lang="en-US" sz="2800" dirty="0">
                <a:solidFill>
                  <a:schemeClr val="tx1"/>
                </a:solidFill>
              </a:rPr>
              <a:t> (1977)</a:t>
            </a:r>
          </a:p>
        </p:txBody>
      </p:sp>
    </p:spTree>
    <p:extLst>
      <p:ext uri="{BB962C8B-B14F-4D97-AF65-F5344CB8AC3E}">
        <p14:creationId xmlns:p14="http://schemas.microsoft.com/office/powerpoint/2010/main" val="1409448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div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31250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divergence = 0 </a:t>
            </a:r>
            <a:r>
              <a:rPr lang="en-US" altLang="en-US" smtClean="0">
                <a:solidFill>
                  <a:schemeClr val="tx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765760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div_4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divergence = 0.3 </a:t>
            </a:r>
            <a:r>
              <a:rPr lang="en-US" altLang="en-US" smtClean="0">
                <a:solidFill>
                  <a:schemeClr val="tx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633532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Oval 33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0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1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2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3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4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5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6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7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8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spectral dispersion</a:t>
            </a:r>
          </a:p>
        </p:txBody>
      </p:sp>
      <p:sp>
        <p:nvSpPr>
          <p:cNvPr id="91149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0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51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115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1154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1155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6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1157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1158" name="Text Box 34"/>
          <p:cNvSpPr txBox="1">
            <a:spLocks noChangeArrowheads="1"/>
          </p:cNvSpPr>
          <p:nvPr/>
        </p:nvSpPr>
        <p:spPr bwMode="auto">
          <a:xfrm>
            <a:off x="2660650" y="27432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91159" name="Freeform 35"/>
          <p:cNvSpPr>
            <a:spLocks/>
          </p:cNvSpPr>
          <p:nvPr/>
        </p:nvSpPr>
        <p:spPr bwMode="auto">
          <a:xfrm rot="9898305">
            <a:off x="3602038" y="2835275"/>
            <a:ext cx="411162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0" name="Text Box 36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91161" name="Oval 37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6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3" name="Oval 39"/>
          <p:cNvSpPr>
            <a:spLocks noChangeArrowheads="1"/>
          </p:cNvSpPr>
          <p:nvPr/>
        </p:nvSpPr>
        <p:spPr bwMode="auto">
          <a:xfrm rot="-1143203">
            <a:off x="4203700" y="3048000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7483906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Oval 33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4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5" name="Rectangle 6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6" name="Rectangle 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9" name="Oval 11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0" name="Rectangle 14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1" name="Oval 15"/>
          <p:cNvSpPr>
            <a:spLocks noChangeArrowheads="1"/>
          </p:cNvSpPr>
          <p:nvPr/>
        </p:nvSpPr>
        <p:spPr bwMode="auto">
          <a:xfrm>
            <a:off x="-2943225" y="182563"/>
            <a:ext cx="7572375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2" name="Rectangle 16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spectral dispersion</a:t>
            </a:r>
          </a:p>
        </p:txBody>
      </p:sp>
      <p:sp>
        <p:nvSpPr>
          <p:cNvPr id="92174" name="Line 18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5" name="Rectangle 19"/>
          <p:cNvSpPr>
            <a:spLocks noChangeArrowheads="1"/>
          </p:cNvSpPr>
          <p:nvPr/>
        </p:nvSpPr>
        <p:spPr bwMode="auto">
          <a:xfrm rot="3899312">
            <a:off x="5803107" y="1577181"/>
            <a:ext cx="119062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6" name="Line 20"/>
          <p:cNvSpPr>
            <a:spLocks noChangeShapeType="1"/>
          </p:cNvSpPr>
          <p:nvPr/>
        </p:nvSpPr>
        <p:spPr bwMode="auto">
          <a:xfrm flipV="1">
            <a:off x="434975" y="1644650"/>
            <a:ext cx="6942138" cy="354806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7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2178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2179" name="Line 30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0" name="Text Box 31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’*</a:t>
            </a:r>
          </a:p>
        </p:txBody>
      </p:sp>
      <p:sp>
        <p:nvSpPr>
          <p:cNvPr id="92181" name="Text Box 32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’*</a:t>
            </a:r>
          </a:p>
        </p:txBody>
      </p:sp>
      <p:sp>
        <p:nvSpPr>
          <p:cNvPr id="92182" name="Text Box 34"/>
          <p:cNvSpPr txBox="1">
            <a:spLocks noChangeArrowheads="1"/>
          </p:cNvSpPr>
          <p:nvPr/>
        </p:nvSpPr>
        <p:spPr bwMode="auto">
          <a:xfrm>
            <a:off x="2660650" y="27432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92183" name="Freeform 35"/>
          <p:cNvSpPr>
            <a:spLocks/>
          </p:cNvSpPr>
          <p:nvPr/>
        </p:nvSpPr>
        <p:spPr bwMode="auto">
          <a:xfrm rot="9898305">
            <a:off x="3602038" y="2835275"/>
            <a:ext cx="411162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4" name="Text Box 36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92185" name="Oval 37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86" name="Text Box 43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2187" name="Line 44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8" name="Oval 46"/>
          <p:cNvSpPr>
            <a:spLocks noChangeArrowheads="1"/>
          </p:cNvSpPr>
          <p:nvPr/>
        </p:nvSpPr>
        <p:spPr bwMode="auto">
          <a:xfrm rot="-1109501">
            <a:off x="4235450" y="3055938"/>
            <a:ext cx="160338" cy="32385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774749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ispersion_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095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ispersion_0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9788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0.014% (Si 111)</a:t>
            </a:r>
          </a:p>
        </p:txBody>
      </p:sp>
    </p:spTree>
    <p:extLst>
      <p:ext uri="{BB962C8B-B14F-4D97-AF65-F5344CB8AC3E}">
        <p14:creationId xmlns:p14="http://schemas.microsoft.com/office/powerpoint/2010/main" val="4032491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ispersion_0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0.25% (CuK</a:t>
            </a:r>
            <a:r>
              <a:rPr lang="el-GR" altLang="en-US" baseline="-25000" smtClean="0">
                <a:solidFill>
                  <a:schemeClr val="tx1"/>
                </a:solidFill>
                <a:cs typeface="Arial" charset="0"/>
              </a:rPr>
              <a:t>α</a:t>
            </a:r>
            <a:r>
              <a:rPr lang="en-US" altLang="en-US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6566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2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1004888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Electric field of a moving charge</a:t>
            </a:r>
          </a:p>
        </p:txBody>
      </p:sp>
    </p:spTree>
    <p:extLst>
      <p:ext uri="{BB962C8B-B14F-4D97-AF65-F5344CB8AC3E}">
        <p14:creationId xmlns:p14="http://schemas.microsoft.com/office/powerpoint/2010/main" val="3425378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3840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ispersion_0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56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ispersion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1.3%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560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ispersion_25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2.6%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605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ispersion_5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5.1%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77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crystal is bent?</a:t>
            </a:r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993185" y="1130157"/>
            <a:ext cx="5537772" cy="4869952"/>
            <a:chOff x="11" y="1490"/>
            <a:chExt cx="2116" cy="1903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1" y="1543"/>
              <a:ext cx="2116" cy="1766"/>
            </a:xfrm>
            <a:custGeom>
              <a:avLst/>
              <a:gdLst>
                <a:gd name="T0" fmla="*/ 2020 w 2116"/>
                <a:gd name="T1" fmla="*/ 1766 h 1766"/>
                <a:gd name="T2" fmla="*/ 2096 w 2116"/>
                <a:gd name="T3" fmla="*/ 1668 h 1766"/>
                <a:gd name="T4" fmla="*/ 2017 w 2116"/>
                <a:gd name="T5" fmla="*/ 1369 h 1766"/>
                <a:gd name="T6" fmla="*/ 1504 w 2116"/>
                <a:gd name="T7" fmla="*/ 1029 h 1766"/>
                <a:gd name="T8" fmla="*/ 1054 w 2116"/>
                <a:gd name="T9" fmla="*/ 911 h 1766"/>
                <a:gd name="T10" fmla="*/ 819 w 2116"/>
                <a:gd name="T11" fmla="*/ 812 h 1766"/>
                <a:gd name="T12" fmla="*/ 711 w 2116"/>
                <a:gd name="T13" fmla="*/ 530 h 1766"/>
                <a:gd name="T14" fmla="*/ 413 w 2116"/>
                <a:gd name="T15" fmla="*/ 398 h 1766"/>
                <a:gd name="T16" fmla="*/ 299 w 2116"/>
                <a:gd name="T17" fmla="*/ 110 h 1766"/>
                <a:gd name="T18" fmla="*/ 0 w 2116"/>
                <a:gd name="T19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16" h="1766">
                  <a:moveTo>
                    <a:pt x="2020" y="1766"/>
                  </a:moveTo>
                  <a:cubicBezTo>
                    <a:pt x="2033" y="1750"/>
                    <a:pt x="2096" y="1734"/>
                    <a:pt x="2096" y="1668"/>
                  </a:cubicBezTo>
                  <a:cubicBezTo>
                    <a:pt x="2096" y="1602"/>
                    <a:pt x="2116" y="1475"/>
                    <a:pt x="2017" y="1369"/>
                  </a:cubicBezTo>
                  <a:cubicBezTo>
                    <a:pt x="1918" y="1263"/>
                    <a:pt x="1665" y="1105"/>
                    <a:pt x="1504" y="1029"/>
                  </a:cubicBezTo>
                  <a:cubicBezTo>
                    <a:pt x="1343" y="953"/>
                    <a:pt x="1168" y="947"/>
                    <a:pt x="1054" y="911"/>
                  </a:cubicBezTo>
                  <a:cubicBezTo>
                    <a:pt x="940" y="875"/>
                    <a:pt x="876" y="876"/>
                    <a:pt x="819" y="812"/>
                  </a:cubicBezTo>
                  <a:cubicBezTo>
                    <a:pt x="762" y="748"/>
                    <a:pt x="778" y="599"/>
                    <a:pt x="711" y="530"/>
                  </a:cubicBezTo>
                  <a:cubicBezTo>
                    <a:pt x="644" y="461"/>
                    <a:pt x="481" y="468"/>
                    <a:pt x="413" y="398"/>
                  </a:cubicBezTo>
                  <a:cubicBezTo>
                    <a:pt x="344" y="327"/>
                    <a:pt x="369" y="177"/>
                    <a:pt x="299" y="110"/>
                  </a:cubicBezTo>
                  <a:cubicBezTo>
                    <a:pt x="230" y="44"/>
                    <a:pt x="51" y="18"/>
                    <a:pt x="0" y="0"/>
                  </a:cubicBezTo>
                </a:path>
              </a:pathLst>
            </a:custGeom>
            <a:noFill/>
            <a:ln w="3175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131" y="1490"/>
              <a:ext cx="1930" cy="1903"/>
            </a:xfrm>
            <a:custGeom>
              <a:avLst/>
              <a:gdLst>
                <a:gd name="T0" fmla="*/ 1930 w 1930"/>
                <a:gd name="T1" fmla="*/ 1804 h 1903"/>
                <a:gd name="T2" fmla="*/ 1636 w 1930"/>
                <a:gd name="T3" fmla="*/ 1887 h 1903"/>
                <a:gd name="T4" fmla="*/ 1321 w 1930"/>
                <a:gd name="T5" fmla="*/ 1706 h 1903"/>
                <a:gd name="T6" fmla="*/ 1053 w 1930"/>
                <a:gd name="T7" fmla="*/ 1351 h 1903"/>
                <a:gd name="T8" fmla="*/ 911 w 1930"/>
                <a:gd name="T9" fmla="*/ 1051 h 1903"/>
                <a:gd name="T10" fmla="*/ 819 w 1930"/>
                <a:gd name="T11" fmla="*/ 812 h 1903"/>
                <a:gd name="T12" fmla="*/ 537 w 1930"/>
                <a:gd name="T13" fmla="*/ 706 h 1903"/>
                <a:gd name="T14" fmla="*/ 402 w 1930"/>
                <a:gd name="T15" fmla="*/ 409 h 1903"/>
                <a:gd name="T16" fmla="*/ 113 w 1930"/>
                <a:gd name="T17" fmla="*/ 298 h 1903"/>
                <a:gd name="T18" fmla="*/ 0 w 1930"/>
                <a:gd name="T19" fmla="*/ 0 h 1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0" h="1903">
                  <a:moveTo>
                    <a:pt x="1930" y="1804"/>
                  </a:moveTo>
                  <a:cubicBezTo>
                    <a:pt x="1881" y="1818"/>
                    <a:pt x="1737" y="1903"/>
                    <a:pt x="1636" y="1887"/>
                  </a:cubicBezTo>
                  <a:cubicBezTo>
                    <a:pt x="1535" y="1871"/>
                    <a:pt x="1418" y="1795"/>
                    <a:pt x="1321" y="1706"/>
                  </a:cubicBezTo>
                  <a:cubicBezTo>
                    <a:pt x="1224" y="1617"/>
                    <a:pt x="1121" y="1460"/>
                    <a:pt x="1053" y="1351"/>
                  </a:cubicBezTo>
                  <a:cubicBezTo>
                    <a:pt x="985" y="1242"/>
                    <a:pt x="950" y="1141"/>
                    <a:pt x="911" y="1051"/>
                  </a:cubicBezTo>
                  <a:cubicBezTo>
                    <a:pt x="872" y="961"/>
                    <a:pt x="881" y="869"/>
                    <a:pt x="819" y="812"/>
                  </a:cubicBezTo>
                  <a:cubicBezTo>
                    <a:pt x="757" y="755"/>
                    <a:pt x="606" y="773"/>
                    <a:pt x="537" y="706"/>
                  </a:cubicBezTo>
                  <a:cubicBezTo>
                    <a:pt x="467" y="640"/>
                    <a:pt x="473" y="477"/>
                    <a:pt x="402" y="409"/>
                  </a:cubicBezTo>
                  <a:cubicBezTo>
                    <a:pt x="330" y="341"/>
                    <a:pt x="180" y="367"/>
                    <a:pt x="113" y="298"/>
                  </a:cubicBezTo>
                  <a:cubicBezTo>
                    <a:pt x="46" y="229"/>
                    <a:pt x="19" y="51"/>
                    <a:pt x="0" y="0"/>
                  </a:cubicBezTo>
                </a:path>
              </a:pathLst>
            </a:custGeom>
            <a:noFill/>
            <a:ln w="3175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6"/>
          <p:cNvSpPr/>
          <p:nvPr/>
        </p:nvSpPr>
        <p:spPr>
          <a:xfrm>
            <a:off x="5174222" y="3287730"/>
            <a:ext cx="1956043" cy="2941462"/>
          </a:xfrm>
          <a:custGeom>
            <a:avLst/>
            <a:gdLst>
              <a:gd name="connsiteX0" fmla="*/ 786433 w 786433"/>
              <a:gd name="connsiteY0" fmla="*/ 0 h 1702083"/>
              <a:gd name="connsiteX1" fmla="*/ 78511 w 786433"/>
              <a:gd name="connsiteY1" fmla="*/ 1533832 h 1702083"/>
              <a:gd name="connsiteX2" fmla="*/ 49014 w 786433"/>
              <a:gd name="connsiteY2" fmla="*/ 1592826 h 1702083"/>
              <a:gd name="connsiteX0" fmla="*/ 707922 w 707922"/>
              <a:gd name="connsiteY0" fmla="*/ 0 h 1533832"/>
              <a:gd name="connsiteX1" fmla="*/ 0 w 707922"/>
              <a:gd name="connsiteY1" fmla="*/ 1533832 h 1533832"/>
              <a:gd name="connsiteX0" fmla="*/ 707922 w 707922"/>
              <a:gd name="connsiteY0" fmla="*/ 0 h 1533832"/>
              <a:gd name="connsiteX1" fmla="*/ 103237 w 707922"/>
              <a:gd name="connsiteY1" fmla="*/ 1283110 h 1533832"/>
              <a:gd name="connsiteX2" fmla="*/ 0 w 707922"/>
              <a:gd name="connsiteY2" fmla="*/ 1533832 h 1533832"/>
              <a:gd name="connsiteX0" fmla="*/ 707922 w 707922"/>
              <a:gd name="connsiteY0" fmla="*/ 0 h 1533832"/>
              <a:gd name="connsiteX1" fmla="*/ 103237 w 707922"/>
              <a:gd name="connsiteY1" fmla="*/ 1283110 h 1533832"/>
              <a:gd name="connsiteX2" fmla="*/ 162231 w 707922"/>
              <a:gd name="connsiteY2" fmla="*/ 1150374 h 1533832"/>
              <a:gd name="connsiteX3" fmla="*/ 0 w 707922"/>
              <a:gd name="connsiteY3" fmla="*/ 1533832 h 1533832"/>
              <a:gd name="connsiteX0" fmla="*/ 707922 w 707922"/>
              <a:gd name="connsiteY0" fmla="*/ 0 h 1533832"/>
              <a:gd name="connsiteX1" fmla="*/ 221224 w 707922"/>
              <a:gd name="connsiteY1" fmla="*/ 988142 h 1533832"/>
              <a:gd name="connsiteX2" fmla="*/ 103237 w 707922"/>
              <a:gd name="connsiteY2" fmla="*/ 1283110 h 1533832"/>
              <a:gd name="connsiteX3" fmla="*/ 162231 w 707922"/>
              <a:gd name="connsiteY3" fmla="*/ 1150374 h 1533832"/>
              <a:gd name="connsiteX4" fmla="*/ 0 w 707922"/>
              <a:gd name="connsiteY4" fmla="*/ 1533832 h 1533832"/>
              <a:gd name="connsiteX0" fmla="*/ 707922 w 707922"/>
              <a:gd name="connsiteY0" fmla="*/ 0 h 1533832"/>
              <a:gd name="connsiteX1" fmla="*/ 545689 w 707922"/>
              <a:gd name="connsiteY1" fmla="*/ 324464 h 1533832"/>
              <a:gd name="connsiteX2" fmla="*/ 221224 w 707922"/>
              <a:gd name="connsiteY2" fmla="*/ 988142 h 1533832"/>
              <a:gd name="connsiteX3" fmla="*/ 103237 w 707922"/>
              <a:gd name="connsiteY3" fmla="*/ 1283110 h 1533832"/>
              <a:gd name="connsiteX4" fmla="*/ 162231 w 707922"/>
              <a:gd name="connsiteY4" fmla="*/ 1150374 h 1533832"/>
              <a:gd name="connsiteX5" fmla="*/ 0 w 707922"/>
              <a:gd name="connsiteY5" fmla="*/ 1533832 h 1533832"/>
              <a:gd name="connsiteX0" fmla="*/ 707922 w 707922"/>
              <a:gd name="connsiteY0" fmla="*/ 0 h 1533832"/>
              <a:gd name="connsiteX1" fmla="*/ 545689 w 707922"/>
              <a:gd name="connsiteY1" fmla="*/ 324464 h 1533832"/>
              <a:gd name="connsiteX2" fmla="*/ 471947 w 707922"/>
              <a:gd name="connsiteY2" fmla="*/ 471948 h 1533832"/>
              <a:gd name="connsiteX3" fmla="*/ 221224 w 707922"/>
              <a:gd name="connsiteY3" fmla="*/ 988142 h 1533832"/>
              <a:gd name="connsiteX4" fmla="*/ 103237 w 707922"/>
              <a:gd name="connsiteY4" fmla="*/ 1283110 h 1533832"/>
              <a:gd name="connsiteX5" fmla="*/ 162231 w 707922"/>
              <a:gd name="connsiteY5" fmla="*/ 1150374 h 1533832"/>
              <a:gd name="connsiteX6" fmla="*/ 0 w 707922"/>
              <a:gd name="connsiteY6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45689 w 707922"/>
              <a:gd name="connsiteY2" fmla="*/ 324464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03237 w 707922"/>
              <a:gd name="connsiteY5" fmla="*/ 1283110 h 1533832"/>
              <a:gd name="connsiteX6" fmla="*/ 162231 w 707922"/>
              <a:gd name="connsiteY6" fmla="*/ 1150374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03237 w 707922"/>
              <a:gd name="connsiteY5" fmla="*/ 1283110 h 1533832"/>
              <a:gd name="connsiteX6" fmla="*/ 162231 w 707922"/>
              <a:gd name="connsiteY6" fmla="*/ 1150374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03237 w 707922"/>
              <a:gd name="connsiteY5" fmla="*/ 1283110 h 1533832"/>
              <a:gd name="connsiteX6" fmla="*/ 117985 w 707922"/>
              <a:gd name="connsiteY6" fmla="*/ 1106129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43718 w 707922"/>
              <a:gd name="connsiteY5" fmla="*/ 1161666 h 1533832"/>
              <a:gd name="connsiteX6" fmla="*/ 117985 w 707922"/>
              <a:gd name="connsiteY6" fmla="*/ 1106129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143718 w 707922"/>
              <a:gd name="connsiteY5" fmla="*/ 116166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84187 w 707922"/>
              <a:gd name="connsiteY5" fmla="*/ 1118803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84187 w 707922"/>
              <a:gd name="connsiteY5" fmla="*/ 1118803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84187 w 707922"/>
              <a:gd name="connsiteY5" fmla="*/ 1118803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501444 w 707922"/>
              <a:gd name="connsiteY2" fmla="*/ 294967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04682 w 707922"/>
              <a:gd name="connsiteY1" fmla="*/ 191729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21351 w 707922"/>
              <a:gd name="connsiteY1" fmla="*/ 163154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21351 w 707922"/>
              <a:gd name="connsiteY1" fmla="*/ 163154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707922 w 707922"/>
              <a:gd name="connsiteY0" fmla="*/ 0 h 1533832"/>
              <a:gd name="connsiteX1" fmla="*/ 621351 w 707922"/>
              <a:gd name="connsiteY1" fmla="*/ 163154 h 1533832"/>
              <a:gd name="connsiteX2" fmla="*/ 441913 w 707922"/>
              <a:gd name="connsiteY2" fmla="*/ 254485 h 1533832"/>
              <a:gd name="connsiteX3" fmla="*/ 471947 w 707922"/>
              <a:gd name="connsiteY3" fmla="*/ 471948 h 1533832"/>
              <a:gd name="connsiteX4" fmla="*/ 221224 w 707922"/>
              <a:gd name="connsiteY4" fmla="*/ 988142 h 1533832"/>
              <a:gd name="connsiteX5" fmla="*/ 53231 w 707922"/>
              <a:gd name="connsiteY5" fmla="*/ 1106896 h 1533832"/>
              <a:gd name="connsiteX6" fmla="*/ 75122 w 707922"/>
              <a:gd name="connsiteY6" fmla="*/ 1320441 h 1533832"/>
              <a:gd name="connsiteX7" fmla="*/ 0 w 707922"/>
              <a:gd name="connsiteY7" fmla="*/ 1533832 h 1533832"/>
              <a:gd name="connsiteX0" fmla="*/ 831747 w 831747"/>
              <a:gd name="connsiteY0" fmla="*/ 0 h 1829107"/>
              <a:gd name="connsiteX1" fmla="*/ 621351 w 831747"/>
              <a:gd name="connsiteY1" fmla="*/ 458429 h 1829107"/>
              <a:gd name="connsiteX2" fmla="*/ 441913 w 831747"/>
              <a:gd name="connsiteY2" fmla="*/ 549760 h 1829107"/>
              <a:gd name="connsiteX3" fmla="*/ 471947 w 831747"/>
              <a:gd name="connsiteY3" fmla="*/ 767223 h 1829107"/>
              <a:gd name="connsiteX4" fmla="*/ 221224 w 831747"/>
              <a:gd name="connsiteY4" fmla="*/ 1283417 h 1829107"/>
              <a:gd name="connsiteX5" fmla="*/ 53231 w 831747"/>
              <a:gd name="connsiteY5" fmla="*/ 1402171 h 1829107"/>
              <a:gd name="connsiteX6" fmla="*/ 75122 w 831747"/>
              <a:gd name="connsiteY6" fmla="*/ 1615716 h 1829107"/>
              <a:gd name="connsiteX7" fmla="*/ 0 w 831747"/>
              <a:gd name="connsiteY7" fmla="*/ 1829107 h 1829107"/>
              <a:gd name="connsiteX0" fmla="*/ 936522 w 936522"/>
              <a:gd name="connsiteY0" fmla="*/ 0 h 2086282"/>
              <a:gd name="connsiteX1" fmla="*/ 726126 w 936522"/>
              <a:gd name="connsiteY1" fmla="*/ 458429 h 2086282"/>
              <a:gd name="connsiteX2" fmla="*/ 546688 w 936522"/>
              <a:gd name="connsiteY2" fmla="*/ 549760 h 2086282"/>
              <a:gd name="connsiteX3" fmla="*/ 576722 w 936522"/>
              <a:gd name="connsiteY3" fmla="*/ 767223 h 2086282"/>
              <a:gd name="connsiteX4" fmla="*/ 325999 w 936522"/>
              <a:gd name="connsiteY4" fmla="*/ 1283417 h 2086282"/>
              <a:gd name="connsiteX5" fmla="*/ 158006 w 936522"/>
              <a:gd name="connsiteY5" fmla="*/ 1402171 h 2086282"/>
              <a:gd name="connsiteX6" fmla="*/ 179897 w 936522"/>
              <a:gd name="connsiteY6" fmla="*/ 1615716 h 2086282"/>
              <a:gd name="connsiteX7" fmla="*/ 0 w 936522"/>
              <a:gd name="connsiteY7" fmla="*/ 2086282 h 2086282"/>
              <a:gd name="connsiteX0" fmla="*/ 1012722 w 1012722"/>
              <a:gd name="connsiteY0" fmla="*/ 0 h 2091044"/>
              <a:gd name="connsiteX1" fmla="*/ 726126 w 1012722"/>
              <a:gd name="connsiteY1" fmla="*/ 463191 h 2091044"/>
              <a:gd name="connsiteX2" fmla="*/ 546688 w 1012722"/>
              <a:gd name="connsiteY2" fmla="*/ 554522 h 2091044"/>
              <a:gd name="connsiteX3" fmla="*/ 576722 w 1012722"/>
              <a:gd name="connsiteY3" fmla="*/ 771985 h 2091044"/>
              <a:gd name="connsiteX4" fmla="*/ 325999 w 1012722"/>
              <a:gd name="connsiteY4" fmla="*/ 1288179 h 2091044"/>
              <a:gd name="connsiteX5" fmla="*/ 158006 w 1012722"/>
              <a:gd name="connsiteY5" fmla="*/ 1406933 h 2091044"/>
              <a:gd name="connsiteX6" fmla="*/ 179897 w 1012722"/>
              <a:gd name="connsiteY6" fmla="*/ 1620478 h 2091044"/>
              <a:gd name="connsiteX7" fmla="*/ 0 w 1012722"/>
              <a:gd name="connsiteY7" fmla="*/ 2091044 h 2091044"/>
              <a:gd name="connsiteX0" fmla="*/ 926997 w 926997"/>
              <a:gd name="connsiteY0" fmla="*/ 0 h 2133907"/>
              <a:gd name="connsiteX1" fmla="*/ 640401 w 926997"/>
              <a:gd name="connsiteY1" fmla="*/ 463191 h 2133907"/>
              <a:gd name="connsiteX2" fmla="*/ 460963 w 926997"/>
              <a:gd name="connsiteY2" fmla="*/ 554522 h 2133907"/>
              <a:gd name="connsiteX3" fmla="*/ 490997 w 926997"/>
              <a:gd name="connsiteY3" fmla="*/ 771985 h 2133907"/>
              <a:gd name="connsiteX4" fmla="*/ 240274 w 926997"/>
              <a:gd name="connsiteY4" fmla="*/ 1288179 h 2133907"/>
              <a:gd name="connsiteX5" fmla="*/ 72281 w 926997"/>
              <a:gd name="connsiteY5" fmla="*/ 1406933 h 2133907"/>
              <a:gd name="connsiteX6" fmla="*/ 94172 w 926997"/>
              <a:gd name="connsiteY6" fmla="*/ 1620478 h 2133907"/>
              <a:gd name="connsiteX7" fmla="*/ 0 w 926997"/>
              <a:gd name="connsiteY7" fmla="*/ 2133907 h 2133907"/>
              <a:gd name="connsiteX0" fmla="*/ 926997 w 926997"/>
              <a:gd name="connsiteY0" fmla="*/ 0 h 2133907"/>
              <a:gd name="connsiteX1" fmla="*/ 640401 w 926997"/>
              <a:gd name="connsiteY1" fmla="*/ 463191 h 2133907"/>
              <a:gd name="connsiteX2" fmla="*/ 460963 w 926997"/>
              <a:gd name="connsiteY2" fmla="*/ 554522 h 2133907"/>
              <a:gd name="connsiteX3" fmla="*/ 490997 w 926997"/>
              <a:gd name="connsiteY3" fmla="*/ 771985 h 2133907"/>
              <a:gd name="connsiteX4" fmla="*/ 240274 w 926997"/>
              <a:gd name="connsiteY4" fmla="*/ 1288179 h 2133907"/>
              <a:gd name="connsiteX5" fmla="*/ 72281 w 926997"/>
              <a:gd name="connsiteY5" fmla="*/ 1406933 h 2133907"/>
              <a:gd name="connsiteX6" fmla="*/ 94172 w 926997"/>
              <a:gd name="connsiteY6" fmla="*/ 1620478 h 2133907"/>
              <a:gd name="connsiteX7" fmla="*/ 0 w 926997"/>
              <a:gd name="connsiteY7" fmla="*/ 2133907 h 213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6997" h="2133907">
                <a:moveTo>
                  <a:pt x="926997" y="0"/>
                </a:moveTo>
                <a:lnTo>
                  <a:pt x="640401" y="463191"/>
                </a:lnTo>
                <a:cubicBezTo>
                  <a:pt x="609957" y="515066"/>
                  <a:pt x="498550" y="493122"/>
                  <a:pt x="460963" y="554522"/>
                </a:cubicBezTo>
                <a:cubicBezTo>
                  <a:pt x="423349" y="634154"/>
                  <a:pt x="523848" y="701878"/>
                  <a:pt x="490997" y="771985"/>
                </a:cubicBezTo>
                <a:lnTo>
                  <a:pt x="240274" y="1288179"/>
                </a:lnTo>
                <a:cubicBezTo>
                  <a:pt x="185070" y="1384120"/>
                  <a:pt x="167967" y="1275273"/>
                  <a:pt x="72281" y="1406933"/>
                </a:cubicBezTo>
                <a:cubicBezTo>
                  <a:pt x="28958" y="1551037"/>
                  <a:pt x="132809" y="1507254"/>
                  <a:pt x="94172" y="1620478"/>
                </a:cubicBezTo>
                <a:cubicBezTo>
                  <a:pt x="76966" y="1662265"/>
                  <a:pt x="12752" y="2050947"/>
                  <a:pt x="0" y="2133907"/>
                </a:cubicBezTo>
              </a:path>
            </a:pathLst>
          </a:custGeom>
          <a:noFill/>
          <a:ln w="381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What if crystal is bent?</a:t>
            </a:r>
          </a:p>
        </p:txBody>
      </p:sp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1066800" y="15240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0660" name="Rectangle 13"/>
          <p:cNvSpPr>
            <a:spLocks noChangeArrowheads="1"/>
          </p:cNvSpPr>
          <p:nvPr/>
        </p:nvSpPr>
        <p:spPr bwMode="auto">
          <a:xfrm rot="4492759">
            <a:off x="546100" y="344170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1" name="Rectangle 13"/>
          <p:cNvSpPr>
            <a:spLocks noChangeArrowheads="1"/>
          </p:cNvSpPr>
          <p:nvPr/>
        </p:nvSpPr>
        <p:spPr bwMode="auto">
          <a:xfrm rot="4492759">
            <a:off x="1411287" y="320675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2" name="Rectangle 13"/>
          <p:cNvSpPr>
            <a:spLocks noChangeArrowheads="1"/>
          </p:cNvSpPr>
          <p:nvPr/>
        </p:nvSpPr>
        <p:spPr bwMode="auto">
          <a:xfrm rot="4687694">
            <a:off x="2303462" y="2998788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3" name="Rectangle 13"/>
          <p:cNvSpPr>
            <a:spLocks noChangeArrowheads="1"/>
          </p:cNvSpPr>
          <p:nvPr/>
        </p:nvSpPr>
        <p:spPr bwMode="auto">
          <a:xfrm rot="4791210">
            <a:off x="3205956" y="2832895"/>
            <a:ext cx="1089025" cy="900112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4" name="Rectangle 13"/>
          <p:cNvSpPr>
            <a:spLocks noChangeArrowheads="1"/>
          </p:cNvSpPr>
          <p:nvPr/>
        </p:nvSpPr>
        <p:spPr bwMode="auto">
          <a:xfrm rot="5400000">
            <a:off x="4033837" y="2749551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5" name="Rectangle 13"/>
          <p:cNvSpPr>
            <a:spLocks noChangeArrowheads="1"/>
          </p:cNvSpPr>
          <p:nvPr/>
        </p:nvSpPr>
        <p:spPr bwMode="auto">
          <a:xfrm rot="5796060">
            <a:off x="4870450" y="2763838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6" name="Rectangle 13"/>
          <p:cNvSpPr>
            <a:spLocks noChangeArrowheads="1"/>
          </p:cNvSpPr>
          <p:nvPr/>
        </p:nvSpPr>
        <p:spPr bwMode="auto">
          <a:xfrm rot="5796060">
            <a:off x="5743575" y="2836863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7" name="Rectangle 13"/>
          <p:cNvSpPr>
            <a:spLocks noChangeArrowheads="1"/>
          </p:cNvSpPr>
          <p:nvPr/>
        </p:nvSpPr>
        <p:spPr bwMode="auto">
          <a:xfrm rot="6123736">
            <a:off x="6584950" y="2982913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70668" name="Rectangle 13"/>
          <p:cNvSpPr>
            <a:spLocks noChangeArrowheads="1"/>
          </p:cNvSpPr>
          <p:nvPr/>
        </p:nvSpPr>
        <p:spPr bwMode="auto">
          <a:xfrm rot="6016447">
            <a:off x="7459662" y="3178176"/>
            <a:ext cx="1089025" cy="90170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 smtClean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7191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5684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6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7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8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mosaic spread</a:t>
            </a:r>
          </a:p>
        </p:txBody>
      </p:sp>
      <p:sp>
        <p:nvSpPr>
          <p:cNvPr id="1656850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1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2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3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68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6568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68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568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68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0" name="Line 28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1" name="Text Box 29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2" name="Text Box 30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3" name="Oval 31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altLang="en-US" sz="2400" b="1">
              <a:solidFill>
                <a:srgbClr val="3333CC"/>
              </a:solidFill>
              <a:cs typeface="Arial" pitchFamily="34" charset="0"/>
            </a:endParaRPr>
          </a:p>
        </p:txBody>
      </p:sp>
      <p:sp>
        <p:nvSpPr>
          <p:cNvPr id="1656864" name="Line 32"/>
          <p:cNvSpPr>
            <a:spLocks noChangeShapeType="1"/>
          </p:cNvSpPr>
          <p:nvPr/>
        </p:nvSpPr>
        <p:spPr bwMode="auto">
          <a:xfrm flipH="1" flipV="1">
            <a:off x="3960813" y="3435350"/>
            <a:ext cx="1812925" cy="177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5" name="Text Box 33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6866" name="Line 34"/>
          <p:cNvSpPr>
            <a:spLocks noChangeShapeType="1"/>
          </p:cNvSpPr>
          <p:nvPr/>
        </p:nvSpPr>
        <p:spPr bwMode="auto">
          <a:xfrm flipH="1" flipV="1">
            <a:off x="4538663" y="2973388"/>
            <a:ext cx="1244600" cy="224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7" name="Text Box 35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302245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5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5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5786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1" name="Oval 15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mosaic spread</a:t>
            </a:r>
          </a:p>
        </p:txBody>
      </p:sp>
      <p:sp>
        <p:nvSpPr>
          <p:cNvPr id="1657874" name="Line 18"/>
          <p:cNvSpPr>
            <a:spLocks noChangeShapeType="1"/>
          </p:cNvSpPr>
          <p:nvPr/>
        </p:nvSpPr>
        <p:spPr bwMode="auto">
          <a:xfrm>
            <a:off x="1196975" y="5207000"/>
            <a:ext cx="3632200" cy="547688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5" name="Rectangle 1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6" name="Line 2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7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8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7879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657880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7881" name="Text Box 2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rays</a:t>
            </a:r>
          </a:p>
        </p:txBody>
      </p:sp>
      <p:sp>
        <p:nvSpPr>
          <p:cNvPr id="1657882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7883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4" name="Oval 2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5" name="Oval 2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6" name="Text Box 3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87" name="Line 3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8" name="Rectangle 3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9" name="Text Box 3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90" name="Line 3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1" name="Line 3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2" name="Line 36"/>
          <p:cNvSpPr>
            <a:spLocks noChangeShapeType="1"/>
          </p:cNvSpPr>
          <p:nvPr/>
        </p:nvSpPr>
        <p:spPr bwMode="auto">
          <a:xfrm>
            <a:off x="1211263" y="5214938"/>
            <a:ext cx="3113087" cy="6492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3" name="Line 37"/>
          <p:cNvSpPr>
            <a:spLocks noChangeShapeType="1"/>
          </p:cNvSpPr>
          <p:nvPr/>
        </p:nvSpPr>
        <p:spPr bwMode="auto">
          <a:xfrm flipH="1">
            <a:off x="4343400" y="5646738"/>
            <a:ext cx="635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6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082" name="Picture 2" descr="mosaic_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80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 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177274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106" name="Picture 2" descr="mosaic_0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91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0.1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52176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2" descr="field_ne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1004888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05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Electric field of a moving charge</a:t>
            </a:r>
          </a:p>
        </p:txBody>
      </p:sp>
      <p:sp>
        <p:nvSpPr>
          <p:cNvPr id="386052" name="Text Box 4"/>
          <p:cNvSpPr txBox="1">
            <a:spLocks noChangeArrowheads="1"/>
          </p:cNvSpPr>
          <p:nvPr/>
        </p:nvSpPr>
        <p:spPr bwMode="auto">
          <a:xfrm>
            <a:off x="1562100" y="2765425"/>
            <a:ext cx="5870575" cy="2771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accelerating charges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 make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electromagnetic waves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(light)</a:t>
            </a:r>
          </a:p>
        </p:txBody>
      </p:sp>
    </p:spTree>
    <p:extLst>
      <p:ext uri="{BB962C8B-B14F-4D97-AF65-F5344CB8AC3E}">
        <p14:creationId xmlns:p14="http://schemas.microsoft.com/office/powerpoint/2010/main" val="2922329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0" name="Picture 2" descr="mosaic_00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01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0.2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546292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154" name="Picture 2" descr="mosaic_0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11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0.4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885112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8" name="Picture 2" descr="mosaic_0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217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0.6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761121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02" name="Picture 2" descr="mosaic_00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0.8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478353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226" name="Picture 2" descr="mosaic_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42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1.0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374783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250" name="Picture 2" descr="mosaic_0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52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1.5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111622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274" name="Picture 2" descr="mosaic_0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62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2.0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059695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298" name="Picture 2" descr="mosaic_0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72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2.5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662813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2" name="Picture 2" descr="mosaic_0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83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3.2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432879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 descr="mosaic_06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93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6.4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24152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7" name="Rectangle 5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58" name="Text Box 6"/>
          <p:cNvSpPr txBox="1">
            <a:spLocks noChangeArrowheads="1"/>
          </p:cNvSpPr>
          <p:nvPr/>
        </p:nvSpPr>
        <p:spPr bwMode="auto">
          <a:xfrm rot="162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grpSp>
        <p:nvGrpSpPr>
          <p:cNvPr id="509959" name="Group 7"/>
          <p:cNvGrpSpPr>
            <a:grpSpLocks/>
          </p:cNvGrpSpPr>
          <p:nvPr/>
        </p:nvGrpSpPr>
        <p:grpSpPr bwMode="auto">
          <a:xfrm>
            <a:off x="6554788" y="1181100"/>
            <a:ext cx="455612" cy="5562600"/>
            <a:chOff x="4129" y="744"/>
            <a:chExt cx="287" cy="3504"/>
          </a:xfrm>
        </p:grpSpPr>
        <p:sp>
          <p:nvSpPr>
            <p:cNvPr id="509960" name="Line 8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1" name="Text Box 9"/>
            <p:cNvSpPr txBox="1">
              <a:spLocks noChangeArrowheads="1"/>
            </p:cNvSpPr>
            <p:nvPr/>
          </p:nvSpPr>
          <p:spPr bwMode="auto">
            <a:xfrm rot="162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509963" name="Group 11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-960" y="2136"/>
            <a:chExt cx="3072" cy="192"/>
          </a:xfrm>
        </p:grpSpPr>
        <p:sp>
          <p:nvSpPr>
            <p:cNvPr id="509964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5" name="Freeform 13"/>
            <p:cNvSpPr>
              <a:spLocks/>
            </p:cNvSpPr>
            <p:nvPr/>
          </p:nvSpPr>
          <p:spPr bwMode="auto">
            <a:xfrm>
              <a:off x="-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6" name="Freeform 14"/>
            <p:cNvSpPr>
              <a:spLocks/>
            </p:cNvSpPr>
            <p:nvPr/>
          </p:nvSpPr>
          <p:spPr bwMode="auto">
            <a:xfrm>
              <a:off x="-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7" name="Freeform 15"/>
            <p:cNvSpPr>
              <a:spLocks/>
            </p:cNvSpPr>
            <p:nvPr/>
          </p:nvSpPr>
          <p:spPr bwMode="auto">
            <a:xfrm>
              <a:off x="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8" name="Freeform 16"/>
            <p:cNvSpPr>
              <a:spLocks/>
            </p:cNvSpPr>
            <p:nvPr/>
          </p:nvSpPr>
          <p:spPr bwMode="auto">
            <a:xfrm>
              <a:off x="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69" name="Freeform 17"/>
            <p:cNvSpPr>
              <a:spLocks/>
            </p:cNvSpPr>
            <p:nvPr/>
          </p:nvSpPr>
          <p:spPr bwMode="auto">
            <a:xfrm>
              <a:off x="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70" name="Freeform 18"/>
            <p:cNvSpPr>
              <a:spLocks/>
            </p:cNvSpPr>
            <p:nvPr/>
          </p:nvSpPr>
          <p:spPr bwMode="auto">
            <a:xfrm>
              <a:off x="1344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9971" name="Freeform 19"/>
            <p:cNvSpPr>
              <a:spLocks/>
            </p:cNvSpPr>
            <p:nvPr/>
          </p:nvSpPr>
          <p:spPr bwMode="auto">
            <a:xfrm>
              <a:off x="1728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09972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509973" name="Oval 21"/>
          <p:cNvSpPr>
            <a:spLocks noChangeArrowheads="1"/>
          </p:cNvSpPr>
          <p:nvPr/>
        </p:nvSpPr>
        <p:spPr bwMode="auto">
          <a:xfrm>
            <a:off x="3324225" y="3502025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74" name="Oval 22"/>
          <p:cNvSpPr>
            <a:spLocks noChangeArrowheads="1"/>
          </p:cNvSpPr>
          <p:nvPr/>
        </p:nvSpPr>
        <p:spPr bwMode="auto">
          <a:xfrm>
            <a:off x="2892425" y="3121025"/>
            <a:ext cx="9144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75" name="Oval 23"/>
          <p:cNvSpPr>
            <a:spLocks noChangeArrowheads="1"/>
          </p:cNvSpPr>
          <p:nvPr/>
        </p:nvSpPr>
        <p:spPr bwMode="auto">
          <a:xfrm>
            <a:off x="2284413" y="2513013"/>
            <a:ext cx="2130425" cy="2130425"/>
          </a:xfrm>
          <a:prstGeom prst="ellips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76" name="Oval 24"/>
          <p:cNvSpPr>
            <a:spLocks noChangeArrowheads="1"/>
          </p:cNvSpPr>
          <p:nvPr/>
        </p:nvSpPr>
        <p:spPr bwMode="auto">
          <a:xfrm>
            <a:off x="1676400" y="1905000"/>
            <a:ext cx="3344863" cy="3344863"/>
          </a:xfrm>
          <a:prstGeom prst="ellips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09977" name="Group 25"/>
          <p:cNvGrpSpPr>
            <a:grpSpLocks/>
          </p:cNvGrpSpPr>
          <p:nvPr/>
        </p:nvGrpSpPr>
        <p:grpSpPr bwMode="auto">
          <a:xfrm>
            <a:off x="-1524000" y="3060700"/>
            <a:ext cx="6545263" cy="3344863"/>
            <a:chOff x="-960" y="1928"/>
            <a:chExt cx="4123" cy="2107"/>
          </a:xfrm>
        </p:grpSpPr>
        <p:grpSp>
          <p:nvGrpSpPr>
            <p:cNvPr id="509978" name="Group 26"/>
            <p:cNvGrpSpPr>
              <a:grpSpLocks/>
            </p:cNvGrpSpPr>
            <p:nvPr/>
          </p:nvGrpSpPr>
          <p:grpSpPr bwMode="auto">
            <a:xfrm>
              <a:off x="-960" y="2904"/>
              <a:ext cx="3072" cy="192"/>
              <a:chOff x="288" y="3936"/>
              <a:chExt cx="3072" cy="192"/>
            </a:xfrm>
          </p:grpSpPr>
          <p:sp>
            <p:nvSpPr>
              <p:cNvPr id="509979" name="Freeform 27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0" name="Freeform 28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1" name="Freeform 29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2" name="Freeform 30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3" name="Freeform 31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4" name="Freeform 32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5" name="Freeform 33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86" name="Freeform 34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09987" name="Oval 35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09988" name="Group 36"/>
            <p:cNvGrpSpPr>
              <a:grpSpLocks/>
            </p:cNvGrpSpPr>
            <p:nvPr/>
          </p:nvGrpSpPr>
          <p:grpSpPr bwMode="auto">
            <a:xfrm>
              <a:off x="1056" y="1928"/>
              <a:ext cx="2107" cy="2107"/>
              <a:chOff x="1056" y="1200"/>
              <a:chExt cx="2107" cy="2107"/>
            </a:xfrm>
          </p:grpSpPr>
          <p:sp>
            <p:nvSpPr>
              <p:cNvPr id="509989" name="Oval 37"/>
              <p:cNvSpPr>
                <a:spLocks noChangeArrowheads="1"/>
              </p:cNvSpPr>
              <p:nvPr/>
            </p:nvSpPr>
            <p:spPr bwMode="auto">
              <a:xfrm>
                <a:off x="1822" y="1966"/>
                <a:ext cx="576" cy="576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90" name="Oval 38"/>
              <p:cNvSpPr>
                <a:spLocks noChangeArrowheads="1"/>
              </p:cNvSpPr>
              <p:nvPr/>
            </p:nvSpPr>
            <p:spPr bwMode="auto">
              <a:xfrm>
                <a:off x="1439" y="1583"/>
                <a:ext cx="1342" cy="1342"/>
              </a:xfrm>
              <a:prstGeom prst="ellipse">
                <a:avLst/>
              </a:prstGeom>
              <a:noFill/>
              <a:ln w="25400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9991" name="Oval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2107" cy="2107"/>
              </a:xfrm>
              <a:prstGeom prst="ellipse">
                <a:avLst/>
              </a:prstGeom>
              <a:noFill/>
              <a:ln w="25400">
                <a:solidFill>
                  <a:srgbClr val="CC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6" name="Group 11"/>
          <p:cNvGrpSpPr>
            <a:grpSpLocks/>
          </p:cNvGrpSpPr>
          <p:nvPr/>
        </p:nvGrpSpPr>
        <p:grpSpPr bwMode="auto">
          <a:xfrm rot="19031229">
            <a:off x="2975772" y="2093374"/>
            <a:ext cx="3657600" cy="304800"/>
            <a:chOff x="-960" y="2136"/>
            <a:chExt cx="2304" cy="192"/>
          </a:xfrm>
        </p:grpSpPr>
        <p:sp>
          <p:nvSpPr>
            <p:cNvPr id="47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13"/>
            <p:cNvSpPr>
              <a:spLocks/>
            </p:cNvSpPr>
            <p:nvPr/>
          </p:nvSpPr>
          <p:spPr bwMode="auto">
            <a:xfrm>
              <a:off x="-576" y="2159"/>
              <a:ext cx="384" cy="144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14"/>
            <p:cNvSpPr>
              <a:spLocks/>
            </p:cNvSpPr>
            <p:nvPr/>
          </p:nvSpPr>
          <p:spPr bwMode="auto">
            <a:xfrm>
              <a:off x="-192" y="2181"/>
              <a:ext cx="384" cy="101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15"/>
            <p:cNvSpPr>
              <a:spLocks/>
            </p:cNvSpPr>
            <p:nvPr/>
          </p:nvSpPr>
          <p:spPr bwMode="auto">
            <a:xfrm>
              <a:off x="192" y="2192"/>
              <a:ext cx="384" cy="8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16"/>
            <p:cNvSpPr>
              <a:spLocks/>
            </p:cNvSpPr>
            <p:nvPr/>
          </p:nvSpPr>
          <p:spPr bwMode="auto">
            <a:xfrm>
              <a:off x="576" y="2209"/>
              <a:ext cx="384" cy="4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17"/>
            <p:cNvSpPr>
              <a:spLocks/>
            </p:cNvSpPr>
            <p:nvPr/>
          </p:nvSpPr>
          <p:spPr bwMode="auto">
            <a:xfrm>
              <a:off x="960" y="2219"/>
              <a:ext cx="384" cy="2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5" name="Group 11"/>
          <p:cNvGrpSpPr>
            <a:grpSpLocks/>
          </p:cNvGrpSpPr>
          <p:nvPr/>
        </p:nvGrpSpPr>
        <p:grpSpPr bwMode="auto">
          <a:xfrm rot="12959420">
            <a:off x="-49284" y="2275719"/>
            <a:ext cx="3657600" cy="304800"/>
            <a:chOff x="-960" y="2136"/>
            <a:chExt cx="2304" cy="192"/>
          </a:xfrm>
        </p:grpSpPr>
        <p:sp>
          <p:nvSpPr>
            <p:cNvPr id="56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13"/>
            <p:cNvSpPr>
              <a:spLocks/>
            </p:cNvSpPr>
            <p:nvPr/>
          </p:nvSpPr>
          <p:spPr bwMode="auto">
            <a:xfrm>
              <a:off x="-576" y="2159"/>
              <a:ext cx="384" cy="144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14"/>
            <p:cNvSpPr>
              <a:spLocks/>
            </p:cNvSpPr>
            <p:nvPr/>
          </p:nvSpPr>
          <p:spPr bwMode="auto">
            <a:xfrm>
              <a:off x="-192" y="2181"/>
              <a:ext cx="384" cy="101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15"/>
            <p:cNvSpPr>
              <a:spLocks/>
            </p:cNvSpPr>
            <p:nvPr/>
          </p:nvSpPr>
          <p:spPr bwMode="auto">
            <a:xfrm>
              <a:off x="192" y="2192"/>
              <a:ext cx="384" cy="8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16"/>
            <p:cNvSpPr>
              <a:spLocks/>
            </p:cNvSpPr>
            <p:nvPr/>
          </p:nvSpPr>
          <p:spPr bwMode="auto">
            <a:xfrm>
              <a:off x="576" y="2209"/>
              <a:ext cx="384" cy="4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17"/>
            <p:cNvSpPr>
              <a:spLocks/>
            </p:cNvSpPr>
            <p:nvPr/>
          </p:nvSpPr>
          <p:spPr bwMode="auto">
            <a:xfrm>
              <a:off x="960" y="2219"/>
              <a:ext cx="384" cy="2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2" name="Group 11"/>
          <p:cNvGrpSpPr>
            <a:grpSpLocks/>
          </p:cNvGrpSpPr>
          <p:nvPr/>
        </p:nvGrpSpPr>
        <p:grpSpPr bwMode="auto">
          <a:xfrm rot="4201551">
            <a:off x="2234773" y="5255321"/>
            <a:ext cx="3657600" cy="304800"/>
            <a:chOff x="-960" y="2136"/>
            <a:chExt cx="2304" cy="192"/>
          </a:xfrm>
        </p:grpSpPr>
        <p:sp>
          <p:nvSpPr>
            <p:cNvPr id="63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13"/>
            <p:cNvSpPr>
              <a:spLocks/>
            </p:cNvSpPr>
            <p:nvPr/>
          </p:nvSpPr>
          <p:spPr bwMode="auto">
            <a:xfrm>
              <a:off x="-576" y="2159"/>
              <a:ext cx="384" cy="144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14"/>
            <p:cNvSpPr>
              <a:spLocks/>
            </p:cNvSpPr>
            <p:nvPr/>
          </p:nvSpPr>
          <p:spPr bwMode="auto">
            <a:xfrm>
              <a:off x="-192" y="2181"/>
              <a:ext cx="384" cy="101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15"/>
            <p:cNvSpPr>
              <a:spLocks/>
            </p:cNvSpPr>
            <p:nvPr/>
          </p:nvSpPr>
          <p:spPr bwMode="auto">
            <a:xfrm>
              <a:off x="192" y="2192"/>
              <a:ext cx="384" cy="8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16"/>
            <p:cNvSpPr>
              <a:spLocks/>
            </p:cNvSpPr>
            <p:nvPr/>
          </p:nvSpPr>
          <p:spPr bwMode="auto">
            <a:xfrm>
              <a:off x="576" y="2209"/>
              <a:ext cx="384" cy="4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17"/>
            <p:cNvSpPr>
              <a:spLocks/>
            </p:cNvSpPr>
            <p:nvPr/>
          </p:nvSpPr>
          <p:spPr bwMode="auto">
            <a:xfrm>
              <a:off x="960" y="2219"/>
              <a:ext cx="384" cy="2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" name="Group 11"/>
          <p:cNvGrpSpPr>
            <a:grpSpLocks/>
          </p:cNvGrpSpPr>
          <p:nvPr/>
        </p:nvGrpSpPr>
        <p:grpSpPr bwMode="auto">
          <a:xfrm rot="20719009">
            <a:off x="3433945" y="2966840"/>
            <a:ext cx="3657600" cy="304800"/>
            <a:chOff x="-960" y="2136"/>
            <a:chExt cx="2304" cy="192"/>
          </a:xfrm>
        </p:grpSpPr>
        <p:sp>
          <p:nvSpPr>
            <p:cNvPr id="70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13"/>
            <p:cNvSpPr>
              <a:spLocks/>
            </p:cNvSpPr>
            <p:nvPr/>
          </p:nvSpPr>
          <p:spPr bwMode="auto">
            <a:xfrm>
              <a:off x="-576" y="2159"/>
              <a:ext cx="384" cy="144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14"/>
            <p:cNvSpPr>
              <a:spLocks/>
            </p:cNvSpPr>
            <p:nvPr/>
          </p:nvSpPr>
          <p:spPr bwMode="auto">
            <a:xfrm>
              <a:off x="-192" y="2181"/>
              <a:ext cx="384" cy="101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15"/>
            <p:cNvSpPr>
              <a:spLocks/>
            </p:cNvSpPr>
            <p:nvPr/>
          </p:nvSpPr>
          <p:spPr bwMode="auto">
            <a:xfrm>
              <a:off x="192" y="2192"/>
              <a:ext cx="384" cy="8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16"/>
            <p:cNvSpPr>
              <a:spLocks/>
            </p:cNvSpPr>
            <p:nvPr/>
          </p:nvSpPr>
          <p:spPr bwMode="auto">
            <a:xfrm>
              <a:off x="576" y="2209"/>
              <a:ext cx="384" cy="4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17"/>
            <p:cNvSpPr>
              <a:spLocks/>
            </p:cNvSpPr>
            <p:nvPr/>
          </p:nvSpPr>
          <p:spPr bwMode="auto">
            <a:xfrm>
              <a:off x="960" y="2219"/>
              <a:ext cx="384" cy="29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023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C 3.05556E-6 -0.02523 3.05556E-6 -0.04931 -0.00018 -0.04931 C -0.00035 -0.04931 -0.00035 -0.02523 -0.00052 7.40741E-7 C -0.00052 0.02801 -0.00052 0.05602 -0.00087 0.05602 C -0.00104 0.05602 -0.00104 0.02801 -0.00104 7.40741E-7 C -0.00104 -0.02523 -0.00122 -0.04931 -0.00139 -0.04931 C -0.00157 -0.04931 -0.00157 -0.02523 -0.00174 7.40741E-7 C -0.00174 0.02801 -0.00174 0.05602 -0.00191 0.05602 C -0.00209 0.05602 -0.00226 7.40741E-7 -0.00226 0.00023 C -0.00226 -0.02523 -0.00243 -0.04931 -0.00261 -0.04931 C -0.00278 -0.04931 -0.00278 -0.02523 -0.00278 7.40741E-7 C -0.00295 0.02801 -0.00295 0.05602 -0.00313 0.05602 C -0.0033 0.05602 -0.0033 0.02801 -0.00348 7.40741E-7 C -0.00348 -0.02523 -0.00348 -0.04931 -0.00365 -0.04931 C -0.00382 -0.04931 -0.004 -0.02523 -0.004 7.40741E-7 C -0.004 0.02801 -0.00417 0.05602 -0.00434 0.05602 C -0.00452 0.05602 -0.00452 0.02801 -0.00469 7.40741E-7 " pathEditMode="relative" rAng="0" ptsTypes="fffffffffffffffff">
                                      <p:cBhvr>
                                        <p:cTn id="11" dur="2000" fill="hold"/>
                                        <p:tgtEl>
                                          <p:spTgt spid="5099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0" y="324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73" grpId="0" animBg="1"/>
      <p:bldP spid="509974" grpId="0" animBg="1"/>
      <p:bldP spid="509975" grpId="0" animBg="1"/>
      <p:bldP spid="50997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70" name="Picture 2" descr="mosaic_1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0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 altLang="en-US">
                <a:solidFill>
                  <a:schemeClr val="bg1"/>
                </a:solidFill>
              </a:rPr>
              <a:t>		mosaic spread = 12.8</a:t>
            </a:r>
            <a:r>
              <a:rPr lang="en-US" alt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85935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Oval 2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7" name="Line 5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8" name="Rectangle 6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9" name="Oval 7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0" name="Rectangle 8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2" name="Rectangle 10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3" name="Line 11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4" name="Oval 12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5" name="Oval 13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9" name="Oval 17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0" name="Rectangle 18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1" name="Line 19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4" name="Line 22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5" name="Text Box 2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16" name="Text Box 24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17" name="Text Box 25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18" name="Text Box 26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20" name="Freeform 28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1" name="Line 29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2" name="Text Box 30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23" name="Line 31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4" name="Text Box 32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’*</a:t>
            </a:r>
          </a:p>
        </p:txBody>
      </p:sp>
      <p:sp>
        <p:nvSpPr>
          <p:cNvPr id="213025" name="Text Box 33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’*</a:t>
            </a:r>
          </a:p>
        </p:txBody>
      </p:sp>
      <p:sp>
        <p:nvSpPr>
          <p:cNvPr id="213026" name="Line 34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7" name="Rectangle 35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8" name="Oval 36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9" name="Rectangle 37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0" name="Rectangle 38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1" name="Line 39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2" name="Oval 40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3" name="Oval 4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4" name="Rectangle 4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5" name="Rectangle 4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6" name="Rectangle 4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7" name="Oval 4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8" name="Rectangle 4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9" name="Line 47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0" name="Rectangle 48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1" name="Line 49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2" name="Line 50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3" name="Text Box 5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44" name="Text Box 52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45" name="Text Box 53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46" name="Text Box 54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47" name="Text Box 5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48" name="Freeform 5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9" name="Line 57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0" name="Text Box 58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51" name="Line 59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2" name="Text Box 60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53" name="Text Box 61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54" name="Line 6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5" name="Rectangle 6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6" name="Oval 6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7" name="Rectangle 6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8" name="Rectangle 6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9" name="Rectangle 67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0" name="Text Box 68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61" name="Text Box 6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62" name="Text Box 70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63" name="Text Box 71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64" name="Freeform 72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5" name="Text Box 73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66" name="Oval 74"/>
          <p:cNvSpPr>
            <a:spLocks noChangeArrowheads="1"/>
          </p:cNvSpPr>
          <p:nvPr/>
        </p:nvSpPr>
        <p:spPr bwMode="auto">
          <a:xfrm rot="-617010">
            <a:off x="-3314700" y="1425575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7" name="Oval 75"/>
          <p:cNvSpPr>
            <a:spLocks noChangeAspect="1" noChangeArrowheads="1"/>
          </p:cNvSpPr>
          <p:nvPr/>
        </p:nvSpPr>
        <p:spPr bwMode="auto">
          <a:xfrm rot="-617010">
            <a:off x="-3314700" y="5091113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8" name="Oval 76"/>
          <p:cNvSpPr>
            <a:spLocks noChangeArrowheads="1"/>
          </p:cNvSpPr>
          <p:nvPr/>
        </p:nvSpPr>
        <p:spPr bwMode="auto">
          <a:xfrm rot="-617010">
            <a:off x="-2173288" y="1423988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9" name="Line 77"/>
          <p:cNvSpPr>
            <a:spLocks noChangeShapeType="1"/>
          </p:cNvSpPr>
          <p:nvPr/>
        </p:nvSpPr>
        <p:spPr bwMode="auto">
          <a:xfrm rot="-617010">
            <a:off x="1279525" y="5686425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0" name="Text Box 78"/>
          <p:cNvSpPr txBox="1">
            <a:spLocks noChangeArrowheads="1"/>
          </p:cNvSpPr>
          <p:nvPr/>
        </p:nvSpPr>
        <p:spPr bwMode="auto">
          <a:xfrm rot="-617010">
            <a:off x="212725" y="25511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71" name="Line 79"/>
          <p:cNvSpPr>
            <a:spLocks noChangeShapeType="1"/>
          </p:cNvSpPr>
          <p:nvPr/>
        </p:nvSpPr>
        <p:spPr bwMode="auto">
          <a:xfrm rot="-617010">
            <a:off x="1209675" y="557371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2" name="Text Box 80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73" name="Text Box 81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74" name="Line 82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5" name="Rectangle 83"/>
          <p:cNvSpPr>
            <a:spLocks noChangeArrowheads="1"/>
          </p:cNvSpPr>
          <p:nvPr/>
        </p:nvSpPr>
        <p:spPr bwMode="auto">
          <a:xfrm rot="180767">
            <a:off x="4856163" y="3213100"/>
            <a:ext cx="134937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6" name="Line 84"/>
          <p:cNvSpPr>
            <a:spLocks noChangeShapeType="1"/>
          </p:cNvSpPr>
          <p:nvPr/>
        </p:nvSpPr>
        <p:spPr bwMode="auto">
          <a:xfrm>
            <a:off x="4845050" y="3270250"/>
            <a:ext cx="157163" cy="111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7" name="Rectangle 85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8" name="Line 86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9" name="Rectangle 8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0" name="Line 8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1" name="Line 89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2" name="Rectangle 90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3" name="Rectangle 91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4" name="Line 92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5" name="Oval 93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6" name="Oval 94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7" name="Rectangle 9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8" name="Rectangle 9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9" name="Oval 97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0" name="Line 9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1" name="Rectangle 9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2" name="Line 10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3" name="Line 10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4" name="Text Box 10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95" name="Text Box 103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96" name="Text Box 10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97" name="Text Box 10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rays</a:t>
            </a:r>
          </a:p>
        </p:txBody>
      </p:sp>
      <p:sp>
        <p:nvSpPr>
          <p:cNvPr id="213098" name="Text Box 10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99" name="Freeform 10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0" name="Oval 10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1" name="Oval 10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2" name="Text Box 11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103" name="Line 11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4" name="Rectangle 11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5" name="Text Box 11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106" name="Line 11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7" name="Line 11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8" name="Rectangle 1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9" name="Rectangle 1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spot shape</a:t>
            </a: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40" y="9144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7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0" name="Rectangle 4"/>
          <p:cNvSpPr>
            <a:spLocks noChangeArrowheads="1"/>
          </p:cNvSpPr>
          <p:nvPr/>
        </p:nvSpPr>
        <p:spPr bwMode="auto">
          <a:xfrm>
            <a:off x="15144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1" name="Rectangle 5"/>
          <p:cNvSpPr>
            <a:spLocks noChangeArrowheads="1"/>
          </p:cNvSpPr>
          <p:nvPr/>
        </p:nvSpPr>
        <p:spPr bwMode="auto">
          <a:xfrm>
            <a:off x="302895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2" name="Rectangle 6"/>
          <p:cNvSpPr>
            <a:spLocks noChangeArrowheads="1"/>
          </p:cNvSpPr>
          <p:nvPr/>
        </p:nvSpPr>
        <p:spPr bwMode="auto">
          <a:xfrm>
            <a:off x="454342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3" name="Rectangle 7"/>
          <p:cNvSpPr>
            <a:spLocks noChangeArrowheads="1"/>
          </p:cNvSpPr>
          <p:nvPr/>
        </p:nvSpPr>
        <p:spPr bwMode="auto">
          <a:xfrm>
            <a:off x="605790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4" name="Rectangle 8"/>
          <p:cNvSpPr>
            <a:spLocks noChangeArrowheads="1"/>
          </p:cNvSpPr>
          <p:nvPr/>
        </p:nvSpPr>
        <p:spPr bwMode="auto">
          <a:xfrm>
            <a:off x="75723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5" name="Rectangle 9"/>
          <p:cNvSpPr>
            <a:spLocks noChangeArrowheads="1"/>
          </p:cNvSpPr>
          <p:nvPr/>
        </p:nvSpPr>
        <p:spPr bwMode="auto">
          <a:xfrm>
            <a:off x="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6" name="Rectangle 10"/>
          <p:cNvSpPr>
            <a:spLocks noChangeArrowheads="1"/>
          </p:cNvSpPr>
          <p:nvPr/>
        </p:nvSpPr>
        <p:spPr bwMode="auto">
          <a:xfrm>
            <a:off x="15144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7" name="Rectangle 11"/>
          <p:cNvSpPr>
            <a:spLocks noChangeArrowheads="1"/>
          </p:cNvSpPr>
          <p:nvPr/>
        </p:nvSpPr>
        <p:spPr bwMode="auto">
          <a:xfrm>
            <a:off x="302895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8" name="Rectangle 12"/>
          <p:cNvSpPr>
            <a:spLocks noChangeArrowheads="1"/>
          </p:cNvSpPr>
          <p:nvPr/>
        </p:nvSpPr>
        <p:spPr bwMode="auto">
          <a:xfrm>
            <a:off x="454342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9" name="Rectangle 13"/>
          <p:cNvSpPr>
            <a:spLocks noChangeArrowheads="1"/>
          </p:cNvSpPr>
          <p:nvPr/>
        </p:nvSpPr>
        <p:spPr bwMode="auto">
          <a:xfrm>
            <a:off x="605790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0" name="Rectangle 14"/>
          <p:cNvSpPr>
            <a:spLocks noChangeArrowheads="1"/>
          </p:cNvSpPr>
          <p:nvPr/>
        </p:nvSpPr>
        <p:spPr bwMode="auto">
          <a:xfrm>
            <a:off x="75723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1" name="Rectangle 15"/>
          <p:cNvSpPr>
            <a:spLocks noChangeArrowheads="1"/>
          </p:cNvSpPr>
          <p:nvPr/>
        </p:nvSpPr>
        <p:spPr bwMode="auto">
          <a:xfrm>
            <a:off x="571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2" name="Rectangle 16"/>
          <p:cNvSpPr>
            <a:spLocks noChangeArrowheads="1"/>
          </p:cNvSpPr>
          <p:nvPr/>
        </p:nvSpPr>
        <p:spPr bwMode="auto">
          <a:xfrm>
            <a:off x="15716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3" name="Rectangle 17"/>
          <p:cNvSpPr>
            <a:spLocks noChangeArrowheads="1"/>
          </p:cNvSpPr>
          <p:nvPr/>
        </p:nvSpPr>
        <p:spPr bwMode="auto">
          <a:xfrm>
            <a:off x="308610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4" name="Rectangle 18"/>
          <p:cNvSpPr>
            <a:spLocks noChangeArrowheads="1"/>
          </p:cNvSpPr>
          <p:nvPr/>
        </p:nvSpPr>
        <p:spPr bwMode="auto">
          <a:xfrm>
            <a:off x="460057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5" name="Rectangle 19"/>
          <p:cNvSpPr>
            <a:spLocks noChangeArrowheads="1"/>
          </p:cNvSpPr>
          <p:nvPr/>
        </p:nvSpPr>
        <p:spPr bwMode="auto">
          <a:xfrm>
            <a:off x="61150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6" name="Rectangle 20"/>
          <p:cNvSpPr>
            <a:spLocks noChangeArrowheads="1"/>
          </p:cNvSpPr>
          <p:nvPr/>
        </p:nvSpPr>
        <p:spPr bwMode="auto">
          <a:xfrm>
            <a:off x="76295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7" name="Rectangle 21"/>
          <p:cNvSpPr>
            <a:spLocks noChangeArrowheads="1"/>
          </p:cNvSpPr>
          <p:nvPr/>
        </p:nvSpPr>
        <p:spPr bwMode="auto">
          <a:xfrm>
            <a:off x="571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8" name="Rectangle 22"/>
          <p:cNvSpPr>
            <a:spLocks noChangeArrowheads="1"/>
          </p:cNvSpPr>
          <p:nvPr/>
        </p:nvSpPr>
        <p:spPr bwMode="auto">
          <a:xfrm>
            <a:off x="15716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9" name="Rectangle 23"/>
          <p:cNvSpPr>
            <a:spLocks noChangeArrowheads="1"/>
          </p:cNvSpPr>
          <p:nvPr/>
        </p:nvSpPr>
        <p:spPr bwMode="auto">
          <a:xfrm>
            <a:off x="308610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0" name="Rectangle 24"/>
          <p:cNvSpPr>
            <a:spLocks noChangeArrowheads="1"/>
          </p:cNvSpPr>
          <p:nvPr/>
        </p:nvSpPr>
        <p:spPr bwMode="auto">
          <a:xfrm>
            <a:off x="460057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1" name="Rectangle 25"/>
          <p:cNvSpPr>
            <a:spLocks noChangeArrowheads="1"/>
          </p:cNvSpPr>
          <p:nvPr/>
        </p:nvSpPr>
        <p:spPr bwMode="auto">
          <a:xfrm>
            <a:off x="61150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2" name="Rectangle 26"/>
          <p:cNvSpPr>
            <a:spLocks noChangeArrowheads="1"/>
          </p:cNvSpPr>
          <p:nvPr/>
        </p:nvSpPr>
        <p:spPr bwMode="auto">
          <a:xfrm>
            <a:off x="76295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3" name="Rectangle 27"/>
          <p:cNvSpPr>
            <a:spLocks noChangeArrowheads="1"/>
          </p:cNvSpPr>
          <p:nvPr/>
        </p:nvSpPr>
        <p:spPr bwMode="auto">
          <a:xfrm>
            <a:off x="571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4" name="Rectangle 28"/>
          <p:cNvSpPr>
            <a:spLocks noChangeArrowheads="1"/>
          </p:cNvSpPr>
          <p:nvPr/>
        </p:nvSpPr>
        <p:spPr bwMode="auto">
          <a:xfrm>
            <a:off x="15716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5" name="Rectangle 29"/>
          <p:cNvSpPr>
            <a:spLocks noChangeArrowheads="1"/>
          </p:cNvSpPr>
          <p:nvPr/>
        </p:nvSpPr>
        <p:spPr bwMode="auto">
          <a:xfrm>
            <a:off x="308610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6" name="Rectangle 30"/>
          <p:cNvSpPr>
            <a:spLocks noChangeArrowheads="1"/>
          </p:cNvSpPr>
          <p:nvPr/>
        </p:nvSpPr>
        <p:spPr bwMode="auto">
          <a:xfrm>
            <a:off x="460057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7" name="Rectangle 31"/>
          <p:cNvSpPr>
            <a:spLocks noChangeArrowheads="1"/>
          </p:cNvSpPr>
          <p:nvPr/>
        </p:nvSpPr>
        <p:spPr bwMode="auto">
          <a:xfrm>
            <a:off x="61150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8" name="Rectangle 32"/>
          <p:cNvSpPr>
            <a:spLocks noChangeArrowheads="1"/>
          </p:cNvSpPr>
          <p:nvPr/>
        </p:nvSpPr>
        <p:spPr bwMode="auto">
          <a:xfrm>
            <a:off x="76295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08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1763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1764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5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6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7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8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9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0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1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2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3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4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5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6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7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8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9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0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1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2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3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4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5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6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7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8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9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0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1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2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3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1794" name="Group 34"/>
          <p:cNvGrpSpPr>
            <a:grpSpLocks/>
          </p:cNvGrpSpPr>
          <p:nvPr/>
        </p:nvGrpSpPr>
        <p:grpSpPr bwMode="auto">
          <a:xfrm>
            <a:off x="234950" y="1714500"/>
            <a:ext cx="8616950" cy="635000"/>
            <a:chOff x="140" y="1080"/>
            <a:chExt cx="5428" cy="400"/>
          </a:xfrm>
        </p:grpSpPr>
        <p:grpSp>
          <p:nvGrpSpPr>
            <p:cNvPr id="501795" name="Group 35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796" name="Rectangle 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7" name="Line 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8" name="Oval 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9" name="Oval 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0" name="Line 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1" name="Line 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2" name="Line 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3" name="Line 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4" name="Line 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5" name="Arc 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06" name="Group 46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07" name="Rectangle 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8" name="Line 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9" name="Oval 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0" name="Oval 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1" name="Line 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2" name="Line 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3" name="Line 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4" name="Line 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5" name="Line 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6" name="Arc 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17" name="Group 57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18" name="Rectangle 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9" name="Line 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0" name="Oval 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1" name="Oval 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2" name="Line 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3" name="Line 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4" name="Line 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5" name="Line 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6" name="Line 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7" name="Arc 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28" name="Group 68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29" name="Rectangle 6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0" name="Line 7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1" name="Oval 7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2" name="Oval 7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3" name="Line 7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4" name="Line 7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5" name="Line 7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6" name="Line 7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7" name="Line 7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8" name="Arc 7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39" name="Group 79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840" name="Rectangle 8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1" name="Line 8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2" name="Oval 8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3" name="Oval 8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4" name="Line 8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5" name="Line 8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6" name="Line 8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7" name="Line 8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8" name="Line 8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9" name="Arc 8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50" name="Group 90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851" name="Rectangle 9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2" name="Line 9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3" name="Oval 9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4" name="Oval 9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5" name="Line 9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6" name="Line 9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7" name="Line 9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8" name="Line 9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9" name="Line 9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0" name="Arc 10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861" name="Group 101"/>
          <p:cNvGrpSpPr>
            <a:grpSpLocks/>
          </p:cNvGrpSpPr>
          <p:nvPr/>
        </p:nvGrpSpPr>
        <p:grpSpPr bwMode="auto">
          <a:xfrm>
            <a:off x="234950" y="2774950"/>
            <a:ext cx="8616950" cy="635000"/>
            <a:chOff x="140" y="1080"/>
            <a:chExt cx="5428" cy="400"/>
          </a:xfrm>
        </p:grpSpPr>
        <p:grpSp>
          <p:nvGrpSpPr>
            <p:cNvPr id="501862" name="Group 102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863" name="Rectangle 1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4" name="Line 1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5" name="Oval 1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6" name="Oval 1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7" name="Line 1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8" name="Line 1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9" name="Line 1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0" name="Line 1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1" name="Line 1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2" name="Arc 1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73" name="Group 113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74" name="Rectangle 1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5" name="Line 1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6" name="Oval 1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7" name="Oval 1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8" name="Line 1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9" name="Line 1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0" name="Line 1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1" name="Line 1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2" name="Line 1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3" name="Arc 1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84" name="Group 124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85" name="Rectangle 1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6" name="Line 1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7" name="Oval 1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8" name="Oval 1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9" name="Line 1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0" name="Line 1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1" name="Line 1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2" name="Line 1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3" name="Line 1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4" name="Arc 1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95" name="Group 135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96" name="Rectangle 1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7" name="Line 1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8" name="Oval 1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9" name="Oval 1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0" name="Line 1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1" name="Line 1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2" name="Line 1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3" name="Line 1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4" name="Line 1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5" name="Arc 1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06" name="Group 146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07" name="Rectangle 1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8" name="Line 1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9" name="Oval 1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0" name="Oval 1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1" name="Line 1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2" name="Line 1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3" name="Line 1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4" name="Line 1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5" name="Line 1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6" name="Arc 1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17" name="Group 157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18" name="Rectangle 1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9" name="Line 1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0" name="Oval 1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1" name="Oval 1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2" name="Line 1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3" name="Line 1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4" name="Line 1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5" name="Line 1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6" name="Line 1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7" name="Arc 1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28" name="Group 168"/>
          <p:cNvGrpSpPr>
            <a:grpSpLocks/>
          </p:cNvGrpSpPr>
          <p:nvPr/>
        </p:nvGrpSpPr>
        <p:grpSpPr bwMode="auto">
          <a:xfrm>
            <a:off x="234950" y="3835400"/>
            <a:ext cx="8616950" cy="635000"/>
            <a:chOff x="140" y="1080"/>
            <a:chExt cx="5428" cy="400"/>
          </a:xfrm>
        </p:grpSpPr>
        <p:grpSp>
          <p:nvGrpSpPr>
            <p:cNvPr id="501929" name="Group 169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30" name="Rectangle 1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1" name="Line 1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2" name="Oval 1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3" name="Oval 1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4" name="Line 1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5" name="Line 1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6" name="Line 1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7" name="Line 1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8" name="Line 1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9" name="Arc 1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40" name="Group 180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941" name="Rectangle 1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2" name="Line 1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3" name="Oval 1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4" name="Oval 1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5" name="Line 1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6" name="Line 1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7" name="Line 1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8" name="Line 1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9" name="Line 1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0" name="Arc 1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51" name="Group 191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952" name="Rectangle 1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3" name="Line 1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4" name="Oval 1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5" name="Oval 1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6" name="Line 1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7" name="Line 1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8" name="Line 1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9" name="Line 1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0" name="Line 2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1" name="Arc 2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62" name="Group 202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963" name="Rectangle 2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4" name="Line 2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5" name="Oval 2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6" name="Oval 2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7" name="Line 2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8" name="Line 2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9" name="Line 2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0" name="Line 2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1" name="Line 2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2" name="Arc 2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73" name="Group 213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74" name="Rectangle 2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5" name="Line 2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6" name="Oval 2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7" name="Oval 2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8" name="Line 2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9" name="Line 2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0" name="Line 2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1" name="Line 2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2" name="Line 2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3" name="Arc 2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84" name="Group 224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85" name="Rectangle 2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6" name="Line 2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7" name="Oval 2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8" name="Oval 2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9" name="Line 2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0" name="Line 2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1" name="Line 2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2" name="Line 2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3" name="Line 2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4" name="Arc 2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95" name="Group 235"/>
          <p:cNvGrpSpPr>
            <a:grpSpLocks/>
          </p:cNvGrpSpPr>
          <p:nvPr/>
        </p:nvGrpSpPr>
        <p:grpSpPr bwMode="auto">
          <a:xfrm>
            <a:off x="234950" y="4895850"/>
            <a:ext cx="8616950" cy="635000"/>
            <a:chOff x="140" y="1080"/>
            <a:chExt cx="5428" cy="400"/>
          </a:xfrm>
        </p:grpSpPr>
        <p:grpSp>
          <p:nvGrpSpPr>
            <p:cNvPr id="501996" name="Group 236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97" name="Rectangle 2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8" name="Line 2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9" name="Oval 2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0" name="Oval 2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1" name="Line 2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2" name="Line 2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3" name="Line 2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4" name="Line 2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5" name="Line 2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6" name="Arc 2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07" name="Group 247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08" name="Rectangle 2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9" name="Line 2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0" name="Oval 2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1" name="Oval 2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2" name="Line 2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3" name="Line 2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4" name="Line 2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5" name="Line 2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6" name="Line 2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7" name="Arc 2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18" name="Group 258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19" name="Rectangle 2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0" name="Line 2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1" name="Oval 2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2" name="Oval 2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3" name="Line 2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4" name="Line 2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5" name="Line 2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6" name="Line 2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7" name="Line 2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8" name="Arc 2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29" name="Group 269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30" name="Rectangle 2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1" name="Line 2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2" name="Oval 2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3" name="Oval 2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4" name="Line 2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5" name="Line 2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6" name="Line 2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7" name="Line 2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8" name="Line 2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9" name="Arc 2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40" name="Group 280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041" name="Rectangle 2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2" name="Line 2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3" name="Oval 2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4" name="Oval 2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5" name="Line 2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6" name="Line 2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7" name="Line 2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8" name="Line 2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9" name="Line 2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0" name="Arc 2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51" name="Group 291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052" name="Rectangle 2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3" name="Line 2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4" name="Oval 2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5" name="Oval 2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6" name="Line 2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7" name="Line 2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8" name="Line 2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9" name="Line 2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0" name="Line 3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1" name="Arc 3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2062" name="Group 302"/>
          <p:cNvGrpSpPr>
            <a:grpSpLocks/>
          </p:cNvGrpSpPr>
          <p:nvPr/>
        </p:nvGrpSpPr>
        <p:grpSpPr bwMode="auto">
          <a:xfrm>
            <a:off x="234950" y="5957888"/>
            <a:ext cx="8616950" cy="635000"/>
            <a:chOff x="140" y="1080"/>
            <a:chExt cx="5428" cy="400"/>
          </a:xfrm>
        </p:grpSpPr>
        <p:grpSp>
          <p:nvGrpSpPr>
            <p:cNvPr id="502063" name="Group 303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2064" name="Rectangle 30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5" name="Line 30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6" name="Oval 30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7" name="Oval 30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8" name="Line 30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9" name="Line 30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0" name="Line 31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1" name="Line 31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2" name="Line 31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3" name="Arc 31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74" name="Group 314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75" name="Rectangle 31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6" name="Line 31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7" name="Oval 31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8" name="Oval 31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9" name="Line 31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0" name="Line 32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1" name="Line 32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2" name="Line 32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3" name="Line 32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4" name="Arc 32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85" name="Group 325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86" name="Rectangle 32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7" name="Line 32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8" name="Oval 32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9" name="Oval 32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0" name="Line 33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1" name="Line 33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2" name="Line 33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3" name="Line 33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4" name="Line 33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5" name="Arc 33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96" name="Group 336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97" name="Rectangle 3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8" name="Line 3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9" name="Oval 3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0" name="Oval 3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1" name="Line 3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2" name="Line 3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3" name="Line 3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4" name="Line 3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5" name="Line 3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6" name="Arc 3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07" name="Group 347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108" name="Rectangle 3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9" name="Line 3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0" name="Oval 3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1" name="Oval 3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2" name="Line 3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3" name="Line 3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4" name="Line 3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5" name="Line 3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6" name="Line 3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7" name="Arc 3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18" name="Group 358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119" name="Rectangle 3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0" name="Line 3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1" name="Oval 3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2" name="Oval 3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3" name="Line 3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4" name="Line 3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5" name="Line 3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6" name="Line 3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7" name="Line 3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8" name="Arc 3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6999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2787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2788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89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0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1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2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3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4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5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6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7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8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9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0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1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2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3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4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5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6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7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8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9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0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1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2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3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4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5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6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7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2818" name="Group 34"/>
          <p:cNvGrpSpPr>
            <a:grpSpLocks/>
          </p:cNvGrpSpPr>
          <p:nvPr/>
        </p:nvGrpSpPr>
        <p:grpSpPr bwMode="auto">
          <a:xfrm>
            <a:off x="3094038" y="3776663"/>
            <a:ext cx="1433512" cy="995362"/>
            <a:chOff x="1949" y="2379"/>
            <a:chExt cx="903" cy="627"/>
          </a:xfrm>
        </p:grpSpPr>
        <p:sp>
          <p:nvSpPr>
            <p:cNvPr id="502819" name="Text Box 35"/>
            <p:cNvSpPr txBox="1">
              <a:spLocks noChangeArrowheads="1"/>
            </p:cNvSpPr>
            <p:nvPr/>
          </p:nvSpPr>
          <p:spPr bwMode="auto">
            <a:xfrm>
              <a:off x="2120" y="2379"/>
              <a:ext cx="73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What is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this stuff?</a:t>
              </a:r>
            </a:p>
          </p:txBody>
        </p:sp>
        <p:sp>
          <p:nvSpPr>
            <p:cNvPr id="502820" name="Freeform 36"/>
            <p:cNvSpPr>
              <a:spLocks/>
            </p:cNvSpPr>
            <p:nvPr/>
          </p:nvSpPr>
          <p:spPr bwMode="auto">
            <a:xfrm>
              <a:off x="1949" y="2746"/>
              <a:ext cx="205" cy="260"/>
            </a:xfrm>
            <a:custGeom>
              <a:avLst/>
              <a:gdLst>
                <a:gd name="T0" fmla="*/ 205 w 205"/>
                <a:gd name="T1" fmla="*/ 0 h 260"/>
                <a:gd name="T2" fmla="*/ 174 w 205"/>
                <a:gd name="T3" fmla="*/ 102 h 260"/>
                <a:gd name="T4" fmla="*/ 95 w 205"/>
                <a:gd name="T5" fmla="*/ 118 h 260"/>
                <a:gd name="T6" fmla="*/ 0 w 205"/>
                <a:gd name="T7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60">
                  <a:moveTo>
                    <a:pt x="205" y="0"/>
                  </a:moveTo>
                  <a:cubicBezTo>
                    <a:pt x="200" y="17"/>
                    <a:pt x="192" y="82"/>
                    <a:pt x="174" y="102"/>
                  </a:cubicBezTo>
                  <a:cubicBezTo>
                    <a:pt x="156" y="122"/>
                    <a:pt x="124" y="92"/>
                    <a:pt x="95" y="118"/>
                  </a:cubicBezTo>
                  <a:cubicBezTo>
                    <a:pt x="66" y="144"/>
                    <a:pt x="43" y="222"/>
                    <a:pt x="0" y="26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502821" name="Picture 37" descr="RAD_DA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7" t="25850" r="31297" b="27811"/>
          <a:stretch>
            <a:fillRect/>
          </a:stretch>
        </p:blipFill>
        <p:spPr bwMode="auto">
          <a:xfrm>
            <a:off x="4546600" y="2844800"/>
            <a:ext cx="4179888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111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461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Darwin’s original picture</a:t>
            </a:r>
          </a:p>
        </p:txBody>
      </p:sp>
      <p:grpSp>
        <p:nvGrpSpPr>
          <p:cNvPr id="503811" name="Group 3"/>
          <p:cNvGrpSpPr>
            <a:grpSpLocks/>
          </p:cNvGrpSpPr>
          <p:nvPr/>
        </p:nvGrpSpPr>
        <p:grpSpPr bwMode="auto">
          <a:xfrm>
            <a:off x="-1433513" y="1246188"/>
            <a:ext cx="12114213" cy="6156325"/>
            <a:chOff x="-903" y="785"/>
            <a:chExt cx="7631" cy="3878"/>
          </a:xfrm>
        </p:grpSpPr>
        <p:sp>
          <p:nvSpPr>
            <p:cNvPr id="503812" name="Freeform 4"/>
            <p:cNvSpPr>
              <a:spLocks/>
            </p:cNvSpPr>
            <p:nvPr/>
          </p:nvSpPr>
          <p:spPr bwMode="auto">
            <a:xfrm>
              <a:off x="-903" y="785"/>
              <a:ext cx="7631" cy="3878"/>
            </a:xfrm>
            <a:custGeom>
              <a:avLst/>
              <a:gdLst>
                <a:gd name="T0" fmla="*/ 6893 w 7631"/>
                <a:gd name="T1" fmla="*/ 507 h 3878"/>
                <a:gd name="T2" fmla="*/ 6885 w 7631"/>
                <a:gd name="T3" fmla="*/ 663 h 3878"/>
                <a:gd name="T4" fmla="*/ 6893 w 7631"/>
                <a:gd name="T5" fmla="*/ 3395 h 3878"/>
                <a:gd name="T6" fmla="*/ 6860 w 7631"/>
                <a:gd name="T7" fmla="*/ 3560 h 3878"/>
                <a:gd name="T8" fmla="*/ 6819 w 7631"/>
                <a:gd name="T9" fmla="*/ 3683 h 3878"/>
                <a:gd name="T10" fmla="*/ 6655 w 7631"/>
                <a:gd name="T11" fmla="*/ 3700 h 3878"/>
                <a:gd name="T12" fmla="*/ 961 w 7631"/>
                <a:gd name="T13" fmla="*/ 3708 h 3878"/>
                <a:gd name="T14" fmla="*/ 887 w 7631"/>
                <a:gd name="T15" fmla="*/ 3700 h 3878"/>
                <a:gd name="T16" fmla="*/ 812 w 7631"/>
                <a:gd name="T17" fmla="*/ 3658 h 3878"/>
                <a:gd name="T18" fmla="*/ 714 w 7631"/>
                <a:gd name="T19" fmla="*/ 3362 h 3878"/>
                <a:gd name="T20" fmla="*/ 714 w 7631"/>
                <a:gd name="T21" fmla="*/ 3239 h 3878"/>
                <a:gd name="T22" fmla="*/ 722 w 7631"/>
                <a:gd name="T23" fmla="*/ 490 h 3878"/>
                <a:gd name="T24" fmla="*/ 755 w 7631"/>
                <a:gd name="T25" fmla="*/ 301 h 3878"/>
                <a:gd name="T26" fmla="*/ 941 w 7631"/>
                <a:gd name="T27" fmla="*/ 228 h 3878"/>
                <a:gd name="T28" fmla="*/ 1800 w 7631"/>
                <a:gd name="T29" fmla="*/ 186 h 3878"/>
                <a:gd name="T30" fmla="*/ 2746 w 7631"/>
                <a:gd name="T31" fmla="*/ 211 h 3878"/>
                <a:gd name="T32" fmla="*/ 3709 w 7631"/>
                <a:gd name="T33" fmla="*/ 178 h 3878"/>
                <a:gd name="T34" fmla="*/ 4672 w 7631"/>
                <a:gd name="T35" fmla="*/ 211 h 3878"/>
                <a:gd name="T36" fmla="*/ 5618 w 7631"/>
                <a:gd name="T37" fmla="*/ 178 h 3878"/>
                <a:gd name="T38" fmla="*/ 6614 w 7631"/>
                <a:gd name="T39" fmla="*/ 213 h 3878"/>
                <a:gd name="T40" fmla="*/ 6770 w 7631"/>
                <a:gd name="T41" fmla="*/ 194 h 3878"/>
                <a:gd name="T42" fmla="*/ 6914 w 7631"/>
                <a:gd name="T43" fmla="*/ 205 h 3878"/>
                <a:gd name="T44" fmla="*/ 6893 w 7631"/>
                <a:gd name="T45" fmla="*/ 507 h 3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1" h="3878">
                  <a:moveTo>
                    <a:pt x="6893" y="507"/>
                  </a:moveTo>
                  <a:cubicBezTo>
                    <a:pt x="6892" y="533"/>
                    <a:pt x="6885" y="182"/>
                    <a:pt x="6885" y="663"/>
                  </a:cubicBezTo>
                  <a:cubicBezTo>
                    <a:pt x="6885" y="1144"/>
                    <a:pt x="6897" y="2912"/>
                    <a:pt x="6893" y="3395"/>
                  </a:cubicBezTo>
                  <a:cubicBezTo>
                    <a:pt x="6889" y="3878"/>
                    <a:pt x="6872" y="3512"/>
                    <a:pt x="6860" y="3560"/>
                  </a:cubicBezTo>
                  <a:cubicBezTo>
                    <a:pt x="6848" y="3608"/>
                    <a:pt x="6853" y="3660"/>
                    <a:pt x="6819" y="3683"/>
                  </a:cubicBezTo>
                  <a:cubicBezTo>
                    <a:pt x="6785" y="3706"/>
                    <a:pt x="7631" y="3696"/>
                    <a:pt x="6655" y="3700"/>
                  </a:cubicBezTo>
                  <a:cubicBezTo>
                    <a:pt x="5679" y="3704"/>
                    <a:pt x="1922" y="3708"/>
                    <a:pt x="961" y="3708"/>
                  </a:cubicBezTo>
                  <a:cubicBezTo>
                    <a:pt x="0" y="3708"/>
                    <a:pt x="912" y="3708"/>
                    <a:pt x="887" y="3700"/>
                  </a:cubicBezTo>
                  <a:cubicBezTo>
                    <a:pt x="862" y="3692"/>
                    <a:pt x="841" y="3714"/>
                    <a:pt x="812" y="3658"/>
                  </a:cubicBezTo>
                  <a:cubicBezTo>
                    <a:pt x="783" y="3602"/>
                    <a:pt x="730" y="3432"/>
                    <a:pt x="714" y="3362"/>
                  </a:cubicBezTo>
                  <a:cubicBezTo>
                    <a:pt x="698" y="3292"/>
                    <a:pt x="713" y="3718"/>
                    <a:pt x="714" y="3239"/>
                  </a:cubicBezTo>
                  <a:cubicBezTo>
                    <a:pt x="715" y="2760"/>
                    <a:pt x="715" y="980"/>
                    <a:pt x="722" y="490"/>
                  </a:cubicBezTo>
                  <a:cubicBezTo>
                    <a:pt x="729" y="0"/>
                    <a:pt x="719" y="345"/>
                    <a:pt x="755" y="301"/>
                  </a:cubicBezTo>
                  <a:cubicBezTo>
                    <a:pt x="791" y="257"/>
                    <a:pt x="767" y="247"/>
                    <a:pt x="941" y="228"/>
                  </a:cubicBezTo>
                  <a:cubicBezTo>
                    <a:pt x="1115" y="209"/>
                    <a:pt x="1499" y="189"/>
                    <a:pt x="1800" y="186"/>
                  </a:cubicBezTo>
                  <a:cubicBezTo>
                    <a:pt x="2101" y="183"/>
                    <a:pt x="2428" y="212"/>
                    <a:pt x="2746" y="211"/>
                  </a:cubicBezTo>
                  <a:cubicBezTo>
                    <a:pt x="3064" y="210"/>
                    <a:pt x="3388" y="178"/>
                    <a:pt x="3709" y="178"/>
                  </a:cubicBezTo>
                  <a:cubicBezTo>
                    <a:pt x="4030" y="178"/>
                    <a:pt x="4354" y="211"/>
                    <a:pt x="4672" y="211"/>
                  </a:cubicBezTo>
                  <a:cubicBezTo>
                    <a:pt x="4990" y="211"/>
                    <a:pt x="5294" y="178"/>
                    <a:pt x="5618" y="178"/>
                  </a:cubicBezTo>
                  <a:cubicBezTo>
                    <a:pt x="5942" y="178"/>
                    <a:pt x="6422" y="210"/>
                    <a:pt x="6614" y="213"/>
                  </a:cubicBezTo>
                  <a:cubicBezTo>
                    <a:pt x="6806" y="216"/>
                    <a:pt x="6720" y="195"/>
                    <a:pt x="6770" y="194"/>
                  </a:cubicBezTo>
                  <a:cubicBezTo>
                    <a:pt x="6820" y="193"/>
                    <a:pt x="6884" y="203"/>
                    <a:pt x="6914" y="205"/>
                  </a:cubicBezTo>
                  <a:cubicBezTo>
                    <a:pt x="6914" y="205"/>
                    <a:pt x="6893" y="507"/>
                    <a:pt x="6893" y="507"/>
                  </a:cubicBezTo>
                  <a:close/>
                </a:path>
              </a:pathLst>
            </a:custGeom>
            <a:solidFill>
              <a:srgbClr val="D7AE8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3" name="Freeform 5"/>
            <p:cNvSpPr>
              <a:spLocks/>
            </p:cNvSpPr>
            <p:nvPr/>
          </p:nvSpPr>
          <p:spPr bwMode="auto">
            <a:xfrm>
              <a:off x="-166" y="1567"/>
              <a:ext cx="6163" cy="64"/>
            </a:xfrm>
            <a:custGeom>
              <a:avLst/>
              <a:gdLst>
                <a:gd name="T0" fmla="*/ 0 w 6163"/>
                <a:gd name="T1" fmla="*/ 58 h 64"/>
                <a:gd name="T2" fmla="*/ 190 w 6163"/>
                <a:gd name="T3" fmla="*/ 58 h 64"/>
                <a:gd name="T4" fmla="*/ 1097 w 6163"/>
                <a:gd name="T5" fmla="*/ 19 h 64"/>
                <a:gd name="T6" fmla="*/ 2036 w 6163"/>
                <a:gd name="T7" fmla="*/ 35 h 64"/>
                <a:gd name="T8" fmla="*/ 3022 w 6163"/>
                <a:gd name="T9" fmla="*/ 27 h 64"/>
                <a:gd name="T10" fmla="*/ 3946 w 6163"/>
                <a:gd name="T11" fmla="*/ 27 h 64"/>
                <a:gd name="T12" fmla="*/ 4900 w 6163"/>
                <a:gd name="T13" fmla="*/ 3 h 64"/>
                <a:gd name="T14" fmla="*/ 5863 w 6163"/>
                <a:gd name="T15" fmla="*/ 43 h 64"/>
                <a:gd name="T16" fmla="*/ 6163 w 6163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64">
                  <a:moveTo>
                    <a:pt x="0" y="58"/>
                  </a:moveTo>
                  <a:cubicBezTo>
                    <a:pt x="3" y="60"/>
                    <a:pt x="7" y="64"/>
                    <a:pt x="190" y="58"/>
                  </a:cubicBezTo>
                  <a:cubicBezTo>
                    <a:pt x="373" y="52"/>
                    <a:pt x="789" y="23"/>
                    <a:pt x="1097" y="19"/>
                  </a:cubicBezTo>
                  <a:cubicBezTo>
                    <a:pt x="1405" y="15"/>
                    <a:pt x="1715" y="34"/>
                    <a:pt x="2036" y="35"/>
                  </a:cubicBezTo>
                  <a:cubicBezTo>
                    <a:pt x="2357" y="36"/>
                    <a:pt x="2704" y="28"/>
                    <a:pt x="3022" y="27"/>
                  </a:cubicBezTo>
                  <a:cubicBezTo>
                    <a:pt x="3340" y="26"/>
                    <a:pt x="3633" y="31"/>
                    <a:pt x="3946" y="27"/>
                  </a:cubicBezTo>
                  <a:cubicBezTo>
                    <a:pt x="4259" y="23"/>
                    <a:pt x="4581" y="0"/>
                    <a:pt x="4900" y="3"/>
                  </a:cubicBezTo>
                  <a:cubicBezTo>
                    <a:pt x="5219" y="6"/>
                    <a:pt x="5653" y="38"/>
                    <a:pt x="5863" y="43"/>
                  </a:cubicBezTo>
                  <a:cubicBezTo>
                    <a:pt x="6073" y="48"/>
                    <a:pt x="6115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4" name="Freeform 6"/>
            <p:cNvSpPr>
              <a:spLocks/>
            </p:cNvSpPr>
            <p:nvPr/>
          </p:nvSpPr>
          <p:spPr bwMode="auto">
            <a:xfrm>
              <a:off x="-181" y="2223"/>
              <a:ext cx="6163" cy="88"/>
            </a:xfrm>
            <a:custGeom>
              <a:avLst/>
              <a:gdLst>
                <a:gd name="T0" fmla="*/ 0 w 6163"/>
                <a:gd name="T1" fmla="*/ 58 h 88"/>
                <a:gd name="T2" fmla="*/ 190 w 6163"/>
                <a:gd name="T3" fmla="*/ 58 h 88"/>
                <a:gd name="T4" fmla="*/ 1127 w 6163"/>
                <a:gd name="T5" fmla="*/ 56 h 88"/>
                <a:gd name="T6" fmla="*/ 2098 w 6163"/>
                <a:gd name="T7" fmla="*/ 23 h 88"/>
                <a:gd name="T8" fmla="*/ 3028 w 6163"/>
                <a:gd name="T9" fmla="*/ 48 h 88"/>
                <a:gd name="T10" fmla="*/ 3974 w 6163"/>
                <a:gd name="T11" fmla="*/ 81 h 88"/>
                <a:gd name="T12" fmla="*/ 4970 w 6163"/>
                <a:gd name="T13" fmla="*/ 7 h 88"/>
                <a:gd name="T14" fmla="*/ 5908 w 6163"/>
                <a:gd name="T15" fmla="*/ 40 h 88"/>
                <a:gd name="T16" fmla="*/ 6163 w 6163"/>
                <a:gd name="T17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88">
                  <a:moveTo>
                    <a:pt x="0" y="58"/>
                  </a:moveTo>
                  <a:cubicBezTo>
                    <a:pt x="3" y="60"/>
                    <a:pt x="2" y="58"/>
                    <a:pt x="190" y="58"/>
                  </a:cubicBezTo>
                  <a:cubicBezTo>
                    <a:pt x="378" y="58"/>
                    <a:pt x="809" y="62"/>
                    <a:pt x="1127" y="56"/>
                  </a:cubicBezTo>
                  <a:cubicBezTo>
                    <a:pt x="1445" y="50"/>
                    <a:pt x="1781" y="24"/>
                    <a:pt x="2098" y="23"/>
                  </a:cubicBezTo>
                  <a:cubicBezTo>
                    <a:pt x="2415" y="22"/>
                    <a:pt x="2715" y="38"/>
                    <a:pt x="3028" y="48"/>
                  </a:cubicBezTo>
                  <a:cubicBezTo>
                    <a:pt x="3341" y="58"/>
                    <a:pt x="3650" y="88"/>
                    <a:pt x="3974" y="81"/>
                  </a:cubicBezTo>
                  <a:cubicBezTo>
                    <a:pt x="4298" y="74"/>
                    <a:pt x="4648" y="14"/>
                    <a:pt x="4970" y="7"/>
                  </a:cubicBezTo>
                  <a:cubicBezTo>
                    <a:pt x="5292" y="0"/>
                    <a:pt x="5709" y="35"/>
                    <a:pt x="5908" y="40"/>
                  </a:cubicBezTo>
                  <a:cubicBezTo>
                    <a:pt x="6107" y="45"/>
                    <a:pt x="6110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5" name="Freeform 7"/>
            <p:cNvSpPr>
              <a:spLocks/>
            </p:cNvSpPr>
            <p:nvPr/>
          </p:nvSpPr>
          <p:spPr bwMode="auto">
            <a:xfrm>
              <a:off x="-187" y="2928"/>
              <a:ext cx="6163" cy="54"/>
            </a:xfrm>
            <a:custGeom>
              <a:avLst/>
              <a:gdLst>
                <a:gd name="T0" fmla="*/ 0 w 6163"/>
                <a:gd name="T1" fmla="*/ 41 h 54"/>
                <a:gd name="T2" fmla="*/ 220 w 6163"/>
                <a:gd name="T3" fmla="*/ 34 h 54"/>
                <a:gd name="T4" fmla="*/ 1109 w 6163"/>
                <a:gd name="T5" fmla="*/ 18 h 54"/>
                <a:gd name="T6" fmla="*/ 2063 w 6163"/>
                <a:gd name="T7" fmla="*/ 51 h 54"/>
                <a:gd name="T8" fmla="*/ 3034 w 6163"/>
                <a:gd name="T9" fmla="*/ 1 h 54"/>
                <a:gd name="T10" fmla="*/ 3980 w 6163"/>
                <a:gd name="T11" fmla="*/ 43 h 54"/>
                <a:gd name="T12" fmla="*/ 4951 w 6163"/>
                <a:gd name="T13" fmla="*/ 26 h 54"/>
                <a:gd name="T14" fmla="*/ 5914 w 6163"/>
                <a:gd name="T15" fmla="*/ 26 h 54"/>
                <a:gd name="T16" fmla="*/ 6163 w 6163"/>
                <a:gd name="T1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54">
                  <a:moveTo>
                    <a:pt x="0" y="41"/>
                  </a:moveTo>
                  <a:cubicBezTo>
                    <a:pt x="37" y="40"/>
                    <a:pt x="35" y="38"/>
                    <a:pt x="220" y="34"/>
                  </a:cubicBezTo>
                  <a:cubicBezTo>
                    <a:pt x="405" y="30"/>
                    <a:pt x="802" y="15"/>
                    <a:pt x="1109" y="18"/>
                  </a:cubicBezTo>
                  <a:cubicBezTo>
                    <a:pt x="1416" y="21"/>
                    <a:pt x="1742" y="54"/>
                    <a:pt x="2063" y="51"/>
                  </a:cubicBezTo>
                  <a:cubicBezTo>
                    <a:pt x="2384" y="48"/>
                    <a:pt x="2715" y="2"/>
                    <a:pt x="3034" y="1"/>
                  </a:cubicBezTo>
                  <a:cubicBezTo>
                    <a:pt x="3353" y="0"/>
                    <a:pt x="3661" y="39"/>
                    <a:pt x="3980" y="43"/>
                  </a:cubicBezTo>
                  <a:cubicBezTo>
                    <a:pt x="4299" y="47"/>
                    <a:pt x="4629" y="29"/>
                    <a:pt x="4951" y="26"/>
                  </a:cubicBezTo>
                  <a:cubicBezTo>
                    <a:pt x="5273" y="23"/>
                    <a:pt x="5712" y="27"/>
                    <a:pt x="5914" y="26"/>
                  </a:cubicBezTo>
                  <a:cubicBezTo>
                    <a:pt x="6116" y="25"/>
                    <a:pt x="6111" y="20"/>
                    <a:pt x="6163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6" name="Freeform 8"/>
            <p:cNvSpPr>
              <a:spLocks/>
            </p:cNvSpPr>
            <p:nvPr/>
          </p:nvSpPr>
          <p:spPr bwMode="auto">
            <a:xfrm>
              <a:off x="-200" y="3547"/>
              <a:ext cx="6163" cy="119"/>
            </a:xfrm>
            <a:custGeom>
              <a:avLst/>
              <a:gdLst>
                <a:gd name="T0" fmla="*/ 0 w 6163"/>
                <a:gd name="T1" fmla="*/ 105 h 119"/>
                <a:gd name="T2" fmla="*/ 190 w 6163"/>
                <a:gd name="T3" fmla="*/ 105 h 119"/>
                <a:gd name="T4" fmla="*/ 1072 w 6163"/>
                <a:gd name="T5" fmla="*/ 82 h 119"/>
                <a:gd name="T6" fmla="*/ 2068 w 6163"/>
                <a:gd name="T7" fmla="*/ 74 h 119"/>
                <a:gd name="T8" fmla="*/ 3039 w 6163"/>
                <a:gd name="T9" fmla="*/ 0 h 119"/>
                <a:gd name="T10" fmla="*/ 3977 w 6163"/>
                <a:gd name="T11" fmla="*/ 74 h 119"/>
                <a:gd name="T12" fmla="*/ 4899 w 6163"/>
                <a:gd name="T13" fmla="*/ 115 h 119"/>
                <a:gd name="T14" fmla="*/ 5894 w 6163"/>
                <a:gd name="T15" fmla="*/ 49 h 119"/>
                <a:gd name="T16" fmla="*/ 6163 w 6163"/>
                <a:gd name="T1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119">
                  <a:moveTo>
                    <a:pt x="0" y="105"/>
                  </a:moveTo>
                  <a:cubicBezTo>
                    <a:pt x="3" y="107"/>
                    <a:pt x="11" y="109"/>
                    <a:pt x="190" y="105"/>
                  </a:cubicBezTo>
                  <a:cubicBezTo>
                    <a:pt x="369" y="101"/>
                    <a:pt x="759" y="87"/>
                    <a:pt x="1072" y="82"/>
                  </a:cubicBezTo>
                  <a:cubicBezTo>
                    <a:pt x="1385" y="77"/>
                    <a:pt x="1740" y="88"/>
                    <a:pt x="2068" y="74"/>
                  </a:cubicBezTo>
                  <a:cubicBezTo>
                    <a:pt x="2396" y="60"/>
                    <a:pt x="2721" y="0"/>
                    <a:pt x="3039" y="0"/>
                  </a:cubicBezTo>
                  <a:cubicBezTo>
                    <a:pt x="3357" y="0"/>
                    <a:pt x="3667" y="55"/>
                    <a:pt x="3977" y="74"/>
                  </a:cubicBezTo>
                  <a:cubicBezTo>
                    <a:pt x="4287" y="93"/>
                    <a:pt x="4580" y="119"/>
                    <a:pt x="4899" y="115"/>
                  </a:cubicBezTo>
                  <a:cubicBezTo>
                    <a:pt x="5218" y="111"/>
                    <a:pt x="5683" y="55"/>
                    <a:pt x="5894" y="49"/>
                  </a:cubicBezTo>
                  <a:cubicBezTo>
                    <a:pt x="6105" y="43"/>
                    <a:pt x="6107" y="75"/>
                    <a:pt x="6163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7" name="Freeform 9"/>
            <p:cNvSpPr>
              <a:spLocks/>
            </p:cNvSpPr>
            <p:nvPr/>
          </p:nvSpPr>
          <p:spPr bwMode="auto">
            <a:xfrm>
              <a:off x="905" y="979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8" name="Freeform 10"/>
            <p:cNvSpPr>
              <a:spLocks/>
            </p:cNvSpPr>
            <p:nvPr/>
          </p:nvSpPr>
          <p:spPr bwMode="auto">
            <a:xfrm>
              <a:off x="1857" y="1001"/>
              <a:ext cx="69" cy="3456"/>
            </a:xfrm>
            <a:custGeom>
              <a:avLst/>
              <a:gdLst>
                <a:gd name="T0" fmla="*/ 0 w 69"/>
                <a:gd name="T1" fmla="*/ 0 h 3456"/>
                <a:gd name="T2" fmla="*/ 11 w 69"/>
                <a:gd name="T3" fmla="*/ 636 h 3456"/>
                <a:gd name="T4" fmla="*/ 68 w 69"/>
                <a:gd name="T5" fmla="*/ 1229 h 3456"/>
                <a:gd name="T6" fmla="*/ 19 w 69"/>
                <a:gd name="T7" fmla="*/ 1961 h 3456"/>
                <a:gd name="T8" fmla="*/ 11 w 69"/>
                <a:gd name="T9" fmla="*/ 2587 h 3456"/>
                <a:gd name="T10" fmla="*/ 41 w 69"/>
                <a:gd name="T11" fmla="*/ 3308 h 3456"/>
                <a:gd name="T12" fmla="*/ 41 w 69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456">
                  <a:moveTo>
                    <a:pt x="0" y="0"/>
                  </a:moveTo>
                  <a:cubicBezTo>
                    <a:pt x="2" y="106"/>
                    <a:pt x="0" y="431"/>
                    <a:pt x="11" y="636"/>
                  </a:cubicBezTo>
                  <a:cubicBezTo>
                    <a:pt x="22" y="841"/>
                    <a:pt x="67" y="1008"/>
                    <a:pt x="68" y="1229"/>
                  </a:cubicBezTo>
                  <a:cubicBezTo>
                    <a:pt x="69" y="1450"/>
                    <a:pt x="28" y="1735"/>
                    <a:pt x="19" y="1961"/>
                  </a:cubicBezTo>
                  <a:cubicBezTo>
                    <a:pt x="10" y="2187"/>
                    <a:pt x="7" y="2363"/>
                    <a:pt x="11" y="2587"/>
                  </a:cubicBezTo>
                  <a:cubicBezTo>
                    <a:pt x="15" y="2811"/>
                    <a:pt x="36" y="3163"/>
                    <a:pt x="41" y="3308"/>
                  </a:cubicBezTo>
                  <a:cubicBezTo>
                    <a:pt x="46" y="3453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9" name="Freeform 11"/>
            <p:cNvSpPr>
              <a:spLocks/>
            </p:cNvSpPr>
            <p:nvPr/>
          </p:nvSpPr>
          <p:spPr bwMode="auto">
            <a:xfrm>
              <a:off x="2803" y="960"/>
              <a:ext cx="61" cy="3465"/>
            </a:xfrm>
            <a:custGeom>
              <a:avLst/>
              <a:gdLst>
                <a:gd name="T0" fmla="*/ 0 w 61"/>
                <a:gd name="T1" fmla="*/ 0 h 3465"/>
                <a:gd name="T2" fmla="*/ 36 w 61"/>
                <a:gd name="T3" fmla="*/ 620 h 3465"/>
                <a:gd name="T4" fmla="*/ 52 w 61"/>
                <a:gd name="T5" fmla="*/ 1295 h 3465"/>
                <a:gd name="T6" fmla="*/ 52 w 61"/>
                <a:gd name="T7" fmla="*/ 1978 h 3465"/>
                <a:gd name="T8" fmla="*/ 44 w 61"/>
                <a:gd name="T9" fmla="*/ 2578 h 3465"/>
                <a:gd name="T10" fmla="*/ 61 w 61"/>
                <a:gd name="T11" fmla="*/ 3319 h 3465"/>
                <a:gd name="T12" fmla="*/ 41 w 61"/>
                <a:gd name="T13" fmla="*/ 3456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465">
                  <a:moveTo>
                    <a:pt x="0" y="0"/>
                  </a:moveTo>
                  <a:cubicBezTo>
                    <a:pt x="6" y="103"/>
                    <a:pt x="27" y="404"/>
                    <a:pt x="36" y="620"/>
                  </a:cubicBezTo>
                  <a:cubicBezTo>
                    <a:pt x="45" y="836"/>
                    <a:pt x="49" y="1069"/>
                    <a:pt x="52" y="1295"/>
                  </a:cubicBezTo>
                  <a:cubicBezTo>
                    <a:pt x="55" y="1521"/>
                    <a:pt x="53" y="1764"/>
                    <a:pt x="52" y="1978"/>
                  </a:cubicBezTo>
                  <a:cubicBezTo>
                    <a:pt x="51" y="2192"/>
                    <a:pt x="43" y="2355"/>
                    <a:pt x="44" y="2578"/>
                  </a:cubicBezTo>
                  <a:cubicBezTo>
                    <a:pt x="45" y="2801"/>
                    <a:pt x="61" y="3173"/>
                    <a:pt x="61" y="3319"/>
                  </a:cubicBezTo>
                  <a:cubicBezTo>
                    <a:pt x="61" y="3465"/>
                    <a:pt x="45" y="3428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0" name="Freeform 12"/>
            <p:cNvSpPr>
              <a:spLocks/>
            </p:cNvSpPr>
            <p:nvPr/>
          </p:nvSpPr>
          <p:spPr bwMode="auto">
            <a:xfrm>
              <a:off x="3766" y="1009"/>
              <a:ext cx="55" cy="3456"/>
            </a:xfrm>
            <a:custGeom>
              <a:avLst/>
              <a:gdLst>
                <a:gd name="T0" fmla="*/ 8 w 55"/>
                <a:gd name="T1" fmla="*/ 0 h 3456"/>
                <a:gd name="T2" fmla="*/ 3 w 55"/>
                <a:gd name="T3" fmla="*/ 596 h 3456"/>
                <a:gd name="T4" fmla="*/ 27 w 55"/>
                <a:gd name="T5" fmla="*/ 1295 h 3456"/>
                <a:gd name="T6" fmla="*/ 19 w 55"/>
                <a:gd name="T7" fmla="*/ 1970 h 3456"/>
                <a:gd name="T8" fmla="*/ 11 w 55"/>
                <a:gd name="T9" fmla="*/ 2595 h 3456"/>
                <a:gd name="T10" fmla="*/ 49 w 55"/>
                <a:gd name="T11" fmla="*/ 3308 h 3456"/>
                <a:gd name="T12" fmla="*/ 49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8" y="0"/>
                  </a:moveTo>
                  <a:cubicBezTo>
                    <a:pt x="7" y="99"/>
                    <a:pt x="0" y="380"/>
                    <a:pt x="3" y="596"/>
                  </a:cubicBezTo>
                  <a:cubicBezTo>
                    <a:pt x="6" y="812"/>
                    <a:pt x="24" y="1066"/>
                    <a:pt x="27" y="1295"/>
                  </a:cubicBezTo>
                  <a:cubicBezTo>
                    <a:pt x="30" y="1524"/>
                    <a:pt x="22" y="1753"/>
                    <a:pt x="19" y="1970"/>
                  </a:cubicBezTo>
                  <a:cubicBezTo>
                    <a:pt x="16" y="2187"/>
                    <a:pt x="6" y="2372"/>
                    <a:pt x="11" y="2595"/>
                  </a:cubicBezTo>
                  <a:cubicBezTo>
                    <a:pt x="16" y="2818"/>
                    <a:pt x="43" y="3165"/>
                    <a:pt x="49" y="3308"/>
                  </a:cubicBezTo>
                  <a:cubicBezTo>
                    <a:pt x="55" y="3451"/>
                    <a:pt x="49" y="3446"/>
                    <a:pt x="49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1" name="Freeform 13"/>
            <p:cNvSpPr>
              <a:spLocks/>
            </p:cNvSpPr>
            <p:nvPr/>
          </p:nvSpPr>
          <p:spPr bwMode="auto">
            <a:xfrm>
              <a:off x="4691" y="976"/>
              <a:ext cx="140" cy="3468"/>
            </a:xfrm>
            <a:custGeom>
              <a:avLst/>
              <a:gdLst>
                <a:gd name="T0" fmla="*/ 21 w 140"/>
                <a:gd name="T1" fmla="*/ 0 h 3468"/>
                <a:gd name="T2" fmla="*/ 73 w 140"/>
                <a:gd name="T3" fmla="*/ 604 h 3468"/>
                <a:gd name="T4" fmla="*/ 98 w 140"/>
                <a:gd name="T5" fmla="*/ 1262 h 3468"/>
                <a:gd name="T6" fmla="*/ 82 w 140"/>
                <a:gd name="T7" fmla="*/ 1962 h 3468"/>
                <a:gd name="T8" fmla="*/ 8 w 140"/>
                <a:gd name="T9" fmla="*/ 2661 h 3468"/>
                <a:gd name="T10" fmla="*/ 131 w 140"/>
                <a:gd name="T11" fmla="*/ 3336 h 3468"/>
                <a:gd name="T12" fmla="*/ 62 w 140"/>
                <a:gd name="T13" fmla="*/ 3456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3468">
                  <a:moveTo>
                    <a:pt x="21" y="0"/>
                  </a:moveTo>
                  <a:cubicBezTo>
                    <a:pt x="30" y="101"/>
                    <a:pt x="60" y="394"/>
                    <a:pt x="73" y="604"/>
                  </a:cubicBezTo>
                  <a:cubicBezTo>
                    <a:pt x="86" y="814"/>
                    <a:pt x="97" y="1036"/>
                    <a:pt x="98" y="1262"/>
                  </a:cubicBezTo>
                  <a:cubicBezTo>
                    <a:pt x="99" y="1488"/>
                    <a:pt x="97" y="1729"/>
                    <a:pt x="82" y="1962"/>
                  </a:cubicBezTo>
                  <a:cubicBezTo>
                    <a:pt x="67" y="2195"/>
                    <a:pt x="0" y="2432"/>
                    <a:pt x="8" y="2661"/>
                  </a:cubicBezTo>
                  <a:cubicBezTo>
                    <a:pt x="16" y="2890"/>
                    <a:pt x="122" y="3204"/>
                    <a:pt x="131" y="3336"/>
                  </a:cubicBezTo>
                  <a:cubicBezTo>
                    <a:pt x="140" y="3468"/>
                    <a:pt x="76" y="3431"/>
                    <a:pt x="62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2" name="Freeform 14"/>
            <p:cNvSpPr>
              <a:spLocks/>
            </p:cNvSpPr>
            <p:nvPr/>
          </p:nvSpPr>
          <p:spPr bwMode="auto">
            <a:xfrm>
              <a:off x="5691" y="1001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3" name="Freeform 15"/>
            <p:cNvSpPr>
              <a:spLocks/>
            </p:cNvSpPr>
            <p:nvPr/>
          </p:nvSpPr>
          <p:spPr bwMode="auto">
            <a:xfrm>
              <a:off x="-12" y="993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851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 descr="D11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25400"/>
            <a:ext cx="9178926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1379" name="Text Box 3"/>
          <p:cNvSpPr txBox="1">
            <a:spLocks noChangeArrowheads="1"/>
          </p:cNvSpPr>
          <p:nvPr/>
        </p:nvSpPr>
        <p:spPr bwMode="auto">
          <a:xfrm>
            <a:off x="-15875" y="144463"/>
            <a:ext cx="9140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FFFFFF"/>
                </a:solidFill>
              </a:rPr>
              <a:t>“mosaicity” with visible light</a:t>
            </a:r>
          </a:p>
        </p:txBody>
      </p:sp>
    </p:spTree>
    <p:extLst>
      <p:ext uri="{BB962C8B-B14F-4D97-AF65-F5344CB8AC3E}">
        <p14:creationId xmlns:p14="http://schemas.microsoft.com/office/powerpoint/2010/main" val="2655053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ChangeArrowheads="1"/>
          </p:cNvSpPr>
          <p:nvPr/>
        </p:nvSpPr>
        <p:spPr bwMode="auto">
          <a:xfrm rot="2125370">
            <a:off x="5984875" y="4130675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35" name="Rectangle 3"/>
          <p:cNvSpPr>
            <a:spLocks noChangeArrowheads="1"/>
          </p:cNvSpPr>
          <p:nvPr/>
        </p:nvSpPr>
        <p:spPr bwMode="auto">
          <a:xfrm rot="438218">
            <a:off x="4276725" y="4572000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36" name="Oval 4"/>
          <p:cNvSpPr>
            <a:spLocks noChangeArrowheads="1"/>
          </p:cNvSpPr>
          <p:nvPr/>
        </p:nvSpPr>
        <p:spPr bwMode="auto">
          <a:xfrm>
            <a:off x="4254500" y="2819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37" name="Oval 5"/>
          <p:cNvSpPr>
            <a:spLocks noChangeArrowheads="1"/>
          </p:cNvSpPr>
          <p:nvPr/>
        </p:nvSpPr>
        <p:spPr bwMode="auto">
          <a:xfrm>
            <a:off x="5308600" y="472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38" name="Line 6"/>
          <p:cNvSpPr>
            <a:spLocks noChangeShapeType="1"/>
          </p:cNvSpPr>
          <p:nvPr/>
        </p:nvSpPr>
        <p:spPr bwMode="auto">
          <a:xfrm flipV="1">
            <a:off x="609600" y="3048000"/>
            <a:ext cx="38862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39" name="Line 7"/>
          <p:cNvSpPr>
            <a:spLocks noChangeShapeType="1"/>
          </p:cNvSpPr>
          <p:nvPr/>
        </p:nvSpPr>
        <p:spPr bwMode="auto">
          <a:xfrm>
            <a:off x="609600" y="4038600"/>
            <a:ext cx="49530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40" name="Line 8"/>
          <p:cNvSpPr>
            <a:spLocks noChangeShapeType="1"/>
          </p:cNvSpPr>
          <p:nvPr/>
        </p:nvSpPr>
        <p:spPr bwMode="auto">
          <a:xfrm flipV="1">
            <a:off x="4495800" y="1752600"/>
            <a:ext cx="36576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41" name="Line 9"/>
          <p:cNvSpPr>
            <a:spLocks noChangeShapeType="1"/>
          </p:cNvSpPr>
          <p:nvPr/>
        </p:nvSpPr>
        <p:spPr bwMode="auto">
          <a:xfrm flipV="1">
            <a:off x="5562600" y="1752600"/>
            <a:ext cx="2590800" cy="3200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42" name="Text Box 10"/>
          <p:cNvSpPr txBox="1">
            <a:spLocks noChangeArrowheads="1"/>
          </p:cNvSpPr>
          <p:nvPr/>
        </p:nvSpPr>
        <p:spPr bwMode="auto">
          <a:xfrm>
            <a:off x="228600" y="3505200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source</a:t>
            </a:r>
          </a:p>
        </p:txBody>
      </p:sp>
      <p:sp>
        <p:nvSpPr>
          <p:cNvPr id="504843" name="Text Box 11"/>
          <p:cNvSpPr txBox="1">
            <a:spLocks noChangeArrowheads="1"/>
          </p:cNvSpPr>
          <p:nvPr/>
        </p:nvSpPr>
        <p:spPr bwMode="auto">
          <a:xfrm>
            <a:off x="7696200" y="1295400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504844" name="Line 12"/>
          <p:cNvSpPr>
            <a:spLocks noChangeShapeType="1"/>
          </p:cNvSpPr>
          <p:nvPr/>
        </p:nvSpPr>
        <p:spPr bwMode="auto">
          <a:xfrm>
            <a:off x="4495800" y="3048000"/>
            <a:ext cx="1066800" cy="1905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45" name="Text Box 13"/>
          <p:cNvSpPr txBox="1">
            <a:spLocks noChangeArrowheads="1"/>
          </p:cNvSpPr>
          <p:nvPr/>
        </p:nvSpPr>
        <p:spPr bwMode="auto">
          <a:xfrm rot="-1882992">
            <a:off x="5021263" y="37290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808080"/>
                </a:solidFill>
              </a:rPr>
              <a:t>d</a:t>
            </a:r>
          </a:p>
        </p:txBody>
      </p:sp>
      <p:sp>
        <p:nvSpPr>
          <p:cNvPr id="504846" name="Text Box 14"/>
          <p:cNvSpPr txBox="1">
            <a:spLocks noChangeArrowheads="1"/>
          </p:cNvSpPr>
          <p:nvPr/>
        </p:nvSpPr>
        <p:spPr bwMode="auto">
          <a:xfrm>
            <a:off x="4705350" y="2909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#1</a:t>
            </a:r>
          </a:p>
        </p:txBody>
      </p:sp>
      <p:sp>
        <p:nvSpPr>
          <p:cNvPr id="504847" name="Text Box 15"/>
          <p:cNvSpPr txBox="1">
            <a:spLocks noChangeArrowheads="1"/>
          </p:cNvSpPr>
          <p:nvPr/>
        </p:nvSpPr>
        <p:spPr bwMode="auto">
          <a:xfrm>
            <a:off x="5772150" y="4814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atom #2</a:t>
            </a:r>
          </a:p>
        </p:txBody>
      </p:sp>
      <p:sp>
        <p:nvSpPr>
          <p:cNvPr id="504848" name="Line 16"/>
          <p:cNvSpPr>
            <a:spLocks noChangeShapeType="1"/>
          </p:cNvSpPr>
          <p:nvPr/>
        </p:nvSpPr>
        <p:spPr bwMode="auto">
          <a:xfrm flipH="1">
            <a:off x="4267200" y="3048000"/>
            <a:ext cx="228600" cy="1676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49" name="Line 17"/>
          <p:cNvSpPr>
            <a:spLocks noChangeShapeType="1"/>
          </p:cNvSpPr>
          <p:nvPr/>
        </p:nvSpPr>
        <p:spPr bwMode="auto">
          <a:xfrm>
            <a:off x="4495800" y="3048000"/>
            <a:ext cx="1676400" cy="1143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4850" name="Rectangle 18"/>
          <p:cNvSpPr>
            <a:spLocks noChangeArrowheads="1"/>
          </p:cNvSpPr>
          <p:nvPr/>
        </p:nvSpPr>
        <p:spPr bwMode="auto">
          <a:xfrm>
            <a:off x="249238" y="293688"/>
            <a:ext cx="6699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“near”-ly Bragg’s Law</a:t>
            </a:r>
          </a:p>
        </p:txBody>
      </p:sp>
      <p:grpSp>
        <p:nvGrpSpPr>
          <p:cNvPr id="504851" name="Group 19"/>
          <p:cNvGrpSpPr>
            <a:grpSpLocks/>
          </p:cNvGrpSpPr>
          <p:nvPr/>
        </p:nvGrpSpPr>
        <p:grpSpPr bwMode="auto">
          <a:xfrm>
            <a:off x="-1433513" y="1246188"/>
            <a:ext cx="12114213" cy="6156325"/>
            <a:chOff x="-903" y="785"/>
            <a:chExt cx="7631" cy="3878"/>
          </a:xfrm>
        </p:grpSpPr>
        <p:sp>
          <p:nvSpPr>
            <p:cNvPr id="504852" name="Freeform 20"/>
            <p:cNvSpPr>
              <a:spLocks/>
            </p:cNvSpPr>
            <p:nvPr/>
          </p:nvSpPr>
          <p:spPr bwMode="auto">
            <a:xfrm>
              <a:off x="-903" y="785"/>
              <a:ext cx="7631" cy="3878"/>
            </a:xfrm>
            <a:custGeom>
              <a:avLst/>
              <a:gdLst>
                <a:gd name="T0" fmla="*/ 6893 w 7631"/>
                <a:gd name="T1" fmla="*/ 507 h 3878"/>
                <a:gd name="T2" fmla="*/ 6885 w 7631"/>
                <a:gd name="T3" fmla="*/ 663 h 3878"/>
                <a:gd name="T4" fmla="*/ 6893 w 7631"/>
                <a:gd name="T5" fmla="*/ 3395 h 3878"/>
                <a:gd name="T6" fmla="*/ 6860 w 7631"/>
                <a:gd name="T7" fmla="*/ 3560 h 3878"/>
                <a:gd name="T8" fmla="*/ 6819 w 7631"/>
                <a:gd name="T9" fmla="*/ 3683 h 3878"/>
                <a:gd name="T10" fmla="*/ 6655 w 7631"/>
                <a:gd name="T11" fmla="*/ 3700 h 3878"/>
                <a:gd name="T12" fmla="*/ 961 w 7631"/>
                <a:gd name="T13" fmla="*/ 3708 h 3878"/>
                <a:gd name="T14" fmla="*/ 887 w 7631"/>
                <a:gd name="T15" fmla="*/ 3700 h 3878"/>
                <a:gd name="T16" fmla="*/ 812 w 7631"/>
                <a:gd name="T17" fmla="*/ 3658 h 3878"/>
                <a:gd name="T18" fmla="*/ 714 w 7631"/>
                <a:gd name="T19" fmla="*/ 3362 h 3878"/>
                <a:gd name="T20" fmla="*/ 714 w 7631"/>
                <a:gd name="T21" fmla="*/ 3239 h 3878"/>
                <a:gd name="T22" fmla="*/ 722 w 7631"/>
                <a:gd name="T23" fmla="*/ 490 h 3878"/>
                <a:gd name="T24" fmla="*/ 755 w 7631"/>
                <a:gd name="T25" fmla="*/ 301 h 3878"/>
                <a:gd name="T26" fmla="*/ 941 w 7631"/>
                <a:gd name="T27" fmla="*/ 228 h 3878"/>
                <a:gd name="T28" fmla="*/ 1800 w 7631"/>
                <a:gd name="T29" fmla="*/ 186 h 3878"/>
                <a:gd name="T30" fmla="*/ 2746 w 7631"/>
                <a:gd name="T31" fmla="*/ 211 h 3878"/>
                <a:gd name="T32" fmla="*/ 3709 w 7631"/>
                <a:gd name="T33" fmla="*/ 178 h 3878"/>
                <a:gd name="T34" fmla="*/ 4672 w 7631"/>
                <a:gd name="T35" fmla="*/ 211 h 3878"/>
                <a:gd name="T36" fmla="*/ 5618 w 7631"/>
                <a:gd name="T37" fmla="*/ 178 h 3878"/>
                <a:gd name="T38" fmla="*/ 6614 w 7631"/>
                <a:gd name="T39" fmla="*/ 213 h 3878"/>
                <a:gd name="T40" fmla="*/ 6770 w 7631"/>
                <a:gd name="T41" fmla="*/ 194 h 3878"/>
                <a:gd name="T42" fmla="*/ 6914 w 7631"/>
                <a:gd name="T43" fmla="*/ 205 h 3878"/>
                <a:gd name="T44" fmla="*/ 6893 w 7631"/>
                <a:gd name="T45" fmla="*/ 507 h 3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1" h="3878">
                  <a:moveTo>
                    <a:pt x="6893" y="507"/>
                  </a:moveTo>
                  <a:cubicBezTo>
                    <a:pt x="6892" y="533"/>
                    <a:pt x="6885" y="182"/>
                    <a:pt x="6885" y="663"/>
                  </a:cubicBezTo>
                  <a:cubicBezTo>
                    <a:pt x="6885" y="1144"/>
                    <a:pt x="6897" y="2912"/>
                    <a:pt x="6893" y="3395"/>
                  </a:cubicBezTo>
                  <a:cubicBezTo>
                    <a:pt x="6889" y="3878"/>
                    <a:pt x="6872" y="3512"/>
                    <a:pt x="6860" y="3560"/>
                  </a:cubicBezTo>
                  <a:cubicBezTo>
                    <a:pt x="6848" y="3608"/>
                    <a:pt x="6853" y="3660"/>
                    <a:pt x="6819" y="3683"/>
                  </a:cubicBezTo>
                  <a:cubicBezTo>
                    <a:pt x="6785" y="3706"/>
                    <a:pt x="7631" y="3696"/>
                    <a:pt x="6655" y="3700"/>
                  </a:cubicBezTo>
                  <a:cubicBezTo>
                    <a:pt x="5679" y="3704"/>
                    <a:pt x="1922" y="3708"/>
                    <a:pt x="961" y="3708"/>
                  </a:cubicBezTo>
                  <a:cubicBezTo>
                    <a:pt x="0" y="3708"/>
                    <a:pt x="912" y="3708"/>
                    <a:pt x="887" y="3700"/>
                  </a:cubicBezTo>
                  <a:cubicBezTo>
                    <a:pt x="862" y="3692"/>
                    <a:pt x="841" y="3714"/>
                    <a:pt x="812" y="3658"/>
                  </a:cubicBezTo>
                  <a:cubicBezTo>
                    <a:pt x="783" y="3602"/>
                    <a:pt x="730" y="3432"/>
                    <a:pt x="714" y="3362"/>
                  </a:cubicBezTo>
                  <a:cubicBezTo>
                    <a:pt x="698" y="3292"/>
                    <a:pt x="713" y="3718"/>
                    <a:pt x="714" y="3239"/>
                  </a:cubicBezTo>
                  <a:cubicBezTo>
                    <a:pt x="715" y="2760"/>
                    <a:pt x="715" y="980"/>
                    <a:pt x="722" y="490"/>
                  </a:cubicBezTo>
                  <a:cubicBezTo>
                    <a:pt x="729" y="0"/>
                    <a:pt x="719" y="345"/>
                    <a:pt x="755" y="301"/>
                  </a:cubicBezTo>
                  <a:cubicBezTo>
                    <a:pt x="791" y="257"/>
                    <a:pt x="767" y="247"/>
                    <a:pt x="941" y="228"/>
                  </a:cubicBezTo>
                  <a:cubicBezTo>
                    <a:pt x="1115" y="209"/>
                    <a:pt x="1499" y="189"/>
                    <a:pt x="1800" y="186"/>
                  </a:cubicBezTo>
                  <a:cubicBezTo>
                    <a:pt x="2101" y="183"/>
                    <a:pt x="2428" y="212"/>
                    <a:pt x="2746" y="211"/>
                  </a:cubicBezTo>
                  <a:cubicBezTo>
                    <a:pt x="3064" y="210"/>
                    <a:pt x="3388" y="178"/>
                    <a:pt x="3709" y="178"/>
                  </a:cubicBezTo>
                  <a:cubicBezTo>
                    <a:pt x="4030" y="178"/>
                    <a:pt x="4354" y="211"/>
                    <a:pt x="4672" y="211"/>
                  </a:cubicBezTo>
                  <a:cubicBezTo>
                    <a:pt x="4990" y="211"/>
                    <a:pt x="5294" y="178"/>
                    <a:pt x="5618" y="178"/>
                  </a:cubicBezTo>
                  <a:cubicBezTo>
                    <a:pt x="5942" y="178"/>
                    <a:pt x="6422" y="210"/>
                    <a:pt x="6614" y="213"/>
                  </a:cubicBezTo>
                  <a:cubicBezTo>
                    <a:pt x="6806" y="216"/>
                    <a:pt x="6720" y="195"/>
                    <a:pt x="6770" y="194"/>
                  </a:cubicBezTo>
                  <a:cubicBezTo>
                    <a:pt x="6820" y="193"/>
                    <a:pt x="6884" y="203"/>
                    <a:pt x="6914" y="205"/>
                  </a:cubicBezTo>
                  <a:cubicBezTo>
                    <a:pt x="6914" y="205"/>
                    <a:pt x="6893" y="507"/>
                    <a:pt x="6893" y="507"/>
                  </a:cubicBezTo>
                  <a:close/>
                </a:path>
              </a:pathLst>
            </a:custGeom>
            <a:solidFill>
              <a:srgbClr val="D7AE8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3" name="Freeform 21"/>
            <p:cNvSpPr>
              <a:spLocks/>
            </p:cNvSpPr>
            <p:nvPr/>
          </p:nvSpPr>
          <p:spPr bwMode="auto">
            <a:xfrm>
              <a:off x="-166" y="1567"/>
              <a:ext cx="6163" cy="64"/>
            </a:xfrm>
            <a:custGeom>
              <a:avLst/>
              <a:gdLst>
                <a:gd name="T0" fmla="*/ 0 w 6163"/>
                <a:gd name="T1" fmla="*/ 58 h 64"/>
                <a:gd name="T2" fmla="*/ 190 w 6163"/>
                <a:gd name="T3" fmla="*/ 58 h 64"/>
                <a:gd name="T4" fmla="*/ 1097 w 6163"/>
                <a:gd name="T5" fmla="*/ 19 h 64"/>
                <a:gd name="T6" fmla="*/ 2036 w 6163"/>
                <a:gd name="T7" fmla="*/ 35 h 64"/>
                <a:gd name="T8" fmla="*/ 3022 w 6163"/>
                <a:gd name="T9" fmla="*/ 27 h 64"/>
                <a:gd name="T10" fmla="*/ 3946 w 6163"/>
                <a:gd name="T11" fmla="*/ 27 h 64"/>
                <a:gd name="T12" fmla="*/ 4900 w 6163"/>
                <a:gd name="T13" fmla="*/ 3 h 64"/>
                <a:gd name="T14" fmla="*/ 5863 w 6163"/>
                <a:gd name="T15" fmla="*/ 43 h 64"/>
                <a:gd name="T16" fmla="*/ 6163 w 6163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64">
                  <a:moveTo>
                    <a:pt x="0" y="58"/>
                  </a:moveTo>
                  <a:cubicBezTo>
                    <a:pt x="3" y="60"/>
                    <a:pt x="7" y="64"/>
                    <a:pt x="190" y="58"/>
                  </a:cubicBezTo>
                  <a:cubicBezTo>
                    <a:pt x="373" y="52"/>
                    <a:pt x="789" y="23"/>
                    <a:pt x="1097" y="19"/>
                  </a:cubicBezTo>
                  <a:cubicBezTo>
                    <a:pt x="1405" y="15"/>
                    <a:pt x="1715" y="34"/>
                    <a:pt x="2036" y="35"/>
                  </a:cubicBezTo>
                  <a:cubicBezTo>
                    <a:pt x="2357" y="36"/>
                    <a:pt x="2704" y="28"/>
                    <a:pt x="3022" y="27"/>
                  </a:cubicBezTo>
                  <a:cubicBezTo>
                    <a:pt x="3340" y="26"/>
                    <a:pt x="3633" y="31"/>
                    <a:pt x="3946" y="27"/>
                  </a:cubicBezTo>
                  <a:cubicBezTo>
                    <a:pt x="4259" y="23"/>
                    <a:pt x="4581" y="0"/>
                    <a:pt x="4900" y="3"/>
                  </a:cubicBezTo>
                  <a:cubicBezTo>
                    <a:pt x="5219" y="6"/>
                    <a:pt x="5653" y="38"/>
                    <a:pt x="5863" y="43"/>
                  </a:cubicBezTo>
                  <a:cubicBezTo>
                    <a:pt x="6073" y="48"/>
                    <a:pt x="6115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4" name="Freeform 22"/>
            <p:cNvSpPr>
              <a:spLocks/>
            </p:cNvSpPr>
            <p:nvPr/>
          </p:nvSpPr>
          <p:spPr bwMode="auto">
            <a:xfrm>
              <a:off x="-181" y="2223"/>
              <a:ext cx="6163" cy="88"/>
            </a:xfrm>
            <a:custGeom>
              <a:avLst/>
              <a:gdLst>
                <a:gd name="T0" fmla="*/ 0 w 6163"/>
                <a:gd name="T1" fmla="*/ 58 h 88"/>
                <a:gd name="T2" fmla="*/ 190 w 6163"/>
                <a:gd name="T3" fmla="*/ 58 h 88"/>
                <a:gd name="T4" fmla="*/ 1127 w 6163"/>
                <a:gd name="T5" fmla="*/ 56 h 88"/>
                <a:gd name="T6" fmla="*/ 2098 w 6163"/>
                <a:gd name="T7" fmla="*/ 23 h 88"/>
                <a:gd name="T8" fmla="*/ 3028 w 6163"/>
                <a:gd name="T9" fmla="*/ 48 h 88"/>
                <a:gd name="T10" fmla="*/ 3974 w 6163"/>
                <a:gd name="T11" fmla="*/ 81 h 88"/>
                <a:gd name="T12" fmla="*/ 4970 w 6163"/>
                <a:gd name="T13" fmla="*/ 7 h 88"/>
                <a:gd name="T14" fmla="*/ 5908 w 6163"/>
                <a:gd name="T15" fmla="*/ 40 h 88"/>
                <a:gd name="T16" fmla="*/ 6163 w 6163"/>
                <a:gd name="T17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88">
                  <a:moveTo>
                    <a:pt x="0" y="58"/>
                  </a:moveTo>
                  <a:cubicBezTo>
                    <a:pt x="3" y="60"/>
                    <a:pt x="2" y="58"/>
                    <a:pt x="190" y="58"/>
                  </a:cubicBezTo>
                  <a:cubicBezTo>
                    <a:pt x="378" y="58"/>
                    <a:pt x="809" y="62"/>
                    <a:pt x="1127" y="56"/>
                  </a:cubicBezTo>
                  <a:cubicBezTo>
                    <a:pt x="1445" y="50"/>
                    <a:pt x="1781" y="24"/>
                    <a:pt x="2098" y="23"/>
                  </a:cubicBezTo>
                  <a:cubicBezTo>
                    <a:pt x="2415" y="22"/>
                    <a:pt x="2715" y="38"/>
                    <a:pt x="3028" y="48"/>
                  </a:cubicBezTo>
                  <a:cubicBezTo>
                    <a:pt x="3341" y="58"/>
                    <a:pt x="3650" y="88"/>
                    <a:pt x="3974" y="81"/>
                  </a:cubicBezTo>
                  <a:cubicBezTo>
                    <a:pt x="4298" y="74"/>
                    <a:pt x="4648" y="14"/>
                    <a:pt x="4970" y="7"/>
                  </a:cubicBezTo>
                  <a:cubicBezTo>
                    <a:pt x="5292" y="0"/>
                    <a:pt x="5709" y="35"/>
                    <a:pt x="5908" y="40"/>
                  </a:cubicBezTo>
                  <a:cubicBezTo>
                    <a:pt x="6107" y="45"/>
                    <a:pt x="6110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5" name="Freeform 23"/>
            <p:cNvSpPr>
              <a:spLocks/>
            </p:cNvSpPr>
            <p:nvPr/>
          </p:nvSpPr>
          <p:spPr bwMode="auto">
            <a:xfrm>
              <a:off x="-187" y="2928"/>
              <a:ext cx="6163" cy="54"/>
            </a:xfrm>
            <a:custGeom>
              <a:avLst/>
              <a:gdLst>
                <a:gd name="T0" fmla="*/ 0 w 6163"/>
                <a:gd name="T1" fmla="*/ 41 h 54"/>
                <a:gd name="T2" fmla="*/ 220 w 6163"/>
                <a:gd name="T3" fmla="*/ 34 h 54"/>
                <a:gd name="T4" fmla="*/ 1109 w 6163"/>
                <a:gd name="T5" fmla="*/ 18 h 54"/>
                <a:gd name="T6" fmla="*/ 2063 w 6163"/>
                <a:gd name="T7" fmla="*/ 51 h 54"/>
                <a:gd name="T8" fmla="*/ 3034 w 6163"/>
                <a:gd name="T9" fmla="*/ 1 h 54"/>
                <a:gd name="T10" fmla="*/ 3980 w 6163"/>
                <a:gd name="T11" fmla="*/ 43 h 54"/>
                <a:gd name="T12" fmla="*/ 4951 w 6163"/>
                <a:gd name="T13" fmla="*/ 26 h 54"/>
                <a:gd name="T14" fmla="*/ 5914 w 6163"/>
                <a:gd name="T15" fmla="*/ 26 h 54"/>
                <a:gd name="T16" fmla="*/ 6163 w 6163"/>
                <a:gd name="T1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54">
                  <a:moveTo>
                    <a:pt x="0" y="41"/>
                  </a:moveTo>
                  <a:cubicBezTo>
                    <a:pt x="37" y="40"/>
                    <a:pt x="35" y="38"/>
                    <a:pt x="220" y="34"/>
                  </a:cubicBezTo>
                  <a:cubicBezTo>
                    <a:pt x="405" y="30"/>
                    <a:pt x="802" y="15"/>
                    <a:pt x="1109" y="18"/>
                  </a:cubicBezTo>
                  <a:cubicBezTo>
                    <a:pt x="1416" y="21"/>
                    <a:pt x="1742" y="54"/>
                    <a:pt x="2063" y="51"/>
                  </a:cubicBezTo>
                  <a:cubicBezTo>
                    <a:pt x="2384" y="48"/>
                    <a:pt x="2715" y="2"/>
                    <a:pt x="3034" y="1"/>
                  </a:cubicBezTo>
                  <a:cubicBezTo>
                    <a:pt x="3353" y="0"/>
                    <a:pt x="3661" y="39"/>
                    <a:pt x="3980" y="43"/>
                  </a:cubicBezTo>
                  <a:cubicBezTo>
                    <a:pt x="4299" y="47"/>
                    <a:pt x="4629" y="29"/>
                    <a:pt x="4951" y="26"/>
                  </a:cubicBezTo>
                  <a:cubicBezTo>
                    <a:pt x="5273" y="23"/>
                    <a:pt x="5712" y="27"/>
                    <a:pt x="5914" y="26"/>
                  </a:cubicBezTo>
                  <a:cubicBezTo>
                    <a:pt x="6116" y="25"/>
                    <a:pt x="6111" y="20"/>
                    <a:pt x="6163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6" name="Freeform 24"/>
            <p:cNvSpPr>
              <a:spLocks/>
            </p:cNvSpPr>
            <p:nvPr/>
          </p:nvSpPr>
          <p:spPr bwMode="auto">
            <a:xfrm>
              <a:off x="-200" y="3547"/>
              <a:ext cx="6163" cy="119"/>
            </a:xfrm>
            <a:custGeom>
              <a:avLst/>
              <a:gdLst>
                <a:gd name="T0" fmla="*/ 0 w 6163"/>
                <a:gd name="T1" fmla="*/ 105 h 119"/>
                <a:gd name="T2" fmla="*/ 190 w 6163"/>
                <a:gd name="T3" fmla="*/ 105 h 119"/>
                <a:gd name="T4" fmla="*/ 1072 w 6163"/>
                <a:gd name="T5" fmla="*/ 82 h 119"/>
                <a:gd name="T6" fmla="*/ 2068 w 6163"/>
                <a:gd name="T7" fmla="*/ 74 h 119"/>
                <a:gd name="T8" fmla="*/ 3039 w 6163"/>
                <a:gd name="T9" fmla="*/ 0 h 119"/>
                <a:gd name="T10" fmla="*/ 3977 w 6163"/>
                <a:gd name="T11" fmla="*/ 74 h 119"/>
                <a:gd name="T12" fmla="*/ 4899 w 6163"/>
                <a:gd name="T13" fmla="*/ 115 h 119"/>
                <a:gd name="T14" fmla="*/ 5894 w 6163"/>
                <a:gd name="T15" fmla="*/ 49 h 119"/>
                <a:gd name="T16" fmla="*/ 6163 w 6163"/>
                <a:gd name="T1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119">
                  <a:moveTo>
                    <a:pt x="0" y="105"/>
                  </a:moveTo>
                  <a:cubicBezTo>
                    <a:pt x="3" y="107"/>
                    <a:pt x="11" y="109"/>
                    <a:pt x="190" y="105"/>
                  </a:cubicBezTo>
                  <a:cubicBezTo>
                    <a:pt x="369" y="101"/>
                    <a:pt x="759" y="87"/>
                    <a:pt x="1072" y="82"/>
                  </a:cubicBezTo>
                  <a:cubicBezTo>
                    <a:pt x="1385" y="77"/>
                    <a:pt x="1740" y="88"/>
                    <a:pt x="2068" y="74"/>
                  </a:cubicBezTo>
                  <a:cubicBezTo>
                    <a:pt x="2396" y="60"/>
                    <a:pt x="2721" y="0"/>
                    <a:pt x="3039" y="0"/>
                  </a:cubicBezTo>
                  <a:cubicBezTo>
                    <a:pt x="3357" y="0"/>
                    <a:pt x="3667" y="55"/>
                    <a:pt x="3977" y="74"/>
                  </a:cubicBezTo>
                  <a:cubicBezTo>
                    <a:pt x="4287" y="93"/>
                    <a:pt x="4580" y="119"/>
                    <a:pt x="4899" y="115"/>
                  </a:cubicBezTo>
                  <a:cubicBezTo>
                    <a:pt x="5218" y="111"/>
                    <a:pt x="5683" y="55"/>
                    <a:pt x="5894" y="49"/>
                  </a:cubicBezTo>
                  <a:cubicBezTo>
                    <a:pt x="6105" y="43"/>
                    <a:pt x="6107" y="75"/>
                    <a:pt x="6163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7" name="Freeform 25"/>
            <p:cNvSpPr>
              <a:spLocks/>
            </p:cNvSpPr>
            <p:nvPr/>
          </p:nvSpPr>
          <p:spPr bwMode="auto">
            <a:xfrm>
              <a:off x="905" y="979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8" name="Freeform 26"/>
            <p:cNvSpPr>
              <a:spLocks/>
            </p:cNvSpPr>
            <p:nvPr/>
          </p:nvSpPr>
          <p:spPr bwMode="auto">
            <a:xfrm>
              <a:off x="1857" y="1001"/>
              <a:ext cx="69" cy="3456"/>
            </a:xfrm>
            <a:custGeom>
              <a:avLst/>
              <a:gdLst>
                <a:gd name="T0" fmla="*/ 0 w 69"/>
                <a:gd name="T1" fmla="*/ 0 h 3456"/>
                <a:gd name="T2" fmla="*/ 11 w 69"/>
                <a:gd name="T3" fmla="*/ 636 h 3456"/>
                <a:gd name="T4" fmla="*/ 68 w 69"/>
                <a:gd name="T5" fmla="*/ 1229 h 3456"/>
                <a:gd name="T6" fmla="*/ 19 w 69"/>
                <a:gd name="T7" fmla="*/ 1961 h 3456"/>
                <a:gd name="T8" fmla="*/ 11 w 69"/>
                <a:gd name="T9" fmla="*/ 2587 h 3456"/>
                <a:gd name="T10" fmla="*/ 41 w 69"/>
                <a:gd name="T11" fmla="*/ 3308 h 3456"/>
                <a:gd name="T12" fmla="*/ 41 w 69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456">
                  <a:moveTo>
                    <a:pt x="0" y="0"/>
                  </a:moveTo>
                  <a:cubicBezTo>
                    <a:pt x="2" y="106"/>
                    <a:pt x="0" y="431"/>
                    <a:pt x="11" y="636"/>
                  </a:cubicBezTo>
                  <a:cubicBezTo>
                    <a:pt x="22" y="841"/>
                    <a:pt x="67" y="1008"/>
                    <a:pt x="68" y="1229"/>
                  </a:cubicBezTo>
                  <a:cubicBezTo>
                    <a:pt x="69" y="1450"/>
                    <a:pt x="28" y="1735"/>
                    <a:pt x="19" y="1961"/>
                  </a:cubicBezTo>
                  <a:cubicBezTo>
                    <a:pt x="10" y="2187"/>
                    <a:pt x="7" y="2363"/>
                    <a:pt x="11" y="2587"/>
                  </a:cubicBezTo>
                  <a:cubicBezTo>
                    <a:pt x="15" y="2811"/>
                    <a:pt x="36" y="3163"/>
                    <a:pt x="41" y="3308"/>
                  </a:cubicBezTo>
                  <a:cubicBezTo>
                    <a:pt x="46" y="3453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59" name="Freeform 27"/>
            <p:cNvSpPr>
              <a:spLocks/>
            </p:cNvSpPr>
            <p:nvPr/>
          </p:nvSpPr>
          <p:spPr bwMode="auto">
            <a:xfrm>
              <a:off x="2803" y="960"/>
              <a:ext cx="61" cy="3465"/>
            </a:xfrm>
            <a:custGeom>
              <a:avLst/>
              <a:gdLst>
                <a:gd name="T0" fmla="*/ 0 w 61"/>
                <a:gd name="T1" fmla="*/ 0 h 3465"/>
                <a:gd name="T2" fmla="*/ 36 w 61"/>
                <a:gd name="T3" fmla="*/ 620 h 3465"/>
                <a:gd name="T4" fmla="*/ 52 w 61"/>
                <a:gd name="T5" fmla="*/ 1295 h 3465"/>
                <a:gd name="T6" fmla="*/ 52 w 61"/>
                <a:gd name="T7" fmla="*/ 1978 h 3465"/>
                <a:gd name="T8" fmla="*/ 44 w 61"/>
                <a:gd name="T9" fmla="*/ 2578 h 3465"/>
                <a:gd name="T10" fmla="*/ 61 w 61"/>
                <a:gd name="T11" fmla="*/ 3319 h 3465"/>
                <a:gd name="T12" fmla="*/ 41 w 61"/>
                <a:gd name="T13" fmla="*/ 3456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465">
                  <a:moveTo>
                    <a:pt x="0" y="0"/>
                  </a:moveTo>
                  <a:cubicBezTo>
                    <a:pt x="6" y="103"/>
                    <a:pt x="27" y="404"/>
                    <a:pt x="36" y="620"/>
                  </a:cubicBezTo>
                  <a:cubicBezTo>
                    <a:pt x="45" y="836"/>
                    <a:pt x="49" y="1069"/>
                    <a:pt x="52" y="1295"/>
                  </a:cubicBezTo>
                  <a:cubicBezTo>
                    <a:pt x="55" y="1521"/>
                    <a:pt x="53" y="1764"/>
                    <a:pt x="52" y="1978"/>
                  </a:cubicBezTo>
                  <a:cubicBezTo>
                    <a:pt x="51" y="2192"/>
                    <a:pt x="43" y="2355"/>
                    <a:pt x="44" y="2578"/>
                  </a:cubicBezTo>
                  <a:cubicBezTo>
                    <a:pt x="45" y="2801"/>
                    <a:pt x="61" y="3173"/>
                    <a:pt x="61" y="3319"/>
                  </a:cubicBezTo>
                  <a:cubicBezTo>
                    <a:pt x="61" y="3465"/>
                    <a:pt x="45" y="3428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0" name="Freeform 28"/>
            <p:cNvSpPr>
              <a:spLocks/>
            </p:cNvSpPr>
            <p:nvPr/>
          </p:nvSpPr>
          <p:spPr bwMode="auto">
            <a:xfrm>
              <a:off x="3766" y="1009"/>
              <a:ext cx="55" cy="3456"/>
            </a:xfrm>
            <a:custGeom>
              <a:avLst/>
              <a:gdLst>
                <a:gd name="T0" fmla="*/ 8 w 55"/>
                <a:gd name="T1" fmla="*/ 0 h 3456"/>
                <a:gd name="T2" fmla="*/ 3 w 55"/>
                <a:gd name="T3" fmla="*/ 596 h 3456"/>
                <a:gd name="T4" fmla="*/ 27 w 55"/>
                <a:gd name="T5" fmla="*/ 1295 h 3456"/>
                <a:gd name="T6" fmla="*/ 19 w 55"/>
                <a:gd name="T7" fmla="*/ 1970 h 3456"/>
                <a:gd name="T8" fmla="*/ 11 w 55"/>
                <a:gd name="T9" fmla="*/ 2595 h 3456"/>
                <a:gd name="T10" fmla="*/ 49 w 55"/>
                <a:gd name="T11" fmla="*/ 3308 h 3456"/>
                <a:gd name="T12" fmla="*/ 49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8" y="0"/>
                  </a:moveTo>
                  <a:cubicBezTo>
                    <a:pt x="7" y="99"/>
                    <a:pt x="0" y="380"/>
                    <a:pt x="3" y="596"/>
                  </a:cubicBezTo>
                  <a:cubicBezTo>
                    <a:pt x="6" y="812"/>
                    <a:pt x="24" y="1066"/>
                    <a:pt x="27" y="1295"/>
                  </a:cubicBezTo>
                  <a:cubicBezTo>
                    <a:pt x="30" y="1524"/>
                    <a:pt x="22" y="1753"/>
                    <a:pt x="19" y="1970"/>
                  </a:cubicBezTo>
                  <a:cubicBezTo>
                    <a:pt x="16" y="2187"/>
                    <a:pt x="6" y="2372"/>
                    <a:pt x="11" y="2595"/>
                  </a:cubicBezTo>
                  <a:cubicBezTo>
                    <a:pt x="16" y="2818"/>
                    <a:pt x="43" y="3165"/>
                    <a:pt x="49" y="3308"/>
                  </a:cubicBezTo>
                  <a:cubicBezTo>
                    <a:pt x="55" y="3451"/>
                    <a:pt x="49" y="3446"/>
                    <a:pt x="49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1" name="Freeform 29"/>
            <p:cNvSpPr>
              <a:spLocks/>
            </p:cNvSpPr>
            <p:nvPr/>
          </p:nvSpPr>
          <p:spPr bwMode="auto">
            <a:xfrm>
              <a:off x="4691" y="976"/>
              <a:ext cx="140" cy="3468"/>
            </a:xfrm>
            <a:custGeom>
              <a:avLst/>
              <a:gdLst>
                <a:gd name="T0" fmla="*/ 21 w 140"/>
                <a:gd name="T1" fmla="*/ 0 h 3468"/>
                <a:gd name="T2" fmla="*/ 73 w 140"/>
                <a:gd name="T3" fmla="*/ 604 h 3468"/>
                <a:gd name="T4" fmla="*/ 98 w 140"/>
                <a:gd name="T5" fmla="*/ 1262 h 3468"/>
                <a:gd name="T6" fmla="*/ 82 w 140"/>
                <a:gd name="T7" fmla="*/ 1962 h 3468"/>
                <a:gd name="T8" fmla="*/ 8 w 140"/>
                <a:gd name="T9" fmla="*/ 2661 h 3468"/>
                <a:gd name="T10" fmla="*/ 131 w 140"/>
                <a:gd name="T11" fmla="*/ 3336 h 3468"/>
                <a:gd name="T12" fmla="*/ 62 w 140"/>
                <a:gd name="T13" fmla="*/ 3456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3468">
                  <a:moveTo>
                    <a:pt x="21" y="0"/>
                  </a:moveTo>
                  <a:cubicBezTo>
                    <a:pt x="30" y="101"/>
                    <a:pt x="60" y="394"/>
                    <a:pt x="73" y="604"/>
                  </a:cubicBezTo>
                  <a:cubicBezTo>
                    <a:pt x="86" y="814"/>
                    <a:pt x="97" y="1036"/>
                    <a:pt x="98" y="1262"/>
                  </a:cubicBezTo>
                  <a:cubicBezTo>
                    <a:pt x="99" y="1488"/>
                    <a:pt x="97" y="1729"/>
                    <a:pt x="82" y="1962"/>
                  </a:cubicBezTo>
                  <a:cubicBezTo>
                    <a:pt x="67" y="2195"/>
                    <a:pt x="0" y="2432"/>
                    <a:pt x="8" y="2661"/>
                  </a:cubicBezTo>
                  <a:cubicBezTo>
                    <a:pt x="16" y="2890"/>
                    <a:pt x="122" y="3204"/>
                    <a:pt x="131" y="3336"/>
                  </a:cubicBezTo>
                  <a:cubicBezTo>
                    <a:pt x="140" y="3468"/>
                    <a:pt x="76" y="3431"/>
                    <a:pt x="62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2" name="Freeform 30"/>
            <p:cNvSpPr>
              <a:spLocks/>
            </p:cNvSpPr>
            <p:nvPr/>
          </p:nvSpPr>
          <p:spPr bwMode="auto">
            <a:xfrm>
              <a:off x="5691" y="1001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3" name="Freeform 31"/>
            <p:cNvSpPr>
              <a:spLocks/>
            </p:cNvSpPr>
            <p:nvPr/>
          </p:nvSpPr>
          <p:spPr bwMode="auto">
            <a:xfrm>
              <a:off x="-12" y="993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4864" name="Group 32"/>
          <p:cNvGrpSpPr>
            <a:grpSpLocks noChangeAspect="1"/>
          </p:cNvGrpSpPr>
          <p:nvPr/>
        </p:nvGrpSpPr>
        <p:grpSpPr bwMode="auto">
          <a:xfrm>
            <a:off x="2101850" y="4964113"/>
            <a:ext cx="1819275" cy="925512"/>
            <a:chOff x="-903" y="785"/>
            <a:chExt cx="7631" cy="3878"/>
          </a:xfrm>
        </p:grpSpPr>
        <p:sp>
          <p:nvSpPr>
            <p:cNvPr id="504865" name="Freeform 33"/>
            <p:cNvSpPr>
              <a:spLocks noChangeAspect="1"/>
            </p:cNvSpPr>
            <p:nvPr/>
          </p:nvSpPr>
          <p:spPr bwMode="auto">
            <a:xfrm>
              <a:off x="-903" y="785"/>
              <a:ext cx="7631" cy="3878"/>
            </a:xfrm>
            <a:custGeom>
              <a:avLst/>
              <a:gdLst>
                <a:gd name="T0" fmla="*/ 6893 w 7631"/>
                <a:gd name="T1" fmla="*/ 507 h 3878"/>
                <a:gd name="T2" fmla="*/ 6885 w 7631"/>
                <a:gd name="T3" fmla="*/ 663 h 3878"/>
                <a:gd name="T4" fmla="*/ 6893 w 7631"/>
                <a:gd name="T5" fmla="*/ 3395 h 3878"/>
                <a:gd name="T6" fmla="*/ 6860 w 7631"/>
                <a:gd name="T7" fmla="*/ 3560 h 3878"/>
                <a:gd name="T8" fmla="*/ 6819 w 7631"/>
                <a:gd name="T9" fmla="*/ 3683 h 3878"/>
                <a:gd name="T10" fmla="*/ 6655 w 7631"/>
                <a:gd name="T11" fmla="*/ 3700 h 3878"/>
                <a:gd name="T12" fmla="*/ 961 w 7631"/>
                <a:gd name="T13" fmla="*/ 3708 h 3878"/>
                <a:gd name="T14" fmla="*/ 887 w 7631"/>
                <a:gd name="T15" fmla="*/ 3700 h 3878"/>
                <a:gd name="T16" fmla="*/ 812 w 7631"/>
                <a:gd name="T17" fmla="*/ 3658 h 3878"/>
                <a:gd name="T18" fmla="*/ 714 w 7631"/>
                <a:gd name="T19" fmla="*/ 3362 h 3878"/>
                <a:gd name="T20" fmla="*/ 714 w 7631"/>
                <a:gd name="T21" fmla="*/ 3239 h 3878"/>
                <a:gd name="T22" fmla="*/ 722 w 7631"/>
                <a:gd name="T23" fmla="*/ 490 h 3878"/>
                <a:gd name="T24" fmla="*/ 755 w 7631"/>
                <a:gd name="T25" fmla="*/ 301 h 3878"/>
                <a:gd name="T26" fmla="*/ 941 w 7631"/>
                <a:gd name="T27" fmla="*/ 228 h 3878"/>
                <a:gd name="T28" fmla="*/ 1800 w 7631"/>
                <a:gd name="T29" fmla="*/ 186 h 3878"/>
                <a:gd name="T30" fmla="*/ 2746 w 7631"/>
                <a:gd name="T31" fmla="*/ 211 h 3878"/>
                <a:gd name="T32" fmla="*/ 3709 w 7631"/>
                <a:gd name="T33" fmla="*/ 178 h 3878"/>
                <a:gd name="T34" fmla="*/ 4672 w 7631"/>
                <a:gd name="T35" fmla="*/ 211 h 3878"/>
                <a:gd name="T36" fmla="*/ 5618 w 7631"/>
                <a:gd name="T37" fmla="*/ 178 h 3878"/>
                <a:gd name="T38" fmla="*/ 6614 w 7631"/>
                <a:gd name="T39" fmla="*/ 213 h 3878"/>
                <a:gd name="T40" fmla="*/ 6770 w 7631"/>
                <a:gd name="T41" fmla="*/ 194 h 3878"/>
                <a:gd name="T42" fmla="*/ 6914 w 7631"/>
                <a:gd name="T43" fmla="*/ 205 h 3878"/>
                <a:gd name="T44" fmla="*/ 6893 w 7631"/>
                <a:gd name="T45" fmla="*/ 507 h 3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1" h="3878">
                  <a:moveTo>
                    <a:pt x="6893" y="507"/>
                  </a:moveTo>
                  <a:cubicBezTo>
                    <a:pt x="6892" y="533"/>
                    <a:pt x="6885" y="182"/>
                    <a:pt x="6885" y="663"/>
                  </a:cubicBezTo>
                  <a:cubicBezTo>
                    <a:pt x="6885" y="1144"/>
                    <a:pt x="6897" y="2912"/>
                    <a:pt x="6893" y="3395"/>
                  </a:cubicBezTo>
                  <a:cubicBezTo>
                    <a:pt x="6889" y="3878"/>
                    <a:pt x="6872" y="3512"/>
                    <a:pt x="6860" y="3560"/>
                  </a:cubicBezTo>
                  <a:cubicBezTo>
                    <a:pt x="6848" y="3608"/>
                    <a:pt x="6853" y="3660"/>
                    <a:pt x="6819" y="3683"/>
                  </a:cubicBezTo>
                  <a:cubicBezTo>
                    <a:pt x="6785" y="3706"/>
                    <a:pt x="7631" y="3696"/>
                    <a:pt x="6655" y="3700"/>
                  </a:cubicBezTo>
                  <a:cubicBezTo>
                    <a:pt x="5679" y="3704"/>
                    <a:pt x="1922" y="3708"/>
                    <a:pt x="961" y="3708"/>
                  </a:cubicBezTo>
                  <a:cubicBezTo>
                    <a:pt x="0" y="3708"/>
                    <a:pt x="912" y="3708"/>
                    <a:pt x="887" y="3700"/>
                  </a:cubicBezTo>
                  <a:cubicBezTo>
                    <a:pt x="862" y="3692"/>
                    <a:pt x="841" y="3714"/>
                    <a:pt x="812" y="3658"/>
                  </a:cubicBezTo>
                  <a:cubicBezTo>
                    <a:pt x="783" y="3602"/>
                    <a:pt x="730" y="3432"/>
                    <a:pt x="714" y="3362"/>
                  </a:cubicBezTo>
                  <a:cubicBezTo>
                    <a:pt x="698" y="3292"/>
                    <a:pt x="713" y="3718"/>
                    <a:pt x="714" y="3239"/>
                  </a:cubicBezTo>
                  <a:cubicBezTo>
                    <a:pt x="715" y="2760"/>
                    <a:pt x="715" y="980"/>
                    <a:pt x="722" y="490"/>
                  </a:cubicBezTo>
                  <a:cubicBezTo>
                    <a:pt x="729" y="0"/>
                    <a:pt x="719" y="345"/>
                    <a:pt x="755" y="301"/>
                  </a:cubicBezTo>
                  <a:cubicBezTo>
                    <a:pt x="791" y="257"/>
                    <a:pt x="767" y="247"/>
                    <a:pt x="941" y="228"/>
                  </a:cubicBezTo>
                  <a:cubicBezTo>
                    <a:pt x="1115" y="209"/>
                    <a:pt x="1499" y="189"/>
                    <a:pt x="1800" y="186"/>
                  </a:cubicBezTo>
                  <a:cubicBezTo>
                    <a:pt x="2101" y="183"/>
                    <a:pt x="2428" y="212"/>
                    <a:pt x="2746" y="211"/>
                  </a:cubicBezTo>
                  <a:cubicBezTo>
                    <a:pt x="3064" y="210"/>
                    <a:pt x="3388" y="178"/>
                    <a:pt x="3709" y="178"/>
                  </a:cubicBezTo>
                  <a:cubicBezTo>
                    <a:pt x="4030" y="178"/>
                    <a:pt x="4354" y="211"/>
                    <a:pt x="4672" y="211"/>
                  </a:cubicBezTo>
                  <a:cubicBezTo>
                    <a:pt x="4990" y="211"/>
                    <a:pt x="5294" y="178"/>
                    <a:pt x="5618" y="178"/>
                  </a:cubicBezTo>
                  <a:cubicBezTo>
                    <a:pt x="5942" y="178"/>
                    <a:pt x="6422" y="210"/>
                    <a:pt x="6614" y="213"/>
                  </a:cubicBezTo>
                  <a:cubicBezTo>
                    <a:pt x="6806" y="216"/>
                    <a:pt x="6720" y="195"/>
                    <a:pt x="6770" y="194"/>
                  </a:cubicBezTo>
                  <a:cubicBezTo>
                    <a:pt x="6820" y="193"/>
                    <a:pt x="6884" y="203"/>
                    <a:pt x="6914" y="205"/>
                  </a:cubicBezTo>
                  <a:cubicBezTo>
                    <a:pt x="6914" y="205"/>
                    <a:pt x="6893" y="507"/>
                    <a:pt x="6893" y="507"/>
                  </a:cubicBezTo>
                  <a:close/>
                </a:path>
              </a:pathLst>
            </a:custGeom>
            <a:solidFill>
              <a:srgbClr val="D7AE8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6" name="Freeform 34"/>
            <p:cNvSpPr>
              <a:spLocks noChangeAspect="1"/>
            </p:cNvSpPr>
            <p:nvPr/>
          </p:nvSpPr>
          <p:spPr bwMode="auto">
            <a:xfrm>
              <a:off x="-166" y="1567"/>
              <a:ext cx="6163" cy="64"/>
            </a:xfrm>
            <a:custGeom>
              <a:avLst/>
              <a:gdLst>
                <a:gd name="T0" fmla="*/ 0 w 6163"/>
                <a:gd name="T1" fmla="*/ 58 h 64"/>
                <a:gd name="T2" fmla="*/ 190 w 6163"/>
                <a:gd name="T3" fmla="*/ 58 h 64"/>
                <a:gd name="T4" fmla="*/ 1097 w 6163"/>
                <a:gd name="T5" fmla="*/ 19 h 64"/>
                <a:gd name="T6" fmla="*/ 2036 w 6163"/>
                <a:gd name="T7" fmla="*/ 35 h 64"/>
                <a:gd name="T8" fmla="*/ 3022 w 6163"/>
                <a:gd name="T9" fmla="*/ 27 h 64"/>
                <a:gd name="T10" fmla="*/ 3946 w 6163"/>
                <a:gd name="T11" fmla="*/ 27 h 64"/>
                <a:gd name="T12" fmla="*/ 4900 w 6163"/>
                <a:gd name="T13" fmla="*/ 3 h 64"/>
                <a:gd name="T14" fmla="*/ 5863 w 6163"/>
                <a:gd name="T15" fmla="*/ 43 h 64"/>
                <a:gd name="T16" fmla="*/ 6163 w 6163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64">
                  <a:moveTo>
                    <a:pt x="0" y="58"/>
                  </a:moveTo>
                  <a:cubicBezTo>
                    <a:pt x="3" y="60"/>
                    <a:pt x="7" y="64"/>
                    <a:pt x="190" y="58"/>
                  </a:cubicBezTo>
                  <a:cubicBezTo>
                    <a:pt x="373" y="52"/>
                    <a:pt x="789" y="23"/>
                    <a:pt x="1097" y="19"/>
                  </a:cubicBezTo>
                  <a:cubicBezTo>
                    <a:pt x="1405" y="15"/>
                    <a:pt x="1715" y="34"/>
                    <a:pt x="2036" y="35"/>
                  </a:cubicBezTo>
                  <a:cubicBezTo>
                    <a:pt x="2357" y="36"/>
                    <a:pt x="2704" y="28"/>
                    <a:pt x="3022" y="27"/>
                  </a:cubicBezTo>
                  <a:cubicBezTo>
                    <a:pt x="3340" y="26"/>
                    <a:pt x="3633" y="31"/>
                    <a:pt x="3946" y="27"/>
                  </a:cubicBezTo>
                  <a:cubicBezTo>
                    <a:pt x="4259" y="23"/>
                    <a:pt x="4581" y="0"/>
                    <a:pt x="4900" y="3"/>
                  </a:cubicBezTo>
                  <a:cubicBezTo>
                    <a:pt x="5219" y="6"/>
                    <a:pt x="5653" y="38"/>
                    <a:pt x="5863" y="43"/>
                  </a:cubicBezTo>
                  <a:cubicBezTo>
                    <a:pt x="6073" y="48"/>
                    <a:pt x="6115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7" name="Freeform 35"/>
            <p:cNvSpPr>
              <a:spLocks noChangeAspect="1"/>
            </p:cNvSpPr>
            <p:nvPr/>
          </p:nvSpPr>
          <p:spPr bwMode="auto">
            <a:xfrm>
              <a:off x="-181" y="2223"/>
              <a:ext cx="6163" cy="88"/>
            </a:xfrm>
            <a:custGeom>
              <a:avLst/>
              <a:gdLst>
                <a:gd name="T0" fmla="*/ 0 w 6163"/>
                <a:gd name="T1" fmla="*/ 58 h 88"/>
                <a:gd name="T2" fmla="*/ 190 w 6163"/>
                <a:gd name="T3" fmla="*/ 58 h 88"/>
                <a:gd name="T4" fmla="*/ 1127 w 6163"/>
                <a:gd name="T5" fmla="*/ 56 h 88"/>
                <a:gd name="T6" fmla="*/ 2098 w 6163"/>
                <a:gd name="T7" fmla="*/ 23 h 88"/>
                <a:gd name="T8" fmla="*/ 3028 w 6163"/>
                <a:gd name="T9" fmla="*/ 48 h 88"/>
                <a:gd name="T10" fmla="*/ 3974 w 6163"/>
                <a:gd name="T11" fmla="*/ 81 h 88"/>
                <a:gd name="T12" fmla="*/ 4970 w 6163"/>
                <a:gd name="T13" fmla="*/ 7 h 88"/>
                <a:gd name="T14" fmla="*/ 5908 w 6163"/>
                <a:gd name="T15" fmla="*/ 40 h 88"/>
                <a:gd name="T16" fmla="*/ 6163 w 6163"/>
                <a:gd name="T17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88">
                  <a:moveTo>
                    <a:pt x="0" y="58"/>
                  </a:moveTo>
                  <a:cubicBezTo>
                    <a:pt x="3" y="60"/>
                    <a:pt x="2" y="58"/>
                    <a:pt x="190" y="58"/>
                  </a:cubicBezTo>
                  <a:cubicBezTo>
                    <a:pt x="378" y="58"/>
                    <a:pt x="809" y="62"/>
                    <a:pt x="1127" y="56"/>
                  </a:cubicBezTo>
                  <a:cubicBezTo>
                    <a:pt x="1445" y="50"/>
                    <a:pt x="1781" y="24"/>
                    <a:pt x="2098" y="23"/>
                  </a:cubicBezTo>
                  <a:cubicBezTo>
                    <a:pt x="2415" y="22"/>
                    <a:pt x="2715" y="38"/>
                    <a:pt x="3028" y="48"/>
                  </a:cubicBezTo>
                  <a:cubicBezTo>
                    <a:pt x="3341" y="58"/>
                    <a:pt x="3650" y="88"/>
                    <a:pt x="3974" y="81"/>
                  </a:cubicBezTo>
                  <a:cubicBezTo>
                    <a:pt x="4298" y="74"/>
                    <a:pt x="4648" y="14"/>
                    <a:pt x="4970" y="7"/>
                  </a:cubicBezTo>
                  <a:cubicBezTo>
                    <a:pt x="5292" y="0"/>
                    <a:pt x="5709" y="35"/>
                    <a:pt x="5908" y="40"/>
                  </a:cubicBezTo>
                  <a:cubicBezTo>
                    <a:pt x="6107" y="45"/>
                    <a:pt x="6110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8" name="Freeform 36"/>
            <p:cNvSpPr>
              <a:spLocks noChangeAspect="1"/>
            </p:cNvSpPr>
            <p:nvPr/>
          </p:nvSpPr>
          <p:spPr bwMode="auto">
            <a:xfrm>
              <a:off x="-187" y="2928"/>
              <a:ext cx="6163" cy="54"/>
            </a:xfrm>
            <a:custGeom>
              <a:avLst/>
              <a:gdLst>
                <a:gd name="T0" fmla="*/ 0 w 6163"/>
                <a:gd name="T1" fmla="*/ 41 h 54"/>
                <a:gd name="T2" fmla="*/ 220 w 6163"/>
                <a:gd name="T3" fmla="*/ 34 h 54"/>
                <a:gd name="T4" fmla="*/ 1109 w 6163"/>
                <a:gd name="T5" fmla="*/ 18 h 54"/>
                <a:gd name="T6" fmla="*/ 2063 w 6163"/>
                <a:gd name="T7" fmla="*/ 51 h 54"/>
                <a:gd name="T8" fmla="*/ 3034 w 6163"/>
                <a:gd name="T9" fmla="*/ 1 h 54"/>
                <a:gd name="T10" fmla="*/ 3980 w 6163"/>
                <a:gd name="T11" fmla="*/ 43 h 54"/>
                <a:gd name="T12" fmla="*/ 4951 w 6163"/>
                <a:gd name="T13" fmla="*/ 26 h 54"/>
                <a:gd name="T14" fmla="*/ 5914 w 6163"/>
                <a:gd name="T15" fmla="*/ 26 h 54"/>
                <a:gd name="T16" fmla="*/ 6163 w 6163"/>
                <a:gd name="T1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54">
                  <a:moveTo>
                    <a:pt x="0" y="41"/>
                  </a:moveTo>
                  <a:cubicBezTo>
                    <a:pt x="37" y="40"/>
                    <a:pt x="35" y="38"/>
                    <a:pt x="220" y="34"/>
                  </a:cubicBezTo>
                  <a:cubicBezTo>
                    <a:pt x="405" y="30"/>
                    <a:pt x="802" y="15"/>
                    <a:pt x="1109" y="18"/>
                  </a:cubicBezTo>
                  <a:cubicBezTo>
                    <a:pt x="1416" y="21"/>
                    <a:pt x="1742" y="54"/>
                    <a:pt x="2063" y="51"/>
                  </a:cubicBezTo>
                  <a:cubicBezTo>
                    <a:pt x="2384" y="48"/>
                    <a:pt x="2715" y="2"/>
                    <a:pt x="3034" y="1"/>
                  </a:cubicBezTo>
                  <a:cubicBezTo>
                    <a:pt x="3353" y="0"/>
                    <a:pt x="3661" y="39"/>
                    <a:pt x="3980" y="43"/>
                  </a:cubicBezTo>
                  <a:cubicBezTo>
                    <a:pt x="4299" y="47"/>
                    <a:pt x="4629" y="29"/>
                    <a:pt x="4951" y="26"/>
                  </a:cubicBezTo>
                  <a:cubicBezTo>
                    <a:pt x="5273" y="23"/>
                    <a:pt x="5712" y="27"/>
                    <a:pt x="5914" y="26"/>
                  </a:cubicBezTo>
                  <a:cubicBezTo>
                    <a:pt x="6116" y="25"/>
                    <a:pt x="6111" y="20"/>
                    <a:pt x="6163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69" name="Freeform 37"/>
            <p:cNvSpPr>
              <a:spLocks noChangeAspect="1"/>
            </p:cNvSpPr>
            <p:nvPr/>
          </p:nvSpPr>
          <p:spPr bwMode="auto">
            <a:xfrm>
              <a:off x="-200" y="3547"/>
              <a:ext cx="6163" cy="119"/>
            </a:xfrm>
            <a:custGeom>
              <a:avLst/>
              <a:gdLst>
                <a:gd name="T0" fmla="*/ 0 w 6163"/>
                <a:gd name="T1" fmla="*/ 105 h 119"/>
                <a:gd name="T2" fmla="*/ 190 w 6163"/>
                <a:gd name="T3" fmla="*/ 105 h 119"/>
                <a:gd name="T4" fmla="*/ 1072 w 6163"/>
                <a:gd name="T5" fmla="*/ 82 h 119"/>
                <a:gd name="T6" fmla="*/ 2068 w 6163"/>
                <a:gd name="T7" fmla="*/ 74 h 119"/>
                <a:gd name="T8" fmla="*/ 3039 w 6163"/>
                <a:gd name="T9" fmla="*/ 0 h 119"/>
                <a:gd name="T10" fmla="*/ 3977 w 6163"/>
                <a:gd name="T11" fmla="*/ 74 h 119"/>
                <a:gd name="T12" fmla="*/ 4899 w 6163"/>
                <a:gd name="T13" fmla="*/ 115 h 119"/>
                <a:gd name="T14" fmla="*/ 5894 w 6163"/>
                <a:gd name="T15" fmla="*/ 49 h 119"/>
                <a:gd name="T16" fmla="*/ 6163 w 6163"/>
                <a:gd name="T1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119">
                  <a:moveTo>
                    <a:pt x="0" y="105"/>
                  </a:moveTo>
                  <a:cubicBezTo>
                    <a:pt x="3" y="107"/>
                    <a:pt x="11" y="109"/>
                    <a:pt x="190" y="105"/>
                  </a:cubicBezTo>
                  <a:cubicBezTo>
                    <a:pt x="369" y="101"/>
                    <a:pt x="759" y="87"/>
                    <a:pt x="1072" y="82"/>
                  </a:cubicBezTo>
                  <a:cubicBezTo>
                    <a:pt x="1385" y="77"/>
                    <a:pt x="1740" y="88"/>
                    <a:pt x="2068" y="74"/>
                  </a:cubicBezTo>
                  <a:cubicBezTo>
                    <a:pt x="2396" y="60"/>
                    <a:pt x="2721" y="0"/>
                    <a:pt x="3039" y="0"/>
                  </a:cubicBezTo>
                  <a:cubicBezTo>
                    <a:pt x="3357" y="0"/>
                    <a:pt x="3667" y="55"/>
                    <a:pt x="3977" y="74"/>
                  </a:cubicBezTo>
                  <a:cubicBezTo>
                    <a:pt x="4287" y="93"/>
                    <a:pt x="4580" y="119"/>
                    <a:pt x="4899" y="115"/>
                  </a:cubicBezTo>
                  <a:cubicBezTo>
                    <a:pt x="5218" y="111"/>
                    <a:pt x="5683" y="55"/>
                    <a:pt x="5894" y="49"/>
                  </a:cubicBezTo>
                  <a:cubicBezTo>
                    <a:pt x="6105" y="43"/>
                    <a:pt x="6107" y="75"/>
                    <a:pt x="6163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0" name="Freeform 38"/>
            <p:cNvSpPr>
              <a:spLocks noChangeAspect="1"/>
            </p:cNvSpPr>
            <p:nvPr/>
          </p:nvSpPr>
          <p:spPr bwMode="auto">
            <a:xfrm>
              <a:off x="905" y="979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1" name="Freeform 39"/>
            <p:cNvSpPr>
              <a:spLocks noChangeAspect="1"/>
            </p:cNvSpPr>
            <p:nvPr/>
          </p:nvSpPr>
          <p:spPr bwMode="auto">
            <a:xfrm>
              <a:off x="1857" y="1001"/>
              <a:ext cx="69" cy="3456"/>
            </a:xfrm>
            <a:custGeom>
              <a:avLst/>
              <a:gdLst>
                <a:gd name="T0" fmla="*/ 0 w 69"/>
                <a:gd name="T1" fmla="*/ 0 h 3456"/>
                <a:gd name="T2" fmla="*/ 11 w 69"/>
                <a:gd name="T3" fmla="*/ 636 h 3456"/>
                <a:gd name="T4" fmla="*/ 68 w 69"/>
                <a:gd name="T5" fmla="*/ 1229 h 3456"/>
                <a:gd name="T6" fmla="*/ 19 w 69"/>
                <a:gd name="T7" fmla="*/ 1961 h 3456"/>
                <a:gd name="T8" fmla="*/ 11 w 69"/>
                <a:gd name="T9" fmla="*/ 2587 h 3456"/>
                <a:gd name="T10" fmla="*/ 41 w 69"/>
                <a:gd name="T11" fmla="*/ 3308 h 3456"/>
                <a:gd name="T12" fmla="*/ 41 w 69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456">
                  <a:moveTo>
                    <a:pt x="0" y="0"/>
                  </a:moveTo>
                  <a:cubicBezTo>
                    <a:pt x="2" y="106"/>
                    <a:pt x="0" y="431"/>
                    <a:pt x="11" y="636"/>
                  </a:cubicBezTo>
                  <a:cubicBezTo>
                    <a:pt x="22" y="841"/>
                    <a:pt x="67" y="1008"/>
                    <a:pt x="68" y="1229"/>
                  </a:cubicBezTo>
                  <a:cubicBezTo>
                    <a:pt x="69" y="1450"/>
                    <a:pt x="28" y="1735"/>
                    <a:pt x="19" y="1961"/>
                  </a:cubicBezTo>
                  <a:cubicBezTo>
                    <a:pt x="10" y="2187"/>
                    <a:pt x="7" y="2363"/>
                    <a:pt x="11" y="2587"/>
                  </a:cubicBezTo>
                  <a:cubicBezTo>
                    <a:pt x="15" y="2811"/>
                    <a:pt x="36" y="3163"/>
                    <a:pt x="41" y="3308"/>
                  </a:cubicBezTo>
                  <a:cubicBezTo>
                    <a:pt x="46" y="3453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2" name="Freeform 40"/>
            <p:cNvSpPr>
              <a:spLocks noChangeAspect="1"/>
            </p:cNvSpPr>
            <p:nvPr/>
          </p:nvSpPr>
          <p:spPr bwMode="auto">
            <a:xfrm>
              <a:off x="2803" y="960"/>
              <a:ext cx="61" cy="3465"/>
            </a:xfrm>
            <a:custGeom>
              <a:avLst/>
              <a:gdLst>
                <a:gd name="T0" fmla="*/ 0 w 61"/>
                <a:gd name="T1" fmla="*/ 0 h 3465"/>
                <a:gd name="T2" fmla="*/ 36 w 61"/>
                <a:gd name="T3" fmla="*/ 620 h 3465"/>
                <a:gd name="T4" fmla="*/ 52 w 61"/>
                <a:gd name="T5" fmla="*/ 1295 h 3465"/>
                <a:gd name="T6" fmla="*/ 52 w 61"/>
                <a:gd name="T7" fmla="*/ 1978 h 3465"/>
                <a:gd name="T8" fmla="*/ 44 w 61"/>
                <a:gd name="T9" fmla="*/ 2578 h 3465"/>
                <a:gd name="T10" fmla="*/ 61 w 61"/>
                <a:gd name="T11" fmla="*/ 3319 h 3465"/>
                <a:gd name="T12" fmla="*/ 41 w 61"/>
                <a:gd name="T13" fmla="*/ 3456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465">
                  <a:moveTo>
                    <a:pt x="0" y="0"/>
                  </a:moveTo>
                  <a:cubicBezTo>
                    <a:pt x="6" y="103"/>
                    <a:pt x="27" y="404"/>
                    <a:pt x="36" y="620"/>
                  </a:cubicBezTo>
                  <a:cubicBezTo>
                    <a:pt x="45" y="836"/>
                    <a:pt x="49" y="1069"/>
                    <a:pt x="52" y="1295"/>
                  </a:cubicBezTo>
                  <a:cubicBezTo>
                    <a:pt x="55" y="1521"/>
                    <a:pt x="53" y="1764"/>
                    <a:pt x="52" y="1978"/>
                  </a:cubicBezTo>
                  <a:cubicBezTo>
                    <a:pt x="51" y="2192"/>
                    <a:pt x="43" y="2355"/>
                    <a:pt x="44" y="2578"/>
                  </a:cubicBezTo>
                  <a:cubicBezTo>
                    <a:pt x="45" y="2801"/>
                    <a:pt x="61" y="3173"/>
                    <a:pt x="61" y="3319"/>
                  </a:cubicBezTo>
                  <a:cubicBezTo>
                    <a:pt x="61" y="3465"/>
                    <a:pt x="45" y="3428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3" name="Freeform 41"/>
            <p:cNvSpPr>
              <a:spLocks noChangeAspect="1"/>
            </p:cNvSpPr>
            <p:nvPr/>
          </p:nvSpPr>
          <p:spPr bwMode="auto">
            <a:xfrm>
              <a:off x="3766" y="1009"/>
              <a:ext cx="55" cy="3456"/>
            </a:xfrm>
            <a:custGeom>
              <a:avLst/>
              <a:gdLst>
                <a:gd name="T0" fmla="*/ 8 w 55"/>
                <a:gd name="T1" fmla="*/ 0 h 3456"/>
                <a:gd name="T2" fmla="*/ 3 w 55"/>
                <a:gd name="T3" fmla="*/ 596 h 3456"/>
                <a:gd name="T4" fmla="*/ 27 w 55"/>
                <a:gd name="T5" fmla="*/ 1295 h 3456"/>
                <a:gd name="T6" fmla="*/ 19 w 55"/>
                <a:gd name="T7" fmla="*/ 1970 h 3456"/>
                <a:gd name="T8" fmla="*/ 11 w 55"/>
                <a:gd name="T9" fmla="*/ 2595 h 3456"/>
                <a:gd name="T10" fmla="*/ 49 w 55"/>
                <a:gd name="T11" fmla="*/ 3308 h 3456"/>
                <a:gd name="T12" fmla="*/ 49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8" y="0"/>
                  </a:moveTo>
                  <a:cubicBezTo>
                    <a:pt x="7" y="99"/>
                    <a:pt x="0" y="380"/>
                    <a:pt x="3" y="596"/>
                  </a:cubicBezTo>
                  <a:cubicBezTo>
                    <a:pt x="6" y="812"/>
                    <a:pt x="24" y="1066"/>
                    <a:pt x="27" y="1295"/>
                  </a:cubicBezTo>
                  <a:cubicBezTo>
                    <a:pt x="30" y="1524"/>
                    <a:pt x="22" y="1753"/>
                    <a:pt x="19" y="1970"/>
                  </a:cubicBezTo>
                  <a:cubicBezTo>
                    <a:pt x="16" y="2187"/>
                    <a:pt x="6" y="2372"/>
                    <a:pt x="11" y="2595"/>
                  </a:cubicBezTo>
                  <a:cubicBezTo>
                    <a:pt x="16" y="2818"/>
                    <a:pt x="43" y="3165"/>
                    <a:pt x="49" y="3308"/>
                  </a:cubicBezTo>
                  <a:cubicBezTo>
                    <a:pt x="55" y="3451"/>
                    <a:pt x="49" y="3446"/>
                    <a:pt x="49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4" name="Freeform 42"/>
            <p:cNvSpPr>
              <a:spLocks noChangeAspect="1"/>
            </p:cNvSpPr>
            <p:nvPr/>
          </p:nvSpPr>
          <p:spPr bwMode="auto">
            <a:xfrm>
              <a:off x="4691" y="976"/>
              <a:ext cx="140" cy="3468"/>
            </a:xfrm>
            <a:custGeom>
              <a:avLst/>
              <a:gdLst>
                <a:gd name="T0" fmla="*/ 21 w 140"/>
                <a:gd name="T1" fmla="*/ 0 h 3468"/>
                <a:gd name="T2" fmla="*/ 73 w 140"/>
                <a:gd name="T3" fmla="*/ 604 h 3468"/>
                <a:gd name="T4" fmla="*/ 98 w 140"/>
                <a:gd name="T5" fmla="*/ 1262 h 3468"/>
                <a:gd name="T6" fmla="*/ 82 w 140"/>
                <a:gd name="T7" fmla="*/ 1962 h 3468"/>
                <a:gd name="T8" fmla="*/ 8 w 140"/>
                <a:gd name="T9" fmla="*/ 2661 h 3468"/>
                <a:gd name="T10" fmla="*/ 131 w 140"/>
                <a:gd name="T11" fmla="*/ 3336 h 3468"/>
                <a:gd name="T12" fmla="*/ 62 w 140"/>
                <a:gd name="T13" fmla="*/ 3456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3468">
                  <a:moveTo>
                    <a:pt x="21" y="0"/>
                  </a:moveTo>
                  <a:cubicBezTo>
                    <a:pt x="30" y="101"/>
                    <a:pt x="60" y="394"/>
                    <a:pt x="73" y="604"/>
                  </a:cubicBezTo>
                  <a:cubicBezTo>
                    <a:pt x="86" y="814"/>
                    <a:pt x="97" y="1036"/>
                    <a:pt x="98" y="1262"/>
                  </a:cubicBezTo>
                  <a:cubicBezTo>
                    <a:pt x="99" y="1488"/>
                    <a:pt x="97" y="1729"/>
                    <a:pt x="82" y="1962"/>
                  </a:cubicBezTo>
                  <a:cubicBezTo>
                    <a:pt x="67" y="2195"/>
                    <a:pt x="0" y="2432"/>
                    <a:pt x="8" y="2661"/>
                  </a:cubicBezTo>
                  <a:cubicBezTo>
                    <a:pt x="16" y="2890"/>
                    <a:pt x="122" y="3204"/>
                    <a:pt x="131" y="3336"/>
                  </a:cubicBezTo>
                  <a:cubicBezTo>
                    <a:pt x="140" y="3468"/>
                    <a:pt x="76" y="3431"/>
                    <a:pt x="62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5" name="Freeform 43"/>
            <p:cNvSpPr>
              <a:spLocks noChangeAspect="1"/>
            </p:cNvSpPr>
            <p:nvPr/>
          </p:nvSpPr>
          <p:spPr bwMode="auto">
            <a:xfrm>
              <a:off x="5691" y="1001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4876" name="Freeform 44"/>
            <p:cNvSpPr>
              <a:spLocks noChangeAspect="1"/>
            </p:cNvSpPr>
            <p:nvPr/>
          </p:nvSpPr>
          <p:spPr bwMode="auto">
            <a:xfrm>
              <a:off x="-12" y="993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752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04851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17414 0.1601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04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5" y="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858" name="Group 2"/>
          <p:cNvGrpSpPr>
            <a:grpSpLocks/>
          </p:cNvGrpSpPr>
          <p:nvPr/>
        </p:nvGrpSpPr>
        <p:grpSpPr bwMode="auto">
          <a:xfrm rot="196047">
            <a:off x="3251200" y="1525588"/>
            <a:ext cx="3606800" cy="2398712"/>
            <a:chOff x="2114" y="574"/>
            <a:chExt cx="2272" cy="1511"/>
          </a:xfrm>
        </p:grpSpPr>
        <p:sp>
          <p:nvSpPr>
            <p:cNvPr id="505859" name="Freeform 3"/>
            <p:cNvSpPr>
              <a:spLocks/>
            </p:cNvSpPr>
            <p:nvPr/>
          </p:nvSpPr>
          <p:spPr bwMode="auto">
            <a:xfrm rot="2096898">
              <a:off x="2114" y="57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0" name="Freeform 4"/>
            <p:cNvSpPr>
              <a:spLocks/>
            </p:cNvSpPr>
            <p:nvPr/>
          </p:nvSpPr>
          <p:spPr bwMode="auto">
            <a:xfrm rot="2096898">
              <a:off x="2429" y="79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1" name="Freeform 5"/>
            <p:cNvSpPr>
              <a:spLocks/>
            </p:cNvSpPr>
            <p:nvPr/>
          </p:nvSpPr>
          <p:spPr bwMode="auto">
            <a:xfrm rot="2096898">
              <a:off x="2743" y="101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2" name="Freeform 6"/>
            <p:cNvSpPr>
              <a:spLocks/>
            </p:cNvSpPr>
            <p:nvPr/>
          </p:nvSpPr>
          <p:spPr bwMode="auto">
            <a:xfrm rot="2096898">
              <a:off x="3058" y="123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3" name="Freeform 7"/>
            <p:cNvSpPr>
              <a:spLocks/>
            </p:cNvSpPr>
            <p:nvPr/>
          </p:nvSpPr>
          <p:spPr bwMode="auto">
            <a:xfrm rot="2096898">
              <a:off x="3373" y="145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4" name="Freeform 8"/>
            <p:cNvSpPr>
              <a:spLocks/>
            </p:cNvSpPr>
            <p:nvPr/>
          </p:nvSpPr>
          <p:spPr bwMode="auto">
            <a:xfrm rot="2096898">
              <a:off x="3688" y="167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65" name="Freeform 9"/>
            <p:cNvSpPr>
              <a:spLocks/>
            </p:cNvSpPr>
            <p:nvPr/>
          </p:nvSpPr>
          <p:spPr bwMode="auto">
            <a:xfrm rot="2096898">
              <a:off x="4002" y="189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05866" name="Rectangle 10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867" name="Line 11"/>
          <p:cNvSpPr>
            <a:spLocks noChangeShapeType="1"/>
          </p:cNvSpPr>
          <p:nvPr/>
        </p:nvSpPr>
        <p:spPr bwMode="auto">
          <a:xfrm>
            <a:off x="3276600" y="1257300"/>
            <a:ext cx="0" cy="5562600"/>
          </a:xfrm>
          <a:prstGeom prst="line">
            <a:avLst/>
          </a:prstGeom>
          <a:noFill/>
          <a:ln w="76200" cap="rnd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868" name="Line 12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869" name="Freeform 13"/>
          <p:cNvSpPr>
            <a:spLocks/>
          </p:cNvSpPr>
          <p:nvPr/>
        </p:nvSpPr>
        <p:spPr bwMode="auto">
          <a:xfrm>
            <a:off x="6908800" y="2705100"/>
            <a:ext cx="711200" cy="3276600"/>
          </a:xfrm>
          <a:custGeom>
            <a:avLst/>
            <a:gdLst>
              <a:gd name="T0" fmla="*/ 64 w 448"/>
              <a:gd name="T1" fmla="*/ 0 h 2064"/>
              <a:gd name="T2" fmla="*/ 64 w 448"/>
              <a:gd name="T3" fmla="*/ 144 h 2064"/>
              <a:gd name="T4" fmla="*/ 448 w 448"/>
              <a:gd name="T5" fmla="*/ 192 h 2064"/>
              <a:gd name="T6" fmla="*/ 64 w 448"/>
              <a:gd name="T7" fmla="*/ 288 h 2064"/>
              <a:gd name="T8" fmla="*/ 64 w 448"/>
              <a:gd name="T9" fmla="*/ 384 h 2064"/>
              <a:gd name="T10" fmla="*/ 64 w 448"/>
              <a:gd name="T11" fmla="*/ 576 h 2064"/>
              <a:gd name="T12" fmla="*/ 64 w 448"/>
              <a:gd name="T13" fmla="*/ 720 h 2064"/>
              <a:gd name="T14" fmla="*/ 64 w 448"/>
              <a:gd name="T15" fmla="*/ 864 h 2064"/>
              <a:gd name="T16" fmla="*/ 400 w 448"/>
              <a:gd name="T17" fmla="*/ 912 h 2064"/>
              <a:gd name="T18" fmla="*/ 64 w 448"/>
              <a:gd name="T19" fmla="*/ 1008 h 2064"/>
              <a:gd name="T20" fmla="*/ 64 w 448"/>
              <a:gd name="T21" fmla="*/ 1104 h 2064"/>
              <a:gd name="T22" fmla="*/ 64 w 448"/>
              <a:gd name="T23" fmla="*/ 1248 h 2064"/>
              <a:gd name="T24" fmla="*/ 64 w 448"/>
              <a:gd name="T25" fmla="*/ 1392 h 2064"/>
              <a:gd name="T26" fmla="*/ 64 w 448"/>
              <a:gd name="T27" fmla="*/ 1488 h 2064"/>
              <a:gd name="T28" fmla="*/ 64 w 448"/>
              <a:gd name="T29" fmla="*/ 1632 h 2064"/>
              <a:gd name="T30" fmla="*/ 400 w 448"/>
              <a:gd name="T31" fmla="*/ 1680 h 2064"/>
              <a:gd name="T32" fmla="*/ 64 w 448"/>
              <a:gd name="T33" fmla="*/ 1776 h 2064"/>
              <a:gd name="T34" fmla="*/ 64 w 448"/>
              <a:gd name="T35" fmla="*/ 1872 h 2064"/>
              <a:gd name="T36" fmla="*/ 64 w 448"/>
              <a:gd name="T37" fmla="*/ 1968 h 2064"/>
              <a:gd name="T38" fmla="*/ 64 w 448"/>
              <a:gd name="T39" fmla="*/ 2064 h 2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48" h="2064">
                <a:moveTo>
                  <a:pt x="64" y="0"/>
                </a:moveTo>
                <a:cubicBezTo>
                  <a:pt x="32" y="56"/>
                  <a:pt x="0" y="112"/>
                  <a:pt x="64" y="144"/>
                </a:cubicBezTo>
                <a:cubicBezTo>
                  <a:pt x="128" y="176"/>
                  <a:pt x="448" y="168"/>
                  <a:pt x="448" y="192"/>
                </a:cubicBezTo>
                <a:cubicBezTo>
                  <a:pt x="448" y="216"/>
                  <a:pt x="128" y="256"/>
                  <a:pt x="64" y="288"/>
                </a:cubicBezTo>
                <a:cubicBezTo>
                  <a:pt x="0" y="320"/>
                  <a:pt x="64" y="336"/>
                  <a:pt x="64" y="384"/>
                </a:cubicBezTo>
                <a:cubicBezTo>
                  <a:pt x="64" y="432"/>
                  <a:pt x="64" y="520"/>
                  <a:pt x="64" y="576"/>
                </a:cubicBezTo>
                <a:cubicBezTo>
                  <a:pt x="64" y="632"/>
                  <a:pt x="64" y="672"/>
                  <a:pt x="64" y="720"/>
                </a:cubicBezTo>
                <a:cubicBezTo>
                  <a:pt x="64" y="768"/>
                  <a:pt x="8" y="832"/>
                  <a:pt x="64" y="864"/>
                </a:cubicBezTo>
                <a:cubicBezTo>
                  <a:pt x="120" y="896"/>
                  <a:pt x="400" y="888"/>
                  <a:pt x="400" y="912"/>
                </a:cubicBezTo>
                <a:cubicBezTo>
                  <a:pt x="400" y="936"/>
                  <a:pt x="120" y="976"/>
                  <a:pt x="64" y="1008"/>
                </a:cubicBezTo>
                <a:cubicBezTo>
                  <a:pt x="8" y="1040"/>
                  <a:pt x="64" y="1064"/>
                  <a:pt x="64" y="1104"/>
                </a:cubicBezTo>
                <a:cubicBezTo>
                  <a:pt x="64" y="1144"/>
                  <a:pt x="64" y="1200"/>
                  <a:pt x="64" y="1248"/>
                </a:cubicBezTo>
                <a:cubicBezTo>
                  <a:pt x="64" y="1296"/>
                  <a:pt x="64" y="1352"/>
                  <a:pt x="64" y="1392"/>
                </a:cubicBezTo>
                <a:cubicBezTo>
                  <a:pt x="64" y="1432"/>
                  <a:pt x="64" y="1448"/>
                  <a:pt x="64" y="1488"/>
                </a:cubicBezTo>
                <a:cubicBezTo>
                  <a:pt x="64" y="1528"/>
                  <a:pt x="8" y="1600"/>
                  <a:pt x="64" y="1632"/>
                </a:cubicBezTo>
                <a:cubicBezTo>
                  <a:pt x="120" y="1664"/>
                  <a:pt x="400" y="1656"/>
                  <a:pt x="400" y="1680"/>
                </a:cubicBezTo>
                <a:cubicBezTo>
                  <a:pt x="400" y="1704"/>
                  <a:pt x="120" y="1744"/>
                  <a:pt x="64" y="1776"/>
                </a:cubicBezTo>
                <a:cubicBezTo>
                  <a:pt x="8" y="1808"/>
                  <a:pt x="64" y="1840"/>
                  <a:pt x="64" y="1872"/>
                </a:cubicBezTo>
                <a:cubicBezTo>
                  <a:pt x="64" y="1904"/>
                  <a:pt x="64" y="1936"/>
                  <a:pt x="64" y="1968"/>
                </a:cubicBezTo>
                <a:cubicBezTo>
                  <a:pt x="64" y="2000"/>
                  <a:pt x="64" y="2032"/>
                  <a:pt x="64" y="2064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870" name="Text Box 14"/>
          <p:cNvSpPr txBox="1">
            <a:spLocks noChangeArrowheads="1"/>
          </p:cNvSpPr>
          <p:nvPr/>
        </p:nvSpPr>
        <p:spPr bwMode="auto">
          <a:xfrm rot="16200000">
            <a:off x="3037682" y="5915818"/>
            <a:ext cx="99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“crystal”</a:t>
            </a:r>
          </a:p>
        </p:txBody>
      </p:sp>
      <p:sp>
        <p:nvSpPr>
          <p:cNvPr id="505871" name="Text Box 15"/>
          <p:cNvSpPr txBox="1">
            <a:spLocks noChangeArrowheads="1"/>
          </p:cNvSpPr>
          <p:nvPr/>
        </p:nvSpPr>
        <p:spPr bwMode="auto">
          <a:xfrm rot="162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505872" name="Text Box 1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sp>
        <p:nvSpPr>
          <p:cNvPr id="505873" name="Text Box 17"/>
          <p:cNvSpPr txBox="1">
            <a:spLocks noChangeArrowheads="1"/>
          </p:cNvSpPr>
          <p:nvPr/>
        </p:nvSpPr>
        <p:spPr bwMode="auto">
          <a:xfrm>
            <a:off x="7848600" y="3848100"/>
            <a:ext cx="102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peak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intensity</a:t>
            </a:r>
          </a:p>
        </p:txBody>
      </p:sp>
      <p:grpSp>
        <p:nvGrpSpPr>
          <p:cNvPr id="505874" name="Group 18"/>
          <p:cNvGrpSpPr>
            <a:grpSpLocks/>
          </p:cNvGrpSpPr>
          <p:nvPr/>
        </p:nvGrpSpPr>
        <p:grpSpPr bwMode="auto">
          <a:xfrm>
            <a:off x="-1676400" y="4610100"/>
            <a:ext cx="4876800" cy="304800"/>
            <a:chOff x="288" y="3936"/>
            <a:chExt cx="3072" cy="192"/>
          </a:xfrm>
        </p:grpSpPr>
        <p:sp>
          <p:nvSpPr>
            <p:cNvPr id="505875" name="Freeform 19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76" name="Freeform 20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77" name="Freeform 21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78" name="Freeform 22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79" name="Freeform 23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0" name="Freeform 24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1" name="Freeform 25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2" name="Freeform 26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5883" name="Group 27"/>
          <p:cNvGrpSpPr>
            <a:grpSpLocks/>
          </p:cNvGrpSpPr>
          <p:nvPr/>
        </p:nvGrpSpPr>
        <p:grpSpPr bwMode="auto">
          <a:xfrm>
            <a:off x="-1676400" y="3390900"/>
            <a:ext cx="4876800" cy="304800"/>
            <a:chOff x="288" y="3936"/>
            <a:chExt cx="3072" cy="192"/>
          </a:xfrm>
        </p:grpSpPr>
        <p:sp>
          <p:nvSpPr>
            <p:cNvPr id="505884" name="Freeform 2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5" name="Freeform 2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6" name="Freeform 3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7" name="Freeform 3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8" name="Freeform 3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89" name="Freeform 3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0" name="Freeform 3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1" name="Freeform 3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5892" name="Group 36"/>
          <p:cNvGrpSpPr>
            <a:grpSpLocks/>
          </p:cNvGrpSpPr>
          <p:nvPr/>
        </p:nvGrpSpPr>
        <p:grpSpPr bwMode="auto">
          <a:xfrm>
            <a:off x="-1752600" y="1257300"/>
            <a:ext cx="4876800" cy="304800"/>
            <a:chOff x="288" y="3936"/>
            <a:chExt cx="3072" cy="192"/>
          </a:xfrm>
        </p:grpSpPr>
        <p:sp>
          <p:nvSpPr>
            <p:cNvPr id="505893" name="Freeform 3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4" name="Freeform 3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5" name="Freeform 3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6" name="Freeform 4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7" name="Freeform 4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8" name="Freeform 4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899" name="Freeform 4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0" name="Freeform 4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5901" name="Group 45"/>
          <p:cNvGrpSpPr>
            <a:grpSpLocks/>
          </p:cNvGrpSpPr>
          <p:nvPr/>
        </p:nvGrpSpPr>
        <p:grpSpPr bwMode="auto">
          <a:xfrm rot="245220">
            <a:off x="3363913" y="3532188"/>
            <a:ext cx="3640137" cy="620712"/>
            <a:chOff x="2119" y="1780"/>
            <a:chExt cx="2293" cy="391"/>
          </a:xfrm>
        </p:grpSpPr>
        <p:sp>
          <p:nvSpPr>
            <p:cNvPr id="505902" name="Freeform 46"/>
            <p:cNvSpPr>
              <a:spLocks/>
            </p:cNvSpPr>
            <p:nvPr/>
          </p:nvSpPr>
          <p:spPr bwMode="auto">
            <a:xfrm rot="356812">
              <a:off x="2119" y="17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3" name="Freeform 47"/>
            <p:cNvSpPr>
              <a:spLocks/>
            </p:cNvSpPr>
            <p:nvPr/>
          </p:nvSpPr>
          <p:spPr bwMode="auto">
            <a:xfrm rot="356812">
              <a:off x="2501" y="182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4" name="Freeform 48"/>
            <p:cNvSpPr>
              <a:spLocks/>
            </p:cNvSpPr>
            <p:nvPr/>
          </p:nvSpPr>
          <p:spPr bwMode="auto">
            <a:xfrm rot="356812">
              <a:off x="2883" y="186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5" name="Freeform 49"/>
            <p:cNvSpPr>
              <a:spLocks/>
            </p:cNvSpPr>
            <p:nvPr/>
          </p:nvSpPr>
          <p:spPr bwMode="auto">
            <a:xfrm rot="356812">
              <a:off x="3265" y="190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6" name="Freeform 50"/>
            <p:cNvSpPr>
              <a:spLocks/>
            </p:cNvSpPr>
            <p:nvPr/>
          </p:nvSpPr>
          <p:spPr bwMode="auto">
            <a:xfrm rot="356812">
              <a:off x="3646" y="193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07" name="Freeform 51"/>
            <p:cNvSpPr>
              <a:spLocks/>
            </p:cNvSpPr>
            <p:nvPr/>
          </p:nvSpPr>
          <p:spPr bwMode="auto">
            <a:xfrm rot="356812">
              <a:off x="4028" y="197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5908" name="Group 52"/>
          <p:cNvGrpSpPr>
            <a:grpSpLocks/>
          </p:cNvGrpSpPr>
          <p:nvPr/>
        </p:nvGrpSpPr>
        <p:grpSpPr bwMode="auto">
          <a:xfrm>
            <a:off x="3375025" y="4076700"/>
            <a:ext cx="3624263" cy="744538"/>
            <a:chOff x="2126" y="2124"/>
            <a:chExt cx="2283" cy="469"/>
          </a:xfrm>
        </p:grpSpPr>
        <p:sp>
          <p:nvSpPr>
            <p:cNvPr id="505909" name="Freeform 53"/>
            <p:cNvSpPr>
              <a:spLocks/>
            </p:cNvSpPr>
            <p:nvPr/>
          </p:nvSpPr>
          <p:spPr bwMode="auto">
            <a:xfrm rot="-497829">
              <a:off x="2126" y="240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10" name="Freeform 54"/>
            <p:cNvSpPr>
              <a:spLocks/>
            </p:cNvSpPr>
            <p:nvPr/>
          </p:nvSpPr>
          <p:spPr bwMode="auto">
            <a:xfrm rot="-497829">
              <a:off x="2506" y="234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11" name="Freeform 55"/>
            <p:cNvSpPr>
              <a:spLocks/>
            </p:cNvSpPr>
            <p:nvPr/>
          </p:nvSpPr>
          <p:spPr bwMode="auto">
            <a:xfrm rot="-497829">
              <a:off x="2886" y="229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12" name="Freeform 56"/>
            <p:cNvSpPr>
              <a:spLocks/>
            </p:cNvSpPr>
            <p:nvPr/>
          </p:nvSpPr>
          <p:spPr bwMode="auto">
            <a:xfrm rot="-497829">
              <a:off x="3266" y="2235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13" name="Freeform 57"/>
            <p:cNvSpPr>
              <a:spLocks/>
            </p:cNvSpPr>
            <p:nvPr/>
          </p:nvSpPr>
          <p:spPr bwMode="auto">
            <a:xfrm rot="-497829">
              <a:off x="3645" y="21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5914" name="Freeform 58"/>
            <p:cNvSpPr>
              <a:spLocks/>
            </p:cNvSpPr>
            <p:nvPr/>
          </p:nvSpPr>
          <p:spPr bwMode="auto">
            <a:xfrm rot="-497829">
              <a:off x="4025" y="212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05915" name="Text Box 59"/>
          <p:cNvSpPr txBox="1">
            <a:spLocks noChangeArrowheads="1"/>
          </p:cNvSpPr>
          <p:nvPr/>
        </p:nvSpPr>
        <p:spPr bwMode="auto">
          <a:xfrm>
            <a:off x="7772400" y="5067300"/>
            <a:ext cx="120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integrated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intensity</a:t>
            </a:r>
          </a:p>
        </p:txBody>
      </p:sp>
      <p:sp>
        <p:nvSpPr>
          <p:cNvPr id="505916" name="AutoShape 60"/>
          <p:cNvSpPr>
            <a:spLocks/>
          </p:cNvSpPr>
          <p:nvPr/>
        </p:nvSpPr>
        <p:spPr bwMode="auto">
          <a:xfrm>
            <a:off x="7620000" y="5143500"/>
            <a:ext cx="152400" cy="457200"/>
          </a:xfrm>
          <a:prstGeom prst="rightBrace">
            <a:avLst>
              <a:gd name="adj1" fmla="val 2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917" name="Line 61"/>
          <p:cNvSpPr>
            <a:spLocks noChangeShapeType="1"/>
          </p:cNvSpPr>
          <p:nvPr/>
        </p:nvSpPr>
        <p:spPr bwMode="auto">
          <a:xfrm flipH="1">
            <a:off x="7620000" y="41529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5918" name="Rectangle 6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000000"/>
                </a:solidFill>
              </a:rPr>
              <a:t>mosaicity</a:t>
            </a:r>
            <a:r>
              <a:rPr lang="en-US" altLang="en-US" dirty="0">
                <a:solidFill>
                  <a:srgbClr val="000000"/>
                </a:solidFill>
              </a:rPr>
              <a:t> vs </a:t>
            </a:r>
            <a:r>
              <a:rPr lang="en-US" altLang="en-US" dirty="0" smtClean="0">
                <a:solidFill>
                  <a:srgbClr val="000000"/>
                </a:solidFill>
              </a:rPr>
              <a:t>coherence length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28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882" name="Group 2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883" name="Text Box 3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10 atoms</a:t>
              </a:r>
            </a:p>
          </p:txBody>
        </p:sp>
        <p:sp>
          <p:nvSpPr>
            <p:cNvPr id="506884" name="Text Box 4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0.1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pic>
        <p:nvPicPr>
          <p:cNvPr id="506885" name="Picture 5" descr="linescatter_peak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6" name="Picture 6" descr="linescatter_peak_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7" name="Picture 7" descr="linescatter_peak_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8" name="Picture 8" descr="linescatter_peak_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9" name="Picture 9" descr="linescatter_peak_3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90" name="Picture 10" descr="linescatter_peak_4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6891" name="Rectangle 1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dirty="0" err="1"/>
              <a:t>mosaicity</a:t>
            </a:r>
            <a:r>
              <a:rPr lang="en-US" altLang="en-US" dirty="0"/>
              <a:t> vs </a:t>
            </a:r>
            <a:r>
              <a:rPr lang="en-US" altLang="en-US" dirty="0" smtClean="0"/>
              <a:t>coherence length</a:t>
            </a:r>
            <a:endParaRPr lang="en-US" altLang="en-US" dirty="0"/>
          </a:p>
        </p:txBody>
      </p:sp>
      <p:pic>
        <p:nvPicPr>
          <p:cNvPr id="506892" name="Picture 12" descr="linescatter_peak_5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93" name="Picture 13" descr="linescatter_peak_10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6894" name="Line 14"/>
          <p:cNvSpPr>
            <a:spLocks noChangeShapeType="1"/>
          </p:cNvSpPr>
          <p:nvPr/>
        </p:nvSpPr>
        <p:spPr bwMode="auto">
          <a:xfrm>
            <a:off x="1127125" y="3067050"/>
            <a:ext cx="9525" cy="825500"/>
          </a:xfrm>
          <a:prstGeom prst="line">
            <a:avLst/>
          </a:prstGeom>
          <a:noFill/>
          <a:ln w="38100" cap="rnd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6895" name="Line 15"/>
          <p:cNvSpPr>
            <a:spLocks noChangeShapeType="1"/>
          </p:cNvSpPr>
          <p:nvPr/>
        </p:nvSpPr>
        <p:spPr bwMode="auto">
          <a:xfrm>
            <a:off x="1135063" y="1466850"/>
            <a:ext cx="0" cy="3930650"/>
          </a:xfrm>
          <a:prstGeom prst="line">
            <a:avLst/>
          </a:prstGeom>
          <a:noFill/>
          <a:ln w="38100" cap="rnd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6896" name="Line 16"/>
          <p:cNvSpPr>
            <a:spLocks noChangeShapeType="1"/>
          </p:cNvSpPr>
          <p:nvPr/>
        </p:nvSpPr>
        <p:spPr bwMode="auto">
          <a:xfrm>
            <a:off x="1135063" y="-514350"/>
            <a:ext cx="0" cy="7861300"/>
          </a:xfrm>
          <a:prstGeom prst="line">
            <a:avLst/>
          </a:prstGeom>
          <a:noFill/>
          <a:ln w="38100" cap="rnd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06897" name="Group 17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898" name="Text Box 18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50 atoms</a:t>
              </a:r>
            </a:p>
          </p:txBody>
        </p:sp>
        <p:sp>
          <p:nvSpPr>
            <p:cNvPr id="506899" name="Text Box 19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0.5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00" name="Group 20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01" name="Text Box 21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100 atoms</a:t>
              </a:r>
            </a:p>
          </p:txBody>
        </p:sp>
        <p:sp>
          <p:nvSpPr>
            <p:cNvPr id="506902" name="Text Box 22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1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03" name="Group 23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04" name="Text Box 24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200 atoms</a:t>
              </a:r>
            </a:p>
          </p:txBody>
        </p:sp>
        <p:sp>
          <p:nvSpPr>
            <p:cNvPr id="506905" name="Text Box 25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2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06" name="Group 26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07" name="Text Box 27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300 atoms</a:t>
              </a:r>
            </a:p>
          </p:txBody>
        </p:sp>
        <p:sp>
          <p:nvSpPr>
            <p:cNvPr id="506908" name="Text Box 28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3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09" name="Group 29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10" name="Text Box 30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400 atoms</a:t>
              </a:r>
            </a:p>
          </p:txBody>
        </p:sp>
        <p:sp>
          <p:nvSpPr>
            <p:cNvPr id="506911" name="Text Box 31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4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12" name="Group 32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13" name="Text Box 33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500 atoms</a:t>
              </a:r>
            </a:p>
          </p:txBody>
        </p:sp>
        <p:sp>
          <p:nvSpPr>
            <p:cNvPr id="506914" name="Text Box 34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5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506915" name="Group 35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506916" name="Text Box 36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1000 atoms</a:t>
              </a:r>
            </a:p>
          </p:txBody>
        </p:sp>
        <p:sp>
          <p:nvSpPr>
            <p:cNvPr id="506917" name="Text Box 37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10 </a:t>
              </a:r>
              <a:r>
                <a:rPr lang="el-GR" altLang="en-US" sz="280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altLang="en-US" sz="2800">
                  <a:solidFill>
                    <a:srgbClr val="000000"/>
                  </a:solidFill>
                  <a:cs typeface="Arial" pitchFamily="34" charset="0"/>
                </a:rPr>
                <a:t>m</a:t>
              </a:r>
              <a:endParaRPr lang="el-GR" alt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506918" name="Text Box 38"/>
          <p:cNvSpPr txBox="1">
            <a:spLocks noChangeArrowheads="1"/>
          </p:cNvSpPr>
          <p:nvPr/>
        </p:nvSpPr>
        <p:spPr bwMode="auto">
          <a:xfrm>
            <a:off x="4618038" y="6256338"/>
            <a:ext cx="27749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on detector (mm)</a:t>
            </a:r>
          </a:p>
        </p:txBody>
      </p:sp>
      <p:sp>
        <p:nvSpPr>
          <p:cNvPr id="506919" name="Text Box 39"/>
          <p:cNvSpPr txBox="1">
            <a:spLocks noChangeArrowheads="1"/>
          </p:cNvSpPr>
          <p:nvPr/>
        </p:nvSpPr>
        <p:spPr bwMode="auto">
          <a:xfrm rot="16200000">
            <a:off x="1224757" y="3855243"/>
            <a:ext cx="3003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intensity (photons/SR/atom)</a:t>
            </a:r>
          </a:p>
        </p:txBody>
      </p:sp>
    </p:spTree>
    <p:extLst>
      <p:ext uri="{BB962C8B-B14F-4D97-AF65-F5344CB8AC3E}">
        <p14:creationId xmlns:p14="http://schemas.microsoft.com/office/powerpoint/2010/main" val="2831915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895" grpId="0" animBg="1"/>
      <p:bldP spid="5068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79879" name="Group 7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79915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6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7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8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9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0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1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2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5600" name="Group 16"/>
          <p:cNvGrpSpPr>
            <a:grpSpLocks/>
          </p:cNvGrpSpPr>
          <p:nvPr/>
        </p:nvGrpSpPr>
        <p:grpSpPr bwMode="auto">
          <a:xfrm rot="245220">
            <a:off x="3363913" y="3532188"/>
            <a:ext cx="3640137" cy="620712"/>
            <a:chOff x="2119" y="1780"/>
            <a:chExt cx="2293" cy="391"/>
          </a:xfrm>
        </p:grpSpPr>
        <p:sp>
          <p:nvSpPr>
            <p:cNvPr id="79909" name="Freeform 17"/>
            <p:cNvSpPr>
              <a:spLocks/>
            </p:cNvSpPr>
            <p:nvPr/>
          </p:nvSpPr>
          <p:spPr bwMode="auto">
            <a:xfrm rot="356812">
              <a:off x="2119" y="17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0" name="Freeform 18"/>
            <p:cNvSpPr>
              <a:spLocks/>
            </p:cNvSpPr>
            <p:nvPr/>
          </p:nvSpPr>
          <p:spPr bwMode="auto">
            <a:xfrm rot="356812">
              <a:off x="2501" y="182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1" name="Freeform 19"/>
            <p:cNvSpPr>
              <a:spLocks/>
            </p:cNvSpPr>
            <p:nvPr/>
          </p:nvSpPr>
          <p:spPr bwMode="auto">
            <a:xfrm rot="356812">
              <a:off x="2883" y="186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2" name="Freeform 20"/>
            <p:cNvSpPr>
              <a:spLocks/>
            </p:cNvSpPr>
            <p:nvPr/>
          </p:nvSpPr>
          <p:spPr bwMode="auto">
            <a:xfrm rot="356812">
              <a:off x="3265" y="190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3" name="Freeform 21"/>
            <p:cNvSpPr>
              <a:spLocks/>
            </p:cNvSpPr>
            <p:nvPr/>
          </p:nvSpPr>
          <p:spPr bwMode="auto">
            <a:xfrm rot="356812">
              <a:off x="3646" y="193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4" name="Freeform 22"/>
            <p:cNvSpPr>
              <a:spLocks/>
            </p:cNvSpPr>
            <p:nvPr/>
          </p:nvSpPr>
          <p:spPr bwMode="auto">
            <a:xfrm rot="356812">
              <a:off x="4028" y="197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5607" name="Group 23"/>
          <p:cNvGrpSpPr>
            <a:grpSpLocks/>
          </p:cNvGrpSpPr>
          <p:nvPr/>
        </p:nvGrpSpPr>
        <p:grpSpPr bwMode="auto">
          <a:xfrm>
            <a:off x="3375025" y="4076700"/>
            <a:ext cx="3624263" cy="744538"/>
            <a:chOff x="2126" y="2124"/>
            <a:chExt cx="2283" cy="469"/>
          </a:xfrm>
        </p:grpSpPr>
        <p:sp>
          <p:nvSpPr>
            <p:cNvPr id="79903" name="Freeform 24"/>
            <p:cNvSpPr>
              <a:spLocks/>
            </p:cNvSpPr>
            <p:nvPr/>
          </p:nvSpPr>
          <p:spPr bwMode="auto">
            <a:xfrm rot="-497829">
              <a:off x="2126" y="240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4" name="Freeform 25"/>
            <p:cNvSpPr>
              <a:spLocks/>
            </p:cNvSpPr>
            <p:nvPr/>
          </p:nvSpPr>
          <p:spPr bwMode="auto">
            <a:xfrm rot="-497829">
              <a:off x="2506" y="234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5" name="Freeform 26"/>
            <p:cNvSpPr>
              <a:spLocks/>
            </p:cNvSpPr>
            <p:nvPr/>
          </p:nvSpPr>
          <p:spPr bwMode="auto">
            <a:xfrm rot="-497829">
              <a:off x="2886" y="229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6" name="Freeform 27"/>
            <p:cNvSpPr>
              <a:spLocks/>
            </p:cNvSpPr>
            <p:nvPr/>
          </p:nvSpPr>
          <p:spPr bwMode="auto">
            <a:xfrm rot="-497829">
              <a:off x="3266" y="2235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7" name="Freeform 28"/>
            <p:cNvSpPr>
              <a:spLocks/>
            </p:cNvSpPr>
            <p:nvPr/>
          </p:nvSpPr>
          <p:spPr bwMode="auto">
            <a:xfrm rot="-497829">
              <a:off x="3645" y="21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8" name="Freeform 29"/>
            <p:cNvSpPr>
              <a:spLocks/>
            </p:cNvSpPr>
            <p:nvPr/>
          </p:nvSpPr>
          <p:spPr bwMode="auto">
            <a:xfrm rot="-497829">
              <a:off x="4025" y="212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882" name="Rectangle 3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195615" name="Freeform 31"/>
          <p:cNvSpPr>
            <a:spLocks/>
          </p:cNvSpPr>
          <p:nvPr/>
        </p:nvSpPr>
        <p:spPr bwMode="auto">
          <a:xfrm>
            <a:off x="6921500" y="3619500"/>
            <a:ext cx="622300" cy="1295400"/>
          </a:xfrm>
          <a:custGeom>
            <a:avLst/>
            <a:gdLst>
              <a:gd name="T0" fmla="*/ 88900 w 392"/>
              <a:gd name="T1" fmla="*/ 0 h 816"/>
              <a:gd name="T2" fmla="*/ 88900 w 392"/>
              <a:gd name="T3" fmla="*/ 228600 h 816"/>
              <a:gd name="T4" fmla="*/ 88900 w 392"/>
              <a:gd name="T5" fmla="*/ 457200 h 816"/>
              <a:gd name="T6" fmla="*/ 622300 w 392"/>
              <a:gd name="T7" fmla="*/ 533400 h 816"/>
              <a:gd name="T8" fmla="*/ 88900 w 392"/>
              <a:gd name="T9" fmla="*/ 685800 h 816"/>
              <a:gd name="T10" fmla="*/ 88900 w 392"/>
              <a:gd name="T11" fmla="*/ 838200 h 816"/>
              <a:gd name="T12" fmla="*/ 88900 w 392"/>
              <a:gd name="T13" fmla="*/ 1066800 h 816"/>
              <a:gd name="T14" fmla="*/ 88900 w 39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884" name="Oval 32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79886" name="Group 3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79892" name="Freeform 3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3" name="Freeform 3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4" name="Freeform 4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5" name="Freeform 4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6" name="Freeform 4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7" name="Freeform 4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8" name="Freeform 4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9" name="Freeform 4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887" name="Oval 4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1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8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04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40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Meaning of “coherence length”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http://bl831.als.lbl.gov</a:t>
            </a:r>
            <a:r>
              <a:rPr lang="en-US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/~jamesh/nearBragg/collision/</a:t>
            </a:r>
            <a:endParaRPr lang="en-US" b="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2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dirty="0" err="1"/>
              <a:t>mosaicity</a:t>
            </a:r>
            <a:r>
              <a:rPr lang="en-US" altLang="en-US" dirty="0"/>
              <a:t> vs coherence length</a:t>
            </a:r>
          </a:p>
        </p:txBody>
      </p:sp>
      <p:pic>
        <p:nvPicPr>
          <p:cNvPr id="5079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77900"/>
            <a:ext cx="7313613" cy="548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07908" name="Group 4"/>
          <p:cNvGrpSpPr>
            <a:grpSpLocks/>
          </p:cNvGrpSpPr>
          <p:nvPr/>
        </p:nvGrpSpPr>
        <p:grpSpPr bwMode="auto">
          <a:xfrm>
            <a:off x="3551238" y="3492500"/>
            <a:ext cx="1952625" cy="522288"/>
            <a:chOff x="2237" y="2304"/>
            <a:chExt cx="1230" cy="329"/>
          </a:xfrm>
        </p:grpSpPr>
        <p:sp>
          <p:nvSpPr>
            <p:cNvPr id="507909" name="Line 5"/>
            <p:cNvSpPr>
              <a:spLocks noChangeShapeType="1"/>
            </p:cNvSpPr>
            <p:nvPr/>
          </p:nvSpPr>
          <p:spPr bwMode="auto">
            <a:xfrm flipH="1" flipV="1">
              <a:off x="2237" y="2304"/>
              <a:ext cx="626" cy="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7910" name="Text Box 6"/>
            <p:cNvSpPr txBox="1">
              <a:spLocks noChangeArrowheads="1"/>
            </p:cNvSpPr>
            <p:nvPr/>
          </p:nvSpPr>
          <p:spPr bwMode="auto">
            <a:xfrm>
              <a:off x="2855" y="2402"/>
              <a:ext cx="6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B factor</a:t>
              </a:r>
            </a:p>
          </p:txBody>
        </p:sp>
      </p:grpSp>
      <p:grpSp>
        <p:nvGrpSpPr>
          <p:cNvPr id="507911" name="Group 7"/>
          <p:cNvGrpSpPr>
            <a:grpSpLocks/>
          </p:cNvGrpSpPr>
          <p:nvPr/>
        </p:nvGrpSpPr>
        <p:grpSpPr bwMode="auto">
          <a:xfrm>
            <a:off x="6623050" y="1757363"/>
            <a:ext cx="908050" cy="1435100"/>
            <a:chOff x="3549" y="1235"/>
            <a:chExt cx="572" cy="904"/>
          </a:xfrm>
        </p:grpSpPr>
        <p:sp>
          <p:nvSpPr>
            <p:cNvPr id="507912" name="Line 8"/>
            <p:cNvSpPr>
              <a:spLocks noChangeShapeType="1"/>
            </p:cNvSpPr>
            <p:nvPr/>
          </p:nvSpPr>
          <p:spPr bwMode="auto">
            <a:xfrm flipH="1" flipV="1">
              <a:off x="3773" y="1235"/>
              <a:ext cx="50" cy="5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7913" name="Text Box 9"/>
            <p:cNvSpPr txBox="1">
              <a:spLocks noChangeArrowheads="1"/>
            </p:cNvSpPr>
            <p:nvPr/>
          </p:nvSpPr>
          <p:spPr bwMode="auto">
            <a:xfrm>
              <a:off x="3549" y="1735"/>
              <a:ext cx="57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mosaic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spread</a:t>
              </a:r>
            </a:p>
          </p:txBody>
        </p:sp>
      </p:grpSp>
      <p:sp>
        <p:nvSpPr>
          <p:cNvPr id="507914" name="Text Box 10"/>
          <p:cNvSpPr txBox="1">
            <a:spLocks noChangeArrowheads="1"/>
          </p:cNvSpPr>
          <p:nvPr/>
        </p:nvSpPr>
        <p:spPr bwMode="auto">
          <a:xfrm rot="16200000">
            <a:off x="-668338" y="3376613"/>
            <a:ext cx="318452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intensity (photons/SR)</a:t>
            </a:r>
          </a:p>
        </p:txBody>
      </p:sp>
      <p:sp>
        <p:nvSpPr>
          <p:cNvPr id="507915" name="Text Box 11"/>
          <p:cNvSpPr txBox="1">
            <a:spLocks noChangeArrowheads="1"/>
          </p:cNvSpPr>
          <p:nvPr/>
        </p:nvSpPr>
        <p:spPr bwMode="auto">
          <a:xfrm>
            <a:off x="3100388" y="6261100"/>
            <a:ext cx="33543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number of atoms in line</a:t>
            </a:r>
          </a:p>
        </p:txBody>
      </p:sp>
      <p:sp>
        <p:nvSpPr>
          <p:cNvPr id="507916" name="Rectangle 12"/>
          <p:cNvSpPr>
            <a:spLocks noChangeArrowheads="1"/>
          </p:cNvSpPr>
          <p:nvPr/>
        </p:nvSpPr>
        <p:spPr bwMode="auto">
          <a:xfrm>
            <a:off x="3155950" y="989013"/>
            <a:ext cx="3395663" cy="338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844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52" name="Rectangle 8"/>
          <p:cNvSpPr>
            <a:spLocks noChangeArrowheads="1"/>
          </p:cNvSpPr>
          <p:nvPr/>
        </p:nvSpPr>
        <p:spPr bwMode="auto">
          <a:xfrm>
            <a:off x="7850188" y="1214438"/>
            <a:ext cx="757237" cy="58134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-3.244  25.808  19.998  1.00 16.96           N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-2.877  25.448  21.355  1.00 15.29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-2.792  23.966  21.561  1.00 17.54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-1.814  23.493  22.143  1.00 16.35           O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-3.907  26.164  22.268  1.00 18.72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-3.577  25.982  23.738  1.00 21.19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-2.283  26.820  24.019  1.00 19.43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-4.702  26.474  24.639  1.00 24.65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-3.677  23.149  20.979  1.00 15.96           N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-3.646  21.711  21.061  1.00 18.26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-2.373  21.203  20.360  1.00 18.71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-1.747  20.315  20.930  1.00 17.47           O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-4.875  21.077  20.419  1.00 17.62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-4.825  19.665  20.388  0.50 20.89           O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-6.027  21.408  21.164  0.50 18.67           O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-2.045  21.772  19.215  1.00 18.03           N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-0.799  21.361  18.555  1.00 18.12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0.446  21.707  19.351  1.00 18.81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1.400  20.948  19.411  1.00 17.77           O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-0.700  22.034  17.177  1.00 14.49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-1.727  21.368  16.256  1.00 16.12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-1.663  22.147  14.936  1.00 19.40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-2.725  21.614  13.986  0.50 17.42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-1.750  21.211  13.750  0.50 17.01           C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-2.346  21.674  12.559  0.50 18.61           N</a:t>
            </a:r>
          </a:p>
          <a:p>
            <a:r>
              <a:rPr lang="pt-BR" altLang="en-US" sz="160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-3.052  20.513  13.741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261899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strong reflection</a:t>
            </a:r>
          </a:p>
        </p:txBody>
      </p:sp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575" r="4303" b="13020"/>
          <a:stretch>
            <a:fillRect/>
          </a:stretch>
        </p:blipFill>
        <p:spPr bwMode="auto">
          <a:xfrm>
            <a:off x="393700" y="2249488"/>
            <a:ext cx="82137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4269" name="Group 13"/>
          <p:cNvGrpSpPr>
            <a:grpSpLocks/>
          </p:cNvGrpSpPr>
          <p:nvPr/>
        </p:nvGrpSpPr>
        <p:grpSpPr bwMode="auto">
          <a:xfrm>
            <a:off x="1046163" y="4003675"/>
            <a:ext cx="7486650" cy="371475"/>
            <a:chOff x="659" y="2522"/>
            <a:chExt cx="4716" cy="234"/>
          </a:xfrm>
        </p:grpSpPr>
        <p:sp>
          <p:nvSpPr>
            <p:cNvPr id="224260" name="Oval 4"/>
            <p:cNvSpPr>
              <a:spLocks noChangeArrowheads="1"/>
            </p:cNvSpPr>
            <p:nvPr/>
          </p:nvSpPr>
          <p:spPr bwMode="auto">
            <a:xfrm>
              <a:off x="659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1" name="Oval 5"/>
            <p:cNvSpPr>
              <a:spLocks noChangeArrowheads="1"/>
            </p:cNvSpPr>
            <p:nvPr/>
          </p:nvSpPr>
          <p:spPr bwMode="auto">
            <a:xfrm>
              <a:off x="1220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2" name="Oval 6"/>
            <p:cNvSpPr>
              <a:spLocks noChangeArrowheads="1"/>
            </p:cNvSpPr>
            <p:nvPr/>
          </p:nvSpPr>
          <p:spPr bwMode="auto">
            <a:xfrm>
              <a:off x="1781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3" name="Oval 7"/>
            <p:cNvSpPr>
              <a:spLocks noChangeArrowheads="1"/>
            </p:cNvSpPr>
            <p:nvPr/>
          </p:nvSpPr>
          <p:spPr bwMode="auto">
            <a:xfrm>
              <a:off x="2343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4" name="Oval 8"/>
            <p:cNvSpPr>
              <a:spLocks noChangeArrowheads="1"/>
            </p:cNvSpPr>
            <p:nvPr/>
          </p:nvSpPr>
          <p:spPr bwMode="auto">
            <a:xfrm>
              <a:off x="2904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5" name="Oval 9"/>
            <p:cNvSpPr>
              <a:spLocks noChangeArrowheads="1"/>
            </p:cNvSpPr>
            <p:nvPr/>
          </p:nvSpPr>
          <p:spPr bwMode="auto">
            <a:xfrm>
              <a:off x="3465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6" name="Oval 10"/>
            <p:cNvSpPr>
              <a:spLocks noChangeArrowheads="1"/>
            </p:cNvSpPr>
            <p:nvPr/>
          </p:nvSpPr>
          <p:spPr bwMode="auto">
            <a:xfrm>
              <a:off x="4027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7" name="Oval 11"/>
            <p:cNvSpPr>
              <a:spLocks noChangeArrowheads="1"/>
            </p:cNvSpPr>
            <p:nvPr/>
          </p:nvSpPr>
          <p:spPr bwMode="auto">
            <a:xfrm>
              <a:off x="4588" y="2523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4268" name="Oval 12"/>
            <p:cNvSpPr>
              <a:spLocks noChangeArrowheads="1"/>
            </p:cNvSpPr>
            <p:nvPr/>
          </p:nvSpPr>
          <p:spPr bwMode="auto">
            <a:xfrm>
              <a:off x="5150" y="2522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95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46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weak reflection</a:t>
            </a:r>
          </a:p>
        </p:txBody>
      </p:sp>
      <p:pic>
        <p:nvPicPr>
          <p:cNvPr id="223270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6575" r="4303" b="13020"/>
          <a:stretch>
            <a:fillRect/>
          </a:stretch>
        </p:blipFill>
        <p:spPr bwMode="auto">
          <a:xfrm>
            <a:off x="393700" y="2249488"/>
            <a:ext cx="82137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3300" name="Group 68"/>
          <p:cNvGrpSpPr>
            <a:grpSpLocks/>
          </p:cNvGrpSpPr>
          <p:nvPr/>
        </p:nvGrpSpPr>
        <p:grpSpPr bwMode="auto">
          <a:xfrm>
            <a:off x="1033463" y="3997325"/>
            <a:ext cx="7458075" cy="371475"/>
            <a:chOff x="651" y="2510"/>
            <a:chExt cx="4698" cy="234"/>
          </a:xfrm>
        </p:grpSpPr>
        <p:sp>
          <p:nvSpPr>
            <p:cNvPr id="223271" name="Oval 39"/>
            <p:cNvSpPr>
              <a:spLocks noChangeArrowheads="1"/>
            </p:cNvSpPr>
            <p:nvPr/>
          </p:nvSpPr>
          <p:spPr bwMode="auto">
            <a:xfrm>
              <a:off x="651" y="2510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2" name="Oval 40"/>
            <p:cNvSpPr>
              <a:spLocks noChangeArrowheads="1"/>
            </p:cNvSpPr>
            <p:nvPr/>
          </p:nvSpPr>
          <p:spPr bwMode="auto">
            <a:xfrm>
              <a:off x="1281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3" name="Oval 41"/>
            <p:cNvSpPr>
              <a:spLocks noChangeArrowheads="1"/>
            </p:cNvSpPr>
            <p:nvPr/>
          </p:nvSpPr>
          <p:spPr bwMode="auto">
            <a:xfrm>
              <a:off x="1911" y="2510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4" name="Oval 42"/>
            <p:cNvSpPr>
              <a:spLocks noChangeArrowheads="1"/>
            </p:cNvSpPr>
            <p:nvPr/>
          </p:nvSpPr>
          <p:spPr bwMode="auto">
            <a:xfrm>
              <a:off x="2541" y="2510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5" name="Oval 43"/>
            <p:cNvSpPr>
              <a:spLocks noChangeArrowheads="1"/>
            </p:cNvSpPr>
            <p:nvPr/>
          </p:nvSpPr>
          <p:spPr bwMode="auto">
            <a:xfrm>
              <a:off x="3171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6" name="Oval 44"/>
            <p:cNvSpPr>
              <a:spLocks noChangeArrowheads="1"/>
            </p:cNvSpPr>
            <p:nvPr/>
          </p:nvSpPr>
          <p:spPr bwMode="auto">
            <a:xfrm>
              <a:off x="3659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7" name="Oval 45"/>
            <p:cNvSpPr>
              <a:spLocks noChangeArrowheads="1"/>
            </p:cNvSpPr>
            <p:nvPr/>
          </p:nvSpPr>
          <p:spPr bwMode="auto">
            <a:xfrm>
              <a:off x="4147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8" name="Oval 46"/>
            <p:cNvSpPr>
              <a:spLocks noChangeArrowheads="1"/>
            </p:cNvSpPr>
            <p:nvPr/>
          </p:nvSpPr>
          <p:spPr bwMode="auto">
            <a:xfrm>
              <a:off x="4635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3279" name="Oval 47"/>
            <p:cNvSpPr>
              <a:spLocks noChangeArrowheads="1"/>
            </p:cNvSpPr>
            <p:nvPr/>
          </p:nvSpPr>
          <p:spPr bwMode="auto">
            <a:xfrm>
              <a:off x="5124" y="2511"/>
              <a:ext cx="225" cy="23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4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 dirty="0" smtClean="0"/>
              <a:t>What is a "B factor"?</a:t>
            </a:r>
            <a:endParaRPr lang="en-US" altLang="en-US" sz="6000" dirty="0"/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1063625" y="1882775"/>
            <a:ext cx="7016750" cy="4211638"/>
            <a:chOff x="670" y="1186"/>
            <a:chExt cx="4420" cy="2653"/>
          </a:xfrm>
        </p:grpSpPr>
        <p:sp>
          <p:nvSpPr>
            <p:cNvPr id="6148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7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72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6173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4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5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6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7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8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9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0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1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2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3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4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5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6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7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8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89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0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1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2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3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4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5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6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197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6198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99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0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1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2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3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4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5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6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7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8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9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0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1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2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3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4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5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6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7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8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19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0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1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22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6223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4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5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6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7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8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29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0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1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2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3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4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5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6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7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8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39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0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1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2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3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4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5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6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47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6248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49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0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1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2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3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4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5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6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7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8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59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0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1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2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3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4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5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6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7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8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69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0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1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72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6273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4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5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6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7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8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79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0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1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2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3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4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5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6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7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8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89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0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1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2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3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4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5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6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97" name="Group 153"/>
            <p:cNvGrpSpPr>
              <a:grpSpLocks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6298" name="Oval 154"/>
              <p:cNvSpPr>
                <a:spLocks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9" name="Oval 155"/>
              <p:cNvSpPr>
                <a:spLocks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0" name="Oval 156"/>
              <p:cNvSpPr>
                <a:spLocks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1" name="Oval 157"/>
              <p:cNvSpPr>
                <a:spLocks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2" name="Oval 158"/>
              <p:cNvSpPr>
                <a:spLocks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3" name="Oval 159"/>
              <p:cNvSpPr>
                <a:spLocks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4" name="Oval 160"/>
              <p:cNvSpPr>
                <a:spLocks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5" name="Oval 161"/>
              <p:cNvSpPr>
                <a:spLocks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6" name="Oval 162"/>
              <p:cNvSpPr>
                <a:spLocks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7" name="Oval 163"/>
              <p:cNvSpPr>
                <a:spLocks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8" name="Oval 164"/>
              <p:cNvSpPr>
                <a:spLocks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" name="Oval 165"/>
              <p:cNvSpPr>
                <a:spLocks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" name="Oval 166"/>
              <p:cNvSpPr>
                <a:spLocks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1" name="Oval 167"/>
              <p:cNvSpPr>
                <a:spLocks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2" name="Oval 168"/>
              <p:cNvSpPr>
                <a:spLocks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3" name="Oval 169"/>
              <p:cNvSpPr>
                <a:spLocks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4" name="Oval 170"/>
              <p:cNvSpPr>
                <a:spLocks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5" name="Oval 171"/>
              <p:cNvSpPr>
                <a:spLocks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6" name="Oval 172"/>
              <p:cNvSpPr>
                <a:spLocks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7" name="Oval 173"/>
              <p:cNvSpPr>
                <a:spLocks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8" name="Oval 174"/>
              <p:cNvSpPr>
                <a:spLocks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9" name="Oval 175"/>
              <p:cNvSpPr>
                <a:spLocks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0" name="Oval 176"/>
              <p:cNvSpPr>
                <a:spLocks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1" name="Oval 177"/>
              <p:cNvSpPr>
                <a:spLocks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636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1033463" y="1871663"/>
            <a:ext cx="7054850" cy="4229100"/>
            <a:chOff x="658" y="1178"/>
            <a:chExt cx="4444" cy="2664"/>
          </a:xfrm>
        </p:grpSpPr>
        <p:sp>
          <p:nvSpPr>
            <p:cNvPr id="7171" name="Oval 3"/>
            <p:cNvSpPr>
              <a:spLocks noChangeAspect="1" noChangeArrowheads="1"/>
            </p:cNvSpPr>
            <p:nvPr/>
          </p:nvSpPr>
          <p:spPr bwMode="auto">
            <a:xfrm>
              <a:off x="1932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2" name="Oval 4"/>
            <p:cNvSpPr>
              <a:spLocks noChangeAspect="1" noChangeArrowheads="1"/>
            </p:cNvSpPr>
            <p:nvPr/>
          </p:nvSpPr>
          <p:spPr bwMode="auto">
            <a:xfrm>
              <a:off x="2531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3" name="Oval 5"/>
            <p:cNvSpPr>
              <a:spLocks noChangeAspect="1" noChangeArrowheads="1"/>
            </p:cNvSpPr>
            <p:nvPr/>
          </p:nvSpPr>
          <p:spPr bwMode="auto">
            <a:xfrm>
              <a:off x="3113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4" name="Oval 6"/>
            <p:cNvSpPr>
              <a:spLocks noChangeAspect="1" noChangeArrowheads="1"/>
            </p:cNvSpPr>
            <p:nvPr/>
          </p:nvSpPr>
          <p:spPr bwMode="auto">
            <a:xfrm>
              <a:off x="3706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5" name="Oval 7"/>
            <p:cNvSpPr>
              <a:spLocks noChangeAspect="1" noChangeArrowheads="1"/>
            </p:cNvSpPr>
            <p:nvPr/>
          </p:nvSpPr>
          <p:spPr bwMode="auto">
            <a:xfrm>
              <a:off x="4305" y="157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6" name="Oval 8"/>
            <p:cNvSpPr>
              <a:spLocks noChangeAspect="1" noChangeArrowheads="1"/>
            </p:cNvSpPr>
            <p:nvPr/>
          </p:nvSpPr>
          <p:spPr bwMode="auto">
            <a:xfrm>
              <a:off x="1340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7" name="Oval 9"/>
            <p:cNvSpPr>
              <a:spLocks noChangeAspect="1" noChangeArrowheads="1"/>
            </p:cNvSpPr>
            <p:nvPr/>
          </p:nvSpPr>
          <p:spPr bwMode="auto">
            <a:xfrm>
              <a:off x="1927" y="215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8" name="Oval 10"/>
            <p:cNvSpPr>
              <a:spLocks noChangeAspect="1" noChangeArrowheads="1"/>
            </p:cNvSpPr>
            <p:nvPr/>
          </p:nvSpPr>
          <p:spPr bwMode="auto">
            <a:xfrm>
              <a:off x="252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9" name="Oval 11"/>
            <p:cNvSpPr>
              <a:spLocks noChangeAspect="1" noChangeArrowheads="1"/>
            </p:cNvSpPr>
            <p:nvPr/>
          </p:nvSpPr>
          <p:spPr bwMode="auto">
            <a:xfrm>
              <a:off x="311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0" name="Oval 12"/>
            <p:cNvSpPr>
              <a:spLocks noChangeAspect="1" noChangeArrowheads="1"/>
            </p:cNvSpPr>
            <p:nvPr/>
          </p:nvSpPr>
          <p:spPr bwMode="auto">
            <a:xfrm>
              <a:off x="3706" y="215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Oval 13"/>
            <p:cNvSpPr>
              <a:spLocks noChangeAspect="1" noChangeArrowheads="1"/>
            </p:cNvSpPr>
            <p:nvPr/>
          </p:nvSpPr>
          <p:spPr bwMode="auto">
            <a:xfrm>
              <a:off x="4299" y="2165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Oval 14"/>
            <p:cNvSpPr>
              <a:spLocks noChangeAspect="1" noChangeArrowheads="1"/>
            </p:cNvSpPr>
            <p:nvPr/>
          </p:nvSpPr>
          <p:spPr bwMode="auto">
            <a:xfrm>
              <a:off x="1334" y="215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Oval 15"/>
            <p:cNvSpPr>
              <a:spLocks noChangeAspect="1" noChangeArrowheads="1"/>
            </p:cNvSpPr>
            <p:nvPr/>
          </p:nvSpPr>
          <p:spPr bwMode="auto">
            <a:xfrm>
              <a:off x="1927" y="273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Oval 16"/>
            <p:cNvSpPr>
              <a:spLocks noChangeAspect="1" noChangeArrowheads="1"/>
            </p:cNvSpPr>
            <p:nvPr/>
          </p:nvSpPr>
          <p:spPr bwMode="auto">
            <a:xfrm>
              <a:off x="251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Oval 17"/>
            <p:cNvSpPr>
              <a:spLocks noChangeAspect="1" noChangeArrowheads="1"/>
            </p:cNvSpPr>
            <p:nvPr/>
          </p:nvSpPr>
          <p:spPr bwMode="auto">
            <a:xfrm>
              <a:off x="3113" y="2743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Oval 18"/>
            <p:cNvSpPr>
              <a:spLocks noChangeAspect="1" noChangeArrowheads="1"/>
            </p:cNvSpPr>
            <p:nvPr/>
          </p:nvSpPr>
          <p:spPr bwMode="auto">
            <a:xfrm>
              <a:off x="370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Oval 19"/>
            <p:cNvSpPr>
              <a:spLocks noChangeAspect="1" noChangeArrowheads="1"/>
            </p:cNvSpPr>
            <p:nvPr/>
          </p:nvSpPr>
          <p:spPr bwMode="auto">
            <a:xfrm>
              <a:off x="429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Oval 20"/>
            <p:cNvSpPr>
              <a:spLocks noChangeAspect="1" noChangeArrowheads="1"/>
            </p:cNvSpPr>
            <p:nvPr/>
          </p:nvSpPr>
          <p:spPr bwMode="auto">
            <a:xfrm>
              <a:off x="1331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" name="Oval 21"/>
            <p:cNvSpPr>
              <a:spLocks noChangeAspect="1" noChangeArrowheads="1"/>
            </p:cNvSpPr>
            <p:nvPr/>
          </p:nvSpPr>
          <p:spPr bwMode="auto">
            <a:xfrm>
              <a:off x="1927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0" name="Oval 22"/>
            <p:cNvSpPr>
              <a:spLocks noChangeAspect="1" noChangeArrowheads="1"/>
            </p:cNvSpPr>
            <p:nvPr/>
          </p:nvSpPr>
          <p:spPr bwMode="auto">
            <a:xfrm>
              <a:off x="2520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Oval 23"/>
            <p:cNvSpPr>
              <a:spLocks noChangeAspect="1" noChangeArrowheads="1"/>
            </p:cNvSpPr>
            <p:nvPr/>
          </p:nvSpPr>
          <p:spPr bwMode="auto">
            <a:xfrm>
              <a:off x="311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2" name="Oval 24"/>
            <p:cNvSpPr>
              <a:spLocks noChangeAspect="1" noChangeArrowheads="1"/>
            </p:cNvSpPr>
            <p:nvPr/>
          </p:nvSpPr>
          <p:spPr bwMode="auto">
            <a:xfrm>
              <a:off x="3709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3" name="Oval 25"/>
            <p:cNvSpPr>
              <a:spLocks noChangeAspect="1" noChangeArrowheads="1"/>
            </p:cNvSpPr>
            <p:nvPr/>
          </p:nvSpPr>
          <p:spPr bwMode="auto">
            <a:xfrm>
              <a:off x="429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4" name="Oval 26"/>
            <p:cNvSpPr>
              <a:spLocks noChangeAspect="1" noChangeArrowheads="1"/>
            </p:cNvSpPr>
            <p:nvPr/>
          </p:nvSpPr>
          <p:spPr bwMode="auto">
            <a:xfrm>
              <a:off x="133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5" name="Oval 27"/>
            <p:cNvSpPr>
              <a:spLocks noChangeAspect="1" noChangeArrowheads="1"/>
            </p:cNvSpPr>
            <p:nvPr/>
          </p:nvSpPr>
          <p:spPr bwMode="auto">
            <a:xfrm>
              <a:off x="1877" y="152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6" name="Oval 28"/>
            <p:cNvSpPr>
              <a:spLocks noChangeAspect="1" noChangeArrowheads="1"/>
            </p:cNvSpPr>
            <p:nvPr/>
          </p:nvSpPr>
          <p:spPr bwMode="auto">
            <a:xfrm>
              <a:off x="2498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Oval 29"/>
            <p:cNvSpPr>
              <a:spLocks noChangeAspect="1" noChangeArrowheads="1"/>
            </p:cNvSpPr>
            <p:nvPr/>
          </p:nvSpPr>
          <p:spPr bwMode="auto">
            <a:xfrm>
              <a:off x="3132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8" name="Oval 30"/>
            <p:cNvSpPr>
              <a:spLocks noChangeAspect="1" noChangeArrowheads="1"/>
            </p:cNvSpPr>
            <p:nvPr/>
          </p:nvSpPr>
          <p:spPr bwMode="auto">
            <a:xfrm>
              <a:off x="3759" y="153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" name="Oval 31"/>
            <p:cNvSpPr>
              <a:spLocks noChangeAspect="1" noChangeArrowheads="1"/>
            </p:cNvSpPr>
            <p:nvPr/>
          </p:nvSpPr>
          <p:spPr bwMode="auto">
            <a:xfrm>
              <a:off x="4387" y="153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0" name="Oval 32"/>
            <p:cNvSpPr>
              <a:spLocks noChangeAspect="1" noChangeArrowheads="1"/>
            </p:cNvSpPr>
            <p:nvPr/>
          </p:nvSpPr>
          <p:spPr bwMode="auto">
            <a:xfrm>
              <a:off x="1242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Oval 33"/>
            <p:cNvSpPr>
              <a:spLocks noChangeAspect="1" noChangeArrowheads="1"/>
            </p:cNvSpPr>
            <p:nvPr/>
          </p:nvSpPr>
          <p:spPr bwMode="auto">
            <a:xfrm>
              <a:off x="1871" y="214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2" name="Oval 34"/>
            <p:cNvSpPr>
              <a:spLocks noChangeAspect="1" noChangeArrowheads="1"/>
            </p:cNvSpPr>
            <p:nvPr/>
          </p:nvSpPr>
          <p:spPr bwMode="auto">
            <a:xfrm>
              <a:off x="2498" y="2145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Oval 35"/>
            <p:cNvSpPr>
              <a:spLocks noChangeAspect="1" noChangeArrowheads="1"/>
            </p:cNvSpPr>
            <p:nvPr/>
          </p:nvSpPr>
          <p:spPr bwMode="auto">
            <a:xfrm>
              <a:off x="3126" y="21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4" name="Oval 36"/>
            <p:cNvSpPr>
              <a:spLocks noChangeAspect="1" noChangeArrowheads="1"/>
            </p:cNvSpPr>
            <p:nvPr/>
          </p:nvSpPr>
          <p:spPr bwMode="auto">
            <a:xfrm>
              <a:off x="3756" y="2142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Oval 37"/>
            <p:cNvSpPr>
              <a:spLocks noChangeAspect="1" noChangeArrowheads="1"/>
            </p:cNvSpPr>
            <p:nvPr/>
          </p:nvSpPr>
          <p:spPr bwMode="auto">
            <a:xfrm>
              <a:off x="4378" y="214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Oval 38"/>
            <p:cNvSpPr>
              <a:spLocks noChangeAspect="1" noChangeArrowheads="1"/>
            </p:cNvSpPr>
            <p:nvPr/>
          </p:nvSpPr>
          <p:spPr bwMode="auto">
            <a:xfrm>
              <a:off x="1244" y="214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Oval 39"/>
            <p:cNvSpPr>
              <a:spLocks noChangeAspect="1" noChangeArrowheads="1"/>
            </p:cNvSpPr>
            <p:nvPr/>
          </p:nvSpPr>
          <p:spPr bwMode="auto">
            <a:xfrm>
              <a:off x="1871" y="275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8" name="Oval 40"/>
            <p:cNvSpPr>
              <a:spLocks noChangeAspect="1" noChangeArrowheads="1"/>
            </p:cNvSpPr>
            <p:nvPr/>
          </p:nvSpPr>
          <p:spPr bwMode="auto">
            <a:xfrm>
              <a:off x="2498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Oval 41"/>
            <p:cNvSpPr>
              <a:spLocks noChangeAspect="1" noChangeArrowheads="1"/>
            </p:cNvSpPr>
            <p:nvPr/>
          </p:nvSpPr>
          <p:spPr bwMode="auto">
            <a:xfrm>
              <a:off x="3126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0" name="Oval 42"/>
            <p:cNvSpPr>
              <a:spLocks noChangeAspect="1" noChangeArrowheads="1"/>
            </p:cNvSpPr>
            <p:nvPr/>
          </p:nvSpPr>
          <p:spPr bwMode="auto">
            <a:xfrm>
              <a:off x="3753" y="2757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Oval 43"/>
            <p:cNvSpPr>
              <a:spLocks noChangeAspect="1" noChangeArrowheads="1"/>
            </p:cNvSpPr>
            <p:nvPr/>
          </p:nvSpPr>
          <p:spPr bwMode="auto">
            <a:xfrm>
              <a:off x="4381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2" name="Oval 44"/>
            <p:cNvSpPr>
              <a:spLocks noChangeAspect="1" noChangeArrowheads="1"/>
            </p:cNvSpPr>
            <p:nvPr/>
          </p:nvSpPr>
          <p:spPr bwMode="auto">
            <a:xfrm>
              <a:off x="1247" y="275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Oval 45"/>
            <p:cNvSpPr>
              <a:spLocks noChangeAspect="1" noChangeArrowheads="1"/>
            </p:cNvSpPr>
            <p:nvPr/>
          </p:nvSpPr>
          <p:spPr bwMode="auto">
            <a:xfrm>
              <a:off x="1874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4" name="Oval 46"/>
            <p:cNvSpPr>
              <a:spLocks noChangeAspect="1" noChangeArrowheads="1"/>
            </p:cNvSpPr>
            <p:nvPr/>
          </p:nvSpPr>
          <p:spPr bwMode="auto">
            <a:xfrm>
              <a:off x="2495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Oval 47"/>
            <p:cNvSpPr>
              <a:spLocks noChangeAspect="1" noChangeArrowheads="1"/>
            </p:cNvSpPr>
            <p:nvPr/>
          </p:nvSpPr>
          <p:spPr bwMode="auto">
            <a:xfrm>
              <a:off x="3126" y="336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6" name="Oval 48"/>
            <p:cNvSpPr>
              <a:spLocks noChangeAspect="1" noChangeArrowheads="1"/>
            </p:cNvSpPr>
            <p:nvPr/>
          </p:nvSpPr>
          <p:spPr bwMode="auto">
            <a:xfrm>
              <a:off x="3753" y="3363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7" name="Oval 49"/>
            <p:cNvSpPr>
              <a:spLocks noChangeAspect="1" noChangeArrowheads="1"/>
            </p:cNvSpPr>
            <p:nvPr/>
          </p:nvSpPr>
          <p:spPr bwMode="auto">
            <a:xfrm>
              <a:off x="4381" y="336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8" name="Oval 50"/>
            <p:cNvSpPr>
              <a:spLocks noChangeAspect="1" noChangeArrowheads="1"/>
            </p:cNvSpPr>
            <p:nvPr/>
          </p:nvSpPr>
          <p:spPr bwMode="auto">
            <a:xfrm>
              <a:off x="1244" y="336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9" name="Oval 51"/>
            <p:cNvSpPr>
              <a:spLocks noChangeAspect="1" noChangeArrowheads="1"/>
            </p:cNvSpPr>
            <p:nvPr/>
          </p:nvSpPr>
          <p:spPr bwMode="auto">
            <a:xfrm>
              <a:off x="1824" y="1487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0" name="Oval 52"/>
            <p:cNvSpPr>
              <a:spLocks noChangeAspect="1" noChangeArrowheads="1"/>
            </p:cNvSpPr>
            <p:nvPr/>
          </p:nvSpPr>
          <p:spPr bwMode="auto">
            <a:xfrm>
              <a:off x="2485" y="1473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1" name="Oval 53"/>
            <p:cNvSpPr>
              <a:spLocks noChangeAspect="1" noChangeArrowheads="1"/>
            </p:cNvSpPr>
            <p:nvPr/>
          </p:nvSpPr>
          <p:spPr bwMode="auto">
            <a:xfrm>
              <a:off x="3151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2" name="Oval 54"/>
            <p:cNvSpPr>
              <a:spLocks noChangeAspect="1" noChangeArrowheads="1"/>
            </p:cNvSpPr>
            <p:nvPr/>
          </p:nvSpPr>
          <p:spPr bwMode="auto">
            <a:xfrm>
              <a:off x="3800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3" name="Oval 55"/>
            <p:cNvSpPr>
              <a:spLocks noChangeAspect="1" noChangeArrowheads="1"/>
            </p:cNvSpPr>
            <p:nvPr/>
          </p:nvSpPr>
          <p:spPr bwMode="auto">
            <a:xfrm>
              <a:off x="4460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4" name="Oval 56"/>
            <p:cNvSpPr>
              <a:spLocks noChangeAspect="1" noChangeArrowheads="1"/>
            </p:cNvSpPr>
            <p:nvPr/>
          </p:nvSpPr>
          <p:spPr bwMode="auto">
            <a:xfrm>
              <a:off x="1164" y="1471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5" name="Oval 57"/>
            <p:cNvSpPr>
              <a:spLocks noChangeAspect="1" noChangeArrowheads="1"/>
            </p:cNvSpPr>
            <p:nvPr/>
          </p:nvSpPr>
          <p:spPr bwMode="auto">
            <a:xfrm>
              <a:off x="1818" y="211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6" name="Oval 58"/>
            <p:cNvSpPr>
              <a:spLocks noChangeAspect="1" noChangeArrowheads="1"/>
            </p:cNvSpPr>
            <p:nvPr/>
          </p:nvSpPr>
          <p:spPr bwMode="auto">
            <a:xfrm>
              <a:off x="2475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7" name="Oval 59"/>
            <p:cNvSpPr>
              <a:spLocks noChangeAspect="1" noChangeArrowheads="1"/>
            </p:cNvSpPr>
            <p:nvPr/>
          </p:nvSpPr>
          <p:spPr bwMode="auto">
            <a:xfrm>
              <a:off x="3142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8" name="Oval 60"/>
            <p:cNvSpPr>
              <a:spLocks noChangeAspect="1" noChangeArrowheads="1"/>
            </p:cNvSpPr>
            <p:nvPr/>
          </p:nvSpPr>
          <p:spPr bwMode="auto">
            <a:xfrm>
              <a:off x="3799" y="2125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29" name="Oval 61"/>
            <p:cNvSpPr>
              <a:spLocks noChangeAspect="1" noChangeArrowheads="1"/>
            </p:cNvSpPr>
            <p:nvPr/>
          </p:nvSpPr>
          <p:spPr bwMode="auto">
            <a:xfrm>
              <a:off x="4460" y="211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0" name="Oval 62"/>
            <p:cNvSpPr>
              <a:spLocks noChangeAspect="1" noChangeArrowheads="1"/>
            </p:cNvSpPr>
            <p:nvPr/>
          </p:nvSpPr>
          <p:spPr bwMode="auto">
            <a:xfrm>
              <a:off x="1152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1" name="Oval 63"/>
            <p:cNvSpPr>
              <a:spLocks noChangeAspect="1" noChangeArrowheads="1"/>
            </p:cNvSpPr>
            <p:nvPr/>
          </p:nvSpPr>
          <p:spPr bwMode="auto">
            <a:xfrm>
              <a:off x="1821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2" name="Oval 64"/>
            <p:cNvSpPr>
              <a:spLocks noChangeAspect="1" noChangeArrowheads="1"/>
            </p:cNvSpPr>
            <p:nvPr/>
          </p:nvSpPr>
          <p:spPr bwMode="auto">
            <a:xfrm>
              <a:off x="2478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3" name="Oval 65"/>
            <p:cNvSpPr>
              <a:spLocks noChangeAspect="1" noChangeArrowheads="1"/>
            </p:cNvSpPr>
            <p:nvPr/>
          </p:nvSpPr>
          <p:spPr bwMode="auto">
            <a:xfrm>
              <a:off x="3136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4" name="Oval 66"/>
            <p:cNvSpPr>
              <a:spLocks noChangeAspect="1" noChangeArrowheads="1"/>
            </p:cNvSpPr>
            <p:nvPr/>
          </p:nvSpPr>
          <p:spPr bwMode="auto">
            <a:xfrm>
              <a:off x="3799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5" name="Oval 67"/>
            <p:cNvSpPr>
              <a:spLocks noChangeAspect="1" noChangeArrowheads="1"/>
            </p:cNvSpPr>
            <p:nvPr/>
          </p:nvSpPr>
          <p:spPr bwMode="auto">
            <a:xfrm>
              <a:off x="4457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6" name="Oval 68"/>
            <p:cNvSpPr>
              <a:spLocks noChangeAspect="1" noChangeArrowheads="1"/>
            </p:cNvSpPr>
            <p:nvPr/>
          </p:nvSpPr>
          <p:spPr bwMode="auto">
            <a:xfrm>
              <a:off x="1158" y="276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7" name="Oval 69"/>
            <p:cNvSpPr>
              <a:spLocks noChangeAspect="1" noChangeArrowheads="1"/>
            </p:cNvSpPr>
            <p:nvPr/>
          </p:nvSpPr>
          <p:spPr bwMode="auto">
            <a:xfrm>
              <a:off x="1815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8" name="Oval 70"/>
            <p:cNvSpPr>
              <a:spLocks noChangeAspect="1" noChangeArrowheads="1"/>
            </p:cNvSpPr>
            <p:nvPr/>
          </p:nvSpPr>
          <p:spPr bwMode="auto">
            <a:xfrm>
              <a:off x="2481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39" name="Oval 71"/>
            <p:cNvSpPr>
              <a:spLocks noChangeAspect="1" noChangeArrowheads="1"/>
            </p:cNvSpPr>
            <p:nvPr/>
          </p:nvSpPr>
          <p:spPr bwMode="auto">
            <a:xfrm>
              <a:off x="3142" y="341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0" name="Oval 72"/>
            <p:cNvSpPr>
              <a:spLocks noChangeAspect="1" noChangeArrowheads="1"/>
            </p:cNvSpPr>
            <p:nvPr/>
          </p:nvSpPr>
          <p:spPr bwMode="auto">
            <a:xfrm>
              <a:off x="3796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1" name="Oval 73"/>
            <p:cNvSpPr>
              <a:spLocks noChangeAspect="1" noChangeArrowheads="1"/>
            </p:cNvSpPr>
            <p:nvPr/>
          </p:nvSpPr>
          <p:spPr bwMode="auto">
            <a:xfrm>
              <a:off x="4457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2" name="Oval 74"/>
            <p:cNvSpPr>
              <a:spLocks noChangeAspect="1" noChangeArrowheads="1"/>
            </p:cNvSpPr>
            <p:nvPr/>
          </p:nvSpPr>
          <p:spPr bwMode="auto">
            <a:xfrm>
              <a:off x="1155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3" name="Oval 75"/>
            <p:cNvSpPr>
              <a:spLocks noChangeAspect="1" noChangeArrowheads="1"/>
            </p:cNvSpPr>
            <p:nvPr/>
          </p:nvSpPr>
          <p:spPr bwMode="auto">
            <a:xfrm>
              <a:off x="1749" y="141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4" name="Oval 76"/>
            <p:cNvSpPr>
              <a:spLocks noChangeAspect="1" noChangeArrowheads="1"/>
            </p:cNvSpPr>
            <p:nvPr/>
          </p:nvSpPr>
          <p:spPr bwMode="auto">
            <a:xfrm>
              <a:off x="2460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5" name="Oval 77"/>
            <p:cNvSpPr>
              <a:spLocks noChangeAspect="1" noChangeArrowheads="1"/>
            </p:cNvSpPr>
            <p:nvPr/>
          </p:nvSpPr>
          <p:spPr bwMode="auto">
            <a:xfrm>
              <a:off x="3157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6" name="Oval 78"/>
            <p:cNvSpPr>
              <a:spLocks noChangeAspect="1" noChangeArrowheads="1"/>
            </p:cNvSpPr>
            <p:nvPr/>
          </p:nvSpPr>
          <p:spPr bwMode="auto">
            <a:xfrm>
              <a:off x="3865" y="1407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7" name="Oval 79"/>
            <p:cNvSpPr>
              <a:spLocks noChangeAspect="1" noChangeArrowheads="1"/>
            </p:cNvSpPr>
            <p:nvPr/>
          </p:nvSpPr>
          <p:spPr bwMode="auto">
            <a:xfrm>
              <a:off x="4574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8" name="Oval 80"/>
            <p:cNvSpPr>
              <a:spLocks noChangeAspect="1" noChangeArrowheads="1"/>
            </p:cNvSpPr>
            <p:nvPr/>
          </p:nvSpPr>
          <p:spPr bwMode="auto">
            <a:xfrm>
              <a:off x="1048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49" name="Oval 81"/>
            <p:cNvSpPr>
              <a:spLocks noChangeAspect="1" noChangeArrowheads="1"/>
            </p:cNvSpPr>
            <p:nvPr/>
          </p:nvSpPr>
          <p:spPr bwMode="auto">
            <a:xfrm>
              <a:off x="1745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0" name="Oval 82"/>
            <p:cNvSpPr>
              <a:spLocks noChangeAspect="1" noChangeArrowheads="1"/>
            </p:cNvSpPr>
            <p:nvPr/>
          </p:nvSpPr>
          <p:spPr bwMode="auto">
            <a:xfrm>
              <a:off x="2453" y="209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1" name="Oval 83"/>
            <p:cNvSpPr>
              <a:spLocks noChangeAspect="1" noChangeArrowheads="1"/>
            </p:cNvSpPr>
            <p:nvPr/>
          </p:nvSpPr>
          <p:spPr bwMode="auto">
            <a:xfrm>
              <a:off x="3156" y="2100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2" name="Oval 84"/>
            <p:cNvSpPr>
              <a:spLocks noChangeAspect="1" noChangeArrowheads="1"/>
            </p:cNvSpPr>
            <p:nvPr/>
          </p:nvSpPr>
          <p:spPr bwMode="auto">
            <a:xfrm>
              <a:off x="3855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3" name="Oval 85"/>
            <p:cNvSpPr>
              <a:spLocks noChangeAspect="1" noChangeArrowheads="1"/>
            </p:cNvSpPr>
            <p:nvPr/>
          </p:nvSpPr>
          <p:spPr bwMode="auto">
            <a:xfrm>
              <a:off x="4564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4" name="Oval 86"/>
            <p:cNvSpPr>
              <a:spLocks noChangeAspect="1" noChangeArrowheads="1"/>
            </p:cNvSpPr>
            <p:nvPr/>
          </p:nvSpPr>
          <p:spPr bwMode="auto">
            <a:xfrm>
              <a:off x="1049" y="2091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5" name="Oval 87"/>
            <p:cNvSpPr>
              <a:spLocks noChangeAspect="1" noChangeArrowheads="1"/>
            </p:cNvSpPr>
            <p:nvPr/>
          </p:nvSpPr>
          <p:spPr bwMode="auto">
            <a:xfrm>
              <a:off x="1751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6" name="Oval 88"/>
            <p:cNvSpPr>
              <a:spLocks noChangeAspect="1" noChangeArrowheads="1"/>
            </p:cNvSpPr>
            <p:nvPr/>
          </p:nvSpPr>
          <p:spPr bwMode="auto">
            <a:xfrm>
              <a:off x="2456" y="278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7" name="Oval 89"/>
            <p:cNvSpPr>
              <a:spLocks noChangeAspect="1" noChangeArrowheads="1"/>
            </p:cNvSpPr>
            <p:nvPr/>
          </p:nvSpPr>
          <p:spPr bwMode="auto">
            <a:xfrm>
              <a:off x="3156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8" name="Oval 90"/>
            <p:cNvSpPr>
              <a:spLocks noChangeAspect="1" noChangeArrowheads="1"/>
            </p:cNvSpPr>
            <p:nvPr/>
          </p:nvSpPr>
          <p:spPr bwMode="auto">
            <a:xfrm>
              <a:off x="3858" y="278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59" name="Oval 91"/>
            <p:cNvSpPr>
              <a:spLocks noChangeAspect="1" noChangeArrowheads="1"/>
            </p:cNvSpPr>
            <p:nvPr/>
          </p:nvSpPr>
          <p:spPr bwMode="auto">
            <a:xfrm>
              <a:off x="4561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0" name="Oval 92"/>
            <p:cNvSpPr>
              <a:spLocks noChangeAspect="1" noChangeArrowheads="1"/>
            </p:cNvSpPr>
            <p:nvPr/>
          </p:nvSpPr>
          <p:spPr bwMode="auto">
            <a:xfrm>
              <a:off x="1049" y="278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1" name="Oval 93"/>
            <p:cNvSpPr>
              <a:spLocks noChangeAspect="1" noChangeArrowheads="1"/>
            </p:cNvSpPr>
            <p:nvPr/>
          </p:nvSpPr>
          <p:spPr bwMode="auto">
            <a:xfrm>
              <a:off x="1748" y="347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2" name="Oval 94"/>
            <p:cNvSpPr>
              <a:spLocks noChangeAspect="1" noChangeArrowheads="1"/>
            </p:cNvSpPr>
            <p:nvPr/>
          </p:nvSpPr>
          <p:spPr bwMode="auto">
            <a:xfrm>
              <a:off x="2453" y="3471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3" name="Oval 95"/>
            <p:cNvSpPr>
              <a:spLocks noChangeAspect="1" noChangeArrowheads="1"/>
            </p:cNvSpPr>
            <p:nvPr/>
          </p:nvSpPr>
          <p:spPr bwMode="auto">
            <a:xfrm>
              <a:off x="3159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4" name="Oval 96"/>
            <p:cNvSpPr>
              <a:spLocks noChangeAspect="1" noChangeArrowheads="1"/>
            </p:cNvSpPr>
            <p:nvPr/>
          </p:nvSpPr>
          <p:spPr bwMode="auto">
            <a:xfrm>
              <a:off x="3858" y="346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5" name="Oval 97"/>
            <p:cNvSpPr>
              <a:spLocks noChangeAspect="1" noChangeArrowheads="1"/>
            </p:cNvSpPr>
            <p:nvPr/>
          </p:nvSpPr>
          <p:spPr bwMode="auto">
            <a:xfrm>
              <a:off x="4561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6" name="Oval 98"/>
            <p:cNvSpPr>
              <a:spLocks noChangeAspect="1" noChangeArrowheads="1"/>
            </p:cNvSpPr>
            <p:nvPr/>
          </p:nvSpPr>
          <p:spPr bwMode="auto">
            <a:xfrm>
              <a:off x="1049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7" name="Oval 99"/>
            <p:cNvSpPr>
              <a:spLocks noChangeAspect="1" noChangeArrowheads="1"/>
            </p:cNvSpPr>
            <p:nvPr/>
          </p:nvSpPr>
          <p:spPr bwMode="auto">
            <a:xfrm>
              <a:off x="1686" y="132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8" name="Oval 100"/>
            <p:cNvSpPr>
              <a:spLocks noChangeAspect="1" noChangeArrowheads="1"/>
            </p:cNvSpPr>
            <p:nvPr/>
          </p:nvSpPr>
          <p:spPr bwMode="auto">
            <a:xfrm>
              <a:off x="2439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69" name="Oval 101"/>
            <p:cNvSpPr>
              <a:spLocks noChangeAspect="1" noChangeArrowheads="1"/>
            </p:cNvSpPr>
            <p:nvPr/>
          </p:nvSpPr>
          <p:spPr bwMode="auto">
            <a:xfrm>
              <a:off x="3180" y="133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0" name="Oval 102"/>
            <p:cNvSpPr>
              <a:spLocks noChangeAspect="1" noChangeArrowheads="1"/>
            </p:cNvSpPr>
            <p:nvPr/>
          </p:nvSpPr>
          <p:spPr bwMode="auto">
            <a:xfrm>
              <a:off x="3933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" name="Oval 103"/>
            <p:cNvSpPr>
              <a:spLocks noChangeAspect="1" noChangeArrowheads="1"/>
            </p:cNvSpPr>
            <p:nvPr/>
          </p:nvSpPr>
          <p:spPr bwMode="auto">
            <a:xfrm>
              <a:off x="4674" y="133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" name="Oval 104"/>
            <p:cNvSpPr>
              <a:spLocks noChangeAspect="1" noChangeArrowheads="1"/>
            </p:cNvSpPr>
            <p:nvPr/>
          </p:nvSpPr>
          <p:spPr bwMode="auto">
            <a:xfrm>
              <a:off x="940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3" name="Oval 105"/>
            <p:cNvSpPr>
              <a:spLocks noChangeAspect="1" noChangeArrowheads="1"/>
            </p:cNvSpPr>
            <p:nvPr/>
          </p:nvSpPr>
          <p:spPr bwMode="auto">
            <a:xfrm>
              <a:off x="1679" y="207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4" name="Oval 106"/>
            <p:cNvSpPr>
              <a:spLocks noChangeAspect="1" noChangeArrowheads="1"/>
            </p:cNvSpPr>
            <p:nvPr/>
          </p:nvSpPr>
          <p:spPr bwMode="auto">
            <a:xfrm>
              <a:off x="242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5" name="Oval 107"/>
            <p:cNvSpPr>
              <a:spLocks noChangeAspect="1" noChangeArrowheads="1"/>
            </p:cNvSpPr>
            <p:nvPr/>
          </p:nvSpPr>
          <p:spPr bwMode="auto">
            <a:xfrm>
              <a:off x="3170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6" name="Oval 108"/>
            <p:cNvSpPr>
              <a:spLocks noChangeAspect="1" noChangeArrowheads="1"/>
            </p:cNvSpPr>
            <p:nvPr/>
          </p:nvSpPr>
          <p:spPr bwMode="auto">
            <a:xfrm>
              <a:off x="3920" y="206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7" name="Oval 109"/>
            <p:cNvSpPr>
              <a:spLocks noChangeAspect="1" noChangeArrowheads="1"/>
            </p:cNvSpPr>
            <p:nvPr/>
          </p:nvSpPr>
          <p:spPr bwMode="auto">
            <a:xfrm>
              <a:off x="4667" y="2075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8" name="Oval 110"/>
            <p:cNvSpPr>
              <a:spLocks noChangeAspect="1" noChangeArrowheads="1"/>
            </p:cNvSpPr>
            <p:nvPr/>
          </p:nvSpPr>
          <p:spPr bwMode="auto">
            <a:xfrm>
              <a:off x="93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9" name="Oval 111"/>
            <p:cNvSpPr>
              <a:spLocks noChangeAspect="1" noChangeArrowheads="1"/>
            </p:cNvSpPr>
            <p:nvPr/>
          </p:nvSpPr>
          <p:spPr bwMode="auto">
            <a:xfrm>
              <a:off x="1682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0" name="Oval 112"/>
            <p:cNvSpPr>
              <a:spLocks noChangeAspect="1" noChangeArrowheads="1"/>
            </p:cNvSpPr>
            <p:nvPr/>
          </p:nvSpPr>
          <p:spPr bwMode="auto">
            <a:xfrm>
              <a:off x="2426" y="2803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1" name="Oval 113"/>
            <p:cNvSpPr>
              <a:spLocks noChangeAspect="1" noChangeArrowheads="1"/>
            </p:cNvSpPr>
            <p:nvPr/>
          </p:nvSpPr>
          <p:spPr bwMode="auto">
            <a:xfrm>
              <a:off x="3176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2" name="Oval 114"/>
            <p:cNvSpPr>
              <a:spLocks noChangeAspect="1" noChangeArrowheads="1"/>
            </p:cNvSpPr>
            <p:nvPr/>
          </p:nvSpPr>
          <p:spPr bwMode="auto">
            <a:xfrm>
              <a:off x="3920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3" name="Oval 115"/>
            <p:cNvSpPr>
              <a:spLocks noChangeAspect="1" noChangeArrowheads="1"/>
            </p:cNvSpPr>
            <p:nvPr/>
          </p:nvSpPr>
          <p:spPr bwMode="auto">
            <a:xfrm>
              <a:off x="4667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4" name="Oval 116"/>
            <p:cNvSpPr>
              <a:spLocks noChangeAspect="1" noChangeArrowheads="1"/>
            </p:cNvSpPr>
            <p:nvPr/>
          </p:nvSpPr>
          <p:spPr bwMode="auto">
            <a:xfrm>
              <a:off x="930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5" name="Oval 117"/>
            <p:cNvSpPr>
              <a:spLocks noChangeAspect="1" noChangeArrowheads="1"/>
            </p:cNvSpPr>
            <p:nvPr/>
          </p:nvSpPr>
          <p:spPr bwMode="auto">
            <a:xfrm>
              <a:off x="1682" y="353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6" name="Oval 118"/>
            <p:cNvSpPr>
              <a:spLocks noChangeAspect="1" noChangeArrowheads="1"/>
            </p:cNvSpPr>
            <p:nvPr/>
          </p:nvSpPr>
          <p:spPr bwMode="auto">
            <a:xfrm>
              <a:off x="2426" y="352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7" name="Oval 119"/>
            <p:cNvSpPr>
              <a:spLocks noChangeAspect="1" noChangeArrowheads="1"/>
            </p:cNvSpPr>
            <p:nvPr/>
          </p:nvSpPr>
          <p:spPr bwMode="auto">
            <a:xfrm>
              <a:off x="3176" y="352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8" name="Oval 120"/>
            <p:cNvSpPr>
              <a:spLocks noChangeAspect="1" noChangeArrowheads="1"/>
            </p:cNvSpPr>
            <p:nvPr/>
          </p:nvSpPr>
          <p:spPr bwMode="auto">
            <a:xfrm>
              <a:off x="3923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89" name="Oval 121"/>
            <p:cNvSpPr>
              <a:spLocks noChangeAspect="1" noChangeArrowheads="1"/>
            </p:cNvSpPr>
            <p:nvPr/>
          </p:nvSpPr>
          <p:spPr bwMode="auto">
            <a:xfrm>
              <a:off x="4664" y="353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0" name="Oval 122"/>
            <p:cNvSpPr>
              <a:spLocks noChangeAspect="1" noChangeArrowheads="1"/>
            </p:cNvSpPr>
            <p:nvPr/>
          </p:nvSpPr>
          <p:spPr bwMode="auto">
            <a:xfrm>
              <a:off x="936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1" name="Oval 123"/>
            <p:cNvSpPr>
              <a:spLocks noChangeAspect="1" noChangeArrowheads="1"/>
            </p:cNvSpPr>
            <p:nvPr/>
          </p:nvSpPr>
          <p:spPr bwMode="auto">
            <a:xfrm>
              <a:off x="1599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2" name="Oval 124"/>
            <p:cNvSpPr>
              <a:spLocks noChangeAspect="1" noChangeArrowheads="1"/>
            </p:cNvSpPr>
            <p:nvPr/>
          </p:nvSpPr>
          <p:spPr bwMode="auto">
            <a:xfrm>
              <a:off x="2398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3" name="Oval 125"/>
            <p:cNvSpPr>
              <a:spLocks noChangeAspect="1" noChangeArrowheads="1"/>
            </p:cNvSpPr>
            <p:nvPr/>
          </p:nvSpPr>
          <p:spPr bwMode="auto">
            <a:xfrm>
              <a:off x="3200" y="127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4" name="Oval 126"/>
            <p:cNvSpPr>
              <a:spLocks noChangeAspect="1" noChangeArrowheads="1"/>
            </p:cNvSpPr>
            <p:nvPr/>
          </p:nvSpPr>
          <p:spPr bwMode="auto">
            <a:xfrm>
              <a:off x="4003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5" name="Oval 127"/>
            <p:cNvSpPr>
              <a:spLocks noChangeAspect="1" noChangeArrowheads="1"/>
            </p:cNvSpPr>
            <p:nvPr/>
          </p:nvSpPr>
          <p:spPr bwMode="auto">
            <a:xfrm>
              <a:off x="4787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6" name="Oval 128"/>
            <p:cNvSpPr>
              <a:spLocks noChangeAspect="1" noChangeArrowheads="1"/>
            </p:cNvSpPr>
            <p:nvPr/>
          </p:nvSpPr>
          <p:spPr bwMode="auto">
            <a:xfrm>
              <a:off x="812" y="1274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7" name="Oval 129"/>
            <p:cNvSpPr>
              <a:spLocks noChangeAspect="1" noChangeArrowheads="1"/>
            </p:cNvSpPr>
            <p:nvPr/>
          </p:nvSpPr>
          <p:spPr bwMode="auto">
            <a:xfrm>
              <a:off x="1606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8" name="Oval 130"/>
            <p:cNvSpPr>
              <a:spLocks noChangeAspect="1" noChangeArrowheads="1"/>
            </p:cNvSpPr>
            <p:nvPr/>
          </p:nvSpPr>
          <p:spPr bwMode="auto">
            <a:xfrm>
              <a:off x="2396" y="2045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9" name="Oval 131"/>
            <p:cNvSpPr>
              <a:spLocks noChangeAspect="1" noChangeArrowheads="1"/>
            </p:cNvSpPr>
            <p:nvPr/>
          </p:nvSpPr>
          <p:spPr bwMode="auto">
            <a:xfrm>
              <a:off x="3193" y="2039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0" name="Oval 132"/>
            <p:cNvSpPr>
              <a:spLocks noChangeAspect="1" noChangeArrowheads="1"/>
            </p:cNvSpPr>
            <p:nvPr/>
          </p:nvSpPr>
          <p:spPr bwMode="auto">
            <a:xfrm>
              <a:off x="3989" y="2045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1" name="Oval 133"/>
            <p:cNvSpPr>
              <a:spLocks noChangeAspect="1" noChangeArrowheads="1"/>
            </p:cNvSpPr>
            <p:nvPr/>
          </p:nvSpPr>
          <p:spPr bwMode="auto">
            <a:xfrm>
              <a:off x="4789" y="2039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2" name="Oval 134"/>
            <p:cNvSpPr>
              <a:spLocks noChangeAspect="1" noChangeArrowheads="1"/>
            </p:cNvSpPr>
            <p:nvPr/>
          </p:nvSpPr>
          <p:spPr bwMode="auto">
            <a:xfrm>
              <a:off x="804" y="2048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3" name="Oval 135"/>
            <p:cNvSpPr>
              <a:spLocks noChangeAspect="1" noChangeArrowheads="1"/>
            </p:cNvSpPr>
            <p:nvPr/>
          </p:nvSpPr>
          <p:spPr bwMode="auto">
            <a:xfrm>
              <a:off x="1597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4" name="Oval 136"/>
            <p:cNvSpPr>
              <a:spLocks noChangeAspect="1" noChangeArrowheads="1"/>
            </p:cNvSpPr>
            <p:nvPr/>
          </p:nvSpPr>
          <p:spPr bwMode="auto">
            <a:xfrm>
              <a:off x="2393" y="281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5" name="Oval 137"/>
            <p:cNvSpPr>
              <a:spLocks noChangeAspect="1" noChangeArrowheads="1"/>
            </p:cNvSpPr>
            <p:nvPr/>
          </p:nvSpPr>
          <p:spPr bwMode="auto">
            <a:xfrm>
              <a:off x="3193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6" name="Oval 138"/>
            <p:cNvSpPr>
              <a:spLocks noChangeAspect="1" noChangeArrowheads="1"/>
            </p:cNvSpPr>
            <p:nvPr/>
          </p:nvSpPr>
          <p:spPr bwMode="auto">
            <a:xfrm>
              <a:off x="3986" y="281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7" name="Oval 139"/>
            <p:cNvSpPr>
              <a:spLocks noChangeAspect="1" noChangeArrowheads="1"/>
            </p:cNvSpPr>
            <p:nvPr/>
          </p:nvSpPr>
          <p:spPr bwMode="auto">
            <a:xfrm>
              <a:off x="4786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8" name="Oval 140"/>
            <p:cNvSpPr>
              <a:spLocks noChangeAspect="1" noChangeArrowheads="1"/>
            </p:cNvSpPr>
            <p:nvPr/>
          </p:nvSpPr>
          <p:spPr bwMode="auto">
            <a:xfrm>
              <a:off x="807" y="282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09" name="Oval 141"/>
            <p:cNvSpPr>
              <a:spLocks noChangeAspect="1" noChangeArrowheads="1"/>
            </p:cNvSpPr>
            <p:nvPr/>
          </p:nvSpPr>
          <p:spPr bwMode="auto">
            <a:xfrm>
              <a:off x="1600" y="3592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0" name="Oval 142"/>
            <p:cNvSpPr>
              <a:spLocks noChangeAspect="1" noChangeArrowheads="1"/>
            </p:cNvSpPr>
            <p:nvPr/>
          </p:nvSpPr>
          <p:spPr bwMode="auto">
            <a:xfrm>
              <a:off x="2393" y="3598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1" name="Oval 143"/>
            <p:cNvSpPr>
              <a:spLocks noChangeAspect="1" noChangeArrowheads="1"/>
            </p:cNvSpPr>
            <p:nvPr/>
          </p:nvSpPr>
          <p:spPr bwMode="auto">
            <a:xfrm>
              <a:off x="3187" y="3598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2" name="Oval 144"/>
            <p:cNvSpPr>
              <a:spLocks noChangeAspect="1" noChangeArrowheads="1"/>
            </p:cNvSpPr>
            <p:nvPr/>
          </p:nvSpPr>
          <p:spPr bwMode="auto">
            <a:xfrm>
              <a:off x="3989" y="359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3" name="Oval 145"/>
            <p:cNvSpPr>
              <a:spLocks noChangeAspect="1" noChangeArrowheads="1"/>
            </p:cNvSpPr>
            <p:nvPr/>
          </p:nvSpPr>
          <p:spPr bwMode="auto">
            <a:xfrm>
              <a:off x="4786" y="3589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4" name="Oval 146"/>
            <p:cNvSpPr>
              <a:spLocks noChangeAspect="1" noChangeArrowheads="1"/>
            </p:cNvSpPr>
            <p:nvPr/>
          </p:nvSpPr>
          <p:spPr bwMode="auto">
            <a:xfrm>
              <a:off x="801" y="359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5" name="Oval 147"/>
            <p:cNvSpPr>
              <a:spLocks noChangeArrowheads="1"/>
            </p:cNvSpPr>
            <p:nvPr/>
          </p:nvSpPr>
          <p:spPr bwMode="auto">
            <a:xfrm>
              <a:off x="1525" y="1178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6" name="Oval 148"/>
            <p:cNvSpPr>
              <a:spLocks noChangeArrowheads="1"/>
            </p:cNvSpPr>
            <p:nvPr/>
          </p:nvSpPr>
          <p:spPr bwMode="auto">
            <a:xfrm>
              <a:off x="2381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7" name="Oval 149"/>
            <p:cNvSpPr>
              <a:spLocks noChangeArrowheads="1"/>
            </p:cNvSpPr>
            <p:nvPr/>
          </p:nvSpPr>
          <p:spPr bwMode="auto">
            <a:xfrm>
              <a:off x="3233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8" name="Oval 150"/>
            <p:cNvSpPr>
              <a:spLocks noChangeArrowheads="1"/>
            </p:cNvSpPr>
            <p:nvPr/>
          </p:nvSpPr>
          <p:spPr bwMode="auto">
            <a:xfrm>
              <a:off x="4069" y="119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19" name="Oval 151"/>
            <p:cNvSpPr>
              <a:spLocks noChangeArrowheads="1"/>
            </p:cNvSpPr>
            <p:nvPr/>
          </p:nvSpPr>
          <p:spPr bwMode="auto">
            <a:xfrm>
              <a:off x="4929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0" name="Oval 152"/>
            <p:cNvSpPr>
              <a:spLocks noChangeArrowheads="1"/>
            </p:cNvSpPr>
            <p:nvPr/>
          </p:nvSpPr>
          <p:spPr bwMode="auto">
            <a:xfrm>
              <a:off x="686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1" name="Oval 153"/>
            <p:cNvSpPr>
              <a:spLocks noChangeArrowheads="1"/>
            </p:cNvSpPr>
            <p:nvPr/>
          </p:nvSpPr>
          <p:spPr bwMode="auto">
            <a:xfrm>
              <a:off x="1517" y="200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2" name="Oval 154"/>
            <p:cNvSpPr>
              <a:spLocks noChangeArrowheads="1"/>
            </p:cNvSpPr>
            <p:nvPr/>
          </p:nvSpPr>
          <p:spPr bwMode="auto">
            <a:xfrm>
              <a:off x="2365" y="200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3" name="Oval 155"/>
            <p:cNvSpPr>
              <a:spLocks noChangeArrowheads="1"/>
            </p:cNvSpPr>
            <p:nvPr/>
          </p:nvSpPr>
          <p:spPr bwMode="auto">
            <a:xfrm>
              <a:off x="3216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4" name="Oval 156"/>
            <p:cNvSpPr>
              <a:spLocks noChangeArrowheads="1"/>
            </p:cNvSpPr>
            <p:nvPr/>
          </p:nvSpPr>
          <p:spPr bwMode="auto">
            <a:xfrm>
              <a:off x="4064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5" name="Oval 157"/>
            <p:cNvSpPr>
              <a:spLocks noChangeArrowheads="1"/>
            </p:cNvSpPr>
            <p:nvPr/>
          </p:nvSpPr>
          <p:spPr bwMode="auto">
            <a:xfrm>
              <a:off x="4912" y="201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6" name="Oval 158"/>
            <p:cNvSpPr>
              <a:spLocks noChangeArrowheads="1"/>
            </p:cNvSpPr>
            <p:nvPr/>
          </p:nvSpPr>
          <p:spPr bwMode="auto">
            <a:xfrm>
              <a:off x="658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7" name="Oval 159"/>
            <p:cNvSpPr>
              <a:spLocks noChangeArrowheads="1"/>
            </p:cNvSpPr>
            <p:nvPr/>
          </p:nvSpPr>
          <p:spPr bwMode="auto">
            <a:xfrm>
              <a:off x="1520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8" name="Oval 160"/>
            <p:cNvSpPr>
              <a:spLocks noChangeArrowheads="1"/>
            </p:cNvSpPr>
            <p:nvPr/>
          </p:nvSpPr>
          <p:spPr bwMode="auto">
            <a:xfrm>
              <a:off x="2368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29" name="Oval 161"/>
            <p:cNvSpPr>
              <a:spLocks noChangeArrowheads="1"/>
            </p:cNvSpPr>
            <p:nvPr/>
          </p:nvSpPr>
          <p:spPr bwMode="auto">
            <a:xfrm>
              <a:off x="3213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0" name="Oval 162"/>
            <p:cNvSpPr>
              <a:spLocks noChangeArrowheads="1"/>
            </p:cNvSpPr>
            <p:nvPr/>
          </p:nvSpPr>
          <p:spPr bwMode="auto">
            <a:xfrm>
              <a:off x="4067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1" name="Oval 163"/>
            <p:cNvSpPr>
              <a:spLocks noChangeArrowheads="1"/>
            </p:cNvSpPr>
            <p:nvPr/>
          </p:nvSpPr>
          <p:spPr bwMode="auto">
            <a:xfrm>
              <a:off x="4909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2" name="Oval 164"/>
            <p:cNvSpPr>
              <a:spLocks noChangeArrowheads="1"/>
            </p:cNvSpPr>
            <p:nvPr/>
          </p:nvSpPr>
          <p:spPr bwMode="auto">
            <a:xfrm>
              <a:off x="670" y="284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3" name="Oval 165"/>
            <p:cNvSpPr>
              <a:spLocks noChangeArrowheads="1"/>
            </p:cNvSpPr>
            <p:nvPr/>
          </p:nvSpPr>
          <p:spPr bwMode="auto">
            <a:xfrm>
              <a:off x="1520" y="366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4" name="Oval 166"/>
            <p:cNvSpPr>
              <a:spLocks noChangeArrowheads="1"/>
            </p:cNvSpPr>
            <p:nvPr/>
          </p:nvSpPr>
          <p:spPr bwMode="auto">
            <a:xfrm>
              <a:off x="2371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5" name="Oval 167"/>
            <p:cNvSpPr>
              <a:spLocks noChangeArrowheads="1"/>
            </p:cNvSpPr>
            <p:nvPr/>
          </p:nvSpPr>
          <p:spPr bwMode="auto">
            <a:xfrm>
              <a:off x="3216" y="3663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6" name="Oval 168"/>
            <p:cNvSpPr>
              <a:spLocks noChangeArrowheads="1"/>
            </p:cNvSpPr>
            <p:nvPr/>
          </p:nvSpPr>
          <p:spPr bwMode="auto">
            <a:xfrm>
              <a:off x="4058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7" name="Oval 169"/>
            <p:cNvSpPr>
              <a:spLocks noChangeArrowheads="1"/>
            </p:cNvSpPr>
            <p:nvPr/>
          </p:nvSpPr>
          <p:spPr bwMode="auto">
            <a:xfrm>
              <a:off x="4915" y="3663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38" name="Oval 170"/>
            <p:cNvSpPr>
              <a:spLocks noChangeArrowheads="1"/>
            </p:cNvSpPr>
            <p:nvPr/>
          </p:nvSpPr>
          <p:spPr bwMode="auto">
            <a:xfrm>
              <a:off x="673" y="366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339" name="Group 171"/>
          <p:cNvGrpSpPr>
            <a:grpSpLocks/>
          </p:cNvGrpSpPr>
          <p:nvPr/>
        </p:nvGrpSpPr>
        <p:grpSpPr bwMode="auto">
          <a:xfrm>
            <a:off x="1038225" y="1870075"/>
            <a:ext cx="7042150" cy="4237038"/>
            <a:chOff x="662" y="1178"/>
            <a:chExt cx="4436" cy="2669"/>
          </a:xfrm>
        </p:grpSpPr>
        <p:sp>
          <p:nvSpPr>
            <p:cNvPr id="7340" name="Oval 172"/>
            <p:cNvSpPr>
              <a:spLocks noChangeAspect="1" noChangeArrowheads="1"/>
            </p:cNvSpPr>
            <p:nvPr/>
          </p:nvSpPr>
          <p:spPr bwMode="auto">
            <a:xfrm>
              <a:off x="19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1" name="Oval 173"/>
            <p:cNvSpPr>
              <a:spLocks noChangeAspect="1" noChangeArrowheads="1"/>
            </p:cNvSpPr>
            <p:nvPr/>
          </p:nvSpPr>
          <p:spPr bwMode="auto">
            <a:xfrm>
              <a:off x="2525" y="157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2" name="Oval 174"/>
            <p:cNvSpPr>
              <a:spLocks noChangeAspect="1" noChangeArrowheads="1"/>
            </p:cNvSpPr>
            <p:nvPr/>
          </p:nvSpPr>
          <p:spPr bwMode="auto">
            <a:xfrm>
              <a:off x="3119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3" name="Oval 175"/>
            <p:cNvSpPr>
              <a:spLocks noChangeAspect="1" noChangeArrowheads="1"/>
            </p:cNvSpPr>
            <p:nvPr/>
          </p:nvSpPr>
          <p:spPr bwMode="auto">
            <a:xfrm>
              <a:off x="372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4" name="Oval 176"/>
            <p:cNvSpPr>
              <a:spLocks noChangeAspect="1" noChangeArrowheads="1"/>
            </p:cNvSpPr>
            <p:nvPr/>
          </p:nvSpPr>
          <p:spPr bwMode="auto">
            <a:xfrm>
              <a:off x="4313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5" name="Oval 177"/>
            <p:cNvSpPr>
              <a:spLocks noChangeAspect="1" noChangeArrowheads="1"/>
            </p:cNvSpPr>
            <p:nvPr/>
          </p:nvSpPr>
          <p:spPr bwMode="auto">
            <a:xfrm>
              <a:off x="1340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6" name="Oval 178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7" name="Oval 179"/>
            <p:cNvSpPr>
              <a:spLocks noChangeAspect="1" noChangeArrowheads="1"/>
            </p:cNvSpPr>
            <p:nvPr/>
          </p:nvSpPr>
          <p:spPr bwMode="auto">
            <a:xfrm>
              <a:off x="2520" y="215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8" name="Oval 180"/>
            <p:cNvSpPr>
              <a:spLocks noChangeAspect="1" noChangeArrowheads="1"/>
            </p:cNvSpPr>
            <p:nvPr/>
          </p:nvSpPr>
          <p:spPr bwMode="auto">
            <a:xfrm>
              <a:off x="311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49" name="Oval 181"/>
            <p:cNvSpPr>
              <a:spLocks noChangeAspect="1" noChangeArrowheads="1"/>
            </p:cNvSpPr>
            <p:nvPr/>
          </p:nvSpPr>
          <p:spPr bwMode="auto">
            <a:xfrm>
              <a:off x="3714" y="215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0" name="Oval 182"/>
            <p:cNvSpPr>
              <a:spLocks noChangeAspect="1" noChangeArrowheads="1"/>
            </p:cNvSpPr>
            <p:nvPr/>
          </p:nvSpPr>
          <p:spPr bwMode="auto">
            <a:xfrm>
              <a:off x="4307" y="217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1" name="Oval 183"/>
            <p:cNvSpPr>
              <a:spLocks noChangeAspect="1" noChangeArrowheads="1"/>
            </p:cNvSpPr>
            <p:nvPr/>
          </p:nvSpPr>
          <p:spPr bwMode="auto">
            <a:xfrm>
              <a:off x="132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2" name="Oval 184"/>
            <p:cNvSpPr>
              <a:spLocks noChangeAspect="1" noChangeArrowheads="1"/>
            </p:cNvSpPr>
            <p:nvPr/>
          </p:nvSpPr>
          <p:spPr bwMode="auto">
            <a:xfrm>
              <a:off x="1919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3" name="Oval 185"/>
            <p:cNvSpPr>
              <a:spLocks noChangeAspect="1" noChangeArrowheads="1"/>
            </p:cNvSpPr>
            <p:nvPr/>
          </p:nvSpPr>
          <p:spPr bwMode="auto">
            <a:xfrm>
              <a:off x="251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4" name="Oval 186"/>
            <p:cNvSpPr>
              <a:spLocks noChangeAspect="1" noChangeArrowheads="1"/>
            </p:cNvSpPr>
            <p:nvPr/>
          </p:nvSpPr>
          <p:spPr bwMode="auto">
            <a:xfrm>
              <a:off x="311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5" name="Oval 187"/>
            <p:cNvSpPr>
              <a:spLocks noChangeAspect="1" noChangeArrowheads="1"/>
            </p:cNvSpPr>
            <p:nvPr/>
          </p:nvSpPr>
          <p:spPr bwMode="auto">
            <a:xfrm>
              <a:off x="3706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6" name="Oval 188"/>
            <p:cNvSpPr>
              <a:spLocks noChangeAspect="1" noChangeArrowheads="1"/>
            </p:cNvSpPr>
            <p:nvPr/>
          </p:nvSpPr>
          <p:spPr bwMode="auto">
            <a:xfrm>
              <a:off x="430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7" name="Oval 189"/>
            <p:cNvSpPr>
              <a:spLocks noChangeAspect="1" noChangeArrowheads="1"/>
            </p:cNvSpPr>
            <p:nvPr/>
          </p:nvSpPr>
          <p:spPr bwMode="auto">
            <a:xfrm>
              <a:off x="1342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8" name="Oval 190"/>
            <p:cNvSpPr>
              <a:spLocks noChangeAspect="1" noChangeArrowheads="1"/>
            </p:cNvSpPr>
            <p:nvPr/>
          </p:nvSpPr>
          <p:spPr bwMode="auto">
            <a:xfrm>
              <a:off x="1935" y="3311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59" name="Oval 191"/>
            <p:cNvSpPr>
              <a:spLocks noChangeAspect="1" noChangeArrowheads="1"/>
            </p:cNvSpPr>
            <p:nvPr/>
          </p:nvSpPr>
          <p:spPr bwMode="auto">
            <a:xfrm>
              <a:off x="2528" y="3311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0" name="Oval 192"/>
            <p:cNvSpPr>
              <a:spLocks noChangeAspect="1" noChangeArrowheads="1"/>
            </p:cNvSpPr>
            <p:nvPr/>
          </p:nvSpPr>
          <p:spPr bwMode="auto">
            <a:xfrm>
              <a:off x="3105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1" name="Oval 193"/>
            <p:cNvSpPr>
              <a:spLocks noChangeAspect="1" noChangeArrowheads="1"/>
            </p:cNvSpPr>
            <p:nvPr/>
          </p:nvSpPr>
          <p:spPr bwMode="auto">
            <a:xfrm>
              <a:off x="3698" y="332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2" name="Oval 194"/>
            <p:cNvSpPr>
              <a:spLocks noChangeAspect="1" noChangeArrowheads="1"/>
            </p:cNvSpPr>
            <p:nvPr/>
          </p:nvSpPr>
          <p:spPr bwMode="auto">
            <a:xfrm>
              <a:off x="4299" y="332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3" name="Oval 195"/>
            <p:cNvSpPr>
              <a:spLocks noChangeAspect="1" noChangeArrowheads="1"/>
            </p:cNvSpPr>
            <p:nvPr/>
          </p:nvSpPr>
          <p:spPr bwMode="auto">
            <a:xfrm>
              <a:off x="1342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4" name="Oval 196"/>
            <p:cNvSpPr>
              <a:spLocks noChangeAspect="1" noChangeArrowheads="1"/>
            </p:cNvSpPr>
            <p:nvPr/>
          </p:nvSpPr>
          <p:spPr bwMode="auto">
            <a:xfrm>
              <a:off x="1877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5" name="Oval 197"/>
            <p:cNvSpPr>
              <a:spLocks noChangeAspect="1" noChangeArrowheads="1"/>
            </p:cNvSpPr>
            <p:nvPr/>
          </p:nvSpPr>
          <p:spPr bwMode="auto">
            <a:xfrm>
              <a:off x="2504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6" name="Oval 198"/>
            <p:cNvSpPr>
              <a:spLocks noChangeAspect="1" noChangeArrowheads="1"/>
            </p:cNvSpPr>
            <p:nvPr/>
          </p:nvSpPr>
          <p:spPr bwMode="auto">
            <a:xfrm>
              <a:off x="3124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7" name="Oval 199"/>
            <p:cNvSpPr>
              <a:spLocks noChangeAspect="1" noChangeArrowheads="1"/>
            </p:cNvSpPr>
            <p:nvPr/>
          </p:nvSpPr>
          <p:spPr bwMode="auto">
            <a:xfrm>
              <a:off x="3759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8" name="Oval 200"/>
            <p:cNvSpPr>
              <a:spLocks noChangeAspect="1" noChangeArrowheads="1"/>
            </p:cNvSpPr>
            <p:nvPr/>
          </p:nvSpPr>
          <p:spPr bwMode="auto">
            <a:xfrm>
              <a:off x="4387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69" name="Oval 201"/>
            <p:cNvSpPr>
              <a:spLocks noChangeAspect="1" noChangeArrowheads="1"/>
            </p:cNvSpPr>
            <p:nvPr/>
          </p:nvSpPr>
          <p:spPr bwMode="auto">
            <a:xfrm>
              <a:off x="1250" y="152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0" name="Oval 202"/>
            <p:cNvSpPr>
              <a:spLocks noChangeAspect="1" noChangeArrowheads="1"/>
            </p:cNvSpPr>
            <p:nvPr/>
          </p:nvSpPr>
          <p:spPr bwMode="auto">
            <a:xfrm>
              <a:off x="1871" y="214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1" name="Oval 203"/>
            <p:cNvSpPr>
              <a:spLocks noChangeAspect="1" noChangeArrowheads="1"/>
            </p:cNvSpPr>
            <p:nvPr/>
          </p:nvSpPr>
          <p:spPr bwMode="auto">
            <a:xfrm>
              <a:off x="2498" y="2145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2" name="Oval 204"/>
            <p:cNvSpPr>
              <a:spLocks noChangeAspect="1" noChangeArrowheads="1"/>
            </p:cNvSpPr>
            <p:nvPr/>
          </p:nvSpPr>
          <p:spPr bwMode="auto">
            <a:xfrm>
              <a:off x="3126" y="21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" name="Oval 205"/>
            <p:cNvSpPr>
              <a:spLocks noChangeAspect="1" noChangeArrowheads="1"/>
            </p:cNvSpPr>
            <p:nvPr/>
          </p:nvSpPr>
          <p:spPr bwMode="auto">
            <a:xfrm>
              <a:off x="3753" y="2142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" name="Oval 206"/>
            <p:cNvSpPr>
              <a:spLocks noChangeAspect="1" noChangeArrowheads="1"/>
            </p:cNvSpPr>
            <p:nvPr/>
          </p:nvSpPr>
          <p:spPr bwMode="auto">
            <a:xfrm>
              <a:off x="4373" y="213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" name="Oval 207"/>
            <p:cNvSpPr>
              <a:spLocks noChangeAspect="1" noChangeArrowheads="1"/>
            </p:cNvSpPr>
            <p:nvPr/>
          </p:nvSpPr>
          <p:spPr bwMode="auto">
            <a:xfrm>
              <a:off x="1244" y="213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6" name="Oval 208"/>
            <p:cNvSpPr>
              <a:spLocks noChangeAspect="1" noChangeArrowheads="1"/>
            </p:cNvSpPr>
            <p:nvPr/>
          </p:nvSpPr>
          <p:spPr bwMode="auto">
            <a:xfrm>
              <a:off x="1863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7" name="Oval 209"/>
            <p:cNvSpPr>
              <a:spLocks noChangeAspect="1" noChangeArrowheads="1"/>
            </p:cNvSpPr>
            <p:nvPr/>
          </p:nvSpPr>
          <p:spPr bwMode="auto">
            <a:xfrm>
              <a:off x="2498" y="275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8" name="Oval 210"/>
            <p:cNvSpPr>
              <a:spLocks noChangeAspect="1" noChangeArrowheads="1"/>
            </p:cNvSpPr>
            <p:nvPr/>
          </p:nvSpPr>
          <p:spPr bwMode="auto">
            <a:xfrm>
              <a:off x="3126" y="275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9" name="Oval 211"/>
            <p:cNvSpPr>
              <a:spLocks noChangeAspect="1" noChangeArrowheads="1"/>
            </p:cNvSpPr>
            <p:nvPr/>
          </p:nvSpPr>
          <p:spPr bwMode="auto">
            <a:xfrm>
              <a:off x="3753" y="2746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0" name="Oval 212"/>
            <p:cNvSpPr>
              <a:spLocks noChangeAspect="1" noChangeArrowheads="1"/>
            </p:cNvSpPr>
            <p:nvPr/>
          </p:nvSpPr>
          <p:spPr bwMode="auto">
            <a:xfrm>
              <a:off x="4381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1" name="Oval 213"/>
            <p:cNvSpPr>
              <a:spLocks noChangeAspect="1" noChangeArrowheads="1"/>
            </p:cNvSpPr>
            <p:nvPr/>
          </p:nvSpPr>
          <p:spPr bwMode="auto">
            <a:xfrm>
              <a:off x="1236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2" name="Oval 214"/>
            <p:cNvSpPr>
              <a:spLocks noChangeAspect="1" noChangeArrowheads="1"/>
            </p:cNvSpPr>
            <p:nvPr/>
          </p:nvSpPr>
          <p:spPr bwMode="auto">
            <a:xfrm>
              <a:off x="1879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3" name="Oval 215"/>
            <p:cNvSpPr>
              <a:spLocks noChangeAspect="1" noChangeArrowheads="1"/>
            </p:cNvSpPr>
            <p:nvPr/>
          </p:nvSpPr>
          <p:spPr bwMode="auto">
            <a:xfrm>
              <a:off x="2498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4" name="Oval 216"/>
            <p:cNvSpPr>
              <a:spLocks noChangeAspect="1" noChangeArrowheads="1"/>
            </p:cNvSpPr>
            <p:nvPr/>
          </p:nvSpPr>
          <p:spPr bwMode="auto">
            <a:xfrm>
              <a:off x="3126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5" name="Oval 217"/>
            <p:cNvSpPr>
              <a:spLocks noChangeAspect="1" noChangeArrowheads="1"/>
            </p:cNvSpPr>
            <p:nvPr/>
          </p:nvSpPr>
          <p:spPr bwMode="auto">
            <a:xfrm>
              <a:off x="3761" y="3358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6" name="Oval 218"/>
            <p:cNvSpPr>
              <a:spLocks noChangeAspect="1" noChangeArrowheads="1"/>
            </p:cNvSpPr>
            <p:nvPr/>
          </p:nvSpPr>
          <p:spPr bwMode="auto">
            <a:xfrm>
              <a:off x="4389" y="335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7" name="Oval 219"/>
            <p:cNvSpPr>
              <a:spLocks noChangeAspect="1" noChangeArrowheads="1"/>
            </p:cNvSpPr>
            <p:nvPr/>
          </p:nvSpPr>
          <p:spPr bwMode="auto">
            <a:xfrm>
              <a:off x="1244" y="335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8" name="Oval 220"/>
            <p:cNvSpPr>
              <a:spLocks noChangeAspect="1" noChangeArrowheads="1"/>
            </p:cNvSpPr>
            <p:nvPr/>
          </p:nvSpPr>
          <p:spPr bwMode="auto">
            <a:xfrm>
              <a:off x="1832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89" name="Oval 221"/>
            <p:cNvSpPr>
              <a:spLocks noChangeAspect="1" noChangeArrowheads="1"/>
            </p:cNvSpPr>
            <p:nvPr/>
          </p:nvSpPr>
          <p:spPr bwMode="auto">
            <a:xfrm>
              <a:off x="2477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0" name="Oval 222"/>
            <p:cNvSpPr>
              <a:spLocks noChangeAspect="1" noChangeArrowheads="1"/>
            </p:cNvSpPr>
            <p:nvPr/>
          </p:nvSpPr>
          <p:spPr bwMode="auto">
            <a:xfrm>
              <a:off x="3145" y="1471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1" name="Oval 223"/>
            <p:cNvSpPr>
              <a:spLocks noChangeAspect="1" noChangeArrowheads="1"/>
            </p:cNvSpPr>
            <p:nvPr/>
          </p:nvSpPr>
          <p:spPr bwMode="auto">
            <a:xfrm>
              <a:off x="3798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2" name="Oval 224"/>
            <p:cNvSpPr>
              <a:spLocks noChangeAspect="1" noChangeArrowheads="1"/>
            </p:cNvSpPr>
            <p:nvPr/>
          </p:nvSpPr>
          <p:spPr bwMode="auto">
            <a:xfrm>
              <a:off x="4458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3" name="Oval 225"/>
            <p:cNvSpPr>
              <a:spLocks noChangeAspect="1" noChangeArrowheads="1"/>
            </p:cNvSpPr>
            <p:nvPr/>
          </p:nvSpPr>
          <p:spPr bwMode="auto">
            <a:xfrm>
              <a:off x="1172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Oval 226"/>
            <p:cNvSpPr>
              <a:spLocks noChangeAspect="1" noChangeArrowheads="1"/>
            </p:cNvSpPr>
            <p:nvPr/>
          </p:nvSpPr>
          <p:spPr bwMode="auto">
            <a:xfrm>
              <a:off x="1818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5" name="Oval 227"/>
            <p:cNvSpPr>
              <a:spLocks noChangeAspect="1" noChangeArrowheads="1"/>
            </p:cNvSpPr>
            <p:nvPr/>
          </p:nvSpPr>
          <p:spPr bwMode="auto">
            <a:xfrm>
              <a:off x="2478" y="211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6" name="Oval 228"/>
            <p:cNvSpPr>
              <a:spLocks noChangeAspect="1" noChangeArrowheads="1"/>
            </p:cNvSpPr>
            <p:nvPr/>
          </p:nvSpPr>
          <p:spPr bwMode="auto">
            <a:xfrm>
              <a:off x="3139" y="2125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7" name="Oval 229"/>
            <p:cNvSpPr>
              <a:spLocks noChangeAspect="1" noChangeArrowheads="1"/>
            </p:cNvSpPr>
            <p:nvPr/>
          </p:nvSpPr>
          <p:spPr bwMode="auto">
            <a:xfrm>
              <a:off x="3791" y="211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8" name="Oval 230"/>
            <p:cNvSpPr>
              <a:spLocks noChangeAspect="1" noChangeArrowheads="1"/>
            </p:cNvSpPr>
            <p:nvPr/>
          </p:nvSpPr>
          <p:spPr bwMode="auto">
            <a:xfrm>
              <a:off x="4452" y="213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9" name="Oval 231"/>
            <p:cNvSpPr>
              <a:spLocks noChangeAspect="1" noChangeArrowheads="1"/>
            </p:cNvSpPr>
            <p:nvPr/>
          </p:nvSpPr>
          <p:spPr bwMode="auto">
            <a:xfrm>
              <a:off x="1166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0" name="Oval 232"/>
            <p:cNvSpPr>
              <a:spLocks noChangeAspect="1" noChangeArrowheads="1"/>
            </p:cNvSpPr>
            <p:nvPr/>
          </p:nvSpPr>
          <p:spPr bwMode="auto">
            <a:xfrm>
              <a:off x="1826" y="277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1" name="Oval 233"/>
            <p:cNvSpPr>
              <a:spLocks noChangeAspect="1" noChangeArrowheads="1"/>
            </p:cNvSpPr>
            <p:nvPr/>
          </p:nvSpPr>
          <p:spPr bwMode="auto">
            <a:xfrm>
              <a:off x="2484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2" name="Oval 234"/>
            <p:cNvSpPr>
              <a:spLocks noChangeAspect="1" noChangeArrowheads="1"/>
            </p:cNvSpPr>
            <p:nvPr/>
          </p:nvSpPr>
          <p:spPr bwMode="auto">
            <a:xfrm>
              <a:off x="3136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3" name="Oval 235"/>
            <p:cNvSpPr>
              <a:spLocks noChangeAspect="1" noChangeArrowheads="1"/>
            </p:cNvSpPr>
            <p:nvPr/>
          </p:nvSpPr>
          <p:spPr bwMode="auto">
            <a:xfrm>
              <a:off x="3799" y="277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4" name="Oval 236"/>
            <p:cNvSpPr>
              <a:spLocks noChangeAspect="1" noChangeArrowheads="1"/>
            </p:cNvSpPr>
            <p:nvPr/>
          </p:nvSpPr>
          <p:spPr bwMode="auto">
            <a:xfrm>
              <a:off x="4460" y="275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5" name="Oval 237"/>
            <p:cNvSpPr>
              <a:spLocks noChangeAspect="1" noChangeArrowheads="1"/>
            </p:cNvSpPr>
            <p:nvPr/>
          </p:nvSpPr>
          <p:spPr bwMode="auto">
            <a:xfrm>
              <a:off x="1150" y="275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6" name="Oval 238"/>
            <p:cNvSpPr>
              <a:spLocks noChangeAspect="1" noChangeArrowheads="1"/>
            </p:cNvSpPr>
            <p:nvPr/>
          </p:nvSpPr>
          <p:spPr bwMode="auto">
            <a:xfrm>
              <a:off x="1826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7" name="Oval 239"/>
            <p:cNvSpPr>
              <a:spLocks noChangeAspect="1" noChangeArrowheads="1"/>
            </p:cNvSpPr>
            <p:nvPr/>
          </p:nvSpPr>
          <p:spPr bwMode="auto">
            <a:xfrm>
              <a:off x="2470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8" name="Oval 240"/>
            <p:cNvSpPr>
              <a:spLocks noChangeAspect="1" noChangeArrowheads="1"/>
            </p:cNvSpPr>
            <p:nvPr/>
          </p:nvSpPr>
          <p:spPr bwMode="auto">
            <a:xfrm>
              <a:off x="3131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09" name="Oval 241"/>
            <p:cNvSpPr>
              <a:spLocks noChangeAspect="1" noChangeArrowheads="1"/>
            </p:cNvSpPr>
            <p:nvPr/>
          </p:nvSpPr>
          <p:spPr bwMode="auto">
            <a:xfrm>
              <a:off x="3807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0" name="Oval 242"/>
            <p:cNvSpPr>
              <a:spLocks noChangeAspect="1" noChangeArrowheads="1"/>
            </p:cNvSpPr>
            <p:nvPr/>
          </p:nvSpPr>
          <p:spPr bwMode="auto">
            <a:xfrm>
              <a:off x="4460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Oval 243"/>
            <p:cNvSpPr>
              <a:spLocks noChangeAspect="1" noChangeArrowheads="1"/>
            </p:cNvSpPr>
            <p:nvPr/>
          </p:nvSpPr>
          <p:spPr bwMode="auto">
            <a:xfrm>
              <a:off x="1158" y="342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2" name="Oval 244"/>
            <p:cNvSpPr>
              <a:spLocks noChangeAspect="1" noChangeArrowheads="1"/>
            </p:cNvSpPr>
            <p:nvPr/>
          </p:nvSpPr>
          <p:spPr bwMode="auto">
            <a:xfrm>
              <a:off x="1757" y="140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3" name="Oval 245"/>
            <p:cNvSpPr>
              <a:spLocks noChangeAspect="1" noChangeArrowheads="1"/>
            </p:cNvSpPr>
            <p:nvPr/>
          </p:nvSpPr>
          <p:spPr bwMode="auto">
            <a:xfrm>
              <a:off x="2468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4" name="Oval 246"/>
            <p:cNvSpPr>
              <a:spLocks noChangeAspect="1" noChangeArrowheads="1"/>
            </p:cNvSpPr>
            <p:nvPr/>
          </p:nvSpPr>
          <p:spPr bwMode="auto">
            <a:xfrm>
              <a:off x="3171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5" name="Oval 247"/>
            <p:cNvSpPr>
              <a:spLocks noChangeAspect="1" noChangeArrowheads="1"/>
            </p:cNvSpPr>
            <p:nvPr/>
          </p:nvSpPr>
          <p:spPr bwMode="auto">
            <a:xfrm>
              <a:off x="3865" y="140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6" name="Oval 248"/>
            <p:cNvSpPr>
              <a:spLocks noChangeAspect="1" noChangeArrowheads="1"/>
            </p:cNvSpPr>
            <p:nvPr/>
          </p:nvSpPr>
          <p:spPr bwMode="auto">
            <a:xfrm>
              <a:off x="4568" y="140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7" name="Oval 249"/>
            <p:cNvSpPr>
              <a:spLocks noChangeAspect="1" noChangeArrowheads="1"/>
            </p:cNvSpPr>
            <p:nvPr/>
          </p:nvSpPr>
          <p:spPr bwMode="auto">
            <a:xfrm>
              <a:off x="1056" y="142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8" name="Oval 250"/>
            <p:cNvSpPr>
              <a:spLocks noChangeAspect="1" noChangeArrowheads="1"/>
            </p:cNvSpPr>
            <p:nvPr/>
          </p:nvSpPr>
          <p:spPr bwMode="auto">
            <a:xfrm>
              <a:off x="1751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9" name="Oval 251"/>
            <p:cNvSpPr>
              <a:spLocks noChangeAspect="1" noChangeArrowheads="1"/>
            </p:cNvSpPr>
            <p:nvPr/>
          </p:nvSpPr>
          <p:spPr bwMode="auto">
            <a:xfrm>
              <a:off x="2453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0" name="Oval 252"/>
            <p:cNvSpPr>
              <a:spLocks noChangeAspect="1" noChangeArrowheads="1"/>
            </p:cNvSpPr>
            <p:nvPr/>
          </p:nvSpPr>
          <p:spPr bwMode="auto">
            <a:xfrm>
              <a:off x="3153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1" name="Oval 253"/>
            <p:cNvSpPr>
              <a:spLocks noChangeAspect="1" noChangeArrowheads="1"/>
            </p:cNvSpPr>
            <p:nvPr/>
          </p:nvSpPr>
          <p:spPr bwMode="auto">
            <a:xfrm>
              <a:off x="3858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2" name="Oval 254"/>
            <p:cNvSpPr>
              <a:spLocks noChangeAspect="1" noChangeArrowheads="1"/>
            </p:cNvSpPr>
            <p:nvPr/>
          </p:nvSpPr>
          <p:spPr bwMode="auto">
            <a:xfrm>
              <a:off x="4569" y="2105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3" name="Oval 255"/>
            <p:cNvSpPr>
              <a:spLocks noChangeAspect="1" noChangeArrowheads="1"/>
            </p:cNvSpPr>
            <p:nvPr/>
          </p:nvSpPr>
          <p:spPr bwMode="auto">
            <a:xfrm>
              <a:off x="1057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4" name="Oval 256"/>
            <p:cNvSpPr>
              <a:spLocks noChangeAspect="1" noChangeArrowheads="1"/>
            </p:cNvSpPr>
            <p:nvPr/>
          </p:nvSpPr>
          <p:spPr bwMode="auto">
            <a:xfrm>
              <a:off x="1759" y="279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5" name="Oval 257"/>
            <p:cNvSpPr>
              <a:spLocks noChangeAspect="1" noChangeArrowheads="1"/>
            </p:cNvSpPr>
            <p:nvPr/>
          </p:nvSpPr>
          <p:spPr bwMode="auto">
            <a:xfrm>
              <a:off x="2450" y="278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6" name="Oval 258"/>
            <p:cNvSpPr>
              <a:spLocks noChangeAspect="1" noChangeArrowheads="1"/>
            </p:cNvSpPr>
            <p:nvPr/>
          </p:nvSpPr>
          <p:spPr bwMode="auto">
            <a:xfrm>
              <a:off x="3156" y="278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7" name="Oval 259"/>
            <p:cNvSpPr>
              <a:spLocks noChangeAspect="1" noChangeArrowheads="1"/>
            </p:cNvSpPr>
            <p:nvPr/>
          </p:nvSpPr>
          <p:spPr bwMode="auto">
            <a:xfrm>
              <a:off x="3858" y="277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8" name="Oval 260"/>
            <p:cNvSpPr>
              <a:spLocks noChangeAspect="1" noChangeArrowheads="1"/>
            </p:cNvSpPr>
            <p:nvPr/>
          </p:nvSpPr>
          <p:spPr bwMode="auto">
            <a:xfrm>
              <a:off x="4553" y="279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29" name="Oval 261"/>
            <p:cNvSpPr>
              <a:spLocks noChangeAspect="1" noChangeArrowheads="1"/>
            </p:cNvSpPr>
            <p:nvPr/>
          </p:nvSpPr>
          <p:spPr bwMode="auto">
            <a:xfrm>
              <a:off x="1033" y="278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0" name="Oval 262"/>
            <p:cNvSpPr>
              <a:spLocks noChangeAspect="1" noChangeArrowheads="1"/>
            </p:cNvSpPr>
            <p:nvPr/>
          </p:nvSpPr>
          <p:spPr bwMode="auto">
            <a:xfrm>
              <a:off x="1751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1" name="Oval 263"/>
            <p:cNvSpPr>
              <a:spLocks noChangeAspect="1" noChangeArrowheads="1"/>
            </p:cNvSpPr>
            <p:nvPr/>
          </p:nvSpPr>
          <p:spPr bwMode="auto">
            <a:xfrm>
              <a:off x="2461" y="347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2" name="Oval 264"/>
            <p:cNvSpPr>
              <a:spLocks noChangeAspect="1" noChangeArrowheads="1"/>
            </p:cNvSpPr>
            <p:nvPr/>
          </p:nvSpPr>
          <p:spPr bwMode="auto">
            <a:xfrm>
              <a:off x="3156" y="347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3" name="Oval 265"/>
            <p:cNvSpPr>
              <a:spLocks noChangeAspect="1" noChangeArrowheads="1"/>
            </p:cNvSpPr>
            <p:nvPr/>
          </p:nvSpPr>
          <p:spPr bwMode="auto">
            <a:xfrm>
              <a:off x="3850" y="347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4" name="Oval 266"/>
            <p:cNvSpPr>
              <a:spLocks noChangeAspect="1" noChangeArrowheads="1"/>
            </p:cNvSpPr>
            <p:nvPr/>
          </p:nvSpPr>
          <p:spPr bwMode="auto">
            <a:xfrm>
              <a:off x="4569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5" name="Oval 267"/>
            <p:cNvSpPr>
              <a:spLocks noChangeAspect="1" noChangeArrowheads="1"/>
            </p:cNvSpPr>
            <p:nvPr/>
          </p:nvSpPr>
          <p:spPr bwMode="auto">
            <a:xfrm>
              <a:off x="1049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6" name="Oval 268"/>
            <p:cNvSpPr>
              <a:spLocks noChangeAspect="1" noChangeArrowheads="1"/>
            </p:cNvSpPr>
            <p:nvPr/>
          </p:nvSpPr>
          <p:spPr bwMode="auto">
            <a:xfrm>
              <a:off x="1678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7" name="Oval 269"/>
            <p:cNvSpPr>
              <a:spLocks noChangeAspect="1" noChangeArrowheads="1"/>
            </p:cNvSpPr>
            <p:nvPr/>
          </p:nvSpPr>
          <p:spPr bwMode="auto">
            <a:xfrm>
              <a:off x="2433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8" name="Oval 270"/>
            <p:cNvSpPr>
              <a:spLocks noChangeAspect="1" noChangeArrowheads="1"/>
            </p:cNvSpPr>
            <p:nvPr/>
          </p:nvSpPr>
          <p:spPr bwMode="auto">
            <a:xfrm>
              <a:off x="3180" y="135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39" name="Oval 271"/>
            <p:cNvSpPr>
              <a:spLocks noChangeAspect="1" noChangeArrowheads="1"/>
            </p:cNvSpPr>
            <p:nvPr/>
          </p:nvSpPr>
          <p:spPr bwMode="auto">
            <a:xfrm>
              <a:off x="3935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0" name="Oval 272"/>
            <p:cNvSpPr>
              <a:spLocks noChangeAspect="1" noChangeArrowheads="1"/>
            </p:cNvSpPr>
            <p:nvPr/>
          </p:nvSpPr>
          <p:spPr bwMode="auto">
            <a:xfrm>
              <a:off x="4682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1" name="Oval 273"/>
            <p:cNvSpPr>
              <a:spLocks noChangeAspect="1" noChangeArrowheads="1"/>
            </p:cNvSpPr>
            <p:nvPr/>
          </p:nvSpPr>
          <p:spPr bwMode="auto">
            <a:xfrm>
              <a:off x="940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2" name="Oval 274"/>
            <p:cNvSpPr>
              <a:spLocks noChangeAspect="1" noChangeArrowheads="1"/>
            </p:cNvSpPr>
            <p:nvPr/>
          </p:nvSpPr>
          <p:spPr bwMode="auto">
            <a:xfrm>
              <a:off x="167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3" name="Oval 275"/>
            <p:cNvSpPr>
              <a:spLocks noChangeAspect="1" noChangeArrowheads="1"/>
            </p:cNvSpPr>
            <p:nvPr/>
          </p:nvSpPr>
          <p:spPr bwMode="auto">
            <a:xfrm>
              <a:off x="2432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4" name="Oval 276"/>
            <p:cNvSpPr>
              <a:spLocks noChangeAspect="1" noChangeArrowheads="1"/>
            </p:cNvSpPr>
            <p:nvPr/>
          </p:nvSpPr>
          <p:spPr bwMode="auto">
            <a:xfrm>
              <a:off x="3170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277"/>
            <p:cNvSpPr>
              <a:spLocks noChangeAspect="1" noChangeArrowheads="1"/>
            </p:cNvSpPr>
            <p:nvPr/>
          </p:nvSpPr>
          <p:spPr bwMode="auto">
            <a:xfrm>
              <a:off x="3912" y="2080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278"/>
            <p:cNvSpPr>
              <a:spLocks noChangeAspect="1" noChangeArrowheads="1"/>
            </p:cNvSpPr>
            <p:nvPr/>
          </p:nvSpPr>
          <p:spPr bwMode="auto">
            <a:xfrm>
              <a:off x="4675" y="206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279"/>
            <p:cNvSpPr>
              <a:spLocks noChangeAspect="1" noChangeArrowheads="1"/>
            </p:cNvSpPr>
            <p:nvPr/>
          </p:nvSpPr>
          <p:spPr bwMode="auto">
            <a:xfrm>
              <a:off x="925" y="2080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280"/>
            <p:cNvSpPr>
              <a:spLocks noChangeAspect="1" noChangeArrowheads="1"/>
            </p:cNvSpPr>
            <p:nvPr/>
          </p:nvSpPr>
          <p:spPr bwMode="auto">
            <a:xfrm>
              <a:off x="1671" y="2792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281"/>
            <p:cNvSpPr>
              <a:spLocks noChangeAspect="1" noChangeArrowheads="1"/>
            </p:cNvSpPr>
            <p:nvPr/>
          </p:nvSpPr>
          <p:spPr bwMode="auto">
            <a:xfrm>
              <a:off x="2429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282"/>
            <p:cNvSpPr>
              <a:spLocks noChangeAspect="1" noChangeArrowheads="1"/>
            </p:cNvSpPr>
            <p:nvPr/>
          </p:nvSpPr>
          <p:spPr bwMode="auto">
            <a:xfrm>
              <a:off x="3176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283"/>
            <p:cNvSpPr>
              <a:spLocks noChangeAspect="1" noChangeArrowheads="1"/>
            </p:cNvSpPr>
            <p:nvPr/>
          </p:nvSpPr>
          <p:spPr bwMode="auto">
            <a:xfrm>
              <a:off x="3920" y="2808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284"/>
            <p:cNvSpPr>
              <a:spLocks noChangeAspect="1" noChangeArrowheads="1"/>
            </p:cNvSpPr>
            <p:nvPr/>
          </p:nvSpPr>
          <p:spPr bwMode="auto">
            <a:xfrm>
              <a:off x="4659" y="2792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285"/>
            <p:cNvSpPr>
              <a:spLocks noChangeAspect="1" noChangeArrowheads="1"/>
            </p:cNvSpPr>
            <p:nvPr/>
          </p:nvSpPr>
          <p:spPr bwMode="auto">
            <a:xfrm>
              <a:off x="941" y="2808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286"/>
            <p:cNvSpPr>
              <a:spLocks noChangeAspect="1" noChangeArrowheads="1"/>
            </p:cNvSpPr>
            <p:nvPr/>
          </p:nvSpPr>
          <p:spPr bwMode="auto">
            <a:xfrm>
              <a:off x="1687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287"/>
            <p:cNvSpPr>
              <a:spLocks noChangeAspect="1" noChangeArrowheads="1"/>
            </p:cNvSpPr>
            <p:nvPr/>
          </p:nvSpPr>
          <p:spPr bwMode="auto">
            <a:xfrm>
              <a:off x="2418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288"/>
            <p:cNvSpPr>
              <a:spLocks noChangeAspect="1" noChangeArrowheads="1"/>
            </p:cNvSpPr>
            <p:nvPr/>
          </p:nvSpPr>
          <p:spPr bwMode="auto">
            <a:xfrm>
              <a:off x="3181" y="3521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289"/>
            <p:cNvSpPr>
              <a:spLocks noChangeAspect="1" noChangeArrowheads="1"/>
            </p:cNvSpPr>
            <p:nvPr/>
          </p:nvSpPr>
          <p:spPr bwMode="auto">
            <a:xfrm>
              <a:off x="3912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290"/>
            <p:cNvSpPr>
              <a:spLocks noChangeAspect="1" noChangeArrowheads="1"/>
            </p:cNvSpPr>
            <p:nvPr/>
          </p:nvSpPr>
          <p:spPr bwMode="auto">
            <a:xfrm>
              <a:off x="4675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291"/>
            <p:cNvSpPr>
              <a:spLocks noChangeAspect="1" noChangeArrowheads="1"/>
            </p:cNvSpPr>
            <p:nvPr/>
          </p:nvSpPr>
          <p:spPr bwMode="auto">
            <a:xfrm>
              <a:off x="941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92"/>
            <p:cNvSpPr>
              <a:spLocks noChangeAspect="1" noChangeArrowheads="1"/>
            </p:cNvSpPr>
            <p:nvPr/>
          </p:nvSpPr>
          <p:spPr bwMode="auto">
            <a:xfrm>
              <a:off x="1607" y="1274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93"/>
            <p:cNvSpPr>
              <a:spLocks noChangeAspect="1" noChangeArrowheads="1"/>
            </p:cNvSpPr>
            <p:nvPr/>
          </p:nvSpPr>
          <p:spPr bwMode="auto">
            <a:xfrm>
              <a:off x="2396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94"/>
            <p:cNvSpPr>
              <a:spLocks noChangeAspect="1" noChangeArrowheads="1"/>
            </p:cNvSpPr>
            <p:nvPr/>
          </p:nvSpPr>
          <p:spPr bwMode="auto">
            <a:xfrm>
              <a:off x="3192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95"/>
            <p:cNvSpPr>
              <a:spLocks noChangeAspect="1" noChangeArrowheads="1"/>
            </p:cNvSpPr>
            <p:nvPr/>
          </p:nvSpPr>
          <p:spPr bwMode="auto">
            <a:xfrm>
              <a:off x="3997" y="1274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96"/>
            <p:cNvSpPr>
              <a:spLocks noChangeAspect="1" noChangeArrowheads="1"/>
            </p:cNvSpPr>
            <p:nvPr/>
          </p:nvSpPr>
          <p:spPr bwMode="auto">
            <a:xfrm>
              <a:off x="4793" y="1274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97"/>
            <p:cNvSpPr>
              <a:spLocks noChangeAspect="1" noChangeArrowheads="1"/>
            </p:cNvSpPr>
            <p:nvPr/>
          </p:nvSpPr>
          <p:spPr bwMode="auto">
            <a:xfrm>
              <a:off x="804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98"/>
            <p:cNvSpPr>
              <a:spLocks noChangeAspect="1" noChangeArrowheads="1"/>
            </p:cNvSpPr>
            <p:nvPr/>
          </p:nvSpPr>
          <p:spPr bwMode="auto">
            <a:xfrm>
              <a:off x="1600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99"/>
            <p:cNvSpPr>
              <a:spLocks noChangeAspect="1" noChangeArrowheads="1"/>
            </p:cNvSpPr>
            <p:nvPr/>
          </p:nvSpPr>
          <p:spPr bwMode="auto">
            <a:xfrm>
              <a:off x="2396" y="203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300"/>
            <p:cNvSpPr>
              <a:spLocks noChangeAspect="1" noChangeArrowheads="1"/>
            </p:cNvSpPr>
            <p:nvPr/>
          </p:nvSpPr>
          <p:spPr bwMode="auto">
            <a:xfrm>
              <a:off x="3196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301"/>
            <p:cNvSpPr>
              <a:spLocks noChangeAspect="1" noChangeArrowheads="1"/>
            </p:cNvSpPr>
            <p:nvPr/>
          </p:nvSpPr>
          <p:spPr bwMode="auto">
            <a:xfrm>
              <a:off x="3981" y="204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2"/>
            <p:cNvSpPr>
              <a:spLocks noChangeAspect="1" noChangeArrowheads="1"/>
            </p:cNvSpPr>
            <p:nvPr/>
          </p:nvSpPr>
          <p:spPr bwMode="auto">
            <a:xfrm>
              <a:off x="4778" y="2034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03"/>
            <p:cNvSpPr>
              <a:spLocks noChangeAspect="1" noChangeArrowheads="1"/>
            </p:cNvSpPr>
            <p:nvPr/>
          </p:nvSpPr>
          <p:spPr bwMode="auto">
            <a:xfrm>
              <a:off x="804" y="204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04"/>
            <p:cNvSpPr>
              <a:spLocks noChangeAspect="1" noChangeArrowheads="1"/>
            </p:cNvSpPr>
            <p:nvPr/>
          </p:nvSpPr>
          <p:spPr bwMode="auto">
            <a:xfrm>
              <a:off x="1608" y="2827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05"/>
            <p:cNvSpPr>
              <a:spLocks noChangeAspect="1" noChangeArrowheads="1"/>
            </p:cNvSpPr>
            <p:nvPr/>
          </p:nvSpPr>
          <p:spPr bwMode="auto">
            <a:xfrm>
              <a:off x="2399" y="282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06"/>
            <p:cNvSpPr>
              <a:spLocks noChangeAspect="1" noChangeArrowheads="1"/>
            </p:cNvSpPr>
            <p:nvPr/>
          </p:nvSpPr>
          <p:spPr bwMode="auto">
            <a:xfrm>
              <a:off x="3193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07"/>
            <p:cNvSpPr>
              <a:spLocks noChangeAspect="1" noChangeArrowheads="1"/>
            </p:cNvSpPr>
            <p:nvPr/>
          </p:nvSpPr>
          <p:spPr bwMode="auto">
            <a:xfrm>
              <a:off x="3997" y="2811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" name="Oval 308"/>
            <p:cNvSpPr>
              <a:spLocks noChangeAspect="1" noChangeArrowheads="1"/>
            </p:cNvSpPr>
            <p:nvPr/>
          </p:nvSpPr>
          <p:spPr bwMode="auto">
            <a:xfrm>
              <a:off x="4794" y="2827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" name="Oval 309"/>
            <p:cNvSpPr>
              <a:spLocks noChangeAspect="1" noChangeArrowheads="1"/>
            </p:cNvSpPr>
            <p:nvPr/>
          </p:nvSpPr>
          <p:spPr bwMode="auto">
            <a:xfrm>
              <a:off x="812" y="2811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" name="Oval 310"/>
            <p:cNvSpPr>
              <a:spLocks noChangeAspect="1" noChangeArrowheads="1"/>
            </p:cNvSpPr>
            <p:nvPr/>
          </p:nvSpPr>
          <p:spPr bwMode="auto">
            <a:xfrm>
              <a:off x="1608" y="3587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" name="Oval 311"/>
            <p:cNvSpPr>
              <a:spLocks noChangeAspect="1" noChangeArrowheads="1"/>
            </p:cNvSpPr>
            <p:nvPr/>
          </p:nvSpPr>
          <p:spPr bwMode="auto">
            <a:xfrm>
              <a:off x="2412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0" name="Oval 312"/>
            <p:cNvSpPr>
              <a:spLocks noChangeAspect="1" noChangeArrowheads="1"/>
            </p:cNvSpPr>
            <p:nvPr/>
          </p:nvSpPr>
          <p:spPr bwMode="auto">
            <a:xfrm>
              <a:off x="3185" y="3603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1" name="Oval 313"/>
            <p:cNvSpPr>
              <a:spLocks noChangeAspect="1" noChangeArrowheads="1"/>
            </p:cNvSpPr>
            <p:nvPr/>
          </p:nvSpPr>
          <p:spPr bwMode="auto">
            <a:xfrm>
              <a:off x="3997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2" name="Oval 314"/>
            <p:cNvSpPr>
              <a:spLocks noChangeAspect="1" noChangeArrowheads="1"/>
            </p:cNvSpPr>
            <p:nvPr/>
          </p:nvSpPr>
          <p:spPr bwMode="auto">
            <a:xfrm>
              <a:off x="4786" y="3587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3" name="Oval 315"/>
            <p:cNvSpPr>
              <a:spLocks noChangeAspect="1" noChangeArrowheads="1"/>
            </p:cNvSpPr>
            <p:nvPr/>
          </p:nvSpPr>
          <p:spPr bwMode="auto">
            <a:xfrm>
              <a:off x="812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4" name="Oval 316"/>
            <p:cNvSpPr>
              <a:spLocks noChangeArrowheads="1"/>
            </p:cNvSpPr>
            <p:nvPr/>
          </p:nvSpPr>
          <p:spPr bwMode="auto">
            <a:xfrm>
              <a:off x="1533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5" name="Oval 317"/>
            <p:cNvSpPr>
              <a:spLocks noChangeArrowheads="1"/>
            </p:cNvSpPr>
            <p:nvPr/>
          </p:nvSpPr>
          <p:spPr bwMode="auto">
            <a:xfrm>
              <a:off x="2373" y="119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6" name="Oval 318"/>
            <p:cNvSpPr>
              <a:spLocks noChangeArrowheads="1"/>
            </p:cNvSpPr>
            <p:nvPr/>
          </p:nvSpPr>
          <p:spPr bwMode="auto">
            <a:xfrm>
              <a:off x="3221" y="1178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7" name="Oval 319"/>
            <p:cNvSpPr>
              <a:spLocks noChangeArrowheads="1"/>
            </p:cNvSpPr>
            <p:nvPr/>
          </p:nvSpPr>
          <p:spPr bwMode="auto">
            <a:xfrm>
              <a:off x="4061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8" name="Oval 320"/>
            <p:cNvSpPr>
              <a:spLocks noChangeArrowheads="1"/>
            </p:cNvSpPr>
            <p:nvPr/>
          </p:nvSpPr>
          <p:spPr bwMode="auto">
            <a:xfrm>
              <a:off x="4909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89" name="Oval 321"/>
            <p:cNvSpPr>
              <a:spLocks noChangeArrowheads="1"/>
            </p:cNvSpPr>
            <p:nvPr/>
          </p:nvSpPr>
          <p:spPr bwMode="auto">
            <a:xfrm>
              <a:off x="678" y="119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0" name="Oval 322"/>
            <p:cNvSpPr>
              <a:spLocks noChangeArrowheads="1"/>
            </p:cNvSpPr>
            <p:nvPr/>
          </p:nvSpPr>
          <p:spPr bwMode="auto">
            <a:xfrm>
              <a:off x="1517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1" name="Oval 323"/>
            <p:cNvSpPr>
              <a:spLocks noChangeArrowheads="1"/>
            </p:cNvSpPr>
            <p:nvPr/>
          </p:nvSpPr>
          <p:spPr bwMode="auto">
            <a:xfrm>
              <a:off x="2365" y="201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2" name="Oval 324"/>
            <p:cNvSpPr>
              <a:spLocks noChangeArrowheads="1"/>
            </p:cNvSpPr>
            <p:nvPr/>
          </p:nvSpPr>
          <p:spPr bwMode="auto">
            <a:xfrm>
              <a:off x="3216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3" name="Oval 325"/>
            <p:cNvSpPr>
              <a:spLocks noChangeArrowheads="1"/>
            </p:cNvSpPr>
            <p:nvPr/>
          </p:nvSpPr>
          <p:spPr bwMode="auto">
            <a:xfrm>
              <a:off x="4069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4" name="Oval 326"/>
            <p:cNvSpPr>
              <a:spLocks noChangeArrowheads="1"/>
            </p:cNvSpPr>
            <p:nvPr/>
          </p:nvSpPr>
          <p:spPr bwMode="auto">
            <a:xfrm>
              <a:off x="4901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5" name="Oval 327"/>
            <p:cNvSpPr>
              <a:spLocks noChangeArrowheads="1"/>
            </p:cNvSpPr>
            <p:nvPr/>
          </p:nvSpPr>
          <p:spPr bwMode="auto">
            <a:xfrm>
              <a:off x="678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6" name="Oval 328"/>
            <p:cNvSpPr>
              <a:spLocks noChangeArrowheads="1"/>
            </p:cNvSpPr>
            <p:nvPr/>
          </p:nvSpPr>
          <p:spPr bwMode="auto">
            <a:xfrm>
              <a:off x="1517" y="285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7" name="Oval 329"/>
            <p:cNvSpPr>
              <a:spLocks noChangeArrowheads="1"/>
            </p:cNvSpPr>
            <p:nvPr/>
          </p:nvSpPr>
          <p:spPr bwMode="auto">
            <a:xfrm>
              <a:off x="2359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8" name="Oval 330"/>
            <p:cNvSpPr>
              <a:spLocks noChangeArrowheads="1"/>
            </p:cNvSpPr>
            <p:nvPr/>
          </p:nvSpPr>
          <p:spPr bwMode="auto">
            <a:xfrm>
              <a:off x="3210" y="284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99" name="Oval 331"/>
            <p:cNvSpPr>
              <a:spLocks noChangeArrowheads="1"/>
            </p:cNvSpPr>
            <p:nvPr/>
          </p:nvSpPr>
          <p:spPr bwMode="auto">
            <a:xfrm>
              <a:off x="4053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0" name="Oval 332"/>
            <p:cNvSpPr>
              <a:spLocks noChangeArrowheads="1"/>
            </p:cNvSpPr>
            <p:nvPr/>
          </p:nvSpPr>
          <p:spPr bwMode="auto">
            <a:xfrm>
              <a:off x="4925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1" name="Oval 333"/>
            <p:cNvSpPr>
              <a:spLocks noChangeArrowheads="1"/>
            </p:cNvSpPr>
            <p:nvPr/>
          </p:nvSpPr>
          <p:spPr bwMode="auto">
            <a:xfrm>
              <a:off x="662" y="2831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2" name="Oval 334"/>
            <p:cNvSpPr>
              <a:spLocks noChangeArrowheads="1"/>
            </p:cNvSpPr>
            <p:nvPr/>
          </p:nvSpPr>
          <p:spPr bwMode="auto">
            <a:xfrm>
              <a:off x="1509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3" name="Oval 335"/>
            <p:cNvSpPr>
              <a:spLocks noChangeArrowheads="1"/>
            </p:cNvSpPr>
            <p:nvPr/>
          </p:nvSpPr>
          <p:spPr bwMode="auto">
            <a:xfrm>
              <a:off x="2365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4" name="Oval 336"/>
            <p:cNvSpPr>
              <a:spLocks noChangeArrowheads="1"/>
            </p:cNvSpPr>
            <p:nvPr/>
          </p:nvSpPr>
          <p:spPr bwMode="auto">
            <a:xfrm>
              <a:off x="3221" y="367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5" name="Oval 337"/>
            <p:cNvSpPr>
              <a:spLocks noChangeArrowheads="1"/>
            </p:cNvSpPr>
            <p:nvPr/>
          </p:nvSpPr>
          <p:spPr bwMode="auto">
            <a:xfrm>
              <a:off x="4053" y="367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6" name="Oval 338"/>
            <p:cNvSpPr>
              <a:spLocks noChangeArrowheads="1"/>
            </p:cNvSpPr>
            <p:nvPr/>
          </p:nvSpPr>
          <p:spPr bwMode="auto">
            <a:xfrm>
              <a:off x="4893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07" name="Oval 339"/>
            <p:cNvSpPr>
              <a:spLocks noChangeArrowheads="1"/>
            </p:cNvSpPr>
            <p:nvPr/>
          </p:nvSpPr>
          <p:spPr bwMode="auto">
            <a:xfrm>
              <a:off x="662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08" name="Rectangle 340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6000" dirty="0" smtClean="0"/>
              <a:t>What is a "B factor"?</a:t>
            </a:r>
            <a:endParaRPr lang="en-US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36764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9799</TotalTime>
  <Words>3002</Words>
  <Application>Microsoft Office PowerPoint</Application>
  <PresentationFormat>On-screen Show (4:3)</PresentationFormat>
  <Paragraphs>918</Paragraphs>
  <Slides>160</Slides>
  <Notes>7</Notes>
  <HiddenSlides>15</HiddenSlides>
  <MMClips>10</MMClips>
  <ScaleCrop>false</ScaleCrop>
  <HeadingPairs>
    <vt:vector size="6" baseType="variant">
      <vt:variant>
        <vt:lpstr>Theme</vt:lpstr>
      </vt:variant>
      <vt:variant>
        <vt:i4>14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160</vt:i4>
      </vt:variant>
    </vt:vector>
  </HeadingPairs>
  <TitlesOfParts>
    <vt:vector size="176" baseType="lpstr">
      <vt:lpstr>Office Theme</vt:lpstr>
      <vt:lpstr>Default Design</vt:lpstr>
      <vt:lpstr>1_Default Design</vt:lpstr>
      <vt:lpstr>2_Default Design</vt:lpstr>
      <vt:lpstr>1_Office Theme</vt:lpstr>
      <vt:lpstr>2_Office Theme</vt:lpstr>
      <vt:lpstr>3_Default Design</vt:lpstr>
      <vt:lpstr>4_Default Design</vt:lpstr>
      <vt:lpstr>3_Office Theme</vt:lpstr>
      <vt:lpstr>5_Default Design</vt:lpstr>
      <vt:lpstr>4_Office Theme</vt:lpstr>
      <vt:lpstr>5_Office Theme</vt:lpstr>
      <vt:lpstr>6_Default Design</vt:lpstr>
      <vt:lpstr>7_Default Design</vt:lpstr>
      <vt:lpstr>Chart</vt:lpstr>
      <vt:lpstr>Microsoft Graph Chart</vt:lpstr>
      <vt:lpstr>Acknowledgements</vt:lpstr>
      <vt:lpstr>Reciprocal Space</vt:lpstr>
      <vt:lpstr>Reciprocal Space</vt:lpstr>
      <vt:lpstr>X-ray data are 3D!</vt:lpstr>
      <vt:lpstr>Electric charge</vt:lpstr>
      <vt:lpstr>Electric field of a moving charge</vt:lpstr>
      <vt:lpstr>Electric field of a moving charge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nearBragg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Muybridge’s galloping horse (1878)</vt:lpstr>
      <vt:lpstr>Snapshot from single virus particle</vt:lpstr>
      <vt:lpstr>Realistic single-particle prediction</vt:lpstr>
      <vt:lpstr>Realistic single-particle prediction</vt:lpstr>
      <vt:lpstr>lysozyme: real and reciprocal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Diffraction from a 3D lattice</vt:lpstr>
      <vt:lpstr>Diffraction from a 3D lattice</vt:lpstr>
      <vt:lpstr>Ewald Sphere</vt:lpstr>
      <vt:lpstr>Ewald Sphere</vt:lpstr>
      <vt:lpstr>Ewald Sphere</vt:lpstr>
      <vt:lpstr>Ewald Sphere</vt:lpstr>
      <vt:lpstr>Ewald Sphere</vt:lpstr>
      <vt:lpstr>Ewald Sphere</vt:lpstr>
      <vt:lpstr>Ewald Sphere</vt:lpstr>
      <vt:lpstr>Ewald Sphere</vt:lpstr>
      <vt:lpstr>beam divergence</vt:lpstr>
      <vt:lpstr>beam divergence</vt:lpstr>
      <vt:lpstr>Divergence Arndt &amp; Wonacott (1977)</vt:lpstr>
      <vt:lpstr>  divergence = 0 º</vt:lpstr>
      <vt:lpstr>  divergence = 0.3 º</vt:lpstr>
      <vt:lpstr>spectral dispersion</vt:lpstr>
      <vt:lpstr>spectral dispersion</vt:lpstr>
      <vt:lpstr>  dispersion = 0</vt:lpstr>
      <vt:lpstr>  dispersion = 0.014% (Si 111)</vt:lpstr>
      <vt:lpstr>  dispersion = 0.25% (CuKα)</vt:lpstr>
      <vt:lpstr>  dispersion = 0.6%</vt:lpstr>
      <vt:lpstr>  dispersion = 1.3%</vt:lpstr>
      <vt:lpstr>  dispersion = 2.6%</vt:lpstr>
      <vt:lpstr>  dispersion = 5.1%</vt:lpstr>
      <vt:lpstr>What if crystal is bent?</vt:lpstr>
      <vt:lpstr>What if crystal is bent?</vt:lpstr>
      <vt:lpstr>mosaic spread</vt:lpstr>
      <vt:lpstr>mosaic spread</vt:lpstr>
      <vt:lpstr>  mosaic spread = 0 º</vt:lpstr>
      <vt:lpstr>  mosaic spread = 0.1º</vt:lpstr>
      <vt:lpstr>  mosaic spread = 0.2º</vt:lpstr>
      <vt:lpstr>  mosaic spread = 0.4º</vt:lpstr>
      <vt:lpstr>  mosaic spread = 0.6º</vt:lpstr>
      <vt:lpstr>  mosaic spread = 0.8º</vt:lpstr>
      <vt:lpstr>  mosaic spread = 1.0º</vt:lpstr>
      <vt:lpstr>  mosaic spread = 1.5º</vt:lpstr>
      <vt:lpstr>  mosaic spread = 2.0º</vt:lpstr>
      <vt:lpstr>  mosaic spread = 2.5º</vt:lpstr>
      <vt:lpstr>  mosaic spread = 3.2º</vt:lpstr>
      <vt:lpstr>  mosaic spread = 6.4º</vt:lpstr>
      <vt:lpstr>  mosaic spread = 12.8º</vt:lpstr>
      <vt:lpstr>spot shape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mosaicity vs coherence length</vt:lpstr>
      <vt:lpstr>Meaning of “coherence length”</vt:lpstr>
      <vt:lpstr>Meaning of “coherence length”</vt:lpstr>
      <vt:lpstr>Meaning of “coherence length”</vt:lpstr>
      <vt:lpstr>Meaning of “coherence length”</vt:lpstr>
      <vt:lpstr>mosaicity vs coherence length</vt:lpstr>
      <vt:lpstr>“B” factors</vt:lpstr>
      <vt:lpstr>strong reflection</vt:lpstr>
      <vt:lpstr>weak reflection</vt:lpstr>
      <vt:lpstr>What is a "B factor"?</vt:lpstr>
      <vt:lpstr>What is a "B factor"?</vt:lpstr>
      <vt:lpstr>What is a "B factor"?</vt:lpstr>
      <vt:lpstr>What is a "B factor"?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Fourier view of scattering</vt:lpstr>
      <vt:lpstr>A Fourier view of scattering</vt:lpstr>
      <vt:lpstr>A Fourier view of scattering</vt:lpstr>
      <vt:lpstr>A Fourier view of scattering</vt:lpstr>
      <vt:lpstr>B factor from image analysis</vt:lpstr>
      <vt:lpstr>B factor from image analysis</vt:lpstr>
      <vt:lpstr>The B factor</vt:lpstr>
      <vt:lpstr>Resolution</vt:lpstr>
      <vt:lpstr>Resolution: low-angle cutoff</vt:lpstr>
      <vt:lpstr>R-factor</vt:lpstr>
      <vt:lpstr>Figure of Merit</vt:lpstr>
      <vt:lpstr>Overloads</vt:lpstr>
      <vt:lpstr>Completeness: missing wedge</vt:lpstr>
      <vt:lpstr>Completeness: random deletion</vt:lpstr>
      <vt:lpstr>PowerPoint Presentation</vt:lpstr>
      <vt:lpstr>PowerPoint Presentation</vt:lpstr>
      <vt:lpstr>Lorentz factor: note added in proof</vt:lpstr>
      <vt:lpstr>Lorentz Factor</vt:lpstr>
      <vt:lpstr>Lorentz Factor</vt:lpstr>
      <vt:lpstr>Lorentz Factor</vt:lpstr>
      <vt:lpstr>Lorentz Factor</vt:lpstr>
      <vt:lpstr>The “Lorentz zone”</vt:lpstr>
      <vt:lpstr>Lorentz factor</vt:lpstr>
      <vt:lpstr>Polarization factor</vt:lpstr>
      <vt:lpstr>attenuation factor</vt:lpstr>
      <vt:lpstr>Where do photons go?</vt:lpstr>
      <vt:lpstr>Air absorption</vt:lpstr>
      <vt:lpstr>PowerPoint Presentation</vt:lpstr>
      <vt:lpstr>A few other corrections…</vt:lpstr>
      <vt:lpstr>PowerPoint Presentation</vt:lpstr>
      <vt:lpstr>Reciprocal Space</vt:lpstr>
      <vt:lpstr>Temperature is not enough</vt:lpstr>
      <vt:lpstr>Dawn of the Age of Uncertainty </vt:lpstr>
      <vt:lpstr>Temperature is not enough</vt:lpstr>
      <vt:lpstr>1928: the last straw for determinism</vt:lpstr>
      <vt:lpstr>How to install: nearBragg</vt:lpstr>
      <vt:lpstr>How to run: nearBragg  for single particle</vt:lpstr>
      <vt:lpstr>How to run: nearBragg  for single particle</vt:lpstr>
      <vt:lpstr>How to run: nearBragg  for single particle</vt:lpstr>
      <vt:lpstr>How to run: nanoBragg  for single particle</vt:lpstr>
      <vt:lpstr>How to run: nanoBragg  for single particle</vt:lpstr>
      <vt:lpstr>How to run: nonBragg for SAXS</vt:lpstr>
      <vt:lpstr>How to run: nonBragg for SAXS</vt:lpstr>
      <vt:lpstr>Laue’s diffraction photograph (not to be confused with Laue diffraction)</vt:lpstr>
      <vt:lpstr>W. L. Bragg on Spot Shape</vt:lpstr>
      <vt:lpstr>Reciprocal Space</vt:lpstr>
      <vt:lpstr>What you know when:</vt:lpstr>
      <vt:lpstr>Asymmetric Unit (ASU)</vt:lpstr>
      <vt:lpstr>Frequency of Space Groups in PDB</vt:lpstr>
      <vt:lpstr>Pitfalls: sub-space groups</vt:lpstr>
      <vt:lpstr>Trick Question: What is the space group?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Trick Question: What is the space group?</dc:title>
  <dc:creator>JMHolton</dc:creator>
  <cp:lastModifiedBy>James_Holton</cp:lastModifiedBy>
  <cp:revision>83</cp:revision>
  <dcterms:created xsi:type="dcterms:W3CDTF">2016-10-13T18:45:33Z</dcterms:created>
  <dcterms:modified xsi:type="dcterms:W3CDTF">2022-10-13T15:15:11Z</dcterms:modified>
</cp:coreProperties>
</file>