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14" r:id="rId3"/>
    <p:sldMasterId id="2147483755" r:id="rId4"/>
    <p:sldMasterId id="2147483781" r:id="rId5"/>
    <p:sldMasterId id="2147483882" r:id="rId6"/>
    <p:sldMasterId id="2147483897" r:id="rId7"/>
    <p:sldMasterId id="2147483923" r:id="rId8"/>
    <p:sldMasterId id="2147484091" r:id="rId9"/>
    <p:sldMasterId id="2147484107" r:id="rId10"/>
    <p:sldMasterId id="2147484120" r:id="rId11"/>
    <p:sldMasterId id="2147484134" r:id="rId12"/>
    <p:sldMasterId id="2147484163" r:id="rId13"/>
    <p:sldMasterId id="2147484246" r:id="rId14"/>
    <p:sldMasterId id="2147484289" r:id="rId15"/>
    <p:sldMasterId id="2147484488" r:id="rId16"/>
    <p:sldMasterId id="2147484503" r:id="rId17"/>
    <p:sldMasterId id="2147484515" r:id="rId18"/>
    <p:sldMasterId id="2147484529" r:id="rId19"/>
  </p:sldMasterIdLst>
  <p:notesMasterIdLst>
    <p:notesMasterId r:id="rId154"/>
  </p:notesMasterIdLst>
  <p:handoutMasterIdLst>
    <p:handoutMasterId r:id="rId155"/>
  </p:handoutMasterIdLst>
  <p:sldIdLst>
    <p:sldId id="1600" r:id="rId20"/>
    <p:sldId id="1591" r:id="rId21"/>
    <p:sldId id="1528" r:id="rId22"/>
    <p:sldId id="1596" r:id="rId23"/>
    <p:sldId id="1601" r:id="rId24"/>
    <p:sldId id="1602" r:id="rId25"/>
    <p:sldId id="1603" r:id="rId26"/>
    <p:sldId id="1592" r:id="rId27"/>
    <p:sldId id="1604" r:id="rId28"/>
    <p:sldId id="1605" r:id="rId29"/>
    <p:sldId id="1156" r:id="rId30"/>
    <p:sldId id="1606" r:id="rId31"/>
    <p:sldId id="1607" r:id="rId32"/>
    <p:sldId id="1590" r:id="rId33"/>
    <p:sldId id="1608" r:id="rId34"/>
    <p:sldId id="1609" r:id="rId35"/>
    <p:sldId id="1168" r:id="rId36"/>
    <p:sldId id="1169" r:id="rId37"/>
    <p:sldId id="1170" r:id="rId38"/>
    <p:sldId id="1171" r:id="rId39"/>
    <p:sldId id="1610" r:id="rId40"/>
    <p:sldId id="1611" r:id="rId41"/>
    <p:sldId id="1612" r:id="rId42"/>
    <p:sldId id="1613" r:id="rId43"/>
    <p:sldId id="1218" r:id="rId44"/>
    <p:sldId id="1219" r:id="rId45"/>
    <p:sldId id="1220" r:id="rId46"/>
    <p:sldId id="1221" r:id="rId47"/>
    <p:sldId id="1222" r:id="rId48"/>
    <p:sldId id="1223" r:id="rId49"/>
    <p:sldId id="1224" r:id="rId50"/>
    <p:sldId id="1225" r:id="rId51"/>
    <p:sldId id="1226" r:id="rId52"/>
    <p:sldId id="1241" r:id="rId53"/>
    <p:sldId id="1242" r:id="rId54"/>
    <p:sldId id="1243" r:id="rId55"/>
    <p:sldId id="1244" r:id="rId56"/>
    <p:sldId id="1538" r:id="rId57"/>
    <p:sldId id="1539" r:id="rId58"/>
    <p:sldId id="1540" r:id="rId59"/>
    <p:sldId id="1541" r:id="rId60"/>
    <p:sldId id="1542" r:id="rId61"/>
    <p:sldId id="1543" r:id="rId62"/>
    <p:sldId id="1544" r:id="rId63"/>
    <p:sldId id="1545" r:id="rId64"/>
    <p:sldId id="1546" r:id="rId65"/>
    <p:sldId id="1547" r:id="rId66"/>
    <p:sldId id="1548" r:id="rId67"/>
    <p:sldId id="1549" r:id="rId68"/>
    <p:sldId id="1550" r:id="rId69"/>
    <p:sldId id="1551" r:id="rId70"/>
    <p:sldId id="1552" r:id="rId71"/>
    <p:sldId id="1553" r:id="rId72"/>
    <p:sldId id="1554" r:id="rId73"/>
    <p:sldId id="1555" r:id="rId74"/>
    <p:sldId id="1556" r:id="rId75"/>
    <p:sldId id="1557" r:id="rId76"/>
    <p:sldId id="1558" r:id="rId77"/>
    <p:sldId id="1559" r:id="rId78"/>
    <p:sldId id="1560" r:id="rId79"/>
    <p:sldId id="1561" r:id="rId80"/>
    <p:sldId id="1562" r:id="rId81"/>
    <p:sldId id="1563" r:id="rId82"/>
    <p:sldId id="1564" r:id="rId83"/>
    <p:sldId id="1565" r:id="rId84"/>
    <p:sldId id="1566" r:id="rId85"/>
    <p:sldId id="1567" r:id="rId86"/>
    <p:sldId id="1568" r:id="rId87"/>
    <p:sldId id="1569" r:id="rId88"/>
    <p:sldId id="1570" r:id="rId89"/>
    <p:sldId id="1571" r:id="rId90"/>
    <p:sldId id="1572" r:id="rId91"/>
    <p:sldId id="1573" r:id="rId92"/>
    <p:sldId id="1574" r:id="rId93"/>
    <p:sldId id="1575" r:id="rId94"/>
    <p:sldId id="1576" r:id="rId95"/>
    <p:sldId id="1577" r:id="rId96"/>
    <p:sldId id="1578" r:id="rId97"/>
    <p:sldId id="1579" r:id="rId98"/>
    <p:sldId id="1580" r:id="rId99"/>
    <p:sldId id="1581" r:id="rId100"/>
    <p:sldId id="1582" r:id="rId101"/>
    <p:sldId id="1583" r:id="rId102"/>
    <p:sldId id="1584" r:id="rId103"/>
    <p:sldId id="1585" r:id="rId104"/>
    <p:sldId id="1586" r:id="rId105"/>
    <p:sldId id="1587" r:id="rId106"/>
    <p:sldId id="1593" r:id="rId107"/>
    <p:sldId id="839" r:id="rId108"/>
    <p:sldId id="1526" r:id="rId109"/>
    <p:sldId id="856" r:id="rId110"/>
    <p:sldId id="857" r:id="rId111"/>
    <p:sldId id="1532" r:id="rId112"/>
    <p:sldId id="858" r:id="rId113"/>
    <p:sldId id="859" r:id="rId114"/>
    <p:sldId id="840" r:id="rId115"/>
    <p:sldId id="1157" r:id="rId116"/>
    <p:sldId id="1158" r:id="rId117"/>
    <p:sldId id="1155" r:id="rId118"/>
    <p:sldId id="1154" r:id="rId119"/>
    <p:sldId id="1597" r:id="rId120"/>
    <p:sldId id="1524" r:id="rId121"/>
    <p:sldId id="1525" r:id="rId122"/>
    <p:sldId id="846" r:id="rId123"/>
    <p:sldId id="847" r:id="rId124"/>
    <p:sldId id="1598" r:id="rId125"/>
    <p:sldId id="1599" r:id="rId126"/>
    <p:sldId id="1589" r:id="rId127"/>
    <p:sldId id="1529" r:id="rId128"/>
    <p:sldId id="1252" r:id="rId129"/>
    <p:sldId id="1520" r:id="rId130"/>
    <p:sldId id="836" r:id="rId131"/>
    <p:sldId id="1523" r:id="rId132"/>
    <p:sldId id="1522" r:id="rId133"/>
    <p:sldId id="1521" r:id="rId134"/>
    <p:sldId id="1615" r:id="rId135"/>
    <p:sldId id="1392" r:id="rId136"/>
    <p:sldId id="1393" r:id="rId137"/>
    <p:sldId id="1432" r:id="rId138"/>
    <p:sldId id="1527" r:id="rId139"/>
    <p:sldId id="1530" r:id="rId140"/>
    <p:sldId id="1535" r:id="rId141"/>
    <p:sldId id="1519" r:id="rId142"/>
    <p:sldId id="1518" r:id="rId143"/>
    <p:sldId id="1536" r:id="rId144"/>
    <p:sldId id="855" r:id="rId145"/>
    <p:sldId id="1533" r:id="rId146"/>
    <p:sldId id="1182" r:id="rId147"/>
    <p:sldId id="1183" r:id="rId148"/>
    <p:sldId id="960" r:id="rId149"/>
    <p:sldId id="1534" r:id="rId150"/>
    <p:sldId id="1272" r:id="rId151"/>
    <p:sldId id="1614" r:id="rId152"/>
    <p:sldId id="1594" r:id="rId15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20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3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54" Type="http://schemas.openxmlformats.org/officeDocument/2006/relationships/notesMaster" Target="notesMasters/notesMaster1.xml"/><Relationship Id="rId15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slide" Target="slides/slide125.xml"/><Relationship Id="rId149" Type="http://schemas.openxmlformats.org/officeDocument/2006/relationships/slide" Target="slides/slide13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55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slide" Target="slides/slide121.xml"/><Relationship Id="rId145" Type="http://schemas.openxmlformats.org/officeDocument/2006/relationships/slide" Target="slides/slide126.xml"/><Relationship Id="rId153" Type="http://schemas.openxmlformats.org/officeDocument/2006/relationships/slide" Target="slides/slide1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151" Type="http://schemas.openxmlformats.org/officeDocument/2006/relationships/slide" Target="slides/slide132.xml"/><Relationship Id="rId15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slide" Target="slides/slide12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157" Type="http://schemas.openxmlformats.org/officeDocument/2006/relationships/viewProps" Target="viewProps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slide" Target="slides/slide1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15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3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minimum required crystal size</a:t>
            </a:r>
          </a:p>
        </c:rich>
      </c:tx>
      <c:layout>
        <c:manualLayout>
          <c:xMode val="edge"/>
          <c:yMode val="edge"/>
          <c:x val="0.20729537366548043"/>
          <c:y val="1.9633507853403141E-2"/>
        </c:manualLayout>
      </c:layout>
      <c:overlay val="0"/>
      <c:spPr>
        <a:noFill/>
        <a:ln w="146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195729537366533E-2"/>
          <c:y val="0.15837696335078533"/>
          <c:w val="0.80160142348754437"/>
          <c:h val="0.69633507853403154"/>
        </c:manualLayout>
      </c:layout>
      <c:scatterChart>
        <c:scatterStyle val="lineMarker"/>
        <c:varyColors val="0"/>
        <c:ser>
          <c:idx val="3"/>
          <c:order val="0"/>
          <c:tx>
            <c:strRef>
              <c:f>Sheet1!$D$1</c:f>
              <c:strCache>
                <c:ptCount val="1"/>
                <c:pt idx="0">
                  <c:v>2 A perfect lysozyme</c:v>
                </c:pt>
              </c:strCache>
            </c:strRef>
          </c:tx>
          <c:spPr>
            <a:ln w="508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Sheet1!$A$2:$A$938</c:f>
              <c:numCache>
                <c:formatCode>General</c:formatCode>
                <c:ptCount val="937"/>
                <c:pt idx="0">
                  <c:v>50.1</c:v>
                </c:pt>
                <c:pt idx="1">
                  <c:v>49</c:v>
                </c:pt>
                <c:pt idx="2">
                  <c:v>48.5</c:v>
                </c:pt>
                <c:pt idx="3">
                  <c:v>48</c:v>
                </c:pt>
                <c:pt idx="4">
                  <c:v>47.5</c:v>
                </c:pt>
                <c:pt idx="5">
                  <c:v>47</c:v>
                </c:pt>
                <c:pt idx="6">
                  <c:v>46.5</c:v>
                </c:pt>
                <c:pt idx="7">
                  <c:v>46</c:v>
                </c:pt>
                <c:pt idx="8">
                  <c:v>45.5</c:v>
                </c:pt>
                <c:pt idx="9">
                  <c:v>45</c:v>
                </c:pt>
                <c:pt idx="10">
                  <c:v>44.5</c:v>
                </c:pt>
                <c:pt idx="11">
                  <c:v>44</c:v>
                </c:pt>
                <c:pt idx="12">
                  <c:v>43.5</c:v>
                </c:pt>
                <c:pt idx="13">
                  <c:v>43</c:v>
                </c:pt>
                <c:pt idx="14">
                  <c:v>42.5</c:v>
                </c:pt>
                <c:pt idx="15">
                  <c:v>42</c:v>
                </c:pt>
                <c:pt idx="16">
                  <c:v>41.5</c:v>
                </c:pt>
                <c:pt idx="17">
                  <c:v>41</c:v>
                </c:pt>
                <c:pt idx="18">
                  <c:v>40.5</c:v>
                </c:pt>
                <c:pt idx="19">
                  <c:v>40</c:v>
                </c:pt>
                <c:pt idx="20">
                  <c:v>39.5</c:v>
                </c:pt>
                <c:pt idx="21">
                  <c:v>39</c:v>
                </c:pt>
                <c:pt idx="22">
                  <c:v>38.5</c:v>
                </c:pt>
                <c:pt idx="23">
                  <c:v>38</c:v>
                </c:pt>
                <c:pt idx="24">
                  <c:v>37.5</c:v>
                </c:pt>
                <c:pt idx="25">
                  <c:v>37</c:v>
                </c:pt>
                <c:pt idx="26">
                  <c:v>36.5</c:v>
                </c:pt>
                <c:pt idx="27">
                  <c:v>36</c:v>
                </c:pt>
                <c:pt idx="28">
                  <c:v>35.5</c:v>
                </c:pt>
                <c:pt idx="29">
                  <c:v>35</c:v>
                </c:pt>
                <c:pt idx="30">
                  <c:v>34.5</c:v>
                </c:pt>
                <c:pt idx="31">
                  <c:v>34</c:v>
                </c:pt>
                <c:pt idx="32">
                  <c:v>33.5</c:v>
                </c:pt>
                <c:pt idx="33">
                  <c:v>33</c:v>
                </c:pt>
                <c:pt idx="34">
                  <c:v>32.5</c:v>
                </c:pt>
                <c:pt idx="35">
                  <c:v>32</c:v>
                </c:pt>
                <c:pt idx="36">
                  <c:v>31.5</c:v>
                </c:pt>
                <c:pt idx="37">
                  <c:v>31</c:v>
                </c:pt>
                <c:pt idx="38">
                  <c:v>30.5</c:v>
                </c:pt>
                <c:pt idx="39">
                  <c:v>30</c:v>
                </c:pt>
                <c:pt idx="40">
                  <c:v>29.5</c:v>
                </c:pt>
                <c:pt idx="41">
                  <c:v>29</c:v>
                </c:pt>
                <c:pt idx="42">
                  <c:v>28.5</c:v>
                </c:pt>
                <c:pt idx="43">
                  <c:v>28</c:v>
                </c:pt>
                <c:pt idx="44">
                  <c:v>27.5</c:v>
                </c:pt>
                <c:pt idx="45">
                  <c:v>27</c:v>
                </c:pt>
                <c:pt idx="46">
                  <c:v>26.5</c:v>
                </c:pt>
                <c:pt idx="47">
                  <c:v>26</c:v>
                </c:pt>
                <c:pt idx="48">
                  <c:v>25.5</c:v>
                </c:pt>
                <c:pt idx="49">
                  <c:v>25</c:v>
                </c:pt>
                <c:pt idx="50">
                  <c:v>24.5</c:v>
                </c:pt>
                <c:pt idx="51">
                  <c:v>24</c:v>
                </c:pt>
                <c:pt idx="52">
                  <c:v>23.5</c:v>
                </c:pt>
                <c:pt idx="53">
                  <c:v>23</c:v>
                </c:pt>
                <c:pt idx="54">
                  <c:v>22.5</c:v>
                </c:pt>
                <c:pt idx="55">
                  <c:v>22</c:v>
                </c:pt>
                <c:pt idx="56">
                  <c:v>21.5</c:v>
                </c:pt>
                <c:pt idx="57">
                  <c:v>21</c:v>
                </c:pt>
                <c:pt idx="58">
                  <c:v>20.5</c:v>
                </c:pt>
                <c:pt idx="59">
                  <c:v>20</c:v>
                </c:pt>
                <c:pt idx="60">
                  <c:v>19.5</c:v>
                </c:pt>
                <c:pt idx="61">
                  <c:v>19</c:v>
                </c:pt>
                <c:pt idx="62">
                  <c:v>18.5</c:v>
                </c:pt>
                <c:pt idx="63">
                  <c:v>18</c:v>
                </c:pt>
                <c:pt idx="64">
                  <c:v>17.5</c:v>
                </c:pt>
                <c:pt idx="65">
                  <c:v>17</c:v>
                </c:pt>
                <c:pt idx="66">
                  <c:v>16.5</c:v>
                </c:pt>
                <c:pt idx="67">
                  <c:v>16</c:v>
                </c:pt>
                <c:pt idx="68">
                  <c:v>15.5</c:v>
                </c:pt>
                <c:pt idx="69">
                  <c:v>15</c:v>
                </c:pt>
                <c:pt idx="70">
                  <c:v>14.5</c:v>
                </c:pt>
                <c:pt idx="71">
                  <c:v>14</c:v>
                </c:pt>
                <c:pt idx="72">
                  <c:v>13.5</c:v>
                </c:pt>
                <c:pt idx="73">
                  <c:v>13</c:v>
                </c:pt>
                <c:pt idx="74">
                  <c:v>12.5</c:v>
                </c:pt>
                <c:pt idx="75">
                  <c:v>12</c:v>
                </c:pt>
                <c:pt idx="76">
                  <c:v>11.5</c:v>
                </c:pt>
                <c:pt idx="77">
                  <c:v>11</c:v>
                </c:pt>
                <c:pt idx="78">
                  <c:v>10.5</c:v>
                </c:pt>
                <c:pt idx="79">
                  <c:v>10</c:v>
                </c:pt>
                <c:pt idx="80">
                  <c:v>9.5</c:v>
                </c:pt>
                <c:pt idx="81">
                  <c:v>9</c:v>
                </c:pt>
                <c:pt idx="82">
                  <c:v>8.5</c:v>
                </c:pt>
                <c:pt idx="83">
                  <c:v>8</c:v>
                </c:pt>
                <c:pt idx="84">
                  <c:v>7.5</c:v>
                </c:pt>
                <c:pt idx="85">
                  <c:v>7</c:v>
                </c:pt>
                <c:pt idx="86">
                  <c:v>6.5</c:v>
                </c:pt>
                <c:pt idx="87">
                  <c:v>6</c:v>
                </c:pt>
                <c:pt idx="88">
                  <c:v>5.5</c:v>
                </c:pt>
                <c:pt idx="89">
                  <c:v>5</c:v>
                </c:pt>
                <c:pt idx="90">
                  <c:v>4.5</c:v>
                </c:pt>
                <c:pt idx="91">
                  <c:v>4</c:v>
                </c:pt>
                <c:pt idx="92">
                  <c:v>4.0999999999999996</c:v>
                </c:pt>
                <c:pt idx="93">
                  <c:v>4</c:v>
                </c:pt>
                <c:pt idx="94">
                  <c:v>3.9</c:v>
                </c:pt>
                <c:pt idx="95">
                  <c:v>3.8</c:v>
                </c:pt>
                <c:pt idx="96">
                  <c:v>3.7</c:v>
                </c:pt>
                <c:pt idx="97">
                  <c:v>3.6</c:v>
                </c:pt>
                <c:pt idx="98">
                  <c:v>3.5</c:v>
                </c:pt>
                <c:pt idx="99">
                  <c:v>3.4</c:v>
                </c:pt>
                <c:pt idx="100">
                  <c:v>3.3</c:v>
                </c:pt>
                <c:pt idx="101">
                  <c:v>3.2</c:v>
                </c:pt>
                <c:pt idx="102">
                  <c:v>3.1</c:v>
                </c:pt>
                <c:pt idx="103">
                  <c:v>3</c:v>
                </c:pt>
                <c:pt idx="104">
                  <c:v>2.9</c:v>
                </c:pt>
                <c:pt idx="105">
                  <c:v>2.8</c:v>
                </c:pt>
                <c:pt idx="106">
                  <c:v>2.7</c:v>
                </c:pt>
                <c:pt idx="107">
                  <c:v>2.6</c:v>
                </c:pt>
                <c:pt idx="108">
                  <c:v>2.5</c:v>
                </c:pt>
                <c:pt idx="109">
                  <c:v>2.4</c:v>
                </c:pt>
                <c:pt idx="110">
                  <c:v>2.2999999999999998</c:v>
                </c:pt>
                <c:pt idx="111">
                  <c:v>2.2000000000000002</c:v>
                </c:pt>
                <c:pt idx="112">
                  <c:v>2.1</c:v>
                </c:pt>
                <c:pt idx="113">
                  <c:v>2</c:v>
                </c:pt>
                <c:pt idx="114">
                  <c:v>1.9</c:v>
                </c:pt>
                <c:pt idx="115">
                  <c:v>1.8</c:v>
                </c:pt>
              </c:numCache>
            </c:numRef>
          </c:xVal>
          <c:yVal>
            <c:numRef>
              <c:f>Sheet1!$D$2:$D$938</c:f>
              <c:numCache>
                <c:formatCode>General</c:formatCode>
                <c:ptCount val="937"/>
                <c:pt idx="0">
                  <c:v>1.4</c:v>
                </c:pt>
                <c:pt idx="1">
                  <c:v>1.3894899999999999</c:v>
                </c:pt>
                <c:pt idx="2">
                  <c:v>1.38381</c:v>
                </c:pt>
                <c:pt idx="3">
                  <c:v>1.3783099999999999</c:v>
                </c:pt>
                <c:pt idx="4">
                  <c:v>1.3729800000000001</c:v>
                </c:pt>
                <c:pt idx="5">
                  <c:v>1.3678300000000001</c:v>
                </c:pt>
                <c:pt idx="6">
                  <c:v>1.3628400000000001</c:v>
                </c:pt>
                <c:pt idx="7">
                  <c:v>1.35802</c:v>
                </c:pt>
                <c:pt idx="8">
                  <c:v>1.3533599999999999</c:v>
                </c:pt>
                <c:pt idx="9">
                  <c:v>1.34887</c:v>
                </c:pt>
                <c:pt idx="10">
                  <c:v>1.3445400000000001</c:v>
                </c:pt>
                <c:pt idx="11">
                  <c:v>1.34036</c:v>
                </c:pt>
                <c:pt idx="12">
                  <c:v>1.3363400000000001</c:v>
                </c:pt>
                <c:pt idx="13">
                  <c:v>1.3324800000000001</c:v>
                </c:pt>
                <c:pt idx="14">
                  <c:v>1.32877</c:v>
                </c:pt>
                <c:pt idx="15">
                  <c:v>1.32521</c:v>
                </c:pt>
                <c:pt idx="16">
                  <c:v>1.3218000000000001</c:v>
                </c:pt>
                <c:pt idx="17">
                  <c:v>1.31854</c:v>
                </c:pt>
                <c:pt idx="18">
                  <c:v>1.3154300000000001</c:v>
                </c:pt>
                <c:pt idx="19">
                  <c:v>1.31247</c:v>
                </c:pt>
                <c:pt idx="20">
                  <c:v>1.30965</c:v>
                </c:pt>
                <c:pt idx="21">
                  <c:v>1.30697</c:v>
                </c:pt>
                <c:pt idx="22">
                  <c:v>1.30443</c:v>
                </c:pt>
                <c:pt idx="23">
                  <c:v>1.3020400000000001</c:v>
                </c:pt>
                <c:pt idx="24">
                  <c:v>1.29979</c:v>
                </c:pt>
                <c:pt idx="25">
                  <c:v>1.2976799999999999</c:v>
                </c:pt>
                <c:pt idx="26">
                  <c:v>1.2957099999999999</c:v>
                </c:pt>
                <c:pt idx="27">
                  <c:v>1.2938700000000001</c:v>
                </c:pt>
                <c:pt idx="28">
                  <c:v>1.2921800000000001</c:v>
                </c:pt>
                <c:pt idx="29">
                  <c:v>1.2906200000000001</c:v>
                </c:pt>
                <c:pt idx="30">
                  <c:v>1.28921</c:v>
                </c:pt>
                <c:pt idx="31">
                  <c:v>1.28792</c:v>
                </c:pt>
                <c:pt idx="32">
                  <c:v>1.28678</c:v>
                </c:pt>
                <c:pt idx="33">
                  <c:v>1.2857700000000001</c:v>
                </c:pt>
                <c:pt idx="34">
                  <c:v>1.2848999999999999</c:v>
                </c:pt>
                <c:pt idx="35">
                  <c:v>1.28417</c:v>
                </c:pt>
                <c:pt idx="36">
                  <c:v>1.2835700000000001</c:v>
                </c:pt>
                <c:pt idx="37">
                  <c:v>1.28311</c:v>
                </c:pt>
                <c:pt idx="38">
                  <c:v>1.28278</c:v>
                </c:pt>
                <c:pt idx="39">
                  <c:v>1.2825899999999999</c:v>
                </c:pt>
                <c:pt idx="40">
                  <c:v>1.28254</c:v>
                </c:pt>
                <c:pt idx="41">
                  <c:v>1.2826299999999999</c:v>
                </c:pt>
                <c:pt idx="42">
                  <c:v>1.28285</c:v>
                </c:pt>
                <c:pt idx="43">
                  <c:v>1.28321</c:v>
                </c:pt>
                <c:pt idx="44">
                  <c:v>1.28372</c:v>
                </c:pt>
                <c:pt idx="45">
                  <c:v>1.2843599999999999</c:v>
                </c:pt>
                <c:pt idx="46">
                  <c:v>1.2851399999999999</c:v>
                </c:pt>
                <c:pt idx="47">
                  <c:v>1.28606</c:v>
                </c:pt>
                <c:pt idx="48">
                  <c:v>1.28712</c:v>
                </c:pt>
                <c:pt idx="49">
                  <c:v>1.28833</c:v>
                </c:pt>
                <c:pt idx="50">
                  <c:v>1.2896799999999999</c:v>
                </c:pt>
                <c:pt idx="51">
                  <c:v>1.29118</c:v>
                </c:pt>
                <c:pt idx="52">
                  <c:v>1.2928299999999999</c:v>
                </c:pt>
                <c:pt idx="53">
                  <c:v>1.2946299999999999</c:v>
                </c:pt>
                <c:pt idx="54">
                  <c:v>1.2965800000000001</c:v>
                </c:pt>
                <c:pt idx="55">
                  <c:v>1.2986800000000001</c:v>
                </c:pt>
                <c:pt idx="56">
                  <c:v>1.30094</c:v>
                </c:pt>
                <c:pt idx="57">
                  <c:v>1.3033699999999999</c:v>
                </c:pt>
                <c:pt idx="58">
                  <c:v>1.30596</c:v>
                </c:pt>
                <c:pt idx="59">
                  <c:v>1.3087200000000001</c:v>
                </c:pt>
                <c:pt idx="60">
                  <c:v>1.31166</c:v>
                </c:pt>
                <c:pt idx="61">
                  <c:v>1.3147800000000001</c:v>
                </c:pt>
                <c:pt idx="62">
                  <c:v>1.31809</c:v>
                </c:pt>
                <c:pt idx="63">
                  <c:v>1.3216000000000001</c:v>
                </c:pt>
                <c:pt idx="64">
                  <c:v>1.32531</c:v>
                </c:pt>
                <c:pt idx="65">
                  <c:v>1.32925</c:v>
                </c:pt>
                <c:pt idx="66">
                  <c:v>1.3334299999999999</c:v>
                </c:pt>
                <c:pt idx="67">
                  <c:v>1.33786</c:v>
                </c:pt>
                <c:pt idx="68">
                  <c:v>1.34256</c:v>
                </c:pt>
                <c:pt idx="69">
                  <c:v>1.34755</c:v>
                </c:pt>
                <c:pt idx="70">
                  <c:v>1.3528800000000001</c:v>
                </c:pt>
                <c:pt idx="71">
                  <c:v>1.3585700000000001</c:v>
                </c:pt>
                <c:pt idx="72">
                  <c:v>1.36466</c:v>
                </c:pt>
                <c:pt idx="73">
                  <c:v>1.3712</c:v>
                </c:pt>
                <c:pt idx="74">
                  <c:v>1.3782700000000001</c:v>
                </c:pt>
                <c:pt idx="75">
                  <c:v>1.3859300000000001</c:v>
                </c:pt>
                <c:pt idx="76">
                  <c:v>1.39429</c:v>
                </c:pt>
                <c:pt idx="77">
                  <c:v>1.4034500000000001</c:v>
                </c:pt>
                <c:pt idx="78">
                  <c:v>1.4135800000000001</c:v>
                </c:pt>
                <c:pt idx="79">
                  <c:v>1.4248499999999999</c:v>
                </c:pt>
                <c:pt idx="80">
                  <c:v>1.4375100000000001</c:v>
                </c:pt>
                <c:pt idx="81">
                  <c:v>1.4518599999999999</c:v>
                </c:pt>
                <c:pt idx="82">
                  <c:v>1.46827</c:v>
                </c:pt>
                <c:pt idx="83">
                  <c:v>1.48725</c:v>
                </c:pt>
                <c:pt idx="84">
                  <c:v>1.5094000000000001</c:v>
                </c:pt>
                <c:pt idx="85">
                  <c:v>1.53549</c:v>
                </c:pt>
                <c:pt idx="86">
                  <c:v>1.5663400000000001</c:v>
                </c:pt>
                <c:pt idx="87">
                  <c:v>1.6026100000000001</c:v>
                </c:pt>
                <c:pt idx="88">
                  <c:v>1.6439600000000001</c:v>
                </c:pt>
                <c:pt idx="89">
                  <c:v>1.6865600000000001</c:v>
                </c:pt>
                <c:pt idx="90">
                  <c:v>1.7163200000000001</c:v>
                </c:pt>
                <c:pt idx="91">
                  <c:v>1.69601</c:v>
                </c:pt>
                <c:pt idx="92">
                  <c:v>1.7069300000000001</c:v>
                </c:pt>
                <c:pt idx="93">
                  <c:v>1.69601</c:v>
                </c:pt>
                <c:pt idx="94">
                  <c:v>1.6805300000000001</c:v>
                </c:pt>
                <c:pt idx="95">
                  <c:v>1.65998</c:v>
                </c:pt>
                <c:pt idx="96">
                  <c:v>1.6339399999999999</c:v>
                </c:pt>
                <c:pt idx="97">
                  <c:v>1.60212</c:v>
                </c:pt>
                <c:pt idx="98">
                  <c:v>1.5644499999999999</c:v>
                </c:pt>
                <c:pt idx="99">
                  <c:v>1.5210600000000001</c:v>
                </c:pt>
                <c:pt idx="100">
                  <c:v>1.4723200000000001</c:v>
                </c:pt>
                <c:pt idx="101">
                  <c:v>1.41879</c:v>
                </c:pt>
                <c:pt idx="102">
                  <c:v>1.3612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934592"/>
        <c:axId val="381973632"/>
      </c:scatterChart>
      <c:valAx>
        <c:axId val="381934592"/>
        <c:scaling>
          <c:orientation val="minMax"/>
          <c:max val="49"/>
          <c:min val="1"/>
        </c:scaling>
        <c:delete val="0"/>
        <c:axPos val="b"/>
        <c:majorGridlines>
          <c:spPr>
            <a:ln w="7300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77" b="0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800" dirty="0"/>
                  <a:t>photon energy (</a:t>
                </a:r>
                <a:r>
                  <a:rPr lang="en-US" sz="1800" dirty="0" err="1"/>
                  <a:t>keV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37016381145293609"/>
              <c:y val="0.92175095496152259"/>
            </c:manualLayout>
          </c:layout>
          <c:overlay val="0"/>
          <c:spPr>
            <a:noFill/>
            <a:ln w="146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8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1973632"/>
        <c:crossesAt val="0"/>
        <c:crossBetween val="midCat"/>
        <c:majorUnit val="5"/>
      </c:valAx>
      <c:valAx>
        <c:axId val="381973632"/>
        <c:scaling>
          <c:orientation val="minMax"/>
          <c:max val="1.8"/>
          <c:min val="1.2"/>
        </c:scaling>
        <c:delete val="0"/>
        <c:axPos val="l"/>
        <c:majorGridlines>
          <c:spPr>
            <a:ln w="7300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69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crystal diameter (microns)</a:t>
                </a:r>
              </a:p>
            </c:rich>
          </c:tx>
          <c:layout>
            <c:manualLayout>
              <c:xMode val="edge"/>
              <c:yMode val="edge"/>
              <c:x val="2.1352313167259784E-2"/>
              <c:y val="0.35732984293193715"/>
            </c:manualLayout>
          </c:layout>
          <c:overlay val="0"/>
          <c:spPr>
            <a:noFill/>
            <a:ln w="146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8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1934592"/>
        <c:crosses val="autoZero"/>
        <c:crossBetween val="midCat"/>
      </c:valAx>
      <c:spPr>
        <a:noFill/>
        <a:ln w="7300">
          <a:solidFill>
            <a:schemeClr val="tx1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20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</c:legendEntry>
      <c:layout>
        <c:manualLayout>
          <c:xMode val="edge"/>
          <c:yMode val="edge"/>
          <c:x val="0.4048042704626334"/>
          <c:y val="0.41623036649214656"/>
          <c:w val="0.39412811387900354"/>
          <c:h val="4.05759162303665E-2"/>
        </c:manualLayout>
      </c:layout>
      <c:overlay val="0"/>
      <c:spPr>
        <a:solidFill>
          <a:schemeClr val="bg1"/>
        </a:solidFill>
        <a:ln w="14600">
          <a:noFill/>
        </a:ln>
      </c:spPr>
      <c:txPr>
        <a:bodyPr/>
        <a:lstStyle/>
        <a:p>
          <a:pPr>
            <a:defRPr sz="687" b="0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6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01F7E88-B5C3-4E11-BBBA-B94C3D274A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7EF6BCC-7F6D-4D5A-8746-9E4D975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7032A57-0698-42B2-89E9-8C1BA503DF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25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85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86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70BEB-2F27-47DE-802C-73A6627197D6}" type="slidenum">
              <a:rPr lang="en-US" altLang="en-US">
                <a:solidFill>
                  <a:prstClr val="black"/>
                </a:solidFill>
              </a:rPr>
              <a:pPr/>
              <a:t>96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3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3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101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FC652-1CD2-41B6-AB4C-2111B36A952C}" type="slidenum">
              <a:rPr lang="en-US" altLang="en-US">
                <a:solidFill>
                  <a:prstClr val="black"/>
                </a:solidFill>
              </a:rPr>
              <a:pPr/>
              <a:t>108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26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792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67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797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85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298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556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3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642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355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043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0803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825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974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268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279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566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578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524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358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53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569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99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03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62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19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11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879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55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336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328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3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8507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455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700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82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625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006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90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658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697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125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2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51BBB-9077-40D6-9A3A-0FEE494C1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457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889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528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788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320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3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45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011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292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050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47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B0839-A92A-456B-8338-1DBDCFD20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840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816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664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185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188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31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842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299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683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321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3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FC3AB-CCAF-48F2-9A9F-DC24CD01C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1347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59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376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1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876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447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44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669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561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161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33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32E15-89BB-4605-ADAB-A253B01C2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5640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511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560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969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363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449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841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605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2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0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61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F5669-F371-487B-A4B6-D330E43045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1846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121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44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311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901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057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118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1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637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98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45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2FDC9-2650-46FE-A5AC-658B7DF3B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0400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71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368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23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53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06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8832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2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258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974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449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06903-F634-4CE6-B811-ABE549306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7903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855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609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819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FAB7F-E0DB-404F-BE7A-C824B7E8BA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7706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B0F87-F22B-4BB6-ABFB-31545790B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76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FD8FB-9CD2-4CB9-B2CF-96CDC0C849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80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34916-0727-47EB-B95D-615B02930E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164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C9D72-6097-4930-863E-87E0034029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154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C83FE-1B1B-4E15-9110-53F9B9B231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914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A325B-E7B9-4229-92A6-C094DC1155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14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D3F35-9D26-490F-BF6E-B1074BF116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27201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8BB1C-68F4-41CD-8CB1-70E50DF425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510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CD068-3D74-4248-8DFB-E3B3610AEF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000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C95E5-7733-450F-A40A-44303A8E9B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0061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01C05-19EB-4123-8EAE-EB7173FABF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4348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88F00-6E11-44B5-90AB-E05A043D2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776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28937-8E94-452B-90ED-6F2201776B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0019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8DDDF-586D-491B-9138-25D97A9A45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99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6F5BA-5378-4289-9C06-C254927D96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975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A447A-15E8-4521-B935-B01B4FC06A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127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5934F-13E3-4F99-BDBE-C94308AF18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25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CE9F1-652D-4EC1-BFA2-5C7AE57A8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55447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3C9F1-AD3D-46E8-BEFA-0A175A6EB9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4980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9FA05-AB73-45D0-ABBF-1EE7E3F1B6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107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83109-129C-4343-87F2-6578BAEE08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034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26383-56F0-4F1C-8D87-AA592C18A7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751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9F5FB-FB1E-44FE-9FC0-AB07A06C42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0539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F74B3B-B566-4161-8BAC-61D8A22618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914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7B1A779-717B-4019-9328-9417C9BAE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671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7856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7079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8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2DBE5-FF81-4320-93AF-B1B3FFF15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787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309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6748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0000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4620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6628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6857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4738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8592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264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4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E9A39-073B-4B6C-B472-0A55769DB1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7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195E19C-DCB1-45CC-926C-C2CC2CDF3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465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2EF63A-CA63-4060-BFDD-2CD10E820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178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200A4-4BDD-4AE9-BC73-7BBB3175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54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50A99-A1E3-4495-B39A-D66D882DC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5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641A8-C96A-4946-937D-DCE62A9D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675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45721-25BD-4E70-83BD-41D07BB35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1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F470C5-64DD-470C-B1B9-C5AEBB8A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35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4D4D9-5F34-459B-8328-4DE31CC2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784E88-4854-47D1-A832-9EB9BDFB1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68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A6603-27DF-4562-9F46-F0BAD22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8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9F01D-BC33-4F40-B974-F0D8BFB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05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1D1E6-5F6E-48DB-8201-1276F3E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09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9CBCF-954E-4337-BCFB-4E03A7D98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26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71BC9-687C-4B65-80E4-C5DC47A6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9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54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6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39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77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9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74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01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33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08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8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602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85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76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84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59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86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87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76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6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09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7760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18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75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80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67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33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7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21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9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84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9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029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04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8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20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2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8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59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79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0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15FE8-AFA2-4131-94E1-A97529F13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78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40C6B-7FBD-42D0-B574-A5DB31EEC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0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13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8F09B-DE53-445F-A787-ADEA1C7D4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548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F48AC-F6BE-4F6C-8447-5A0D48DF7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506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8E337-BFDC-4B43-AAD7-65F43D02A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C57AB-C339-4643-B3D5-55E946EF9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67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21E1-F59B-4A2A-9852-0C1E56CB9A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00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A92C-4EBD-4209-B460-0BADED0A82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3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A76D3-B569-491E-9E7E-865C058FDD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6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F7DF-C5AD-4C7E-846B-C8157F5C7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881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0313-3E61-4F8B-915D-A83B18B9A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A6659-A718-4732-BB20-CAC1BA61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5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1778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51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738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11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572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46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510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41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278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15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5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39CE623-7EB3-439F-8AF7-0CAF732B8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1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1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0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3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4075DD6-4A19-49CB-9686-E8C80EDD28B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9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DC4A4E-BE27-4AE0-9B9A-FF969144A0B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8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  <p:sldLayoutId id="214748454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BA3EFD-B55D-43B0-B355-4080930EE9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0B9FCF9-0C65-45B6-8388-7C4DC0693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43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0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E794B84-0735-4ACE-B93D-BDD7427E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A061B0E-EC41-4A21-9A49-3EA893228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2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4" r:id="rId12"/>
    <p:sldLayoutId id="2147484105" r:id="rId13"/>
    <p:sldLayoutId id="214748410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5.bin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8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9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6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Users\James_Holton\Desktop\James_Holton\APS_talk\damage\warp.avi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Users\James_Holton\Desktop\James_Holton\APS_talk\damage\phaser.avi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CSHL_raddam_2023.pptx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671285" y="2382076"/>
            <a:ext cx="7772400" cy="49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UCSF</a:t>
            </a:r>
            <a:r>
              <a:rPr lang="en-US" altLang="en-US" b="1" kern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kern="0" smtClean="0">
                <a:solidFill>
                  <a:srgbClr val="663300"/>
                </a:solidFill>
                <a:cs typeface="Arial" panose="020B0604020202020204" pitchFamily="34" charset="0"/>
              </a:rPr>
              <a:t>LBNL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  </a:t>
            </a:r>
            <a:r>
              <a:rPr lang="en-US" altLang="en-US" b="1" kern="0" smtClean="0">
                <a:solidFill>
                  <a:srgbClr val="C00000"/>
                </a:solidFill>
                <a:cs typeface="Arial" panose="020B0604020202020204" pitchFamily="34" charset="0"/>
              </a:rPr>
              <a:t>SLAC</a:t>
            </a:r>
            <a:endParaRPr lang="en-US" altLang="en-US" sz="1800" b="1" kern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ALS 8.3.1: TomAlberTron </a:t>
            </a:r>
            <a:endParaRPr lang="en-US" altLang="en-US" sz="1800" b="1" kern="0" smtClean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NIGMS R01 GM124149 to Holton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P50 AI150476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U19 AI171110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NIH NIGMS P30 GM124169 to Adams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DOE-BER IDAT to Hura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 to Hodgson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kern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  <a:endParaRPr lang="en-US" altLang="en-US" sz="900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015" y="154954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/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latin typeface="Arial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663300"/>
                </a:solidFill>
                <a:latin typeface="Arial"/>
                <a:cs typeface="Arial" panose="020B0604020202020204" pitchFamily="34" charset="0"/>
              </a:rPr>
              <a:t>Paul Adams   Greg </a:t>
            </a:r>
            <a:r>
              <a:rPr lang="en-US" dirty="0" err="1" smtClean="0">
                <a:solidFill>
                  <a:srgbClr val="663300"/>
                </a:solidFill>
                <a:latin typeface="Arial"/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latin typeface="Arial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/>
                <a:cs typeface="Arial" panose="020B0604020202020204" pitchFamily="34" charset="0"/>
              </a:rPr>
              <a:t>Cohen   Keith Hodgson</a:t>
            </a:r>
          </a:p>
        </p:txBody>
      </p:sp>
    </p:spTree>
    <p:extLst>
      <p:ext uri="{BB962C8B-B14F-4D97-AF65-F5344CB8AC3E}">
        <p14:creationId xmlns:p14="http://schemas.microsoft.com/office/powerpoint/2010/main" val="3857818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025525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   type    flux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    FR-E+          Cu    1.2e9      100    1.5e+05   310  Gy/s     27 h   1.8 </a:t>
            </a:r>
            <a:r>
              <a:rPr lang="pt-B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</a:t>
            </a: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2.0.1         MAD     2e12    15x15    8.9e+09   4.5 MGy/s    6.7 s  0.44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   MAD     1e12    85x55    2.1e+08   108 kGy/s    4.6 m    18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   MONO   3.0e11      100    3.8e+07  19.4 kGy/s     26 m   1.7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   MAD   1.5e12      100    1.5e+08   130 kGy/s    3.9 m    15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   MONO   5.0e11      100    6.4e+07  32.3 kGy/s     15 m    62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   MAD     2e12   100x50    4.0e+08   203 kGy/s    2.5 m   9.9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   MAD     6e11    75x40    2.0e+08   101 kGy/s    4.9 m    20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</a:t>
            </a: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8.3.1         MAD   1.0e12    60x80    2.1e+08   154 kGy/s    3.3 m    13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 SAXS     4e13     200?    1.0e+09   707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42 s   2.8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BL6-2        XAFS     2e13  400x150    3.3e+08   241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2.1 m   8.3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BL7-1         MAD     3e10      200    7.5e+05   558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h    60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BL7-3         XAS     1e12     20x2    2.5e+10  4.07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7.4 s  0.49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BL9-2         MAD     8e11      200    2.0e+07  9.66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52 m   3.5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BL9-3       EXAFS     2e12   20x300    3.3e+08   469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64 s   4.3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BL12-2        MAD   4.0e12  100x200    2.0e+08  96.6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5.2 m    21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BL11-3       MONO     5e10      200    1.2e+06   582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14 h    57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BL14-1        MAD     2e11      200    5.0e+06  4.32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1.9 h   7.7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BL4-3        XAFS     1e12    20x20    2.5e+09   769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39 s   2.6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BL2-3       EXAFS     1e10        2    2.5e+09   804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37 s   2.5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SSRL    BL14-3      EXAFS     2e10        5    8.0e+08  6.99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4.3 s  0.29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CHESS   F1           MONO   3.0e11      100    3.0e+07  14.2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35 m   2.3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CHESS   F2            MAD     8e11    3x944    2.3e+08   148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3.4 m    14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CHESS   F3            SAD      4e9      300    4.4e+04  37.8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9.2 d    15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         type    flux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1666" y="1609677"/>
            <a:ext cx="7975600" cy="17067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57" y="3981675"/>
            <a:ext cx="2671282" cy="27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14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Radiation Damage </a:t>
            </a:r>
            <a:r>
              <a:rPr lang="en-US" altLang="en-US" sz="4400" dirty="0" smtClean="0">
                <a:solidFill>
                  <a:srgbClr val="000000"/>
                </a:solidFill>
                <a:latin typeface="Arial"/>
                <a:cs typeface="Arial" charset="0"/>
              </a:rPr>
              <a:t>World </a:t>
            </a:r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endParaRPr lang="en-US" altLang="en-US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	reaction			reference</a:t>
            </a:r>
          </a:p>
          <a:p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(2006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70C0"/>
                </a:solidFill>
                <a:latin typeface="Arial"/>
                <a:cs typeface="Arial" charset="0"/>
              </a:rPr>
              <a:t>10/Å	global damage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Howells et al. (2009)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COOH		Garman et al. (2015)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(2005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0.06	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/>
                <a:cs typeface="Arial" charset="0"/>
              </a:rPr>
              <a:t>putidaredoxin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Corbett </a:t>
            </a:r>
            <a:r>
              <a:rPr lang="en-US" altLang="en-US" sz="2000" i="1" dirty="0" smtClean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(2007)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68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4" name="tha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66" y="1055670"/>
            <a:ext cx="7588875" cy="5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3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water are we burning?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(2010) claimed: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400 molecules of H2 for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every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12.5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photon“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3.3x10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/J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0.24 J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=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= 6.7x10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has reacted!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021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7923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78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</a:rPr>
              <a:t>molar, </a:t>
            </a:r>
            <a:r>
              <a:rPr lang="en-US" altLang="en-US" sz="2400" b="1" dirty="0">
                <a:solidFill>
                  <a:srgbClr val="EA0000"/>
                </a:solidFill>
              </a:rPr>
              <a:t>at the Se edge</a:t>
            </a:r>
            <a:r>
              <a:rPr lang="en-US" altLang="en-US" sz="2400" b="1" dirty="0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2257979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0264814"/>
              </p:ext>
            </p:extLst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807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492354"/>
              </p:ext>
            </p:extLst>
          </p:nvPr>
        </p:nvGraphicFramePr>
        <p:xfrm>
          <a:off x="461963" y="-193088"/>
          <a:ext cx="8459787" cy="672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03427" name="Text Box 3"/>
          <p:cNvSpPr txBox="1">
            <a:spLocks noChangeArrowheads="1"/>
          </p:cNvSpPr>
          <p:nvPr/>
        </p:nvSpPr>
        <p:spPr bwMode="auto">
          <a:xfrm>
            <a:off x="371475" y="-4022"/>
            <a:ext cx="8399463" cy="611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</a:rPr>
              <a:t>wavelength dependence of required crystal size</a:t>
            </a:r>
          </a:p>
          <a:p>
            <a:pPr algn="ctr"/>
            <a:endParaRPr lang="en-US" altLang="en-US" sz="600" b="1" dirty="0" smtClean="0">
              <a:solidFill>
                <a:srgbClr val="000000"/>
              </a:solidFill>
            </a:endParaRPr>
          </a:p>
        </p:txBody>
      </p:sp>
      <p:sp>
        <p:nvSpPr>
          <p:cNvPr id="3303428" name="Text Box 4"/>
          <p:cNvSpPr txBox="1">
            <a:spLocks noChangeArrowheads="1"/>
          </p:cNvSpPr>
          <p:nvPr/>
        </p:nvSpPr>
        <p:spPr bwMode="auto">
          <a:xfrm rot="16200000">
            <a:off x="-808730" y="3035887"/>
            <a:ext cx="27082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crystal diameter (</a:t>
            </a:r>
            <a:r>
              <a:rPr lang="el-GR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m)</a:t>
            </a:r>
          </a:p>
        </p:txBody>
      </p:sp>
      <p:sp>
        <p:nvSpPr>
          <p:cNvPr id="3303429" name="Text Box 5"/>
          <p:cNvSpPr txBox="1">
            <a:spLocks noChangeArrowheads="1"/>
          </p:cNvSpPr>
          <p:nvPr/>
        </p:nvSpPr>
        <p:spPr bwMode="auto">
          <a:xfrm>
            <a:off x="4799907" y="2594908"/>
            <a:ext cx="15081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Å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Holton &amp; Frankel (2010) </a:t>
            </a: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Acta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66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393-408.</a:t>
            </a:r>
          </a:p>
        </p:txBody>
      </p:sp>
    </p:spTree>
    <p:extLst>
      <p:ext uri="{BB962C8B-B14F-4D97-AF65-F5344CB8AC3E}">
        <p14:creationId xmlns:p14="http://schemas.microsoft.com/office/powerpoint/2010/main" val="2473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11680"/>
            <a:ext cx="8229600" cy="2772076"/>
          </a:xfrm>
        </p:spPr>
        <p:txBody>
          <a:bodyPr/>
          <a:lstStyle/>
          <a:p>
            <a:r>
              <a:rPr lang="en-US" dirty="0" smtClean="0"/>
              <a:t>Does wavelength</a:t>
            </a:r>
            <a:br>
              <a:rPr lang="en-US" dirty="0" smtClean="0"/>
            </a:br>
            <a:r>
              <a:rPr lang="en-US" dirty="0" smtClean="0"/>
              <a:t>make a difference?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ot really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38271"/>
              </p:ext>
            </p:extLst>
          </p:nvPr>
        </p:nvGraphicFramePr>
        <p:xfrm>
          <a:off x="-174661" y="-171573"/>
          <a:ext cx="9123451" cy="725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0" name="Chart" r:id="rId4" imgW="4876622" imgH="3878619" progId="MSGraph.Chart.8">
                  <p:embed followColorScheme="full"/>
                </p:oleObj>
              </mc:Choice>
              <mc:Fallback>
                <p:oleObj name="Chart" r:id="rId4" imgW="4876622" imgH="387861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61" y="-171573"/>
                        <a:ext cx="9123451" cy="7255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 rot="5400000">
            <a:off x="7643019" y="1847057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 smtClean="0">
                <a:solidFill>
                  <a:srgbClr val="FFFFFF"/>
                </a:solidFill>
              </a:rPr>
              <a:t>660%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7832" y="5843016"/>
            <a:ext cx="343235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Protective Measure      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Holton, J. M. (2007) </a:t>
            </a:r>
            <a:r>
              <a:rPr lang="en-US" altLang="en-US" i="1" dirty="0">
                <a:solidFill>
                  <a:srgbClr val="000000"/>
                </a:solidFill>
              </a:rPr>
              <a:t>J. Synch. Rad.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14</a:t>
            </a:r>
            <a:r>
              <a:rPr lang="en-US" altLang="en-US" dirty="0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18646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prevented?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1543" y="4696365"/>
            <a:ext cx="495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Yes!  By keeping dose low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1135" y="5065160"/>
            <a:ext cx="8175812" cy="4520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5ID-B      POWDER     5e12 1000x300    1.7e+07  8.25 kGy/s     61 m     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   MAD     1e11      200    2.5e+06   858  Gy/s    9.7 h    39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   MONO     6e11  130x200    2.3e+07    11 kGy/s     46 m     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  LAUE     7e13    15x20    2.3e+11   132 MGy/s   0.23 s 0.015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POWDER     8e11      200    2.0e+07  8.72 kGy/s     57 m   3.8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   MAD     7e11      200    1.8e+07  9.87 kGy/s     51 m   3.4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18-ID        SAXS     2e13   50x150    2.7e+09  2.69 MGy/s     11 s  0.74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   MAD    6e+08    60x50    2.0e+05  77.3  Gy/s    4.5 d   7.2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   MAD    3e+10   100x20    1.5e+07  7.81 kGy/s     64 m   4.3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21-ID-D       MAD     5e12       50    2.0e+09  1.13 MGy/s     27 s   1.8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21-ID-F      MONO     1e12       50    4.0e+08   190 kGy/s    2.6 m    11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21-ID-G      MONO     1e12       50    4.0e+08   190 kGy/s    2.6 m    11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   MAD     7e12    40x80    2.2e+09   750 kGy/s     40 s   2.7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   MAD     7e12    40x80    2.2e+09   750 kGy/s     40 s   2.7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23-BM-B       MAD     2e11     200?    5.0e+06  2.47 kGy/s    3.4 h    13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   MAD     6e12    80x20    3.8e+09  2.11 MGy/s     14 s  0.95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23-ID-D       MAD     1e13    75x25    5.3e+09  3.01 MGy/s     10 s  0.66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   MAD   2.5e12    40x60    1.0e+09   357 kGy/s     84 s   5.6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  MONO  2.85e12   20x120    1.2e+09   563 kGy/s     53 s   3.5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   MAD   2.6e12   120x80    2.7e+08   105 kGy/s    4.8 m    19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NSLS-II 17-ID-1       MAD     5e12      7x5    1.4e+11    67 MGy/s   0.45 s  0.03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NSLS-II 17-ID-2       MAD     2e12      1x1    1.3e+12   626 MGy/s  0.048 s 0.0032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X3A           MAD   3.8e10      200    9.5e+05   451  Gy/s     18 h    74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X3B         EXAFS     9e11  200x700    6.4e+06  6.48 kGy/s     77 m   5.1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X4A           MAD     2e10      300    2.2e+05   136  Gy/s     61 h   4.1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X6A           MAD   1.5e12  100x500    3.0e+07  10.3 kGy/s     49 m   3.2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X8C           MAD   1.1e10     200?    2.8e+05   204  Gy/s     41 h   2.7 h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18" y="1684524"/>
            <a:ext cx="2671282" cy="27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47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Multi-crystal strategies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113" r="37930" b="16559"/>
          <a:stretch>
            <a:fillRect/>
          </a:stretch>
        </p:blipFill>
        <p:spPr bwMode="auto">
          <a:xfrm>
            <a:off x="214313" y="1162050"/>
            <a:ext cx="64960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2" name="Text Box 4"/>
          <p:cNvSpPr txBox="1">
            <a:spLocks noChangeArrowheads="1"/>
          </p:cNvSpPr>
          <p:nvPr/>
        </p:nvSpPr>
        <p:spPr bwMode="auto">
          <a:xfrm>
            <a:off x="0" y="6491288"/>
            <a:ext cx="7161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Kendrew </a:t>
            </a:r>
            <a:r>
              <a:rPr lang="en-US" i="1" smtClean="0">
                <a:solidFill>
                  <a:srgbClr val="000000"/>
                </a:solidFill>
              </a:rPr>
              <a:t>et al.</a:t>
            </a:r>
            <a:r>
              <a:rPr lang="en-US" smtClean="0">
                <a:solidFill>
                  <a:srgbClr val="000000"/>
                </a:solidFill>
              </a:rPr>
              <a:t> (1960) "Structure of Myoglobin” </a:t>
            </a:r>
            <a:r>
              <a:rPr lang="en-US" i="1" smtClean="0">
                <a:solidFill>
                  <a:srgbClr val="000000"/>
                </a:solidFill>
              </a:rPr>
              <a:t>Nature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185</a:t>
            </a:r>
            <a:r>
              <a:rPr lang="en-US" smtClean="0">
                <a:solidFill>
                  <a:srgbClr val="000000"/>
                </a:solidFill>
              </a:rPr>
              <a:t>, 422-427. </a:t>
            </a:r>
          </a:p>
        </p:txBody>
      </p:sp>
      <p:pic>
        <p:nvPicPr>
          <p:cNvPr id="26695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9" t="16866" r="12523" b="9053"/>
          <a:stretch>
            <a:fillRect/>
          </a:stretch>
        </p:blipFill>
        <p:spPr bwMode="auto">
          <a:xfrm>
            <a:off x="6907213" y="2701925"/>
            <a:ext cx="1909762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4" name="Freeform 6"/>
          <p:cNvSpPr>
            <a:spLocks/>
          </p:cNvSpPr>
          <p:nvPr/>
        </p:nvSpPr>
        <p:spPr bwMode="auto">
          <a:xfrm>
            <a:off x="-163513" y="1382713"/>
            <a:ext cx="7032626" cy="600075"/>
          </a:xfrm>
          <a:custGeom>
            <a:avLst/>
            <a:gdLst>
              <a:gd name="T0" fmla="*/ 2147483647 w 4430"/>
              <a:gd name="T1" fmla="*/ 2147483647 h 378"/>
              <a:gd name="T2" fmla="*/ 2147483647 w 4430"/>
              <a:gd name="T3" fmla="*/ 2147483647 h 378"/>
              <a:gd name="T4" fmla="*/ 2147483647 w 4430"/>
              <a:gd name="T5" fmla="*/ 2147483647 h 378"/>
              <a:gd name="T6" fmla="*/ 2147483647 w 4430"/>
              <a:gd name="T7" fmla="*/ 2147483647 h 378"/>
              <a:gd name="T8" fmla="*/ 2147483647 w 4430"/>
              <a:gd name="T9" fmla="*/ 2147483647 h 378"/>
              <a:gd name="T10" fmla="*/ 2147483647 w 4430"/>
              <a:gd name="T11" fmla="*/ 2147483647 h 378"/>
              <a:gd name="T12" fmla="*/ 2147483647 w 4430"/>
              <a:gd name="T13" fmla="*/ 2147483647 h 378"/>
              <a:gd name="T14" fmla="*/ 2147483647 w 4430"/>
              <a:gd name="T15" fmla="*/ 2147483647 h 378"/>
              <a:gd name="T16" fmla="*/ 2147483647 w 4430"/>
              <a:gd name="T17" fmla="*/ 2147483647 h 378"/>
              <a:gd name="T18" fmla="*/ 2147483647 w 4430"/>
              <a:gd name="T19" fmla="*/ 2147483647 h 378"/>
              <a:gd name="T20" fmla="*/ 2147483647 w 4430"/>
              <a:gd name="T21" fmla="*/ 2147483647 h 378"/>
              <a:gd name="T22" fmla="*/ 2147483647 w 4430"/>
              <a:gd name="T23" fmla="*/ 2147483647 h 378"/>
              <a:gd name="T24" fmla="*/ 2147483647 w 4430"/>
              <a:gd name="T25" fmla="*/ 2147483647 h 378"/>
              <a:gd name="T26" fmla="*/ 2147483647 w 4430"/>
              <a:gd name="T27" fmla="*/ 2147483647 h 378"/>
              <a:gd name="T28" fmla="*/ 2147483647 w 4430"/>
              <a:gd name="T29" fmla="*/ 2147483647 h 378"/>
              <a:gd name="T30" fmla="*/ 2147483647 w 4430"/>
              <a:gd name="T31" fmla="*/ 2147483647 h 3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30" h="378">
                <a:moveTo>
                  <a:pt x="1665" y="202"/>
                </a:moveTo>
                <a:cubicBezTo>
                  <a:pt x="2206" y="207"/>
                  <a:pt x="2748" y="212"/>
                  <a:pt x="2975" y="202"/>
                </a:cubicBezTo>
                <a:cubicBezTo>
                  <a:pt x="3202" y="192"/>
                  <a:pt x="3021" y="163"/>
                  <a:pt x="3030" y="139"/>
                </a:cubicBezTo>
                <a:cubicBezTo>
                  <a:pt x="3039" y="115"/>
                  <a:pt x="3018" y="80"/>
                  <a:pt x="3030" y="60"/>
                </a:cubicBezTo>
                <a:cubicBezTo>
                  <a:pt x="3042" y="40"/>
                  <a:pt x="2899" y="26"/>
                  <a:pt x="3101" y="21"/>
                </a:cubicBezTo>
                <a:cubicBezTo>
                  <a:pt x="3303" y="16"/>
                  <a:pt x="4060" y="0"/>
                  <a:pt x="4245" y="29"/>
                </a:cubicBezTo>
                <a:cubicBezTo>
                  <a:pt x="4430" y="58"/>
                  <a:pt x="4330" y="165"/>
                  <a:pt x="4214" y="194"/>
                </a:cubicBezTo>
                <a:cubicBezTo>
                  <a:pt x="4098" y="223"/>
                  <a:pt x="3666" y="180"/>
                  <a:pt x="3551" y="202"/>
                </a:cubicBezTo>
                <a:cubicBezTo>
                  <a:pt x="3436" y="224"/>
                  <a:pt x="3553" y="302"/>
                  <a:pt x="3520" y="328"/>
                </a:cubicBezTo>
                <a:cubicBezTo>
                  <a:pt x="3487" y="354"/>
                  <a:pt x="3617" y="355"/>
                  <a:pt x="3354" y="360"/>
                </a:cubicBezTo>
                <a:cubicBezTo>
                  <a:pt x="3091" y="365"/>
                  <a:pt x="2453" y="360"/>
                  <a:pt x="1941" y="360"/>
                </a:cubicBezTo>
                <a:cubicBezTo>
                  <a:pt x="1429" y="360"/>
                  <a:pt x="568" y="378"/>
                  <a:pt x="284" y="360"/>
                </a:cubicBezTo>
                <a:cubicBezTo>
                  <a:pt x="0" y="342"/>
                  <a:pt x="233" y="278"/>
                  <a:pt x="237" y="249"/>
                </a:cubicBezTo>
                <a:cubicBezTo>
                  <a:pt x="241" y="220"/>
                  <a:pt x="98" y="195"/>
                  <a:pt x="308" y="186"/>
                </a:cubicBezTo>
                <a:cubicBezTo>
                  <a:pt x="518" y="177"/>
                  <a:pt x="1009" y="185"/>
                  <a:pt x="1500" y="194"/>
                </a:cubicBezTo>
                <a:cubicBezTo>
                  <a:pt x="1500" y="194"/>
                  <a:pt x="1665" y="202"/>
                  <a:pt x="1665" y="20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5" name="Freeform 7"/>
          <p:cNvSpPr>
            <a:spLocks/>
          </p:cNvSpPr>
          <p:nvPr/>
        </p:nvSpPr>
        <p:spPr bwMode="auto">
          <a:xfrm>
            <a:off x="95250" y="1919288"/>
            <a:ext cx="2557463" cy="354012"/>
          </a:xfrm>
          <a:custGeom>
            <a:avLst/>
            <a:gdLst>
              <a:gd name="T0" fmla="*/ 2147483647 w 1611"/>
              <a:gd name="T1" fmla="*/ 2147483647 h 223"/>
              <a:gd name="T2" fmla="*/ 2147483647 w 1611"/>
              <a:gd name="T3" fmla="*/ 2147483647 h 223"/>
              <a:gd name="T4" fmla="*/ 2147483647 w 1611"/>
              <a:gd name="T5" fmla="*/ 2147483647 h 223"/>
              <a:gd name="T6" fmla="*/ 2147483647 w 1611"/>
              <a:gd name="T7" fmla="*/ 2147483647 h 223"/>
              <a:gd name="T8" fmla="*/ 2147483647 w 1611"/>
              <a:gd name="T9" fmla="*/ 2147483647 h 223"/>
              <a:gd name="T10" fmla="*/ 2147483647 w 1611"/>
              <a:gd name="T11" fmla="*/ 2147483647 h 223"/>
              <a:gd name="T12" fmla="*/ 2147483647 w 1611"/>
              <a:gd name="T13" fmla="*/ 2147483647 h 223"/>
              <a:gd name="T14" fmla="*/ 2147483647 w 1611"/>
              <a:gd name="T15" fmla="*/ 2147483647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1" h="223">
                <a:moveTo>
                  <a:pt x="879" y="188"/>
                </a:moveTo>
                <a:cubicBezTo>
                  <a:pt x="575" y="196"/>
                  <a:pt x="271" y="205"/>
                  <a:pt x="145" y="180"/>
                </a:cubicBezTo>
                <a:cubicBezTo>
                  <a:pt x="19" y="155"/>
                  <a:pt x="0" y="66"/>
                  <a:pt x="121" y="38"/>
                </a:cubicBezTo>
                <a:cubicBezTo>
                  <a:pt x="242" y="10"/>
                  <a:pt x="640" y="15"/>
                  <a:pt x="871" y="14"/>
                </a:cubicBezTo>
                <a:cubicBezTo>
                  <a:pt x="1102" y="13"/>
                  <a:pt x="1409" y="0"/>
                  <a:pt x="1510" y="30"/>
                </a:cubicBezTo>
                <a:cubicBezTo>
                  <a:pt x="1611" y="60"/>
                  <a:pt x="1549" y="167"/>
                  <a:pt x="1479" y="195"/>
                </a:cubicBezTo>
                <a:cubicBezTo>
                  <a:pt x="1409" y="223"/>
                  <a:pt x="1250" y="209"/>
                  <a:pt x="1092" y="195"/>
                </a:cubicBezTo>
                <a:cubicBezTo>
                  <a:pt x="1092" y="195"/>
                  <a:pt x="879" y="188"/>
                  <a:pt x="879" y="18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6" name="Freeform 8"/>
          <p:cNvSpPr>
            <a:spLocks/>
          </p:cNvSpPr>
          <p:nvPr/>
        </p:nvSpPr>
        <p:spPr bwMode="auto">
          <a:xfrm>
            <a:off x="4014788" y="2946400"/>
            <a:ext cx="1695450" cy="338138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7" name="Freeform 9"/>
          <p:cNvSpPr>
            <a:spLocks/>
          </p:cNvSpPr>
          <p:nvPr/>
        </p:nvSpPr>
        <p:spPr bwMode="auto">
          <a:xfrm>
            <a:off x="3736975" y="4230688"/>
            <a:ext cx="2319338" cy="404812"/>
          </a:xfrm>
          <a:custGeom>
            <a:avLst/>
            <a:gdLst>
              <a:gd name="T0" fmla="*/ 2147483647 w 1461"/>
              <a:gd name="T1" fmla="*/ 2147483647 h 255"/>
              <a:gd name="T2" fmla="*/ 2147483647 w 1461"/>
              <a:gd name="T3" fmla="*/ 2147483647 h 255"/>
              <a:gd name="T4" fmla="*/ 2147483647 w 1461"/>
              <a:gd name="T5" fmla="*/ 2147483647 h 255"/>
              <a:gd name="T6" fmla="*/ 2147483647 w 1461"/>
              <a:gd name="T7" fmla="*/ 2147483647 h 255"/>
              <a:gd name="T8" fmla="*/ 2147483647 w 1461"/>
              <a:gd name="T9" fmla="*/ 2147483647 h 255"/>
              <a:gd name="T10" fmla="*/ 2147483647 w 1461"/>
              <a:gd name="T11" fmla="*/ 2147483647 h 255"/>
              <a:gd name="T12" fmla="*/ 2147483647 w 1461"/>
              <a:gd name="T13" fmla="*/ 2147483647 h 255"/>
              <a:gd name="T14" fmla="*/ 2147483647 w 1461"/>
              <a:gd name="T15" fmla="*/ 2147483647 h 255"/>
              <a:gd name="T16" fmla="*/ 2147483647 w 1461"/>
              <a:gd name="T17" fmla="*/ 2147483647 h 255"/>
              <a:gd name="T18" fmla="*/ 2147483647 w 1461"/>
              <a:gd name="T19" fmla="*/ 214748364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61" h="255">
                <a:moveTo>
                  <a:pt x="707" y="215"/>
                </a:moveTo>
                <a:cubicBezTo>
                  <a:pt x="508" y="218"/>
                  <a:pt x="309" y="222"/>
                  <a:pt x="195" y="223"/>
                </a:cubicBezTo>
                <a:cubicBezTo>
                  <a:pt x="81" y="224"/>
                  <a:pt x="42" y="255"/>
                  <a:pt x="21" y="223"/>
                </a:cubicBezTo>
                <a:cubicBezTo>
                  <a:pt x="0" y="191"/>
                  <a:pt x="6" y="68"/>
                  <a:pt x="68" y="34"/>
                </a:cubicBezTo>
                <a:cubicBezTo>
                  <a:pt x="130" y="0"/>
                  <a:pt x="234" y="21"/>
                  <a:pt x="392" y="18"/>
                </a:cubicBezTo>
                <a:cubicBezTo>
                  <a:pt x="550" y="15"/>
                  <a:pt x="856" y="10"/>
                  <a:pt x="1015" y="18"/>
                </a:cubicBezTo>
                <a:cubicBezTo>
                  <a:pt x="1174" y="26"/>
                  <a:pt x="1284" y="32"/>
                  <a:pt x="1347" y="65"/>
                </a:cubicBezTo>
                <a:cubicBezTo>
                  <a:pt x="1410" y="98"/>
                  <a:pt x="1461" y="193"/>
                  <a:pt x="1394" y="215"/>
                </a:cubicBezTo>
                <a:cubicBezTo>
                  <a:pt x="1327" y="237"/>
                  <a:pt x="1135" y="218"/>
                  <a:pt x="944" y="199"/>
                </a:cubicBezTo>
                <a:cubicBezTo>
                  <a:pt x="944" y="199"/>
                  <a:pt x="707" y="215"/>
                  <a:pt x="707" y="21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8" name="Freeform 10"/>
          <p:cNvSpPr>
            <a:spLocks/>
          </p:cNvSpPr>
          <p:nvPr/>
        </p:nvSpPr>
        <p:spPr bwMode="auto">
          <a:xfrm>
            <a:off x="234950" y="1377950"/>
            <a:ext cx="4302125" cy="352425"/>
          </a:xfrm>
          <a:custGeom>
            <a:avLst/>
            <a:gdLst>
              <a:gd name="T0" fmla="*/ 2147483647 w 2710"/>
              <a:gd name="T1" fmla="*/ 2147483647 h 222"/>
              <a:gd name="T2" fmla="*/ 2147483647 w 2710"/>
              <a:gd name="T3" fmla="*/ 2147483647 h 222"/>
              <a:gd name="T4" fmla="*/ 2147483647 w 2710"/>
              <a:gd name="T5" fmla="*/ 2147483647 h 222"/>
              <a:gd name="T6" fmla="*/ 2147483647 w 2710"/>
              <a:gd name="T7" fmla="*/ 2147483647 h 222"/>
              <a:gd name="T8" fmla="*/ 2147483647 w 2710"/>
              <a:gd name="T9" fmla="*/ 2147483647 h 222"/>
              <a:gd name="T10" fmla="*/ 2147483647 w 2710"/>
              <a:gd name="T11" fmla="*/ 2147483647 h 222"/>
              <a:gd name="T12" fmla="*/ 2147483647 w 2710"/>
              <a:gd name="T13" fmla="*/ 2147483647 h 222"/>
              <a:gd name="T14" fmla="*/ 2147483647 w 2710"/>
              <a:gd name="T15" fmla="*/ 2147483647 h 222"/>
              <a:gd name="T16" fmla="*/ 2147483647 w 2710"/>
              <a:gd name="T17" fmla="*/ 2147483647 h 222"/>
              <a:gd name="T18" fmla="*/ 2147483647 w 2710"/>
              <a:gd name="T19" fmla="*/ 2147483647 h 222"/>
              <a:gd name="T20" fmla="*/ 2147483647 w 2710"/>
              <a:gd name="T21" fmla="*/ 2147483647 h 222"/>
              <a:gd name="T22" fmla="*/ 2147483647 w 2710"/>
              <a:gd name="T23" fmla="*/ 2147483647 h 222"/>
              <a:gd name="T24" fmla="*/ 2147483647 w 2710"/>
              <a:gd name="T25" fmla="*/ 2147483647 h 222"/>
              <a:gd name="T26" fmla="*/ 2147483647 w 2710"/>
              <a:gd name="T27" fmla="*/ 2147483647 h 2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710" h="222">
                <a:moveTo>
                  <a:pt x="688" y="39"/>
                </a:moveTo>
                <a:cubicBezTo>
                  <a:pt x="1121" y="29"/>
                  <a:pt x="1554" y="20"/>
                  <a:pt x="1864" y="16"/>
                </a:cubicBezTo>
                <a:cubicBezTo>
                  <a:pt x="2174" y="12"/>
                  <a:pt x="2421" y="0"/>
                  <a:pt x="2551" y="16"/>
                </a:cubicBezTo>
                <a:cubicBezTo>
                  <a:pt x="2681" y="32"/>
                  <a:pt x="2634" y="80"/>
                  <a:pt x="2645" y="110"/>
                </a:cubicBezTo>
                <a:cubicBezTo>
                  <a:pt x="2656" y="140"/>
                  <a:pt x="2710" y="178"/>
                  <a:pt x="2614" y="197"/>
                </a:cubicBezTo>
                <a:cubicBezTo>
                  <a:pt x="2518" y="216"/>
                  <a:pt x="2281" y="222"/>
                  <a:pt x="2069" y="221"/>
                </a:cubicBezTo>
                <a:cubicBezTo>
                  <a:pt x="1857" y="220"/>
                  <a:pt x="1603" y="196"/>
                  <a:pt x="1343" y="189"/>
                </a:cubicBezTo>
                <a:cubicBezTo>
                  <a:pt x="1083" y="182"/>
                  <a:pt x="717" y="180"/>
                  <a:pt x="507" y="181"/>
                </a:cubicBezTo>
                <a:cubicBezTo>
                  <a:pt x="297" y="182"/>
                  <a:pt x="162" y="205"/>
                  <a:pt x="81" y="197"/>
                </a:cubicBezTo>
                <a:cubicBezTo>
                  <a:pt x="0" y="189"/>
                  <a:pt x="28" y="160"/>
                  <a:pt x="18" y="134"/>
                </a:cubicBezTo>
                <a:cubicBezTo>
                  <a:pt x="8" y="108"/>
                  <a:pt x="4" y="57"/>
                  <a:pt x="18" y="39"/>
                </a:cubicBezTo>
                <a:cubicBezTo>
                  <a:pt x="32" y="21"/>
                  <a:pt x="28" y="26"/>
                  <a:pt x="104" y="24"/>
                </a:cubicBezTo>
                <a:cubicBezTo>
                  <a:pt x="180" y="22"/>
                  <a:pt x="327" y="23"/>
                  <a:pt x="475" y="24"/>
                </a:cubicBezTo>
                <a:cubicBezTo>
                  <a:pt x="475" y="24"/>
                  <a:pt x="688" y="39"/>
                  <a:pt x="688" y="39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214313" y="2928938"/>
            <a:ext cx="2171700" cy="355600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8447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572" grpId="0"/>
      <p:bldP spid="2669574" grpId="0" animBg="1"/>
      <p:bldP spid="2669574" grpId="1" animBg="1"/>
      <p:bldP spid="2669575" grpId="0" animBg="1"/>
      <p:bldP spid="2669575" grpId="1" animBg="1"/>
      <p:bldP spid="2669576" grpId="0" animBg="1"/>
      <p:bldP spid="2669576" grpId="1" animBg="1"/>
      <p:bldP spid="2669577" grpId="0" animBg="1"/>
      <p:bldP spid="2669577" grpId="1" animBg="1"/>
      <p:bldP spid="2669578" grpId="0" animBg="1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“outrun”?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554" name="Picture 2" descr="time_split_25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7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No Damage in the Dark!</a:t>
            </a:r>
          </a:p>
        </p:txBody>
      </p:sp>
      <p:sp>
        <p:nvSpPr>
          <p:cNvPr id="2327556" name="Text Box 4"/>
          <p:cNvSpPr txBox="1">
            <a:spLocks noChangeArrowheads="1"/>
          </p:cNvSpPr>
          <p:nvPr/>
        </p:nvSpPr>
        <p:spPr bwMode="auto">
          <a:xfrm>
            <a:off x="3467100" y="615315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Experiment time (hours)</a:t>
            </a:r>
          </a:p>
        </p:txBody>
      </p:sp>
      <p:sp>
        <p:nvSpPr>
          <p:cNvPr id="2327557" name="Text Box 5"/>
          <p:cNvSpPr txBox="1">
            <a:spLocks noChangeArrowheads="1"/>
          </p:cNvSpPr>
          <p:nvPr/>
        </p:nvSpPr>
        <p:spPr bwMode="auto">
          <a:xfrm rot="-5400000">
            <a:off x="-1039018" y="351869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Peak absorbance (electrons)</a:t>
            </a:r>
          </a:p>
        </p:txBody>
      </p:sp>
      <p:sp>
        <p:nvSpPr>
          <p:cNvPr id="2327558" name="Text Box 6"/>
          <p:cNvSpPr txBox="1">
            <a:spLocks noChangeArrowheads="1"/>
          </p:cNvSpPr>
          <p:nvPr/>
        </p:nvSpPr>
        <p:spPr bwMode="auto">
          <a:xfrm rot="-5400000">
            <a:off x="-1522412" y="3365500"/>
            <a:ext cx="5226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  4.6           5.0          5.4           5.8           6.2           6.6</a:t>
            </a:r>
          </a:p>
        </p:txBody>
      </p:sp>
      <p:sp>
        <p:nvSpPr>
          <p:cNvPr id="2327559" name="Text Box 7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</a:rPr>
              <a:t>0                   5                   10                  15                  20                   25   </a:t>
            </a:r>
          </a:p>
        </p:txBody>
      </p:sp>
    </p:spTree>
    <p:extLst>
      <p:ext uri="{BB962C8B-B14F-4D97-AF65-F5344CB8AC3E}">
        <p14:creationId xmlns:p14="http://schemas.microsoft.com/office/powerpoint/2010/main" val="7160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78927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910" name="Chart" r:id="rId3" imgW="5166573" imgH="3703320" progId="MSGraph.Chart.8">
                  <p:embed followColorScheme="full"/>
                </p:oleObj>
              </mc:Choice>
              <mc:Fallback>
                <p:oleObj name="Chart" r:id="rId3" imgW="516657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Double-tap: no dark progression at 675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Time (seconds)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94065"/>
              </p:ext>
            </p:extLst>
          </p:nvPr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934" name="Chart" r:id="rId3" imgW="5006234" imgH="3901598" progId="MSGraph.Chart.8">
                  <p:embed followColorScheme="full"/>
                </p:oleObj>
              </mc:Choice>
              <mc:Fallback>
                <p:oleObj name="Chart" r:id="rId3" imgW="5006234" imgH="390159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70092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Dose-rate effect at Room Temp?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14400"/>
            <a:ext cx="4733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2386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599" y="5903893"/>
            <a:ext cx="4359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Warkentin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M,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Badeau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R, Hopkins JB,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Mulichak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AM, Keefe LJ &amp; Thorne RE (2012)."Global radiation damage at 300 and 260 K with dose rates approaching 1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s-1", 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 charset="0"/>
              </a:rPr>
              <a:t>Acta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cs typeface="Arial" charset="0"/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 charset="0"/>
              </a:rPr>
              <a:t>68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, 124-133.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313" y="569176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Owen RL,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Axford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D,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Nettleship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JE, Owens RJ, Robinson JI, Morgan AW, Dore AS,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Lebon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G, Tate CG, Fry EE, Ren J, Stuart DI &amp; Evans G (2012)."Outrunning free radicals in room-temperature macromolecular crystallography", 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 charset="0"/>
              </a:rPr>
              <a:t>Acta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cs typeface="Arial" charset="0"/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 charset="0"/>
              </a:rPr>
              <a:t>68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, 810-818. </a:t>
            </a:r>
          </a:p>
        </p:txBody>
      </p:sp>
    </p:spTree>
    <p:extLst>
      <p:ext uri="{BB962C8B-B14F-4D97-AF65-F5344CB8AC3E}">
        <p14:creationId xmlns:p14="http://schemas.microsoft.com/office/powerpoint/2010/main" val="7592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9727"/>
          </a:xfrm>
        </p:spPr>
        <p:txBody>
          <a:bodyPr/>
          <a:lstStyle/>
          <a:p>
            <a:r>
              <a:rPr lang="en-US" dirty="0" smtClean="0"/>
              <a:t>Damage reversal?  No.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5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042406"/>
            <a:ext cx="6773863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88668"/>
            <a:ext cx="4373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https://doi.org/10.1073/pnas.1821522117</a:t>
            </a:r>
          </a:p>
        </p:txBody>
      </p:sp>
    </p:spTree>
    <p:extLst>
      <p:ext uri="{BB962C8B-B14F-4D97-AF65-F5344CB8AC3E}">
        <p14:creationId xmlns:p14="http://schemas.microsoft.com/office/powerpoint/2010/main" val="144478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672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73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Tipping point for µfocus: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941" y="2629412"/>
            <a:ext cx="3950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smtClean="0">
                <a:solidFill>
                  <a:srgbClr val="000000"/>
                </a:solidFill>
                <a:latin typeface="Arial"/>
              </a:rPr>
              <a:t>10 µm</a:t>
            </a:r>
            <a:endParaRPr lang="en-US" sz="7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45219" y="4706553"/>
            <a:ext cx="5752438" cy="1638300"/>
            <a:chOff x="1145219" y="4706553"/>
            <a:chExt cx="5752438" cy="163830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2135818" y="5382828"/>
              <a:ext cx="4641921" cy="76200"/>
            </a:xfrm>
            <a:prstGeom prst="rect">
              <a:avLst/>
            </a:prstGeom>
            <a:solidFill>
              <a:srgbClr val="4BFF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145219" y="5154228"/>
              <a:ext cx="1066800" cy="53340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4BFF4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grpSp>
          <p:nvGrpSpPr>
            <p:cNvPr id="7" name="Group 11"/>
            <p:cNvGrpSpPr>
              <a:grpSpLocks/>
            </p:cNvGrpSpPr>
            <p:nvPr/>
          </p:nvGrpSpPr>
          <p:grpSpPr bwMode="auto">
            <a:xfrm rot="5400000">
              <a:off x="6217413" y="5664609"/>
              <a:ext cx="1114425" cy="246063"/>
              <a:chOff x="1288" y="3758"/>
              <a:chExt cx="1410" cy="316"/>
            </a:xfrm>
          </p:grpSpPr>
          <p:sp>
            <p:nvSpPr>
              <p:cNvPr id="8" name="Freeform 12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9" name="Rectangle 13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1" name="Freeform 15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2" name="Oval 16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" name="Rectangle 17"/>
            <p:cNvSpPr>
              <a:spLocks noChangeAspect="1" noChangeArrowheads="1"/>
            </p:cNvSpPr>
            <p:nvPr/>
          </p:nvSpPr>
          <p:spPr bwMode="auto">
            <a:xfrm>
              <a:off x="2212019" y="5459028"/>
              <a:ext cx="109538" cy="676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" name="Rectangle 18"/>
            <p:cNvSpPr>
              <a:spLocks noChangeAspect="1" noChangeArrowheads="1"/>
            </p:cNvSpPr>
            <p:nvPr/>
          </p:nvSpPr>
          <p:spPr bwMode="auto">
            <a:xfrm>
              <a:off x="2212019" y="4706553"/>
              <a:ext cx="109538" cy="676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74255" y="5702645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~10 mm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6200000">
              <a:off x="3921144" y="3035248"/>
              <a:ext cx="642937" cy="4774359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73542" y="5232515"/>
              <a:ext cx="177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~1 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mrad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 =0.06°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2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36" y="3346903"/>
            <a:ext cx="3511097" cy="35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“outrun”?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62391" y="4798031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not really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corrected?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25368" y="4676892"/>
            <a:ext cx="6682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Yes, if you have enough information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9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</a:t>
            </a:r>
            <a:r>
              <a:rPr lang="en-US" dirty="0" smtClean="0"/>
              <a:t>slice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Pink/divergent beam</a:t>
            </a:r>
            <a:endParaRPr lang="en-US" dirty="0"/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sum over lambda/angle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8189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Entropy Limit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973"/>
            <a:ext cx="8229600" cy="447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log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* flux *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minimum data rate with no information loss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4150*4371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flux 	= photons/s onto the sample 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sample thickness in µm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1.2x10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cm/µm * cross section of oxygen (0.2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 * density of protein crystal (1.2 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* ~1/2 of total scattering intersects detector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34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  for 10</a:t>
            </a:r>
            <a:r>
              <a:rPr lang="en-US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photons/s and 100 µm thick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3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235" y="1456144"/>
            <a:ext cx="862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bits</a:t>
            </a:r>
          </a:p>
          <a:p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 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55802" y="1941922"/>
            <a:ext cx="6693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2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2" y="3124200"/>
            <a:ext cx="838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Dose of dataset (</a:t>
            </a:r>
            <a:r>
              <a:rPr lang="en-US" sz="3200" dirty="0" err="1" smtClean="0"/>
              <a:t>MGy</a:t>
            </a:r>
            <a:r>
              <a:rPr lang="en-US" sz="3200" dirty="0" smtClean="0"/>
              <a:t>)  &lt;= half-reaction point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12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non-isomorphism</a:t>
            </a:r>
          </a:p>
          <a:p>
            <a:pPr marL="609600" indent="-609600"/>
            <a:r>
              <a:rPr lang="en-US" altLang="en-US" dirty="0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11022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</a:rPr>
              <a:t>non-isomorphism</a:t>
            </a:r>
          </a:p>
          <a:p>
            <a:pPr marL="609600" indent="-609600"/>
            <a:r>
              <a:rPr lang="en-US" altLang="en-US" dirty="0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34375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2241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090369"/>
              </p:ext>
            </p:extLst>
          </p:nvPr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886" name="Chart" r:id="rId3" imgW="4876942" imgH="3390766" progId="MSGraph.Chart.8">
                  <p:embed followColorScheme="full"/>
                </p:oleObj>
              </mc:Choice>
              <mc:Fallback>
                <p:oleObj name="Chart" r:id="rId3" imgW="4876942" imgH="339076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4132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224133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224134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24135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2598751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2251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262863"/>
              </p:ext>
            </p:extLst>
          </p:nvPr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910" name="Chart" r:id="rId3" imgW="4876942" imgH="3390766" progId="MSGraph.Chart.8">
                  <p:embed followColorScheme="full"/>
                </p:oleObj>
              </mc:Choice>
              <mc:Fallback>
                <p:oleObj name="Chart" r:id="rId3" imgW="4876942" imgH="339076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5156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225157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225158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25159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  <p:sp>
        <p:nvSpPr>
          <p:cNvPr id="2225160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iso</a:t>
            </a:r>
            <a:r>
              <a:rPr lang="en-US" altLang="en-US" sz="2800">
                <a:solidFill>
                  <a:srgbClr val="000000"/>
                </a:solidFill>
              </a:rPr>
              <a:t> 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≈</a:t>
            </a:r>
            <a:r>
              <a:rPr lang="en-US" altLang="en-US" sz="2800">
                <a:solidFill>
                  <a:srgbClr val="000000"/>
                </a:solidFill>
              </a:rPr>
              <a:t> 0.7 %/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MGy</a:t>
            </a:r>
          </a:p>
        </p:txBody>
      </p:sp>
      <p:sp>
        <p:nvSpPr>
          <p:cNvPr id="2225161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12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26" y="3036626"/>
            <a:ext cx="3821373" cy="382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236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tx2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Crick, F. H. C. &amp; Magdoff, B. S. (1956) </a:t>
            </a:r>
            <a:r>
              <a:rPr lang="en-US" altLang="en-US" sz="1800" i="1"/>
              <a:t>Acta Crystallogr.</a:t>
            </a:r>
            <a:r>
              <a:rPr lang="en-US" altLang="en-US" sz="1800"/>
              <a:t> </a:t>
            </a:r>
            <a:r>
              <a:rPr lang="en-US" altLang="en-US" sz="1800" b="1"/>
              <a:t>9</a:t>
            </a:r>
            <a:r>
              <a:rPr lang="en-US" altLang="en-US" sz="1800"/>
              <a:t>, 901-908.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Hendrickson, W. A. &amp; Teeter, M. M. (1981) </a:t>
            </a:r>
            <a:r>
              <a:rPr lang="en-US" altLang="en-US" sz="1800" i="1"/>
              <a:t>Nature</a:t>
            </a:r>
            <a:r>
              <a:rPr lang="en-US" altLang="en-US" sz="1800"/>
              <a:t> </a:t>
            </a:r>
            <a:r>
              <a:rPr lang="en-US" altLang="en-US" sz="1800" b="1"/>
              <a:t>290</a:t>
            </a:r>
            <a:r>
              <a:rPr lang="en-US" altLang="en-US" sz="1800"/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/>
              <a:t>≈</a:t>
            </a:r>
            <a:r>
              <a:rPr lang="en-US" altLang="en-US" sz="3600"/>
              <a:t> </a:t>
            </a:r>
            <a:r>
              <a:rPr lang="en-US" altLang="en-US" sz="6000"/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0"/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World record!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/>
              <a:t> = 0.5%</a:t>
            </a:r>
            <a:endParaRPr lang="el-GR" altLang="en-US"/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Wang, Dauter &amp; Dauter (2006) </a:t>
            </a:r>
            <a:r>
              <a:rPr lang="en-US" altLang="en-US" sz="1800" i="1"/>
              <a:t>Acta Cryst. D</a:t>
            </a:r>
            <a:r>
              <a:rPr lang="en-US" altLang="en-US" sz="1800"/>
              <a:t> </a:t>
            </a:r>
            <a:r>
              <a:rPr lang="en-US" altLang="en-US" sz="1800" b="1"/>
              <a:t>62</a:t>
            </a:r>
            <a:r>
              <a:rPr lang="en-US" altLang="en-US" sz="1800"/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423426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2" y="2657856"/>
            <a:ext cx="9068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Dose of dataset (</a:t>
            </a:r>
            <a:r>
              <a:rPr lang="en-US" sz="4000" dirty="0" err="1" smtClean="0"/>
              <a:t>MGy</a:t>
            </a:r>
            <a:r>
              <a:rPr lang="en-US" sz="4000" dirty="0" smtClean="0"/>
              <a:t>)  </a:t>
            </a:r>
          </a:p>
          <a:p>
            <a:pPr algn="ctr"/>
            <a:r>
              <a:rPr lang="en-US" sz="4000" dirty="0" smtClean="0"/>
              <a:t>&lt;= </a:t>
            </a:r>
          </a:p>
          <a:p>
            <a:pPr algn="ctr"/>
            <a:r>
              <a:rPr lang="en-US" sz="4000" dirty="0" smtClean="0"/>
              <a:t>anomalous signal (%)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113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502126"/>
            <a:ext cx="8162925" cy="4351338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Know your dose! (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MGy</a:t>
            </a:r>
            <a:r>
              <a:rPr lang="en-US" altLang="en-US" b="1" dirty="0" smtClean="0">
                <a:solidFill>
                  <a:srgbClr val="008000"/>
                </a:solidFill>
              </a:rPr>
              <a:t>)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Avoid World Records</a:t>
            </a:r>
            <a:endParaRPr lang="en-US" altLang="en-US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disorder dominates everything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“</a:t>
            </a:r>
            <a:r>
              <a:rPr lang="en-US" altLang="en-US" b="1" dirty="0" err="1" smtClean="0">
                <a:solidFill>
                  <a:srgbClr val="008000"/>
                </a:solidFill>
              </a:rPr>
              <a:t>Attenu</a:t>
            </a:r>
            <a:r>
              <a:rPr lang="en-US" altLang="en-US" b="1" dirty="0" smtClean="0">
                <a:solidFill>
                  <a:srgbClr val="008000"/>
                </a:solidFill>
              </a:rPr>
              <a:t>-wait”: dose slicing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Stay hydrated!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Radiation Damage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9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http://bl831.als.lbl.gov/xtalsize.html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bl831.als.lbl.gov/xtallife.html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://bl831.als.lbl.gov/~</a:t>
            </a: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jamesh/powerpoint/Rapidata_raddam_2023.pptx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50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029802"/>
            <a:ext cx="8162925" cy="3823661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Know your dose! (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MGy</a:t>
            </a:r>
            <a:r>
              <a:rPr lang="en-US" altLang="en-US" b="1" dirty="0" smtClean="0">
                <a:solidFill>
                  <a:srgbClr val="008000"/>
                </a:solidFill>
              </a:rPr>
              <a:t>)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Avoid World Records</a:t>
            </a:r>
            <a:endParaRPr lang="en-US" altLang="en-US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Keep your atoms light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“</a:t>
            </a:r>
            <a:r>
              <a:rPr lang="en-US" altLang="en-US" b="1" dirty="0" err="1" smtClean="0">
                <a:solidFill>
                  <a:srgbClr val="008000"/>
                </a:solidFill>
              </a:rPr>
              <a:t>Attenu</a:t>
            </a:r>
            <a:r>
              <a:rPr lang="en-US" altLang="en-US" b="1" dirty="0" smtClean="0">
                <a:solidFill>
                  <a:srgbClr val="008000"/>
                </a:solidFill>
              </a:rPr>
              <a:t>-wait”: fine </a:t>
            </a:r>
            <a:r>
              <a:rPr lang="en-US" altLang="en-US" b="1" dirty="0" smtClean="0">
                <a:solidFill>
                  <a:srgbClr val="008000"/>
                </a:solidFill>
              </a:rPr>
              <a:t>dose slicing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Keep on spinning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39" y="1159776"/>
            <a:ext cx="1524775" cy="155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13" y="1020535"/>
            <a:ext cx="1829162" cy="182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6" y="1020535"/>
            <a:ext cx="1829162" cy="1829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5" y="968992"/>
            <a:ext cx="1932248" cy="1932248"/>
          </a:xfrm>
          <a:prstGeom prst="rect">
            <a:avLst/>
          </a:prstGeom>
        </p:spPr>
      </p:pic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Radiation Damage</a:t>
            </a:r>
          </a:p>
        </p:txBody>
      </p:sp>
    </p:spTree>
    <p:extLst>
      <p:ext uri="{BB962C8B-B14F-4D97-AF65-F5344CB8AC3E}">
        <p14:creationId xmlns:p14="http://schemas.microsoft.com/office/powerpoint/2010/main" val="6632163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8638" y="4743450"/>
            <a:ext cx="79454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Efremov, R. G. &amp; Sazanov, L. A. (2011)."Structure of the membrane domain of respiratory complex I", </a:t>
            </a:r>
            <a:r>
              <a:rPr lang="en-US" altLang="en-US" sz="1600" i="1">
                <a:solidFill>
                  <a:prstClr val="black"/>
                </a:solidFill>
                <a:ea typeface="MS PGothic" pitchFamily="34" charset="-128"/>
              </a:rPr>
              <a:t>Nature</a:t>
            </a: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 </a:t>
            </a:r>
            <a:r>
              <a:rPr lang="en-US" altLang="en-US" sz="1600" b="1">
                <a:solidFill>
                  <a:prstClr val="black"/>
                </a:solidFill>
                <a:ea typeface="MS PGothic" pitchFamily="34" charset="-128"/>
              </a:rPr>
              <a:t>476</a:t>
            </a: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, 414-420.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  <a:ea typeface="MS PGothic" pitchFamily="34" charset="-128"/>
              </a:rPr>
              <a:t>“To improve diffraction properties, crystals were slowly cooled to 4 C, placed into micro-dialysis buttons, and mother liquor was exchanged by dialysis for 0.1 M sodium acetate (pH 4.8), 0.15 M sodium tartrate (pH 5.0), 30% PEG4000, 0.1% sodium cholate and 12.5% glycerol over a period of 5 days.”</a:t>
            </a:r>
          </a:p>
        </p:txBody>
      </p:sp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… but does it work for membrane proteins?</a:t>
            </a:r>
          </a:p>
        </p:txBody>
      </p:sp>
      <p:sp>
        <p:nvSpPr>
          <p:cNvPr id="141316" name="Content Placeholder 2"/>
          <p:cNvSpPr>
            <a:spLocks noGrp="1"/>
          </p:cNvSpPr>
          <p:nvPr>
            <p:ph idx="1"/>
          </p:nvPr>
        </p:nvSpPr>
        <p:spPr>
          <a:xfrm>
            <a:off x="457200" y="1728788"/>
            <a:ext cx="8229600" cy="30400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600" b="1" smtClean="0"/>
              <a:t>CCP4BB:</a:t>
            </a:r>
            <a:endParaRPr lang="en-US" altLang="en-US" sz="1400" smtClean="0"/>
          </a:p>
          <a:p>
            <a:pPr marL="0" indent="0">
              <a:buFontTx/>
              <a:buNone/>
            </a:pPr>
            <a:r>
              <a:rPr lang="en-US" altLang="en-US" sz="1400" smtClean="0"/>
              <a:t>“We used it for a large membrane protein complex and diffraction improved from ~7 to 2.7 A. The crystal is fished out and put into mother liquor solution in the button, sealed with dialysis membrane and the button is then placed into about 5 mls of mother liquor with slightly higher PEG concentration. Then you just exchange outside buffer every day or so for solutions containing higher concentrations of PEG. We went from ~9 to 30 % PEG4000 in about a week. You can easily observe crystal under microscope and if it cracks - you went too far/too quickly with PEG and need to use a bit less next time. Also, this method allows you to control all other components of the dehydrating solution - we needed to decrease salt concentration at the same time as increasing PEG. You can also introduce/increase cryo-protectant concentration at the same time. With these crystals, otherwise excellent dehydration machines already mentioned did not work, possibly because the process had to be really slow.”</a:t>
            </a:r>
          </a:p>
        </p:txBody>
      </p:sp>
      <p:sp>
        <p:nvSpPr>
          <p:cNvPr id="4" name="Oval 3"/>
          <p:cNvSpPr/>
          <p:nvPr/>
        </p:nvSpPr>
        <p:spPr>
          <a:xfrm>
            <a:off x="425450" y="5873750"/>
            <a:ext cx="1017588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156325" y="1968500"/>
            <a:ext cx="1158875" cy="438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15277" y="2882900"/>
            <a:ext cx="1466850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2600" y="5218113"/>
            <a:ext cx="2943225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8668"/>
            <a:ext cx="5754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https://bl831.als.lbl.gov/~jamesh/dose2dose.html</a:t>
            </a:r>
          </a:p>
        </p:txBody>
      </p:sp>
      <p:pic>
        <p:nvPicPr>
          <p:cNvPr id="85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35" y="183652"/>
            <a:ext cx="5907242" cy="6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211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17131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low</a:t>
            </a:r>
            <a:endParaRPr lang="en-US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completeness</a:t>
            </a:r>
            <a:endParaRPr lang="en-US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Can’t process?</a:t>
            </a:r>
            <a:endParaRPr lang="en-US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53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CSHL_raddam_2023.pptx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34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Fine dose slicing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Coarse dose slicing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641961"/>
              </p:ext>
            </p:extLst>
          </p:nvPr>
        </p:nvGraphicFramePr>
        <p:xfrm>
          <a:off x="214958" y="1034566"/>
          <a:ext cx="8710677" cy="5513724"/>
        </p:xfrm>
        <a:graphic>
          <a:graphicData uri="http://schemas.openxmlformats.org/drawingml/2006/table">
            <a:tbl>
              <a:tblPr/>
              <a:tblGrid>
                <a:gridCol w="4256108"/>
                <a:gridCol w="4454569"/>
              </a:tblGrid>
              <a:tr h="13784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Same number</a:t>
                      </a:r>
                      <a:r>
                        <a:rPr lang="en-US" sz="3200" b="1" baseline="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of photons</a:t>
                      </a:r>
                      <a:endParaRPr lang="en-US" sz="3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</a:t>
                      </a:r>
                      <a:endParaRPr lang="en-US" sz="60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 </a:t>
                      </a:r>
                      <a:endParaRPr lang="en-US" sz="60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Damage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correctable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Damage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uncorrectable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60639" y="95339"/>
            <a:ext cx="6555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resolution </a:t>
            </a:r>
            <a:r>
              <a:rPr lang="en-US" sz="4800" dirty="0">
                <a:solidFill>
                  <a:prstClr val="black"/>
                </a:solidFill>
                <a:latin typeface="Arial" charset="0"/>
                <a:cs typeface="Arial" charset="0"/>
              </a:rPr>
              <a:t>vs </a:t>
            </a:r>
            <a:r>
              <a:rPr lang="en-US" sz="4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dose slice</a:t>
            </a:r>
            <a:endParaRPr lang="en-US" sz="4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exposure time: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250" y="1596788"/>
            <a:ext cx="6982287" cy="4529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00B050"/>
                </a:solidFill>
              </a:rPr>
              <a:t>~</a:t>
            </a:r>
            <a:r>
              <a:rPr lang="en-US" sz="5400" dirty="0" smtClean="0">
                <a:solidFill>
                  <a:srgbClr val="00B050"/>
                </a:solidFill>
              </a:rPr>
              <a:t>1 photon/pixel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PAD detector</a:t>
            </a:r>
          </a:p>
          <a:p>
            <a:pPr marL="0" indent="0" algn="ctr">
              <a:buNone/>
            </a:pPr>
            <a:r>
              <a:rPr lang="en-US" sz="2400" dirty="0" smtClean="0"/>
              <a:t>Processing with XDS</a:t>
            </a:r>
            <a:r>
              <a:rPr lang="en-US" sz="2400" dirty="0"/>
              <a:t> </a:t>
            </a:r>
            <a:r>
              <a:rPr lang="en-US" sz="2400" dirty="0" smtClean="0"/>
              <a:t>or DIALS</a:t>
            </a:r>
          </a:p>
        </p:txBody>
      </p:sp>
      <p:pic>
        <p:nvPicPr>
          <p:cNvPr id="851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878304"/>
            <a:ext cx="85645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2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FFFF"/>
                  </a:solidFill>
                </a:rPr>
                <a:t>Transmitted (98%)</a:t>
              </a:r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041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21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3281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303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4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2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30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99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0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4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9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95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6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6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9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7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91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2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32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32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32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3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325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32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279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80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58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27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5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75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6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0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7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1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71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2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6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3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67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68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326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6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6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8898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54283" name="Group 8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54288" name="Picture 9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9" name="Oval 10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0" name="Oval 11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2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4284" name="Line 13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5" name="Line 14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6" name="Line 15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7" name="Text Box 16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54280" name="Text Box 17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4281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4282" name="Picture 19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760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5329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51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52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49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50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1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47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8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45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6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3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43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4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4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41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2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39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0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36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7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8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529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5300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1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2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3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5304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5305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27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8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25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6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7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23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4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8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21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2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19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0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10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17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18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1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15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16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12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3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4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155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4" name="tha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66" y="1055670"/>
            <a:ext cx="7588875" cy="5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48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635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75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6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4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73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4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5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71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2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6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7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67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8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6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9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63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4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6360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61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62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63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Inelastic scattering</a:t>
            </a:r>
          </a:p>
        </p:txBody>
      </p:sp>
      <p:sp>
        <p:nvSpPr>
          <p:cNvPr id="56324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5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6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7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6328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56329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51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52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49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50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1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47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8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45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6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3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43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4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4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41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2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39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0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6336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7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8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8007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735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735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7358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6203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838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837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838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838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838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838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84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58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941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39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940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940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9406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9407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8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9409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9410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11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2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690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373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374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375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375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373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374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374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374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374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44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3745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3746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747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8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78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477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7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77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77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5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476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476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4766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4767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4768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9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4770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4771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72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4773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74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33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580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80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80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7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57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57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5790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1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5792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93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75794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5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5796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7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98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5799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00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801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802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636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680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6828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9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830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831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0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681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6813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useful/absorbed energy: 7.3%</a:t>
            </a:r>
          </a:p>
        </p:txBody>
      </p:sp>
      <p:sp>
        <p:nvSpPr>
          <p:cNvPr id="76814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6815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16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6817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8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76819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0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2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3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6824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5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6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7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50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798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92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3" name="thaw_slo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688" y="1137622"/>
            <a:ext cx="7767973" cy="52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49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2689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59533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0000CC"/>
                  </a:solidFill>
                  <a:latin typeface="Arial"/>
                </a:rPr>
                <a:t>e</a:t>
              </a:r>
              <a:r>
                <a:rPr lang="en-US" altLang="en-US" b="1" baseline="30000">
                  <a:solidFill>
                    <a:srgbClr val="0000CC"/>
                  </a:solidFill>
                  <a:latin typeface="Arial"/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944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131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4910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33299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855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477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924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8782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 smtClean="0"/>
              <a:t>What you need to know:</a:t>
            </a:r>
            <a:endParaRPr lang="en-US" alt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8078" y="1600200"/>
            <a:ext cx="7058721" cy="4976813"/>
          </a:xfrm>
        </p:spPr>
        <p:txBody>
          <a:bodyPr/>
          <a:lstStyle/>
          <a:p>
            <a:r>
              <a:rPr lang="en-US" altLang="en-US" sz="4000" dirty="0" smtClean="0">
                <a:solidFill>
                  <a:srgbClr val="C00000"/>
                </a:solidFill>
              </a:rPr>
              <a:t>Limits “data photons”</a:t>
            </a:r>
          </a:p>
          <a:p>
            <a:r>
              <a:rPr lang="en-US" altLang="en-US" sz="4000" dirty="0" smtClean="0">
                <a:solidFill>
                  <a:srgbClr val="CC6600"/>
                </a:solidFill>
              </a:rPr>
              <a:t>Caveat for active site</a:t>
            </a:r>
            <a:endParaRPr lang="en-US" altLang="en-US" sz="2000" dirty="0">
              <a:solidFill>
                <a:srgbClr val="CC6600"/>
              </a:solidFill>
            </a:endParaRPr>
          </a:p>
          <a:p>
            <a:r>
              <a:rPr lang="en-US" altLang="en-US" sz="4000" dirty="0">
                <a:solidFill>
                  <a:srgbClr val="C00000"/>
                </a:solidFill>
              </a:rPr>
              <a:t>Cannot be outrun</a:t>
            </a:r>
          </a:p>
          <a:p>
            <a:r>
              <a:rPr lang="en-US" altLang="en-US" sz="4000" dirty="0" smtClean="0">
                <a:solidFill>
                  <a:srgbClr val="C00000"/>
                </a:solidFill>
              </a:rPr>
              <a:t>Cannot </a:t>
            </a:r>
            <a:r>
              <a:rPr lang="en-US" altLang="en-US" sz="4000" dirty="0">
                <a:solidFill>
                  <a:srgbClr val="C00000"/>
                </a:solidFill>
              </a:rPr>
              <a:t>be prevented</a:t>
            </a:r>
          </a:p>
          <a:p>
            <a:r>
              <a:rPr lang="en-US" altLang="en-US" sz="4000" dirty="0" smtClean="0">
                <a:solidFill>
                  <a:srgbClr val="00B050"/>
                </a:solidFill>
              </a:rPr>
              <a:t>Can be corrected</a:t>
            </a:r>
          </a:p>
          <a:p>
            <a:r>
              <a:rPr lang="en-US" altLang="en-US" sz="4000" dirty="0" smtClean="0">
                <a:solidFill>
                  <a:srgbClr val="00B050"/>
                </a:solidFill>
              </a:rPr>
              <a:t>Can be predicted</a:t>
            </a:r>
          </a:p>
        </p:txBody>
      </p:sp>
    </p:spTree>
    <p:extLst>
      <p:ext uri="{BB962C8B-B14F-4D97-AF65-F5344CB8AC3E}">
        <p14:creationId xmlns:p14="http://schemas.microsoft.com/office/powerpoint/2010/main" val="212128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282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0861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080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1434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1716502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78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2191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2191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2191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2191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2191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2191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2191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2191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9215" name="Group 79"/>
          <p:cNvGrpSpPr>
            <a:grpSpLocks/>
          </p:cNvGrpSpPr>
          <p:nvPr/>
        </p:nvGrpSpPr>
        <p:grpSpPr bwMode="auto">
          <a:xfrm>
            <a:off x="863600" y="2232025"/>
            <a:ext cx="8039100" cy="2708275"/>
            <a:chOff x="544" y="1406"/>
            <a:chExt cx="5064" cy="1706"/>
          </a:xfrm>
        </p:grpSpPr>
        <p:sp>
          <p:nvSpPr>
            <p:cNvPr id="219164" name="Line 28"/>
            <p:cNvSpPr>
              <a:spLocks noChangeShapeType="1"/>
            </p:cNvSpPr>
            <p:nvPr/>
          </p:nvSpPr>
          <p:spPr bwMode="auto">
            <a:xfrm flipV="1">
              <a:off x="2935" y="2294"/>
              <a:ext cx="1079" cy="30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5" name="Line 29"/>
            <p:cNvSpPr>
              <a:spLocks noChangeShapeType="1"/>
            </p:cNvSpPr>
            <p:nvPr/>
          </p:nvSpPr>
          <p:spPr bwMode="auto">
            <a:xfrm>
              <a:off x="544" y="2601"/>
              <a:ext cx="2377" cy="0"/>
            </a:xfrm>
            <a:prstGeom prst="line">
              <a:avLst/>
            </a:prstGeom>
            <a:noFill/>
            <a:ln w="63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6" name="Line 30"/>
            <p:cNvSpPr>
              <a:spLocks noChangeShapeType="1"/>
            </p:cNvSpPr>
            <p:nvPr/>
          </p:nvSpPr>
          <p:spPr bwMode="auto">
            <a:xfrm flipV="1">
              <a:off x="4027" y="1814"/>
              <a:ext cx="741" cy="46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7" name="Line 31"/>
            <p:cNvSpPr>
              <a:spLocks noChangeShapeType="1"/>
            </p:cNvSpPr>
            <p:nvPr/>
          </p:nvSpPr>
          <p:spPr bwMode="auto">
            <a:xfrm>
              <a:off x="4782" y="1836"/>
              <a:ext cx="594" cy="201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8" name="Line 32"/>
            <p:cNvSpPr>
              <a:spLocks noChangeShapeType="1"/>
            </p:cNvSpPr>
            <p:nvPr/>
          </p:nvSpPr>
          <p:spPr bwMode="auto">
            <a:xfrm>
              <a:off x="2931" y="2605"/>
              <a:ext cx="46" cy="16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9" name="Line 33"/>
            <p:cNvSpPr>
              <a:spLocks noChangeShapeType="1"/>
            </p:cNvSpPr>
            <p:nvPr/>
          </p:nvSpPr>
          <p:spPr bwMode="auto">
            <a:xfrm flipV="1">
              <a:off x="4777" y="1692"/>
              <a:ext cx="18" cy="13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0" name="Line 34"/>
            <p:cNvSpPr>
              <a:spLocks noChangeShapeType="1"/>
            </p:cNvSpPr>
            <p:nvPr/>
          </p:nvSpPr>
          <p:spPr bwMode="auto">
            <a:xfrm>
              <a:off x="4014" y="2298"/>
              <a:ext cx="91" cy="15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1" name="Line 35"/>
            <p:cNvSpPr>
              <a:spLocks noChangeShapeType="1"/>
            </p:cNvSpPr>
            <p:nvPr/>
          </p:nvSpPr>
          <p:spPr bwMode="auto">
            <a:xfrm>
              <a:off x="5358" y="2034"/>
              <a:ext cx="46" cy="10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2" name="Line 36"/>
            <p:cNvSpPr>
              <a:spLocks noChangeShapeType="1"/>
            </p:cNvSpPr>
            <p:nvPr/>
          </p:nvSpPr>
          <p:spPr bwMode="auto">
            <a:xfrm>
              <a:off x="4092" y="244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3" name="Line 37"/>
            <p:cNvSpPr>
              <a:spLocks noChangeShapeType="1"/>
            </p:cNvSpPr>
            <p:nvPr/>
          </p:nvSpPr>
          <p:spPr bwMode="auto">
            <a:xfrm>
              <a:off x="4188" y="2544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4" name="Line 38"/>
            <p:cNvSpPr>
              <a:spLocks noChangeShapeType="1"/>
            </p:cNvSpPr>
            <p:nvPr/>
          </p:nvSpPr>
          <p:spPr bwMode="auto">
            <a:xfrm flipH="1">
              <a:off x="4153" y="2550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5" name="Line 39"/>
            <p:cNvSpPr>
              <a:spLocks noChangeShapeType="1"/>
            </p:cNvSpPr>
            <p:nvPr/>
          </p:nvSpPr>
          <p:spPr bwMode="auto">
            <a:xfrm>
              <a:off x="4164" y="2682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6" name="Line 40"/>
            <p:cNvSpPr>
              <a:spLocks noChangeShapeType="1"/>
            </p:cNvSpPr>
            <p:nvPr/>
          </p:nvSpPr>
          <p:spPr bwMode="auto">
            <a:xfrm flipH="1">
              <a:off x="4009" y="2448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7" name="Line 41"/>
            <p:cNvSpPr>
              <a:spLocks noChangeShapeType="1"/>
            </p:cNvSpPr>
            <p:nvPr/>
          </p:nvSpPr>
          <p:spPr bwMode="auto">
            <a:xfrm>
              <a:off x="4314" y="2556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8" name="Line 42"/>
            <p:cNvSpPr>
              <a:spLocks noChangeShapeType="1"/>
            </p:cNvSpPr>
            <p:nvPr/>
          </p:nvSpPr>
          <p:spPr bwMode="auto">
            <a:xfrm flipV="1">
              <a:off x="4320" y="2494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9" name="Line 43"/>
            <p:cNvSpPr>
              <a:spLocks noChangeShapeType="1"/>
            </p:cNvSpPr>
            <p:nvPr/>
          </p:nvSpPr>
          <p:spPr bwMode="auto">
            <a:xfrm>
              <a:off x="4014" y="2550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0" name="Line 44"/>
            <p:cNvSpPr>
              <a:spLocks noChangeShapeType="1"/>
            </p:cNvSpPr>
            <p:nvPr/>
          </p:nvSpPr>
          <p:spPr bwMode="auto">
            <a:xfrm flipH="1">
              <a:off x="3943" y="255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1" name="Line 45"/>
            <p:cNvSpPr>
              <a:spLocks noChangeShapeType="1"/>
            </p:cNvSpPr>
            <p:nvPr/>
          </p:nvSpPr>
          <p:spPr bwMode="auto">
            <a:xfrm flipH="1">
              <a:off x="4087" y="267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19182" name="Group 46"/>
            <p:cNvGrpSpPr>
              <a:grpSpLocks/>
            </p:cNvGrpSpPr>
            <p:nvPr/>
          </p:nvGrpSpPr>
          <p:grpSpPr bwMode="auto">
            <a:xfrm rot="20370108" flipH="1">
              <a:off x="2695" y="2778"/>
              <a:ext cx="480" cy="334"/>
              <a:chOff x="2827" y="2760"/>
              <a:chExt cx="480" cy="334"/>
            </a:xfrm>
          </p:grpSpPr>
          <p:sp>
            <p:nvSpPr>
              <p:cNvPr id="219183" name="Line 47"/>
              <p:cNvSpPr>
                <a:spLocks noChangeShapeType="1"/>
              </p:cNvSpPr>
              <p:nvPr/>
            </p:nvSpPr>
            <p:spPr bwMode="auto">
              <a:xfrm>
                <a:off x="2976" y="2760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4" name="Line 48"/>
              <p:cNvSpPr>
                <a:spLocks noChangeShapeType="1"/>
              </p:cNvSpPr>
              <p:nvPr/>
            </p:nvSpPr>
            <p:spPr bwMode="auto">
              <a:xfrm>
                <a:off x="3072" y="2856"/>
                <a:ext cx="133" cy="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5" name="Line 49"/>
              <p:cNvSpPr>
                <a:spLocks noChangeShapeType="1"/>
              </p:cNvSpPr>
              <p:nvPr/>
            </p:nvSpPr>
            <p:spPr bwMode="auto">
              <a:xfrm flipH="1">
                <a:off x="3037" y="2862"/>
                <a:ext cx="41" cy="11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6" name="Line 50"/>
              <p:cNvSpPr>
                <a:spLocks noChangeShapeType="1"/>
              </p:cNvSpPr>
              <p:nvPr/>
            </p:nvSpPr>
            <p:spPr bwMode="auto">
              <a:xfrm>
                <a:off x="3048" y="2994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7" name="Line 51"/>
              <p:cNvSpPr>
                <a:spLocks noChangeShapeType="1"/>
              </p:cNvSpPr>
              <p:nvPr/>
            </p:nvSpPr>
            <p:spPr bwMode="auto">
              <a:xfrm flipH="1">
                <a:off x="2893" y="2760"/>
                <a:ext cx="83" cy="10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8" name="Line 52"/>
              <p:cNvSpPr>
                <a:spLocks noChangeShapeType="1"/>
              </p:cNvSpPr>
              <p:nvPr/>
            </p:nvSpPr>
            <p:spPr bwMode="auto">
              <a:xfrm>
                <a:off x="3198" y="2868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9" name="Line 53"/>
              <p:cNvSpPr>
                <a:spLocks noChangeShapeType="1"/>
              </p:cNvSpPr>
              <p:nvPr/>
            </p:nvSpPr>
            <p:spPr bwMode="auto">
              <a:xfrm flipV="1">
                <a:off x="3204" y="2806"/>
                <a:ext cx="91" cy="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0" name="Line 54"/>
              <p:cNvSpPr>
                <a:spLocks noChangeShapeType="1"/>
              </p:cNvSpPr>
              <p:nvPr/>
            </p:nvSpPr>
            <p:spPr bwMode="auto">
              <a:xfrm>
                <a:off x="2898" y="2862"/>
                <a:ext cx="67" cy="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1" name="Line 55"/>
              <p:cNvSpPr>
                <a:spLocks noChangeShapeType="1"/>
              </p:cNvSpPr>
              <p:nvPr/>
            </p:nvSpPr>
            <p:spPr bwMode="auto">
              <a:xfrm flipH="1">
                <a:off x="2827" y="286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2" name="Line 56"/>
              <p:cNvSpPr>
                <a:spLocks noChangeShapeType="1"/>
              </p:cNvSpPr>
              <p:nvPr/>
            </p:nvSpPr>
            <p:spPr bwMode="auto">
              <a:xfrm flipH="1">
                <a:off x="2971" y="298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93" name="Line 57"/>
            <p:cNvSpPr>
              <a:spLocks noChangeShapeType="1"/>
            </p:cNvSpPr>
            <p:nvPr/>
          </p:nvSpPr>
          <p:spPr bwMode="auto">
            <a:xfrm rot="11948588" flipH="1">
              <a:off x="4810" y="1619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4" name="Line 58"/>
            <p:cNvSpPr>
              <a:spLocks noChangeShapeType="1"/>
            </p:cNvSpPr>
            <p:nvPr/>
          </p:nvSpPr>
          <p:spPr bwMode="auto">
            <a:xfrm rot="11948588" flipH="1">
              <a:off x="4916" y="1657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5" name="Line 59"/>
            <p:cNvSpPr>
              <a:spLocks noChangeShapeType="1"/>
            </p:cNvSpPr>
            <p:nvPr/>
          </p:nvSpPr>
          <p:spPr bwMode="auto">
            <a:xfrm rot="11948588">
              <a:off x="4906" y="1514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6" name="Line 60"/>
            <p:cNvSpPr>
              <a:spLocks noChangeShapeType="1"/>
            </p:cNvSpPr>
            <p:nvPr/>
          </p:nvSpPr>
          <p:spPr bwMode="auto">
            <a:xfrm rot="11948588" flipH="1">
              <a:off x="4955" y="1421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7" name="Line 61"/>
            <p:cNvSpPr>
              <a:spLocks noChangeShapeType="1"/>
            </p:cNvSpPr>
            <p:nvPr/>
          </p:nvSpPr>
          <p:spPr bwMode="auto">
            <a:xfrm rot="11948588">
              <a:off x="4733" y="1582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8" name="Line 62"/>
            <p:cNvSpPr>
              <a:spLocks noChangeShapeType="1"/>
            </p:cNvSpPr>
            <p:nvPr/>
          </p:nvSpPr>
          <p:spPr bwMode="auto">
            <a:xfrm rot="11948588" flipH="1">
              <a:off x="5055" y="159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9" name="Line 63"/>
            <p:cNvSpPr>
              <a:spLocks noChangeShapeType="1"/>
            </p:cNvSpPr>
            <p:nvPr/>
          </p:nvSpPr>
          <p:spPr bwMode="auto">
            <a:xfrm rot="11948588" flipH="1" flipV="1">
              <a:off x="5034" y="1690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0" name="Line 64"/>
            <p:cNvSpPr>
              <a:spLocks noChangeShapeType="1"/>
            </p:cNvSpPr>
            <p:nvPr/>
          </p:nvSpPr>
          <p:spPr bwMode="auto">
            <a:xfrm rot="11948588" flipH="1">
              <a:off x="4773" y="1478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1" name="Line 65"/>
            <p:cNvSpPr>
              <a:spLocks noChangeShapeType="1"/>
            </p:cNvSpPr>
            <p:nvPr/>
          </p:nvSpPr>
          <p:spPr bwMode="auto">
            <a:xfrm rot="11948588">
              <a:off x="4704" y="1472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2" name="Line 66"/>
            <p:cNvSpPr>
              <a:spLocks noChangeShapeType="1"/>
            </p:cNvSpPr>
            <p:nvPr/>
          </p:nvSpPr>
          <p:spPr bwMode="auto">
            <a:xfrm rot="11948588">
              <a:off x="4879" y="140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3" name="Line 67"/>
            <p:cNvSpPr>
              <a:spLocks noChangeShapeType="1"/>
            </p:cNvSpPr>
            <p:nvPr/>
          </p:nvSpPr>
          <p:spPr bwMode="auto">
            <a:xfrm rot="20310282" flipH="1">
              <a:off x="5307" y="215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4" name="Line 68"/>
            <p:cNvSpPr>
              <a:spLocks noChangeShapeType="1"/>
            </p:cNvSpPr>
            <p:nvPr/>
          </p:nvSpPr>
          <p:spPr bwMode="auto">
            <a:xfrm rot="20310282" flipH="1">
              <a:off x="5267" y="2275"/>
              <a:ext cx="93" cy="9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5" name="Line 69"/>
            <p:cNvSpPr>
              <a:spLocks noChangeShapeType="1"/>
            </p:cNvSpPr>
            <p:nvPr/>
          </p:nvSpPr>
          <p:spPr bwMode="auto">
            <a:xfrm rot="-1289718">
              <a:off x="5357" y="2258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6" name="Line 70"/>
            <p:cNvSpPr>
              <a:spLocks noChangeShapeType="1"/>
            </p:cNvSpPr>
            <p:nvPr/>
          </p:nvSpPr>
          <p:spPr bwMode="auto">
            <a:xfrm rot="-1289718">
              <a:off x="5433" y="2376"/>
              <a:ext cx="8" cy="1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7" name="Line 71"/>
            <p:cNvSpPr>
              <a:spLocks noChangeShapeType="1"/>
            </p:cNvSpPr>
            <p:nvPr/>
          </p:nvSpPr>
          <p:spPr bwMode="auto">
            <a:xfrm rot="-1289718">
              <a:off x="5410" y="2119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8" name="Line 72"/>
            <p:cNvSpPr>
              <a:spLocks noChangeShapeType="1"/>
            </p:cNvSpPr>
            <p:nvPr/>
          </p:nvSpPr>
          <p:spPr bwMode="auto">
            <a:xfrm rot="20310282" flipH="1">
              <a:off x="5154" y="2411"/>
              <a:ext cx="146" cy="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9" name="Line 73"/>
            <p:cNvSpPr>
              <a:spLocks noChangeShapeType="1"/>
            </p:cNvSpPr>
            <p:nvPr/>
          </p:nvSpPr>
          <p:spPr bwMode="auto">
            <a:xfrm rot="-1289718" flipH="1" flipV="1">
              <a:off x="5132" y="2267"/>
              <a:ext cx="140" cy="12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0" name="Line 74"/>
            <p:cNvSpPr>
              <a:spLocks noChangeShapeType="1"/>
            </p:cNvSpPr>
            <p:nvPr/>
          </p:nvSpPr>
          <p:spPr bwMode="auto">
            <a:xfrm rot="-1289718">
              <a:off x="5530" y="2195"/>
              <a:ext cx="16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1" name="Line 75"/>
            <p:cNvSpPr>
              <a:spLocks noChangeShapeType="1"/>
            </p:cNvSpPr>
            <p:nvPr/>
          </p:nvSpPr>
          <p:spPr bwMode="auto">
            <a:xfrm rot="20310282" flipV="1">
              <a:off x="5508" y="2186"/>
              <a:ext cx="100" cy="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2" name="Line 76"/>
            <p:cNvSpPr>
              <a:spLocks noChangeShapeType="1"/>
            </p:cNvSpPr>
            <p:nvPr/>
          </p:nvSpPr>
          <p:spPr bwMode="auto">
            <a:xfrm rot="20310282" flipV="1">
              <a:off x="5418" y="2354"/>
              <a:ext cx="81" cy="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9213" name="Text Box 77"/>
          <p:cNvSpPr txBox="1">
            <a:spLocks noChangeArrowheads="1"/>
          </p:cNvSpPr>
          <p:nvPr/>
        </p:nvSpPr>
        <p:spPr bwMode="auto">
          <a:xfrm>
            <a:off x="4032250" y="5794375"/>
            <a:ext cx="1296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3 </a:t>
            </a:r>
            <a:r>
              <a:rPr lang="el-GR" altLang="en-US" sz="3900">
                <a:solidFill>
                  <a:srgbClr val="000000"/>
                </a:solidFill>
                <a:latin typeface="Arial"/>
                <a:cs typeface="Arial" charset="0"/>
              </a:rPr>
              <a:t>μ</a:t>
            </a:r>
            <a:r>
              <a:rPr lang="en-US" altLang="en-US" sz="3900">
                <a:solidFill>
                  <a:srgbClr val="000000"/>
                </a:solidFill>
                <a:latin typeface="Arial"/>
                <a:cs typeface="Arial" charset="0"/>
              </a:rPr>
              <a:t>m</a:t>
            </a:r>
            <a:endParaRPr lang="el-GR" altLang="en-US" sz="39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19214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045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2051050" y="5794375"/>
            <a:ext cx="52593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Linear Energy Transfer</a:t>
            </a: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005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8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579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580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580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581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582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583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3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584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4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585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5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85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585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6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2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4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5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6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7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8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9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0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1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2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3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4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5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6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7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8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9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0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1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2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3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4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7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9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5894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7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2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4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499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684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684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685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6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6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686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7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687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7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87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688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8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6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8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9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0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1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2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4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5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6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7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8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9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0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1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2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3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4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5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6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7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8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9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0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1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2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3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4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5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6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7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691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691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923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6924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925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6926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7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8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9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443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938480" y="884545"/>
            <a:ext cx="5092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</a:rPr>
              <a:t>molar, at the Se edge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(RADDOSE)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5" y="1518598"/>
            <a:ext cx="2961564" cy="29615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5523" y="4179070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Holton JSR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602222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786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787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787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788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88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789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9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789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0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790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3" name="Text Box 89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6" name="Oval 92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7" name="Oval 93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8" name="Oval 94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9" name="Oval 95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0" name="Oval 96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1" name="Oval 97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2" name="Oval 98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3" name="Oval 99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4" name="Oval 100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5" name="Oval 101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6" name="Oval 102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7" name="Oval 103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8" name="Oval 104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0" name="Oval 10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1" name="Oval 10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2" name="Text Box 10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3" name="Text Box 109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4" name="Text Box 11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5" name="Text Box 111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6" name="Text Box 112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7" name="Text Box 113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8" name="Text Box 114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9" name="Text Box 115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7940" name="Group 116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7941" name="Oval 1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45" name="Oval 121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6" name="Oval 122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7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7948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49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7950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3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61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8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3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8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8889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3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8894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8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8899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08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09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0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1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2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3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4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5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891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26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8927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8928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6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7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8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9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0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1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2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3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4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5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6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7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8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1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2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3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4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6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8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8959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8960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64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5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6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7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8" name="Text Box 120"/>
          <p:cNvSpPr txBox="1">
            <a:spLocks noChangeArrowheads="1"/>
          </p:cNvSpPr>
          <p:nvPr/>
        </p:nvSpPr>
        <p:spPr bwMode="auto">
          <a:xfrm>
            <a:off x="2840038" y="5126038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69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8970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3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74" name="Text Box 126"/>
          <p:cNvSpPr txBox="1">
            <a:spLocks noChangeArrowheads="1"/>
          </p:cNvSpPr>
          <p:nvPr/>
        </p:nvSpPr>
        <p:spPr bwMode="auto">
          <a:xfrm>
            <a:off x="2382838" y="30289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75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8976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9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155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876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9878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1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4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6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7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9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0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1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7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9898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9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9903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4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5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7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9908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2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6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7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9918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2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9923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5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6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9928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9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32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5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8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940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45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99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0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9952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3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4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5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7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8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9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0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1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2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3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4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5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6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8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9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0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1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2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9983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9984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5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6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7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88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89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0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1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6937375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79993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9994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5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6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7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98" name="Group 126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9999" name="Oval 127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0" name="Oval 128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1" name="Oval 129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2" name="Text Box 130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36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090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0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091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092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093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093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094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094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5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095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5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6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6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097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097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097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098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4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5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6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7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8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9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0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1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2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3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4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5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6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7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8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9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0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1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2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3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4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5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6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1007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1008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09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0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1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012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3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4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5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6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6934200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2" name="Oval 12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1024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5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6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7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789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192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193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193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195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195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196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8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198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9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199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199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200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0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6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200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8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9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0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1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2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3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4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5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6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7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8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9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0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1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2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3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4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5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6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7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8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9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30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2031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2032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3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4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5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36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8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40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041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2042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3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5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46" name="Text Box 126"/>
          <p:cNvSpPr txBox="1">
            <a:spLocks noChangeArrowheads="1"/>
          </p:cNvSpPr>
          <p:nvPr/>
        </p:nvSpPr>
        <p:spPr bwMode="auto">
          <a:xfrm>
            <a:off x="4541838" y="59959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sp>
        <p:nvSpPr>
          <p:cNvPr id="82047" name="Text Box 127"/>
          <p:cNvSpPr txBox="1">
            <a:spLocks noChangeArrowheads="1"/>
          </p:cNvSpPr>
          <p:nvPr/>
        </p:nvSpPr>
        <p:spPr bwMode="auto">
          <a:xfrm>
            <a:off x="5537200" y="14747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2048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0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2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4976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296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296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297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298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298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299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299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300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0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1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301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301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302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302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1" name="Oval 87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2" name="Oval 88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3" name="Oval 89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4" name="Oval 90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5" name="Oval 91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6" name="Oval 92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7" name="Oval 93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8" name="Oval 94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9" name="Oval 95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0" name="Oval 96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1" name="Oval 97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2" name="Oval 98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3" name="Oval 99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4" name="Oval 100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5" name="Oval 101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6" name="Oval 102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7" name="Text Box 103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8" name="Text Box 104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9" name="Text Box 105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0" name="Text Box 106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1" name="Text Box 107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2" name="Text Box 10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3053" name="Group 109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3054" name="Oval 1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58" name="Oval 114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59" name="Oval 115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0" name="Oval 116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1" name="Oval 117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2" name="Oval 118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64" name="Oval 120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3066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9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70" name="Oval 126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71" name="Text Box 127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3072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3073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6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061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7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397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2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398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398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399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400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401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7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401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402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2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3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403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404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404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5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51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405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2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3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4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5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6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7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8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69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0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1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2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4073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4074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5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6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7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78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0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1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2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3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84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85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4086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7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8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9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90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1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2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3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4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5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6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7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98" name="Group 130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4099" name="Oval 131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0" name="Oval 132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1" name="Oval 133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2" name="Text Box 134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845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499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503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503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1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504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504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5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5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05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506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506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507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7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075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507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4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5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8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9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0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1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2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3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4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5097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5098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99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0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1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02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3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4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5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6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08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09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5110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1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2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3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14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5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6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7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8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9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20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21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2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512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85128" name="Text Box 136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</p:spTree>
    <p:extLst>
      <p:ext uri="{BB962C8B-B14F-4D97-AF65-F5344CB8AC3E}">
        <p14:creationId xmlns:p14="http://schemas.microsoft.com/office/powerpoint/2010/main" val="2271172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2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7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7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8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608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9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609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610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5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6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7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8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6119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6120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1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2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3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24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5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6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7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8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9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0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131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6132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3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4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5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36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7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8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9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0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41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6142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6143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4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5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46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7" name="Text Box 131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  <p:grpSp>
        <p:nvGrpSpPr>
          <p:cNvPr id="86148" name="Group 13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6149" name="Oval 13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0" name="Oval 13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1" name="Oval 13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8679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39620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1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2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4" name="Picture 8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882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2396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Radiation Damage </a:t>
            </a:r>
            <a:r>
              <a:rPr lang="en-US" altLang="en-US" sz="4400" dirty="0" smtClean="0">
                <a:solidFill>
                  <a:srgbClr val="000000"/>
                </a:solidFill>
                <a:latin typeface="Arial"/>
                <a:cs typeface="Arial" charset="0"/>
              </a:rPr>
              <a:t>World </a:t>
            </a:r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endParaRPr lang="en-US" altLang="en-US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	reaction			reference</a:t>
            </a:r>
          </a:p>
          <a:p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(2006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70C0"/>
                </a:solidFill>
                <a:latin typeface="Arial"/>
                <a:cs typeface="Arial" charset="0"/>
              </a:rPr>
              <a:t>10/Å	global damage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Howells et al. (2009)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COOH		Garman et al. (2015)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(2005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0.06	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/>
                <a:cs typeface="Arial" charset="0"/>
              </a:rPr>
              <a:t>putidaredoxin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Corbett </a:t>
            </a:r>
            <a:r>
              <a:rPr lang="en-US" altLang="en-US" sz="2000" i="1" dirty="0" smtClean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(2007)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6" y="3896436"/>
            <a:ext cx="2961564" cy="2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47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40644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88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62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860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910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911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912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7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913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4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4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916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916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7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917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0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1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2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3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4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5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6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7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9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90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9191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919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96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8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9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0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1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02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03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9204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5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6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7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08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9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0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1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2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3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9214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9215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6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7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18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19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9220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1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2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3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184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011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012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012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014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014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7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7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9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19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1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1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021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021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2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2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2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022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32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3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023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4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4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024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0248" name="Freeform 136"/>
          <p:cNvSpPr>
            <a:spLocks/>
          </p:cNvSpPr>
          <p:nvPr/>
        </p:nvSpPr>
        <p:spPr bwMode="auto">
          <a:xfrm>
            <a:off x="5572125" y="2457450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49" name="Freeform 137"/>
          <p:cNvSpPr>
            <a:spLocks/>
          </p:cNvSpPr>
          <p:nvPr/>
        </p:nvSpPr>
        <p:spPr bwMode="auto">
          <a:xfrm>
            <a:off x="5824538" y="3424238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043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524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525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526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526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527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528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528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9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29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9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530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530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531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1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531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3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533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53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4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4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4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534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4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5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535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535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6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6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536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5370" name="Oval 138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71" name="Oval 139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783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625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626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6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626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627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627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628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628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629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629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630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630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1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631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1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2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632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2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632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3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633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3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3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634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6" name="Text Box 100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357" name="Text Box 101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6359" name="Oval 10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0" name="Oval 10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1" name="Oval 10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2" name="Oval 10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63" name="Oval 107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4" name="Oval 108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5" name="Oval 109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6" name="Oval 110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7" name="Oval 111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8" name="Text Box 112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69" name="Oval 113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70" name="Group 114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6371" name="Oval 115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2" name="Oval 116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3" name="Oval 117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4" name="Oval 118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79" name="Group 123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2" name="Oval 126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83" name="Oval 127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84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8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6389" name="Oval 13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0" name="Oval 13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1" name="Oval 13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2" name="Oval 13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3" name="Oval 13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4" name="Oval 13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858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7283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1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4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3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4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7305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6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7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8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7310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1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2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3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7315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6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7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8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9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7320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1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2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3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7325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6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7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8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9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7330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1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2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3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34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7335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6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7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8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39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0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1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2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3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4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5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6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47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7348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49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0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1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2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7353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4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5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6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7358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9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0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1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62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7363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7364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5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6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7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8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9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0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1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2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3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4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5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6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7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7379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7380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7381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2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3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4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85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6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7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8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9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92" name="Group 11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7393" name="Oval 11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4" name="Oval 11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5" name="Oval 11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6" name="Oval 11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97" name="Group 117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7398" name="Oval 118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9" name="Oval 119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400" name="Oval 120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401" name="Oval 121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3" name="Oval 123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4" name="Oval 124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5" name="Oval 125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7" name="Oval 127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8" name="Oval 128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9" name="Oval 129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0" name="Oval 130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1" name="Oval 131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2" name="Oval 132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3" name="Oval 133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8250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634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156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I’m not on the list?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Rule of thumb:</a:t>
            </a:r>
          </a:p>
          <a:p>
            <a:r>
              <a:rPr lang="en-US" dirty="0" smtClean="0"/>
              <a:t>is it a “good leaving group” ?</a:t>
            </a:r>
          </a:p>
          <a:p>
            <a:pPr lvl="1"/>
            <a:r>
              <a:rPr lang="en-US" dirty="0" smtClean="0"/>
              <a:t>Br</a:t>
            </a:r>
          </a:p>
          <a:p>
            <a:pPr lvl="1"/>
            <a:r>
              <a:rPr lang="en-US" dirty="0" smtClean="0"/>
              <a:t>COO</a:t>
            </a:r>
            <a:r>
              <a:rPr lang="en-US" baseline="30000" dirty="0" smtClean="0"/>
              <a:t>-</a:t>
            </a:r>
          </a:p>
          <a:p>
            <a:pPr lvl="1"/>
            <a:r>
              <a:rPr lang="en-US" dirty="0" smtClean="0"/>
              <a:t>S-CH</a:t>
            </a:r>
            <a:r>
              <a:rPr lang="en-US" baseline="-25000" dirty="0" smtClean="0"/>
              <a:t>2</a:t>
            </a:r>
            <a:r>
              <a:rPr lang="en-US" dirty="0" smtClean="0"/>
              <a:t>-</a:t>
            </a:r>
          </a:p>
          <a:p>
            <a:pPr lvl="1"/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baseline="-25000" dirty="0"/>
              <a:t>2</a:t>
            </a:r>
          </a:p>
          <a:p>
            <a:pPr lvl="1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370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688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F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r</a:t>
            </a:r>
            <a:r>
              <a:rPr lang="en-US" altLang="en-US" baseline="30000">
                <a:solidFill>
                  <a:srgbClr val="000000"/>
                </a:solidFill>
                <a:latin typeface="Arial"/>
              </a:rPr>
              <a:t>-6</a:t>
            </a:r>
            <a:endParaRPr lang="en-US" altLang="en-US" baseline="3000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04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7360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56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 </a:t>
            </a:r>
            <a:r>
              <a:rPr lang="en-US" altLang="en-US" dirty="0">
                <a:cs typeface="Arial" pitchFamily="34" charset="0"/>
              </a:rPr>
              <a:t>≈</a:t>
            </a:r>
            <a:r>
              <a:rPr lang="en-US" altLang="en-US" dirty="0"/>
              <a:t> </a:t>
            </a:r>
            <a:r>
              <a:rPr lang="en-US" altLang="en-US" dirty="0" smtClean="0"/>
              <a:t>10</a:t>
            </a:r>
            <a:r>
              <a:rPr lang="en-US" altLang="en-US" sz="4000" baseline="50000" dirty="0" smtClean="0"/>
              <a:t>-14 </a:t>
            </a:r>
            <a:r>
              <a:rPr lang="en-US" altLang="en-US" dirty="0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403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390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6411724"/>
            <a:ext cx="844708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300" dirty="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 dirty="0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 dirty="0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 dirty="0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sz="2300" dirty="0" smtClean="0">
                <a:solidFill>
                  <a:srgbClr val="000000"/>
                </a:solidFill>
                <a:latin typeface="Arial"/>
              </a:rPr>
              <a:t>355-389</a:t>
            </a:r>
            <a:endParaRPr lang="en-US" altLang="en-US" sz="2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0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99CC00"/>
                </a:solidFill>
                <a:latin typeface="Arial"/>
              </a:rPr>
              <a:t>XFEL</a:t>
            </a:r>
            <a:endParaRPr lang="en-US" altLang="en-US" sz="2400" b="1" dirty="0">
              <a:solidFill>
                <a:srgbClr val="99CC00"/>
              </a:solidFill>
              <a:latin typeface="Arial"/>
            </a:endParaRP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3" y="3521077"/>
            <a:ext cx="1158876" cy="830263"/>
            <a:chOff x="4745" y="2040"/>
            <a:chExt cx="730" cy="523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78" y="2040"/>
              <a:ext cx="69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 dirty="0" smtClean="0">
                  <a:solidFill>
                    <a:srgbClr val="0000FF"/>
                  </a:solidFill>
                  <a:latin typeface="Arial"/>
                </a:rPr>
                <a:t>synch</a:t>
              </a:r>
              <a:endParaRPr lang="en-US" altLang="en-US" sz="2400" b="1" dirty="0">
                <a:solidFill>
                  <a:srgbClr val="0000FF"/>
                </a:solidFill>
                <a:latin typeface="Arial"/>
              </a:endParaRPr>
            </a:p>
            <a:p>
              <a:pPr algn="ctr"/>
              <a:r>
                <a:rPr lang="en-US" altLang="en-US" sz="2400" b="1" dirty="0">
                  <a:solidFill>
                    <a:srgbClr val="0000FF"/>
                  </a:solidFill>
                  <a:latin typeface="Arial"/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510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779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1 MeV		100 GJ/mol		Medical radiation therapy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keV	10 GJ/mol		Medical imaging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keV	1 GJ/mol		X-ray crystallography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 keV		100 MJ/mol		S and P K-edges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eV	10 MJ/mol		“water window”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eV		1 MJ/mol		C≡C bond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 eV		100 kJ/mol		C</a:t>
            </a:r>
            <a:r>
              <a:rPr lang="en-US" altLang="en-US" sz="2400">
                <a:cs typeface="Arial" charset="0"/>
              </a:rPr>
              <a:t>-</a:t>
            </a:r>
            <a:r>
              <a:rPr lang="en-US" altLang="en-US" sz="2400"/>
              <a:t>C bond, visible light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meV	10 kJ/mol		hydrogen bond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426852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1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609600" indent="-609600"/>
            <a:r>
              <a:rPr lang="en-US" altLang="en-US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1207026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457200" y="3831550"/>
            <a:ext cx="71151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00"/>
                </a:solidFill>
                <a:latin typeface="Arial"/>
              </a:rPr>
              <a:t>http://bl831.als.lbl.gov/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00"/>
                </a:solidFill>
                <a:latin typeface="Arial"/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0" y="6491288"/>
            <a:ext cx="5519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latin typeface="Arial"/>
              </a:rPr>
              <a:t>Holton J. M. (2009) </a:t>
            </a:r>
            <a:r>
              <a:rPr lang="en-US" altLang="en-US" i="1" dirty="0">
                <a:solidFill>
                  <a:srgbClr val="000000"/>
                </a:solidFill>
                <a:latin typeface="Arial"/>
              </a:rPr>
              <a:t>J. </a:t>
            </a:r>
            <a:r>
              <a:rPr lang="en-US" altLang="en-US" i="1" dirty="0" smtClean="0">
                <a:solidFill>
                  <a:srgbClr val="000000"/>
                </a:solidFill>
                <a:latin typeface="Arial"/>
              </a:rPr>
              <a:t>Synch </a:t>
            </a:r>
            <a:r>
              <a:rPr lang="en-US" altLang="en-US" i="1" dirty="0">
                <a:solidFill>
                  <a:srgbClr val="000000"/>
                </a:solidFill>
                <a:latin typeface="Arial"/>
              </a:rPr>
              <a:t>Rad.</a:t>
            </a:r>
            <a:r>
              <a:rPr lang="en-US" alt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Arial"/>
              </a:rPr>
              <a:t>16</a:t>
            </a:r>
            <a:r>
              <a:rPr lang="en-US" altLang="en-US" dirty="0">
                <a:solidFill>
                  <a:srgbClr val="000000"/>
                </a:solidFill>
                <a:latin typeface="Arial"/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159139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1 </a:t>
            </a:r>
            <a:r>
              <a:rPr lang="en-US" sz="4000" dirty="0" err="1" smtClean="0">
                <a:solidFill>
                  <a:srgbClr val="C00000"/>
                </a:solidFill>
                <a:latin typeface="Arial" charset="0"/>
              </a:rPr>
              <a:t>MGy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= 10</a:t>
            </a:r>
            <a:r>
              <a:rPr lang="en-US" sz="4000" baseline="30000" dirty="0" smtClean="0">
                <a:solidFill>
                  <a:srgbClr val="C00000"/>
                </a:solidFill>
                <a:latin typeface="Arial" charset="0"/>
              </a:rPr>
              <a:t>6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J/kg</a:t>
            </a:r>
            <a:endParaRPr lang="en-US" sz="40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85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57" y="3981675"/>
            <a:ext cx="2671282" cy="271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122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609600" indent="-609600"/>
            <a:endParaRPr lang="en-US" altLang="en-US" dirty="0">
              <a:solidFill>
                <a:schemeClr val="bg2"/>
              </a:solidFill>
            </a:endParaRPr>
          </a:p>
          <a:p>
            <a:pPr marL="609600" indent="-609600"/>
            <a:r>
              <a:rPr lang="en-US" altLang="en-US" dirty="0" smtClean="0"/>
              <a:t>Specific</a:t>
            </a:r>
            <a:endParaRPr lang="en-US" altLang="en-US" dirty="0"/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depends on </a:t>
            </a:r>
            <a:r>
              <a:rPr lang="en-US" altLang="en-US" dirty="0" smtClean="0"/>
              <a:t>chemistry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63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28919" name="war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8921" name="Text Box 25"/>
          <p:cNvSpPr txBox="1">
            <a:spLocks noChangeArrowheads="1"/>
          </p:cNvSpPr>
          <p:nvPr/>
        </p:nvSpPr>
        <p:spPr bwMode="auto">
          <a:xfrm>
            <a:off x="3457575" y="6081713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final, refined phases</a:t>
            </a:r>
          </a:p>
        </p:txBody>
      </p:sp>
    </p:spTree>
    <p:extLst>
      <p:ext uri="{BB962C8B-B14F-4D97-AF65-F5344CB8AC3E}">
        <p14:creationId xmlns:p14="http://schemas.microsoft.com/office/powerpoint/2010/main" val="381151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289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28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919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32997" name="phaser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32999" name="Text Box 7"/>
          <p:cNvSpPr txBox="1">
            <a:spLocks noChangeArrowheads="1"/>
          </p:cNvSpPr>
          <p:nvPr/>
        </p:nvSpPr>
        <p:spPr bwMode="auto">
          <a:xfrm>
            <a:off x="2867025" y="6081713"/>
            <a:ext cx="340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experimentally-obtained phases</a:t>
            </a:r>
          </a:p>
        </p:txBody>
      </p:sp>
    </p:spTree>
    <p:extLst>
      <p:ext uri="{BB962C8B-B14F-4D97-AF65-F5344CB8AC3E}">
        <p14:creationId xmlns:p14="http://schemas.microsoft.com/office/powerpoint/2010/main" val="647795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329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32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2997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609600" indent="-609600"/>
            <a:endParaRPr lang="en-US" altLang="en-US" dirty="0">
              <a:solidFill>
                <a:schemeClr val="bg2"/>
              </a:solidFill>
            </a:endParaRPr>
          </a:p>
          <a:p>
            <a:pPr marL="609600" indent="-609600"/>
            <a:r>
              <a:rPr lang="en-US" altLang="en-US" dirty="0" smtClean="0"/>
              <a:t>Specific</a:t>
            </a:r>
            <a:endParaRPr lang="en-US" altLang="en-US" dirty="0"/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depends on </a:t>
            </a:r>
            <a:r>
              <a:rPr lang="en-US" altLang="en-US" dirty="0" smtClean="0"/>
              <a:t>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 smtClean="0"/>
              <a:t>destroys phasing signal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08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426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128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38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2292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2450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52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2455" name="Group 7"/>
          <p:cNvGrpSpPr>
            <a:grpSpLocks/>
          </p:cNvGrpSpPr>
          <p:nvPr/>
        </p:nvGrpSpPr>
        <p:grpSpPr bwMode="auto">
          <a:xfrm>
            <a:off x="2209800" y="1200150"/>
            <a:ext cx="1219200" cy="1262063"/>
            <a:chOff x="1392" y="756"/>
            <a:chExt cx="768" cy="795"/>
          </a:xfrm>
        </p:grpSpPr>
        <p:sp>
          <p:nvSpPr>
            <p:cNvPr id="2152456" name="Line 8"/>
            <p:cNvSpPr>
              <a:spLocks noChangeShapeType="1"/>
            </p:cNvSpPr>
            <p:nvPr/>
          </p:nvSpPr>
          <p:spPr bwMode="auto">
            <a:xfrm>
              <a:off x="1920" y="816"/>
              <a:ext cx="0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57" name="Text Box 9"/>
            <p:cNvSpPr txBox="1">
              <a:spLocks noChangeArrowheads="1"/>
            </p:cNvSpPr>
            <p:nvPr/>
          </p:nvSpPr>
          <p:spPr bwMode="auto">
            <a:xfrm>
              <a:off x="1632" y="756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3333CC"/>
                  </a:solidFill>
                </a:rPr>
                <a:t>1.0</a:t>
              </a:r>
            </a:p>
          </p:txBody>
        </p:sp>
        <p:sp>
          <p:nvSpPr>
            <p:cNvPr id="2152458" name="Text Box 10"/>
            <p:cNvSpPr txBox="1">
              <a:spLocks noChangeArrowheads="1"/>
            </p:cNvSpPr>
            <p:nvPr/>
          </p:nvSpPr>
          <p:spPr bwMode="auto">
            <a:xfrm>
              <a:off x="1632" y="1320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3333CC"/>
                  </a:solidFill>
                </a:rPr>
                <a:t>0.0</a:t>
              </a:r>
            </a:p>
          </p:txBody>
        </p:sp>
        <p:sp>
          <p:nvSpPr>
            <p:cNvPr id="2152459" name="Text Box 11"/>
            <p:cNvSpPr txBox="1">
              <a:spLocks noChangeArrowheads="1"/>
            </p:cNvSpPr>
            <p:nvPr/>
          </p:nvSpPr>
          <p:spPr bwMode="auto">
            <a:xfrm rot="16200000">
              <a:off x="1190" y="1008"/>
              <a:ext cx="6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>
                  <a:solidFill>
                    <a:srgbClr val="3333CC"/>
                  </a:solidFill>
                </a:rPr>
                <a:t>fraction</a:t>
              </a:r>
            </a:p>
            <a:p>
              <a:pPr algn="ctr"/>
              <a:r>
                <a:rPr lang="en-US" altLang="en-US" sz="1200" b="1">
                  <a:solidFill>
                    <a:srgbClr val="3333CC"/>
                  </a:solidFill>
                </a:rPr>
                <a:t>unconverted</a:t>
              </a:r>
            </a:p>
          </p:txBody>
        </p:sp>
        <p:sp>
          <p:nvSpPr>
            <p:cNvPr id="2152460" name="Line 12"/>
            <p:cNvSpPr>
              <a:spLocks noChangeShapeType="1"/>
            </p:cNvSpPr>
            <p:nvPr/>
          </p:nvSpPr>
          <p:spPr bwMode="auto">
            <a:xfrm>
              <a:off x="1920" y="816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61" name="Line 13"/>
            <p:cNvSpPr>
              <a:spLocks noChangeShapeType="1"/>
            </p:cNvSpPr>
            <p:nvPr/>
          </p:nvSpPr>
          <p:spPr bwMode="auto">
            <a:xfrm>
              <a:off x="1920" y="1440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62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Holton, J. M. (2007) </a:t>
            </a:r>
            <a:r>
              <a:rPr lang="en-US" altLang="en-US" i="1" dirty="0">
                <a:solidFill>
                  <a:srgbClr val="000000"/>
                </a:solidFill>
              </a:rPr>
              <a:t>J. Synch. Rad.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14</a:t>
            </a:r>
            <a:r>
              <a:rPr lang="en-US" altLang="en-US" dirty="0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347443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22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4325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24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5400">
                <a:solidFill>
                  <a:srgbClr val="000000"/>
                </a:solidFill>
              </a:rPr>
              <a:t>Global damage</a:t>
            </a:r>
          </a:p>
        </p:txBody>
      </p:sp>
      <p:sp>
        <p:nvSpPr>
          <p:cNvPr id="2129925" name="Rectangle 5"/>
          <p:cNvSpPr>
            <a:spLocks noChangeArrowheads="1"/>
          </p:cNvSpPr>
          <p:nvPr/>
        </p:nvSpPr>
        <p:spPr bwMode="auto">
          <a:xfrm>
            <a:off x="0" y="63404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Howells,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(2009) </a:t>
            </a:r>
            <a:r>
              <a:rPr lang="en-US" altLang="en-US" i="1">
                <a:solidFill>
                  <a:srgbClr val="000000"/>
                </a:solidFill>
              </a:rPr>
              <a:t>J. Electron Spectrosc. Relat. Phenom.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170</a:t>
            </a:r>
            <a:r>
              <a:rPr lang="en-US" altLang="en-US">
                <a:solidFill>
                  <a:srgbClr val="000000"/>
                </a:solidFill>
              </a:rPr>
              <a:t>, 4-12.</a:t>
            </a:r>
          </a:p>
        </p:txBody>
      </p:sp>
    </p:spTree>
    <p:extLst>
      <p:ext uri="{BB962C8B-B14F-4D97-AF65-F5344CB8AC3E}">
        <p14:creationId xmlns:p14="http://schemas.microsoft.com/office/powerpoint/2010/main" val="934503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767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0942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791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6600">
                <a:solidFill>
                  <a:srgbClr val="CC0066"/>
                </a:solidFill>
                <a:latin typeface="Arial"/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543923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http://bl831.als.lbl.gov/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  <a:latin typeface="Arial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1 </a:t>
            </a:r>
            <a:r>
              <a:rPr lang="en-US" sz="4000" dirty="0" err="1" smtClean="0">
                <a:solidFill>
                  <a:srgbClr val="C00000"/>
                </a:solidFill>
                <a:latin typeface="Arial" charset="0"/>
              </a:rPr>
              <a:t>MGy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= 10</a:t>
            </a:r>
            <a:r>
              <a:rPr lang="en-US" sz="4000" baseline="30000" dirty="0" smtClean="0">
                <a:solidFill>
                  <a:srgbClr val="C00000"/>
                </a:solidFill>
                <a:latin typeface="Arial" charset="0"/>
              </a:rPr>
              <a:t>6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J/kg</a:t>
            </a:r>
            <a:endParaRPr lang="en-US" sz="4000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14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45698</TotalTime>
  <Words>3243</Words>
  <Application>Microsoft Office PowerPoint</Application>
  <PresentationFormat>On-screen Show (4:3)</PresentationFormat>
  <Paragraphs>964</Paragraphs>
  <Slides>134</Slides>
  <Notes>7</Notes>
  <HiddenSlides>16</HiddenSlides>
  <MMClips>6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54" baseType="lpstr">
      <vt:lpstr>Default Design</vt:lpstr>
      <vt:lpstr>1_Default Design</vt:lpstr>
      <vt:lpstr>2_Default Design</vt:lpstr>
      <vt:lpstr>6_Default Design</vt:lpstr>
      <vt:lpstr>8_Default Design</vt:lpstr>
      <vt:lpstr>13_Default Design</vt:lpstr>
      <vt:lpstr>15_Default Design</vt:lpstr>
      <vt:lpstr>4_Office Theme</vt:lpstr>
      <vt:lpstr>1_Office Theme</vt:lpstr>
      <vt:lpstr>20_Default Design</vt:lpstr>
      <vt:lpstr>19_Default Design</vt:lpstr>
      <vt:lpstr>21_Default Design</vt:lpstr>
      <vt:lpstr>7_Default Design</vt:lpstr>
      <vt:lpstr>3_Default Design</vt:lpstr>
      <vt:lpstr>3_Office Theme</vt:lpstr>
      <vt:lpstr>23_Default Design</vt:lpstr>
      <vt:lpstr>17_Default Design</vt:lpstr>
      <vt:lpstr>4_Default Design</vt:lpstr>
      <vt:lpstr>9_Default Design</vt:lpstr>
      <vt:lpstr>Chart</vt:lpstr>
      <vt:lpstr>Acknowledgements</vt:lpstr>
      <vt:lpstr>PowerPoint File available:</vt:lpstr>
      <vt:lpstr>Radiation damage</vt:lpstr>
      <vt:lpstr>Radiation damage</vt:lpstr>
      <vt:lpstr>What you need to know:</vt:lpstr>
      <vt:lpstr>Life-halving concentration</vt:lpstr>
      <vt:lpstr>PowerPoint Presentation</vt:lpstr>
      <vt:lpstr>What if I’m not on the list?</vt:lpstr>
      <vt:lpstr>what the is a MGy?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Dose slicing</vt:lpstr>
      <vt:lpstr>Dose slicing: is that a spot?</vt:lpstr>
      <vt:lpstr>Dose slicing: is that a spot?</vt:lpstr>
      <vt:lpstr>Dose slicing: is that a spot?</vt:lpstr>
      <vt:lpstr>Dose slicing: is that a spot?</vt:lpstr>
      <vt:lpstr>Fine dose slicing</vt:lpstr>
      <vt:lpstr>Coarse dose slicing</vt:lpstr>
      <vt:lpstr>PowerPoint Presentation</vt:lpstr>
      <vt:lpstr>Optimal exposure time:</vt:lpstr>
      <vt:lpstr>Where do photons go?</vt:lpstr>
      <vt:lpstr>Elastic scattering</vt:lpstr>
      <vt:lpstr>Elastic scattering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Where do photons go?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Excitation</vt:lpstr>
      <vt:lpstr>Excitation</vt:lpstr>
      <vt:lpstr>Excitation</vt:lpstr>
      <vt:lpstr>Excitation</vt:lpstr>
      <vt:lpstr>Electron attachment</vt:lpstr>
      <vt:lpstr>Electron attachment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Solvated electron</vt:lpstr>
      <vt:lpstr>Solvated electron</vt:lpstr>
      <vt:lpstr>PowerPoint Presentation</vt:lpstr>
      <vt:lpstr>PowerPoint Presentation</vt:lpstr>
      <vt:lpstr>initial effects</vt:lpstr>
      <vt:lpstr>initial effects</vt:lpstr>
      <vt:lpstr>initial effects</vt:lpstr>
      <vt:lpstr>initial effects</vt:lpstr>
      <vt:lpstr>initial effects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10-14 s</vt:lpstr>
      <vt:lpstr>Timescales of radiation damage</vt:lpstr>
      <vt:lpstr>Timescales of radiation damage</vt:lpstr>
      <vt:lpstr>Ionization track</vt:lpstr>
      <vt:lpstr>Rough values of energy quanta</vt:lpstr>
      <vt:lpstr>Types of radiation damage</vt:lpstr>
      <vt:lpstr>Types of radiation damage</vt:lpstr>
      <vt:lpstr>Specific damage</vt:lpstr>
      <vt:lpstr>Specific damage</vt:lpstr>
      <vt:lpstr>Types of radiation damage</vt:lpstr>
      <vt:lpstr>PowerPoint Presentation</vt:lpstr>
      <vt:lpstr>PowerPoint Presentation</vt:lpstr>
      <vt:lpstr>PowerPoint Presentation</vt:lpstr>
      <vt:lpstr>resolution dependence of global damage</vt:lpstr>
      <vt:lpstr>resolution dependence of global damage</vt:lpstr>
      <vt:lpstr>what the is a MGy?</vt:lpstr>
      <vt:lpstr>PowerPoint Presentation</vt:lpstr>
      <vt:lpstr>Radiation damage</vt:lpstr>
      <vt:lpstr>Xtal5_t1 graph</vt:lpstr>
      <vt:lpstr>How much water are we burning?</vt:lpstr>
      <vt:lpstr>Life-halving concentration</vt:lpstr>
      <vt:lpstr>Life-halving concentration</vt:lpstr>
      <vt:lpstr>PowerPoint Presentation</vt:lpstr>
      <vt:lpstr>Does wavelength make a difference?  not really</vt:lpstr>
      <vt:lpstr>PowerPoint Presentation</vt:lpstr>
      <vt:lpstr>Can radiation damage be prevented?</vt:lpstr>
      <vt:lpstr>Multi-crystal strategies</vt:lpstr>
      <vt:lpstr>Can radiation damage be “outrun”?</vt:lpstr>
      <vt:lpstr>No Damage in the Dark!</vt:lpstr>
      <vt:lpstr>Double-tap: no dark progression at 675 kGy/s</vt:lpstr>
      <vt:lpstr>Dose-rate dependence of damage</vt:lpstr>
      <vt:lpstr>Dose-rate effect at Room Temp?</vt:lpstr>
      <vt:lpstr>Damage reversal?  No.</vt:lpstr>
      <vt:lpstr>Gaussian beam</vt:lpstr>
      <vt:lpstr>Collimated beam</vt:lpstr>
      <vt:lpstr>Tipping point for µfocus:</vt:lpstr>
      <vt:lpstr>Can radiation damage be “outrun”?</vt:lpstr>
      <vt:lpstr>Can radiation damage be corrected?</vt:lpstr>
      <vt:lpstr>Zero-dose extrapolation (ZDE)</vt:lpstr>
      <vt:lpstr>How to lose information</vt:lpstr>
      <vt:lpstr>The Entropy Limit</vt:lpstr>
      <vt:lpstr>Optimal exposure time </vt:lpstr>
      <vt:lpstr>Types of radiation damage</vt:lpstr>
      <vt:lpstr>Types of radiation damage</vt:lpstr>
      <vt:lpstr>Riso vs dose</vt:lpstr>
      <vt:lpstr>Riso vs dose</vt:lpstr>
      <vt:lpstr>PowerPoint Presentation</vt:lpstr>
      <vt:lpstr>Optimal exposure time </vt:lpstr>
      <vt:lpstr>Radiation Damage</vt:lpstr>
      <vt:lpstr>Radiation Damage</vt:lpstr>
      <vt:lpstr>… but does it work for membrane proteins?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Holton</dc:creator>
  <cp:lastModifiedBy>James_Holton</cp:lastModifiedBy>
  <cp:revision>296</cp:revision>
  <cp:lastPrinted>2017-11-15T17:40:41Z</cp:lastPrinted>
  <dcterms:created xsi:type="dcterms:W3CDTF">2011-09-30T06:31:32Z</dcterms:created>
  <dcterms:modified xsi:type="dcterms:W3CDTF">2023-10-23T01:36:45Z</dcterms:modified>
</cp:coreProperties>
</file>