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avi"/>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9.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0.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3.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5.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88" r:id="rId3"/>
    <p:sldMasterId id="2147483714" r:id="rId4"/>
    <p:sldMasterId id="2147483755" r:id="rId5"/>
    <p:sldMasterId id="2147483781" r:id="rId6"/>
    <p:sldMasterId id="2147483811" r:id="rId7"/>
    <p:sldMasterId id="2147483882" r:id="rId8"/>
    <p:sldMasterId id="2147483897" r:id="rId9"/>
    <p:sldMasterId id="2147483923" r:id="rId10"/>
    <p:sldMasterId id="2147483935" r:id="rId11"/>
    <p:sldMasterId id="2147484091" r:id="rId12"/>
    <p:sldMasterId id="2147484107" r:id="rId13"/>
    <p:sldMasterId id="2147484120" r:id="rId14"/>
    <p:sldMasterId id="2147484134" r:id="rId15"/>
    <p:sldMasterId id="2147484149" r:id="rId16"/>
    <p:sldMasterId id="2147484163" r:id="rId17"/>
    <p:sldMasterId id="2147484234" r:id="rId18"/>
    <p:sldMasterId id="2147484246" r:id="rId19"/>
    <p:sldMasterId id="2147484272" r:id="rId20"/>
    <p:sldMasterId id="2147484289" r:id="rId21"/>
    <p:sldMasterId id="2147484301" r:id="rId22"/>
    <p:sldMasterId id="2147484460" r:id="rId23"/>
    <p:sldMasterId id="2147484473" r:id="rId24"/>
    <p:sldMasterId id="2147484488" r:id="rId25"/>
    <p:sldMasterId id="2147484503" r:id="rId26"/>
  </p:sldMasterIdLst>
  <p:notesMasterIdLst>
    <p:notesMasterId r:id="rId228"/>
  </p:notesMasterIdLst>
  <p:handoutMasterIdLst>
    <p:handoutMasterId r:id="rId229"/>
  </p:handoutMasterIdLst>
  <p:sldIdLst>
    <p:sldId id="992" r:id="rId27"/>
    <p:sldId id="257" r:id="rId28"/>
    <p:sldId id="1528" r:id="rId29"/>
    <p:sldId id="1218" r:id="rId30"/>
    <p:sldId id="1219" r:id="rId31"/>
    <p:sldId id="1220" r:id="rId32"/>
    <p:sldId id="1221" r:id="rId33"/>
    <p:sldId id="1222" r:id="rId34"/>
    <p:sldId id="1223" r:id="rId35"/>
    <p:sldId id="1224" r:id="rId36"/>
    <p:sldId id="1225" r:id="rId37"/>
    <p:sldId id="1226" r:id="rId38"/>
    <p:sldId id="1538" r:id="rId39"/>
    <p:sldId id="1539" r:id="rId40"/>
    <p:sldId id="1540" r:id="rId41"/>
    <p:sldId id="1541" r:id="rId42"/>
    <p:sldId id="1542" r:id="rId43"/>
    <p:sldId id="1543" r:id="rId44"/>
    <p:sldId id="1544" r:id="rId45"/>
    <p:sldId id="1545" r:id="rId46"/>
    <p:sldId id="1546" r:id="rId47"/>
    <p:sldId id="1547" r:id="rId48"/>
    <p:sldId id="1548" r:id="rId49"/>
    <p:sldId id="1549" r:id="rId50"/>
    <p:sldId id="1550" r:id="rId51"/>
    <p:sldId id="1551" r:id="rId52"/>
    <p:sldId id="1552" r:id="rId53"/>
    <p:sldId id="1553" r:id="rId54"/>
    <p:sldId id="1554" r:id="rId55"/>
    <p:sldId id="1555" r:id="rId56"/>
    <p:sldId id="1556" r:id="rId57"/>
    <p:sldId id="1557" r:id="rId58"/>
    <p:sldId id="1558" r:id="rId59"/>
    <p:sldId id="1559" r:id="rId60"/>
    <p:sldId id="1560" r:id="rId61"/>
    <p:sldId id="1561" r:id="rId62"/>
    <p:sldId id="1562" r:id="rId63"/>
    <p:sldId id="1563" r:id="rId64"/>
    <p:sldId id="1564" r:id="rId65"/>
    <p:sldId id="1565" r:id="rId66"/>
    <p:sldId id="1566" r:id="rId67"/>
    <p:sldId id="1567" r:id="rId68"/>
    <p:sldId id="1568" r:id="rId69"/>
    <p:sldId id="1569" r:id="rId70"/>
    <p:sldId id="1570" r:id="rId71"/>
    <p:sldId id="1571" r:id="rId72"/>
    <p:sldId id="1572" r:id="rId73"/>
    <p:sldId id="1573" r:id="rId74"/>
    <p:sldId id="1574" r:id="rId75"/>
    <p:sldId id="1575" r:id="rId76"/>
    <p:sldId id="1576" r:id="rId77"/>
    <p:sldId id="1577" r:id="rId78"/>
    <p:sldId id="1578" r:id="rId79"/>
    <p:sldId id="1579" r:id="rId80"/>
    <p:sldId id="1580" r:id="rId81"/>
    <p:sldId id="1581" r:id="rId82"/>
    <p:sldId id="1582" r:id="rId83"/>
    <p:sldId id="1583" r:id="rId84"/>
    <p:sldId id="1584" r:id="rId85"/>
    <p:sldId id="1585" r:id="rId86"/>
    <p:sldId id="1586" r:id="rId87"/>
    <p:sldId id="1587" r:id="rId88"/>
    <p:sldId id="1241" r:id="rId89"/>
    <p:sldId id="1242" r:id="rId90"/>
    <p:sldId id="1243" r:id="rId91"/>
    <p:sldId id="1244" r:id="rId92"/>
    <p:sldId id="839" r:id="rId93"/>
    <p:sldId id="1526" r:id="rId94"/>
    <p:sldId id="856" r:id="rId95"/>
    <p:sldId id="857" r:id="rId96"/>
    <p:sldId id="1532" r:id="rId97"/>
    <p:sldId id="858" r:id="rId98"/>
    <p:sldId id="859" r:id="rId99"/>
    <p:sldId id="1154" r:id="rId100"/>
    <p:sldId id="840" r:id="rId101"/>
    <p:sldId id="1157" r:id="rId102"/>
    <p:sldId id="1158" r:id="rId103"/>
    <p:sldId id="1155" r:id="rId104"/>
    <p:sldId id="1156" r:id="rId105"/>
    <p:sldId id="846" r:id="rId106"/>
    <p:sldId id="847" r:id="rId107"/>
    <p:sldId id="1589" r:id="rId108"/>
    <p:sldId id="1529" r:id="rId109"/>
    <p:sldId id="1151" r:id="rId110"/>
    <p:sldId id="1152" r:id="rId111"/>
    <p:sldId id="1252" r:id="rId112"/>
    <p:sldId id="1520" r:id="rId113"/>
    <p:sldId id="1522" r:id="rId114"/>
    <p:sldId id="1521" r:id="rId115"/>
    <p:sldId id="1392" r:id="rId116"/>
    <p:sldId id="1393" r:id="rId117"/>
    <p:sldId id="1432" r:id="rId118"/>
    <p:sldId id="836" r:id="rId119"/>
    <p:sldId id="1523" r:id="rId120"/>
    <p:sldId id="1524" r:id="rId121"/>
    <p:sldId id="1525" r:id="rId122"/>
    <p:sldId id="1537" r:id="rId123"/>
    <p:sldId id="1527" r:id="rId124"/>
    <p:sldId id="1270" r:id="rId125"/>
    <p:sldId id="1166" r:id="rId126"/>
    <p:sldId id="1167" r:id="rId127"/>
    <p:sldId id="1267" r:id="rId128"/>
    <p:sldId id="1265" r:id="rId129"/>
    <p:sldId id="1168" r:id="rId130"/>
    <p:sldId id="1169" r:id="rId131"/>
    <p:sldId id="1170" r:id="rId132"/>
    <p:sldId id="1171" r:id="rId133"/>
    <p:sldId id="1172" r:id="rId134"/>
    <p:sldId id="1173" r:id="rId135"/>
    <p:sldId id="1175" r:id="rId136"/>
    <p:sldId id="1176" r:id="rId137"/>
    <p:sldId id="1177" r:id="rId138"/>
    <p:sldId id="1178" r:id="rId139"/>
    <p:sldId id="1179" r:id="rId140"/>
    <p:sldId id="1530" r:id="rId141"/>
    <p:sldId id="1519" r:id="rId142"/>
    <p:sldId id="1518" r:id="rId143"/>
    <p:sldId id="1535" r:id="rId144"/>
    <p:sldId id="1536" r:id="rId145"/>
    <p:sldId id="855" r:id="rId146"/>
    <p:sldId id="260" r:id="rId147"/>
    <p:sldId id="261" r:id="rId148"/>
    <p:sldId id="495" r:id="rId149"/>
    <p:sldId id="570" r:id="rId150"/>
    <p:sldId id="816" r:id="rId151"/>
    <p:sldId id="808" r:id="rId152"/>
    <p:sldId id="1148" r:id="rId153"/>
    <p:sldId id="1149" r:id="rId154"/>
    <p:sldId id="1145" r:id="rId155"/>
    <p:sldId id="798" r:id="rId156"/>
    <p:sldId id="809" r:id="rId157"/>
    <p:sldId id="834" r:id="rId158"/>
    <p:sldId id="791" r:id="rId159"/>
    <p:sldId id="976" r:id="rId160"/>
    <p:sldId id="793" r:id="rId161"/>
    <p:sldId id="1163" r:id="rId162"/>
    <p:sldId id="835" r:id="rId163"/>
    <p:sldId id="1513" r:id="rId164"/>
    <p:sldId id="1514" r:id="rId165"/>
    <p:sldId id="1515" r:id="rId166"/>
    <p:sldId id="1516" r:id="rId167"/>
    <p:sldId id="1517" r:id="rId168"/>
    <p:sldId id="1533" r:id="rId169"/>
    <p:sldId id="1182" r:id="rId170"/>
    <p:sldId id="1183" r:id="rId171"/>
    <p:sldId id="960" r:id="rId172"/>
    <p:sldId id="1534" r:id="rId173"/>
    <p:sldId id="863" r:id="rId174"/>
    <p:sldId id="873" r:id="rId175"/>
    <p:sldId id="871" r:id="rId176"/>
    <p:sldId id="874" r:id="rId177"/>
    <p:sldId id="875" r:id="rId178"/>
    <p:sldId id="876" r:id="rId179"/>
    <p:sldId id="1202" r:id="rId180"/>
    <p:sldId id="1203" r:id="rId181"/>
    <p:sldId id="1204" r:id="rId182"/>
    <p:sldId id="1205" r:id="rId183"/>
    <p:sldId id="1206" r:id="rId184"/>
    <p:sldId id="1207" r:id="rId185"/>
    <p:sldId id="1194" r:id="rId186"/>
    <p:sldId id="865" r:id="rId187"/>
    <p:sldId id="866" r:id="rId188"/>
    <p:sldId id="867" r:id="rId189"/>
    <p:sldId id="868" r:id="rId190"/>
    <p:sldId id="1264" r:id="rId191"/>
    <p:sldId id="864" r:id="rId192"/>
    <p:sldId id="1433" r:id="rId193"/>
    <p:sldId id="1272" r:id="rId194"/>
    <p:sldId id="1490" r:id="rId195"/>
    <p:sldId id="1491" r:id="rId196"/>
    <p:sldId id="1492" r:id="rId197"/>
    <p:sldId id="1493" r:id="rId198"/>
    <p:sldId id="1494" r:id="rId199"/>
    <p:sldId id="1495" r:id="rId200"/>
    <p:sldId id="1496" r:id="rId201"/>
    <p:sldId id="1497" r:id="rId202"/>
    <p:sldId id="1498" r:id="rId203"/>
    <p:sldId id="1499" r:id="rId204"/>
    <p:sldId id="1500" r:id="rId205"/>
    <p:sldId id="1501" r:id="rId206"/>
    <p:sldId id="1502" r:id="rId207"/>
    <p:sldId id="1503" r:id="rId208"/>
    <p:sldId id="1504" r:id="rId209"/>
    <p:sldId id="1505" r:id="rId210"/>
    <p:sldId id="1506" r:id="rId211"/>
    <p:sldId id="1507" r:id="rId212"/>
    <p:sldId id="1508" r:id="rId213"/>
    <p:sldId id="1509" r:id="rId214"/>
    <p:sldId id="1510" r:id="rId215"/>
    <p:sldId id="1258" r:id="rId216"/>
    <p:sldId id="1259" r:id="rId217"/>
    <p:sldId id="1260" r:id="rId218"/>
    <p:sldId id="1261" r:id="rId219"/>
    <p:sldId id="1262" r:id="rId220"/>
    <p:sldId id="1263" r:id="rId221"/>
    <p:sldId id="1266" r:id="rId222"/>
    <p:sldId id="1290" r:id="rId223"/>
    <p:sldId id="1291" r:id="rId224"/>
    <p:sldId id="1292" r:id="rId225"/>
    <p:sldId id="1293" r:id="rId226"/>
    <p:sldId id="1588" r:id="rId2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4" d="100"/>
          <a:sy n="74" d="100"/>
        </p:scale>
        <p:origin x="-61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4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59" Type="http://schemas.openxmlformats.org/officeDocument/2006/relationships/slide" Target="slides/slide133.xml"/><Relationship Id="rId170" Type="http://schemas.openxmlformats.org/officeDocument/2006/relationships/slide" Target="slides/slide144.xml"/><Relationship Id="rId191" Type="http://schemas.openxmlformats.org/officeDocument/2006/relationships/slide" Target="slides/slide165.xml"/><Relationship Id="rId205" Type="http://schemas.openxmlformats.org/officeDocument/2006/relationships/slide" Target="slides/slide179.xml"/><Relationship Id="rId226" Type="http://schemas.openxmlformats.org/officeDocument/2006/relationships/slide" Target="slides/slide200.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69.xml"/><Relationship Id="rId160" Type="http://schemas.openxmlformats.org/officeDocument/2006/relationships/slide" Target="slides/slide134.xml"/><Relationship Id="rId181" Type="http://schemas.openxmlformats.org/officeDocument/2006/relationships/slide" Target="slides/slide155.xml"/><Relationship Id="rId216" Type="http://schemas.openxmlformats.org/officeDocument/2006/relationships/slide" Target="slides/slide190.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150" Type="http://schemas.openxmlformats.org/officeDocument/2006/relationships/slide" Target="slides/slide124.xml"/><Relationship Id="rId155" Type="http://schemas.openxmlformats.org/officeDocument/2006/relationships/slide" Target="slides/slide129.xml"/><Relationship Id="rId171" Type="http://schemas.openxmlformats.org/officeDocument/2006/relationships/slide" Target="slides/slide145.xml"/><Relationship Id="rId176" Type="http://schemas.openxmlformats.org/officeDocument/2006/relationships/slide" Target="slides/slide150.xml"/><Relationship Id="rId192" Type="http://schemas.openxmlformats.org/officeDocument/2006/relationships/slide" Target="slides/slide166.xml"/><Relationship Id="rId197" Type="http://schemas.openxmlformats.org/officeDocument/2006/relationships/slide" Target="slides/slide171.xml"/><Relationship Id="rId206" Type="http://schemas.openxmlformats.org/officeDocument/2006/relationships/slide" Target="slides/slide180.xml"/><Relationship Id="rId227" Type="http://schemas.openxmlformats.org/officeDocument/2006/relationships/slide" Target="slides/slide201.xml"/><Relationship Id="rId201" Type="http://schemas.openxmlformats.org/officeDocument/2006/relationships/slide" Target="slides/slide175.xml"/><Relationship Id="rId222" Type="http://schemas.openxmlformats.org/officeDocument/2006/relationships/slide" Target="slides/slide19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slide" Target="slides/slide114.xml"/><Relationship Id="rId145" Type="http://schemas.openxmlformats.org/officeDocument/2006/relationships/slide" Target="slides/slide119.xml"/><Relationship Id="rId161" Type="http://schemas.openxmlformats.org/officeDocument/2006/relationships/slide" Target="slides/slide135.xml"/><Relationship Id="rId166" Type="http://schemas.openxmlformats.org/officeDocument/2006/relationships/slide" Target="slides/slide140.xml"/><Relationship Id="rId182" Type="http://schemas.openxmlformats.org/officeDocument/2006/relationships/slide" Target="slides/slide156.xml"/><Relationship Id="rId187" Type="http://schemas.openxmlformats.org/officeDocument/2006/relationships/slide" Target="slides/slide161.xml"/><Relationship Id="rId217" Type="http://schemas.openxmlformats.org/officeDocument/2006/relationships/slide" Target="slides/slide19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6.xml"/><Relationship Id="rId233" Type="http://schemas.openxmlformats.org/officeDocument/2006/relationships/tableStyles" Target="tableStyles.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51" Type="http://schemas.openxmlformats.org/officeDocument/2006/relationships/slide" Target="slides/slide125.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172" Type="http://schemas.openxmlformats.org/officeDocument/2006/relationships/slide" Target="slides/slide146.xml"/><Relationship Id="rId193" Type="http://schemas.openxmlformats.org/officeDocument/2006/relationships/slide" Target="slides/slide167.xml"/><Relationship Id="rId202" Type="http://schemas.openxmlformats.org/officeDocument/2006/relationships/slide" Target="slides/slide176.xml"/><Relationship Id="rId207" Type="http://schemas.openxmlformats.org/officeDocument/2006/relationships/slide" Target="slides/slide181.xml"/><Relationship Id="rId223" Type="http://schemas.openxmlformats.org/officeDocument/2006/relationships/slide" Target="slides/slide197.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162" Type="http://schemas.openxmlformats.org/officeDocument/2006/relationships/slide" Target="slides/slide136.xml"/><Relationship Id="rId183" Type="http://schemas.openxmlformats.org/officeDocument/2006/relationships/slide" Target="slides/slide157.xml"/><Relationship Id="rId213" Type="http://schemas.openxmlformats.org/officeDocument/2006/relationships/slide" Target="slides/slide187.xml"/><Relationship Id="rId218"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199" Type="http://schemas.openxmlformats.org/officeDocument/2006/relationships/slide" Target="slides/slide173.xml"/><Relationship Id="rId203" Type="http://schemas.openxmlformats.org/officeDocument/2006/relationships/slide" Target="slides/slide177.xml"/><Relationship Id="rId208" Type="http://schemas.openxmlformats.org/officeDocument/2006/relationships/slide" Target="slides/slide182.xml"/><Relationship Id="rId229" Type="http://schemas.openxmlformats.org/officeDocument/2006/relationships/handoutMaster" Target="handoutMasters/handoutMaster1.xml"/><Relationship Id="rId19" Type="http://schemas.openxmlformats.org/officeDocument/2006/relationships/slideMaster" Target="slideMasters/slideMaster19.xml"/><Relationship Id="rId224" Type="http://schemas.openxmlformats.org/officeDocument/2006/relationships/slide" Target="slides/slide198.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189" Type="http://schemas.openxmlformats.org/officeDocument/2006/relationships/slide" Target="slides/slide163.xml"/><Relationship Id="rId219" Type="http://schemas.openxmlformats.org/officeDocument/2006/relationships/slide" Target="slides/slide193.xml"/><Relationship Id="rId3" Type="http://schemas.openxmlformats.org/officeDocument/2006/relationships/slideMaster" Target="slideMasters/slideMaster3.xml"/><Relationship Id="rId214" Type="http://schemas.openxmlformats.org/officeDocument/2006/relationships/slide" Target="slides/slide188.xml"/><Relationship Id="rId230"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79" Type="http://schemas.openxmlformats.org/officeDocument/2006/relationships/slide" Target="slides/slide153.xml"/><Relationship Id="rId195" Type="http://schemas.openxmlformats.org/officeDocument/2006/relationships/slide" Target="slides/slide169.xml"/><Relationship Id="rId209" Type="http://schemas.openxmlformats.org/officeDocument/2006/relationships/slide" Target="slides/slide183.xml"/><Relationship Id="rId190" Type="http://schemas.openxmlformats.org/officeDocument/2006/relationships/slide" Target="slides/slide164.xml"/><Relationship Id="rId204" Type="http://schemas.openxmlformats.org/officeDocument/2006/relationships/slide" Target="slides/slide178.xml"/><Relationship Id="rId220" Type="http://schemas.openxmlformats.org/officeDocument/2006/relationships/slide" Target="slides/slide194.xml"/><Relationship Id="rId225"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164" Type="http://schemas.openxmlformats.org/officeDocument/2006/relationships/slide" Target="slides/slide138.xml"/><Relationship Id="rId169" Type="http://schemas.openxmlformats.org/officeDocument/2006/relationships/slide" Target="slides/slide143.xml"/><Relationship Id="rId185"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4.xml"/><Relationship Id="rId210" Type="http://schemas.openxmlformats.org/officeDocument/2006/relationships/slide" Target="slides/slide184.xml"/><Relationship Id="rId215" Type="http://schemas.openxmlformats.org/officeDocument/2006/relationships/slide" Target="slides/slide189.xml"/><Relationship Id="rId26" Type="http://schemas.openxmlformats.org/officeDocument/2006/relationships/slideMaster" Target="slideMasters/slideMaster26.xml"/><Relationship Id="rId231" Type="http://schemas.openxmlformats.org/officeDocument/2006/relationships/viewProps" Target="viewProps.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196" Type="http://schemas.openxmlformats.org/officeDocument/2006/relationships/slide" Target="slides/slide170.xml"/><Relationship Id="rId200" Type="http://schemas.openxmlformats.org/officeDocument/2006/relationships/slide" Target="slides/slide174.xml"/><Relationship Id="rId16" Type="http://schemas.openxmlformats.org/officeDocument/2006/relationships/slideMaster" Target="slideMasters/slideMaster16.xml"/><Relationship Id="rId221" Type="http://schemas.openxmlformats.org/officeDocument/2006/relationships/slide" Target="slides/slide195.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211" Type="http://schemas.openxmlformats.org/officeDocument/2006/relationships/slide" Target="slides/slide185.xml"/><Relationship Id="rId23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259191936"/>
        <c:axId val="259193472"/>
      </c:scatterChart>
      <c:valAx>
        <c:axId val="259191936"/>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259193472"/>
        <c:crossesAt val="0"/>
        <c:crossBetween val="midCat"/>
        <c:majorUnit val="0.2"/>
        <c:minorUnit val="0.2"/>
      </c:valAx>
      <c:valAx>
        <c:axId val="259193472"/>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259191936"/>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image" Target="../media/image152.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image" Target="../media/image15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01F7E88-B5C3-4E11-BBBA-B94C3D274A52}" type="datetimeFigureOut">
              <a:rPr lang="en-US" smtClean="0"/>
              <a:t>10/18/2018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EF6BCC-7F6D-4D5A-8746-9E4D97567F39}" type="slidenum">
              <a:rPr lang="en-US" smtClean="0"/>
              <a:t>‹#›</a:t>
            </a:fld>
            <a:endParaRPr lang="en-US"/>
          </a:p>
        </p:txBody>
      </p:sp>
    </p:spTree>
    <p:extLst>
      <p:ext uri="{BB962C8B-B14F-4D97-AF65-F5344CB8AC3E}">
        <p14:creationId xmlns:p14="http://schemas.microsoft.com/office/powerpoint/2010/main" val="31408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505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506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D2BBE-1D4E-4A26-B4E9-2A9755245E1D}" type="slidenum">
              <a:rPr lang="en-US" altLang="en-US">
                <a:solidFill>
                  <a:prstClr val="black"/>
                </a:solidFill>
              </a:rPr>
              <a:pPr/>
              <a:t>3</a:t>
            </a:fld>
            <a:endParaRPr lang="en-US" altLang="en-US">
              <a:solidFill>
                <a:prstClr val="black"/>
              </a:solidFill>
            </a:endParaRPr>
          </a:p>
        </p:txBody>
      </p:sp>
      <p:sp>
        <p:nvSpPr>
          <p:cNvPr id="3178498" name="Rectangle 2"/>
          <p:cNvSpPr>
            <a:spLocks noGrp="1" noRot="1" noChangeAspect="1" noChangeArrowheads="1" noTextEdit="1"/>
          </p:cNvSpPr>
          <p:nvPr>
            <p:ph type="sldImg"/>
          </p:nvPr>
        </p:nvSpPr>
        <p:spPr>
          <a:ln/>
        </p:spPr>
      </p:sp>
      <p:sp>
        <p:nvSpPr>
          <p:cNvPr id="3178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43FAF-5978-4480-ABA8-F6B369532A6D}" type="slidenum">
              <a:rPr lang="en-US" altLang="en-US">
                <a:solidFill>
                  <a:prstClr val="black"/>
                </a:solidFill>
              </a:rPr>
              <a:pPr/>
              <a:t>60</a:t>
            </a:fld>
            <a:endParaRPr lang="en-US" alt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6BFD6-14DA-4CEF-A5D4-B8212AD69BEA}" type="slidenum">
              <a:rPr lang="en-US" altLang="en-US">
                <a:solidFill>
                  <a:prstClr val="black"/>
                </a:solidFill>
              </a:rPr>
              <a:pPr/>
              <a:t>61</a:t>
            </a:fld>
            <a:endParaRPr lang="en-US" altLang="en-US">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75</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FC652-1CD2-41B6-AB4C-2111B36A952C}" type="slidenum">
              <a:rPr lang="en-US" altLang="en-US">
                <a:solidFill>
                  <a:prstClr val="black"/>
                </a:solidFill>
              </a:rPr>
              <a:pPr/>
              <a:t>82</a:t>
            </a:fld>
            <a:endParaRPr lang="en-US" altLang="en-US">
              <a:solidFill>
                <a:prstClr val="black"/>
              </a:solidFill>
            </a:endParaRPr>
          </a:p>
        </p:txBody>
      </p:sp>
      <p:sp>
        <p:nvSpPr>
          <p:cNvPr id="8194" name="Rectangle 2"/>
          <p:cNvSpPr>
            <a:spLocks noRo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D2BBE-1D4E-4A26-B4E9-2A9755245E1D}" type="slidenum">
              <a:rPr lang="en-US" altLang="en-US">
                <a:solidFill>
                  <a:prstClr val="black"/>
                </a:solidFill>
              </a:rPr>
              <a:pPr/>
              <a:t>97</a:t>
            </a:fld>
            <a:endParaRPr lang="en-US" altLang="en-US">
              <a:solidFill>
                <a:prstClr val="black"/>
              </a:solidFill>
            </a:endParaRPr>
          </a:p>
        </p:txBody>
      </p:sp>
      <p:sp>
        <p:nvSpPr>
          <p:cNvPr id="3178498" name="Rectangle 2"/>
          <p:cNvSpPr>
            <a:spLocks noGrp="1" noRot="1" noChangeAspect="1" noChangeArrowheads="1" noTextEdit="1"/>
          </p:cNvSpPr>
          <p:nvPr>
            <p:ph type="sldImg"/>
          </p:nvPr>
        </p:nvSpPr>
        <p:spPr>
          <a:ln/>
        </p:spPr>
      </p:sp>
      <p:sp>
        <p:nvSpPr>
          <p:cNvPr id="3178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2B0C181E-F37B-4551-A869-4E37B21144EC}" type="slidenum">
              <a:rPr lang="en-US" altLang="en-US">
                <a:solidFill>
                  <a:prstClr val="black"/>
                </a:solidFill>
              </a:rPr>
              <a:pPr eaLnBrk="1" hangingPunct="1"/>
              <a:t>102</a:t>
            </a:fld>
            <a:endParaRPr lang="en-US" altLang="en-US">
              <a:solidFill>
                <a:prstClr val="black"/>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15FE8-AFA2-4131-94E1-A97529F13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780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40C6B-7FBD-42D0-B574-A5DB31EEC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1019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8F09B-DE53-445F-A787-ADEA1C7D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F48AC-F6BE-4F6C-8447-5A0D48DF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506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48E337-BFDC-4B43-AAD7-65F43D02A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84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1C57AB-C339-4643-B3D5-55E946EF92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767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0A21E1-F59B-4A2A-9852-0C1E56CB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01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8A92C-4EBD-4209-B460-0BADED0A82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30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76D3-B569-491E-9E7E-865C058FD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0162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BF7DF-C5AD-4C7E-846B-C8157F5C7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1881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0313-3E61-4F8B-915D-A83B18B9A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08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A6659-A718-4732-BB20-CAC1BA61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572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pPr/>
              <a:t>‹#›</a:t>
            </a:fld>
            <a:endParaRPr lang="en-US" altLang="en-US"/>
          </a:p>
        </p:txBody>
      </p:sp>
    </p:spTree>
    <p:extLst>
      <p:ext uri="{BB962C8B-B14F-4D97-AF65-F5344CB8AC3E}">
        <p14:creationId xmlns:p14="http://schemas.microsoft.com/office/powerpoint/2010/main" val="48545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pPr/>
              <a:t>‹#›</a:t>
            </a:fld>
            <a:endParaRPr lang="en-US" altLang="en-US"/>
          </a:p>
        </p:txBody>
      </p:sp>
    </p:spTree>
    <p:extLst>
      <p:ext uri="{BB962C8B-B14F-4D97-AF65-F5344CB8AC3E}">
        <p14:creationId xmlns:p14="http://schemas.microsoft.com/office/powerpoint/2010/main" val="41288401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pPr/>
              <a:t>‹#›</a:t>
            </a:fld>
            <a:endParaRPr lang="en-US" altLang="en-US"/>
          </a:p>
        </p:txBody>
      </p:sp>
    </p:spTree>
    <p:extLst>
      <p:ext uri="{BB962C8B-B14F-4D97-AF65-F5344CB8AC3E}">
        <p14:creationId xmlns:p14="http://schemas.microsoft.com/office/powerpoint/2010/main" val="15541347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34689578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40182524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80763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pPr/>
              <a:t>‹#›</a:t>
            </a:fld>
            <a:endParaRPr lang="en-US" altLang="en-US"/>
          </a:p>
        </p:txBody>
      </p:sp>
    </p:spTree>
    <p:extLst>
      <p:ext uri="{BB962C8B-B14F-4D97-AF65-F5344CB8AC3E}">
        <p14:creationId xmlns:p14="http://schemas.microsoft.com/office/powerpoint/2010/main" val="16275640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3427253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23011566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38174996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345403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37236962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1924431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7279117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5425879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7563455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633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pPr/>
              <a:t>‹#›</a:t>
            </a:fld>
            <a:endParaRPr lang="en-US" altLang="en-US"/>
          </a:p>
        </p:txBody>
      </p:sp>
    </p:spTree>
    <p:extLst>
      <p:ext uri="{BB962C8B-B14F-4D97-AF65-F5344CB8AC3E}">
        <p14:creationId xmlns:p14="http://schemas.microsoft.com/office/powerpoint/2010/main" val="38071846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328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5390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7455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20700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22827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30625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006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3390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0658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56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pPr/>
              <a:t>‹#›</a:t>
            </a:fld>
            <a:endParaRPr lang="en-US" altLang="en-US"/>
          </a:p>
        </p:txBody>
      </p:sp>
    </p:spTree>
    <p:extLst>
      <p:ext uri="{BB962C8B-B14F-4D97-AF65-F5344CB8AC3E}">
        <p14:creationId xmlns:p14="http://schemas.microsoft.com/office/powerpoint/2010/main" val="11690400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125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87253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13889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528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788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18320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638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445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78011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212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pPr/>
              <a:t>‹#›</a:t>
            </a:fld>
            <a:endParaRPr lang="en-US" altLang="en-US"/>
          </a:p>
        </p:txBody>
      </p:sp>
    </p:spTree>
    <p:extLst>
      <p:ext uri="{BB962C8B-B14F-4D97-AF65-F5344CB8AC3E}">
        <p14:creationId xmlns:p14="http://schemas.microsoft.com/office/powerpoint/2010/main" val="40737903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3050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5470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7816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79664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66185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6188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208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1659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1238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45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pPr/>
              <a:t>‹#›</a:t>
            </a:fld>
            <a:endParaRPr lang="en-US" altLang="en-US"/>
          </a:p>
        </p:txBody>
      </p:sp>
    </p:spTree>
    <p:extLst>
      <p:ext uri="{BB962C8B-B14F-4D97-AF65-F5344CB8AC3E}">
        <p14:creationId xmlns:p14="http://schemas.microsoft.com/office/powerpoint/2010/main" val="9032720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700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6891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9262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757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1378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695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258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870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7418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383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pPr/>
              <a:t>‹#›</a:t>
            </a:fld>
            <a:endParaRPr lang="en-US" altLang="en-US"/>
          </a:p>
        </p:txBody>
      </p:sp>
    </p:spTree>
    <p:extLst>
      <p:ext uri="{BB962C8B-B14F-4D97-AF65-F5344CB8AC3E}">
        <p14:creationId xmlns:p14="http://schemas.microsoft.com/office/powerpoint/2010/main" val="23905544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89842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02299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99683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62321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80336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73259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72376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82221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16876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1444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pPr/>
              <a:t>‹#›</a:t>
            </a:fld>
            <a:endParaRPr lang="en-US" altLang="en-US"/>
          </a:p>
        </p:txBody>
      </p:sp>
    </p:spTree>
    <p:extLst>
      <p:ext uri="{BB962C8B-B14F-4D97-AF65-F5344CB8AC3E}">
        <p14:creationId xmlns:p14="http://schemas.microsoft.com/office/powerpoint/2010/main" val="200667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7144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031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9232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4589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7755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9205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3939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59840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1510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65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pPr/>
              <a:t>‹#›</a:t>
            </a:fld>
            <a:endParaRPr lang="en-US" altLang="en-US"/>
          </a:p>
        </p:txBody>
      </p:sp>
    </p:spTree>
    <p:extLst>
      <p:ext uri="{BB962C8B-B14F-4D97-AF65-F5344CB8AC3E}">
        <p14:creationId xmlns:p14="http://schemas.microsoft.com/office/powerpoint/2010/main" val="38523761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2006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7585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pPr/>
              <a:t>‹#›</a:t>
            </a:fld>
            <a:endParaRPr lang="en-US" altLang="en-US"/>
          </a:p>
        </p:txBody>
      </p:sp>
    </p:spTree>
    <p:extLst>
      <p:ext uri="{BB962C8B-B14F-4D97-AF65-F5344CB8AC3E}">
        <p14:creationId xmlns:p14="http://schemas.microsoft.com/office/powerpoint/2010/main" val="28924653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621217-AC46-4DE0-8B07-F145BC4AD1F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1448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928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3311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4605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920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034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pPr/>
              <a:t>‹#›</a:t>
            </a:fld>
            <a:endParaRPr lang="en-US" altLang="en-US"/>
          </a:p>
        </p:txBody>
      </p:sp>
    </p:spTree>
    <p:extLst>
      <p:ext uri="{BB962C8B-B14F-4D97-AF65-F5344CB8AC3E}">
        <p14:creationId xmlns:p14="http://schemas.microsoft.com/office/powerpoint/2010/main" val="41531787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4160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540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888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1804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9123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43043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0734141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6817047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0015373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9224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705760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3127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168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411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2651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90769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21636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614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793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8250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5310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9555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8476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2542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0866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3107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04250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5981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97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0646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4339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257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5546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1028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7901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6EA00F-FEB6-4603-B7A5-9637EAADCF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13650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6B08B9-45B7-4D0D-87AD-510A391E14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39166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31A7DE-E56B-4FA6-87DE-36AE99A2E9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9607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A648A5-4452-4137-8DE2-A63E60B341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467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4F903B-4EC4-4800-B825-2E3C4CFB4E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19890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73C27A4-D521-4E9A-912C-7654741933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386140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9D1007-BF50-4C03-ABC2-D787F114C2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29807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758805-98CF-433A-B9A2-E2C8E8EBD9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347324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EC27C4-2D3F-4E5B-A8CA-6320DF9CB9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90651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B428B8-39ED-4BB2-9EE0-7033A6B606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277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6B5DF5-994B-4EAC-8386-23DAACB69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94114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9A355D56-53C8-4711-B9AD-DBE7B7E6AF4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1049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B0240D7-668D-4F05-99BB-47EC649FD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698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D48BF73-2736-4B14-BDFE-93B7D0FE0D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36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7458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4671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06368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1923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6553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59606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00883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6192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09258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1697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91575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0855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92609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3819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9FAB7F-E0DB-404F-BE7A-C824B7E8BA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37706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8B0F87-F22B-4BB6-ABFB-31545790BA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39776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DFD8FB-9CD2-4CB9-B2CF-96CDC0C84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680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34916-0727-47EB-B95D-615B02930E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164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D1C9D72-6097-4930-863E-87E0034029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93154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BC83FE-1B1B-4E15-9110-53F9B9B231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509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EA325B-E7B9-4229-92A6-C094DC1155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0148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D8BB1C-68F4-41CD-8CB1-70E50DF425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9510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FCD068-3D74-4248-8DFB-E3B3610AEF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8000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4C95E5-7733-450F-A40A-44303A8E9B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810061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801C05-19EB-4123-8EAE-EB7173FABF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0843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78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26EC5A-BDB6-4A39-B2AA-7B68AC842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706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E9ECD-53B9-4D4E-8185-8A83CCB66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539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68C13-6EC6-4337-80E1-C996335F50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7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DA1FF1-FF2A-4D67-8F4D-3768106D6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99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CD5430-D48F-4880-91B9-CE80DC3893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7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4E502C-AF76-48A7-964D-520108339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101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0D1CB2-A06E-4EB3-92AF-D9747124F8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36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D5C48C-BCE4-4842-9EAF-E7E467E10A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933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DFAFA2-9171-4724-86DE-B3C583E3D3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2408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A803B-A40D-4EA0-933B-D2E0012E53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82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FBC32A-A832-4BB7-AD78-0F5584D954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0850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761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784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5599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298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987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376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336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8099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458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184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975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800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867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733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2.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3.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theme" Target="../theme/theme15.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7.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theme" Target="../theme/theme20.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1.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22.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23.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theme" Target="../theme/theme24.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theme" Target="../theme/theme25.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26.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6.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7.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4253917109"/>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42DE6A0-2688-497A-8074-91AD30BC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65113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a:cs typeface="Arial"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a:cs typeface="Arial"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latin typeface="Arial"/>
                <a:cs typeface="Arial" charset="0"/>
              </a: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326811123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4774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cs typeface="Arial" charset="0"/>
              </a:rPr>
              <a:pPr>
                <a:def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205520715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10/18/2018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017072"/>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3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 id="214748368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Arial" charset="0"/>
              </a:rPr>
              <a:pPr fontAlgn="auto">
                <a:spcBef>
                  <a:spcPts val="0"/>
                </a:spcBef>
                <a:spcAft>
                  <a:spcPts val="0"/>
                </a:spcAft>
              </a:pPr>
              <a:t>10/18/2018</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796569325"/>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cs typeface="Arial" charset="0"/>
              </a:rPr>
              <a:pPr fontAlgn="auto">
                <a:spcBef>
                  <a:spcPts val="0"/>
                </a:spcBef>
                <a:spcAft>
                  <a:spcPts val="0"/>
                </a:spcAft>
              </a:pPr>
              <a:t>10/18/2018</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24754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30417"/>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69749C2-1F1E-45AE-96CE-5E81EDBF4699}"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741480725"/>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 id="2147484486" r:id="rId13"/>
    <p:sldLayoutId id="214748448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931628"/>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smtClean="0">
              <a:solidFill>
                <a:srgbClr val="000000"/>
              </a:solidFill>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smtClean="0">
              <a:solidFill>
                <a:srgbClr val="000000"/>
              </a:solidFill>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4075DD6-4A19-49CB-9686-E8C80EDD28B7}"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941597108"/>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10/18/2018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43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2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solidFill>
                <a:srgbClr val="000000"/>
              </a:solidFill>
            </a:endParaRPr>
          </a:p>
        </p:txBody>
      </p:sp>
      <p:sp>
        <p:nvSpPr>
          <p:cNvPr id="232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solidFill>
                <a:srgbClr val="000000"/>
              </a:solidFill>
            </a:endParaRPr>
          </a:p>
        </p:txBody>
      </p:sp>
      <p:sp>
        <p:nvSpPr>
          <p:cNvPr id="232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681C572-654A-4CBD-B844-0F25304EB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507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8004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A061B0E-EC41-4A21-9A49-3EA893228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157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83.xml"/><Relationship Id="rId2" Type="http://schemas.openxmlformats.org/officeDocument/2006/relationships/video" Target="file:///C:\Users\JMHolton\Desktop\James_Holton\movies\diffraction.mpeg" TargetMode="External"/><Relationship Id="rId1" Type="http://schemas.microsoft.com/office/2007/relationships/media" Target="file:///C:\Users\JMHolton\Desktop\James_Holton\movies\diffraction.mpeg"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0.xml"/></Relationships>
</file>

<file path=ppt/slides/_rels/slide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0.xml"/></Relationships>
</file>

<file path=ppt/slides/_rels/slide10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0.xml"/></Relationships>
</file>

<file path=ppt/slides/_rels/slide1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0.xml"/></Relationships>
</file>

<file path=ppt/slides/_rels/slide10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20.xml"/></Relationships>
</file>

<file path=ppt/slides/_rels/slide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0.xml"/></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4.xml"/></Relationships>
</file>

<file path=ppt/slides/_rels/slide1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4.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4.xml"/><Relationship Id="rId1" Type="http://schemas.openxmlformats.org/officeDocument/2006/relationships/vmlDrawing" Target="../drawings/vmlDrawing9.vml"/><Relationship Id="rId4" Type="http://schemas.openxmlformats.org/officeDocument/2006/relationships/image" Target="../media/image4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7.xml"/></Relationships>
</file>

<file path=ppt/slides/_rels/slide1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0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7.xml"/></Relationships>
</file>

<file path=ppt/slides/_rels/slide1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7.xml"/></Relationships>
</file>

<file path=ppt/slides/_rels/slide14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0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58.emf"/></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image" Target="../media/image59.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91.xml"/><Relationship Id="rId4" Type="http://schemas.openxmlformats.org/officeDocument/2006/relationships/image" Target="../media/image6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8.xml"/><Relationship Id="rId1" Type="http://schemas.openxmlformats.org/officeDocument/2006/relationships/vmlDrawing" Target="../drawings/vmlDrawing12.vml"/><Relationship Id="rId4" Type="http://schemas.openxmlformats.org/officeDocument/2006/relationships/image" Target="../media/image63.e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8.xml"/><Relationship Id="rId1" Type="http://schemas.openxmlformats.org/officeDocument/2006/relationships/vmlDrawing" Target="../drawings/vmlDrawing13.vml"/><Relationship Id="rId4" Type="http://schemas.openxmlformats.org/officeDocument/2006/relationships/image" Target="../media/image64.emf"/></Relationships>
</file>

<file path=ppt/slides/_rels/slide1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7.xml"/></Relationships>
</file>

<file path=ppt/slides/_rels/slide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7.xml"/></Relationships>
</file>

<file path=ppt/slides/_rels/slide1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7.xml"/></Relationships>
</file>

<file path=ppt/slides/_rels/slide1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7.xml"/></Relationships>
</file>

<file path=ppt/slides/_rels/slide1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7.xml"/></Relationships>
</file>

<file path=ppt/slides/_rels/slide1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3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8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94.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s>
</file>

<file path=ppt/slides/_rels/slide18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120.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294.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8.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png"/></Relationships>
</file>

<file path=ppt/slides/_rels/slide18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94.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1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94.xml"/></Relationships>
</file>

<file path=ppt/slides/_rels/slide18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294.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1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94.xml"/><Relationship Id="rId5" Type="http://schemas.openxmlformats.org/officeDocument/2006/relationships/image" Target="../media/image147.png"/><Relationship Id="rId4" Type="http://schemas.openxmlformats.org/officeDocument/2006/relationships/image" Target="../media/image146.png"/></Relationships>
</file>

<file path=ppt/slides/_rels/slide187.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94.xml"/></Relationships>
</file>

<file path=ppt/slides/_rels/slide18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94.xml"/></Relationships>
</file>

<file path=ppt/slides/_rels/slide1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50.png"/><Relationship Id="rId1" Type="http://schemas.openxmlformats.org/officeDocument/2006/relationships/slideLayout" Target="../slideLayouts/slideLayout29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72.xml"/><Relationship Id="rId1" Type="http://schemas.openxmlformats.org/officeDocument/2006/relationships/vmlDrawing" Target="../drawings/vmlDrawing14.vml"/><Relationship Id="rId4" Type="http://schemas.openxmlformats.org/officeDocument/2006/relationships/image" Target="../media/image151.wmf"/></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72.xml"/><Relationship Id="rId1" Type="http://schemas.openxmlformats.org/officeDocument/2006/relationships/vmlDrawing" Target="../drawings/vmlDrawing15.vml"/><Relationship Id="rId6" Type="http://schemas.openxmlformats.org/officeDocument/2006/relationships/image" Target="../media/image153.emf"/><Relationship Id="rId5" Type="http://schemas.openxmlformats.org/officeDocument/2006/relationships/oleObject" Target="../embeddings/oleObject16.bin"/><Relationship Id="rId4" Type="http://schemas.openxmlformats.org/officeDocument/2006/relationships/image" Target="../media/image152.emf"/></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72.xml"/><Relationship Id="rId1" Type="http://schemas.openxmlformats.org/officeDocument/2006/relationships/vmlDrawing" Target="../drawings/vmlDrawing16.vml"/><Relationship Id="rId6" Type="http://schemas.openxmlformats.org/officeDocument/2006/relationships/image" Target="../media/image155.emf"/><Relationship Id="rId5" Type="http://schemas.openxmlformats.org/officeDocument/2006/relationships/oleObject" Target="../embeddings/oleObject18.bin"/><Relationship Id="rId4" Type="http://schemas.openxmlformats.org/officeDocument/2006/relationships/image" Target="../media/image154.emf"/></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72.xml"/><Relationship Id="rId1" Type="http://schemas.openxmlformats.org/officeDocument/2006/relationships/vmlDrawing" Target="../drawings/vmlDrawing17.vml"/><Relationship Id="rId4" Type="http://schemas.openxmlformats.org/officeDocument/2006/relationships/image" Target="../media/image156.em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9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7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ames_Holton\Desktop\James_Holton\beamline%20talk\thaw_cinepak.avi" TargetMode="External"/><Relationship Id="rId1" Type="http://schemas.microsoft.com/office/2007/relationships/media" Target="file:///C:\Users\James_Holton\Desktop\James_Holton\beamline%20talk\thaw_cinepak.avi"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6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6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6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6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7.xml"/><Relationship Id="rId1" Type="http://schemas.openxmlformats.org/officeDocument/2006/relationships/video" Target="file:///C:\Users\James_Holton\Desktop\James_Holton\APS_talk\damage\warp.av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243.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7.xml"/><Relationship Id="rId1" Type="http://schemas.openxmlformats.org/officeDocument/2006/relationships/video" Target="file:///C:\Users\James_Holton\Desktop\James_Holton\APS_talk\damage\phaser.avi"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7.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7.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0.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5.xml"/><Relationship Id="rId1" Type="http://schemas.openxmlformats.org/officeDocument/2006/relationships/vmlDrawing" Target="../drawings/vmlDrawing5.vml"/><Relationship Id="rId5" Type="http://schemas.openxmlformats.org/officeDocument/2006/relationships/image" Target="../media/image19.emf"/><Relationship Id="rId4" Type="http://schemas.openxmlformats.org/officeDocument/2006/relationships/oleObject" Target="../embeddings/oleObject5.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8.xml"/></Relationships>
</file>

<file path=ppt/slides/_rels/slide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4.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0.xml"/><Relationship Id="rId1" Type="http://schemas.openxmlformats.org/officeDocument/2006/relationships/vmlDrawing" Target="../drawings/vmlDrawing6.vml"/><Relationship Id="rId4" Type="http://schemas.openxmlformats.org/officeDocument/2006/relationships/image" Target="../media/image24.emf"/></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4.xml"/><Relationship Id="rId1" Type="http://schemas.openxmlformats.org/officeDocument/2006/relationships/vmlDrawing" Target="../drawings/vmlDrawing7.vml"/><Relationship Id="rId4" Type="http://schemas.openxmlformats.org/officeDocument/2006/relationships/image" Target="../media/image30.emf"/></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21.xml"/><Relationship Id="rId2" Type="http://schemas.openxmlformats.org/officeDocument/2006/relationships/video" Target="file:///C:\Users\James_Holton\Desktop\James_Holton\beamline%20talk\thaw_cinepak.avi" TargetMode="External"/><Relationship Id="rId1" Type="http://schemas.microsoft.com/office/2007/relationships/media" Target="file:///C:\Users\James_Holton\Desktop\James_Holton\beamline%20talk\thaw_cinepak.avi" TargetMode="Externa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54.xml"/><Relationship Id="rId1" Type="http://schemas.openxmlformats.org/officeDocument/2006/relationships/vmlDrawing" Target="../drawings/vmlDrawing8.vml"/><Relationship Id="rId4" Type="http://schemas.openxmlformats.org/officeDocument/2006/relationships/image" Target="../media/image3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a:t>
            </a:r>
            <a:r>
              <a:rPr lang="en-US" altLang="en-US" sz="1800" b="1" dirty="0" smtClean="0">
                <a:solidFill>
                  <a:schemeClr val="tx2">
                    <a:lumMod val="75000"/>
                  </a:schemeClr>
                </a:solidFill>
                <a:cs typeface="Arial" panose="020B0604020202020204" pitchFamily="34" charset="0"/>
              </a:rPr>
              <a:t>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cs typeface="Arial" panose="020B0604020202020204" pitchFamily="34" charset="0"/>
              </a:rPr>
              <a:t>Robert Stroud      James Fraser     John Spence </a:t>
            </a:r>
          </a:p>
          <a:p>
            <a:pPr algn="ctr" fontAlgn="auto">
              <a:spcBef>
                <a:spcPts val="0"/>
              </a:spcBef>
              <a:spcAft>
                <a:spcPts val="0"/>
              </a:spcAft>
            </a:pPr>
            <a:r>
              <a:rPr lang="en-US" dirty="0" smtClean="0">
                <a:solidFill>
                  <a:prstClr val="black"/>
                </a:solidFill>
                <a:cs typeface="Arial" panose="020B0604020202020204" pitchFamily="34" charset="0"/>
              </a:rPr>
              <a:t>Chris Nielsen  </a:t>
            </a:r>
            <a:r>
              <a:rPr lang="en-US" dirty="0">
                <a:solidFill>
                  <a:prstClr val="black"/>
                </a:solidFill>
                <a:cs typeface="Arial" panose="020B0604020202020204" pitchFamily="34" charset="0"/>
              </a:rPr>
              <a:t>Clemens </a:t>
            </a:r>
            <a:r>
              <a:rPr lang="en-US" dirty="0" smtClean="0">
                <a:solidFill>
                  <a:prstClr val="black"/>
                </a:solidFill>
                <a:cs typeface="Arial" panose="020B0604020202020204" pitchFamily="34" charset="0"/>
              </a:rPr>
              <a:t>Schulze-</a:t>
            </a:r>
            <a:r>
              <a:rPr lang="en-US" dirty="0" err="1" smtClean="0">
                <a:solidFill>
                  <a:prstClr val="black"/>
                </a:solidFill>
                <a:cs typeface="Arial" panose="020B0604020202020204" pitchFamily="34" charset="0"/>
              </a:rPr>
              <a:t>Briese</a:t>
            </a:r>
            <a:r>
              <a:rPr lang="en-US" dirty="0" smtClean="0">
                <a:solidFill>
                  <a:prstClr val="black"/>
                </a:solidFill>
                <a:cs typeface="Arial" panose="020B0604020202020204" pitchFamily="34" charset="0"/>
              </a:rPr>
              <a:t>              </a:t>
            </a:r>
            <a:r>
              <a:rPr lang="en-US" dirty="0" err="1" smtClean="0">
                <a:solidFill>
                  <a:prstClr val="black"/>
                </a:solidFill>
                <a:cs typeface="Arial" panose="020B0604020202020204" pitchFamily="34" charset="0"/>
              </a:rPr>
              <a:t>Aina</a:t>
            </a:r>
            <a:r>
              <a:rPr lang="en-US" dirty="0" smtClean="0">
                <a:solidFill>
                  <a:prstClr val="black"/>
                </a:solidFill>
                <a:cs typeface="Arial" panose="020B0604020202020204" pitchFamily="34" charset="0"/>
              </a:rPr>
              <a:t> Cohen   Ana Gonzalez </a:t>
            </a:r>
          </a:p>
        </p:txBody>
      </p:sp>
    </p:spTree>
    <p:extLst>
      <p:ext uri="{BB962C8B-B14F-4D97-AF65-F5344CB8AC3E}">
        <p14:creationId xmlns:p14="http://schemas.microsoft.com/office/powerpoint/2010/main" val="390244695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7347" name="Rectangle 3"/>
          <p:cNvSpPr>
            <a:spLocks noGrp="1" noChangeArrowheads="1"/>
          </p:cNvSpPr>
          <p:nvPr>
            <p:ph type="title"/>
          </p:nvPr>
        </p:nvSpPr>
        <p:spPr/>
        <p:txBody>
          <a:bodyPr/>
          <a:lstStyle/>
          <a:p>
            <a:pPr eaLnBrk="1" hangingPunct="1"/>
            <a:r>
              <a:rPr lang="en-US" altLang="en-US" smtClean="0"/>
              <a:t>Where do photons go?</a:t>
            </a:r>
          </a:p>
        </p:txBody>
      </p:sp>
      <p:sp>
        <p:nvSpPr>
          <p:cNvPr id="5734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4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7350" name="Group 6"/>
          <p:cNvGrpSpPr>
            <a:grpSpLocks/>
          </p:cNvGrpSpPr>
          <p:nvPr/>
        </p:nvGrpSpPr>
        <p:grpSpPr bwMode="auto">
          <a:xfrm>
            <a:off x="5286375" y="1277938"/>
            <a:ext cx="1490663" cy="1447800"/>
            <a:chOff x="1893" y="816"/>
            <a:chExt cx="1597" cy="1500"/>
          </a:xfrm>
        </p:grpSpPr>
        <p:pic>
          <p:nvPicPr>
            <p:cNvPr id="5735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736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736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735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735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7357"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7358"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620315"/>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cs typeface="Arial" charset="0"/>
              </a:rPr>
              <a:t>Henderson, 1990; Gonzalez &amp; Nave, 1994; </a:t>
            </a:r>
            <a:r>
              <a:rPr lang="en-US" dirty="0" err="1">
                <a:solidFill>
                  <a:srgbClr val="000000"/>
                </a:solidFill>
                <a:cs typeface="Arial" charset="0"/>
              </a:rPr>
              <a:t>Glaeser</a:t>
            </a:r>
            <a:r>
              <a:rPr lang="en-US" i="1" dirty="0">
                <a:solidFill>
                  <a:srgbClr val="000000"/>
                </a:solidFill>
                <a:cs typeface="Arial" charset="0"/>
              </a:rPr>
              <a:t> et al.</a:t>
            </a:r>
            <a:r>
              <a:rPr lang="en-US" dirty="0">
                <a:solidFill>
                  <a:srgbClr val="000000"/>
                </a:solidFill>
                <a:cs typeface="Arial" charset="0"/>
              </a:rPr>
              <a:t>, 2000; </a:t>
            </a:r>
            <a:r>
              <a:rPr lang="en-US" dirty="0" err="1">
                <a:solidFill>
                  <a:srgbClr val="000000"/>
                </a:solidFill>
                <a:cs typeface="Arial" charset="0"/>
              </a:rPr>
              <a:t>Sliz</a:t>
            </a:r>
            <a:r>
              <a:rPr lang="en-US" i="1" dirty="0">
                <a:solidFill>
                  <a:srgbClr val="000000"/>
                </a:solidFill>
                <a:cs typeface="Arial" charset="0"/>
              </a:rPr>
              <a:t> et al.</a:t>
            </a:r>
            <a:r>
              <a:rPr lang="en-US" dirty="0">
                <a:solidFill>
                  <a:srgbClr val="000000"/>
                </a:solidFill>
                <a:cs typeface="Arial" charset="0"/>
              </a:rPr>
              <a:t>, 2003; </a:t>
            </a:r>
            <a:r>
              <a:rPr lang="en-US" dirty="0" err="1">
                <a:solidFill>
                  <a:srgbClr val="000000"/>
                </a:solidFill>
                <a:cs typeface="Arial" charset="0"/>
              </a:rPr>
              <a:t>Leiros</a:t>
            </a:r>
            <a:r>
              <a:rPr lang="en-US" i="1" dirty="0">
                <a:solidFill>
                  <a:srgbClr val="000000"/>
                </a:solidFill>
                <a:cs typeface="Arial" charset="0"/>
              </a:rPr>
              <a:t> et al.</a:t>
            </a:r>
            <a:r>
              <a:rPr lang="en-US" dirty="0">
                <a:solidFill>
                  <a:srgbClr val="000000"/>
                </a:solidFill>
                <a:cs typeface="Arial" charset="0"/>
              </a:rPr>
              <a:t>, 2006; Owen</a:t>
            </a:r>
            <a:r>
              <a:rPr lang="en-US" i="1" dirty="0">
                <a:solidFill>
                  <a:srgbClr val="000000"/>
                </a:solidFill>
                <a:cs typeface="Arial" charset="0"/>
              </a:rPr>
              <a:t> et al.</a:t>
            </a:r>
            <a:r>
              <a:rPr lang="en-US" dirty="0">
                <a:solidFill>
                  <a:srgbClr val="000000"/>
                </a:solidFill>
                <a:cs typeface="Arial" charset="0"/>
              </a:rPr>
              <a:t>, 2006; Garman &amp; </a:t>
            </a:r>
            <a:r>
              <a:rPr lang="en-US" dirty="0" err="1">
                <a:solidFill>
                  <a:srgbClr val="000000"/>
                </a:solidFill>
                <a:cs typeface="Arial" charset="0"/>
              </a:rPr>
              <a:t>McSweeney</a:t>
            </a:r>
            <a:r>
              <a:rPr lang="en-US" dirty="0">
                <a:solidFill>
                  <a:srgbClr val="000000"/>
                </a:solidFill>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cs typeface="Arial" panose="020B0604020202020204" pitchFamily="34" charset="0"/>
              </a:rPr>
              <a:t>(synch)</a:t>
            </a:r>
          </a:p>
        </p:txBody>
      </p:sp>
    </p:spTree>
    <p:extLst>
      <p:ext uri="{BB962C8B-B14F-4D97-AF65-F5344CB8AC3E}">
        <p14:creationId xmlns:p14="http://schemas.microsoft.com/office/powerpoint/2010/main" val="305442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smtClean="0">
                <a:solidFill>
                  <a:srgbClr val="000000"/>
                </a:solidFill>
                <a:latin typeface="Arial"/>
                <a:cs typeface="Arial" charset="0"/>
              </a:rPr>
              <a:t>completeness</a:t>
            </a:r>
            <a:endParaRPr lang="en-US" dirty="0">
              <a:solidFill>
                <a:srgbClr val="000000"/>
              </a:solidFill>
              <a:latin typeface="Arial"/>
              <a:cs typeface="Arial" charset="0"/>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a:solidFill>
                  <a:srgbClr val="000000"/>
                </a:solidFill>
                <a:latin typeface="Arial"/>
                <a:cs typeface="Arial" charset="0"/>
              </a:rPr>
              <a:t>read noise</a:t>
            </a:r>
          </a:p>
        </p:txBody>
      </p:sp>
    </p:spTree>
    <p:extLst>
      <p:ext uri="{BB962C8B-B14F-4D97-AF65-F5344CB8AC3E}">
        <p14:creationId xmlns:p14="http://schemas.microsoft.com/office/powerpoint/2010/main" val="1888016897"/>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altLang="en-US" smtClean="0"/>
              <a:t>X-ray data are 3D!</a:t>
            </a:r>
          </a:p>
        </p:txBody>
      </p:sp>
      <p:pic>
        <p:nvPicPr>
          <p:cNvPr id="85017" name="diffraction.mpe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0264748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“strategy”</a:t>
            </a:r>
            <a:endParaRPr lang="en-US" dirty="0"/>
          </a:p>
        </p:txBody>
      </p:sp>
      <p:sp>
        <p:nvSpPr>
          <p:cNvPr id="3" name="Content Placeholder 2"/>
          <p:cNvSpPr>
            <a:spLocks noGrp="1"/>
          </p:cNvSpPr>
          <p:nvPr>
            <p:ph idx="1"/>
          </p:nvPr>
        </p:nvSpPr>
        <p:spPr/>
        <p:txBody>
          <a:bodyPr/>
          <a:lstStyle/>
          <a:p>
            <a:endParaRPr lang="en-US"/>
          </a:p>
        </p:txBody>
      </p:sp>
      <p:pic>
        <p:nvPicPr>
          <p:cNvPr id="8130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028"/>
          <a:stretch/>
        </p:blipFill>
        <p:spPr bwMode="auto">
          <a:xfrm>
            <a:off x="307191" y="1417638"/>
            <a:ext cx="8488067" cy="483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sp>
        <p:nvSpPr>
          <p:cNvPr id="6" name="Rounded Rectangle 5"/>
          <p:cNvSpPr/>
          <p:nvPr/>
        </p:nvSpPr>
        <p:spPr>
          <a:xfrm rot="19659150">
            <a:off x="2054831" y="2856215"/>
            <a:ext cx="5291191" cy="1726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The “American Method</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a:p>
            <a:pPr algn="ctr"/>
            <a:r>
              <a:rPr lang="en-US" sz="3200" dirty="0">
                <a:solidFill>
                  <a:srgbClr val="FF0000"/>
                </a:solidFill>
                <a:latin typeface="Arial" panose="020B0604020202020204" pitchFamily="34" charset="0"/>
                <a:cs typeface="Arial" panose="020B0604020202020204" pitchFamily="34" charset="0"/>
              </a:rPr>
              <a:t>360° no matter </a:t>
            </a:r>
            <a:r>
              <a:rPr lang="en-US" sz="3200" dirty="0" smtClean="0">
                <a:solidFill>
                  <a:srgbClr val="FF0000"/>
                </a:solidFill>
                <a:latin typeface="Arial" panose="020B0604020202020204" pitchFamily="34" charset="0"/>
                <a:cs typeface="Arial" panose="020B0604020202020204" pitchFamily="34" charset="0"/>
              </a:rPr>
              <a:t>what</a:t>
            </a:r>
          </a:p>
          <a:p>
            <a:pPr algn="ctr"/>
            <a:r>
              <a:rPr lang="en-US" sz="2000" dirty="0" smtClean="0">
                <a:solidFill>
                  <a:schemeClr val="bg1">
                    <a:lumMod val="75000"/>
                  </a:schemeClr>
                </a:solidFill>
                <a:latin typeface="Arial" panose="020B0604020202020204" pitchFamily="34" charset="0"/>
                <a:cs typeface="Arial" panose="020B0604020202020204" pitchFamily="34" charset="0"/>
              </a:rPr>
              <a:t>(shoot first, questions later)</a:t>
            </a:r>
            <a:endParaRPr lang="en-US" sz="20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3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8447442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58347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9190669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1674266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6064644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227840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8371" name="Rectangle 3"/>
          <p:cNvSpPr>
            <a:spLocks noGrp="1" noChangeArrowheads="1"/>
          </p:cNvSpPr>
          <p:nvPr>
            <p:ph type="title"/>
          </p:nvPr>
        </p:nvSpPr>
        <p:spPr/>
        <p:txBody>
          <a:bodyPr/>
          <a:lstStyle/>
          <a:p>
            <a:pPr eaLnBrk="1" hangingPunct="1"/>
            <a:r>
              <a:rPr lang="en-US" altLang="en-US" smtClean="0"/>
              <a:t>Where do photons go?</a:t>
            </a:r>
          </a:p>
        </p:txBody>
      </p:sp>
      <p:sp>
        <p:nvSpPr>
          <p:cNvPr id="5837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8374" name="Group 6"/>
          <p:cNvGrpSpPr>
            <a:grpSpLocks/>
          </p:cNvGrpSpPr>
          <p:nvPr/>
        </p:nvGrpSpPr>
        <p:grpSpPr bwMode="auto">
          <a:xfrm>
            <a:off x="5286375" y="1277938"/>
            <a:ext cx="1490663" cy="1447800"/>
            <a:chOff x="1893" y="816"/>
            <a:chExt cx="1597" cy="1500"/>
          </a:xfrm>
        </p:grpSpPr>
        <p:pic>
          <p:nvPicPr>
            <p:cNvPr id="5838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838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838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837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838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838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838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5838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58384"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58338"/>
      </p:ext>
    </p:extLst>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r>
              <a:rPr lang="en-US" dirty="0" smtClean="0"/>
              <a:t>?</a:t>
            </a:r>
            <a:endParaRPr lang="en-US" dirty="0" smtClean="0"/>
          </a:p>
        </p:txBody>
      </p:sp>
    </p:spTree>
    <p:extLst>
      <p:ext uri="{BB962C8B-B14F-4D97-AF65-F5344CB8AC3E}">
        <p14:creationId xmlns:p14="http://schemas.microsoft.com/office/powerpoint/2010/main" val="63987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887397277"/>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latin typeface="Arial"/>
                <a:cs typeface="Arial" charset="0"/>
              </a:rPr>
              <a:t>“true” resolution limit</a:t>
            </a:r>
          </a:p>
        </p:txBody>
      </p:sp>
    </p:spTree>
    <p:extLst>
      <p:ext uri="{BB962C8B-B14F-4D97-AF65-F5344CB8AC3E}">
        <p14:creationId xmlns:p14="http://schemas.microsoft.com/office/powerpoint/2010/main" val="1814853919"/>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01781681"/>
              </p:ext>
            </p:extLst>
          </p:nvPr>
        </p:nvGraphicFramePr>
        <p:xfrm>
          <a:off x="214959" y="1351107"/>
          <a:ext cx="8107107" cy="4135293"/>
        </p:xfrm>
        <a:graphic>
          <a:graphicData uri="http://schemas.openxmlformats.org/drawingml/2006/table">
            <a:tbl>
              <a:tblPr/>
              <a:tblGrid>
                <a:gridCol w="2702369"/>
                <a:gridCol w="2702369"/>
                <a:gridCol w="2702369"/>
              </a:tblGrid>
              <a:tr h="1378431">
                <a:tc gridSpan="3">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378431">
                <a:tc>
                  <a:txBody>
                    <a:bodyPr/>
                    <a:lstStyle/>
                    <a:p>
                      <a:pPr algn="ctr"/>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pPr algn="ctr"/>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r>
              <a:rPr lang="en-US" sz="4000" dirty="0">
                <a:solidFill>
                  <a:prstClr val="black"/>
                </a:solidFill>
                <a:latin typeface="Arial" charset="0"/>
                <a:cs typeface="Arial" charset="0"/>
              </a:rPr>
              <a:t>301,640,334 </a:t>
            </a:r>
            <a:r>
              <a:rPr lang="en-US" sz="4000" dirty="0" smtClean="0">
                <a:solidFill>
                  <a:prstClr val="black"/>
                </a:solidFill>
                <a:latin typeface="Arial" charset="0"/>
                <a:cs typeface="Arial" charset="0"/>
              </a:rPr>
              <a:t>photons/</a:t>
            </a:r>
            <a:r>
              <a:rPr lang="en-US" sz="4000" dirty="0" err="1" smtClean="0">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6257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2478569"/>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dirty="0">
                          <a:latin typeface="Courier New" panose="02070309020205020404" pitchFamily="49" charset="0"/>
                          <a:cs typeface="Courier New" panose="02070309020205020404" pitchFamily="49" charset="0"/>
                        </a:rPr>
                        <a:t>XDS/</a:t>
                      </a:r>
                      <a:r>
                        <a:rPr lang="en-US" sz="2200" dirty="0" err="1">
                          <a:latin typeface="Courier New" panose="02070309020205020404" pitchFamily="49" charset="0"/>
                          <a:cs typeface="Courier New" panose="02070309020205020404" pitchFamily="49" charset="0"/>
                        </a:rPr>
                        <a:t>noscale</a:t>
                      </a:r>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dirty="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13566">
                <a:tc>
                  <a:txBody>
                    <a:bodyPr/>
                    <a:lstStyle/>
                    <a:p>
                      <a:r>
                        <a:rPr lang="en-US" sz="2200" dirty="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4160763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exposure time:</a:t>
            </a:r>
            <a:endParaRPr lang="en-US" dirty="0"/>
          </a:p>
        </p:txBody>
      </p:sp>
      <p:sp>
        <p:nvSpPr>
          <p:cNvPr id="3" name="Content Placeholder 2"/>
          <p:cNvSpPr>
            <a:spLocks noGrp="1"/>
          </p:cNvSpPr>
          <p:nvPr>
            <p:ph idx="1"/>
          </p:nvPr>
        </p:nvSpPr>
        <p:spPr>
          <a:xfrm>
            <a:off x="1704513" y="1811046"/>
            <a:ext cx="6982287" cy="4315118"/>
          </a:xfrm>
        </p:spPr>
        <p:txBody>
          <a:bodyPr>
            <a:normAutofit/>
          </a:bodyPr>
          <a:lstStyle/>
          <a:p>
            <a:pPr marL="0" indent="0">
              <a:buNone/>
            </a:pPr>
            <a:r>
              <a:rPr lang="en-US" sz="4000" dirty="0"/>
              <a:t>~</a:t>
            </a:r>
            <a:r>
              <a:rPr lang="en-US" sz="4000" dirty="0" smtClean="0"/>
              <a:t>1 photon/pixel</a:t>
            </a:r>
          </a:p>
          <a:p>
            <a:pPr marL="457200" lvl="1" indent="0">
              <a:buNone/>
            </a:pPr>
            <a:r>
              <a:rPr lang="en-US" sz="3600" dirty="0" smtClean="0"/>
              <a:t>	PAD w XDS, DIALS</a:t>
            </a:r>
          </a:p>
          <a:p>
            <a:pPr marL="0" indent="0">
              <a:buNone/>
            </a:pPr>
            <a:r>
              <a:rPr lang="en-US" sz="4000" dirty="0" smtClean="0"/>
              <a:t>~10 photon/pixel</a:t>
            </a:r>
          </a:p>
          <a:p>
            <a:pPr marL="0" indent="0">
              <a:buNone/>
            </a:pPr>
            <a:r>
              <a:rPr lang="en-US" sz="4000" dirty="0" smtClean="0"/>
              <a:t>	PAD w HKL2k, MOSFLM</a:t>
            </a:r>
          </a:p>
          <a:p>
            <a:pPr marL="0" indent="0">
              <a:buNone/>
            </a:pPr>
            <a:r>
              <a:rPr lang="en-US" sz="4000" dirty="0" smtClean="0"/>
              <a:t>~30 photon/pixel</a:t>
            </a:r>
          </a:p>
          <a:p>
            <a:pPr marL="0" indent="0">
              <a:buNone/>
            </a:pPr>
            <a:r>
              <a:rPr lang="en-US" sz="4000" dirty="0"/>
              <a:t>	</a:t>
            </a:r>
            <a:r>
              <a:rPr lang="en-US" sz="4000" dirty="0" smtClean="0"/>
              <a:t>CCD detector</a:t>
            </a:r>
            <a:endParaRPr lang="en-US" sz="4000" dirty="0"/>
          </a:p>
        </p:txBody>
      </p:sp>
    </p:spTree>
    <p:extLst>
      <p:ext uri="{BB962C8B-B14F-4D97-AF65-F5344CB8AC3E}">
        <p14:creationId xmlns:p14="http://schemas.microsoft.com/office/powerpoint/2010/main" val="4032878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lstStyle/>
          <a:p>
            <a:r>
              <a:rPr lang="en-US" dirty="0" smtClean="0"/>
              <a:t>Can radiation damage be </a:t>
            </a:r>
            <a:r>
              <a:rPr lang="en-US" dirty="0" smtClean="0"/>
              <a:t>corrected</a:t>
            </a:r>
            <a:r>
              <a:rPr lang="en-US" dirty="0" smtClean="0"/>
              <a:t>?</a:t>
            </a:r>
            <a:endParaRPr lang="en-US" dirty="0"/>
          </a:p>
        </p:txBody>
      </p:sp>
      <p:sp>
        <p:nvSpPr>
          <p:cNvPr id="3" name="TextBox 2"/>
          <p:cNvSpPr txBox="1"/>
          <p:nvPr/>
        </p:nvSpPr>
        <p:spPr>
          <a:xfrm>
            <a:off x="1325368" y="4676892"/>
            <a:ext cx="6682407" cy="584775"/>
          </a:xfrm>
          <a:prstGeom prst="rect">
            <a:avLst/>
          </a:prstGeom>
          <a:noFill/>
        </p:spPr>
        <p:txBody>
          <a:bodyPr wrap="none" rtlCol="0">
            <a:spAutoFit/>
          </a:bodyPr>
          <a:lstStyle/>
          <a:p>
            <a:r>
              <a:rPr lang="en-US" sz="3200" dirty="0" smtClean="0">
                <a:solidFill>
                  <a:srgbClr val="FF0000"/>
                </a:solidFill>
              </a:rPr>
              <a:t>Yes, if you have enough information</a:t>
            </a:r>
            <a:endParaRPr lang="en-US" sz="3200" dirty="0">
              <a:solidFill>
                <a:srgbClr val="FF0000"/>
              </a:solidFill>
            </a:endParaRPr>
          </a:p>
        </p:txBody>
      </p:sp>
    </p:spTree>
    <p:extLst>
      <p:ext uri="{BB962C8B-B14F-4D97-AF65-F5344CB8AC3E}">
        <p14:creationId xmlns:p14="http://schemas.microsoft.com/office/powerpoint/2010/main" val="133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loose information</a:t>
            </a:r>
            <a:endParaRPr lang="en-US" dirty="0"/>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a:t>
            </a:r>
            <a:r>
              <a:rPr lang="en-US" dirty="0" smtClean="0"/>
              <a:t>slice</a:t>
            </a:r>
            <a:endParaRPr lang="en-US" dirty="0"/>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a:t>
            </a:r>
            <a:r>
              <a:rPr lang="en-US" sz="1900" dirty="0"/>
              <a:t>area</a:t>
            </a:r>
          </a:p>
          <a:p>
            <a:pPr marL="514350" indent="-514350">
              <a:buFont typeface="+mj-lt"/>
              <a:buAutoNum type="arabicPeriod"/>
            </a:pPr>
            <a:r>
              <a:rPr lang="en-US" dirty="0" smtClean="0"/>
              <a:t>Pink/divergent beam</a:t>
            </a:r>
            <a:endParaRPr lang="en-US" dirty="0"/>
          </a:p>
          <a:p>
            <a:pPr marL="400050" lvl="1" indent="0">
              <a:buNone/>
            </a:pPr>
            <a:r>
              <a:rPr lang="en-US" sz="1800" dirty="0"/>
              <a:t>	</a:t>
            </a:r>
            <a:r>
              <a:rPr lang="en-US" sz="1800" dirty="0" smtClean="0"/>
              <a:t>sum over lambda/angle </a:t>
            </a:r>
            <a:endParaRPr lang="en-US" sz="1800" dirty="0"/>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a:t>
            </a:r>
          </a:p>
        </p:txBody>
      </p:sp>
    </p:spTree>
    <p:extLst>
      <p:ext uri="{BB962C8B-B14F-4D97-AF65-F5344CB8AC3E}">
        <p14:creationId xmlns:p14="http://schemas.microsoft.com/office/powerpoint/2010/main" val="8189657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Entropy Limit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7973"/>
            <a:ext cx="8229600" cy="4476472"/>
          </a:xfrm>
        </p:spPr>
        <p:txBody>
          <a:bodyPr>
            <a:noAutofit/>
          </a:bodyPr>
          <a:lstStyle/>
          <a:p>
            <a:pPr marL="0" indent="0">
              <a:buNone/>
            </a:pP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log</a:t>
            </a:r>
            <a:r>
              <a:rPr lang="en-US" sz="2800" baseline="-25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N</a:t>
            </a:r>
            <a:r>
              <a:rPr lang="en-US" sz="2800" baseline="-25000" dirty="0" err="1" smtClean="0">
                <a:latin typeface="Arial" panose="020B0604020202020204" pitchFamily="34" charset="0"/>
                <a:cs typeface="Arial" panose="020B0604020202020204" pitchFamily="34" charset="0"/>
              </a:rPr>
              <a:t>pixels</a:t>
            </a:r>
            <a:r>
              <a:rPr lang="en-US" sz="2800" dirty="0" smtClean="0">
                <a:latin typeface="Arial" panose="020B0604020202020204" pitchFamily="34" charset="0"/>
                <a:cs typeface="Arial" panose="020B0604020202020204" pitchFamily="34" charset="0"/>
              </a:rPr>
              <a:t>) * flux * </a:t>
            </a:r>
            <a:r>
              <a:rPr lang="en-US" sz="2800" dirty="0" err="1" smtClean="0">
                <a:latin typeface="Arial" panose="020B0604020202020204" pitchFamily="34" charset="0"/>
                <a:cs typeface="Arial" panose="020B0604020202020204" pitchFamily="34" charset="0"/>
              </a:rPr>
              <a:t>t</a:t>
            </a:r>
            <a:r>
              <a:rPr lang="en-US" sz="2800" baseline="-25000" dirty="0" err="1" smtClean="0">
                <a:latin typeface="Arial" panose="020B0604020202020204" pitchFamily="34" charset="0"/>
                <a:cs typeface="Arial" panose="020B0604020202020204" pitchFamily="34" charset="0"/>
              </a:rPr>
              <a:t>sample</a:t>
            </a:r>
            <a:r>
              <a:rPr lang="en-US" sz="2800" baseline="-250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1.2x10</a:t>
            </a:r>
            <a:r>
              <a:rPr lang="en-US" sz="2800" baseline="30000" dirty="0" smtClean="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smtClean="0">
                <a:solidFill>
                  <a:srgbClr val="00B050"/>
                </a:solidFill>
                <a:latin typeface="Arial" panose="020B0604020202020204" pitchFamily="34" charset="0"/>
                <a:cs typeface="Arial" panose="020B0604020202020204" pitchFamily="34" charset="0"/>
              </a:rPr>
              <a:t>       minimum data rate with no information loss </a:t>
            </a:r>
            <a:endParaRPr lang="en-US" sz="2600" dirty="0" smtClean="0">
              <a:latin typeface="Arial" panose="020B0604020202020204" pitchFamily="34" charset="0"/>
              <a:cs typeface="Arial" panose="020B0604020202020204" pitchFamily="34" charset="0"/>
            </a:endParaRPr>
          </a:p>
          <a:p>
            <a:pPr marL="0" indent="0">
              <a:buNone/>
            </a:pPr>
            <a:r>
              <a:rPr lang="en-US" sz="2000" dirty="0" err="1" smtClean="0">
                <a:latin typeface="Arial" panose="020B0604020202020204" pitchFamily="34" charset="0"/>
                <a:cs typeface="Arial" panose="020B0604020202020204" pitchFamily="34" charset="0"/>
              </a:rPr>
              <a:t>N</a:t>
            </a:r>
            <a:r>
              <a:rPr lang="en-US" sz="2000" baseline="-25000" dirty="0" err="1" smtClean="0">
                <a:latin typeface="Arial" panose="020B0604020202020204" pitchFamily="34" charset="0"/>
                <a:cs typeface="Arial" panose="020B0604020202020204" pitchFamily="34" charset="0"/>
              </a:rPr>
              <a:t>pixels</a:t>
            </a:r>
            <a:r>
              <a:rPr lang="en-US" sz="2000" dirty="0" smtClean="0">
                <a:latin typeface="Arial" panose="020B0604020202020204" pitchFamily="34" charset="0"/>
                <a:cs typeface="Arial" panose="020B0604020202020204" pitchFamily="34" charset="0"/>
              </a:rPr>
              <a:t> 	= 4150*4371 for </a:t>
            </a:r>
            <a:r>
              <a:rPr lang="en-US" sz="2000" dirty="0" err="1" smtClean="0">
                <a:latin typeface="Arial" panose="020B0604020202020204" pitchFamily="34" charset="0"/>
                <a:cs typeface="Arial" panose="020B0604020202020204" pitchFamily="34" charset="0"/>
              </a:rPr>
              <a:t>Eiger</a:t>
            </a: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flux 	= photons/s onto the sample </a:t>
            </a:r>
          </a:p>
          <a:p>
            <a:pPr marL="0" indent="0">
              <a:buNone/>
            </a:pPr>
            <a:r>
              <a:rPr lang="en-US" sz="2000" dirty="0" err="1" smtClean="0">
                <a:latin typeface="Arial" panose="020B0604020202020204" pitchFamily="34" charset="0"/>
                <a:cs typeface="Arial" panose="020B0604020202020204" pitchFamily="34" charset="0"/>
              </a:rPr>
              <a:t>t</a:t>
            </a:r>
            <a:r>
              <a:rPr lang="en-US" sz="2000" baseline="-25000" dirty="0" err="1" smtClean="0">
                <a:latin typeface="Arial" panose="020B0604020202020204" pitchFamily="34" charset="0"/>
                <a:cs typeface="Arial" panose="020B0604020202020204" pitchFamily="34" charset="0"/>
              </a:rPr>
              <a:t>sample</a:t>
            </a:r>
            <a:r>
              <a:rPr lang="en-US" sz="2000" dirty="0" smtClean="0">
                <a:latin typeface="Arial" panose="020B0604020202020204" pitchFamily="34" charset="0"/>
                <a:cs typeface="Arial" panose="020B0604020202020204" pitchFamily="34" charset="0"/>
              </a:rPr>
              <a:t> 	= sample thickness in µm</a:t>
            </a:r>
          </a:p>
          <a:p>
            <a:pPr marL="0" indent="0">
              <a:buNone/>
            </a:pPr>
            <a:r>
              <a:rPr lang="en-US" sz="2000" dirty="0" smtClean="0">
                <a:latin typeface="Arial" panose="020B0604020202020204" pitchFamily="34" charset="0"/>
                <a:cs typeface="Arial" panose="020B0604020202020204" pitchFamily="34" charset="0"/>
              </a:rPr>
              <a:t>1.2x10</a:t>
            </a:r>
            <a:r>
              <a:rPr lang="en-US" sz="2000" baseline="30000" dirty="0" smtClean="0">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-4</a:t>
            </a:r>
            <a:r>
              <a:rPr lang="en-US" sz="1600" dirty="0" smtClean="0">
                <a:latin typeface="Arial" panose="020B0604020202020204" pitchFamily="34" charset="0"/>
                <a:cs typeface="Arial" panose="020B0604020202020204" pitchFamily="34" charset="0"/>
              </a:rPr>
              <a:t> cm/µm * cross section of oxygen (0.2 cm</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/g)</a:t>
            </a:r>
            <a:endParaRPr lang="en-US" sz="2400" dirty="0">
              <a:latin typeface="Arial" panose="020B0604020202020204" pitchFamily="34" charset="0"/>
              <a:cs typeface="Arial" panose="020B0604020202020204" pitchFamily="34" charset="0"/>
            </a:endParaRPr>
          </a:p>
          <a:p>
            <a:pPr marL="0" indent="0">
              <a:buNone/>
            </a:pPr>
            <a:r>
              <a:rPr lang="en-US" sz="1600" dirty="0" smtClean="0">
                <a:latin typeface="Arial" panose="020B0604020202020204" pitchFamily="34" charset="0"/>
                <a:cs typeface="Arial" panose="020B0604020202020204" pitchFamily="34" charset="0"/>
              </a:rPr>
              <a:t>	    * density of protein crystal (1.2 g/cm</a:t>
            </a:r>
            <a:r>
              <a:rPr lang="en-US" sz="1600" baseline="30000" dirty="0" smtClean="0">
                <a:latin typeface="Arial" panose="020B0604020202020204" pitchFamily="34" charset="0"/>
                <a:cs typeface="Arial" panose="020B0604020202020204" pitchFamily="34" charset="0"/>
              </a:rPr>
              <a:t>3</a:t>
            </a:r>
            <a:r>
              <a:rPr lang="en-US" sz="1600" dirty="0" smtClean="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 ~1/2 of total scattering intersects detector</a:t>
            </a:r>
          </a:p>
          <a:p>
            <a:pPr marL="0" indent="0">
              <a:buNone/>
            </a:pPr>
            <a:endParaRPr lang="en-US" sz="1600" dirty="0" smtClean="0">
              <a:latin typeface="Arial" panose="020B0604020202020204" pitchFamily="34" charset="0"/>
              <a:cs typeface="Arial" panose="020B0604020202020204" pitchFamily="34" charset="0"/>
            </a:endParaRPr>
          </a:p>
          <a:p>
            <a:pPr marL="0" indent="0">
              <a:buNone/>
            </a:pPr>
            <a:r>
              <a:rPr lang="en-US" sz="2400" dirty="0" smtClean="0">
                <a:solidFill>
                  <a:srgbClr val="C00000"/>
                </a:solidFill>
                <a:latin typeface="Arial" panose="020B0604020202020204" pitchFamily="34" charset="0"/>
                <a:cs typeface="Arial" panose="020B0604020202020204" pitchFamily="34" charset="0"/>
              </a:rPr>
              <a:t>E.G.  34 </a:t>
            </a:r>
            <a:r>
              <a:rPr lang="en-US" sz="2400" dirty="0" err="1" smtClean="0">
                <a:solidFill>
                  <a:srgbClr val="C00000"/>
                </a:solidFill>
                <a:latin typeface="Arial" panose="020B0604020202020204" pitchFamily="34" charset="0"/>
                <a:cs typeface="Arial" panose="020B0604020202020204" pitchFamily="34" charset="0"/>
              </a:rPr>
              <a:t>GByte</a:t>
            </a:r>
            <a:r>
              <a:rPr lang="en-US" sz="2400" dirty="0" smtClean="0">
                <a:solidFill>
                  <a:srgbClr val="C00000"/>
                </a:solidFill>
                <a:latin typeface="Arial" panose="020B0604020202020204" pitchFamily="34" charset="0"/>
                <a:cs typeface="Arial" panose="020B0604020202020204" pitchFamily="34" charset="0"/>
              </a:rPr>
              <a:t>/s   for 10</a:t>
            </a:r>
            <a:r>
              <a:rPr lang="en-US" sz="2400" baseline="30000" dirty="0" smtClean="0">
                <a:solidFill>
                  <a:srgbClr val="C00000"/>
                </a:solidFill>
                <a:latin typeface="Arial" panose="020B0604020202020204" pitchFamily="34" charset="0"/>
                <a:cs typeface="Arial" panose="020B0604020202020204" pitchFamily="34" charset="0"/>
              </a:rPr>
              <a:t>13</a:t>
            </a:r>
            <a:r>
              <a:rPr lang="en-US" sz="2400" dirty="0" smtClean="0">
                <a:solidFill>
                  <a:srgbClr val="C00000"/>
                </a:solidFill>
                <a:latin typeface="Arial" panose="020B0604020202020204" pitchFamily="34" charset="0"/>
                <a:cs typeface="Arial" panose="020B0604020202020204" pitchFamily="34" charset="0"/>
              </a:rPr>
              <a:t> photons/s and 100 µm thick</a:t>
            </a:r>
            <a:endParaRPr lang="en-US" sz="2800" dirty="0" smtClean="0">
              <a:solidFill>
                <a:srgbClr val="C00000"/>
              </a:solidFill>
              <a:latin typeface="Arial" panose="020B0604020202020204" pitchFamily="34" charset="0"/>
              <a:cs typeface="Arial" panose="020B0604020202020204" pitchFamily="34" charset="0"/>
            </a:endParaRPr>
          </a:p>
          <a:p>
            <a:pPr marL="1257300" lvl="3" indent="0">
              <a:buNone/>
            </a:pPr>
            <a:endParaRPr lang="en-US" sz="1900" dirty="0">
              <a:latin typeface="Arial" panose="020B0604020202020204" pitchFamily="34" charset="0"/>
              <a:cs typeface="Arial" panose="020B0604020202020204" pitchFamily="34" charset="0"/>
            </a:endParaRPr>
          </a:p>
        </p:txBody>
      </p:sp>
      <p:sp>
        <p:nvSpPr>
          <p:cNvPr id="4" name="Rectangle 3"/>
          <p:cNvSpPr/>
          <p:nvPr/>
        </p:nvSpPr>
        <p:spPr>
          <a:xfrm>
            <a:off x="1032235" y="1456144"/>
            <a:ext cx="862553" cy="954107"/>
          </a:xfrm>
          <a:prstGeom prst="rect">
            <a:avLst/>
          </a:prstGeom>
        </p:spPr>
        <p:txBody>
          <a:bodyPr wrap="square">
            <a:spAutoFit/>
          </a:bodyPr>
          <a:lstStyle/>
          <a:p>
            <a:r>
              <a:rPr lang="en-US" sz="2800" dirty="0" smtClean="0">
                <a:solidFill>
                  <a:prstClr val="black"/>
                </a:solidFill>
                <a:cs typeface="Arial" panose="020B0604020202020204" pitchFamily="34" charset="0"/>
              </a:rPr>
              <a:t>bits</a:t>
            </a:r>
          </a:p>
          <a:p>
            <a:r>
              <a:rPr lang="en-US" sz="2800" dirty="0" smtClean="0">
                <a:solidFill>
                  <a:prstClr val="black"/>
                </a:solidFill>
                <a:cs typeface="Arial" panose="020B0604020202020204" pitchFamily="34" charset="0"/>
              </a:rPr>
              <a:t>  s </a:t>
            </a:r>
          </a:p>
        </p:txBody>
      </p:sp>
      <p:cxnSp>
        <p:nvCxnSpPr>
          <p:cNvPr id="8" name="Straight Connector 7"/>
          <p:cNvCxnSpPr/>
          <p:nvPr/>
        </p:nvCxnSpPr>
        <p:spPr>
          <a:xfrm>
            <a:off x="1055802" y="1941922"/>
            <a:ext cx="6693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12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lstStyle/>
          <a:p>
            <a:r>
              <a:rPr lang="en-US" dirty="0" smtClean="0"/>
              <a:t>Zero-dose extrapolation (ZDE)</a:t>
            </a:r>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60706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16200000">
            <a:off x="5681365" y="3538835"/>
            <a:ext cx="4953000" cy="923330"/>
          </a:xfrm>
          <a:prstGeom prst="rect">
            <a:avLst/>
          </a:prstGeom>
        </p:spPr>
        <p:txBody>
          <a:bodyPr wrap="square">
            <a:spAutoFit/>
          </a:bodyPr>
          <a:lstStyle/>
          <a:p>
            <a:pPr fontAlgn="auto">
              <a:spcBef>
                <a:spcPts val="0"/>
              </a:spcBef>
              <a:spcAft>
                <a:spcPts val="0"/>
              </a:spcAft>
            </a:pPr>
            <a:r>
              <a:rPr lang="en-US" dirty="0" err="1">
                <a:solidFill>
                  <a:srgbClr val="000000"/>
                </a:solidFill>
                <a:latin typeface="Arial"/>
              </a:rPr>
              <a:t>Diederichs</a:t>
            </a:r>
            <a:r>
              <a:rPr lang="en-US" dirty="0">
                <a:solidFill>
                  <a:srgbClr val="000000"/>
                </a:solidFill>
                <a:latin typeface="Arial"/>
              </a:rPr>
              <a:t>, K. (2006). "Some aspects of quantitative analysis and correction of radiation damage." </a:t>
            </a:r>
            <a:r>
              <a:rPr lang="en-US" u="sng" dirty="0" err="1">
                <a:solidFill>
                  <a:srgbClr val="000000"/>
                </a:solidFill>
                <a:latin typeface="Arial"/>
              </a:rPr>
              <a:t>Acta</a:t>
            </a:r>
            <a:r>
              <a:rPr lang="en-US" u="sng" dirty="0">
                <a:solidFill>
                  <a:srgbClr val="000000"/>
                </a:solidFill>
                <a:latin typeface="Arial"/>
              </a:rPr>
              <a:t> </a:t>
            </a:r>
            <a:r>
              <a:rPr lang="en-US" u="sng" dirty="0" err="1">
                <a:solidFill>
                  <a:srgbClr val="000000"/>
                </a:solidFill>
                <a:latin typeface="Arial"/>
              </a:rPr>
              <a:t>Cryst</a:t>
            </a:r>
            <a:r>
              <a:rPr lang="en-US" u="sng" dirty="0">
                <a:solidFill>
                  <a:srgbClr val="000000"/>
                </a:solidFill>
                <a:latin typeface="Arial"/>
              </a:rPr>
              <a:t>. D </a:t>
            </a:r>
            <a:r>
              <a:rPr lang="en-US" b="1" u="sng" dirty="0">
                <a:solidFill>
                  <a:srgbClr val="000000"/>
                </a:solidFill>
                <a:latin typeface="Arial"/>
              </a:rPr>
              <a:t>62</a:t>
            </a:r>
            <a:r>
              <a:rPr lang="en-US" u="sng" dirty="0">
                <a:solidFill>
                  <a:srgbClr val="000000"/>
                </a:solidFill>
                <a:latin typeface="Arial"/>
              </a:rPr>
              <a:t>(1): 96-101.</a:t>
            </a:r>
            <a:endParaRPr lang="en-US" dirty="0">
              <a:solidFill>
                <a:srgbClr val="000000"/>
              </a:solidFill>
              <a:latin typeface="Arial"/>
            </a:endParaRPr>
          </a:p>
        </p:txBody>
      </p:sp>
    </p:spTree>
    <p:extLst>
      <p:ext uri="{BB962C8B-B14F-4D97-AF65-F5344CB8AC3E}">
        <p14:creationId xmlns:p14="http://schemas.microsoft.com/office/powerpoint/2010/main" val="1888915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endParaRPr lang="en-US" altLang="en-US" sz="2800" dirty="0" smtClean="0"/>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 name="TextBox 1"/>
          <p:cNvSpPr txBox="1"/>
          <p:nvPr/>
        </p:nvSpPr>
        <p:spPr>
          <a:xfrm>
            <a:off x="75492" y="3124200"/>
            <a:ext cx="8384026" cy="584775"/>
          </a:xfrm>
          <a:prstGeom prst="rect">
            <a:avLst/>
          </a:prstGeom>
          <a:noFill/>
        </p:spPr>
        <p:txBody>
          <a:bodyPr wrap="none" rtlCol="0">
            <a:spAutoFit/>
          </a:bodyPr>
          <a:lstStyle/>
          <a:p>
            <a:r>
              <a:rPr lang="en-US" sz="3200" dirty="0" smtClean="0"/>
              <a:t>Dose of dataset (</a:t>
            </a:r>
            <a:r>
              <a:rPr lang="en-US" sz="3200" dirty="0" err="1" smtClean="0"/>
              <a:t>MGy</a:t>
            </a:r>
            <a:r>
              <a:rPr lang="en-US" sz="3200" dirty="0" smtClean="0"/>
              <a:t>)  &lt;= half-reaction point</a:t>
            </a:r>
            <a:endParaRPr lang="en-US" sz="3200" dirty="0"/>
          </a:p>
        </p:txBody>
      </p:sp>
    </p:spTree>
    <p:extLst>
      <p:ext uri="{BB962C8B-B14F-4D97-AF65-F5344CB8AC3E}">
        <p14:creationId xmlns:p14="http://schemas.microsoft.com/office/powerpoint/2010/main" val="4051204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9395" name="Rectangle 3"/>
          <p:cNvSpPr>
            <a:spLocks noGrp="1" noChangeArrowheads="1"/>
          </p:cNvSpPr>
          <p:nvPr>
            <p:ph type="title"/>
          </p:nvPr>
        </p:nvSpPr>
        <p:spPr/>
        <p:txBody>
          <a:bodyPr/>
          <a:lstStyle/>
          <a:p>
            <a:pPr eaLnBrk="1" hangingPunct="1"/>
            <a:r>
              <a:rPr lang="en-US" altLang="en-US" smtClean="0"/>
              <a:t>Where do photons go?</a:t>
            </a:r>
          </a:p>
        </p:txBody>
      </p:sp>
      <p:sp>
        <p:nvSpPr>
          <p:cNvPr id="5939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3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9398" name="Group 6"/>
          <p:cNvGrpSpPr>
            <a:grpSpLocks/>
          </p:cNvGrpSpPr>
          <p:nvPr/>
        </p:nvGrpSpPr>
        <p:grpSpPr bwMode="auto">
          <a:xfrm>
            <a:off x="5286375" y="1277938"/>
            <a:ext cx="1490663" cy="1447800"/>
            <a:chOff x="1893" y="816"/>
            <a:chExt cx="1597" cy="1500"/>
          </a:xfrm>
        </p:grpSpPr>
        <p:pic>
          <p:nvPicPr>
            <p:cNvPr id="5941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941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941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939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940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940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9406"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59407"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8"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59409"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59410"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59411"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800469076"/>
      </p:ext>
    </p:extLst>
  </p:cSld>
  <p:clrMapOvr>
    <a:masterClrMapping/>
  </p:clrMapOvr>
  <p:transition spd="slow">
    <p:wipe dir="d"/>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r>
              <a:rPr lang="en-US" altLang="en-US" dirty="0"/>
              <a:t>scale factor</a:t>
            </a:r>
          </a:p>
          <a:p>
            <a:pPr marL="990600" lvl="1" indent="-533400">
              <a:buFontTx/>
              <a:buAutoNum type="arabicPeriod"/>
            </a:pPr>
            <a:r>
              <a:rPr lang="en-US" altLang="en-US" dirty="0"/>
              <a:t>B factor</a:t>
            </a:r>
          </a:p>
          <a:p>
            <a:pPr marL="990600" lvl="1" indent="-533400">
              <a:buFontTx/>
              <a:buAutoNum type="arabicPeriod"/>
            </a:pPr>
            <a:r>
              <a:rPr lang="en-US" altLang="en-US" dirty="0"/>
              <a:t>non-isomorphism</a:t>
            </a:r>
          </a:p>
          <a:p>
            <a:pPr marL="609600" indent="-609600"/>
            <a:r>
              <a:rPr lang="en-US" altLang="en-US" dirty="0"/>
              <a:t>Specific</a:t>
            </a:r>
          </a:p>
          <a:p>
            <a:pPr marL="990600" lvl="1" indent="-533400">
              <a:buFontTx/>
              <a:buAutoNum type="arabicPeriod"/>
            </a:pPr>
            <a:r>
              <a:rPr lang="en-US" altLang="en-US" dirty="0">
                <a:solidFill>
                  <a:schemeClr val="bg1">
                    <a:lumMod val="50000"/>
                  </a:schemeClr>
                </a:solidFill>
              </a:rPr>
              <a:t>depends on chemistry</a:t>
            </a:r>
          </a:p>
          <a:p>
            <a:pPr marL="990600" lvl="1" indent="-533400">
              <a:buFontTx/>
              <a:buAutoNum type="arabicPeriod"/>
            </a:pPr>
            <a:r>
              <a:rPr lang="en-US" altLang="en-US" dirty="0">
                <a:solidFill>
                  <a:schemeClr val="bg1">
                    <a:lumMod val="50000"/>
                  </a:schemeClr>
                </a:solidFill>
              </a:rPr>
              <a:t>destroys phasing signal</a:t>
            </a:r>
          </a:p>
        </p:txBody>
      </p:sp>
    </p:spTree>
    <p:extLst>
      <p:ext uri="{BB962C8B-B14F-4D97-AF65-F5344CB8AC3E}">
        <p14:creationId xmlns:p14="http://schemas.microsoft.com/office/powerpoint/2010/main" val="1102266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12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12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1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325563"/>
          </a:xfrm>
        </p:spPr>
        <p:txBody>
          <a:bodyPr/>
          <a:lstStyle/>
          <a:p>
            <a:pPr>
              <a:lnSpc>
                <a:spcPct val="150000"/>
              </a:lnSpc>
            </a:pPr>
            <a:r>
              <a:rPr lang="en-US" altLang="en-US" sz="6000" dirty="0"/>
              <a:t>What is “disorder”?</a:t>
            </a:r>
          </a:p>
        </p:txBody>
      </p:sp>
      <p:grpSp>
        <p:nvGrpSpPr>
          <p:cNvPr id="6147" name="Group 3"/>
          <p:cNvGrpSpPr>
            <a:grpSpLocks/>
          </p:cNvGrpSpPr>
          <p:nvPr/>
        </p:nvGrpSpPr>
        <p:grpSpPr bwMode="auto">
          <a:xfrm>
            <a:off x="1063625" y="1882775"/>
            <a:ext cx="7016750" cy="4211638"/>
            <a:chOff x="670" y="1186"/>
            <a:chExt cx="4420" cy="2653"/>
          </a:xfrm>
        </p:grpSpPr>
        <p:sp>
          <p:nvSpPr>
            <p:cNvPr id="6148"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72" name="Group 28"/>
            <p:cNvGrpSpPr>
              <a:grpSpLocks noChangeAspect="1"/>
            </p:cNvGrpSpPr>
            <p:nvPr/>
          </p:nvGrpSpPr>
          <p:grpSpPr bwMode="auto">
            <a:xfrm>
              <a:off x="1244" y="1531"/>
              <a:ext cx="3271" cy="1963"/>
              <a:chOff x="674" y="1199"/>
              <a:chExt cx="4420" cy="2653"/>
            </a:xfrm>
          </p:grpSpPr>
          <p:sp>
            <p:nvSpPr>
              <p:cNvPr id="6173"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97" name="Group 53"/>
            <p:cNvGrpSpPr>
              <a:grpSpLocks noChangeAspect="1"/>
            </p:cNvGrpSpPr>
            <p:nvPr/>
          </p:nvGrpSpPr>
          <p:grpSpPr bwMode="auto">
            <a:xfrm>
              <a:off x="1158" y="1479"/>
              <a:ext cx="3443" cy="2066"/>
              <a:chOff x="674" y="1199"/>
              <a:chExt cx="4420" cy="2653"/>
            </a:xfrm>
          </p:grpSpPr>
          <p:sp>
            <p:nvSpPr>
              <p:cNvPr id="6198"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1"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2"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3"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7"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8"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22" name="Group 78"/>
            <p:cNvGrpSpPr>
              <a:grpSpLocks noChangeAspect="1"/>
            </p:cNvGrpSpPr>
            <p:nvPr/>
          </p:nvGrpSpPr>
          <p:grpSpPr bwMode="auto">
            <a:xfrm>
              <a:off x="1049" y="1413"/>
              <a:ext cx="3662" cy="2198"/>
              <a:chOff x="674" y="1199"/>
              <a:chExt cx="4420" cy="2653"/>
            </a:xfrm>
          </p:grpSpPr>
          <p:sp>
            <p:nvSpPr>
              <p:cNvPr id="6223"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1"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 name="Group 103"/>
            <p:cNvGrpSpPr>
              <a:grpSpLocks noChangeAspect="1"/>
            </p:cNvGrpSpPr>
            <p:nvPr/>
          </p:nvGrpSpPr>
          <p:grpSpPr bwMode="auto">
            <a:xfrm>
              <a:off x="933" y="1344"/>
              <a:ext cx="3893" cy="2337"/>
              <a:chOff x="674" y="1199"/>
              <a:chExt cx="4420" cy="2653"/>
            </a:xfrm>
          </p:grpSpPr>
          <p:sp>
            <p:nvSpPr>
              <p:cNvPr id="6248"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1"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72" name="Group 128"/>
            <p:cNvGrpSpPr>
              <a:grpSpLocks noChangeAspect="1"/>
            </p:cNvGrpSpPr>
            <p:nvPr/>
          </p:nvGrpSpPr>
          <p:grpSpPr bwMode="auto">
            <a:xfrm>
              <a:off x="804" y="1266"/>
              <a:ext cx="4152" cy="2492"/>
              <a:chOff x="674" y="1199"/>
              <a:chExt cx="4420" cy="2653"/>
            </a:xfrm>
          </p:grpSpPr>
          <p:sp>
            <p:nvSpPr>
              <p:cNvPr id="627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97" name="Group 153"/>
            <p:cNvGrpSpPr>
              <a:grpSpLocks/>
            </p:cNvGrpSpPr>
            <p:nvPr/>
          </p:nvGrpSpPr>
          <p:grpSpPr bwMode="auto">
            <a:xfrm>
              <a:off x="670" y="1186"/>
              <a:ext cx="4420" cy="2653"/>
              <a:chOff x="674" y="1199"/>
              <a:chExt cx="4420" cy="2653"/>
            </a:xfrm>
          </p:grpSpPr>
          <p:sp>
            <p:nvSpPr>
              <p:cNvPr id="6298"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9"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0"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1"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2"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3"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4"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5"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6"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7"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8"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9"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0"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1"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2"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3"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4"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5"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6"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7"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8"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9"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0"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1"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871663"/>
            <a:ext cx="7054850" cy="4229100"/>
            <a:chOff x="658" y="1178"/>
            <a:chExt cx="4444" cy="2664"/>
          </a:xfrm>
        </p:grpSpPr>
        <p:sp>
          <p:nvSpPr>
            <p:cNvPr id="7171"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5"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8"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0"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4"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6"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8"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2"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3"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5"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6"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7"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5"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6"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7"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8"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9"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0"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1"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3"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4"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5"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6"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7"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8"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9"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0"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1"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2"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3"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4"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5"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6"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7"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8"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9"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6"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7"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8"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9"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0"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1"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2"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3"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4"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5"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6"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7"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8"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9"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0"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1"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2"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3"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4"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5"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6"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7"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8"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9"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0"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1"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2"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3"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4"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5"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6"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7"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8"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9"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0"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1"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2"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3"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4"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5"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6"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7"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8"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39" name="Group 171"/>
          <p:cNvGrpSpPr>
            <a:grpSpLocks/>
          </p:cNvGrpSpPr>
          <p:nvPr/>
        </p:nvGrpSpPr>
        <p:grpSpPr bwMode="auto">
          <a:xfrm>
            <a:off x="1038225" y="1870075"/>
            <a:ext cx="7042150" cy="4237038"/>
            <a:chOff x="662" y="1178"/>
            <a:chExt cx="4436" cy="2669"/>
          </a:xfrm>
        </p:grpSpPr>
        <p:sp>
          <p:nvSpPr>
            <p:cNvPr id="7340"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1"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2"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3"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4"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5"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6"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7"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8"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9"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0"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1"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2"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3"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4"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5"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6"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7"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8"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9"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0"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1"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3"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4"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5"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6"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7"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8"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9"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0"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1"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2"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2"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3"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4"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5"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6"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7"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8"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9"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0"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1"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2"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4"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5"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6"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7"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8"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9"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0"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1"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2"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3"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4"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5"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6"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7"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8"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9"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0"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1"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2"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3"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5"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6"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7"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8"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9"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0"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1"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2"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3"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5"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6"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7"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8"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9"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0"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1"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2"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3"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5"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6"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8"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9"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0"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1"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2"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3"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5"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6"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7"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8"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9"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0"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1"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2"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3"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4"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6"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7"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8"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9"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0"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1"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2"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3"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4"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6"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7"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8"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9"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0"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1"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2"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3"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4"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7"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8" name="Rectangle 340"/>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733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733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717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717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733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733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717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717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7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343043" name="Group 3"/>
          <p:cNvGrpSpPr>
            <a:grpSpLocks/>
          </p:cNvGrpSpPr>
          <p:nvPr/>
        </p:nvGrpSpPr>
        <p:grpSpPr bwMode="auto">
          <a:xfrm>
            <a:off x="1063625" y="1882775"/>
            <a:ext cx="7016750" cy="4211638"/>
            <a:chOff x="670" y="1186"/>
            <a:chExt cx="4420" cy="2653"/>
          </a:xfrm>
        </p:grpSpPr>
        <p:sp>
          <p:nvSpPr>
            <p:cNvPr id="343044"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5"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6"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7"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8"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9"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0"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1"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2"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3"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4"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5"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6"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7"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8"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9"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0"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1"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2"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3"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4"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5"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6"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7"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68" name="Group 28"/>
            <p:cNvGrpSpPr>
              <a:grpSpLocks noChangeAspect="1"/>
            </p:cNvGrpSpPr>
            <p:nvPr/>
          </p:nvGrpSpPr>
          <p:grpSpPr bwMode="auto">
            <a:xfrm>
              <a:off x="1244" y="1531"/>
              <a:ext cx="3271" cy="1963"/>
              <a:chOff x="674" y="1199"/>
              <a:chExt cx="4420" cy="2653"/>
            </a:xfrm>
          </p:grpSpPr>
          <p:sp>
            <p:nvSpPr>
              <p:cNvPr id="34306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093" name="Group 53"/>
            <p:cNvGrpSpPr>
              <a:grpSpLocks noChangeAspect="1"/>
            </p:cNvGrpSpPr>
            <p:nvPr/>
          </p:nvGrpSpPr>
          <p:grpSpPr bwMode="auto">
            <a:xfrm>
              <a:off x="1158" y="1479"/>
              <a:ext cx="3443" cy="2066"/>
              <a:chOff x="674" y="1199"/>
              <a:chExt cx="4420" cy="2653"/>
            </a:xfrm>
          </p:grpSpPr>
          <p:sp>
            <p:nvSpPr>
              <p:cNvPr id="343094"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5"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6"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7"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8"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9"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0"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1"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2"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3"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4"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5"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6"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7"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8"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9"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0"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1"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2"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3"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4"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5"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6"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7"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18" name="Group 78"/>
            <p:cNvGrpSpPr>
              <a:grpSpLocks noChangeAspect="1"/>
            </p:cNvGrpSpPr>
            <p:nvPr/>
          </p:nvGrpSpPr>
          <p:grpSpPr bwMode="auto">
            <a:xfrm>
              <a:off x="1049" y="1413"/>
              <a:ext cx="3662" cy="2198"/>
              <a:chOff x="674" y="1199"/>
              <a:chExt cx="4420" cy="2653"/>
            </a:xfrm>
          </p:grpSpPr>
          <p:sp>
            <p:nvSpPr>
              <p:cNvPr id="343119"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0"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1"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2"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3"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4"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5"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6"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7"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8"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9"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0"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1"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2"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3"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4"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5"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6"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7"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8"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9"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0"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1"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2"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43" name="Group 103"/>
            <p:cNvGrpSpPr>
              <a:grpSpLocks noChangeAspect="1"/>
            </p:cNvGrpSpPr>
            <p:nvPr/>
          </p:nvGrpSpPr>
          <p:grpSpPr bwMode="auto">
            <a:xfrm>
              <a:off x="933" y="1344"/>
              <a:ext cx="3893" cy="2337"/>
              <a:chOff x="674" y="1199"/>
              <a:chExt cx="4420" cy="2653"/>
            </a:xfrm>
          </p:grpSpPr>
          <p:sp>
            <p:nvSpPr>
              <p:cNvPr id="34314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8" name="Group 128"/>
            <p:cNvGrpSpPr>
              <a:grpSpLocks noChangeAspect="1"/>
            </p:cNvGrpSpPr>
            <p:nvPr/>
          </p:nvGrpSpPr>
          <p:grpSpPr bwMode="auto">
            <a:xfrm>
              <a:off x="804" y="1266"/>
              <a:ext cx="4152" cy="2492"/>
              <a:chOff x="674" y="1199"/>
              <a:chExt cx="4420" cy="2653"/>
            </a:xfrm>
          </p:grpSpPr>
          <p:sp>
            <p:nvSpPr>
              <p:cNvPr id="343169"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0"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1"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2"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3"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4"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5"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6"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7"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8"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9"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0"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1"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2"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3"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4"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5"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6"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7"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8"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9"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0"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1"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2"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93" name="Group 153"/>
            <p:cNvGrpSpPr>
              <a:grpSpLocks/>
            </p:cNvGrpSpPr>
            <p:nvPr/>
          </p:nvGrpSpPr>
          <p:grpSpPr bwMode="auto">
            <a:xfrm>
              <a:off x="670" y="1186"/>
              <a:ext cx="4420" cy="2653"/>
              <a:chOff x="674" y="1199"/>
              <a:chExt cx="4420" cy="2653"/>
            </a:xfrm>
          </p:grpSpPr>
          <p:sp>
            <p:nvSpPr>
              <p:cNvPr id="343194"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5"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6"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7"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8"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9"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0"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1"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2"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3"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4"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5"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6"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7"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8"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9"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0"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1"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2"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3"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4"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5"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6"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7"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3218" name="Group 178"/>
          <p:cNvGrpSpPr>
            <a:grpSpLocks noChangeAspect="1"/>
          </p:cNvGrpSpPr>
          <p:nvPr/>
        </p:nvGrpSpPr>
        <p:grpSpPr bwMode="auto">
          <a:xfrm>
            <a:off x="500063" y="1882775"/>
            <a:ext cx="3500437" cy="2100263"/>
            <a:chOff x="670" y="1186"/>
            <a:chExt cx="4420" cy="2653"/>
          </a:xfrm>
        </p:grpSpPr>
        <p:sp>
          <p:nvSpPr>
            <p:cNvPr id="343219"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0"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1"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2"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3"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4"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5"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6"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7"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8"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9"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0"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1"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2"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3"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4"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5"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6"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7"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8"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9"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0"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1"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2"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243" name="Group 203"/>
            <p:cNvGrpSpPr>
              <a:grpSpLocks noChangeAspect="1"/>
            </p:cNvGrpSpPr>
            <p:nvPr/>
          </p:nvGrpSpPr>
          <p:grpSpPr bwMode="auto">
            <a:xfrm>
              <a:off x="1244" y="1531"/>
              <a:ext cx="3271" cy="1963"/>
              <a:chOff x="674" y="1199"/>
              <a:chExt cx="4420" cy="2653"/>
            </a:xfrm>
          </p:grpSpPr>
          <p:sp>
            <p:nvSpPr>
              <p:cNvPr id="343244"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5"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6"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7"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8"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9"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0"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1"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2"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3"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4"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5"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6"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7"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8"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9"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0"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1"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2"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3"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4"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5"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6"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7"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8" name="Group 228"/>
            <p:cNvGrpSpPr>
              <a:grpSpLocks noChangeAspect="1"/>
            </p:cNvGrpSpPr>
            <p:nvPr/>
          </p:nvGrpSpPr>
          <p:grpSpPr bwMode="auto">
            <a:xfrm>
              <a:off x="1158" y="1479"/>
              <a:ext cx="3443" cy="2066"/>
              <a:chOff x="674" y="1199"/>
              <a:chExt cx="4420" cy="2653"/>
            </a:xfrm>
          </p:grpSpPr>
          <p:sp>
            <p:nvSpPr>
              <p:cNvPr id="343269"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0"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1"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2"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3"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4"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5"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6"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7"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8"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9"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0"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1"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2"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3"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4"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5"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6"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7"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8"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9"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0"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1"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2"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93" name="Group 253"/>
            <p:cNvGrpSpPr>
              <a:grpSpLocks noChangeAspect="1"/>
            </p:cNvGrpSpPr>
            <p:nvPr/>
          </p:nvGrpSpPr>
          <p:grpSpPr bwMode="auto">
            <a:xfrm>
              <a:off x="1049" y="1413"/>
              <a:ext cx="3662" cy="2198"/>
              <a:chOff x="674" y="1199"/>
              <a:chExt cx="4420" cy="2653"/>
            </a:xfrm>
          </p:grpSpPr>
          <p:sp>
            <p:nvSpPr>
              <p:cNvPr id="343294"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5"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6"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7"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8"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9"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0"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1"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2"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3"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4"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5"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6"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7"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8"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9"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0"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1"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2"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3"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4"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5"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6"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7"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18" name="Group 278"/>
            <p:cNvGrpSpPr>
              <a:grpSpLocks noChangeAspect="1"/>
            </p:cNvGrpSpPr>
            <p:nvPr/>
          </p:nvGrpSpPr>
          <p:grpSpPr bwMode="auto">
            <a:xfrm>
              <a:off x="933" y="1344"/>
              <a:ext cx="3893" cy="2337"/>
              <a:chOff x="674" y="1199"/>
              <a:chExt cx="4420" cy="2653"/>
            </a:xfrm>
          </p:grpSpPr>
          <p:sp>
            <p:nvSpPr>
              <p:cNvPr id="343319"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0"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1"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2"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3"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4"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5"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6"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7"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8"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9"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0"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1"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2"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3"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4"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5"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6"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7"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8"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9"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0"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1"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2"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43" name="Group 303"/>
            <p:cNvGrpSpPr>
              <a:grpSpLocks noChangeAspect="1"/>
            </p:cNvGrpSpPr>
            <p:nvPr/>
          </p:nvGrpSpPr>
          <p:grpSpPr bwMode="auto">
            <a:xfrm>
              <a:off x="804" y="1266"/>
              <a:ext cx="4152" cy="2492"/>
              <a:chOff x="674" y="1199"/>
              <a:chExt cx="4420" cy="2653"/>
            </a:xfrm>
          </p:grpSpPr>
          <p:sp>
            <p:nvSpPr>
              <p:cNvPr id="343344"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5"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6"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7"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8"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9"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0"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1"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2"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3"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4"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5"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6"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7"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8"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9"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0"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1"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2"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3"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4"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5"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6"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7"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68" name="Group 328"/>
            <p:cNvGrpSpPr>
              <a:grpSpLocks noChangeAspect="1"/>
            </p:cNvGrpSpPr>
            <p:nvPr/>
          </p:nvGrpSpPr>
          <p:grpSpPr bwMode="auto">
            <a:xfrm>
              <a:off x="670" y="1186"/>
              <a:ext cx="4420" cy="2653"/>
              <a:chOff x="674" y="1199"/>
              <a:chExt cx="4420" cy="2653"/>
            </a:xfrm>
          </p:grpSpPr>
          <p:sp>
            <p:nvSpPr>
              <p:cNvPr id="343369"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0"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1"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2"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3"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4"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5"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6"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7"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8"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9"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0"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1"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2"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3"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4"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5"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6"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7"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8"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9"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0"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1"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2"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343043"/>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343043"/>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343043"/>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34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433155" name="Group 3"/>
          <p:cNvGrpSpPr>
            <a:grpSpLocks noChangeAspect="1"/>
          </p:cNvGrpSpPr>
          <p:nvPr/>
        </p:nvGrpSpPr>
        <p:grpSpPr bwMode="auto">
          <a:xfrm>
            <a:off x="500063" y="1882775"/>
            <a:ext cx="3500437" cy="2100263"/>
            <a:chOff x="670" y="1186"/>
            <a:chExt cx="4420" cy="2653"/>
          </a:xfrm>
        </p:grpSpPr>
        <p:sp>
          <p:nvSpPr>
            <p:cNvPr id="43315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3180" name="Group 28"/>
            <p:cNvGrpSpPr>
              <a:grpSpLocks noChangeAspect="1"/>
            </p:cNvGrpSpPr>
            <p:nvPr/>
          </p:nvGrpSpPr>
          <p:grpSpPr bwMode="auto">
            <a:xfrm>
              <a:off x="1244" y="1531"/>
              <a:ext cx="3271" cy="1963"/>
              <a:chOff x="674" y="1199"/>
              <a:chExt cx="4420" cy="2653"/>
            </a:xfrm>
          </p:grpSpPr>
          <p:sp>
            <p:nvSpPr>
              <p:cNvPr id="433181"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2"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3"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4"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5"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6"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7"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8"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9"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0"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1"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2"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3"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4"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5"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6"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7"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8"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9"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0"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1"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2"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3"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4"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05" name="Group 53"/>
            <p:cNvGrpSpPr>
              <a:grpSpLocks noChangeAspect="1"/>
            </p:cNvGrpSpPr>
            <p:nvPr/>
          </p:nvGrpSpPr>
          <p:grpSpPr bwMode="auto">
            <a:xfrm>
              <a:off x="1158" y="1479"/>
              <a:ext cx="3443" cy="2066"/>
              <a:chOff x="674" y="1199"/>
              <a:chExt cx="4420" cy="2653"/>
            </a:xfrm>
          </p:grpSpPr>
          <p:sp>
            <p:nvSpPr>
              <p:cNvPr id="433206"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7"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8"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9"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0"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1"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2"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3"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4"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5"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6"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7"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8"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9"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0"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1"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2"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3"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4"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5"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6"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7"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8"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9"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30" name="Group 78"/>
            <p:cNvGrpSpPr>
              <a:grpSpLocks noChangeAspect="1"/>
            </p:cNvGrpSpPr>
            <p:nvPr/>
          </p:nvGrpSpPr>
          <p:grpSpPr bwMode="auto">
            <a:xfrm>
              <a:off x="1049" y="1413"/>
              <a:ext cx="3662" cy="2198"/>
              <a:chOff x="674" y="1199"/>
              <a:chExt cx="4420" cy="2653"/>
            </a:xfrm>
          </p:grpSpPr>
          <p:sp>
            <p:nvSpPr>
              <p:cNvPr id="43323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55" name="Group 103"/>
            <p:cNvGrpSpPr>
              <a:grpSpLocks noChangeAspect="1"/>
            </p:cNvGrpSpPr>
            <p:nvPr/>
          </p:nvGrpSpPr>
          <p:grpSpPr bwMode="auto">
            <a:xfrm>
              <a:off x="933" y="1344"/>
              <a:ext cx="3893" cy="2337"/>
              <a:chOff x="674" y="1199"/>
              <a:chExt cx="4420" cy="2653"/>
            </a:xfrm>
          </p:grpSpPr>
          <p:sp>
            <p:nvSpPr>
              <p:cNvPr id="433256"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7"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8"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9"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0"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1"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2"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3"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4"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5"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6"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7"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3"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4"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5"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6"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7"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8"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9"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80" name="Group 128"/>
            <p:cNvGrpSpPr>
              <a:grpSpLocks noChangeAspect="1"/>
            </p:cNvGrpSpPr>
            <p:nvPr/>
          </p:nvGrpSpPr>
          <p:grpSpPr bwMode="auto">
            <a:xfrm>
              <a:off x="804" y="1266"/>
              <a:ext cx="4152" cy="2492"/>
              <a:chOff x="674" y="1199"/>
              <a:chExt cx="4420" cy="2653"/>
            </a:xfrm>
          </p:grpSpPr>
          <p:sp>
            <p:nvSpPr>
              <p:cNvPr id="433281"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2"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3"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4"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5"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6"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7"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8"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9"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0"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1"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2"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3"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4"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5"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6"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7"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8"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9"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0"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1"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2"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3"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4"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305" name="Group 153"/>
            <p:cNvGrpSpPr>
              <a:grpSpLocks noChangeAspect="1"/>
            </p:cNvGrpSpPr>
            <p:nvPr/>
          </p:nvGrpSpPr>
          <p:grpSpPr bwMode="auto">
            <a:xfrm>
              <a:off x="670" y="1186"/>
              <a:ext cx="4420" cy="2653"/>
              <a:chOff x="674" y="1199"/>
              <a:chExt cx="4420" cy="2653"/>
            </a:xfrm>
          </p:grpSpPr>
          <p:sp>
            <p:nvSpPr>
              <p:cNvPr id="433306"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7"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8"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9"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0"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1"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2"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3"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4"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5"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6"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7"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8"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9"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0"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1"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2"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3"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4"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5"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6"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7"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8"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9"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3330"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1"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2"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3"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4"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5"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6"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7"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8"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9"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0"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1"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2"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3"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4"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5"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6"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7"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8"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9"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0"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1"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2"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3"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3379" name="Picture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380" name="Text Box 228"/>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1" name="Text Box 229"/>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2" name="Text Box 230"/>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disorder</a:t>
            </a:r>
          </a:p>
        </p:txBody>
      </p:sp>
      <p:grpSp>
        <p:nvGrpSpPr>
          <p:cNvPr id="433383" name="Group 231"/>
          <p:cNvGrpSpPr>
            <a:grpSpLocks/>
          </p:cNvGrpSpPr>
          <p:nvPr/>
        </p:nvGrpSpPr>
        <p:grpSpPr bwMode="auto">
          <a:xfrm>
            <a:off x="3562350" y="4276725"/>
            <a:ext cx="2320925" cy="1239838"/>
            <a:chOff x="2268" y="2694"/>
            <a:chExt cx="1462" cy="781"/>
          </a:xfrm>
        </p:grpSpPr>
        <p:sp>
          <p:nvSpPr>
            <p:cNvPr id="433384" name="Freeform 232"/>
            <p:cNvSpPr>
              <a:spLocks noChangeAspect="1"/>
            </p:cNvSpPr>
            <p:nvPr/>
          </p:nvSpPr>
          <p:spPr bwMode="auto">
            <a:xfrm>
              <a:off x="2268" y="2694"/>
              <a:ext cx="1314" cy="781"/>
            </a:xfrm>
            <a:custGeom>
              <a:avLst/>
              <a:gdLst>
                <a:gd name="T0" fmla="*/ 0 w 3486"/>
                <a:gd name="T1" fmla="*/ 2072 h 2073"/>
                <a:gd name="T2" fmla="*/ 408 w 3486"/>
                <a:gd name="T3" fmla="*/ 2066 h 2073"/>
                <a:gd name="T4" fmla="*/ 618 w 3486"/>
                <a:gd name="T5" fmla="*/ 2030 h 2073"/>
                <a:gd name="T6" fmla="*/ 798 w 3486"/>
                <a:gd name="T7" fmla="*/ 1934 h 2073"/>
                <a:gd name="T8" fmla="*/ 996 w 3486"/>
                <a:gd name="T9" fmla="*/ 1682 h 2073"/>
                <a:gd name="T10" fmla="*/ 1224 w 3486"/>
                <a:gd name="T11" fmla="*/ 1148 h 2073"/>
                <a:gd name="T12" fmla="*/ 1392 w 3486"/>
                <a:gd name="T13" fmla="*/ 644 h 2073"/>
                <a:gd name="T14" fmla="*/ 1524 w 3486"/>
                <a:gd name="T15" fmla="*/ 278 h 2073"/>
                <a:gd name="T16" fmla="*/ 1626 w 3486"/>
                <a:gd name="T17" fmla="*/ 86 h 2073"/>
                <a:gd name="T18" fmla="*/ 1686 w 3486"/>
                <a:gd name="T19" fmla="*/ 14 h 2073"/>
                <a:gd name="T20" fmla="*/ 1746 w 3486"/>
                <a:gd name="T21" fmla="*/ 2 h 2073"/>
                <a:gd name="T22" fmla="*/ 1830 w 3486"/>
                <a:gd name="T23" fmla="*/ 26 h 2073"/>
                <a:gd name="T24" fmla="*/ 1914 w 3486"/>
                <a:gd name="T25" fmla="*/ 146 h 2073"/>
                <a:gd name="T26" fmla="*/ 2004 w 3486"/>
                <a:gd name="T27" fmla="*/ 362 h 2073"/>
                <a:gd name="T28" fmla="*/ 2154 w 3486"/>
                <a:gd name="T29" fmla="*/ 794 h 2073"/>
                <a:gd name="T30" fmla="*/ 2274 w 3486"/>
                <a:gd name="T31" fmla="*/ 1160 h 2073"/>
                <a:gd name="T32" fmla="*/ 2424 w 3486"/>
                <a:gd name="T33" fmla="*/ 1532 h 2073"/>
                <a:gd name="T34" fmla="*/ 2532 w 3486"/>
                <a:gd name="T35" fmla="*/ 1736 h 2073"/>
                <a:gd name="T36" fmla="*/ 2634 w 3486"/>
                <a:gd name="T37" fmla="*/ 1868 h 2073"/>
                <a:gd name="T38" fmla="*/ 2760 w 3486"/>
                <a:gd name="T39" fmla="*/ 1976 h 2073"/>
                <a:gd name="T40" fmla="*/ 2922 w 3486"/>
                <a:gd name="T41" fmla="*/ 2030 h 2073"/>
                <a:gd name="T42" fmla="*/ 3192 w 3486"/>
                <a:gd name="T43" fmla="*/ 2066 h 2073"/>
                <a:gd name="T44" fmla="*/ 3486 w 3486"/>
                <a:gd name="T45" fmla="*/ 2072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85" name="Text Box 233"/>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B-factor</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433341"/>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433347"/>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433343"/>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433348"/>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433332"/>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433342"/>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433331"/>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433339"/>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433345"/>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433335"/>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433338"/>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433353"/>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433349"/>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433346"/>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433352"/>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433344"/>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433330"/>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433337"/>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433336"/>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433334"/>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433351"/>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433340"/>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433350"/>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433333"/>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33379"/>
                                        </p:tgtEl>
                                        <p:attrNameLst>
                                          <p:attrName>style.visibility</p:attrName>
                                        </p:attrNameLst>
                                      </p:cBhvr>
                                      <p:to>
                                        <p:strVal val="visible"/>
                                      </p:to>
                                    </p:set>
                                  </p:childTnLst>
                                </p:cTn>
                              </p:par>
                              <p:par>
                                <p:cTn id="57" presetID="63" presetClass="path" presetSubtype="0" decel="50000" fill="hold" nodeType="withEffect">
                                  <p:stCondLst>
                                    <p:cond delay="0"/>
                                  </p:stCondLst>
                                  <p:childTnLst>
                                    <p:animMotion origin="layout" path="M -0.52257 -1.06383E-6 L 1.94444E-6 -1.06383E-6 " pathEditMode="relative" rAng="0" ptsTypes="AA">
                                      <p:cBhvr>
                                        <p:cTn id="58" dur="1000" fill="hold"/>
                                        <p:tgtEl>
                                          <p:spTgt spid="433379"/>
                                        </p:tgtEl>
                                        <p:attrNameLst>
                                          <p:attrName>ppt_x</p:attrName>
                                          <p:attrName>ppt_y</p:attrName>
                                        </p:attrNameLst>
                                      </p:cBhvr>
                                      <p:rCtr x="26128" y="0"/>
                                    </p:animMotion>
                                  </p:childTnLst>
                                </p:cTn>
                              </p:par>
                              <p:par>
                                <p:cTn id="59" presetID="23" presetClass="entr" presetSubtype="16" fill="hold" nodeType="withEffect">
                                  <p:stCondLst>
                                    <p:cond delay="0"/>
                                  </p:stCondLst>
                                  <p:childTnLst>
                                    <p:set>
                                      <p:cBhvr>
                                        <p:cTn id="60" dur="1" fill="hold">
                                          <p:stCondLst>
                                            <p:cond delay="0"/>
                                          </p:stCondLst>
                                        </p:cTn>
                                        <p:tgtEl>
                                          <p:spTgt spid="433379"/>
                                        </p:tgtEl>
                                        <p:attrNameLst>
                                          <p:attrName>style.visibility</p:attrName>
                                        </p:attrNameLst>
                                      </p:cBhvr>
                                      <p:to>
                                        <p:strVal val="visible"/>
                                      </p:to>
                                    </p:set>
                                    <p:anim calcmode="lin" valueType="num">
                                      <p:cBhvr>
                                        <p:cTn id="61" dur="1000" fill="hold"/>
                                        <p:tgtEl>
                                          <p:spTgt spid="433379"/>
                                        </p:tgtEl>
                                        <p:attrNameLst>
                                          <p:attrName>ppt_w</p:attrName>
                                        </p:attrNameLst>
                                      </p:cBhvr>
                                      <p:tavLst>
                                        <p:tav tm="0">
                                          <p:val>
                                            <p:fltVal val="0"/>
                                          </p:val>
                                        </p:tav>
                                        <p:tav tm="100000">
                                          <p:val>
                                            <p:strVal val="#ppt_w"/>
                                          </p:val>
                                        </p:tav>
                                      </p:tavLst>
                                    </p:anim>
                                    <p:anim calcmode="lin" valueType="num">
                                      <p:cBhvr>
                                        <p:cTn id="62" dur="1000" fill="hold"/>
                                        <p:tgtEl>
                                          <p:spTgt spid="43337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33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338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338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3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330" grpId="0" animBg="1"/>
      <p:bldP spid="433331" grpId="0" animBg="1"/>
      <p:bldP spid="433332" grpId="0" animBg="1"/>
      <p:bldP spid="433333" grpId="0" animBg="1"/>
      <p:bldP spid="433334" grpId="0" animBg="1"/>
      <p:bldP spid="433335" grpId="0" animBg="1"/>
      <p:bldP spid="433336" grpId="0" animBg="1"/>
      <p:bldP spid="433337" grpId="0" animBg="1"/>
      <p:bldP spid="433338" grpId="0" animBg="1"/>
      <p:bldP spid="433339" grpId="0" animBg="1"/>
      <p:bldP spid="433340" grpId="0" animBg="1"/>
      <p:bldP spid="433341" grpId="0" animBg="1"/>
      <p:bldP spid="433342" grpId="0" animBg="1"/>
      <p:bldP spid="433343" grpId="0" animBg="1"/>
      <p:bldP spid="433344" grpId="0" animBg="1"/>
      <p:bldP spid="433345" grpId="0" animBg="1"/>
      <p:bldP spid="433346" grpId="0" animBg="1"/>
      <p:bldP spid="433347" grpId="0" animBg="1"/>
      <p:bldP spid="433348" grpId="0" animBg="1"/>
      <p:bldP spid="433349" grpId="0" animBg="1"/>
      <p:bldP spid="433350" grpId="0" animBg="1"/>
      <p:bldP spid="433351" grpId="0" animBg="1"/>
      <p:bldP spid="433352" grpId="0" animBg="1"/>
      <p:bldP spid="433353" grpId="0" animBg="1"/>
      <p:bldP spid="433380" grpId="0"/>
      <p:bldP spid="433381" grpId="0"/>
      <p:bldP spid="43338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246293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Bragg, W. H. (1914)."XCVII. The intensity of reflexion of X rays by crystals", </a:t>
            </a:r>
            <a:r>
              <a:rPr lang="en-US" altLang="en-US" sz="1800" i="1"/>
              <a:t>Philosophical Magazine Series 6</a:t>
            </a:r>
            <a:r>
              <a:rPr lang="en-US" altLang="en-US" sz="1800"/>
              <a:t> </a:t>
            </a:r>
            <a:r>
              <a:rPr lang="en-US" altLang="en-US" sz="1800" b="1"/>
              <a:t>27</a:t>
            </a:r>
            <a:r>
              <a:rPr lang="en-US" altLang="en-US" sz="1800"/>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0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500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647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20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795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74355093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79472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rPr>
              <a:t>Bigger is better, but not by much</a:t>
            </a:r>
            <a:endParaRPr lang="en-US" sz="4000" dirty="0">
              <a:solidFill>
                <a:prstClr val="black"/>
              </a:solidFill>
            </a:endParaRPr>
          </a:p>
        </p:txBody>
      </p:sp>
    </p:spTree>
    <p:extLst>
      <p:ext uri="{BB962C8B-B14F-4D97-AF65-F5344CB8AC3E}">
        <p14:creationId xmlns:p14="http://schemas.microsoft.com/office/powerpoint/2010/main" val="20726429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0723" name="Rectangle 3"/>
          <p:cNvSpPr>
            <a:spLocks noGrp="1" noChangeArrowheads="1"/>
          </p:cNvSpPr>
          <p:nvPr>
            <p:ph type="title"/>
          </p:nvPr>
        </p:nvSpPr>
        <p:spPr/>
        <p:txBody>
          <a:bodyPr/>
          <a:lstStyle/>
          <a:p>
            <a:r>
              <a:rPr lang="en-US" altLang="en-US"/>
              <a:t>Photoelectric absorption</a:t>
            </a:r>
          </a:p>
        </p:txBody>
      </p:sp>
      <p:sp>
        <p:nvSpPr>
          <p:cNvPr id="30724"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0725" name="Oval 5"/>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0726"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995798033"/>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 averaging</a:t>
            </a:r>
          </a:p>
          <a:p>
            <a:pPr algn="ctr">
              <a:lnSpc>
                <a:spcPct val="150000"/>
              </a:lnSpc>
            </a:pPr>
            <a:r>
              <a:rPr lang="en-US" sz="6600" kern="0" dirty="0" smtClean="0">
                <a:solidFill>
                  <a:srgbClr val="000000"/>
                </a:solidFill>
                <a:latin typeface="Arial"/>
                <a:ea typeface="+mj-ea"/>
                <a:cs typeface="+mj-cs"/>
              </a:rPr>
              <a:t>= poor resolution</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48903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88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FF0000"/>
                </a:solidFill>
              </a:rPr>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7075766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15593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96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3625511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dirty="0" smtClean="0"/>
              <a:t>Ways to improve order</a:t>
            </a:r>
          </a:p>
        </p:txBody>
      </p:sp>
      <p:sp>
        <p:nvSpPr>
          <p:cNvPr id="2" name="TextBox 1"/>
          <p:cNvSpPr txBox="1">
            <a:spLocks noChangeArrowheads="1"/>
          </p:cNvSpPr>
          <p:nvPr/>
        </p:nvSpPr>
        <p:spPr bwMode="auto">
          <a:xfrm>
            <a:off x="665164" y="1011238"/>
            <a:ext cx="5535612"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3600" dirty="0">
                <a:solidFill>
                  <a:srgbClr val="000000"/>
                </a:solidFill>
              </a:rPr>
              <a:t>New crystal form</a:t>
            </a:r>
          </a:p>
          <a:p>
            <a:pPr eaLnBrk="1" hangingPunct="1">
              <a:spcBef>
                <a:spcPct val="0"/>
              </a:spcBef>
            </a:pPr>
            <a:r>
              <a:rPr lang="en-US" altLang="en-US" sz="3600" dirty="0">
                <a:solidFill>
                  <a:srgbClr val="000000"/>
                </a:solidFill>
              </a:rPr>
              <a:t>Purify</a:t>
            </a:r>
          </a:p>
          <a:p>
            <a:pPr lvl="1" eaLnBrk="1" hangingPunct="1">
              <a:spcBef>
                <a:spcPct val="0"/>
              </a:spcBef>
              <a:buFontTx/>
              <a:buNone/>
            </a:pPr>
            <a:r>
              <a:rPr lang="en-US" altLang="en-US" sz="2400" dirty="0">
                <a:solidFill>
                  <a:srgbClr val="000000"/>
                </a:solidFill>
              </a:rPr>
              <a:t>-	add a column</a:t>
            </a:r>
          </a:p>
          <a:p>
            <a:pPr lvl="1" eaLnBrk="1" hangingPunct="1">
              <a:spcBef>
                <a:spcPct val="0"/>
              </a:spcBef>
              <a:buFontTx/>
              <a:buNone/>
            </a:pPr>
            <a:r>
              <a:rPr lang="en-US" altLang="en-US" sz="2400" dirty="0">
                <a:solidFill>
                  <a:srgbClr val="000000"/>
                </a:solidFill>
              </a:rPr>
              <a:t>-	heat shock</a:t>
            </a:r>
          </a:p>
          <a:p>
            <a:pPr eaLnBrk="1" hangingPunct="1">
              <a:spcBef>
                <a:spcPct val="0"/>
              </a:spcBef>
            </a:pPr>
            <a:r>
              <a:rPr lang="en-US" altLang="en-US" sz="3600" dirty="0">
                <a:solidFill>
                  <a:srgbClr val="000000"/>
                </a:solidFill>
              </a:rPr>
              <a:t>Bind something</a:t>
            </a:r>
          </a:p>
          <a:p>
            <a:pPr lvl="1" eaLnBrk="1" hangingPunct="1">
              <a:spcBef>
                <a:spcPct val="0"/>
              </a:spcBef>
              <a:buFontTx/>
              <a:buNone/>
            </a:pPr>
            <a:r>
              <a:rPr lang="en-US" altLang="en-US" sz="2400" dirty="0">
                <a:solidFill>
                  <a:srgbClr val="000000"/>
                </a:solidFill>
              </a:rPr>
              <a:t>-	Known ligand</a:t>
            </a:r>
          </a:p>
          <a:p>
            <a:pPr lvl="1" eaLnBrk="1" hangingPunct="1">
              <a:spcBef>
                <a:spcPct val="0"/>
              </a:spcBef>
              <a:buFontTx/>
              <a:buNone/>
            </a:pPr>
            <a:r>
              <a:rPr lang="en-US" altLang="en-US" sz="2400" dirty="0">
                <a:solidFill>
                  <a:srgbClr val="000000"/>
                </a:solidFill>
              </a:rPr>
              <a:t>-	Silver bullets</a:t>
            </a:r>
          </a:p>
          <a:p>
            <a:pPr eaLnBrk="1" hangingPunct="1">
              <a:spcBef>
                <a:spcPct val="0"/>
              </a:spcBef>
            </a:pPr>
            <a:r>
              <a:rPr lang="en-US" altLang="en-US" sz="3600" dirty="0">
                <a:solidFill>
                  <a:srgbClr val="000000"/>
                </a:solidFill>
              </a:rPr>
              <a:t>Change the clone</a:t>
            </a:r>
          </a:p>
          <a:p>
            <a:pPr lvl="1" eaLnBrk="1" hangingPunct="1">
              <a:spcBef>
                <a:spcPct val="0"/>
              </a:spcBef>
              <a:buFontTx/>
              <a:buNone/>
            </a:pPr>
            <a:r>
              <a:rPr lang="en-US" altLang="en-US" sz="2400" dirty="0">
                <a:solidFill>
                  <a:srgbClr val="000000"/>
                </a:solidFill>
              </a:rPr>
              <a:t>- chop off floppy bits</a:t>
            </a:r>
          </a:p>
          <a:p>
            <a:pPr lvl="1" eaLnBrk="1" hangingPunct="1">
              <a:spcBef>
                <a:spcPct val="0"/>
              </a:spcBef>
              <a:buFontTx/>
              <a:buNone/>
            </a:pPr>
            <a:r>
              <a:rPr lang="en-US" altLang="en-US" sz="2400" dirty="0">
                <a:solidFill>
                  <a:srgbClr val="000000"/>
                </a:solidFill>
              </a:rPr>
              <a:t>- homolog</a:t>
            </a:r>
          </a:p>
          <a:p>
            <a:pPr lvl="1" eaLnBrk="1" hangingPunct="1">
              <a:spcBef>
                <a:spcPct val="0"/>
              </a:spcBef>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hangingPunct="1">
              <a:spcBef>
                <a:spcPct val="0"/>
              </a:spcBef>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Newman J. (2006) </a:t>
            </a:r>
            <a:r>
              <a:rPr lang="en-US" altLang="en-US" sz="1800" i="1">
                <a:solidFill>
                  <a:srgbClr val="000000"/>
                </a:solidFill>
              </a:rPr>
              <a:t>Acta Cryst.</a:t>
            </a:r>
            <a:r>
              <a:rPr lang="en-US" altLang="en-US" sz="1800">
                <a:solidFill>
                  <a:srgbClr val="000000"/>
                </a:solidFill>
              </a:rPr>
              <a:t> D</a:t>
            </a:r>
            <a:r>
              <a:rPr lang="en-US" altLang="en-US" sz="1800" b="1">
                <a:solidFill>
                  <a:srgbClr val="000000"/>
                </a:solidFill>
              </a:rPr>
              <a:t>62</a:t>
            </a:r>
            <a:r>
              <a:rPr lang="en-US" altLang="en-US" sz="1800">
                <a:solidFill>
                  <a:srgbClr val="000000"/>
                </a:solidFill>
              </a:rPr>
              <a:t> 27-31. </a:t>
            </a:r>
          </a:p>
        </p:txBody>
      </p:sp>
      <p:sp>
        <p:nvSpPr>
          <p:cNvPr id="6" name="Content Placeholder 2"/>
          <p:cNvSpPr>
            <a:spLocks noGrp="1"/>
          </p:cNvSpPr>
          <p:nvPr>
            <p:ph idx="1"/>
          </p:nvPr>
        </p:nvSpPr>
        <p:spPr>
          <a:xfrm>
            <a:off x="5353051" y="1123950"/>
            <a:ext cx="3200400" cy="1828800"/>
          </a:xfrm>
        </p:spPr>
        <p:txBody>
          <a:bodyPr>
            <a:normAutofit fontScale="62500" lnSpcReduction="20000"/>
          </a:bodyPr>
          <a:lstStyle/>
          <a:p>
            <a:r>
              <a:rPr lang="en-US" dirty="0" smtClean="0"/>
              <a:t>8000 cases in PDB of resolution improvement</a:t>
            </a:r>
          </a:p>
          <a:p>
            <a:r>
              <a:rPr lang="en-US" dirty="0" smtClean="0"/>
              <a:t>80% of these are different crystal forms</a:t>
            </a:r>
          </a:p>
          <a:p>
            <a:r>
              <a:rPr lang="en-US" dirty="0" smtClean="0"/>
              <a:t>&gt; 1 Å improvement → 94% different forms</a:t>
            </a:r>
            <a:endParaRPr lang="en-US" dirty="0"/>
          </a:p>
        </p:txBody>
      </p:sp>
    </p:spTree>
    <p:extLst>
      <p:ext uri="{BB962C8B-B14F-4D97-AF65-F5344CB8AC3E}">
        <p14:creationId xmlns:p14="http://schemas.microsoft.com/office/powerpoint/2010/main" val="2184661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FF0000"/>
                </a:solidFill>
              </a:rPr>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0679631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57200" y="0"/>
            <a:ext cx="8229600" cy="1143000"/>
          </a:xfrm>
        </p:spPr>
        <p:txBody>
          <a:bodyPr/>
          <a:lstStyle/>
          <a:p>
            <a:r>
              <a:rPr lang="en-US" altLang="en-US"/>
              <a:t>not enough signal</a:t>
            </a:r>
          </a:p>
        </p:txBody>
      </p:sp>
      <p:pic>
        <p:nvPicPr>
          <p:cNvPr id="399363" name="Picture 3" descr="horse-noi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68388"/>
            <a:ext cx="8574088"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399369" name="Group 9"/>
          <p:cNvGrpSpPr>
            <a:grpSpLocks/>
          </p:cNvGrpSpPr>
          <p:nvPr/>
        </p:nvGrpSpPr>
        <p:grpSpPr bwMode="auto">
          <a:xfrm>
            <a:off x="0" y="839788"/>
            <a:ext cx="8969375" cy="6018212"/>
            <a:chOff x="0" y="529"/>
            <a:chExt cx="5650" cy="3791"/>
          </a:xfrm>
        </p:grpSpPr>
        <p:sp>
          <p:nvSpPr>
            <p:cNvPr id="399366" name="Rectangle 6"/>
            <p:cNvSpPr>
              <a:spLocks noChangeArrowheads="1"/>
            </p:cNvSpPr>
            <p:nvPr/>
          </p:nvSpPr>
          <p:spPr bwMode="auto">
            <a:xfrm>
              <a:off x="134" y="529"/>
              <a:ext cx="174"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99367" name="Rectangle 7"/>
            <p:cNvSpPr>
              <a:spLocks noChangeArrowheads="1"/>
            </p:cNvSpPr>
            <p:nvPr/>
          </p:nvSpPr>
          <p:spPr bwMode="auto">
            <a:xfrm>
              <a:off x="0" y="4166"/>
              <a:ext cx="5650"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99368" name="Rectangle 8"/>
            <p:cNvSpPr>
              <a:spLocks noChangeArrowheads="1"/>
            </p:cNvSpPr>
            <p:nvPr/>
          </p:nvSpPr>
          <p:spPr bwMode="auto">
            <a:xfrm>
              <a:off x="5335" y="529"/>
              <a:ext cx="292"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Tree>
    <p:extLst>
      <p:ext uri="{BB962C8B-B14F-4D97-AF65-F5344CB8AC3E}">
        <p14:creationId xmlns:p14="http://schemas.microsoft.com/office/powerpoint/2010/main" val="2276299808"/>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extLst>
            <a:ext uri="{909E8E84-426E-40DD-AFC4-6F175D3DCCD1}">
              <a14:hiddenFill xmlns:a14="http://schemas.microsoft.com/office/drawing/2010/main">
                <a:solidFill>
                  <a:srgbClr val="FFFFFF"/>
                </a:solidFill>
              </a14:hiddenFill>
            </a:ext>
          </a:extLst>
        </p:spPr>
      </p:pic>
      <p:sp>
        <p:nvSpPr>
          <p:cNvPr id="402435" name="Rectangle 3"/>
          <p:cNvSpPr>
            <a:spLocks noGrp="1" noChangeArrowheads="1"/>
          </p:cNvSpPr>
          <p:nvPr>
            <p:ph type="title"/>
          </p:nvPr>
        </p:nvSpPr>
        <p:spPr>
          <a:xfrm>
            <a:off x="457200" y="0"/>
            <a:ext cx="8229600" cy="1143000"/>
          </a:xfrm>
        </p:spPr>
        <p:txBody>
          <a:bodyPr/>
          <a:lstStyle/>
          <a:p>
            <a:r>
              <a:rPr lang="en-US" altLang="en-US"/>
              <a:t>brighter light</a:t>
            </a:r>
          </a:p>
        </p:txBody>
      </p:sp>
      <p:pic>
        <p:nvPicPr>
          <p:cNvPr id="402436" name="Picture 4" descr="horse_man_skeleton_inv_noise2"/>
          <p:cNvPicPr>
            <a:picLocks noChangeAspect="1" noChangeArrowheads="1"/>
          </p:cNvPicPr>
          <p:nvPr/>
        </p:nvPicPr>
        <p:blipFill>
          <a:blip r:embed="rId3">
            <a:extLst>
              <a:ext uri="{28A0092B-C50C-407E-A947-70E740481C1C}">
                <a14:useLocalDpi xmlns:a14="http://schemas.microsoft.com/office/drawing/2010/main" val="0"/>
              </a:ext>
            </a:extLst>
          </a:blip>
          <a:srcRect t="5566"/>
          <a:stretch>
            <a:fillRect/>
          </a:stretch>
        </p:blipFill>
        <p:spPr bwMode="auto">
          <a:xfrm>
            <a:off x="501650" y="968375"/>
            <a:ext cx="7961313" cy="563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378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1747" name="Rectangle 3"/>
          <p:cNvSpPr>
            <a:spLocks noGrp="1" noChangeArrowheads="1"/>
          </p:cNvSpPr>
          <p:nvPr>
            <p:ph type="title"/>
          </p:nvPr>
        </p:nvSpPr>
        <p:spPr/>
        <p:txBody>
          <a:bodyPr/>
          <a:lstStyle/>
          <a:p>
            <a:r>
              <a:rPr lang="en-US" altLang="en-US"/>
              <a:t>Photoelectric absorption</a:t>
            </a:r>
          </a:p>
        </p:txBody>
      </p:sp>
      <p:sp>
        <p:nvSpPr>
          <p:cNvPr id="31748"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1749"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1750"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31751" name="Group 7"/>
          <p:cNvGrpSpPr>
            <a:grpSpLocks/>
          </p:cNvGrpSpPr>
          <p:nvPr/>
        </p:nvGrpSpPr>
        <p:grpSpPr bwMode="auto">
          <a:xfrm>
            <a:off x="0" y="3124200"/>
            <a:ext cx="4733925" cy="585788"/>
            <a:chOff x="0" y="1968"/>
            <a:chExt cx="2982" cy="369"/>
          </a:xfrm>
        </p:grpSpPr>
        <p:grpSp>
          <p:nvGrpSpPr>
            <p:cNvPr id="31752" name="Group 8"/>
            <p:cNvGrpSpPr>
              <a:grpSpLocks/>
            </p:cNvGrpSpPr>
            <p:nvPr/>
          </p:nvGrpSpPr>
          <p:grpSpPr bwMode="auto">
            <a:xfrm>
              <a:off x="0" y="1968"/>
              <a:ext cx="370" cy="369"/>
              <a:chOff x="362" y="2318"/>
              <a:chExt cx="370" cy="369"/>
            </a:xfrm>
          </p:grpSpPr>
          <p:sp>
            <p:nvSpPr>
              <p:cNvPr id="31753" name="Freeform 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54" name="Freeform 1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31755" name="Group 11"/>
            <p:cNvGrpSpPr>
              <a:grpSpLocks/>
            </p:cNvGrpSpPr>
            <p:nvPr/>
          </p:nvGrpSpPr>
          <p:grpSpPr bwMode="auto">
            <a:xfrm>
              <a:off x="368" y="1968"/>
              <a:ext cx="370" cy="369"/>
              <a:chOff x="362" y="2318"/>
              <a:chExt cx="370" cy="369"/>
            </a:xfrm>
          </p:grpSpPr>
          <p:sp>
            <p:nvSpPr>
              <p:cNvPr id="31756" name="Freeform 1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57" name="Freeform 1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31758" name="Group 14"/>
            <p:cNvGrpSpPr>
              <a:grpSpLocks/>
            </p:cNvGrpSpPr>
            <p:nvPr/>
          </p:nvGrpSpPr>
          <p:grpSpPr bwMode="auto">
            <a:xfrm>
              <a:off x="736" y="1968"/>
              <a:ext cx="370" cy="369"/>
              <a:chOff x="362" y="2318"/>
              <a:chExt cx="370" cy="369"/>
            </a:xfrm>
          </p:grpSpPr>
          <p:sp>
            <p:nvSpPr>
              <p:cNvPr id="31759"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60"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31761" name="Group 17"/>
            <p:cNvGrpSpPr>
              <a:grpSpLocks/>
            </p:cNvGrpSpPr>
            <p:nvPr/>
          </p:nvGrpSpPr>
          <p:grpSpPr bwMode="auto">
            <a:xfrm>
              <a:off x="1104" y="1968"/>
              <a:ext cx="370" cy="369"/>
              <a:chOff x="362" y="2318"/>
              <a:chExt cx="370" cy="369"/>
            </a:xfrm>
          </p:grpSpPr>
          <p:sp>
            <p:nvSpPr>
              <p:cNvPr id="31762"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63"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31764" name="Group 20"/>
            <p:cNvGrpSpPr>
              <a:grpSpLocks/>
            </p:cNvGrpSpPr>
            <p:nvPr/>
          </p:nvGrpSpPr>
          <p:grpSpPr bwMode="auto">
            <a:xfrm>
              <a:off x="1472" y="1968"/>
              <a:ext cx="370" cy="369"/>
              <a:chOff x="362" y="2318"/>
              <a:chExt cx="370" cy="369"/>
            </a:xfrm>
          </p:grpSpPr>
          <p:sp>
            <p:nvSpPr>
              <p:cNvPr id="31765" name="Freeform 2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66" name="Freeform 2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31767" name="Group 23"/>
            <p:cNvGrpSpPr>
              <a:grpSpLocks/>
            </p:cNvGrpSpPr>
            <p:nvPr/>
          </p:nvGrpSpPr>
          <p:grpSpPr bwMode="auto">
            <a:xfrm>
              <a:off x="1840" y="1968"/>
              <a:ext cx="370" cy="369"/>
              <a:chOff x="362" y="2318"/>
              <a:chExt cx="370" cy="369"/>
            </a:xfrm>
          </p:grpSpPr>
          <p:sp>
            <p:nvSpPr>
              <p:cNvPr id="31768" name="Freeform 2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69" name="Freeform 2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31770" name="Group 26"/>
            <p:cNvGrpSpPr>
              <a:grpSpLocks/>
            </p:cNvGrpSpPr>
            <p:nvPr/>
          </p:nvGrpSpPr>
          <p:grpSpPr bwMode="auto">
            <a:xfrm>
              <a:off x="2208" y="1968"/>
              <a:ext cx="370" cy="369"/>
              <a:chOff x="362" y="2318"/>
              <a:chExt cx="370" cy="369"/>
            </a:xfrm>
          </p:grpSpPr>
          <p:sp>
            <p:nvSpPr>
              <p:cNvPr id="31771"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72"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31773" name="Freeform 29"/>
            <p:cNvSpPr>
              <a:spLocks/>
            </p:cNvSpPr>
            <p:nvPr/>
          </p:nvSpPr>
          <p:spPr bwMode="auto">
            <a:xfrm>
              <a:off x="2576" y="214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74" name="Freeform 30"/>
            <p:cNvSpPr>
              <a:spLocks/>
            </p:cNvSpPr>
            <p:nvPr/>
          </p:nvSpPr>
          <p:spPr bwMode="auto">
            <a:xfrm rot="10800000">
              <a:off x="2761" y="196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75"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31776"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31777" name="Oval 33"/>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1778"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1779"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1780"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solidFill>
                  <a:srgbClr val="FF0000"/>
                </a:solidFill>
                <a:latin typeface="Arial"/>
              </a:rPr>
              <a:t>+</a:t>
            </a:r>
            <a:endParaRPr lang="en-US" altLang="en-US" sz="4000" b="1" baseline="30000">
              <a:solidFill>
                <a:srgbClr val="FF0000"/>
              </a:solidFill>
              <a:latin typeface="Arial"/>
            </a:endParaRPr>
          </a:p>
        </p:txBody>
      </p:sp>
    </p:spTree>
    <p:extLst>
      <p:ext uri="{BB962C8B-B14F-4D97-AF65-F5344CB8AC3E}">
        <p14:creationId xmlns:p14="http://schemas.microsoft.com/office/powerpoint/2010/main" val="816292776"/>
      </p:ext>
    </p:extLst>
  </p:cSld>
  <p:clrMapOvr>
    <a:masterClrMapping/>
  </p:clrMapOvr>
  <p:transition spd="slow">
    <p:wipe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extLst>
            <a:ext uri="{909E8E84-426E-40DD-AFC4-6F175D3DCCD1}">
              <a14:hiddenFill xmlns:a14="http://schemas.microsoft.com/office/drawing/2010/main">
                <a:solidFill>
                  <a:srgbClr val="FFFFFF"/>
                </a:solidFill>
              </a14:hiddenFill>
            </a:ext>
          </a:extLst>
        </p:spPr>
      </p:pic>
      <p:sp>
        <p:nvSpPr>
          <p:cNvPr id="403459" name="Rectangle 3"/>
          <p:cNvSpPr>
            <a:spLocks noGrp="1" noChangeArrowheads="1"/>
          </p:cNvSpPr>
          <p:nvPr>
            <p:ph type="title"/>
          </p:nvPr>
        </p:nvSpPr>
        <p:spPr>
          <a:xfrm>
            <a:off x="457200" y="0"/>
            <a:ext cx="8229600" cy="1143000"/>
          </a:xfrm>
        </p:spPr>
        <p:txBody>
          <a:bodyPr/>
          <a:lstStyle/>
          <a:p>
            <a:r>
              <a:rPr lang="en-US" altLang="en-US"/>
              <a:t>even brighter</a:t>
            </a:r>
          </a:p>
        </p:txBody>
      </p:sp>
    </p:spTree>
    <p:extLst>
      <p:ext uri="{BB962C8B-B14F-4D97-AF65-F5344CB8AC3E}">
        <p14:creationId xmlns:p14="http://schemas.microsoft.com/office/powerpoint/2010/main" val="177812407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extLst>
            <a:ext uri="{909E8E84-426E-40DD-AFC4-6F175D3DCCD1}">
              <a14:hiddenFill xmlns:a14="http://schemas.microsoft.com/office/drawing/2010/main">
                <a:solidFill>
                  <a:srgbClr val="FFFFFF"/>
                </a:solidFill>
              </a14:hiddenFill>
            </a:ext>
          </a:extLst>
        </p:spPr>
      </p:pic>
      <p:sp>
        <p:nvSpPr>
          <p:cNvPr id="404483" name="Rectangle 3"/>
          <p:cNvSpPr>
            <a:spLocks noGrp="1" noChangeArrowheads="1"/>
          </p:cNvSpPr>
          <p:nvPr>
            <p:ph type="title"/>
          </p:nvPr>
        </p:nvSpPr>
        <p:spPr>
          <a:xfrm>
            <a:off x="457200" y="0"/>
            <a:ext cx="8229600" cy="1143000"/>
          </a:xfrm>
        </p:spPr>
        <p:txBody>
          <a:bodyPr/>
          <a:lstStyle/>
          <a:p>
            <a:r>
              <a:rPr lang="en-US" altLang="en-US"/>
              <a:t>very bright light</a:t>
            </a:r>
          </a:p>
        </p:txBody>
      </p:sp>
    </p:spTree>
    <p:extLst>
      <p:ext uri="{BB962C8B-B14F-4D97-AF65-F5344CB8AC3E}">
        <p14:creationId xmlns:p14="http://schemas.microsoft.com/office/powerpoint/2010/main" val="426516618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Correct structure</a:t>
            </a:r>
            <a:endParaRPr lang="en-US" altLang="en-US" sz="4000" dirty="0" smtClean="0"/>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65536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r>
              <a:rPr lang="en-US" altLang="en-US" dirty="0"/>
              <a:t>scale factor</a:t>
            </a:r>
          </a:p>
          <a:p>
            <a:pPr marL="990600" lvl="1" indent="-533400">
              <a:buFontTx/>
              <a:buAutoNum type="arabicPeriod"/>
            </a:pPr>
            <a:r>
              <a:rPr lang="en-US" altLang="en-US" dirty="0"/>
              <a:t>B factor</a:t>
            </a:r>
          </a:p>
          <a:p>
            <a:pPr marL="990600" lvl="1" indent="-533400">
              <a:buFontTx/>
              <a:buAutoNum type="arabicPeriod"/>
            </a:pPr>
            <a:r>
              <a:rPr lang="en-US" altLang="en-US" dirty="0">
                <a:solidFill>
                  <a:srgbClr val="FF0000"/>
                </a:solidFill>
              </a:rPr>
              <a:t>non-isomorphism</a:t>
            </a:r>
          </a:p>
          <a:p>
            <a:pPr marL="609600" indent="-609600"/>
            <a:r>
              <a:rPr lang="en-US" altLang="en-US" dirty="0"/>
              <a:t>Specific</a:t>
            </a:r>
          </a:p>
          <a:p>
            <a:pPr marL="990600" lvl="1" indent="-533400">
              <a:buFontTx/>
              <a:buAutoNum type="arabicPeriod"/>
            </a:pPr>
            <a:r>
              <a:rPr lang="en-US" altLang="en-US" dirty="0">
                <a:solidFill>
                  <a:schemeClr val="bg1">
                    <a:lumMod val="50000"/>
                  </a:schemeClr>
                </a:solidFill>
              </a:rPr>
              <a:t>depends on chemistry</a:t>
            </a:r>
          </a:p>
          <a:p>
            <a:pPr marL="990600" lvl="1" indent="-533400">
              <a:buFontTx/>
              <a:buAutoNum type="arabicPeriod"/>
            </a:pPr>
            <a:r>
              <a:rPr lang="en-US" altLang="en-US" dirty="0">
                <a:solidFill>
                  <a:schemeClr val="bg1">
                    <a:lumMod val="50000"/>
                  </a:schemeClr>
                </a:solidFill>
              </a:rPr>
              <a:t>destroys phasing signal</a:t>
            </a:r>
          </a:p>
        </p:txBody>
      </p:sp>
    </p:spTree>
    <p:extLst>
      <p:ext uri="{BB962C8B-B14F-4D97-AF65-F5344CB8AC3E}">
        <p14:creationId xmlns:p14="http://schemas.microsoft.com/office/powerpoint/2010/main" val="3437523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4131" name="Object 3"/>
          <p:cNvGraphicFramePr>
            <a:graphicFrameLocks noChangeAspect="1"/>
          </p:cNvGraphicFramePr>
          <p:nvPr>
            <p:extLst>
              <p:ext uri="{D42A27DB-BD31-4B8C-83A1-F6EECF244321}">
                <p14:modId xmlns:p14="http://schemas.microsoft.com/office/powerpoint/2010/main" val="643090369"/>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0861"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3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413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413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413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2598751476"/>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extLst>
              <p:ext uri="{D42A27DB-BD31-4B8C-83A1-F6EECF244321}">
                <p14:modId xmlns:p14="http://schemas.microsoft.com/office/powerpoint/2010/main" val="1490262863"/>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1885"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633812661"/>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t>≈</a:t>
            </a:r>
            <a:r>
              <a:rPr lang="en-US" altLang="en-US" sz="3600"/>
              <a:t> </a:t>
            </a:r>
            <a:r>
              <a:rPr lang="en-US" altLang="en-US" sz="6000"/>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t> = 0.5%</a:t>
            </a:r>
            <a:endParaRPr lang="el-GR" altLang="en-US"/>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423426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endParaRPr lang="en-US" altLang="en-US" sz="2800" dirty="0" smtClean="0"/>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 name="TextBox 1"/>
          <p:cNvSpPr txBox="1"/>
          <p:nvPr/>
        </p:nvSpPr>
        <p:spPr>
          <a:xfrm>
            <a:off x="75492" y="3124200"/>
            <a:ext cx="9068508" cy="584775"/>
          </a:xfrm>
          <a:prstGeom prst="rect">
            <a:avLst/>
          </a:prstGeom>
          <a:noFill/>
        </p:spPr>
        <p:txBody>
          <a:bodyPr wrap="none" rtlCol="0">
            <a:spAutoFit/>
          </a:bodyPr>
          <a:lstStyle/>
          <a:p>
            <a:r>
              <a:rPr lang="en-US" sz="3200" dirty="0" smtClean="0"/>
              <a:t>Dose of dataset (</a:t>
            </a:r>
            <a:r>
              <a:rPr lang="en-US" sz="3200" dirty="0" err="1" smtClean="0"/>
              <a:t>MGy</a:t>
            </a:r>
            <a:r>
              <a:rPr lang="en-US" sz="3200" dirty="0" smtClean="0"/>
              <a:t>)  &lt;= anomalous signal (%)</a:t>
            </a:r>
            <a:endParaRPr lang="en-US" sz="3200" dirty="0"/>
          </a:p>
        </p:txBody>
      </p:sp>
    </p:spTree>
    <p:extLst>
      <p:ext uri="{BB962C8B-B14F-4D97-AF65-F5344CB8AC3E}">
        <p14:creationId xmlns:p14="http://schemas.microsoft.com/office/powerpoint/2010/main" val="29113542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Secondary ionization</a:t>
            </a:r>
          </a:p>
        </p:txBody>
      </p:sp>
      <p:sp>
        <p:nvSpPr>
          <p:cNvPr id="58371"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8372"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8373"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8374"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8375" name="Text Box 7"/>
          <p:cNvSpPr txBox="1">
            <a:spLocks noChangeArrowheads="1"/>
          </p:cNvSpPr>
          <p:nvPr/>
        </p:nvSpPr>
        <p:spPr bwMode="auto">
          <a:xfrm>
            <a:off x="4319588" y="55610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58376" name="Line 8"/>
          <p:cNvSpPr>
            <a:spLocks noChangeShapeType="1"/>
          </p:cNvSpPr>
          <p:nvPr/>
        </p:nvSpPr>
        <p:spPr bwMode="auto">
          <a:xfrm flipV="1">
            <a:off x="4478338" y="587692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147526893"/>
      </p:ext>
    </p:extLst>
  </p:cSld>
  <p:clrMapOvr>
    <a:masterClrMapping/>
  </p:clrMapOvr>
  <p:transition spd="slow">
    <p:push dir="d"/>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15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17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97009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271790764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55820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Tree>
    <p:extLst>
      <p:ext uri="{BB962C8B-B14F-4D97-AF65-F5344CB8AC3E}">
        <p14:creationId xmlns:p14="http://schemas.microsoft.com/office/powerpoint/2010/main" val="366521323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568357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193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Secondary ionization</a:t>
            </a:r>
          </a:p>
        </p:txBody>
      </p:sp>
      <p:sp>
        <p:nvSpPr>
          <p:cNvPr id="59395"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9396" name="Rectangle 4"/>
          <p:cNvSpPr>
            <a:spLocks noChangeArrowheads="1"/>
          </p:cNvSpPr>
          <p:nvPr/>
        </p:nvSpPr>
        <p:spPr bwMode="auto">
          <a:xfrm rot="16200000">
            <a:off x="3214688" y="421957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9397" name="Oval 5"/>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9398" name="Text Box 6"/>
          <p:cNvSpPr txBox="1">
            <a:spLocks noChangeArrowheads="1"/>
          </p:cNvSpPr>
          <p:nvPr/>
        </p:nvSpPr>
        <p:spPr bwMode="auto">
          <a:xfrm>
            <a:off x="2222500" y="33940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59399" name="Line 7"/>
          <p:cNvSpPr>
            <a:spLocks noChangeShapeType="1"/>
          </p:cNvSpPr>
          <p:nvPr/>
        </p:nvSpPr>
        <p:spPr bwMode="auto">
          <a:xfrm rot="16200000" flipV="1">
            <a:off x="3322638" y="2833687"/>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59400" name="Oval 8"/>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9401" name="Oval 9"/>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9402" name="Rectangle 10"/>
          <p:cNvSpPr>
            <a:spLocks noChangeArrowheads="1"/>
          </p:cNvSpPr>
          <p:nvPr/>
        </p:nvSpPr>
        <p:spPr bwMode="auto">
          <a:xfrm rot="16200000">
            <a:off x="3931444" y="5410994"/>
            <a:ext cx="1924050"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59403" name="Text Box 11"/>
          <p:cNvSpPr txBox="1">
            <a:spLocks noChangeArrowheads="1"/>
          </p:cNvSpPr>
          <p:nvPr/>
        </p:nvSpPr>
        <p:spPr bwMode="auto">
          <a:xfrm>
            <a:off x="4319588" y="49895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59404" name="Line 12"/>
          <p:cNvSpPr>
            <a:spLocks noChangeShapeType="1"/>
          </p:cNvSpPr>
          <p:nvPr/>
        </p:nvSpPr>
        <p:spPr bwMode="auto">
          <a:xfrm flipV="1">
            <a:off x="4478338" y="532447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59405" name="Text Box 13"/>
          <p:cNvSpPr txBox="1">
            <a:spLocks noChangeArrowheads="1"/>
          </p:cNvSpPr>
          <p:nvPr/>
        </p:nvSpPr>
        <p:spPr bwMode="auto">
          <a:xfrm>
            <a:off x="4313238" y="323215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solidFill>
                  <a:srgbClr val="FF0000"/>
                </a:solidFill>
                <a:latin typeface="Arial"/>
              </a:rPr>
              <a:t>+</a:t>
            </a:r>
            <a:endParaRPr lang="en-US" altLang="en-US" sz="4000" b="1" baseline="30000">
              <a:solidFill>
                <a:srgbClr val="FF0000"/>
              </a:solidFill>
              <a:latin typeface="Arial"/>
            </a:endParaRPr>
          </a:p>
        </p:txBody>
      </p:sp>
    </p:spTree>
    <p:extLst>
      <p:ext uri="{BB962C8B-B14F-4D97-AF65-F5344CB8AC3E}">
        <p14:creationId xmlns:p14="http://schemas.microsoft.com/office/powerpoint/2010/main" val="2259595330"/>
      </p:ext>
    </p:extLst>
  </p:cSld>
  <p:clrMapOvr>
    <a:masterClrMapping/>
  </p:clrMapOvr>
  <p:transition spd="slow">
    <p:wipe dir="u"/>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fontAlgn="auto">
              <a:spcBef>
                <a:spcPts val="0"/>
              </a:spcBef>
              <a:spcAft>
                <a:spcPts val="0"/>
              </a:spcAft>
              <a:defRPr/>
            </a:pPr>
            <a:r>
              <a:rPr lang="en-US" sz="3200" dirty="0" smtClean="0">
                <a:solidFill>
                  <a:prstClr val="black"/>
                </a:solidFill>
                <a:latin typeface="Arial"/>
              </a:rPr>
              <a:t>RH: 84.2%</a:t>
            </a:r>
          </a:p>
          <a:p>
            <a:pPr fontAlgn="auto">
              <a:spcBef>
                <a:spcPts val="0"/>
              </a:spcBef>
              <a:spcAft>
                <a:spcPts val="0"/>
              </a:spcAft>
              <a:defRPr/>
            </a:pPr>
            <a:r>
              <a:rPr lang="en-US" sz="3200" dirty="0" smtClean="0">
                <a:solidFill>
                  <a:prstClr val="black"/>
                </a:solidFill>
                <a:latin typeface="Arial"/>
              </a:rPr>
              <a:t>  </a:t>
            </a:r>
            <a:r>
              <a:rPr lang="en-US" sz="2800" dirty="0" smtClean="0">
                <a:solidFill>
                  <a:prstClr val="black"/>
                </a:solidFill>
                <a:latin typeface="Arial"/>
              </a:rPr>
              <a:t> </a:t>
            </a:r>
            <a:r>
              <a:rPr lang="en-US" sz="3200" dirty="0" smtClean="0">
                <a:solidFill>
                  <a:prstClr val="black"/>
                </a:solidFill>
                <a:latin typeface="Arial"/>
              </a:rPr>
              <a:t>vs </a:t>
            </a:r>
            <a:r>
              <a:rPr lang="en-US" sz="3200" dirty="0">
                <a:solidFill>
                  <a:prstClr val="black"/>
                </a:solidFill>
                <a:latin typeface="Arial"/>
              </a:rPr>
              <a:t>71.9%</a:t>
            </a:r>
          </a:p>
        </p:txBody>
      </p:sp>
      <p:sp>
        <p:nvSpPr>
          <p:cNvPr id="8" name="Rectangle 7"/>
          <p:cNvSpPr/>
          <p:nvPr/>
        </p:nvSpPr>
        <p:spPr>
          <a:xfrm>
            <a:off x="6423764" y="1052500"/>
            <a:ext cx="2460930" cy="584775"/>
          </a:xfrm>
          <a:prstGeom prst="rect">
            <a:avLst/>
          </a:prstGeom>
        </p:spPr>
        <p:txBody>
          <a:bodyPr wrap="none">
            <a:spAutoFit/>
          </a:bodyPr>
          <a:lstStyle/>
          <a:p>
            <a:pPr fontAlgn="auto">
              <a:spcBef>
                <a:spcPts val="0"/>
              </a:spcBef>
              <a:spcAft>
                <a:spcPts val="0"/>
              </a:spcAft>
              <a:defRPr/>
            </a:pPr>
            <a:r>
              <a:rPr lang="en-US" sz="3200" dirty="0" err="1">
                <a:solidFill>
                  <a:prstClr val="black"/>
                </a:solidFill>
                <a:latin typeface="Arial"/>
              </a:rPr>
              <a:t>R</a:t>
            </a:r>
            <a:r>
              <a:rPr lang="en-US" sz="3200" baseline="-25000" dirty="0" err="1">
                <a:solidFill>
                  <a:prstClr val="black"/>
                </a:solidFill>
                <a:latin typeface="Arial"/>
              </a:rPr>
              <a:t>iso</a:t>
            </a:r>
            <a:r>
              <a:rPr lang="en-US" sz="3200" dirty="0">
                <a:solidFill>
                  <a:prstClr val="black"/>
                </a:solidFill>
                <a:latin typeface="Aria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pPr fontAlgn="auto">
              <a:spcBef>
                <a:spcPts val="0"/>
              </a:spcBef>
              <a:spcAft>
                <a:spcPts val="0"/>
              </a:spcAft>
              <a:defRPr/>
            </a:pPr>
            <a:r>
              <a:rPr lang="en-US" sz="2400" dirty="0" smtClean="0">
                <a:solidFill>
                  <a:prstClr val="black"/>
                </a:solidFill>
                <a:latin typeface="Arial"/>
                <a:cs typeface="Arial" panose="020B0604020202020204" pitchFamily="34" charset="0"/>
              </a:rPr>
              <a:t>3aw6</a:t>
            </a:r>
          </a:p>
          <a:p>
            <a:pPr fontAlgn="auto">
              <a:spcBef>
                <a:spcPts val="0"/>
              </a:spcBef>
              <a:spcAft>
                <a:spcPts val="0"/>
              </a:spcAft>
              <a:defRPr/>
            </a:pPr>
            <a:r>
              <a:rPr lang="en-US" sz="2400" dirty="0" smtClean="0">
                <a:solidFill>
                  <a:prstClr val="black"/>
                </a:solidFill>
                <a:latin typeface="Arial"/>
                <a:cs typeface="Arial" panose="020B0604020202020204" pitchFamily="34" charset="0"/>
              </a:rPr>
              <a:t>3aw7</a:t>
            </a:r>
            <a:endParaRPr lang="en-US" sz="2400" dirty="0">
              <a:solidFill>
                <a:prstClr val="black"/>
              </a:solidFill>
              <a:latin typeface="Aria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fontAlgn="auto">
              <a:spcBef>
                <a:spcPts val="0"/>
              </a:spcBef>
              <a:spcAft>
                <a:spcPts val="0"/>
              </a:spcAft>
              <a:defRPr/>
            </a:pPr>
            <a:r>
              <a:rPr lang="el-GR" sz="3200" dirty="0" smtClean="0">
                <a:solidFill>
                  <a:srgbClr val="FF0000"/>
                </a:solidFill>
                <a:latin typeface="Arial"/>
              </a:rPr>
              <a:t>Δ</a:t>
            </a:r>
            <a:r>
              <a:rPr lang="en-US" sz="3200" dirty="0" smtClean="0">
                <a:solidFill>
                  <a:srgbClr val="FF0000"/>
                </a:solidFill>
                <a:latin typeface="Arial"/>
              </a:rPr>
              <a:t>cell </a:t>
            </a:r>
            <a:r>
              <a:rPr lang="en-US" sz="3200" dirty="0">
                <a:solidFill>
                  <a:srgbClr val="FF0000"/>
                </a:solidFill>
                <a:latin typeface="Arial"/>
              </a:rPr>
              <a:t>= </a:t>
            </a:r>
            <a:r>
              <a:rPr lang="en-US" sz="3200" dirty="0" smtClean="0">
                <a:solidFill>
                  <a:srgbClr val="FF0000"/>
                </a:solidFill>
                <a:latin typeface="Arial"/>
              </a:rPr>
              <a:t>0.7 %</a:t>
            </a:r>
            <a:endParaRPr lang="en-US" sz="3200" dirty="0">
              <a:solidFill>
                <a:srgbClr val="FF0000"/>
              </a:solidFill>
              <a:latin typeface="Aria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a:t>
            </a:r>
            <a:r>
              <a:rPr lang="en-US" sz="3200" dirty="0" smtClean="0">
                <a:solidFill>
                  <a:prstClr val="black"/>
                </a:solidFill>
                <a:latin typeface="Arial"/>
              </a:rPr>
              <a:t>1.70 </a:t>
            </a:r>
            <a:r>
              <a:rPr lang="en-US" sz="3200" dirty="0">
                <a:solidFill>
                  <a:prstClr val="black"/>
                </a:solidFill>
                <a:latin typeface="Arial"/>
              </a:rPr>
              <a:t>Å</a:t>
            </a:r>
          </a:p>
        </p:txBody>
      </p:sp>
      <p:sp>
        <p:nvSpPr>
          <p:cNvPr id="13" name="Rectangle 12"/>
          <p:cNvSpPr/>
          <p:nvPr/>
        </p:nvSpPr>
        <p:spPr>
          <a:xfrm>
            <a:off x="0" y="1516295"/>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0</a:t>
            </a:r>
            <a:r>
              <a:rPr lang="en-US" sz="3200" dirty="0" smtClean="0">
                <a:solidFill>
                  <a:prstClr val="black"/>
                </a:solidFill>
                <a:latin typeface="Arial"/>
              </a:rPr>
              <a:t>.18 </a:t>
            </a:r>
            <a:r>
              <a:rPr lang="en-US" sz="3200" dirty="0">
                <a:solidFill>
                  <a:prstClr val="black"/>
                </a:solidFill>
                <a:latin typeface="Arial"/>
              </a:rPr>
              <a:t>Å</a:t>
            </a:r>
          </a:p>
        </p:txBody>
      </p:sp>
    </p:spTree>
    <p:extLst>
      <p:ext uri="{BB962C8B-B14F-4D97-AF65-F5344CB8AC3E}">
        <p14:creationId xmlns:p14="http://schemas.microsoft.com/office/powerpoint/2010/main" val="313824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ea typeface="MS PGothic" pitchFamily="34" charset="-128"/>
              </a:rPr>
              <a:t>Efremov, R. G. &amp; Sazanov, L. A. (2011)."Structure of the membrane domain of respiratory complex I", </a:t>
            </a:r>
            <a:r>
              <a:rPr lang="en-US" altLang="en-US" sz="1600" i="1">
                <a:ea typeface="MS PGothic" pitchFamily="34" charset="-128"/>
              </a:rPr>
              <a:t>Nature</a:t>
            </a:r>
            <a:r>
              <a:rPr lang="en-US" altLang="en-US" sz="1600">
                <a:ea typeface="MS PGothic" pitchFamily="34" charset="-128"/>
              </a:rPr>
              <a:t> </a:t>
            </a:r>
            <a:r>
              <a:rPr lang="en-US" altLang="en-US" sz="1600" b="1">
                <a:ea typeface="MS PGothic" pitchFamily="34" charset="-128"/>
              </a:rPr>
              <a:t>476</a:t>
            </a:r>
            <a:r>
              <a:rPr lang="en-US" altLang="en-US" sz="1600">
                <a:ea typeface="MS PGothic" pitchFamily="34" charset="-128"/>
              </a:rPr>
              <a:t>, 414-420. </a:t>
            </a:r>
          </a:p>
          <a:p>
            <a:pPr eaLnBrk="1" hangingPunct="1">
              <a:spcBef>
                <a:spcPct val="0"/>
              </a:spcBef>
              <a:buFontTx/>
              <a:buNone/>
            </a:pPr>
            <a:r>
              <a:rPr lang="en-US" altLang="en-US" sz="1400">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normAutofit fontScale="90000"/>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6876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8" name="Freeform 2"/>
          <p:cNvSpPr>
            <a:spLocks/>
          </p:cNvSpPr>
          <p:nvPr/>
        </p:nvSpPr>
        <p:spPr bwMode="auto">
          <a:xfrm>
            <a:off x="4186209"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endParaRPr lang="en-US">
              <a:solidFill>
                <a:srgbClr val="000000"/>
              </a:solidFill>
              <a:latin typeface="Arial"/>
            </a:endParaRPr>
          </a:p>
        </p:txBody>
      </p:sp>
      <p:grpSp>
        <p:nvGrpSpPr>
          <p:cNvPr id="9" name="Group 10"/>
          <p:cNvGrpSpPr>
            <a:grpSpLocks/>
          </p:cNvGrpSpPr>
          <p:nvPr/>
        </p:nvGrpSpPr>
        <p:grpSpPr bwMode="auto">
          <a:xfrm>
            <a:off x="2514572"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2" name="Rectangle 13"/>
          <p:cNvSpPr>
            <a:spLocks noChangeArrowheads="1"/>
          </p:cNvSpPr>
          <p:nvPr/>
        </p:nvSpPr>
        <p:spPr bwMode="auto">
          <a:xfrm>
            <a:off x="4898997"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a:endParaRPr>
          </a:p>
        </p:txBody>
      </p:sp>
      <p:sp>
        <p:nvSpPr>
          <p:cNvPr id="13" name="TextBox 12"/>
          <p:cNvSpPr txBox="1"/>
          <p:nvPr/>
        </p:nvSpPr>
        <p:spPr>
          <a:xfrm>
            <a:off x="3886172" y="5562600"/>
            <a:ext cx="958917"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loop</a:t>
            </a:r>
            <a:endParaRPr lang="en-US" sz="3200" dirty="0">
              <a:solidFill>
                <a:srgbClr val="000000"/>
              </a:solidFill>
              <a:latin typeface="Arial"/>
            </a:endParaRPr>
          </a:p>
        </p:txBody>
      </p:sp>
      <p:sp>
        <p:nvSpPr>
          <p:cNvPr id="17" name="Freeform 16"/>
          <p:cNvSpPr/>
          <p:nvPr/>
        </p:nvSpPr>
        <p:spPr>
          <a:xfrm>
            <a:off x="4864966"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Freeform 17"/>
          <p:cNvSpPr/>
          <p:nvPr/>
        </p:nvSpPr>
        <p:spPr>
          <a:xfrm>
            <a:off x="4102965"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a:off x="4412058"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TextBox 41"/>
          <p:cNvSpPr txBox="1"/>
          <p:nvPr/>
        </p:nvSpPr>
        <p:spPr>
          <a:xfrm>
            <a:off x="5181572" y="1752600"/>
            <a:ext cx="1518364" cy="923330"/>
          </a:xfrm>
          <a:prstGeom prst="rect">
            <a:avLst/>
          </a:prstGeom>
          <a:noFill/>
        </p:spPr>
        <p:txBody>
          <a:bodyPr wrap="none" rtlCol="0">
            <a:spAutoFit/>
          </a:bodyPr>
          <a:lstStyle/>
          <a:p>
            <a:pPr algn="ctr" fontAlgn="auto">
              <a:spcBef>
                <a:spcPts val="0"/>
              </a:spcBef>
              <a:spcAft>
                <a:spcPts val="0"/>
              </a:spcAft>
            </a:pPr>
            <a:r>
              <a:rPr lang="en-US" dirty="0">
                <a:solidFill>
                  <a:srgbClr val="000000"/>
                </a:solidFill>
                <a:latin typeface="Arial"/>
              </a:rPr>
              <a:t>h</a:t>
            </a:r>
            <a:r>
              <a:rPr lang="en-US" dirty="0" smtClean="0">
                <a:solidFill>
                  <a:srgbClr val="000000"/>
                </a:solidFill>
                <a:latin typeface="Arial"/>
              </a:rPr>
              <a:t>igh</a:t>
            </a:r>
          </a:p>
          <a:p>
            <a:pPr algn="ctr" fontAlgn="auto">
              <a:spcBef>
                <a:spcPts val="0"/>
              </a:spcBef>
              <a:spcAft>
                <a:spcPts val="0"/>
              </a:spcAft>
            </a:pPr>
            <a:r>
              <a:rPr lang="en-US" dirty="0">
                <a:solidFill>
                  <a:srgbClr val="000000"/>
                </a:solidFill>
                <a:latin typeface="Arial"/>
              </a:rPr>
              <a:t>w</a:t>
            </a:r>
            <a:r>
              <a:rPr lang="en-US" dirty="0" smtClean="0">
                <a:solidFill>
                  <a:srgbClr val="000000"/>
                </a:solidFill>
                <a:latin typeface="Arial"/>
              </a:rPr>
              <a:t>ater activity</a:t>
            </a:r>
          </a:p>
          <a:p>
            <a:pPr algn="ctr" fontAlgn="auto">
              <a:spcBef>
                <a:spcPts val="0"/>
              </a:spcBef>
              <a:spcAft>
                <a:spcPts val="0"/>
              </a:spcAft>
            </a:pPr>
            <a:r>
              <a:rPr lang="en-US" dirty="0" smtClean="0">
                <a:solidFill>
                  <a:srgbClr val="000000"/>
                </a:solidFill>
                <a:latin typeface="Arial"/>
              </a:rPr>
              <a:t>low</a:t>
            </a:r>
            <a:endParaRPr lang="en-US" dirty="0">
              <a:solidFill>
                <a:srgbClr val="000000"/>
              </a:solidFill>
              <a:latin typeface="Arial"/>
            </a:endParaRPr>
          </a:p>
        </p:txBody>
      </p:sp>
      <p:sp>
        <p:nvSpPr>
          <p:cNvPr id="43" name="Freeform 42"/>
          <p:cNvSpPr/>
          <p:nvPr/>
        </p:nvSpPr>
        <p:spPr>
          <a:xfrm>
            <a:off x="5317791"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61839830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502126"/>
            <a:ext cx="8162925" cy="4351338"/>
          </a:xfrm>
        </p:spPr>
        <p:txBody>
          <a:bodyPr/>
          <a:lstStyle/>
          <a:p>
            <a:pPr algn="ctr" eaLnBrk="1" hangingPunct="1">
              <a:lnSpc>
                <a:spcPct val="130000"/>
              </a:lnSpc>
              <a:buFontTx/>
              <a:buNone/>
            </a:pPr>
            <a:r>
              <a:rPr lang="en-US" altLang="en-US" b="1" dirty="0" smtClean="0">
                <a:solidFill>
                  <a:srgbClr val="008000"/>
                </a:solidFill>
              </a:rPr>
              <a:t>Know your dose! (</a:t>
            </a:r>
            <a:r>
              <a:rPr lang="en-US" altLang="en-US" b="1" dirty="0" err="1" smtClean="0">
                <a:solidFill>
                  <a:srgbClr val="008000"/>
                </a:solidFill>
              </a:rPr>
              <a:t>MGy</a:t>
            </a:r>
            <a:r>
              <a:rPr lang="en-US" altLang="en-US" b="1" dirty="0" smtClean="0">
                <a:solidFill>
                  <a:srgbClr val="008000"/>
                </a:solidFill>
              </a:rPr>
              <a:t>)</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Avoid World Records</a:t>
            </a:r>
            <a:endParaRPr lang="en-US" altLang="en-US" b="1" dirty="0">
              <a:solidFill>
                <a:srgbClr val="008000"/>
              </a:solidFill>
            </a:endParaRPr>
          </a:p>
          <a:p>
            <a:pPr algn="ctr" eaLnBrk="1" hangingPunct="1">
              <a:lnSpc>
                <a:spcPct val="130000"/>
              </a:lnSpc>
              <a:buFontTx/>
              <a:buNone/>
            </a:pPr>
            <a:r>
              <a:rPr lang="en-US" altLang="en-US" b="1" dirty="0" smtClean="0">
                <a:solidFill>
                  <a:srgbClr val="008000"/>
                </a:solidFill>
              </a:rPr>
              <a:t>disorder dominates everything</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a:p>
            <a:pPr algn="ctr" eaLnBrk="1" hangingPunct="1">
              <a:lnSpc>
                <a:spcPct val="130000"/>
              </a:lnSpc>
              <a:buFontTx/>
              <a:buNone/>
            </a:pPr>
            <a:r>
              <a:rPr lang="en-US" altLang="en-US" b="1" dirty="0" smtClean="0">
                <a:solidFill>
                  <a:srgbClr val="008000"/>
                </a:solidFill>
              </a:rPr>
              <a:t>Stay hydrated!</a:t>
            </a:r>
            <a:endParaRPr lang="en-US" altLang="en-US"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Radiation Damage</a:t>
            </a:r>
            <a:endParaRPr lang="en-US" altLang="en-US" sz="6000" b="1" dirty="0" smtClean="0"/>
          </a:p>
        </p:txBody>
      </p:sp>
      <p:sp>
        <p:nvSpPr>
          <p:cNvPr id="273412" name="Rectangle 4"/>
          <p:cNvSpPr>
            <a:spLocks noChangeArrowheads="1"/>
          </p:cNvSpPr>
          <p:nvPr/>
        </p:nvSpPr>
        <p:spPr bwMode="auto">
          <a:xfrm>
            <a:off x="498475" y="1185863"/>
            <a:ext cx="8645525" cy="9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solidFill>
                  <a:srgbClr val="000000"/>
                </a:solidFill>
                <a:latin typeface="Courier New" pitchFamily="49" charset="0"/>
              </a:rPr>
              <a:t>http://bl831.als.lbl.gov/xtalsize.html</a:t>
            </a:r>
          </a:p>
          <a:p>
            <a:pPr eaLnBrk="1" hangingPunct="1">
              <a:lnSpc>
                <a:spcPct val="130000"/>
              </a:lnSpc>
              <a:spcBef>
                <a:spcPct val="0"/>
              </a:spcBef>
              <a:buFontTx/>
              <a:buNone/>
            </a:pPr>
            <a:r>
              <a:rPr lang="en-US" altLang="en-US" sz="1400" b="1" dirty="0">
                <a:solidFill>
                  <a:srgbClr val="000000"/>
                </a:solidFill>
                <a:latin typeface="Courier New" pitchFamily="49" charset="0"/>
              </a:rPr>
              <a:t>http://</a:t>
            </a:r>
            <a:r>
              <a:rPr lang="en-US" altLang="en-US" sz="1400" b="1" dirty="0" smtClean="0">
                <a:solidFill>
                  <a:srgbClr val="000000"/>
                </a:solidFill>
                <a:latin typeface="Courier New" pitchFamily="49" charset="0"/>
              </a:rPr>
              <a:t>bl831.als.lbl.gov/xtallife.html</a:t>
            </a:r>
            <a:endParaRPr lang="en-US" altLang="en-US" sz="1400" b="1" dirty="0">
              <a:solidFill>
                <a:srgbClr val="000000"/>
              </a:solidFill>
              <a:latin typeface="Courier New" pitchFamily="49" charset="0"/>
            </a:endParaRPr>
          </a:p>
          <a:p>
            <a:pPr eaLnBrk="1" hangingPunct="1">
              <a:lnSpc>
                <a:spcPct val="130000"/>
              </a:lnSpc>
              <a:spcBef>
                <a:spcPct val="0"/>
              </a:spcBef>
              <a:buFontTx/>
              <a:buNone/>
            </a:pPr>
            <a:r>
              <a:rPr lang="en-US" altLang="en-US" sz="1400" b="1" dirty="0" smtClean="0">
                <a:solidFill>
                  <a:srgbClr val="000000"/>
                </a:solidFill>
                <a:latin typeface="Courier New" pitchFamily="49" charset="0"/>
              </a:rPr>
              <a:t>http</a:t>
            </a:r>
            <a:r>
              <a:rPr lang="en-US" altLang="en-US" sz="1400" b="1" dirty="0">
                <a:solidFill>
                  <a:srgbClr val="000000"/>
                </a:solidFill>
                <a:latin typeface="Courier New" pitchFamily="49" charset="0"/>
              </a:rPr>
              <a:t>://bl831.als.lbl.gov/~</a:t>
            </a:r>
            <a:r>
              <a:rPr lang="en-US" altLang="en-US" sz="1400" b="1" dirty="0" smtClean="0">
                <a:solidFill>
                  <a:srgbClr val="000000"/>
                </a:solidFill>
                <a:latin typeface="Courier New" pitchFamily="49" charset="0"/>
              </a:rPr>
              <a:t>jamesh/powerpoint/CSHL_raddam_2018.pptx</a:t>
            </a:r>
            <a:endParaRPr lang="en-US" altLang="en-US" sz="1400" b="1" dirty="0">
              <a:solidFill>
                <a:srgbClr val="000000"/>
              </a:solidFill>
              <a:latin typeface="Courier New" pitchFamily="49" charset="0"/>
            </a:endParaRPr>
          </a:p>
        </p:txBody>
      </p:sp>
    </p:spTree>
    <p:extLst>
      <p:ext uri="{BB962C8B-B14F-4D97-AF65-F5344CB8AC3E}">
        <p14:creationId xmlns:p14="http://schemas.microsoft.com/office/powerpoint/2010/main" val="37164505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solidFill>
                  <a:srgbClr val="000000"/>
                </a:solidFill>
              </a:rPr>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spTree>
    <p:extLst>
      <p:ext uri="{BB962C8B-B14F-4D97-AF65-F5344CB8AC3E}">
        <p14:creationId xmlns:p14="http://schemas.microsoft.com/office/powerpoint/2010/main" val="20689816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00" y="324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9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997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99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09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Excitation</a:t>
            </a:r>
          </a:p>
        </p:txBody>
      </p:sp>
      <p:sp>
        <p:nvSpPr>
          <p:cNvPr id="60419"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0420"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0421"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0422"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60423" name="Group 7"/>
          <p:cNvGrpSpPr>
            <a:grpSpLocks/>
          </p:cNvGrpSpPr>
          <p:nvPr/>
        </p:nvGrpSpPr>
        <p:grpSpPr bwMode="auto">
          <a:xfrm>
            <a:off x="6005513" y="4719638"/>
            <a:ext cx="361950" cy="2138362"/>
            <a:chOff x="2721" y="3503"/>
            <a:chExt cx="228" cy="1165"/>
          </a:xfrm>
        </p:grpSpPr>
        <p:sp>
          <p:nvSpPr>
            <p:cNvPr id="60424" name="Text Box 8"/>
            <p:cNvSpPr txBox="1">
              <a:spLocks noChangeArrowheads="1"/>
            </p:cNvSpPr>
            <p:nvPr/>
          </p:nvSpPr>
          <p:spPr bwMode="auto">
            <a:xfrm>
              <a:off x="2721" y="3503"/>
              <a:ext cx="228"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0425" name="Line 9"/>
            <p:cNvSpPr>
              <a:spLocks noChangeShapeType="1"/>
            </p:cNvSpPr>
            <p:nvPr/>
          </p:nvSpPr>
          <p:spPr bwMode="auto">
            <a:xfrm flipV="1">
              <a:off x="2821" y="3702"/>
              <a:ext cx="0" cy="966"/>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Tree>
    <p:extLst>
      <p:ext uri="{BB962C8B-B14F-4D97-AF65-F5344CB8AC3E}">
        <p14:creationId xmlns:p14="http://schemas.microsoft.com/office/powerpoint/2010/main" val="3869944958"/>
      </p:ext>
    </p:extLst>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646380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95600"/>
                                        </p:tgtEl>
                                        <p:attrNameLst>
                                          <p:attrName>style.visibility</p:attrName>
                                        </p:attrNameLst>
                                      </p:cBhvr>
                                      <p:to>
                                        <p:strVal val="visible"/>
                                      </p:to>
                                    </p:set>
                                    <p:animEffect transition="in" filter="wipe(left)">
                                      <p:cBhvr>
                                        <p:cTn id="7" dur="500"/>
                                        <p:tgtEl>
                                          <p:spTgt spid="195600"/>
                                        </p:tgtEl>
                                      </p:cBhvr>
                                    </p:animEffect>
                                  </p:childTnLst>
                                </p:cTn>
                              </p:par>
                              <p:par>
                                <p:cTn id="8" presetID="22" presetClass="entr" presetSubtype="8" fill="hold" nodeType="withEffect">
                                  <p:stCondLst>
                                    <p:cond delay="0"/>
                                  </p:stCondLst>
                                  <p:childTnLst>
                                    <p:set>
                                      <p:cBhvr>
                                        <p:cTn id="9" dur="1" fill="hold">
                                          <p:stCondLst>
                                            <p:cond delay="0"/>
                                          </p:stCondLst>
                                        </p:cTn>
                                        <p:tgtEl>
                                          <p:spTgt spid="195607"/>
                                        </p:tgtEl>
                                        <p:attrNameLst>
                                          <p:attrName>style.visibility</p:attrName>
                                        </p:attrNameLst>
                                      </p:cBhvr>
                                      <p:to>
                                        <p:strVal val="visible"/>
                                      </p:to>
                                    </p:set>
                                    <p:animEffect transition="in" filter="wipe(left)">
                                      <p:cBhvr>
                                        <p:cTn id="10" dur="500"/>
                                        <p:tgtEl>
                                          <p:spTgt spid="1956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420336312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50687920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52450" y="533400"/>
            <a:ext cx="7905750" cy="5280025"/>
            <a:chOff x="348" y="336"/>
            <a:chExt cx="4980" cy="3326"/>
          </a:xfrm>
        </p:grpSpPr>
        <p:sp>
          <p:nvSpPr>
            <p:cNvPr id="82949"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2950"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1" name="Oval 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2952" name="Oval 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2953" name="Line 7"/>
            <p:cNvSpPr>
              <a:spLocks noChangeShapeType="1"/>
            </p:cNvSpPr>
            <p:nvPr/>
          </p:nvSpPr>
          <p:spPr bwMode="auto">
            <a:xfrm>
              <a:off x="384" y="1920"/>
              <a:ext cx="24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4" name="Line 8"/>
            <p:cNvSpPr>
              <a:spLocks noChangeShapeType="1"/>
            </p:cNvSpPr>
            <p:nvPr/>
          </p:nvSpPr>
          <p:spPr bwMode="auto">
            <a:xfrm>
              <a:off x="384" y="3120"/>
              <a:ext cx="31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5" name="Line 9"/>
            <p:cNvSpPr>
              <a:spLocks noChangeShapeType="1"/>
            </p:cNvSpPr>
            <p:nvPr/>
          </p:nvSpPr>
          <p:spPr bwMode="auto">
            <a:xfrm flipV="1">
              <a:off x="2832" y="3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6" name="Line 10"/>
            <p:cNvSpPr>
              <a:spLocks noChangeShapeType="1"/>
            </p:cNvSpPr>
            <p:nvPr/>
          </p:nvSpPr>
          <p:spPr bwMode="auto">
            <a:xfrm flipV="1">
              <a:off x="3504" y="15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7" name="Line 11"/>
            <p:cNvSpPr>
              <a:spLocks noChangeShapeType="1"/>
            </p:cNvSpPr>
            <p:nvPr/>
          </p:nvSpPr>
          <p:spPr bwMode="auto">
            <a:xfrm flipH="1">
              <a:off x="384" y="2832"/>
              <a:ext cx="624"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8" name="Text Box 12"/>
            <p:cNvSpPr txBox="1">
              <a:spLocks noChangeArrowheads="1"/>
            </p:cNvSpPr>
            <p:nvPr/>
          </p:nvSpPr>
          <p:spPr bwMode="auto">
            <a:xfrm>
              <a:off x="348" y="2496"/>
              <a:ext cx="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source</a:t>
              </a:r>
            </a:p>
          </p:txBody>
        </p:sp>
        <p:sp>
          <p:nvSpPr>
            <p:cNvPr id="82959" name="Text Box 13"/>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detector</a:t>
              </a:r>
            </a:p>
          </p:txBody>
        </p:sp>
        <p:sp>
          <p:nvSpPr>
            <p:cNvPr id="82960" name="Line 14"/>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61" name="Line 1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62" name="Text Box 16"/>
            <p:cNvSpPr txBox="1">
              <a:spLocks noChangeArrowheads="1"/>
            </p:cNvSpPr>
            <p:nvPr/>
          </p:nvSpPr>
          <p:spPr bwMode="auto">
            <a:xfrm rot="-1882992">
              <a:off x="3163" y="2349"/>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808080"/>
                  </a:solidFill>
                </a:rPr>
                <a:t>d</a:t>
              </a:r>
            </a:p>
          </p:txBody>
        </p:sp>
        <p:cxnSp>
          <p:nvCxnSpPr>
            <p:cNvPr id="82963"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64"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a:t>
              </a:r>
              <a:r>
                <a:rPr lang="en-US" altLang="en-US">
                  <a:solidFill>
                    <a:srgbClr val="000000"/>
                  </a:solidFill>
                  <a:cs typeface="Arial" charset="0"/>
                </a:rPr>
                <a:t>∙</a:t>
              </a:r>
              <a:r>
                <a:rPr lang="en-US" altLang="en-US">
                  <a:solidFill>
                    <a:srgbClr val="000000"/>
                  </a:solidFill>
                </a:rPr>
                <a:t>sin(</a:t>
              </a:r>
              <a:r>
                <a:rPr lang="el-GR" altLang="en-US">
                  <a:solidFill>
                    <a:srgbClr val="000000"/>
                  </a:solidFill>
                  <a:cs typeface="Arial" charset="0"/>
                </a:rPr>
                <a:t>θ</a:t>
              </a:r>
              <a:r>
                <a:rPr lang="en-US" altLang="en-US">
                  <a:solidFill>
                    <a:srgbClr val="000000"/>
                  </a:solidFill>
                  <a:cs typeface="Arial" charset="0"/>
                </a:rPr>
                <a:t>)</a:t>
              </a:r>
              <a:endParaRPr lang="el-GR" altLang="en-US">
                <a:solidFill>
                  <a:srgbClr val="000000"/>
                </a:solidFill>
                <a:cs typeface="Arial" charset="0"/>
              </a:endParaRPr>
            </a:p>
          </p:txBody>
        </p:sp>
        <p:sp>
          <p:nvSpPr>
            <p:cNvPr id="82965" name="Arc 19"/>
            <p:cNvSpPr>
              <a:spLocks/>
            </p:cNvSpPr>
            <p:nvPr/>
          </p:nvSpPr>
          <p:spPr bwMode="auto">
            <a:xfrm rot="670182" flipV="1">
              <a:off x="2832" y="2015"/>
              <a:ext cx="194" cy="287"/>
            </a:xfrm>
            <a:custGeom>
              <a:avLst/>
              <a:gdLst>
                <a:gd name="T0" fmla="*/ 26 w 14629"/>
                <a:gd name="T1" fmla="*/ 0 h 21513"/>
                <a:gd name="T2" fmla="*/ 194 w 14629"/>
                <a:gd name="T3" fmla="*/ 75 h 21513"/>
                <a:gd name="T4" fmla="*/ 0 w 14629"/>
                <a:gd name="T5" fmla="*/ 287 h 21513"/>
                <a:gd name="T6" fmla="*/ 0 60000 65536"/>
                <a:gd name="T7" fmla="*/ 0 60000 65536"/>
                <a:gd name="T8" fmla="*/ 0 60000 65536"/>
              </a:gdLst>
              <a:ahLst/>
              <a:cxnLst>
                <a:cxn ang="T6">
                  <a:pos x="T0" y="T1"/>
                </a:cxn>
                <a:cxn ang="T7">
                  <a:pos x="T2" y="T3"/>
                </a:cxn>
                <a:cxn ang="T8">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82966"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a:solidFill>
                    <a:srgbClr val="808080"/>
                  </a:solidFill>
                  <a:cs typeface="Arial" charset="0"/>
                </a:rPr>
                <a:t>θ</a:t>
              </a:r>
            </a:p>
          </p:txBody>
        </p:sp>
        <p:sp>
          <p:nvSpPr>
            <p:cNvPr id="82967" name="Text Box 21"/>
            <p:cNvSpPr txBox="1">
              <a:spLocks noChangeArrowheads="1"/>
            </p:cNvSpPr>
            <p:nvPr/>
          </p:nvSpPr>
          <p:spPr bwMode="auto">
            <a:xfrm>
              <a:off x="2964" y="18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#1</a:t>
              </a:r>
            </a:p>
          </p:txBody>
        </p:sp>
        <p:sp>
          <p:nvSpPr>
            <p:cNvPr id="82968" name="Text Box 22"/>
            <p:cNvSpPr txBox="1">
              <a:spLocks noChangeArrowheads="1"/>
            </p:cNvSpPr>
            <p:nvPr/>
          </p:nvSpPr>
          <p:spPr bwMode="auto">
            <a:xfrm>
              <a:off x="3636" y="30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#2</a:t>
              </a:r>
            </a:p>
          </p:txBody>
        </p:sp>
      </p:grpSp>
      <p:sp>
        <p:nvSpPr>
          <p:cNvPr id="8294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solidFill>
                  <a:srgbClr val="000000"/>
                </a:solidFill>
              </a:rPr>
              <a:t>Bragg’s Law</a:t>
            </a:r>
          </a:p>
        </p:txBody>
      </p:sp>
      <p:sp>
        <p:nvSpPr>
          <p:cNvPr id="198680"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000000"/>
                </a:solidFill>
              </a:rPr>
              <a:t>n</a:t>
            </a:r>
            <a:r>
              <a:rPr lang="el-GR" altLang="en-US" sz="2800" b="1">
                <a:solidFill>
                  <a:srgbClr val="000000"/>
                </a:solidFill>
                <a:cs typeface="Arial" charset="0"/>
              </a:rPr>
              <a:t>λ</a:t>
            </a:r>
            <a:r>
              <a:rPr lang="en-US" altLang="en-US" sz="2800" b="1">
                <a:solidFill>
                  <a:srgbClr val="000000"/>
                </a:solidFill>
                <a:cs typeface="Arial" charset="0"/>
              </a:rPr>
              <a:t> = 2d sin(</a:t>
            </a:r>
            <a:r>
              <a:rPr lang="el-GR" altLang="en-US" sz="2800" b="1">
                <a:solidFill>
                  <a:srgbClr val="000000"/>
                </a:solidFill>
                <a:cs typeface="Arial" charset="0"/>
              </a:rPr>
              <a:t>θ</a:t>
            </a:r>
            <a:r>
              <a:rPr lang="en-US" altLang="en-US" sz="2800" b="1">
                <a:solidFill>
                  <a:srgbClr val="000000"/>
                </a:solidFill>
                <a:cs typeface="Arial" charset="0"/>
              </a:rPr>
              <a:t>)</a:t>
            </a:r>
            <a:endParaRPr lang="el-GR" altLang="en-US" sz="2800" b="1">
              <a:solidFill>
                <a:srgbClr val="000000"/>
              </a:solidFill>
              <a:cs typeface="Arial" charset="0"/>
            </a:endParaRPr>
          </a:p>
        </p:txBody>
      </p:sp>
    </p:spTree>
    <p:extLst>
      <p:ext uri="{BB962C8B-B14F-4D97-AF65-F5344CB8AC3E}">
        <p14:creationId xmlns:p14="http://schemas.microsoft.com/office/powerpoint/2010/main" val="3223664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98680"/>
                                        </p:tgtEl>
                                        <p:attrNameLst>
                                          <p:attrName>style.visibility</p:attrName>
                                        </p:attrNameLst>
                                      </p:cBhvr>
                                      <p:to>
                                        <p:strVal val="visible"/>
                                      </p:to>
                                    </p:set>
                                    <p:anim from="(-#ppt_w/2)" to="(#ppt_x)" calcmode="lin" valueType="num">
                                      <p:cBhvr>
                                        <p:cTn id="7" dur="300" fill="hold">
                                          <p:stCondLst>
                                            <p:cond delay="0"/>
                                          </p:stCondLst>
                                        </p:cTn>
                                        <p:tgtEl>
                                          <p:spTgt spid="198680"/>
                                        </p:tgtEl>
                                        <p:attrNameLst>
                                          <p:attrName>ppt_x</p:attrName>
                                        </p:attrNameLst>
                                      </p:cBhvr>
                                    </p:anim>
                                    <p:anim from="0" to="-1.0" calcmode="lin" valueType="num">
                                      <p:cBhvr>
                                        <p:cTn id="8" dur="100" decel="50000" autoRev="1" fill="hold">
                                          <p:stCondLst>
                                            <p:cond delay="300"/>
                                          </p:stCondLst>
                                        </p:cTn>
                                        <p:tgtEl>
                                          <p:spTgt spid="198680"/>
                                        </p:tgtEl>
                                        <p:attrNameLst>
                                          <p:attrName>xshear</p:attrName>
                                        </p:attrNameLst>
                                      </p:cBhvr>
                                    </p:anim>
                                    <p:animScale>
                                      <p:cBhvr>
                                        <p:cTn id="9" dur="100" decel="100000" autoRev="1" fill="hold">
                                          <p:stCondLst>
                                            <p:cond delay="300"/>
                                          </p:stCondLst>
                                        </p:cTn>
                                        <p:tgtEl>
                                          <p:spTgt spid="198680"/>
                                        </p:tgtEl>
                                      </p:cBhvr>
                                      <p:from x="100000" y="100000"/>
                                      <p:to x="80000" y="100000"/>
                                    </p:animScale>
                                    <p:anim by="(#ppt_h/3+#ppt_w*0.1)" calcmode="lin" valueType="num">
                                      <p:cBhvr additive="sum">
                                        <p:cTn id="10" dur="100" decel="100000" autoRev="1" fill="hold">
                                          <p:stCondLst>
                                            <p:cond delay="300"/>
                                          </p:stCondLst>
                                        </p:cTn>
                                        <p:tgtEl>
                                          <p:spTgt spid="19868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0"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397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397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397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397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397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397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397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source</a:t>
            </a:r>
          </a:p>
        </p:txBody>
      </p:sp>
      <p:grpSp>
        <p:nvGrpSpPr>
          <p:cNvPr id="83978" name="Group 10"/>
          <p:cNvGrpSpPr>
            <a:grpSpLocks/>
          </p:cNvGrpSpPr>
          <p:nvPr/>
        </p:nvGrpSpPr>
        <p:grpSpPr bwMode="auto">
          <a:xfrm rot="-1919995">
            <a:off x="5294313" y="1450975"/>
            <a:ext cx="1263650" cy="838200"/>
            <a:chOff x="4320" y="864"/>
            <a:chExt cx="796" cy="528"/>
          </a:xfrm>
        </p:grpSpPr>
        <p:sp>
          <p:nvSpPr>
            <p:cNvPr id="83992"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detector</a:t>
              </a:r>
            </a:p>
          </p:txBody>
        </p:sp>
        <p:sp>
          <p:nvSpPr>
            <p:cNvPr id="83993"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83979" name="Group 13"/>
          <p:cNvGrpSpPr>
            <a:grpSpLocks/>
          </p:cNvGrpSpPr>
          <p:nvPr/>
        </p:nvGrpSpPr>
        <p:grpSpPr bwMode="auto">
          <a:xfrm>
            <a:off x="4492625" y="3486150"/>
            <a:ext cx="1069975" cy="1466850"/>
            <a:chOff x="2830" y="2196"/>
            <a:chExt cx="674" cy="924"/>
          </a:xfrm>
        </p:grpSpPr>
        <p:sp>
          <p:nvSpPr>
            <p:cNvPr id="83990"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3991"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83980"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808080"/>
                </a:solidFill>
              </a:rPr>
              <a:t>d</a:t>
            </a:r>
          </a:p>
        </p:txBody>
      </p:sp>
      <p:cxnSp>
        <p:nvCxnSpPr>
          <p:cNvPr id="83981"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2"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a:t>
            </a:r>
            <a:r>
              <a:rPr lang="en-US" altLang="en-US">
                <a:solidFill>
                  <a:srgbClr val="000000"/>
                </a:solidFill>
                <a:cs typeface="Arial" charset="0"/>
              </a:rPr>
              <a:t>∙</a:t>
            </a:r>
            <a:r>
              <a:rPr lang="en-US" altLang="en-US">
                <a:solidFill>
                  <a:srgbClr val="000000"/>
                </a:solidFill>
              </a:rPr>
              <a:t>sin(</a:t>
            </a:r>
            <a:r>
              <a:rPr lang="el-GR" altLang="en-US">
                <a:solidFill>
                  <a:srgbClr val="000000"/>
                </a:solidFill>
                <a:cs typeface="Arial" charset="0"/>
              </a:rPr>
              <a:t>θ</a:t>
            </a:r>
            <a:r>
              <a:rPr lang="en-US" altLang="en-US">
                <a:solidFill>
                  <a:srgbClr val="000000"/>
                </a:solidFill>
                <a:cs typeface="Arial" charset="0"/>
              </a:rPr>
              <a:t>)</a:t>
            </a:r>
            <a:endParaRPr lang="el-GR" altLang="en-US">
              <a:solidFill>
                <a:srgbClr val="000000"/>
              </a:solidFill>
              <a:cs typeface="Arial" charset="0"/>
            </a:endParaRPr>
          </a:p>
        </p:txBody>
      </p:sp>
      <p:sp>
        <p:nvSpPr>
          <p:cNvPr id="83983" name="Arc 19"/>
          <p:cNvSpPr>
            <a:spLocks/>
          </p:cNvSpPr>
          <p:nvPr/>
        </p:nvSpPr>
        <p:spPr bwMode="auto">
          <a:xfrm rot="670182" flipV="1">
            <a:off x="4495800" y="3648075"/>
            <a:ext cx="360363" cy="455613"/>
          </a:xfrm>
          <a:custGeom>
            <a:avLst/>
            <a:gdLst>
              <a:gd name="T0" fmla="*/ 40857 w 17111"/>
              <a:gd name="T1" fmla="*/ 0 h 21513"/>
              <a:gd name="T2" fmla="*/ 360363 w 17111"/>
              <a:gd name="T3" fmla="*/ 176438 h 21513"/>
              <a:gd name="T4" fmla="*/ 0 w 17111"/>
              <a:gd name="T5" fmla="*/ 455613 h 21513"/>
              <a:gd name="T6" fmla="*/ 0 60000 65536"/>
              <a:gd name="T7" fmla="*/ 0 60000 65536"/>
              <a:gd name="T8" fmla="*/ 0 60000 65536"/>
            </a:gdLst>
            <a:ahLst/>
            <a:cxnLst>
              <a:cxn ang="T6">
                <a:pos x="T0" y="T1"/>
              </a:cxn>
              <a:cxn ang="T7">
                <a:pos x="T2" y="T3"/>
              </a:cxn>
              <a:cxn ang="T8">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83984"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a:solidFill>
                  <a:srgbClr val="808080"/>
                </a:solidFill>
                <a:cs typeface="Arial" charset="0"/>
              </a:rPr>
              <a:t>θ</a:t>
            </a:r>
          </a:p>
        </p:txBody>
      </p:sp>
      <p:sp>
        <p:nvSpPr>
          <p:cNvPr id="83985"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#1</a:t>
            </a:r>
          </a:p>
        </p:txBody>
      </p:sp>
      <p:sp>
        <p:nvSpPr>
          <p:cNvPr id="8398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#2</a:t>
            </a:r>
          </a:p>
        </p:txBody>
      </p:sp>
      <p:sp>
        <p:nvSpPr>
          <p:cNvPr id="8398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solidFill>
                  <a:srgbClr val="000000"/>
                </a:solidFill>
              </a:rPr>
              <a:t>Bragg’s Law</a:t>
            </a:r>
          </a:p>
        </p:txBody>
      </p:sp>
      <p:sp>
        <p:nvSpPr>
          <p:cNvPr id="8398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000000"/>
                </a:solidFill>
              </a:rPr>
              <a:t>n</a:t>
            </a:r>
            <a:r>
              <a:rPr lang="el-GR" altLang="en-US" sz="2800" b="1">
                <a:solidFill>
                  <a:srgbClr val="000000"/>
                </a:solidFill>
                <a:cs typeface="Arial" charset="0"/>
              </a:rPr>
              <a:t>λ</a:t>
            </a:r>
            <a:r>
              <a:rPr lang="en-US" altLang="en-US" sz="2800" b="1">
                <a:solidFill>
                  <a:srgbClr val="000000"/>
                </a:solidFill>
                <a:cs typeface="Arial" charset="0"/>
              </a:rPr>
              <a:t> = 2d sin(</a:t>
            </a:r>
            <a:r>
              <a:rPr lang="el-GR" altLang="en-US" sz="2800" b="1">
                <a:solidFill>
                  <a:srgbClr val="000000"/>
                </a:solidFill>
                <a:cs typeface="Arial" charset="0"/>
              </a:rPr>
              <a:t>θ</a:t>
            </a:r>
            <a:r>
              <a:rPr lang="en-US" altLang="en-US" sz="2800" b="1">
                <a:solidFill>
                  <a:srgbClr val="000000"/>
                </a:solidFill>
                <a:cs typeface="Arial" charset="0"/>
              </a:rPr>
              <a:t>)</a:t>
            </a:r>
            <a:endParaRPr lang="el-GR" altLang="en-US" sz="2800" b="1">
              <a:solidFill>
                <a:srgbClr val="000000"/>
              </a:solidFill>
              <a:cs typeface="Arial" charset="0"/>
            </a:endParaRPr>
          </a:p>
        </p:txBody>
      </p:sp>
      <p:sp>
        <p:nvSpPr>
          <p:cNvPr id="83989"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4087988106"/>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2353254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61178231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24835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90585731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254581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Excitation</a:t>
            </a:r>
          </a:p>
        </p:txBody>
      </p:sp>
      <p:sp>
        <p:nvSpPr>
          <p:cNvPr id="61443"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1444"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1445"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1446"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1447" name="Text Box 7"/>
          <p:cNvSpPr txBox="1">
            <a:spLocks noChangeArrowheads="1"/>
          </p:cNvSpPr>
          <p:nvPr/>
        </p:nvSpPr>
        <p:spPr bwMode="auto">
          <a:xfrm>
            <a:off x="6105525" y="424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1448"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1952131599"/>
      </p:ext>
    </p:extLst>
  </p:cSld>
  <p:clrMapOvr>
    <a:masterClrMapping/>
  </p:clrMapOvr>
  <p:transition spd="slow"/>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6542088" y="1193800"/>
            <a:ext cx="455612" cy="5562600"/>
            <a:chOff x="4129" y="744"/>
            <a:chExt cx="287" cy="3504"/>
          </a:xfrm>
        </p:grpSpPr>
        <p:sp>
          <p:nvSpPr>
            <p:cNvPr id="77869"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70" name="Text Box 4"/>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grpSp>
      <p:sp>
        <p:nvSpPr>
          <p:cNvPr id="77828" name="Text Box 6"/>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grpSp>
        <p:nvGrpSpPr>
          <p:cNvPr id="193543" name="Group 7"/>
          <p:cNvGrpSpPr>
            <a:grpSpLocks/>
          </p:cNvGrpSpPr>
          <p:nvPr/>
        </p:nvGrpSpPr>
        <p:grpSpPr bwMode="auto">
          <a:xfrm>
            <a:off x="6554788" y="1181100"/>
            <a:ext cx="455612" cy="5562600"/>
            <a:chOff x="4129" y="744"/>
            <a:chExt cx="287" cy="3504"/>
          </a:xfrm>
        </p:grpSpPr>
        <p:sp>
          <p:nvSpPr>
            <p:cNvPr id="77867"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8" name="Text Box 9"/>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grpSp>
      <p:sp>
        <p:nvSpPr>
          <p:cNvPr id="77830"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193547" name="Group 11"/>
          <p:cNvGrpSpPr>
            <a:grpSpLocks/>
          </p:cNvGrpSpPr>
          <p:nvPr/>
        </p:nvGrpSpPr>
        <p:grpSpPr bwMode="auto">
          <a:xfrm>
            <a:off x="-1524000" y="3390900"/>
            <a:ext cx="4876800" cy="304800"/>
            <a:chOff x="-960" y="2136"/>
            <a:chExt cx="3072" cy="192"/>
          </a:xfrm>
        </p:grpSpPr>
        <p:sp>
          <p:nvSpPr>
            <p:cNvPr id="77859"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0"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1"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2"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3"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4"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5"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66"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7783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77833" name="Oval 21"/>
          <p:cNvSpPr>
            <a:spLocks noChangeArrowheads="1"/>
          </p:cNvSpPr>
          <p:nvPr/>
        </p:nvSpPr>
        <p:spPr bwMode="auto">
          <a:xfrm>
            <a:off x="32734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93558"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93559"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93560"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93561" name="Group 25"/>
          <p:cNvGrpSpPr>
            <a:grpSpLocks/>
          </p:cNvGrpSpPr>
          <p:nvPr/>
        </p:nvGrpSpPr>
        <p:grpSpPr bwMode="auto">
          <a:xfrm>
            <a:off x="-1524000" y="3060700"/>
            <a:ext cx="6545263" cy="3344863"/>
            <a:chOff x="-960" y="1928"/>
            <a:chExt cx="4123" cy="2107"/>
          </a:xfrm>
        </p:grpSpPr>
        <p:grpSp>
          <p:nvGrpSpPr>
            <p:cNvPr id="77845" name="Group 26"/>
            <p:cNvGrpSpPr>
              <a:grpSpLocks/>
            </p:cNvGrpSpPr>
            <p:nvPr/>
          </p:nvGrpSpPr>
          <p:grpSpPr bwMode="auto">
            <a:xfrm>
              <a:off x="-960" y="2904"/>
              <a:ext cx="3072" cy="192"/>
              <a:chOff x="288" y="3936"/>
              <a:chExt cx="3072" cy="192"/>
            </a:xfrm>
          </p:grpSpPr>
          <p:sp>
            <p:nvSpPr>
              <p:cNvPr id="77851"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2"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3"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4"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5"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6"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7"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58"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77846"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77847" name="Group 36"/>
            <p:cNvGrpSpPr>
              <a:grpSpLocks/>
            </p:cNvGrpSpPr>
            <p:nvPr/>
          </p:nvGrpSpPr>
          <p:grpSpPr bwMode="auto">
            <a:xfrm>
              <a:off x="1056" y="1928"/>
              <a:ext cx="2107" cy="2107"/>
              <a:chOff x="1056" y="1200"/>
              <a:chExt cx="2107" cy="2107"/>
            </a:xfrm>
          </p:grpSpPr>
          <p:sp>
            <p:nvSpPr>
              <p:cNvPr id="77848"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7849"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7850"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grpSp>
        <p:nvGrpSpPr>
          <p:cNvPr id="193576" name="Group 40"/>
          <p:cNvGrpSpPr>
            <a:grpSpLocks/>
          </p:cNvGrpSpPr>
          <p:nvPr/>
        </p:nvGrpSpPr>
        <p:grpSpPr bwMode="auto">
          <a:xfrm>
            <a:off x="6908800" y="1371600"/>
            <a:ext cx="635000" cy="5788025"/>
            <a:chOff x="4360" y="864"/>
            <a:chExt cx="400" cy="3646"/>
          </a:xfrm>
        </p:grpSpPr>
        <p:sp>
          <p:nvSpPr>
            <p:cNvPr id="77842"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43"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44"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193580" name="Group 44"/>
          <p:cNvGrpSpPr>
            <a:grpSpLocks/>
          </p:cNvGrpSpPr>
          <p:nvPr/>
        </p:nvGrpSpPr>
        <p:grpSpPr bwMode="auto">
          <a:xfrm>
            <a:off x="3263900" y="3009900"/>
            <a:ext cx="622300" cy="2433638"/>
            <a:chOff x="2072" y="1888"/>
            <a:chExt cx="392" cy="1533"/>
          </a:xfrm>
        </p:grpSpPr>
        <p:sp>
          <p:nvSpPr>
            <p:cNvPr id="77840"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7841"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Tree>
    <p:extLst>
      <p:ext uri="{BB962C8B-B14F-4D97-AF65-F5344CB8AC3E}">
        <p14:creationId xmlns:p14="http://schemas.microsoft.com/office/powerpoint/2010/main" val="161925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3576"/>
                                        </p:tgtEl>
                                        <p:attrNameLst>
                                          <p:attrName>style.visibility</p:attrName>
                                        </p:attrNameLst>
                                      </p:cBhvr>
                                      <p:to>
                                        <p:strVal val="hidden"/>
                                      </p:to>
                                    </p:set>
                                  </p:childTnLst>
                                </p:cTn>
                              </p:par>
                              <p:par>
                                <p:cTn id="7" presetID="35" presetClass="path" presetSubtype="0" decel="50000" fill="hold" nodeType="withEffect">
                                  <p:stCondLst>
                                    <p:cond delay="0"/>
                                  </p:stCondLst>
                                  <p:childTnLst>
                                    <p:animMotion origin="layout" path="M -1.94444E-6 -3.29325E-6 L -0.39948 -3.29325E-6 " pathEditMode="relative" rAng="0" ptsTypes="AA">
                                      <p:cBhvr>
                                        <p:cTn id="8" dur="2000" fill="hold"/>
                                        <p:tgtEl>
                                          <p:spTgt spid="193543"/>
                                        </p:tgtEl>
                                        <p:attrNameLst>
                                          <p:attrName>ppt_x</p:attrName>
                                          <p:attrName>ppt_y</p:attrName>
                                        </p:attrNameLst>
                                      </p:cBhvr>
                                      <p:rCtr x="-19983" y="0"/>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19358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9358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9354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93538"/>
                                        </p:tgtEl>
                                        <p:attrNameLst>
                                          <p:attrName>style.visibility</p:attrName>
                                        </p:attrNameLst>
                                      </p:cBhvr>
                                      <p:to>
                                        <p:strVal val="visible"/>
                                      </p:to>
                                    </p:set>
                                  </p:childTnLst>
                                </p:cTn>
                              </p:par>
                              <p:par>
                                <p:cTn id="20" presetID="35" presetClass="path" presetSubtype="0" decel="50000" fill="remove" nodeType="withEffect">
                                  <p:stCondLst>
                                    <p:cond delay="0"/>
                                  </p:stCondLst>
                                  <p:childTnLst>
                                    <p:animMotion origin="layout" path="M -1.94444E-6 -3.29325E-6 L -0.39948 -3.29325E-6 " pathEditMode="relative" rAng="0" ptsTypes="AA">
                                      <p:cBhvr>
                                        <p:cTn id="21" dur="2000" spd="-100000" fill="hold"/>
                                        <p:tgtEl>
                                          <p:spTgt spid="193538"/>
                                        </p:tgtEl>
                                        <p:attrNameLst>
                                          <p:attrName>ppt_x</p:attrName>
                                          <p:attrName>ppt_y</p:attrName>
                                        </p:attrNameLst>
                                      </p:cBhvr>
                                      <p:rCtr x="-19983" y="0"/>
                                    </p:animMotion>
                                  </p:childTnLst>
                                </p:cTn>
                              </p:par>
                            </p:childTnLst>
                          </p:cTn>
                        </p:par>
                        <p:par>
                          <p:cTn id="22" fill="hold" nodeType="afterGroup">
                            <p:stCondLst>
                              <p:cond delay="2000"/>
                            </p:stCondLst>
                            <p:childTnLst>
                              <p:par>
                                <p:cTn id="23" presetID="1" presetClass="entr" presetSubtype="0" fill="hold" nodeType="afterEffect">
                                  <p:stCondLst>
                                    <p:cond delay="0"/>
                                  </p:stCondLst>
                                  <p:childTnLst>
                                    <p:set>
                                      <p:cBhvr>
                                        <p:cTn id="24" dur="1" fill="hold">
                                          <p:stCondLst>
                                            <p:cond delay="0"/>
                                          </p:stCondLst>
                                        </p:cTn>
                                        <p:tgtEl>
                                          <p:spTgt spid="193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473004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61171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Tree>
    <p:extLst>
      <p:ext uri="{BB962C8B-B14F-4D97-AF65-F5344CB8AC3E}">
        <p14:creationId xmlns:p14="http://schemas.microsoft.com/office/powerpoint/2010/main" val="2354104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spTree>
    <p:extLst>
      <p:ext uri="{BB962C8B-B14F-4D97-AF65-F5344CB8AC3E}">
        <p14:creationId xmlns:p14="http://schemas.microsoft.com/office/powerpoint/2010/main" val="4130169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066481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000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Tree>
    <p:extLst>
      <p:ext uri="{BB962C8B-B14F-4D97-AF65-F5344CB8AC3E}">
        <p14:creationId xmlns:p14="http://schemas.microsoft.com/office/powerpoint/2010/main" val="305314182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15743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Tree>
    <p:extLst>
      <p:ext uri="{BB962C8B-B14F-4D97-AF65-F5344CB8AC3E}">
        <p14:creationId xmlns:p14="http://schemas.microsoft.com/office/powerpoint/2010/main" val="45654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Excitation</a:t>
            </a:r>
          </a:p>
        </p:txBody>
      </p:sp>
      <p:sp>
        <p:nvSpPr>
          <p:cNvPr id="62467"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2468"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2469"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2470"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2471" name="Text Box 7"/>
          <p:cNvSpPr txBox="1">
            <a:spLocks noChangeArrowheads="1"/>
          </p:cNvSpPr>
          <p:nvPr/>
        </p:nvSpPr>
        <p:spPr bwMode="auto">
          <a:xfrm>
            <a:off x="7572375" y="5254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2472"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2473" name="Line 9"/>
          <p:cNvSpPr>
            <a:spLocks noChangeShapeType="1"/>
          </p:cNvSpPr>
          <p:nvPr/>
        </p:nvSpPr>
        <p:spPr bwMode="auto">
          <a:xfrm flipV="1">
            <a:off x="6172200" y="884238"/>
            <a:ext cx="1466850" cy="376078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170749101"/>
      </p:ext>
    </p:extLst>
  </p:cSld>
  <p:clrMapOvr>
    <a:masterClrMapping/>
  </p:clrMapOvr>
  <p:transition>
    <p:wipe dir="u"/>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my reviewer says…</a:t>
            </a:r>
            <a:endParaRPr lang="en-US" dirty="0"/>
          </a:p>
        </p:txBody>
      </p:sp>
      <p:sp>
        <p:nvSpPr>
          <p:cNvPr id="3" name="Content Placeholder 2"/>
          <p:cNvSpPr>
            <a:spLocks noGrp="1"/>
          </p:cNvSpPr>
          <p:nvPr>
            <p:ph idx="1"/>
          </p:nvPr>
        </p:nvSpPr>
        <p:spPr>
          <a:xfrm>
            <a:off x="457200" y="2599509"/>
            <a:ext cx="8229600" cy="3526654"/>
          </a:xfrm>
        </p:spPr>
        <p:txBody>
          <a:bodyPr/>
          <a:lstStyle/>
          <a:p>
            <a:pPr marL="0" indent="0" algn="ctr">
              <a:buNone/>
            </a:pPr>
            <a:r>
              <a:rPr lang="en-US" dirty="0" err="1" smtClean="0">
                <a:solidFill>
                  <a:srgbClr val="C00000"/>
                </a:solidFill>
              </a:rPr>
              <a:t>R</a:t>
            </a:r>
            <a:r>
              <a:rPr lang="en-US" baseline="-25000" dirty="0" err="1" smtClean="0">
                <a:solidFill>
                  <a:srgbClr val="C00000"/>
                </a:solidFill>
              </a:rPr>
              <a:t>merge</a:t>
            </a:r>
            <a:r>
              <a:rPr lang="en-US" dirty="0" smtClean="0">
                <a:solidFill>
                  <a:srgbClr val="C00000"/>
                </a:solidFill>
              </a:rPr>
              <a:t> in high-resolution bin is &gt;100% !</a:t>
            </a:r>
          </a:p>
          <a:p>
            <a:pPr marL="0" indent="0">
              <a:buNone/>
            </a:pPr>
            <a:endParaRPr lang="en-US" dirty="0"/>
          </a:p>
          <a:p>
            <a:pPr marL="0" indent="0" algn="ctr">
              <a:buNone/>
            </a:pPr>
            <a:r>
              <a:rPr lang="en-US" dirty="0" smtClean="0">
                <a:solidFill>
                  <a:schemeClr val="accent3">
                    <a:lumMod val="50000"/>
                  </a:schemeClr>
                </a:solidFill>
              </a:rPr>
              <a:t>Answer:  this is expected</a:t>
            </a:r>
            <a:endParaRPr lang="en-US" dirty="0">
              <a:solidFill>
                <a:schemeClr val="accent3">
                  <a:lumMod val="50000"/>
                </a:schemeClr>
              </a:solidFill>
            </a:endParaRPr>
          </a:p>
        </p:txBody>
      </p:sp>
    </p:spTree>
    <p:extLst>
      <p:ext uri="{BB962C8B-B14F-4D97-AF65-F5344CB8AC3E}">
        <p14:creationId xmlns:p14="http://schemas.microsoft.com/office/powerpoint/2010/main" val="28808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9144000" cy="1606609"/>
          </a:xfrm>
          <a:noFill/>
        </p:spPr>
        <p:txBody>
          <a:bodyPr>
            <a:normAutofit fontScale="90000"/>
          </a:bodyPr>
          <a:lstStyle/>
          <a:p>
            <a:r>
              <a:rPr lang="en-US" altLang="en-US" sz="6000" dirty="0" smtClean="0">
                <a:latin typeface="Arial" pitchFamily="34" charset="0"/>
                <a:cs typeface="Arial" pitchFamily="34" charset="0"/>
              </a:rPr>
              <a:t>Expected </a:t>
            </a:r>
            <a:r>
              <a:rPr lang="en-US" altLang="en-US" sz="6000" dirty="0" err="1" smtClean="0">
                <a:latin typeface="Arial" pitchFamily="34" charset="0"/>
                <a:cs typeface="Arial" pitchFamily="34" charset="0"/>
              </a:rPr>
              <a:t>R</a:t>
            </a:r>
            <a:r>
              <a:rPr lang="en-US" altLang="en-US" sz="6000" baseline="-25000" dirty="0" err="1" smtClean="0">
                <a:latin typeface="Arial" pitchFamily="34" charset="0"/>
                <a:cs typeface="Arial" pitchFamily="34" charset="0"/>
              </a:rPr>
              <a:t>merge</a:t>
            </a:r>
            <a:r>
              <a:rPr lang="en-US" altLang="en-US" sz="6000" baseline="-25000" dirty="0">
                <a:latin typeface="Arial" pitchFamily="34" charset="0"/>
                <a:cs typeface="Arial" pitchFamily="34" charset="0"/>
              </a:rPr>
              <a:t> </a:t>
            </a:r>
            <a:r>
              <a:rPr lang="en-US" altLang="en-US" sz="6000" dirty="0">
                <a:solidFill>
                  <a:srgbClr val="FF0000"/>
                </a:solidFill>
              </a:rPr>
              <a:t>as </a:t>
            </a:r>
            <a:r>
              <a:rPr lang="en-US" altLang="en-US" sz="6000" i="1" dirty="0" err="1" smtClean="0">
                <a:solidFill>
                  <a:srgbClr val="FF0000"/>
                </a:solidFill>
              </a:rPr>
              <a:t>I</a:t>
            </a:r>
            <a:r>
              <a:rPr lang="en-US" altLang="en-US" sz="6000" i="1" baseline="-25000" dirty="0" err="1" smtClean="0">
                <a:solidFill>
                  <a:srgbClr val="FF0000"/>
                </a:solidFill>
              </a:rPr>
              <a:t>obs</a:t>
            </a:r>
            <a:r>
              <a:rPr lang="en-US" altLang="en-US" sz="6000" dirty="0" smtClean="0">
                <a:solidFill>
                  <a:srgbClr val="FF0000"/>
                </a:solidFill>
              </a:rPr>
              <a:t> </a:t>
            </a:r>
            <a:r>
              <a:rPr lang="en-US" altLang="en-US" sz="6000" dirty="0">
                <a:solidFill>
                  <a:srgbClr val="FF0000"/>
                </a:solidFill>
                <a:cs typeface="Arial" charset="0"/>
              </a:rPr>
              <a:t>→ 0</a:t>
            </a:r>
            <a:br>
              <a:rPr lang="en-US" altLang="en-US" sz="6000" dirty="0">
                <a:solidFill>
                  <a:srgbClr val="FF0000"/>
                </a:solidFill>
                <a:cs typeface="Arial" charset="0"/>
              </a:rPr>
            </a:br>
            <a:endParaRPr lang="en-US" altLang="en-US" sz="6000" baseline="-25000" dirty="0" smtClean="0">
              <a:latin typeface="Arial" pitchFamily="34" charset="0"/>
              <a:cs typeface="Arial" pitchFamily="34" charset="0"/>
            </a:endParaRPr>
          </a:p>
        </p:txBody>
      </p:sp>
      <p:graphicFrame>
        <p:nvGraphicFramePr>
          <p:cNvPr id="117763" name="Object 3"/>
          <p:cNvGraphicFramePr>
            <a:graphicFrameLocks noGrp="1" noChangeAspect="1"/>
          </p:cNvGraphicFramePr>
          <p:nvPr>
            <p:ph idx="1"/>
            <p:extLst>
              <p:ext uri="{D42A27DB-BD31-4B8C-83A1-F6EECF244321}">
                <p14:modId xmlns:p14="http://schemas.microsoft.com/office/powerpoint/2010/main" val="2962976499"/>
              </p:ext>
            </p:extLst>
          </p:nvPr>
        </p:nvGraphicFramePr>
        <p:xfrm>
          <a:off x="1210818" y="2518265"/>
          <a:ext cx="6602773" cy="2575028"/>
        </p:xfrm>
        <a:graphic>
          <a:graphicData uri="http://schemas.openxmlformats.org/presentationml/2006/ole">
            <mc:AlternateContent xmlns:mc="http://schemas.openxmlformats.org/markup-compatibility/2006">
              <mc:Choice xmlns:v="urn:schemas-microsoft-com:vml" Requires="v">
                <p:oleObj spid="_x0000_s809024" name="Equation" r:id="rId3" imgW="1269720" imgH="495000" progId="Equation.3">
                  <p:embed/>
                </p:oleObj>
              </mc:Choice>
              <mc:Fallback>
                <p:oleObj name="Equation" r:id="rId3" imgW="1269720" imgH="495000" progId="Equation.3">
                  <p:embed/>
                  <p:pic>
                    <p:nvPicPr>
                      <p:cNvPr id="0" name=""/>
                      <p:cNvPicPr>
                        <a:picLocks noChangeAspect="1" noChangeArrowheads="1"/>
                      </p:cNvPicPr>
                      <p:nvPr/>
                    </p:nvPicPr>
                    <p:blipFill>
                      <a:blip r:embed="rId4"/>
                      <a:srcRect/>
                      <a:stretch>
                        <a:fillRect/>
                      </a:stretch>
                    </p:blipFill>
                    <p:spPr bwMode="auto">
                      <a:xfrm>
                        <a:off x="1210818" y="2518265"/>
                        <a:ext cx="6602773" cy="25750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2343700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567309"/>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0110"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cs typeface="Arial" charset="0"/>
              </a:rPr>
              <a:t>Averaging Gaussian error</a:t>
            </a:r>
            <a:endParaRPr lang="en-US" sz="4000" dirty="0">
              <a:solidFill>
                <a:prstClr val="black"/>
              </a:solidFill>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59096561"/>
              </p:ext>
            </p:extLst>
          </p:nvPr>
        </p:nvGraphicFramePr>
        <p:xfrm>
          <a:off x="2649849" y="4068184"/>
          <a:ext cx="2614613" cy="1725613"/>
        </p:xfrm>
        <a:graphic>
          <a:graphicData uri="http://schemas.openxmlformats.org/presentationml/2006/ole">
            <mc:AlternateContent xmlns:mc="http://schemas.openxmlformats.org/markup-compatibility/2006">
              <mc:Choice xmlns:v="urn:schemas-microsoft-com:vml" Requires="v">
                <p:oleObj spid="_x0000_s810111" name="Chart" r:id="rId5" imgW="9417788" imgH="6227100" progId="MSGraph.Chart.8">
                  <p:embed followColorScheme="full"/>
                </p:oleObj>
              </mc:Choice>
              <mc:Fallback>
                <p:oleObj name="Chart" r:id="rId5" imgW="9417788" imgH="6227100" progId="MSGraph.Chart.8">
                  <p:embed followColorScheme="full"/>
                  <p:pic>
                    <p:nvPicPr>
                      <p:cNvPr id="0" name=""/>
                      <p:cNvPicPr>
                        <a:picLocks noChangeAspect="1" noChangeArrowheads="1"/>
                      </p:cNvPicPr>
                      <p:nvPr/>
                    </p:nvPicPr>
                    <p:blipFill>
                      <a:blip r:embed="rId6"/>
                      <a:srcRect/>
                      <a:stretch>
                        <a:fillRect/>
                      </a:stretch>
                    </p:blipFill>
                    <p:spPr bwMode="auto">
                      <a:xfrm>
                        <a:off x="2649849" y="4068184"/>
                        <a:ext cx="26146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8329019"/>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004836635"/>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1134"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cs typeface="Arial" charset="0"/>
              </a:rPr>
              <a:t>Averaging Gauss/Gauss error</a:t>
            </a:r>
            <a:endParaRPr lang="en-US" sz="4000" dirty="0">
              <a:solidFill>
                <a:prstClr val="black"/>
              </a:solidFill>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69110350"/>
              </p:ext>
            </p:extLst>
          </p:nvPr>
        </p:nvGraphicFramePr>
        <p:xfrm>
          <a:off x="2649538" y="4068763"/>
          <a:ext cx="2614612" cy="1725612"/>
        </p:xfrm>
        <a:graphic>
          <a:graphicData uri="http://schemas.openxmlformats.org/presentationml/2006/ole">
            <mc:AlternateContent xmlns:mc="http://schemas.openxmlformats.org/markup-compatibility/2006">
              <mc:Choice xmlns:v="urn:schemas-microsoft-com:vml" Requires="v">
                <p:oleObj spid="_x0000_s811135" name="Chart" r:id="rId5" imgW="9417788" imgH="6227100" progId="MSGraph.Chart.8">
                  <p:embed followColorScheme="full"/>
                </p:oleObj>
              </mc:Choice>
              <mc:Fallback>
                <p:oleObj name="Chart" r:id="rId5" imgW="9417788" imgH="6227100" progId="MSGraph.Chart.8">
                  <p:embed followColorScheme="full"/>
                  <p:pic>
                    <p:nvPicPr>
                      <p:cNvPr id="0" name=""/>
                      <p:cNvPicPr>
                        <a:picLocks noChangeAspect="1" noChangeArrowheads="1"/>
                      </p:cNvPicPr>
                      <p:nvPr/>
                    </p:nvPicPr>
                    <p:blipFill>
                      <a:blip r:embed="rId6"/>
                      <a:srcRect/>
                      <a:stretch>
                        <a:fillRect/>
                      </a:stretch>
                    </p:blipFill>
                    <p:spPr bwMode="auto">
                      <a:xfrm>
                        <a:off x="2649538" y="4068763"/>
                        <a:ext cx="26146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54180"/>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61290863"/>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2096"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58949" y="3051375"/>
            <a:ext cx="3337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outer-shell </a:t>
            </a:r>
            <a:r>
              <a:rPr lang="en-US" altLang="en-US" sz="2000" b="1" dirty="0" err="1" smtClean="0">
                <a:solidFill>
                  <a:prstClr val="black"/>
                </a:solidFill>
                <a:latin typeface="Arial" panose="020B0604020202020204" pitchFamily="34" charset="0"/>
                <a:cs typeface="Arial" charset="0"/>
              </a:rPr>
              <a:t>R</a:t>
            </a:r>
            <a:r>
              <a:rPr lang="en-US" altLang="en-US" sz="2000" b="1" baseline="-25000" dirty="0" err="1" smtClean="0">
                <a:solidFill>
                  <a:prstClr val="black"/>
                </a:solidFill>
                <a:latin typeface="Arial" panose="020B0604020202020204" pitchFamily="34" charset="0"/>
                <a:cs typeface="Arial" charset="0"/>
              </a:rPr>
              <a:t>merge</a:t>
            </a:r>
            <a:endParaRPr lang="en-US" altLang="en-US" sz="2000" b="1" baseline="-25000"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err="1" smtClean="0">
                <a:solidFill>
                  <a:prstClr val="black"/>
                </a:solidFill>
                <a:cs typeface="Arial" charset="0"/>
              </a:rPr>
              <a:t>R</a:t>
            </a:r>
            <a:r>
              <a:rPr lang="en-US" sz="4000" baseline="-25000" dirty="0" err="1" smtClean="0">
                <a:solidFill>
                  <a:prstClr val="black"/>
                </a:solidFill>
                <a:cs typeface="Arial" charset="0"/>
              </a:rPr>
              <a:t>merge</a:t>
            </a:r>
            <a:r>
              <a:rPr lang="en-US" sz="4000" dirty="0" smtClean="0">
                <a:solidFill>
                  <a:prstClr val="black"/>
                </a:solidFill>
                <a:cs typeface="Arial" charset="0"/>
              </a:rPr>
              <a:t> at the resolution limit in PDB</a:t>
            </a:r>
            <a:endParaRPr lang="en-US" sz="4000" dirty="0">
              <a:solidFill>
                <a:prstClr val="black"/>
              </a:solidFill>
              <a:cs typeface="Arial" charset="0"/>
            </a:endParaRPr>
          </a:p>
        </p:txBody>
      </p:sp>
      <p:sp>
        <p:nvSpPr>
          <p:cNvPr id="6" name="Text Box 5"/>
          <p:cNvSpPr txBox="1">
            <a:spLocks noChangeArrowheads="1"/>
          </p:cNvSpPr>
          <p:nvPr/>
        </p:nvSpPr>
        <p:spPr bwMode="auto">
          <a:xfrm>
            <a:off x="4400118" y="6322990"/>
            <a:ext cx="72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Year</a:t>
            </a:r>
            <a:endParaRPr lang="en-US" altLang="en-US" sz="2000" b="1"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3487410303"/>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Take-home lesson: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162086"/>
            <a:ext cx="8229600" cy="3964077"/>
          </a:xfrm>
        </p:spPr>
        <p:txBody>
          <a:bodyPr>
            <a:normAutofit/>
          </a:bodyPr>
          <a:lstStyle/>
          <a:p>
            <a:pPr marL="0" indent="0" algn="ctr">
              <a:buNone/>
            </a:pPr>
            <a:r>
              <a:rPr lang="en-US" sz="4000" dirty="0" smtClean="0">
                <a:latin typeface="Arial" panose="020B0604020202020204" pitchFamily="34" charset="0"/>
                <a:cs typeface="Arial" panose="020B0604020202020204" pitchFamily="34" charset="0"/>
              </a:rPr>
              <a:t>R factors are</a:t>
            </a:r>
          </a:p>
          <a:p>
            <a:pPr marL="0" indent="0" algn="ctr">
              <a:buNone/>
            </a:pPr>
            <a:r>
              <a:rPr lang="en-US" sz="4000" dirty="0">
                <a:solidFill>
                  <a:srgbClr val="FF0000"/>
                </a:solidFill>
                <a:latin typeface="Arial" panose="020B0604020202020204" pitchFamily="34" charset="0"/>
                <a:cs typeface="Arial" panose="020B0604020202020204" pitchFamily="34" charset="0"/>
              </a:rPr>
              <a:t>u</a:t>
            </a:r>
            <a:r>
              <a:rPr lang="en-US" sz="4000" dirty="0" smtClean="0">
                <a:solidFill>
                  <a:srgbClr val="FF0000"/>
                </a:solidFill>
                <a:latin typeface="Arial" panose="020B0604020202020204" pitchFamily="34" charset="0"/>
                <a:cs typeface="Arial" panose="020B0604020202020204" pitchFamily="34" charset="0"/>
              </a:rPr>
              <a:t>ndefined</a:t>
            </a:r>
          </a:p>
          <a:p>
            <a:pPr marL="0" indent="0" algn="ctr">
              <a:buNone/>
            </a:pPr>
            <a:r>
              <a:rPr lang="en-US" altLang="en-US" sz="4000" dirty="0" smtClean="0">
                <a:latin typeface="Arial" panose="020B0604020202020204" pitchFamily="34" charset="0"/>
                <a:cs typeface="Arial" panose="020B0604020202020204" pitchFamily="34" charset="0"/>
              </a:rPr>
              <a:t>as </a:t>
            </a:r>
            <a:r>
              <a:rPr lang="en-US" altLang="en-US" sz="4000" i="1" dirty="0" err="1">
                <a:latin typeface="Arial" panose="020B0604020202020204" pitchFamily="34" charset="0"/>
                <a:cs typeface="Arial" panose="020B0604020202020204" pitchFamily="34" charset="0"/>
              </a:rPr>
              <a:t>I</a:t>
            </a:r>
            <a:r>
              <a:rPr lang="en-US" altLang="en-US" sz="4000" i="1" baseline="-25000" dirty="0" err="1">
                <a:latin typeface="Arial" panose="020B0604020202020204" pitchFamily="34" charset="0"/>
                <a:cs typeface="Arial" panose="020B0604020202020204" pitchFamily="34" charset="0"/>
              </a:rPr>
              <a:t>obs</a:t>
            </a:r>
            <a:r>
              <a:rPr lang="en-US" altLang="en-US" sz="4000" dirty="0">
                <a:latin typeface="Arial" panose="020B0604020202020204" pitchFamily="34" charset="0"/>
                <a:cs typeface="Arial" panose="020B0604020202020204" pitchFamily="34" charset="0"/>
              </a:rPr>
              <a:t> → </a:t>
            </a:r>
            <a:r>
              <a:rPr lang="en-US" altLang="en-US"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p>
          <a:p>
            <a:pPr marL="0" indent="0" algn="ctr">
              <a:buNone/>
            </a:pPr>
            <a:endParaRPr lang="en-US" sz="4000" dirty="0">
              <a:latin typeface="Arial" panose="020B0604020202020204" pitchFamily="34" charset="0"/>
              <a:cs typeface="Arial" panose="020B0604020202020204" pitchFamily="34" charset="0"/>
            </a:endParaRPr>
          </a:p>
          <a:p>
            <a:pPr marL="0" indent="0" algn="ctr">
              <a:buNone/>
            </a:pPr>
            <a:r>
              <a:rPr lang="en-US" sz="2800" dirty="0" smtClean="0">
                <a:latin typeface="Arial" panose="020B0604020202020204" pitchFamily="34" charset="0"/>
                <a:cs typeface="Arial" panose="020B0604020202020204" pitchFamily="34" charset="0"/>
              </a:rPr>
              <a:t>Report as “ – “ in outer bin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1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smtClean="0"/>
              <a:t>CSHL_raddam_2018.pptx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Excitation</a:t>
            </a:r>
          </a:p>
        </p:txBody>
      </p:sp>
      <p:sp>
        <p:nvSpPr>
          <p:cNvPr id="63491"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3492"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3493"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3494"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770332990"/>
      </p:ext>
    </p:extLst>
  </p:cSld>
  <p:clrMapOvr>
    <a:masterClrMapping/>
  </p:clrMapOvr>
  <p:transition>
    <p:wipe dir="u"/>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altLang="en-US"/>
              <a:t>Rough values of energy quanta</a:t>
            </a:r>
          </a:p>
        </p:txBody>
      </p:sp>
      <p:sp>
        <p:nvSpPr>
          <p:cNvPr id="230403" name="Rectangle 3"/>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230404" name="Text Box 4"/>
          <p:cNvSpPr txBox="1">
            <a:spLocks noChangeArrowheads="1"/>
          </p:cNvSpPr>
          <p:nvPr/>
        </p:nvSpPr>
        <p:spPr bwMode="auto">
          <a:xfrm>
            <a:off x="676275" y="1803400"/>
            <a:ext cx="84677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0000"/>
                </a:solidFill>
                <a:latin typeface="Arial"/>
              </a:rPr>
              <a:t>1 MeV		100 GJ/mol		Medical radiation therapy</a:t>
            </a:r>
          </a:p>
          <a:p>
            <a:pPr>
              <a:spcBef>
                <a:spcPct val="50000"/>
              </a:spcBef>
            </a:pPr>
            <a:r>
              <a:rPr lang="en-US" altLang="en-US" sz="2400">
                <a:solidFill>
                  <a:srgbClr val="000000"/>
                </a:solidFill>
                <a:latin typeface="Arial"/>
              </a:rPr>
              <a:t>100 keV	10 GJ/mol		Medical imaging</a:t>
            </a:r>
          </a:p>
          <a:p>
            <a:pPr>
              <a:spcBef>
                <a:spcPct val="50000"/>
              </a:spcBef>
            </a:pPr>
            <a:r>
              <a:rPr lang="en-US" altLang="en-US" sz="2400">
                <a:solidFill>
                  <a:srgbClr val="000000"/>
                </a:solidFill>
                <a:latin typeface="Arial"/>
              </a:rPr>
              <a:t>10 keV	1 GJ/mol		X-ray crystallography</a:t>
            </a:r>
          </a:p>
          <a:p>
            <a:pPr>
              <a:spcBef>
                <a:spcPct val="50000"/>
              </a:spcBef>
            </a:pPr>
            <a:r>
              <a:rPr lang="en-US" altLang="en-US" sz="2400">
                <a:solidFill>
                  <a:srgbClr val="000000"/>
                </a:solidFill>
                <a:latin typeface="Arial"/>
              </a:rPr>
              <a:t>1 keV		100 MJ/mol		S and P K-edges</a:t>
            </a:r>
          </a:p>
          <a:p>
            <a:pPr>
              <a:spcBef>
                <a:spcPct val="50000"/>
              </a:spcBef>
            </a:pPr>
            <a:r>
              <a:rPr lang="en-US" altLang="en-US" sz="2400">
                <a:solidFill>
                  <a:srgbClr val="000000"/>
                </a:solidFill>
                <a:latin typeface="Arial"/>
              </a:rPr>
              <a:t>100 eV	10 MJ/mol		“water window”</a:t>
            </a:r>
          </a:p>
          <a:p>
            <a:pPr>
              <a:spcBef>
                <a:spcPct val="50000"/>
              </a:spcBef>
            </a:pPr>
            <a:r>
              <a:rPr lang="en-US" altLang="en-US" sz="2400">
                <a:solidFill>
                  <a:srgbClr val="000000"/>
                </a:solidFill>
                <a:latin typeface="Arial"/>
              </a:rPr>
              <a:t>10 eV		1 MJ/mol		C≡C bond</a:t>
            </a:r>
          </a:p>
          <a:p>
            <a:pPr>
              <a:spcBef>
                <a:spcPct val="50000"/>
              </a:spcBef>
            </a:pPr>
            <a:r>
              <a:rPr lang="en-US" altLang="en-US" sz="2400">
                <a:solidFill>
                  <a:srgbClr val="000000"/>
                </a:solidFill>
                <a:latin typeface="Arial"/>
              </a:rPr>
              <a:t>1 eV		100 kJ/mol		C</a:t>
            </a:r>
            <a:r>
              <a:rPr lang="en-US" altLang="en-US" sz="2400">
                <a:solidFill>
                  <a:srgbClr val="000000"/>
                </a:solidFill>
                <a:latin typeface="Arial"/>
                <a:cs typeface="Arial" charset="0"/>
              </a:rPr>
              <a:t>-</a:t>
            </a:r>
            <a:r>
              <a:rPr lang="en-US" altLang="en-US" sz="2400">
                <a:solidFill>
                  <a:srgbClr val="000000"/>
                </a:solidFill>
                <a:latin typeface="Arial"/>
              </a:rPr>
              <a:t>C bond, visible light</a:t>
            </a:r>
          </a:p>
          <a:p>
            <a:pPr>
              <a:spcBef>
                <a:spcPct val="50000"/>
              </a:spcBef>
            </a:pPr>
            <a:r>
              <a:rPr lang="en-US" altLang="en-US" sz="2400">
                <a:solidFill>
                  <a:srgbClr val="000000"/>
                </a:solidFill>
                <a:latin typeface="Arial"/>
              </a:rPr>
              <a:t>100 meV	10 kJ/mol		hydrogen bond</a:t>
            </a:r>
          </a:p>
          <a:p>
            <a:pPr>
              <a:spcBef>
                <a:spcPct val="50000"/>
              </a:spcBef>
            </a:pPr>
            <a:r>
              <a:rPr lang="en-US" altLang="en-US" sz="2400">
                <a:solidFill>
                  <a:srgbClr val="000000"/>
                </a:solidFill>
                <a:latin typeface="Arial"/>
              </a:rPr>
              <a:t>10 meV	1 kJ/mol		heat (~300 K)</a:t>
            </a:r>
          </a:p>
        </p:txBody>
      </p:sp>
    </p:spTree>
    <p:extLst>
      <p:ext uri="{BB962C8B-B14F-4D97-AF65-F5344CB8AC3E}">
        <p14:creationId xmlns:p14="http://schemas.microsoft.com/office/powerpoint/2010/main" val="833583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wipe(up)">
                                      <p:cBhvr>
                                        <p:cTn id="7" dur="500"/>
                                        <p:tgtEl>
                                          <p:spTgt spid="230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Electron attachment</a:t>
            </a:r>
          </a:p>
        </p:txBody>
      </p:sp>
      <p:grpSp>
        <p:nvGrpSpPr>
          <p:cNvPr id="64521" name="Group 9"/>
          <p:cNvGrpSpPr>
            <a:grpSpLocks/>
          </p:cNvGrpSpPr>
          <p:nvPr/>
        </p:nvGrpSpPr>
        <p:grpSpPr bwMode="auto">
          <a:xfrm>
            <a:off x="2779713" y="1801813"/>
            <a:ext cx="3543300" cy="3543300"/>
            <a:chOff x="1751" y="1135"/>
            <a:chExt cx="2232" cy="2232"/>
          </a:xfrm>
        </p:grpSpPr>
        <p:sp>
          <p:nvSpPr>
            <p:cNvPr id="64515" name="Oval 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4516" name="Oval 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4517" name="Oval 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4518" name="Oval 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4519" name="Text Box 7"/>
          <p:cNvSpPr txBox="1">
            <a:spLocks noChangeArrowheads="1"/>
          </p:cNvSpPr>
          <p:nvPr/>
        </p:nvSpPr>
        <p:spPr bwMode="auto">
          <a:xfrm>
            <a:off x="6423025" y="52832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4520" name="Line 8"/>
          <p:cNvSpPr>
            <a:spLocks noChangeShapeType="1"/>
          </p:cNvSpPr>
          <p:nvPr/>
        </p:nvSpPr>
        <p:spPr bwMode="auto">
          <a:xfrm flipV="1">
            <a:off x="6581775" y="5648325"/>
            <a:ext cx="0" cy="17732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98785590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Electron attachment</a:t>
            </a:r>
          </a:p>
        </p:txBody>
      </p:sp>
      <p:sp>
        <p:nvSpPr>
          <p:cNvPr id="65539"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5540"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5541"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5542"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5543" name="Oval 7"/>
          <p:cNvSpPr>
            <a:spLocks noChangeArrowheads="1"/>
          </p:cNvSpPr>
          <p:nvPr/>
        </p:nvSpPr>
        <p:spPr bwMode="auto">
          <a:xfrm rot="-8804052">
            <a:off x="1296988" y="2555875"/>
            <a:ext cx="6375400" cy="1941513"/>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5544" name="Text Box 8"/>
          <p:cNvSpPr txBox="1">
            <a:spLocks noChangeArrowheads="1"/>
          </p:cNvSpPr>
          <p:nvPr/>
        </p:nvSpPr>
        <p:spPr bwMode="auto">
          <a:xfrm>
            <a:off x="6340475" y="33543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Tree>
    <p:extLst>
      <p:ext uri="{BB962C8B-B14F-4D97-AF65-F5344CB8AC3E}">
        <p14:creationId xmlns:p14="http://schemas.microsoft.com/office/powerpoint/2010/main" val="327947700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564" name="Oval 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65" name="Oval 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6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67" name="Oval 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68" name="Group 8"/>
          <p:cNvGrpSpPr>
            <a:grpSpLocks/>
          </p:cNvGrpSpPr>
          <p:nvPr/>
        </p:nvGrpSpPr>
        <p:grpSpPr bwMode="auto">
          <a:xfrm>
            <a:off x="3935413" y="2941638"/>
            <a:ext cx="858837" cy="785812"/>
            <a:chOff x="1751" y="1135"/>
            <a:chExt cx="2232" cy="2232"/>
          </a:xfrm>
        </p:grpSpPr>
        <p:sp>
          <p:nvSpPr>
            <p:cNvPr id="66569"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70"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71"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72"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73" name="Group 13"/>
          <p:cNvGrpSpPr>
            <a:grpSpLocks/>
          </p:cNvGrpSpPr>
          <p:nvPr/>
        </p:nvGrpSpPr>
        <p:grpSpPr bwMode="auto">
          <a:xfrm>
            <a:off x="1270000" y="3892550"/>
            <a:ext cx="858838" cy="785813"/>
            <a:chOff x="1751" y="1135"/>
            <a:chExt cx="2232" cy="2232"/>
          </a:xfrm>
        </p:grpSpPr>
        <p:sp>
          <p:nvSpPr>
            <p:cNvPr id="66574" name="Oval 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75" name="Oval 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76"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77" name="Oval 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78" name="Group 18"/>
          <p:cNvGrpSpPr>
            <a:grpSpLocks/>
          </p:cNvGrpSpPr>
          <p:nvPr/>
        </p:nvGrpSpPr>
        <p:grpSpPr bwMode="auto">
          <a:xfrm rot="1669699">
            <a:off x="4411663" y="3959225"/>
            <a:ext cx="858837" cy="785813"/>
            <a:chOff x="1751" y="1135"/>
            <a:chExt cx="2232" cy="2232"/>
          </a:xfrm>
        </p:grpSpPr>
        <p:sp>
          <p:nvSpPr>
            <p:cNvPr id="66579" name="Oval 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80" name="Oval 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81"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82" name="Oval 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83" name="Group 23"/>
          <p:cNvGrpSpPr>
            <a:grpSpLocks/>
          </p:cNvGrpSpPr>
          <p:nvPr/>
        </p:nvGrpSpPr>
        <p:grpSpPr bwMode="auto">
          <a:xfrm>
            <a:off x="2462213" y="3355975"/>
            <a:ext cx="858837" cy="785813"/>
            <a:chOff x="1751" y="1135"/>
            <a:chExt cx="2232" cy="2232"/>
          </a:xfrm>
        </p:grpSpPr>
        <p:sp>
          <p:nvSpPr>
            <p:cNvPr id="66584" name="Oval 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85" name="Oval 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86"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87" name="Oval 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88" name="Group 28"/>
          <p:cNvGrpSpPr>
            <a:grpSpLocks/>
          </p:cNvGrpSpPr>
          <p:nvPr/>
        </p:nvGrpSpPr>
        <p:grpSpPr bwMode="auto">
          <a:xfrm>
            <a:off x="7259638" y="3784600"/>
            <a:ext cx="858837" cy="785813"/>
            <a:chOff x="1751" y="1135"/>
            <a:chExt cx="2232" cy="2232"/>
          </a:xfrm>
        </p:grpSpPr>
        <p:sp>
          <p:nvSpPr>
            <p:cNvPr id="66589"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90"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91"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92"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93" name="Group 33"/>
          <p:cNvGrpSpPr>
            <a:grpSpLocks/>
          </p:cNvGrpSpPr>
          <p:nvPr/>
        </p:nvGrpSpPr>
        <p:grpSpPr bwMode="auto">
          <a:xfrm rot="1198672">
            <a:off x="2047875" y="4568825"/>
            <a:ext cx="858838" cy="785813"/>
            <a:chOff x="1751" y="1135"/>
            <a:chExt cx="2232" cy="2232"/>
          </a:xfrm>
        </p:grpSpPr>
        <p:sp>
          <p:nvSpPr>
            <p:cNvPr id="66594"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95"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9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597"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598" name="Group 38"/>
          <p:cNvGrpSpPr>
            <a:grpSpLocks/>
          </p:cNvGrpSpPr>
          <p:nvPr/>
        </p:nvGrpSpPr>
        <p:grpSpPr bwMode="auto">
          <a:xfrm rot="-1425292">
            <a:off x="3419475" y="4343400"/>
            <a:ext cx="858838" cy="785813"/>
            <a:chOff x="1751" y="1135"/>
            <a:chExt cx="2232" cy="2232"/>
          </a:xfrm>
        </p:grpSpPr>
        <p:sp>
          <p:nvSpPr>
            <p:cNvPr id="66599"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00"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0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02"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03" name="Group 43"/>
          <p:cNvGrpSpPr>
            <a:grpSpLocks/>
          </p:cNvGrpSpPr>
          <p:nvPr/>
        </p:nvGrpSpPr>
        <p:grpSpPr bwMode="auto">
          <a:xfrm>
            <a:off x="6169025" y="2941638"/>
            <a:ext cx="858838" cy="785812"/>
            <a:chOff x="1751" y="1135"/>
            <a:chExt cx="2232" cy="2232"/>
          </a:xfrm>
        </p:grpSpPr>
        <p:sp>
          <p:nvSpPr>
            <p:cNvPr id="66604"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05"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06"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07"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08" name="Group 48"/>
          <p:cNvGrpSpPr>
            <a:grpSpLocks/>
          </p:cNvGrpSpPr>
          <p:nvPr/>
        </p:nvGrpSpPr>
        <p:grpSpPr bwMode="auto">
          <a:xfrm>
            <a:off x="6221413" y="4371975"/>
            <a:ext cx="858837" cy="785813"/>
            <a:chOff x="1751" y="1135"/>
            <a:chExt cx="2232" cy="2232"/>
          </a:xfrm>
        </p:grpSpPr>
        <p:sp>
          <p:nvSpPr>
            <p:cNvPr id="66609"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10"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11"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12"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13" name="Group 53"/>
          <p:cNvGrpSpPr>
            <a:grpSpLocks/>
          </p:cNvGrpSpPr>
          <p:nvPr/>
        </p:nvGrpSpPr>
        <p:grpSpPr bwMode="auto">
          <a:xfrm>
            <a:off x="5081588" y="2724150"/>
            <a:ext cx="858837" cy="785813"/>
            <a:chOff x="1751" y="1135"/>
            <a:chExt cx="2232" cy="2232"/>
          </a:xfrm>
        </p:grpSpPr>
        <p:sp>
          <p:nvSpPr>
            <p:cNvPr id="66614"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15"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1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17"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18" name="Group 58"/>
          <p:cNvGrpSpPr>
            <a:grpSpLocks/>
          </p:cNvGrpSpPr>
          <p:nvPr/>
        </p:nvGrpSpPr>
        <p:grpSpPr bwMode="auto">
          <a:xfrm>
            <a:off x="1446213" y="2935288"/>
            <a:ext cx="858837" cy="785812"/>
            <a:chOff x="1751" y="1135"/>
            <a:chExt cx="2232" cy="2232"/>
          </a:xfrm>
        </p:grpSpPr>
        <p:sp>
          <p:nvSpPr>
            <p:cNvPr id="66619"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20"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21"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22"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23" name="Group 63"/>
          <p:cNvGrpSpPr>
            <a:grpSpLocks/>
          </p:cNvGrpSpPr>
          <p:nvPr/>
        </p:nvGrpSpPr>
        <p:grpSpPr bwMode="auto">
          <a:xfrm rot="3434755">
            <a:off x="5226050" y="4930776"/>
            <a:ext cx="858837" cy="785812"/>
            <a:chOff x="1751" y="1135"/>
            <a:chExt cx="2232" cy="2232"/>
          </a:xfrm>
        </p:grpSpPr>
        <p:sp>
          <p:nvSpPr>
            <p:cNvPr id="66624"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25"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26"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27"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28" name="Group 68"/>
          <p:cNvGrpSpPr>
            <a:grpSpLocks/>
          </p:cNvGrpSpPr>
          <p:nvPr/>
        </p:nvGrpSpPr>
        <p:grpSpPr bwMode="auto">
          <a:xfrm rot="-2353230">
            <a:off x="2903538" y="5292725"/>
            <a:ext cx="858837" cy="785813"/>
            <a:chOff x="1751" y="1135"/>
            <a:chExt cx="2232" cy="2232"/>
          </a:xfrm>
        </p:grpSpPr>
        <p:sp>
          <p:nvSpPr>
            <p:cNvPr id="6662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3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3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3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33" name="Group 73"/>
          <p:cNvGrpSpPr>
            <a:grpSpLocks/>
          </p:cNvGrpSpPr>
          <p:nvPr/>
        </p:nvGrpSpPr>
        <p:grpSpPr bwMode="auto">
          <a:xfrm>
            <a:off x="4049713" y="5264150"/>
            <a:ext cx="858837" cy="785813"/>
            <a:chOff x="1751" y="1135"/>
            <a:chExt cx="2232" cy="2232"/>
          </a:xfrm>
        </p:grpSpPr>
        <p:sp>
          <p:nvSpPr>
            <p:cNvPr id="6663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3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3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3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38" name="Group 78"/>
          <p:cNvGrpSpPr>
            <a:grpSpLocks/>
          </p:cNvGrpSpPr>
          <p:nvPr/>
        </p:nvGrpSpPr>
        <p:grpSpPr bwMode="auto">
          <a:xfrm rot="443076">
            <a:off x="2671763" y="2303463"/>
            <a:ext cx="858837" cy="785812"/>
            <a:chOff x="1751" y="1135"/>
            <a:chExt cx="2232" cy="2232"/>
          </a:xfrm>
        </p:grpSpPr>
        <p:sp>
          <p:nvSpPr>
            <p:cNvPr id="66639"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40"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41"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42"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43" name="Group 83"/>
          <p:cNvGrpSpPr>
            <a:grpSpLocks/>
          </p:cNvGrpSpPr>
          <p:nvPr/>
        </p:nvGrpSpPr>
        <p:grpSpPr bwMode="auto">
          <a:xfrm>
            <a:off x="5400675" y="3697288"/>
            <a:ext cx="858838" cy="785812"/>
            <a:chOff x="1751" y="1135"/>
            <a:chExt cx="2232" cy="2232"/>
          </a:xfrm>
        </p:grpSpPr>
        <p:sp>
          <p:nvSpPr>
            <p:cNvPr id="66644"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45"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4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47"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48" name="Group 88"/>
          <p:cNvGrpSpPr>
            <a:grpSpLocks/>
          </p:cNvGrpSpPr>
          <p:nvPr/>
        </p:nvGrpSpPr>
        <p:grpSpPr bwMode="auto">
          <a:xfrm rot="1626381">
            <a:off x="1901825" y="5641975"/>
            <a:ext cx="858838" cy="785813"/>
            <a:chOff x="1751" y="1135"/>
            <a:chExt cx="2232" cy="2232"/>
          </a:xfrm>
        </p:grpSpPr>
        <p:sp>
          <p:nvSpPr>
            <p:cNvPr id="66649"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50"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5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52"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53" name="Group 93"/>
          <p:cNvGrpSpPr>
            <a:grpSpLocks/>
          </p:cNvGrpSpPr>
          <p:nvPr/>
        </p:nvGrpSpPr>
        <p:grpSpPr bwMode="auto">
          <a:xfrm>
            <a:off x="1082675" y="4937125"/>
            <a:ext cx="858838" cy="785813"/>
            <a:chOff x="1751" y="1135"/>
            <a:chExt cx="2232" cy="2232"/>
          </a:xfrm>
        </p:grpSpPr>
        <p:sp>
          <p:nvSpPr>
            <p:cNvPr id="66654"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55"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56"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57"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58" name="Group 98"/>
          <p:cNvGrpSpPr>
            <a:grpSpLocks/>
          </p:cNvGrpSpPr>
          <p:nvPr/>
        </p:nvGrpSpPr>
        <p:grpSpPr bwMode="auto">
          <a:xfrm>
            <a:off x="5965825" y="1970088"/>
            <a:ext cx="858838" cy="785812"/>
            <a:chOff x="1751" y="1135"/>
            <a:chExt cx="2232" cy="2232"/>
          </a:xfrm>
        </p:grpSpPr>
        <p:sp>
          <p:nvSpPr>
            <p:cNvPr id="66659"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60"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61"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62"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63" name="Group 103"/>
          <p:cNvGrpSpPr>
            <a:grpSpLocks/>
          </p:cNvGrpSpPr>
          <p:nvPr/>
        </p:nvGrpSpPr>
        <p:grpSpPr bwMode="auto">
          <a:xfrm rot="879490">
            <a:off x="4841875" y="1671638"/>
            <a:ext cx="858838" cy="785812"/>
            <a:chOff x="1751" y="1135"/>
            <a:chExt cx="2232" cy="2232"/>
          </a:xfrm>
        </p:grpSpPr>
        <p:sp>
          <p:nvSpPr>
            <p:cNvPr id="66664"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65"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6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67"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68" name="Group 108"/>
          <p:cNvGrpSpPr>
            <a:grpSpLocks/>
          </p:cNvGrpSpPr>
          <p:nvPr/>
        </p:nvGrpSpPr>
        <p:grpSpPr bwMode="auto">
          <a:xfrm rot="1128729">
            <a:off x="3775075" y="1998663"/>
            <a:ext cx="858838" cy="785812"/>
            <a:chOff x="1751" y="1135"/>
            <a:chExt cx="2232" cy="2232"/>
          </a:xfrm>
        </p:grpSpPr>
        <p:sp>
          <p:nvSpPr>
            <p:cNvPr id="66669"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70"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71"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72"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73" name="Group 113"/>
          <p:cNvGrpSpPr>
            <a:grpSpLocks/>
          </p:cNvGrpSpPr>
          <p:nvPr/>
        </p:nvGrpSpPr>
        <p:grpSpPr bwMode="auto">
          <a:xfrm rot="738582">
            <a:off x="1700213" y="1939925"/>
            <a:ext cx="858837" cy="785813"/>
            <a:chOff x="1751" y="1135"/>
            <a:chExt cx="2232" cy="2232"/>
          </a:xfrm>
        </p:grpSpPr>
        <p:sp>
          <p:nvSpPr>
            <p:cNvPr id="66674"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75"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76"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77"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78" name="Group 118"/>
          <p:cNvGrpSpPr>
            <a:grpSpLocks/>
          </p:cNvGrpSpPr>
          <p:nvPr/>
        </p:nvGrpSpPr>
        <p:grpSpPr bwMode="auto">
          <a:xfrm rot="-3226531">
            <a:off x="6176963" y="5314950"/>
            <a:ext cx="858837" cy="785813"/>
            <a:chOff x="1751" y="1135"/>
            <a:chExt cx="2232" cy="2232"/>
          </a:xfrm>
        </p:grpSpPr>
        <p:sp>
          <p:nvSpPr>
            <p:cNvPr id="66679"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80"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81"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82"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83" name="Group 123"/>
          <p:cNvGrpSpPr>
            <a:grpSpLocks/>
          </p:cNvGrpSpPr>
          <p:nvPr/>
        </p:nvGrpSpPr>
        <p:grpSpPr bwMode="auto">
          <a:xfrm>
            <a:off x="204788" y="4784725"/>
            <a:ext cx="858837" cy="785813"/>
            <a:chOff x="1751" y="1135"/>
            <a:chExt cx="2232" cy="2232"/>
          </a:xfrm>
        </p:grpSpPr>
        <p:sp>
          <p:nvSpPr>
            <p:cNvPr id="66684"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85"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86"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87"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88" name="Group 128"/>
          <p:cNvGrpSpPr>
            <a:grpSpLocks/>
          </p:cNvGrpSpPr>
          <p:nvPr/>
        </p:nvGrpSpPr>
        <p:grpSpPr bwMode="auto">
          <a:xfrm>
            <a:off x="479425" y="5757863"/>
            <a:ext cx="858838" cy="785812"/>
            <a:chOff x="1751" y="1135"/>
            <a:chExt cx="2232" cy="2232"/>
          </a:xfrm>
        </p:grpSpPr>
        <p:sp>
          <p:nvSpPr>
            <p:cNvPr id="66689"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90"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91"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92"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6693" name="Group 133"/>
          <p:cNvGrpSpPr>
            <a:grpSpLocks/>
          </p:cNvGrpSpPr>
          <p:nvPr/>
        </p:nvGrpSpPr>
        <p:grpSpPr bwMode="auto">
          <a:xfrm>
            <a:off x="471488" y="2281238"/>
            <a:ext cx="858837" cy="785812"/>
            <a:chOff x="1751" y="1135"/>
            <a:chExt cx="2232" cy="2232"/>
          </a:xfrm>
        </p:grpSpPr>
        <p:sp>
          <p:nvSpPr>
            <p:cNvPr id="66694" name="Oval 1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95" name="Oval 1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96"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6697" name="Oval 1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350492449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Sample atoms</a:t>
            </a:r>
          </a:p>
        </p:txBody>
      </p:sp>
      <p:grpSp>
        <p:nvGrpSpPr>
          <p:cNvPr id="67746" name="Group 162"/>
          <p:cNvGrpSpPr>
            <a:grpSpLocks/>
          </p:cNvGrpSpPr>
          <p:nvPr/>
        </p:nvGrpSpPr>
        <p:grpSpPr bwMode="auto">
          <a:xfrm>
            <a:off x="431800" y="-619125"/>
            <a:ext cx="588963" cy="4748213"/>
            <a:chOff x="272" y="-390"/>
            <a:chExt cx="371" cy="2991"/>
          </a:xfrm>
        </p:grpSpPr>
        <p:grpSp>
          <p:nvGrpSpPr>
            <p:cNvPr id="67588" name="Group 4"/>
            <p:cNvGrpSpPr>
              <a:grpSpLocks/>
            </p:cNvGrpSpPr>
            <p:nvPr/>
          </p:nvGrpSpPr>
          <p:grpSpPr bwMode="auto">
            <a:xfrm rot="5400000">
              <a:off x="272" y="-390"/>
              <a:ext cx="370" cy="369"/>
              <a:chOff x="362" y="2318"/>
              <a:chExt cx="370" cy="369"/>
            </a:xfrm>
          </p:grpSpPr>
          <p:sp>
            <p:nvSpPr>
              <p:cNvPr id="67589"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590"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67591" name="Group 7"/>
            <p:cNvGrpSpPr>
              <a:grpSpLocks/>
            </p:cNvGrpSpPr>
            <p:nvPr/>
          </p:nvGrpSpPr>
          <p:grpSpPr bwMode="auto">
            <a:xfrm rot="5400000">
              <a:off x="272" y="-22"/>
              <a:ext cx="370" cy="369"/>
              <a:chOff x="362" y="2318"/>
              <a:chExt cx="370" cy="369"/>
            </a:xfrm>
          </p:grpSpPr>
          <p:sp>
            <p:nvSpPr>
              <p:cNvPr id="67592"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593"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67594" name="Group 10"/>
            <p:cNvGrpSpPr>
              <a:grpSpLocks/>
            </p:cNvGrpSpPr>
            <p:nvPr/>
          </p:nvGrpSpPr>
          <p:grpSpPr bwMode="auto">
            <a:xfrm rot="5400000">
              <a:off x="273" y="346"/>
              <a:ext cx="370" cy="369"/>
              <a:chOff x="362" y="2318"/>
              <a:chExt cx="370" cy="369"/>
            </a:xfrm>
          </p:grpSpPr>
          <p:sp>
            <p:nvSpPr>
              <p:cNvPr id="67595"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596"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67597" name="Group 13"/>
            <p:cNvGrpSpPr>
              <a:grpSpLocks/>
            </p:cNvGrpSpPr>
            <p:nvPr/>
          </p:nvGrpSpPr>
          <p:grpSpPr bwMode="auto">
            <a:xfrm rot="5400000">
              <a:off x="273" y="714"/>
              <a:ext cx="370" cy="369"/>
              <a:chOff x="362" y="2318"/>
              <a:chExt cx="370" cy="369"/>
            </a:xfrm>
          </p:grpSpPr>
          <p:sp>
            <p:nvSpPr>
              <p:cNvPr id="67598"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599"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67600" name="Group 16"/>
            <p:cNvGrpSpPr>
              <a:grpSpLocks/>
            </p:cNvGrpSpPr>
            <p:nvPr/>
          </p:nvGrpSpPr>
          <p:grpSpPr bwMode="auto">
            <a:xfrm rot="5400000">
              <a:off x="273" y="1082"/>
              <a:ext cx="370" cy="369"/>
              <a:chOff x="362" y="2318"/>
              <a:chExt cx="370" cy="369"/>
            </a:xfrm>
          </p:grpSpPr>
          <p:sp>
            <p:nvSpPr>
              <p:cNvPr id="67601"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602"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67603" name="Group 19"/>
            <p:cNvGrpSpPr>
              <a:grpSpLocks/>
            </p:cNvGrpSpPr>
            <p:nvPr/>
          </p:nvGrpSpPr>
          <p:grpSpPr bwMode="auto">
            <a:xfrm rot="5400000">
              <a:off x="273" y="1450"/>
              <a:ext cx="370" cy="369"/>
              <a:chOff x="362" y="2318"/>
              <a:chExt cx="370" cy="369"/>
            </a:xfrm>
          </p:grpSpPr>
          <p:sp>
            <p:nvSpPr>
              <p:cNvPr id="67604"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605"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67606" name="Group 22"/>
            <p:cNvGrpSpPr>
              <a:grpSpLocks/>
            </p:cNvGrpSpPr>
            <p:nvPr/>
          </p:nvGrpSpPr>
          <p:grpSpPr bwMode="auto">
            <a:xfrm rot="5400000">
              <a:off x="273" y="1818"/>
              <a:ext cx="370" cy="369"/>
              <a:chOff x="362" y="2318"/>
              <a:chExt cx="370" cy="369"/>
            </a:xfrm>
          </p:grpSpPr>
          <p:sp>
            <p:nvSpPr>
              <p:cNvPr id="67607"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608"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67609" name="Freeform 25"/>
            <p:cNvSpPr>
              <a:spLocks/>
            </p:cNvSpPr>
            <p:nvPr/>
          </p:nvSpPr>
          <p:spPr bwMode="auto">
            <a:xfrm rot="5400000">
              <a:off x="275" y="2185"/>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610" name="Freeform 26"/>
            <p:cNvSpPr>
              <a:spLocks/>
            </p:cNvSpPr>
            <p:nvPr/>
          </p:nvSpPr>
          <p:spPr bwMode="auto">
            <a:xfrm rot="16200000">
              <a:off x="456" y="2370"/>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761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17" name="Group 33"/>
          <p:cNvGrpSpPr>
            <a:grpSpLocks/>
          </p:cNvGrpSpPr>
          <p:nvPr/>
        </p:nvGrpSpPr>
        <p:grpSpPr bwMode="auto">
          <a:xfrm>
            <a:off x="3935413" y="2941638"/>
            <a:ext cx="858837" cy="785812"/>
            <a:chOff x="2479" y="1853"/>
            <a:chExt cx="541" cy="495"/>
          </a:xfrm>
        </p:grpSpPr>
        <p:sp>
          <p:nvSpPr>
            <p:cNvPr id="67618" name="Oval 34"/>
            <p:cNvSpPr>
              <a:spLocks noChangeArrowheads="1"/>
            </p:cNvSpPr>
            <p:nvPr/>
          </p:nvSpPr>
          <p:spPr bwMode="auto">
            <a:xfrm rot="162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19" name="Oval 35"/>
            <p:cNvSpPr>
              <a:spLocks noChangeArrowheads="1"/>
            </p:cNvSpPr>
            <p:nvPr/>
          </p:nvSpPr>
          <p:spPr bwMode="auto">
            <a:xfrm rot="162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20" name="Oval 36"/>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21" name="Oval 37"/>
            <p:cNvSpPr>
              <a:spLocks noChangeArrowheads="1"/>
            </p:cNvSpPr>
            <p:nvPr/>
          </p:nvSpPr>
          <p:spPr bwMode="auto">
            <a:xfrm rot="19571678">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22" name="Group 38"/>
          <p:cNvGrpSpPr>
            <a:grpSpLocks/>
          </p:cNvGrpSpPr>
          <p:nvPr/>
        </p:nvGrpSpPr>
        <p:grpSpPr bwMode="auto">
          <a:xfrm>
            <a:off x="1270000" y="3892550"/>
            <a:ext cx="858838" cy="785813"/>
            <a:chOff x="1751" y="1135"/>
            <a:chExt cx="2232" cy="2232"/>
          </a:xfrm>
        </p:grpSpPr>
        <p:sp>
          <p:nvSpPr>
            <p:cNvPr id="67623"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24"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25"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26"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27" name="Group 43"/>
          <p:cNvGrpSpPr>
            <a:grpSpLocks/>
          </p:cNvGrpSpPr>
          <p:nvPr/>
        </p:nvGrpSpPr>
        <p:grpSpPr bwMode="auto">
          <a:xfrm rot="1669699">
            <a:off x="4411663" y="3959225"/>
            <a:ext cx="858837" cy="785813"/>
            <a:chOff x="1751" y="1135"/>
            <a:chExt cx="2232" cy="2232"/>
          </a:xfrm>
        </p:grpSpPr>
        <p:sp>
          <p:nvSpPr>
            <p:cNvPr id="67628"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29"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30"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31"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32" name="Group 48"/>
          <p:cNvGrpSpPr>
            <a:grpSpLocks/>
          </p:cNvGrpSpPr>
          <p:nvPr/>
        </p:nvGrpSpPr>
        <p:grpSpPr bwMode="auto">
          <a:xfrm>
            <a:off x="2462213" y="3355975"/>
            <a:ext cx="858837" cy="785813"/>
            <a:chOff x="1751" y="1135"/>
            <a:chExt cx="2232" cy="2232"/>
          </a:xfrm>
        </p:grpSpPr>
        <p:sp>
          <p:nvSpPr>
            <p:cNvPr id="67633"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34"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35"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36"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37" name="Group 53"/>
          <p:cNvGrpSpPr>
            <a:grpSpLocks/>
          </p:cNvGrpSpPr>
          <p:nvPr/>
        </p:nvGrpSpPr>
        <p:grpSpPr bwMode="auto">
          <a:xfrm>
            <a:off x="7259638" y="3784600"/>
            <a:ext cx="858837" cy="785813"/>
            <a:chOff x="4573" y="2384"/>
            <a:chExt cx="541" cy="495"/>
          </a:xfrm>
        </p:grpSpPr>
        <p:sp>
          <p:nvSpPr>
            <p:cNvPr id="67638" name="Oval 5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39" name="Oval 55"/>
            <p:cNvSpPr>
              <a:spLocks noChangeArrowheads="1"/>
            </p:cNvSpPr>
            <p:nvPr/>
          </p:nvSpPr>
          <p:spPr bwMode="auto">
            <a:xfrm rot="162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40" name="Oval 56"/>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41" name="Oval 5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42" name="Group 58"/>
          <p:cNvGrpSpPr>
            <a:grpSpLocks/>
          </p:cNvGrpSpPr>
          <p:nvPr/>
        </p:nvGrpSpPr>
        <p:grpSpPr bwMode="auto">
          <a:xfrm rot="1198672">
            <a:off x="2047875" y="4568825"/>
            <a:ext cx="858838" cy="785813"/>
            <a:chOff x="1751" y="1135"/>
            <a:chExt cx="2232" cy="2232"/>
          </a:xfrm>
        </p:grpSpPr>
        <p:sp>
          <p:nvSpPr>
            <p:cNvPr id="67643"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44"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4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46"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47" name="Group 63"/>
          <p:cNvGrpSpPr>
            <a:grpSpLocks/>
          </p:cNvGrpSpPr>
          <p:nvPr/>
        </p:nvGrpSpPr>
        <p:grpSpPr bwMode="auto">
          <a:xfrm rot="-1425292">
            <a:off x="3419475" y="4343400"/>
            <a:ext cx="858838" cy="785813"/>
            <a:chOff x="1751" y="1135"/>
            <a:chExt cx="2232" cy="2232"/>
          </a:xfrm>
        </p:grpSpPr>
        <p:sp>
          <p:nvSpPr>
            <p:cNvPr id="67648"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49"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50"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51"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52" name="Group 68"/>
          <p:cNvGrpSpPr>
            <a:grpSpLocks/>
          </p:cNvGrpSpPr>
          <p:nvPr/>
        </p:nvGrpSpPr>
        <p:grpSpPr bwMode="auto">
          <a:xfrm>
            <a:off x="6169025" y="2941638"/>
            <a:ext cx="858838" cy="785812"/>
            <a:chOff x="1751" y="1135"/>
            <a:chExt cx="2232" cy="2232"/>
          </a:xfrm>
        </p:grpSpPr>
        <p:sp>
          <p:nvSpPr>
            <p:cNvPr id="6765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5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5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5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57" name="Group 73"/>
          <p:cNvGrpSpPr>
            <a:grpSpLocks/>
          </p:cNvGrpSpPr>
          <p:nvPr/>
        </p:nvGrpSpPr>
        <p:grpSpPr bwMode="auto">
          <a:xfrm>
            <a:off x="6221413" y="4371975"/>
            <a:ext cx="858837" cy="785813"/>
            <a:chOff x="1751" y="1135"/>
            <a:chExt cx="2232" cy="2232"/>
          </a:xfrm>
        </p:grpSpPr>
        <p:sp>
          <p:nvSpPr>
            <p:cNvPr id="6765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5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6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6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62" name="Group 78"/>
          <p:cNvGrpSpPr>
            <a:grpSpLocks/>
          </p:cNvGrpSpPr>
          <p:nvPr/>
        </p:nvGrpSpPr>
        <p:grpSpPr bwMode="auto">
          <a:xfrm>
            <a:off x="5081588" y="2724150"/>
            <a:ext cx="858837" cy="785813"/>
            <a:chOff x="1751" y="1135"/>
            <a:chExt cx="2232" cy="2232"/>
          </a:xfrm>
        </p:grpSpPr>
        <p:sp>
          <p:nvSpPr>
            <p:cNvPr id="67663"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64"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65"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66"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67" name="Group 83"/>
          <p:cNvGrpSpPr>
            <a:grpSpLocks/>
          </p:cNvGrpSpPr>
          <p:nvPr/>
        </p:nvGrpSpPr>
        <p:grpSpPr bwMode="auto">
          <a:xfrm>
            <a:off x="1446213" y="2935288"/>
            <a:ext cx="858837" cy="785812"/>
            <a:chOff x="1751" y="1135"/>
            <a:chExt cx="2232" cy="2232"/>
          </a:xfrm>
        </p:grpSpPr>
        <p:sp>
          <p:nvSpPr>
            <p:cNvPr id="67668"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69"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70"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71"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72" name="Group 88"/>
          <p:cNvGrpSpPr>
            <a:grpSpLocks/>
          </p:cNvGrpSpPr>
          <p:nvPr/>
        </p:nvGrpSpPr>
        <p:grpSpPr bwMode="auto">
          <a:xfrm rot="3434755">
            <a:off x="5226050" y="4930776"/>
            <a:ext cx="858837" cy="785812"/>
            <a:chOff x="1751" y="1135"/>
            <a:chExt cx="2232" cy="2232"/>
          </a:xfrm>
        </p:grpSpPr>
        <p:sp>
          <p:nvSpPr>
            <p:cNvPr id="67673"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74"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75"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76"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77" name="Group 93"/>
          <p:cNvGrpSpPr>
            <a:grpSpLocks/>
          </p:cNvGrpSpPr>
          <p:nvPr/>
        </p:nvGrpSpPr>
        <p:grpSpPr bwMode="auto">
          <a:xfrm>
            <a:off x="2901950" y="5254625"/>
            <a:ext cx="858838" cy="858838"/>
            <a:chOff x="1828" y="3310"/>
            <a:chExt cx="541" cy="541"/>
          </a:xfrm>
        </p:grpSpPr>
        <p:sp>
          <p:nvSpPr>
            <p:cNvPr id="67678" name="Oval 94"/>
            <p:cNvSpPr>
              <a:spLocks noChangeArrowheads="1"/>
            </p:cNvSpPr>
            <p:nvPr/>
          </p:nvSpPr>
          <p:spPr bwMode="auto">
            <a:xfrm rot="1384677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79" name="Oval 95"/>
            <p:cNvSpPr>
              <a:spLocks noChangeArrowheads="1"/>
            </p:cNvSpPr>
            <p:nvPr/>
          </p:nvSpPr>
          <p:spPr bwMode="auto">
            <a:xfrm rot="1384677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0" name="Oval 96"/>
            <p:cNvSpPr>
              <a:spLocks noChangeArrowheads="1"/>
            </p:cNvSpPr>
            <p:nvPr/>
          </p:nvSpPr>
          <p:spPr bwMode="auto">
            <a:xfrm rot="-1115728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1" name="Oval 97"/>
            <p:cNvSpPr>
              <a:spLocks noChangeArrowheads="1"/>
            </p:cNvSpPr>
            <p:nvPr/>
          </p:nvSpPr>
          <p:spPr bwMode="auto">
            <a:xfrm rot="1721844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82" name="Group 98"/>
          <p:cNvGrpSpPr>
            <a:grpSpLocks/>
          </p:cNvGrpSpPr>
          <p:nvPr/>
        </p:nvGrpSpPr>
        <p:grpSpPr bwMode="auto">
          <a:xfrm>
            <a:off x="4049713" y="5264150"/>
            <a:ext cx="858837" cy="785813"/>
            <a:chOff x="1751" y="1135"/>
            <a:chExt cx="2232" cy="2232"/>
          </a:xfrm>
        </p:grpSpPr>
        <p:sp>
          <p:nvSpPr>
            <p:cNvPr id="67683"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4"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5"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6"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7687" name="Oval 103"/>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8" name="Oval 104"/>
          <p:cNvSpPr>
            <a:spLocks noChangeArrowheads="1"/>
          </p:cNvSpPr>
          <p:nvPr/>
        </p:nvSpPr>
        <p:spPr bwMode="auto">
          <a:xfrm rot="1664307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89"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90" name="Oval 106"/>
          <p:cNvSpPr>
            <a:spLocks noChangeArrowheads="1"/>
          </p:cNvSpPr>
          <p:nvPr/>
        </p:nvSpPr>
        <p:spPr bwMode="auto">
          <a:xfrm rot="20014753">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67691" name="Group 107"/>
          <p:cNvGrpSpPr>
            <a:grpSpLocks/>
          </p:cNvGrpSpPr>
          <p:nvPr/>
        </p:nvGrpSpPr>
        <p:grpSpPr bwMode="auto">
          <a:xfrm>
            <a:off x="5400675" y="3697288"/>
            <a:ext cx="858838" cy="785812"/>
            <a:chOff x="1751" y="1135"/>
            <a:chExt cx="2232" cy="2232"/>
          </a:xfrm>
        </p:grpSpPr>
        <p:sp>
          <p:nvSpPr>
            <p:cNvPr id="67692" name="Oval 10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93" name="Oval 10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94"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95" name="Oval 11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96" name="Group 112"/>
          <p:cNvGrpSpPr>
            <a:grpSpLocks/>
          </p:cNvGrpSpPr>
          <p:nvPr/>
        </p:nvGrpSpPr>
        <p:grpSpPr bwMode="auto">
          <a:xfrm rot="1626381">
            <a:off x="1901825" y="5641975"/>
            <a:ext cx="858838" cy="785813"/>
            <a:chOff x="1751" y="1135"/>
            <a:chExt cx="2232" cy="2232"/>
          </a:xfrm>
        </p:grpSpPr>
        <p:sp>
          <p:nvSpPr>
            <p:cNvPr id="67697" name="Oval 11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98" name="Oval 11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99"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00" name="Oval 11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01" name="Group 117"/>
          <p:cNvGrpSpPr>
            <a:grpSpLocks/>
          </p:cNvGrpSpPr>
          <p:nvPr/>
        </p:nvGrpSpPr>
        <p:grpSpPr bwMode="auto">
          <a:xfrm>
            <a:off x="1082675" y="4937125"/>
            <a:ext cx="858838" cy="785813"/>
            <a:chOff x="1751" y="1135"/>
            <a:chExt cx="2232" cy="2232"/>
          </a:xfrm>
        </p:grpSpPr>
        <p:sp>
          <p:nvSpPr>
            <p:cNvPr id="67702" name="Oval 11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03" name="Oval 11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04"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05" name="Oval 12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06" name="Group 122"/>
          <p:cNvGrpSpPr>
            <a:grpSpLocks/>
          </p:cNvGrpSpPr>
          <p:nvPr/>
        </p:nvGrpSpPr>
        <p:grpSpPr bwMode="auto">
          <a:xfrm>
            <a:off x="5965825" y="1970088"/>
            <a:ext cx="858838" cy="785812"/>
            <a:chOff x="1751" y="1135"/>
            <a:chExt cx="2232" cy="2232"/>
          </a:xfrm>
        </p:grpSpPr>
        <p:sp>
          <p:nvSpPr>
            <p:cNvPr id="67707" name="Oval 12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08" name="Oval 12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09"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10" name="Oval 12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11" name="Group 127"/>
          <p:cNvGrpSpPr>
            <a:grpSpLocks/>
          </p:cNvGrpSpPr>
          <p:nvPr/>
        </p:nvGrpSpPr>
        <p:grpSpPr bwMode="auto">
          <a:xfrm rot="879490">
            <a:off x="4841875" y="1671638"/>
            <a:ext cx="858838" cy="785812"/>
            <a:chOff x="1751" y="1135"/>
            <a:chExt cx="2232" cy="2232"/>
          </a:xfrm>
        </p:grpSpPr>
        <p:sp>
          <p:nvSpPr>
            <p:cNvPr id="67712" name="Oval 12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13" name="Oval 12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1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15" name="Oval 13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16" name="Group 132"/>
          <p:cNvGrpSpPr>
            <a:grpSpLocks/>
          </p:cNvGrpSpPr>
          <p:nvPr/>
        </p:nvGrpSpPr>
        <p:grpSpPr bwMode="auto">
          <a:xfrm rot="1128729">
            <a:off x="3775075" y="1998663"/>
            <a:ext cx="858838" cy="785812"/>
            <a:chOff x="1751" y="1135"/>
            <a:chExt cx="2232" cy="2232"/>
          </a:xfrm>
        </p:grpSpPr>
        <p:sp>
          <p:nvSpPr>
            <p:cNvPr id="67717" name="Oval 13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18" name="Oval 13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19"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20" name="Oval 13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21" name="Group 137"/>
          <p:cNvGrpSpPr>
            <a:grpSpLocks/>
          </p:cNvGrpSpPr>
          <p:nvPr/>
        </p:nvGrpSpPr>
        <p:grpSpPr bwMode="auto">
          <a:xfrm rot="738582">
            <a:off x="1700213" y="1939925"/>
            <a:ext cx="858837" cy="785813"/>
            <a:chOff x="1751" y="1135"/>
            <a:chExt cx="2232" cy="2232"/>
          </a:xfrm>
        </p:grpSpPr>
        <p:sp>
          <p:nvSpPr>
            <p:cNvPr id="67722" name="Oval 13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23" name="Oval 13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24"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25" name="Oval 14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26" name="Group 142"/>
          <p:cNvGrpSpPr>
            <a:grpSpLocks/>
          </p:cNvGrpSpPr>
          <p:nvPr/>
        </p:nvGrpSpPr>
        <p:grpSpPr bwMode="auto">
          <a:xfrm rot="-3226531">
            <a:off x="6176963" y="5314950"/>
            <a:ext cx="858837" cy="785813"/>
            <a:chOff x="1751" y="1135"/>
            <a:chExt cx="2232" cy="2232"/>
          </a:xfrm>
        </p:grpSpPr>
        <p:sp>
          <p:nvSpPr>
            <p:cNvPr id="67727" name="Oval 14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28" name="Oval 14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29"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30" name="Oval 14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31" name="Group 147"/>
          <p:cNvGrpSpPr>
            <a:grpSpLocks/>
          </p:cNvGrpSpPr>
          <p:nvPr/>
        </p:nvGrpSpPr>
        <p:grpSpPr bwMode="auto">
          <a:xfrm>
            <a:off x="204788" y="4784725"/>
            <a:ext cx="858837" cy="785813"/>
            <a:chOff x="1751" y="1135"/>
            <a:chExt cx="2232" cy="2232"/>
          </a:xfrm>
        </p:grpSpPr>
        <p:sp>
          <p:nvSpPr>
            <p:cNvPr id="67732" name="Oval 14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33" name="Oval 14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34"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35" name="Oval 15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36" name="Group 152"/>
          <p:cNvGrpSpPr>
            <a:grpSpLocks/>
          </p:cNvGrpSpPr>
          <p:nvPr/>
        </p:nvGrpSpPr>
        <p:grpSpPr bwMode="auto">
          <a:xfrm>
            <a:off x="479425" y="5757863"/>
            <a:ext cx="858838" cy="785812"/>
            <a:chOff x="1751" y="1135"/>
            <a:chExt cx="2232" cy="2232"/>
          </a:xfrm>
        </p:grpSpPr>
        <p:sp>
          <p:nvSpPr>
            <p:cNvPr id="67737" name="Oval 15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38" name="Oval 15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39"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40" name="Oval 15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741" name="Group 157"/>
          <p:cNvGrpSpPr>
            <a:grpSpLocks/>
          </p:cNvGrpSpPr>
          <p:nvPr/>
        </p:nvGrpSpPr>
        <p:grpSpPr bwMode="auto">
          <a:xfrm>
            <a:off x="471488" y="2281238"/>
            <a:ext cx="858837" cy="785812"/>
            <a:chOff x="1751" y="1135"/>
            <a:chExt cx="2232" cy="2232"/>
          </a:xfrm>
        </p:grpSpPr>
        <p:sp>
          <p:nvSpPr>
            <p:cNvPr id="67742" name="Oval 15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43" name="Oval 15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44"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745" name="Oval 16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7612" name="Group 28"/>
          <p:cNvGrpSpPr>
            <a:grpSpLocks/>
          </p:cNvGrpSpPr>
          <p:nvPr/>
        </p:nvGrpSpPr>
        <p:grpSpPr bwMode="auto">
          <a:xfrm>
            <a:off x="284163" y="3675063"/>
            <a:ext cx="858837" cy="785812"/>
            <a:chOff x="1751" y="1135"/>
            <a:chExt cx="2232" cy="2232"/>
          </a:xfrm>
        </p:grpSpPr>
        <p:sp>
          <p:nvSpPr>
            <p:cNvPr id="67613"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14"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15"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7616"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2633878291"/>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latin typeface="Arial"/>
              </a:rPr>
              <a:t>e</a:t>
            </a:r>
            <a:r>
              <a:rPr lang="en-US" altLang="en-US" b="1" baseline="30000">
                <a:solidFill>
                  <a:srgbClr val="000000"/>
                </a:solidFill>
                <a:latin typeface="Arial"/>
              </a:rPr>
              <a:t>-</a:t>
            </a:r>
          </a:p>
        </p:txBody>
      </p:sp>
      <p:sp>
        <p:nvSpPr>
          <p:cNvPr id="68612"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8613"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15" name="Oval 7"/>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68616" name="Group 8"/>
          <p:cNvGrpSpPr>
            <a:grpSpLocks/>
          </p:cNvGrpSpPr>
          <p:nvPr/>
        </p:nvGrpSpPr>
        <p:grpSpPr bwMode="auto">
          <a:xfrm>
            <a:off x="3935413" y="2941638"/>
            <a:ext cx="858837" cy="785812"/>
            <a:chOff x="1751" y="1135"/>
            <a:chExt cx="2232" cy="2232"/>
          </a:xfrm>
        </p:grpSpPr>
        <p:sp>
          <p:nvSpPr>
            <p:cNvPr id="68617"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18"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19"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20"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21" name="Group 13"/>
          <p:cNvGrpSpPr>
            <a:grpSpLocks/>
          </p:cNvGrpSpPr>
          <p:nvPr/>
        </p:nvGrpSpPr>
        <p:grpSpPr bwMode="auto">
          <a:xfrm>
            <a:off x="1270000" y="3892550"/>
            <a:ext cx="858838" cy="785813"/>
            <a:chOff x="1751" y="1135"/>
            <a:chExt cx="2232" cy="2232"/>
          </a:xfrm>
        </p:grpSpPr>
        <p:sp>
          <p:nvSpPr>
            <p:cNvPr id="68622" name="Oval 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23" name="Oval 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24"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25" name="Oval 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26" name="Group 18"/>
          <p:cNvGrpSpPr>
            <a:grpSpLocks/>
          </p:cNvGrpSpPr>
          <p:nvPr/>
        </p:nvGrpSpPr>
        <p:grpSpPr bwMode="auto">
          <a:xfrm rot="1669699">
            <a:off x="4411663" y="3959225"/>
            <a:ext cx="858837" cy="785813"/>
            <a:chOff x="1751" y="1135"/>
            <a:chExt cx="2232" cy="2232"/>
          </a:xfrm>
        </p:grpSpPr>
        <p:sp>
          <p:nvSpPr>
            <p:cNvPr id="68627" name="Oval 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28" name="Oval 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29"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30" name="Oval 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31" name="Group 23"/>
          <p:cNvGrpSpPr>
            <a:grpSpLocks/>
          </p:cNvGrpSpPr>
          <p:nvPr/>
        </p:nvGrpSpPr>
        <p:grpSpPr bwMode="auto">
          <a:xfrm>
            <a:off x="2462213" y="3355975"/>
            <a:ext cx="858837" cy="785813"/>
            <a:chOff x="1751" y="1135"/>
            <a:chExt cx="2232" cy="2232"/>
          </a:xfrm>
        </p:grpSpPr>
        <p:sp>
          <p:nvSpPr>
            <p:cNvPr id="68632" name="Oval 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33" name="Oval 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34"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35" name="Oval 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36" name="Group 28"/>
          <p:cNvGrpSpPr>
            <a:grpSpLocks/>
          </p:cNvGrpSpPr>
          <p:nvPr/>
        </p:nvGrpSpPr>
        <p:grpSpPr bwMode="auto">
          <a:xfrm>
            <a:off x="7259638" y="3784600"/>
            <a:ext cx="858837" cy="785813"/>
            <a:chOff x="1751" y="1135"/>
            <a:chExt cx="2232" cy="2232"/>
          </a:xfrm>
        </p:grpSpPr>
        <p:sp>
          <p:nvSpPr>
            <p:cNvPr id="68637"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38"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3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40"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41" name="Group 33"/>
          <p:cNvGrpSpPr>
            <a:grpSpLocks/>
          </p:cNvGrpSpPr>
          <p:nvPr/>
        </p:nvGrpSpPr>
        <p:grpSpPr bwMode="auto">
          <a:xfrm rot="1198672">
            <a:off x="2047875" y="4568825"/>
            <a:ext cx="858838" cy="785813"/>
            <a:chOff x="1751" y="1135"/>
            <a:chExt cx="2232" cy="2232"/>
          </a:xfrm>
        </p:grpSpPr>
        <p:sp>
          <p:nvSpPr>
            <p:cNvPr id="68642"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43"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44"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45"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46" name="Group 38"/>
          <p:cNvGrpSpPr>
            <a:grpSpLocks/>
          </p:cNvGrpSpPr>
          <p:nvPr/>
        </p:nvGrpSpPr>
        <p:grpSpPr bwMode="auto">
          <a:xfrm rot="-1425292">
            <a:off x="3419475" y="4343400"/>
            <a:ext cx="858838" cy="785813"/>
            <a:chOff x="1751" y="1135"/>
            <a:chExt cx="2232" cy="2232"/>
          </a:xfrm>
        </p:grpSpPr>
        <p:sp>
          <p:nvSpPr>
            <p:cNvPr id="68647"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48"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49"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50"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51" name="Group 43"/>
          <p:cNvGrpSpPr>
            <a:grpSpLocks/>
          </p:cNvGrpSpPr>
          <p:nvPr/>
        </p:nvGrpSpPr>
        <p:grpSpPr bwMode="auto">
          <a:xfrm>
            <a:off x="6169025" y="2941638"/>
            <a:ext cx="858838" cy="785812"/>
            <a:chOff x="1751" y="1135"/>
            <a:chExt cx="2232" cy="2232"/>
          </a:xfrm>
        </p:grpSpPr>
        <p:sp>
          <p:nvSpPr>
            <p:cNvPr id="68652"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53"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5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55"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56" name="Group 48"/>
          <p:cNvGrpSpPr>
            <a:grpSpLocks/>
          </p:cNvGrpSpPr>
          <p:nvPr/>
        </p:nvGrpSpPr>
        <p:grpSpPr bwMode="auto">
          <a:xfrm>
            <a:off x="6221413" y="4371975"/>
            <a:ext cx="858837" cy="785813"/>
            <a:chOff x="1751" y="1135"/>
            <a:chExt cx="2232" cy="2232"/>
          </a:xfrm>
        </p:grpSpPr>
        <p:sp>
          <p:nvSpPr>
            <p:cNvPr id="68657"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58"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59"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60"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61" name="Group 53"/>
          <p:cNvGrpSpPr>
            <a:grpSpLocks/>
          </p:cNvGrpSpPr>
          <p:nvPr/>
        </p:nvGrpSpPr>
        <p:grpSpPr bwMode="auto">
          <a:xfrm>
            <a:off x="5081588" y="2724150"/>
            <a:ext cx="858837" cy="785813"/>
            <a:chOff x="1751" y="1135"/>
            <a:chExt cx="2232" cy="2232"/>
          </a:xfrm>
        </p:grpSpPr>
        <p:sp>
          <p:nvSpPr>
            <p:cNvPr id="68662"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63"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64"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65"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66" name="Group 58"/>
          <p:cNvGrpSpPr>
            <a:grpSpLocks/>
          </p:cNvGrpSpPr>
          <p:nvPr/>
        </p:nvGrpSpPr>
        <p:grpSpPr bwMode="auto">
          <a:xfrm>
            <a:off x="1446213" y="2935288"/>
            <a:ext cx="858837" cy="785812"/>
            <a:chOff x="1751" y="1135"/>
            <a:chExt cx="2232" cy="2232"/>
          </a:xfrm>
        </p:grpSpPr>
        <p:sp>
          <p:nvSpPr>
            <p:cNvPr id="68667"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68"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69"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70"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71" name="Group 63"/>
          <p:cNvGrpSpPr>
            <a:grpSpLocks/>
          </p:cNvGrpSpPr>
          <p:nvPr/>
        </p:nvGrpSpPr>
        <p:grpSpPr bwMode="auto">
          <a:xfrm rot="3434755">
            <a:off x="5226050" y="4930776"/>
            <a:ext cx="858837" cy="785812"/>
            <a:chOff x="1751" y="1135"/>
            <a:chExt cx="2232" cy="2232"/>
          </a:xfrm>
        </p:grpSpPr>
        <p:sp>
          <p:nvSpPr>
            <p:cNvPr id="68672"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73"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74"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75"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76" name="Group 68"/>
          <p:cNvGrpSpPr>
            <a:grpSpLocks/>
          </p:cNvGrpSpPr>
          <p:nvPr/>
        </p:nvGrpSpPr>
        <p:grpSpPr bwMode="auto">
          <a:xfrm rot="-2353230">
            <a:off x="2903538" y="5292725"/>
            <a:ext cx="858837" cy="785813"/>
            <a:chOff x="1751" y="1135"/>
            <a:chExt cx="2232" cy="2232"/>
          </a:xfrm>
        </p:grpSpPr>
        <p:sp>
          <p:nvSpPr>
            <p:cNvPr id="68677"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78"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79"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80"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81" name="Group 73"/>
          <p:cNvGrpSpPr>
            <a:grpSpLocks/>
          </p:cNvGrpSpPr>
          <p:nvPr/>
        </p:nvGrpSpPr>
        <p:grpSpPr bwMode="auto">
          <a:xfrm>
            <a:off x="4049713" y="5264150"/>
            <a:ext cx="858837" cy="785813"/>
            <a:chOff x="1751" y="1135"/>
            <a:chExt cx="2232" cy="2232"/>
          </a:xfrm>
        </p:grpSpPr>
        <p:sp>
          <p:nvSpPr>
            <p:cNvPr id="68682"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83"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85"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86"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88"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90"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91" name="Group 83"/>
          <p:cNvGrpSpPr>
            <a:grpSpLocks/>
          </p:cNvGrpSpPr>
          <p:nvPr/>
        </p:nvGrpSpPr>
        <p:grpSpPr bwMode="auto">
          <a:xfrm>
            <a:off x="5400675" y="3697288"/>
            <a:ext cx="858838" cy="785812"/>
            <a:chOff x="1751" y="1135"/>
            <a:chExt cx="2232" cy="2232"/>
          </a:xfrm>
        </p:grpSpPr>
        <p:sp>
          <p:nvSpPr>
            <p:cNvPr id="68692"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93"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94"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95"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696" name="Group 88"/>
          <p:cNvGrpSpPr>
            <a:grpSpLocks/>
          </p:cNvGrpSpPr>
          <p:nvPr/>
        </p:nvGrpSpPr>
        <p:grpSpPr bwMode="auto">
          <a:xfrm rot="1626381">
            <a:off x="1901825" y="5641975"/>
            <a:ext cx="858838" cy="785813"/>
            <a:chOff x="1751" y="1135"/>
            <a:chExt cx="2232" cy="2232"/>
          </a:xfrm>
        </p:grpSpPr>
        <p:sp>
          <p:nvSpPr>
            <p:cNvPr id="68697"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98"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699"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00"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01" name="Group 93"/>
          <p:cNvGrpSpPr>
            <a:grpSpLocks/>
          </p:cNvGrpSpPr>
          <p:nvPr/>
        </p:nvGrpSpPr>
        <p:grpSpPr bwMode="auto">
          <a:xfrm>
            <a:off x="1082675" y="4937125"/>
            <a:ext cx="858838" cy="785813"/>
            <a:chOff x="1751" y="1135"/>
            <a:chExt cx="2232" cy="2232"/>
          </a:xfrm>
        </p:grpSpPr>
        <p:sp>
          <p:nvSpPr>
            <p:cNvPr id="68702"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03"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0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05"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06" name="Group 98"/>
          <p:cNvGrpSpPr>
            <a:grpSpLocks/>
          </p:cNvGrpSpPr>
          <p:nvPr/>
        </p:nvGrpSpPr>
        <p:grpSpPr bwMode="auto">
          <a:xfrm>
            <a:off x="5965825" y="1970088"/>
            <a:ext cx="858838" cy="785812"/>
            <a:chOff x="1751" y="1135"/>
            <a:chExt cx="2232" cy="2232"/>
          </a:xfrm>
        </p:grpSpPr>
        <p:sp>
          <p:nvSpPr>
            <p:cNvPr id="68707"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08"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09"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10"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11" name="Group 103"/>
          <p:cNvGrpSpPr>
            <a:grpSpLocks/>
          </p:cNvGrpSpPr>
          <p:nvPr/>
        </p:nvGrpSpPr>
        <p:grpSpPr bwMode="auto">
          <a:xfrm rot="879490">
            <a:off x="4841875" y="1671638"/>
            <a:ext cx="858838" cy="785812"/>
            <a:chOff x="1751" y="1135"/>
            <a:chExt cx="2232" cy="2232"/>
          </a:xfrm>
        </p:grpSpPr>
        <p:sp>
          <p:nvSpPr>
            <p:cNvPr id="68712"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13"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14"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15"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16" name="Group 108"/>
          <p:cNvGrpSpPr>
            <a:grpSpLocks/>
          </p:cNvGrpSpPr>
          <p:nvPr/>
        </p:nvGrpSpPr>
        <p:grpSpPr bwMode="auto">
          <a:xfrm rot="1128729">
            <a:off x="3775075" y="1998663"/>
            <a:ext cx="858838" cy="785812"/>
            <a:chOff x="1751" y="1135"/>
            <a:chExt cx="2232" cy="2232"/>
          </a:xfrm>
        </p:grpSpPr>
        <p:sp>
          <p:nvSpPr>
            <p:cNvPr id="68717"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18"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19"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20"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21" name="Group 113"/>
          <p:cNvGrpSpPr>
            <a:grpSpLocks/>
          </p:cNvGrpSpPr>
          <p:nvPr/>
        </p:nvGrpSpPr>
        <p:grpSpPr bwMode="auto">
          <a:xfrm rot="738582">
            <a:off x="1700213" y="1939925"/>
            <a:ext cx="858837" cy="785813"/>
            <a:chOff x="1751" y="1135"/>
            <a:chExt cx="2232" cy="2232"/>
          </a:xfrm>
        </p:grpSpPr>
        <p:sp>
          <p:nvSpPr>
            <p:cNvPr id="68722"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23"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24"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25"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26" name="Group 118"/>
          <p:cNvGrpSpPr>
            <a:grpSpLocks/>
          </p:cNvGrpSpPr>
          <p:nvPr/>
        </p:nvGrpSpPr>
        <p:grpSpPr bwMode="auto">
          <a:xfrm rot="-3226531">
            <a:off x="6176963" y="5314950"/>
            <a:ext cx="858837" cy="785813"/>
            <a:chOff x="1751" y="1135"/>
            <a:chExt cx="2232" cy="2232"/>
          </a:xfrm>
        </p:grpSpPr>
        <p:sp>
          <p:nvSpPr>
            <p:cNvPr id="68727"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28"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29"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30"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31" name="Group 123"/>
          <p:cNvGrpSpPr>
            <a:grpSpLocks/>
          </p:cNvGrpSpPr>
          <p:nvPr/>
        </p:nvGrpSpPr>
        <p:grpSpPr bwMode="auto">
          <a:xfrm>
            <a:off x="204788" y="4784725"/>
            <a:ext cx="858837" cy="785813"/>
            <a:chOff x="1751" y="1135"/>
            <a:chExt cx="2232" cy="2232"/>
          </a:xfrm>
        </p:grpSpPr>
        <p:sp>
          <p:nvSpPr>
            <p:cNvPr id="68732"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33"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34"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35"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36" name="Group 128"/>
          <p:cNvGrpSpPr>
            <a:grpSpLocks/>
          </p:cNvGrpSpPr>
          <p:nvPr/>
        </p:nvGrpSpPr>
        <p:grpSpPr bwMode="auto">
          <a:xfrm>
            <a:off x="479425" y="5757863"/>
            <a:ext cx="858838" cy="785812"/>
            <a:chOff x="1751" y="1135"/>
            <a:chExt cx="2232" cy="2232"/>
          </a:xfrm>
        </p:grpSpPr>
        <p:sp>
          <p:nvSpPr>
            <p:cNvPr id="68737"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38"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3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40"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8741" name="Group 133"/>
          <p:cNvGrpSpPr>
            <a:grpSpLocks/>
          </p:cNvGrpSpPr>
          <p:nvPr/>
        </p:nvGrpSpPr>
        <p:grpSpPr bwMode="auto">
          <a:xfrm>
            <a:off x="471488" y="2281238"/>
            <a:ext cx="858837" cy="785812"/>
            <a:chOff x="1751" y="1135"/>
            <a:chExt cx="2232" cy="2232"/>
          </a:xfrm>
        </p:grpSpPr>
        <p:sp>
          <p:nvSpPr>
            <p:cNvPr id="68742" name="Oval 1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43" name="Oval 1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44"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8745" name="Oval 1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8746"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Tree>
    <p:extLst>
      <p:ext uri="{BB962C8B-B14F-4D97-AF65-F5344CB8AC3E}">
        <p14:creationId xmlns:p14="http://schemas.microsoft.com/office/powerpoint/2010/main" val="200628250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9636"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9637"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39" name="Oval 7"/>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69640" name="Group 8"/>
          <p:cNvGrpSpPr>
            <a:grpSpLocks/>
          </p:cNvGrpSpPr>
          <p:nvPr/>
        </p:nvGrpSpPr>
        <p:grpSpPr bwMode="auto">
          <a:xfrm>
            <a:off x="3935413" y="2941638"/>
            <a:ext cx="858837" cy="785812"/>
            <a:chOff x="1751" y="1135"/>
            <a:chExt cx="2232" cy="2232"/>
          </a:xfrm>
        </p:grpSpPr>
        <p:sp>
          <p:nvSpPr>
            <p:cNvPr id="69641"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42"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43"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44"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9647" name="Oval 15"/>
          <p:cNvSpPr>
            <a:spLocks noChangeArrowheads="1"/>
          </p:cNvSpPr>
          <p:nvPr/>
        </p:nvSpPr>
        <p:spPr bwMode="auto">
          <a:xfrm rot="162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48" name="Oval 16"/>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49" name="Oval 17"/>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56" name="Oval 2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57" name="Oval 25"/>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58" name="Oval 2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61" name="Oval 2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62" name="Oval 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64" name="Oval 32"/>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69665" name="Group 33"/>
          <p:cNvGrpSpPr>
            <a:grpSpLocks/>
          </p:cNvGrpSpPr>
          <p:nvPr/>
        </p:nvGrpSpPr>
        <p:grpSpPr bwMode="auto">
          <a:xfrm rot="1198672">
            <a:off x="2047875" y="4568825"/>
            <a:ext cx="858838" cy="785813"/>
            <a:chOff x="1751" y="1135"/>
            <a:chExt cx="2232" cy="2232"/>
          </a:xfrm>
        </p:grpSpPr>
        <p:sp>
          <p:nvSpPr>
            <p:cNvPr id="69666"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67"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68"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69"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670" name="Group 38"/>
          <p:cNvGrpSpPr>
            <a:grpSpLocks/>
          </p:cNvGrpSpPr>
          <p:nvPr/>
        </p:nvGrpSpPr>
        <p:grpSpPr bwMode="auto">
          <a:xfrm rot="-1425292">
            <a:off x="3419475" y="4343400"/>
            <a:ext cx="858838" cy="785813"/>
            <a:chOff x="1751" y="1135"/>
            <a:chExt cx="2232" cy="2232"/>
          </a:xfrm>
        </p:grpSpPr>
        <p:sp>
          <p:nvSpPr>
            <p:cNvPr id="69671"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72"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73"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74"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675" name="Group 43"/>
          <p:cNvGrpSpPr>
            <a:grpSpLocks/>
          </p:cNvGrpSpPr>
          <p:nvPr/>
        </p:nvGrpSpPr>
        <p:grpSpPr bwMode="auto">
          <a:xfrm>
            <a:off x="6169025" y="2941638"/>
            <a:ext cx="858838" cy="785812"/>
            <a:chOff x="1751" y="1135"/>
            <a:chExt cx="2232" cy="2232"/>
          </a:xfrm>
        </p:grpSpPr>
        <p:sp>
          <p:nvSpPr>
            <p:cNvPr id="69676"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77"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7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79"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680" name="Group 48"/>
          <p:cNvGrpSpPr>
            <a:grpSpLocks/>
          </p:cNvGrpSpPr>
          <p:nvPr/>
        </p:nvGrpSpPr>
        <p:grpSpPr bwMode="auto">
          <a:xfrm>
            <a:off x="6221413" y="4371975"/>
            <a:ext cx="858837" cy="785813"/>
            <a:chOff x="1751" y="1135"/>
            <a:chExt cx="2232" cy="2232"/>
          </a:xfrm>
        </p:grpSpPr>
        <p:sp>
          <p:nvSpPr>
            <p:cNvPr id="69681"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82"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8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84"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685" name="Group 53"/>
          <p:cNvGrpSpPr>
            <a:grpSpLocks/>
          </p:cNvGrpSpPr>
          <p:nvPr/>
        </p:nvGrpSpPr>
        <p:grpSpPr bwMode="auto">
          <a:xfrm>
            <a:off x="5081588" y="2724150"/>
            <a:ext cx="858837" cy="785813"/>
            <a:chOff x="1751" y="1135"/>
            <a:chExt cx="2232" cy="2232"/>
          </a:xfrm>
        </p:grpSpPr>
        <p:sp>
          <p:nvSpPr>
            <p:cNvPr id="69686"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87"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88"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89"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690" name="Group 58"/>
          <p:cNvGrpSpPr>
            <a:grpSpLocks/>
          </p:cNvGrpSpPr>
          <p:nvPr/>
        </p:nvGrpSpPr>
        <p:grpSpPr bwMode="auto">
          <a:xfrm>
            <a:off x="1446213" y="2935288"/>
            <a:ext cx="858837" cy="785812"/>
            <a:chOff x="1751" y="1135"/>
            <a:chExt cx="2232" cy="2232"/>
          </a:xfrm>
        </p:grpSpPr>
        <p:sp>
          <p:nvSpPr>
            <p:cNvPr id="69691"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92"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93"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94"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695" name="Group 63"/>
          <p:cNvGrpSpPr>
            <a:grpSpLocks/>
          </p:cNvGrpSpPr>
          <p:nvPr/>
        </p:nvGrpSpPr>
        <p:grpSpPr bwMode="auto">
          <a:xfrm rot="3434755">
            <a:off x="5226050" y="4930776"/>
            <a:ext cx="858837" cy="785812"/>
            <a:chOff x="1751" y="1135"/>
            <a:chExt cx="2232" cy="2232"/>
          </a:xfrm>
        </p:grpSpPr>
        <p:sp>
          <p:nvSpPr>
            <p:cNvPr id="69696"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97"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9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699"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00" name="Group 68"/>
          <p:cNvGrpSpPr>
            <a:grpSpLocks/>
          </p:cNvGrpSpPr>
          <p:nvPr/>
        </p:nvGrpSpPr>
        <p:grpSpPr bwMode="auto">
          <a:xfrm rot="-2353230">
            <a:off x="2903538" y="5292725"/>
            <a:ext cx="858837" cy="785813"/>
            <a:chOff x="1751" y="1135"/>
            <a:chExt cx="2232" cy="2232"/>
          </a:xfrm>
        </p:grpSpPr>
        <p:sp>
          <p:nvSpPr>
            <p:cNvPr id="6970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0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0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0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05" name="Group 73"/>
          <p:cNvGrpSpPr>
            <a:grpSpLocks/>
          </p:cNvGrpSpPr>
          <p:nvPr/>
        </p:nvGrpSpPr>
        <p:grpSpPr bwMode="auto">
          <a:xfrm>
            <a:off x="4049713" y="5264150"/>
            <a:ext cx="858837" cy="785813"/>
            <a:chOff x="1751" y="1135"/>
            <a:chExt cx="2232" cy="2232"/>
          </a:xfrm>
        </p:grpSpPr>
        <p:sp>
          <p:nvSpPr>
            <p:cNvPr id="6970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0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0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0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10" name="Group 78"/>
          <p:cNvGrpSpPr>
            <a:grpSpLocks/>
          </p:cNvGrpSpPr>
          <p:nvPr/>
        </p:nvGrpSpPr>
        <p:grpSpPr bwMode="auto">
          <a:xfrm rot="443076">
            <a:off x="2671763" y="2303463"/>
            <a:ext cx="858837" cy="785812"/>
            <a:chOff x="1751" y="1135"/>
            <a:chExt cx="2232" cy="2232"/>
          </a:xfrm>
        </p:grpSpPr>
        <p:sp>
          <p:nvSpPr>
            <p:cNvPr id="69711"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12"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13"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14"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9717" name="Oval 85"/>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18" name="Oval 8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19" name="Oval 8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69720" name="Group 88"/>
          <p:cNvGrpSpPr>
            <a:grpSpLocks/>
          </p:cNvGrpSpPr>
          <p:nvPr/>
        </p:nvGrpSpPr>
        <p:grpSpPr bwMode="auto">
          <a:xfrm rot="1626381">
            <a:off x="1901825" y="5641975"/>
            <a:ext cx="858838" cy="785813"/>
            <a:chOff x="1751" y="1135"/>
            <a:chExt cx="2232" cy="2232"/>
          </a:xfrm>
        </p:grpSpPr>
        <p:sp>
          <p:nvSpPr>
            <p:cNvPr id="69721"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22"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23"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24"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25" name="Group 93"/>
          <p:cNvGrpSpPr>
            <a:grpSpLocks/>
          </p:cNvGrpSpPr>
          <p:nvPr/>
        </p:nvGrpSpPr>
        <p:grpSpPr bwMode="auto">
          <a:xfrm>
            <a:off x="1082675" y="4937125"/>
            <a:ext cx="858838" cy="785813"/>
            <a:chOff x="1751" y="1135"/>
            <a:chExt cx="2232" cy="2232"/>
          </a:xfrm>
        </p:grpSpPr>
        <p:sp>
          <p:nvSpPr>
            <p:cNvPr id="69726"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27"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2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29"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30" name="Group 98"/>
          <p:cNvGrpSpPr>
            <a:grpSpLocks/>
          </p:cNvGrpSpPr>
          <p:nvPr/>
        </p:nvGrpSpPr>
        <p:grpSpPr bwMode="auto">
          <a:xfrm>
            <a:off x="5965825" y="1970088"/>
            <a:ext cx="858838" cy="785812"/>
            <a:chOff x="1751" y="1135"/>
            <a:chExt cx="2232" cy="2232"/>
          </a:xfrm>
        </p:grpSpPr>
        <p:sp>
          <p:nvSpPr>
            <p:cNvPr id="69731"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32"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3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34"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35" name="Group 103"/>
          <p:cNvGrpSpPr>
            <a:grpSpLocks/>
          </p:cNvGrpSpPr>
          <p:nvPr/>
        </p:nvGrpSpPr>
        <p:grpSpPr bwMode="auto">
          <a:xfrm rot="879490">
            <a:off x="4841875" y="1671638"/>
            <a:ext cx="858838" cy="785812"/>
            <a:chOff x="1751" y="1135"/>
            <a:chExt cx="2232" cy="2232"/>
          </a:xfrm>
        </p:grpSpPr>
        <p:sp>
          <p:nvSpPr>
            <p:cNvPr id="6973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3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3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3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40" name="Group 108"/>
          <p:cNvGrpSpPr>
            <a:grpSpLocks/>
          </p:cNvGrpSpPr>
          <p:nvPr/>
        </p:nvGrpSpPr>
        <p:grpSpPr bwMode="auto">
          <a:xfrm rot="1128729">
            <a:off x="3775075" y="1998663"/>
            <a:ext cx="858838" cy="785812"/>
            <a:chOff x="1751" y="1135"/>
            <a:chExt cx="2232" cy="2232"/>
          </a:xfrm>
        </p:grpSpPr>
        <p:sp>
          <p:nvSpPr>
            <p:cNvPr id="69741"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42"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43"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44"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45" name="Group 113"/>
          <p:cNvGrpSpPr>
            <a:grpSpLocks/>
          </p:cNvGrpSpPr>
          <p:nvPr/>
        </p:nvGrpSpPr>
        <p:grpSpPr bwMode="auto">
          <a:xfrm rot="738582">
            <a:off x="1700213" y="1939925"/>
            <a:ext cx="858837" cy="785813"/>
            <a:chOff x="1751" y="1135"/>
            <a:chExt cx="2232" cy="2232"/>
          </a:xfrm>
        </p:grpSpPr>
        <p:sp>
          <p:nvSpPr>
            <p:cNvPr id="69746"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47"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4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49"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50" name="Group 118"/>
          <p:cNvGrpSpPr>
            <a:grpSpLocks/>
          </p:cNvGrpSpPr>
          <p:nvPr/>
        </p:nvGrpSpPr>
        <p:grpSpPr bwMode="auto">
          <a:xfrm rot="-3226531">
            <a:off x="6176963" y="5314950"/>
            <a:ext cx="858837" cy="785813"/>
            <a:chOff x="1751" y="1135"/>
            <a:chExt cx="2232" cy="2232"/>
          </a:xfrm>
        </p:grpSpPr>
        <p:sp>
          <p:nvSpPr>
            <p:cNvPr id="69751"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52"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53"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54"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55" name="Group 123"/>
          <p:cNvGrpSpPr>
            <a:grpSpLocks/>
          </p:cNvGrpSpPr>
          <p:nvPr/>
        </p:nvGrpSpPr>
        <p:grpSpPr bwMode="auto">
          <a:xfrm>
            <a:off x="204788" y="4784725"/>
            <a:ext cx="858837" cy="785813"/>
            <a:chOff x="1751" y="1135"/>
            <a:chExt cx="2232" cy="2232"/>
          </a:xfrm>
        </p:grpSpPr>
        <p:sp>
          <p:nvSpPr>
            <p:cNvPr id="69756"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57"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58"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59"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69760" name="Group 128"/>
          <p:cNvGrpSpPr>
            <a:grpSpLocks/>
          </p:cNvGrpSpPr>
          <p:nvPr/>
        </p:nvGrpSpPr>
        <p:grpSpPr bwMode="auto">
          <a:xfrm>
            <a:off x="479425" y="5757863"/>
            <a:ext cx="858838" cy="785812"/>
            <a:chOff x="1751" y="1135"/>
            <a:chExt cx="2232" cy="2232"/>
          </a:xfrm>
        </p:grpSpPr>
        <p:sp>
          <p:nvSpPr>
            <p:cNvPr id="69761"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62"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63"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64"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9765" name="Line 13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9766" name="Line 134"/>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9767" name="Line 135"/>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9768" name="Line 136"/>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69769" name="Line 137"/>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nvGrpSpPr>
          <p:cNvPr id="69770" name="Group 138"/>
          <p:cNvGrpSpPr>
            <a:grpSpLocks/>
          </p:cNvGrpSpPr>
          <p:nvPr/>
        </p:nvGrpSpPr>
        <p:grpSpPr bwMode="auto">
          <a:xfrm>
            <a:off x="471488" y="2281238"/>
            <a:ext cx="858837" cy="785812"/>
            <a:chOff x="1751" y="1135"/>
            <a:chExt cx="2232" cy="2232"/>
          </a:xfrm>
        </p:grpSpPr>
        <p:sp>
          <p:nvSpPr>
            <p:cNvPr id="69771" name="Oval 1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72" name="Oval 1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73" name="Oval 1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74" name="Oval 1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69775" name="Text Box 143"/>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9776" name="Text Box 144"/>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9777" name="Text Box 145"/>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9778" name="Text Box 146"/>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9779" name="Text Box 147"/>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69780" name="Text Box 14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69781" name="Text Box 14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69782" name="Text Box 150"/>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69783" name="Text Box 15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69784" name="Text Box 152"/>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69786" name="Group 154"/>
          <p:cNvGrpSpPr>
            <a:grpSpLocks/>
          </p:cNvGrpSpPr>
          <p:nvPr/>
        </p:nvGrpSpPr>
        <p:grpSpPr bwMode="auto">
          <a:xfrm>
            <a:off x="4411663" y="3959225"/>
            <a:ext cx="858837" cy="785813"/>
            <a:chOff x="2779" y="2494"/>
            <a:chExt cx="541" cy="495"/>
          </a:xfrm>
        </p:grpSpPr>
        <p:sp>
          <p:nvSpPr>
            <p:cNvPr id="69787" name="Oval 15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88" name="Oval 15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89" name="Oval 15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9790" name="Text Box 15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4235086116"/>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660"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661"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0667" name="Group 11"/>
          <p:cNvGrpSpPr>
            <a:grpSpLocks/>
          </p:cNvGrpSpPr>
          <p:nvPr/>
        </p:nvGrpSpPr>
        <p:grpSpPr bwMode="auto">
          <a:xfrm rot="1198672">
            <a:off x="2047875" y="4568825"/>
            <a:ext cx="858838" cy="785813"/>
            <a:chOff x="1751" y="1135"/>
            <a:chExt cx="2232" cy="2232"/>
          </a:xfrm>
        </p:grpSpPr>
        <p:sp>
          <p:nvSpPr>
            <p:cNvPr id="70668" name="Oval 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69" name="Oval 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70"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71" name="Oval 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672" name="Group 16"/>
          <p:cNvGrpSpPr>
            <a:grpSpLocks/>
          </p:cNvGrpSpPr>
          <p:nvPr/>
        </p:nvGrpSpPr>
        <p:grpSpPr bwMode="auto">
          <a:xfrm rot="-1425292">
            <a:off x="3419475" y="4343400"/>
            <a:ext cx="858838" cy="785813"/>
            <a:chOff x="1751" y="1135"/>
            <a:chExt cx="2232" cy="2232"/>
          </a:xfrm>
        </p:grpSpPr>
        <p:sp>
          <p:nvSpPr>
            <p:cNvPr id="70673" name="Oval 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74" name="Oval 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75"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76" name="Oval 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677" name="Group 21"/>
          <p:cNvGrpSpPr>
            <a:grpSpLocks/>
          </p:cNvGrpSpPr>
          <p:nvPr/>
        </p:nvGrpSpPr>
        <p:grpSpPr bwMode="auto">
          <a:xfrm>
            <a:off x="6169025" y="2941638"/>
            <a:ext cx="858838" cy="785812"/>
            <a:chOff x="1751" y="1135"/>
            <a:chExt cx="2232" cy="2232"/>
          </a:xfrm>
        </p:grpSpPr>
        <p:sp>
          <p:nvSpPr>
            <p:cNvPr id="70678" name="Oval 2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79" name="Oval 2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80"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81" name="Oval 2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682" name="Group 26"/>
          <p:cNvGrpSpPr>
            <a:grpSpLocks/>
          </p:cNvGrpSpPr>
          <p:nvPr/>
        </p:nvGrpSpPr>
        <p:grpSpPr bwMode="auto">
          <a:xfrm>
            <a:off x="6221413" y="4371975"/>
            <a:ext cx="858837" cy="785813"/>
            <a:chOff x="1751" y="1135"/>
            <a:chExt cx="2232" cy="2232"/>
          </a:xfrm>
        </p:grpSpPr>
        <p:sp>
          <p:nvSpPr>
            <p:cNvPr id="70683" name="Oval 2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84" name="Oval 2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85"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86" name="Oval 3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687" name="Group 31"/>
          <p:cNvGrpSpPr>
            <a:grpSpLocks/>
          </p:cNvGrpSpPr>
          <p:nvPr/>
        </p:nvGrpSpPr>
        <p:grpSpPr bwMode="auto">
          <a:xfrm>
            <a:off x="5081588" y="2724150"/>
            <a:ext cx="858837" cy="785813"/>
            <a:chOff x="1751" y="1135"/>
            <a:chExt cx="2232" cy="2232"/>
          </a:xfrm>
        </p:grpSpPr>
        <p:sp>
          <p:nvSpPr>
            <p:cNvPr id="70688" name="Oval 3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89" name="Oval 3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90"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91" name="Oval 3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692" name="Group 36"/>
          <p:cNvGrpSpPr>
            <a:grpSpLocks/>
          </p:cNvGrpSpPr>
          <p:nvPr/>
        </p:nvGrpSpPr>
        <p:grpSpPr bwMode="auto">
          <a:xfrm rot="3434755">
            <a:off x="5226050" y="4930776"/>
            <a:ext cx="858837" cy="785812"/>
            <a:chOff x="1751" y="1135"/>
            <a:chExt cx="2232" cy="2232"/>
          </a:xfrm>
        </p:grpSpPr>
        <p:sp>
          <p:nvSpPr>
            <p:cNvPr id="70693" name="Oval 3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94" name="Oval 3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95"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96" name="Oval 4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697" name="Group 41"/>
          <p:cNvGrpSpPr>
            <a:grpSpLocks/>
          </p:cNvGrpSpPr>
          <p:nvPr/>
        </p:nvGrpSpPr>
        <p:grpSpPr bwMode="auto">
          <a:xfrm>
            <a:off x="4049713" y="5264150"/>
            <a:ext cx="858837" cy="785813"/>
            <a:chOff x="1751" y="1135"/>
            <a:chExt cx="2232" cy="2232"/>
          </a:xfrm>
        </p:grpSpPr>
        <p:sp>
          <p:nvSpPr>
            <p:cNvPr id="70698" name="Oval 4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699" name="Oval 4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00"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01" name="Oval 4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02" name="Group 46"/>
          <p:cNvGrpSpPr>
            <a:grpSpLocks/>
          </p:cNvGrpSpPr>
          <p:nvPr/>
        </p:nvGrpSpPr>
        <p:grpSpPr bwMode="auto">
          <a:xfrm rot="1626381">
            <a:off x="1901825" y="5641975"/>
            <a:ext cx="858838" cy="785813"/>
            <a:chOff x="1751" y="1135"/>
            <a:chExt cx="2232" cy="2232"/>
          </a:xfrm>
        </p:grpSpPr>
        <p:sp>
          <p:nvSpPr>
            <p:cNvPr id="70703" name="Oval 4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04" name="Oval 4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05"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06" name="Oval 5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07" name="Group 51"/>
          <p:cNvGrpSpPr>
            <a:grpSpLocks/>
          </p:cNvGrpSpPr>
          <p:nvPr/>
        </p:nvGrpSpPr>
        <p:grpSpPr bwMode="auto">
          <a:xfrm>
            <a:off x="1082675" y="4937125"/>
            <a:ext cx="858838" cy="785813"/>
            <a:chOff x="1751" y="1135"/>
            <a:chExt cx="2232" cy="2232"/>
          </a:xfrm>
        </p:grpSpPr>
        <p:sp>
          <p:nvSpPr>
            <p:cNvPr id="70708" name="Oval 5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09" name="Oval 5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1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11" name="Oval 5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12" name="Group 56"/>
          <p:cNvGrpSpPr>
            <a:grpSpLocks/>
          </p:cNvGrpSpPr>
          <p:nvPr/>
        </p:nvGrpSpPr>
        <p:grpSpPr bwMode="auto">
          <a:xfrm>
            <a:off x="5965825" y="1970088"/>
            <a:ext cx="858838" cy="785812"/>
            <a:chOff x="1751" y="1135"/>
            <a:chExt cx="2232" cy="2232"/>
          </a:xfrm>
        </p:grpSpPr>
        <p:sp>
          <p:nvSpPr>
            <p:cNvPr id="70713" name="Oval 5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14" name="Oval 5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15"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16" name="Oval 6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17" name="Group 61"/>
          <p:cNvGrpSpPr>
            <a:grpSpLocks/>
          </p:cNvGrpSpPr>
          <p:nvPr/>
        </p:nvGrpSpPr>
        <p:grpSpPr bwMode="auto">
          <a:xfrm rot="879490">
            <a:off x="4841875" y="1671638"/>
            <a:ext cx="858838" cy="785812"/>
            <a:chOff x="1751" y="1135"/>
            <a:chExt cx="2232" cy="2232"/>
          </a:xfrm>
        </p:grpSpPr>
        <p:sp>
          <p:nvSpPr>
            <p:cNvPr id="70718" name="Oval 6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19" name="Oval 6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20" name="Oval 6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21" name="Oval 6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22" name="Group 66"/>
          <p:cNvGrpSpPr>
            <a:grpSpLocks/>
          </p:cNvGrpSpPr>
          <p:nvPr/>
        </p:nvGrpSpPr>
        <p:grpSpPr bwMode="auto">
          <a:xfrm>
            <a:off x="3549650" y="1960563"/>
            <a:ext cx="1298575" cy="858837"/>
            <a:chOff x="2236" y="1235"/>
            <a:chExt cx="818" cy="541"/>
          </a:xfrm>
        </p:grpSpPr>
        <p:sp>
          <p:nvSpPr>
            <p:cNvPr id="70723" name="Oval 67"/>
            <p:cNvSpPr>
              <a:spLocks noChangeArrowheads="1"/>
            </p:cNvSpPr>
            <p:nvPr/>
          </p:nvSpPr>
          <p:spPr bwMode="auto">
            <a:xfrm rot="17328728">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24" name="Oval 68"/>
            <p:cNvSpPr>
              <a:spLocks noChangeArrowheads="1"/>
            </p:cNvSpPr>
            <p:nvPr/>
          </p:nvSpPr>
          <p:spPr bwMode="auto">
            <a:xfrm rot="17328728">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25" name="Oval 69"/>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26" name="Oval 70"/>
            <p:cNvSpPr>
              <a:spLocks noChangeAspect="1" noChangeArrowheads="1"/>
            </p:cNvSpPr>
            <p:nvPr/>
          </p:nvSpPr>
          <p:spPr bwMode="auto">
            <a:xfrm rot="20700406">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27" name="Group 71"/>
          <p:cNvGrpSpPr>
            <a:grpSpLocks/>
          </p:cNvGrpSpPr>
          <p:nvPr/>
        </p:nvGrpSpPr>
        <p:grpSpPr bwMode="auto">
          <a:xfrm>
            <a:off x="1700213" y="1692275"/>
            <a:ext cx="858837" cy="1295400"/>
            <a:chOff x="1071" y="1066"/>
            <a:chExt cx="541" cy="816"/>
          </a:xfrm>
        </p:grpSpPr>
        <p:sp>
          <p:nvSpPr>
            <p:cNvPr id="70728" name="Oval 72"/>
            <p:cNvSpPr>
              <a:spLocks noChangeArrowheads="1"/>
            </p:cNvSpPr>
            <p:nvPr/>
          </p:nvSpPr>
          <p:spPr bwMode="auto">
            <a:xfrm rot="16938582">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29" name="Oval 73"/>
            <p:cNvSpPr>
              <a:spLocks noChangeArrowheads="1"/>
            </p:cNvSpPr>
            <p:nvPr/>
          </p:nvSpPr>
          <p:spPr bwMode="auto">
            <a:xfrm rot="16938582">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30" name="Oval 74"/>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31" name="Oval 75"/>
            <p:cNvSpPr>
              <a:spLocks noChangeArrowheads="1"/>
            </p:cNvSpPr>
            <p:nvPr/>
          </p:nvSpPr>
          <p:spPr bwMode="auto">
            <a:xfrm rot="2031026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32" name="Group 76"/>
          <p:cNvGrpSpPr>
            <a:grpSpLocks/>
          </p:cNvGrpSpPr>
          <p:nvPr/>
        </p:nvGrpSpPr>
        <p:grpSpPr bwMode="auto">
          <a:xfrm>
            <a:off x="204788" y="4784725"/>
            <a:ext cx="858837" cy="785813"/>
            <a:chOff x="1751" y="1135"/>
            <a:chExt cx="2232" cy="2232"/>
          </a:xfrm>
        </p:grpSpPr>
        <p:sp>
          <p:nvSpPr>
            <p:cNvPr id="70733" name="Oval 7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34" name="Oval 7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35"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36" name="Oval 8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0737" name="Group 81"/>
          <p:cNvGrpSpPr>
            <a:grpSpLocks/>
          </p:cNvGrpSpPr>
          <p:nvPr/>
        </p:nvGrpSpPr>
        <p:grpSpPr bwMode="auto">
          <a:xfrm>
            <a:off x="479425" y="5757863"/>
            <a:ext cx="858838" cy="785812"/>
            <a:chOff x="1751" y="1135"/>
            <a:chExt cx="2232" cy="2232"/>
          </a:xfrm>
        </p:grpSpPr>
        <p:sp>
          <p:nvSpPr>
            <p:cNvPr id="70738" name="Oval 8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39" name="Oval 8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40" name="Oval 8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41" name="Oval 8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0742" name="Line 86"/>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43" name="Text Box 87"/>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44" name="Line 88"/>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45" name="Line 89"/>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46" name="Line 90"/>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47" name="Line 91"/>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48" name="Line 92"/>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49" name="Line 9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50" name="Line 9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0751" name="Line 95"/>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nvGrpSpPr>
          <p:cNvPr id="70752" name="Group 96"/>
          <p:cNvGrpSpPr>
            <a:grpSpLocks/>
          </p:cNvGrpSpPr>
          <p:nvPr/>
        </p:nvGrpSpPr>
        <p:grpSpPr bwMode="auto">
          <a:xfrm>
            <a:off x="471488" y="2281238"/>
            <a:ext cx="858837" cy="785812"/>
            <a:chOff x="1751" y="1135"/>
            <a:chExt cx="2232" cy="2232"/>
          </a:xfrm>
        </p:grpSpPr>
        <p:sp>
          <p:nvSpPr>
            <p:cNvPr id="70753" name="Oval 9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54" name="Oval 9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55" name="Oval 9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56" name="Oval 10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0757" name="Text Box 101"/>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58" name="Text Box 102"/>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59" name="Text Box 103"/>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60" name="Text Box 104"/>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61" name="Text Box 105"/>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62" name="Text Box 106"/>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63" name="Text Box 107"/>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0764" name="Oval 108"/>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65" name="Oval 109"/>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66" name="Oval 110"/>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67" name="Oval 111"/>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0" name="Oval 11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1" name="Oval 115"/>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2" name="Oval 116"/>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3" name="Oval 117"/>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4" name="Oval 118"/>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5" name="Oval 119"/>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6" name="Oval 120"/>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7" name="Oval 121"/>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8" name="Oval 122"/>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79" name="Oval 123"/>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80" name="Oval 124"/>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81" name="Oval 125"/>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82" name="Text Box 12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0783" name="Text Box 127"/>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0784" name="Text Box 128"/>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0785" name="Text Box 129"/>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0786" name="Text Box 130"/>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0787" name="Text Box 13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0788" name="Text Box 13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0803" name="Group 147"/>
          <p:cNvGrpSpPr>
            <a:grpSpLocks/>
          </p:cNvGrpSpPr>
          <p:nvPr/>
        </p:nvGrpSpPr>
        <p:grpSpPr bwMode="auto">
          <a:xfrm>
            <a:off x="1270000" y="4121150"/>
            <a:ext cx="858838" cy="366713"/>
            <a:chOff x="800" y="2596"/>
            <a:chExt cx="541" cy="231"/>
          </a:xfrm>
        </p:grpSpPr>
        <p:sp>
          <p:nvSpPr>
            <p:cNvPr id="70768" name="Oval 112"/>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69" name="Oval 113"/>
            <p:cNvSpPr>
              <a:spLocks noChangeArrowheads="1"/>
            </p:cNvSpPr>
            <p:nvPr/>
          </p:nvSpPr>
          <p:spPr bwMode="auto">
            <a:xfrm rot="19571678">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89" name="Text Box 133"/>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
        <p:nvSpPr>
          <p:cNvPr id="70790" name="Text Box 13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0791" name="Group 135"/>
          <p:cNvGrpSpPr>
            <a:grpSpLocks/>
          </p:cNvGrpSpPr>
          <p:nvPr/>
        </p:nvGrpSpPr>
        <p:grpSpPr bwMode="auto">
          <a:xfrm rot="-3226531">
            <a:off x="6176963" y="5314950"/>
            <a:ext cx="858837" cy="785813"/>
            <a:chOff x="1751" y="1135"/>
            <a:chExt cx="2232" cy="2232"/>
          </a:xfrm>
        </p:grpSpPr>
        <p:sp>
          <p:nvSpPr>
            <p:cNvPr id="70792" name="Oval 1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93" name="Oval 1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94" name="Oval 1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795" name="Oval 1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0797" name="Text Box 141"/>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0798" name="Group 142"/>
          <p:cNvGrpSpPr>
            <a:grpSpLocks/>
          </p:cNvGrpSpPr>
          <p:nvPr/>
        </p:nvGrpSpPr>
        <p:grpSpPr bwMode="auto">
          <a:xfrm>
            <a:off x="4411663" y="3959225"/>
            <a:ext cx="858837" cy="785813"/>
            <a:chOff x="2779" y="2494"/>
            <a:chExt cx="541" cy="495"/>
          </a:xfrm>
        </p:grpSpPr>
        <p:sp>
          <p:nvSpPr>
            <p:cNvPr id="70799" name="Oval 14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800" name="Oval 14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801" name="Oval 14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0802" name="Text Box 14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857080120"/>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Ionization track</a:t>
            </a:r>
          </a:p>
        </p:txBody>
      </p:sp>
      <p:sp>
        <p:nvSpPr>
          <p:cNvPr id="7270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0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2709" name="Group 5"/>
          <p:cNvGrpSpPr>
            <a:grpSpLocks/>
          </p:cNvGrpSpPr>
          <p:nvPr/>
        </p:nvGrpSpPr>
        <p:grpSpPr bwMode="auto">
          <a:xfrm rot="1198672">
            <a:off x="2047875" y="4568825"/>
            <a:ext cx="858838" cy="785813"/>
            <a:chOff x="1751" y="1135"/>
            <a:chExt cx="2232" cy="2232"/>
          </a:xfrm>
        </p:grpSpPr>
        <p:sp>
          <p:nvSpPr>
            <p:cNvPr id="7271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1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1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1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14" name="Group 10"/>
          <p:cNvGrpSpPr>
            <a:grpSpLocks/>
          </p:cNvGrpSpPr>
          <p:nvPr/>
        </p:nvGrpSpPr>
        <p:grpSpPr bwMode="auto">
          <a:xfrm rot="-1425292">
            <a:off x="3419475" y="4343400"/>
            <a:ext cx="858838" cy="785813"/>
            <a:chOff x="1751" y="1135"/>
            <a:chExt cx="2232" cy="2232"/>
          </a:xfrm>
        </p:grpSpPr>
        <p:sp>
          <p:nvSpPr>
            <p:cNvPr id="7271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1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1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1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19" name="Group 15"/>
          <p:cNvGrpSpPr>
            <a:grpSpLocks/>
          </p:cNvGrpSpPr>
          <p:nvPr/>
        </p:nvGrpSpPr>
        <p:grpSpPr bwMode="auto">
          <a:xfrm>
            <a:off x="6169025" y="2941638"/>
            <a:ext cx="858838" cy="785812"/>
            <a:chOff x="1751" y="1135"/>
            <a:chExt cx="2232" cy="2232"/>
          </a:xfrm>
        </p:grpSpPr>
        <p:sp>
          <p:nvSpPr>
            <p:cNvPr id="7272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2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2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2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24" name="Group 20"/>
          <p:cNvGrpSpPr>
            <a:grpSpLocks/>
          </p:cNvGrpSpPr>
          <p:nvPr/>
        </p:nvGrpSpPr>
        <p:grpSpPr bwMode="auto">
          <a:xfrm>
            <a:off x="6221413" y="4371975"/>
            <a:ext cx="858837" cy="785813"/>
            <a:chOff x="1751" y="1135"/>
            <a:chExt cx="2232" cy="2232"/>
          </a:xfrm>
        </p:grpSpPr>
        <p:sp>
          <p:nvSpPr>
            <p:cNvPr id="7272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2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2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2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29" name="Group 25"/>
          <p:cNvGrpSpPr>
            <a:grpSpLocks/>
          </p:cNvGrpSpPr>
          <p:nvPr/>
        </p:nvGrpSpPr>
        <p:grpSpPr bwMode="auto">
          <a:xfrm>
            <a:off x="5081588" y="2724150"/>
            <a:ext cx="858837" cy="785813"/>
            <a:chOff x="1751" y="1135"/>
            <a:chExt cx="2232" cy="2232"/>
          </a:xfrm>
        </p:grpSpPr>
        <p:sp>
          <p:nvSpPr>
            <p:cNvPr id="7273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3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3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3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34" name="Group 30"/>
          <p:cNvGrpSpPr>
            <a:grpSpLocks/>
          </p:cNvGrpSpPr>
          <p:nvPr/>
        </p:nvGrpSpPr>
        <p:grpSpPr bwMode="auto">
          <a:xfrm rot="3434755">
            <a:off x="5226050" y="4930776"/>
            <a:ext cx="858837" cy="785812"/>
            <a:chOff x="1751" y="1135"/>
            <a:chExt cx="2232" cy="2232"/>
          </a:xfrm>
        </p:grpSpPr>
        <p:sp>
          <p:nvSpPr>
            <p:cNvPr id="7273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3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3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3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39" name="Group 35"/>
          <p:cNvGrpSpPr>
            <a:grpSpLocks/>
          </p:cNvGrpSpPr>
          <p:nvPr/>
        </p:nvGrpSpPr>
        <p:grpSpPr bwMode="auto">
          <a:xfrm>
            <a:off x="4049713" y="5264150"/>
            <a:ext cx="858837" cy="785813"/>
            <a:chOff x="1751" y="1135"/>
            <a:chExt cx="2232" cy="2232"/>
          </a:xfrm>
        </p:grpSpPr>
        <p:sp>
          <p:nvSpPr>
            <p:cNvPr id="7274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4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4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4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44" name="Group 40"/>
          <p:cNvGrpSpPr>
            <a:grpSpLocks/>
          </p:cNvGrpSpPr>
          <p:nvPr/>
        </p:nvGrpSpPr>
        <p:grpSpPr bwMode="auto">
          <a:xfrm rot="1626381">
            <a:off x="1901825" y="5641975"/>
            <a:ext cx="858838" cy="785813"/>
            <a:chOff x="1751" y="1135"/>
            <a:chExt cx="2232" cy="2232"/>
          </a:xfrm>
        </p:grpSpPr>
        <p:sp>
          <p:nvSpPr>
            <p:cNvPr id="7274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4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4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4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49" name="Group 45"/>
          <p:cNvGrpSpPr>
            <a:grpSpLocks/>
          </p:cNvGrpSpPr>
          <p:nvPr/>
        </p:nvGrpSpPr>
        <p:grpSpPr bwMode="auto">
          <a:xfrm>
            <a:off x="1082675" y="4937125"/>
            <a:ext cx="858838" cy="785813"/>
            <a:chOff x="1751" y="1135"/>
            <a:chExt cx="2232" cy="2232"/>
          </a:xfrm>
        </p:grpSpPr>
        <p:sp>
          <p:nvSpPr>
            <p:cNvPr id="7275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5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5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5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54" name="Group 50"/>
          <p:cNvGrpSpPr>
            <a:grpSpLocks/>
          </p:cNvGrpSpPr>
          <p:nvPr/>
        </p:nvGrpSpPr>
        <p:grpSpPr bwMode="auto">
          <a:xfrm>
            <a:off x="5965825" y="1970088"/>
            <a:ext cx="858838" cy="785812"/>
            <a:chOff x="1751" y="1135"/>
            <a:chExt cx="2232" cy="2232"/>
          </a:xfrm>
        </p:grpSpPr>
        <p:sp>
          <p:nvSpPr>
            <p:cNvPr id="7275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5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5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5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59" name="Group 55"/>
          <p:cNvGrpSpPr>
            <a:grpSpLocks/>
          </p:cNvGrpSpPr>
          <p:nvPr/>
        </p:nvGrpSpPr>
        <p:grpSpPr bwMode="auto">
          <a:xfrm rot="879490">
            <a:off x="4841875" y="1671638"/>
            <a:ext cx="858838" cy="785812"/>
            <a:chOff x="1751" y="1135"/>
            <a:chExt cx="2232" cy="2232"/>
          </a:xfrm>
        </p:grpSpPr>
        <p:sp>
          <p:nvSpPr>
            <p:cNvPr id="7276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276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6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7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7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2772" name="Group 68"/>
          <p:cNvGrpSpPr>
            <a:grpSpLocks/>
          </p:cNvGrpSpPr>
          <p:nvPr/>
        </p:nvGrpSpPr>
        <p:grpSpPr bwMode="auto">
          <a:xfrm>
            <a:off x="204788" y="4784725"/>
            <a:ext cx="858837" cy="785813"/>
            <a:chOff x="1751" y="1135"/>
            <a:chExt cx="2232" cy="2232"/>
          </a:xfrm>
        </p:grpSpPr>
        <p:sp>
          <p:nvSpPr>
            <p:cNvPr id="7277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7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7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7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2777" name="Group 73"/>
          <p:cNvGrpSpPr>
            <a:grpSpLocks/>
          </p:cNvGrpSpPr>
          <p:nvPr/>
        </p:nvGrpSpPr>
        <p:grpSpPr bwMode="auto">
          <a:xfrm>
            <a:off x="479425" y="5757863"/>
            <a:ext cx="858838" cy="785812"/>
            <a:chOff x="1751" y="1135"/>
            <a:chExt cx="2232" cy="2232"/>
          </a:xfrm>
        </p:grpSpPr>
        <p:sp>
          <p:nvSpPr>
            <p:cNvPr id="7277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7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8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8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278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2783" name="Group 79"/>
          <p:cNvGrpSpPr>
            <a:grpSpLocks/>
          </p:cNvGrpSpPr>
          <p:nvPr/>
        </p:nvGrpSpPr>
        <p:grpSpPr bwMode="auto">
          <a:xfrm>
            <a:off x="471488" y="2281238"/>
            <a:ext cx="858837" cy="785812"/>
            <a:chOff x="1751" y="1135"/>
            <a:chExt cx="2232" cy="2232"/>
          </a:xfrm>
        </p:grpSpPr>
        <p:sp>
          <p:nvSpPr>
            <p:cNvPr id="7278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8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8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8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2788"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89"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90"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91"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92"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93"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94"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2795"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96"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97"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98"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799"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0"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1"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2"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3"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4"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5"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6"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7"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8"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09"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10"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11"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12"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13"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14"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15"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16"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17"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18"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19"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20"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2821"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2822" name="Group 118"/>
          <p:cNvGrpSpPr>
            <a:grpSpLocks/>
          </p:cNvGrpSpPr>
          <p:nvPr/>
        </p:nvGrpSpPr>
        <p:grpSpPr bwMode="auto">
          <a:xfrm rot="-3226531">
            <a:off x="6176963" y="5314950"/>
            <a:ext cx="858837" cy="785813"/>
            <a:chOff x="1751" y="1135"/>
            <a:chExt cx="2232" cy="2232"/>
          </a:xfrm>
        </p:grpSpPr>
        <p:sp>
          <p:nvSpPr>
            <p:cNvPr id="72823"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24"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25"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26"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2827" name="Text Box 123"/>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2828" name="Group 124"/>
          <p:cNvGrpSpPr>
            <a:grpSpLocks/>
          </p:cNvGrpSpPr>
          <p:nvPr/>
        </p:nvGrpSpPr>
        <p:grpSpPr bwMode="auto">
          <a:xfrm>
            <a:off x="4411663" y="3959225"/>
            <a:ext cx="858837" cy="785813"/>
            <a:chOff x="2779" y="2494"/>
            <a:chExt cx="541" cy="495"/>
          </a:xfrm>
        </p:grpSpPr>
        <p:sp>
          <p:nvSpPr>
            <p:cNvPr id="72829" name="Oval 12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30" name="Oval 12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31" name="Oval 12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2832" name="Text Box 12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3036143443"/>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loud_ch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title"/>
          </p:nvPr>
        </p:nvSpPr>
        <p:spPr>
          <a:xfrm>
            <a:off x="457200" y="0"/>
            <a:ext cx="8229600" cy="1143000"/>
          </a:xfrm>
        </p:spPr>
        <p:txBody>
          <a:bodyPr/>
          <a:lstStyle/>
          <a:p>
            <a:r>
              <a:rPr lang="en-US" altLang="en-US">
                <a:solidFill>
                  <a:schemeClr val="bg1"/>
                </a:solidFill>
              </a:rPr>
              <a:t>Ionization track</a:t>
            </a:r>
          </a:p>
        </p:txBody>
      </p:sp>
    </p:spTree>
    <p:extLst>
      <p:ext uri="{BB962C8B-B14F-4D97-AF65-F5344CB8AC3E}">
        <p14:creationId xmlns:p14="http://schemas.microsoft.com/office/powerpoint/2010/main" val="171650288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7476" name="thaw_cinepak.avi">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srcRect/>
          <a:stretch>
            <a:fillRect/>
          </a:stretch>
        </p:blipFill>
        <p:spPr>
          <a:xfrm>
            <a:off x="1220788" y="148590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57200" y="0"/>
            <a:ext cx="8229600" cy="1284270"/>
          </a:xfrm>
        </p:spPr>
        <p:txBody>
          <a:bodyPr/>
          <a:lstStyle/>
          <a:p>
            <a:r>
              <a:rPr lang="en-US" dirty="0" smtClean="0"/>
              <a:t>Radiation damage</a:t>
            </a:r>
            <a:endParaRPr lang="en-US" dirty="0"/>
          </a:p>
        </p:txBody>
      </p:sp>
    </p:spTree>
    <p:extLst>
      <p:ext uri="{BB962C8B-B14F-4D97-AF65-F5344CB8AC3E}">
        <p14:creationId xmlns:p14="http://schemas.microsoft.com/office/powerpoint/2010/main" val="40124848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450" fill="hold"/>
                                        <p:tgtEl>
                                          <p:spTgt spid="31774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3177476"/>
                </p:tgtEl>
              </p:cMediaNode>
            </p:video>
            <p:seq concurrent="1" nextAc="seek">
              <p:cTn id="8" restart="whenNotActive" fill="hold" evtFilter="cancelBubble" nodeType="interactiveSeq">
                <p:stCondLst>
                  <p:cond evt="onClick" delay="0">
                    <p:tgtEl>
                      <p:spTgt spid="317747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77476"/>
                                        </p:tgtEl>
                                      </p:cBhvr>
                                    </p:cmd>
                                  </p:childTnLst>
                                </p:cTn>
                              </p:par>
                            </p:childTnLst>
                          </p:cTn>
                        </p:par>
                      </p:childTnLst>
                    </p:cTn>
                  </p:par>
                </p:childTnLst>
              </p:cTn>
              <p:nextCondLst>
                <p:cond evt="onClick" delay="0">
                  <p:tgtEl>
                    <p:spTgt spid="317747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Ionization track</a:t>
            </a:r>
          </a:p>
        </p:txBody>
      </p:sp>
      <p:grpSp>
        <p:nvGrpSpPr>
          <p:cNvPr id="74755" name="Group 3"/>
          <p:cNvGrpSpPr>
            <a:grpSpLocks/>
          </p:cNvGrpSpPr>
          <p:nvPr/>
        </p:nvGrpSpPr>
        <p:grpSpPr bwMode="auto">
          <a:xfrm>
            <a:off x="431800" y="-433388"/>
            <a:ext cx="588963" cy="4778376"/>
            <a:chOff x="272" y="-273"/>
            <a:chExt cx="371" cy="3010"/>
          </a:xfrm>
        </p:grpSpPr>
        <p:grpSp>
          <p:nvGrpSpPr>
            <p:cNvPr id="74756" name="Group 4"/>
            <p:cNvGrpSpPr>
              <a:grpSpLocks/>
            </p:cNvGrpSpPr>
            <p:nvPr/>
          </p:nvGrpSpPr>
          <p:grpSpPr bwMode="auto">
            <a:xfrm rot="5400000">
              <a:off x="272" y="-273"/>
              <a:ext cx="370" cy="369"/>
              <a:chOff x="362" y="2318"/>
              <a:chExt cx="370" cy="369"/>
            </a:xfrm>
          </p:grpSpPr>
          <p:sp>
            <p:nvSpPr>
              <p:cNvPr id="74757"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58"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74759" name="Group 7"/>
            <p:cNvGrpSpPr>
              <a:grpSpLocks/>
            </p:cNvGrpSpPr>
            <p:nvPr/>
          </p:nvGrpSpPr>
          <p:grpSpPr bwMode="auto">
            <a:xfrm rot="5400000">
              <a:off x="272" y="95"/>
              <a:ext cx="370" cy="369"/>
              <a:chOff x="362" y="2318"/>
              <a:chExt cx="370" cy="369"/>
            </a:xfrm>
          </p:grpSpPr>
          <p:sp>
            <p:nvSpPr>
              <p:cNvPr id="74760"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61"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74762" name="Group 10"/>
            <p:cNvGrpSpPr>
              <a:grpSpLocks/>
            </p:cNvGrpSpPr>
            <p:nvPr/>
          </p:nvGrpSpPr>
          <p:grpSpPr bwMode="auto">
            <a:xfrm rot="5400000">
              <a:off x="273" y="463"/>
              <a:ext cx="370" cy="369"/>
              <a:chOff x="362" y="2318"/>
              <a:chExt cx="370" cy="369"/>
            </a:xfrm>
          </p:grpSpPr>
          <p:sp>
            <p:nvSpPr>
              <p:cNvPr id="74763"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64"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74765" name="Group 13"/>
            <p:cNvGrpSpPr>
              <a:grpSpLocks/>
            </p:cNvGrpSpPr>
            <p:nvPr/>
          </p:nvGrpSpPr>
          <p:grpSpPr bwMode="auto">
            <a:xfrm rot="5400000">
              <a:off x="273" y="831"/>
              <a:ext cx="370" cy="369"/>
              <a:chOff x="362" y="2318"/>
              <a:chExt cx="370" cy="369"/>
            </a:xfrm>
          </p:grpSpPr>
          <p:sp>
            <p:nvSpPr>
              <p:cNvPr id="74766"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67"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74768" name="Group 16"/>
            <p:cNvGrpSpPr>
              <a:grpSpLocks/>
            </p:cNvGrpSpPr>
            <p:nvPr/>
          </p:nvGrpSpPr>
          <p:grpSpPr bwMode="auto">
            <a:xfrm rot="5400000">
              <a:off x="273" y="1199"/>
              <a:ext cx="370" cy="369"/>
              <a:chOff x="362" y="2318"/>
              <a:chExt cx="370" cy="369"/>
            </a:xfrm>
          </p:grpSpPr>
          <p:sp>
            <p:nvSpPr>
              <p:cNvPr id="74769"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70"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74771" name="Group 19"/>
            <p:cNvGrpSpPr>
              <a:grpSpLocks/>
            </p:cNvGrpSpPr>
            <p:nvPr/>
          </p:nvGrpSpPr>
          <p:grpSpPr bwMode="auto">
            <a:xfrm rot="5400000">
              <a:off x="273" y="1567"/>
              <a:ext cx="370" cy="369"/>
              <a:chOff x="362" y="2318"/>
              <a:chExt cx="370" cy="369"/>
            </a:xfrm>
          </p:grpSpPr>
          <p:sp>
            <p:nvSpPr>
              <p:cNvPr id="74772"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73"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74774" name="Group 22"/>
            <p:cNvGrpSpPr>
              <a:grpSpLocks/>
            </p:cNvGrpSpPr>
            <p:nvPr/>
          </p:nvGrpSpPr>
          <p:grpSpPr bwMode="auto">
            <a:xfrm rot="5400000">
              <a:off x="273" y="1935"/>
              <a:ext cx="370" cy="369"/>
              <a:chOff x="362" y="2318"/>
              <a:chExt cx="370" cy="369"/>
            </a:xfrm>
          </p:grpSpPr>
          <p:sp>
            <p:nvSpPr>
              <p:cNvPr id="74775"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76"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74777"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78"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74779"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4780"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1"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2"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3"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4"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5"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6"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7"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8"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89"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0"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1"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2"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3"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4"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5"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6"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797"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nvGrpSpPr>
          <p:cNvPr id="74798" name="Group 46"/>
          <p:cNvGrpSpPr>
            <a:grpSpLocks/>
          </p:cNvGrpSpPr>
          <p:nvPr/>
        </p:nvGrpSpPr>
        <p:grpSpPr bwMode="auto">
          <a:xfrm rot="20370108" flipH="1">
            <a:off x="4278313" y="4410075"/>
            <a:ext cx="762000" cy="530225"/>
            <a:chOff x="2827" y="2760"/>
            <a:chExt cx="480" cy="334"/>
          </a:xfrm>
        </p:grpSpPr>
        <p:sp>
          <p:nvSpPr>
            <p:cNvPr id="74799"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0"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1"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2"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3"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4"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5"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6"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7"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08"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sp>
        <p:nvSpPr>
          <p:cNvPr id="74809"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0"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1"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2"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3"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4"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5"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6"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7"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8"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19"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0"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1"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2"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3"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4"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5"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6"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7"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74828"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Tree>
    <p:extLst>
      <p:ext uri="{BB962C8B-B14F-4D97-AF65-F5344CB8AC3E}">
        <p14:creationId xmlns:p14="http://schemas.microsoft.com/office/powerpoint/2010/main" val="227077807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ltLang="en-US"/>
              <a:t>Ionization track</a:t>
            </a:r>
          </a:p>
        </p:txBody>
      </p:sp>
      <p:grpSp>
        <p:nvGrpSpPr>
          <p:cNvPr id="219139" name="Group 3"/>
          <p:cNvGrpSpPr>
            <a:grpSpLocks/>
          </p:cNvGrpSpPr>
          <p:nvPr/>
        </p:nvGrpSpPr>
        <p:grpSpPr bwMode="auto">
          <a:xfrm>
            <a:off x="431800" y="-433388"/>
            <a:ext cx="588963" cy="4778376"/>
            <a:chOff x="272" y="-273"/>
            <a:chExt cx="371" cy="3010"/>
          </a:xfrm>
        </p:grpSpPr>
        <p:grpSp>
          <p:nvGrpSpPr>
            <p:cNvPr id="219140" name="Group 4"/>
            <p:cNvGrpSpPr>
              <a:grpSpLocks/>
            </p:cNvGrpSpPr>
            <p:nvPr/>
          </p:nvGrpSpPr>
          <p:grpSpPr bwMode="auto">
            <a:xfrm rot="5400000">
              <a:off x="272" y="-273"/>
              <a:ext cx="370" cy="369"/>
              <a:chOff x="362" y="2318"/>
              <a:chExt cx="370" cy="369"/>
            </a:xfrm>
          </p:grpSpPr>
          <p:sp>
            <p:nvSpPr>
              <p:cNvPr id="219141"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42"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219143" name="Group 7"/>
            <p:cNvGrpSpPr>
              <a:grpSpLocks/>
            </p:cNvGrpSpPr>
            <p:nvPr/>
          </p:nvGrpSpPr>
          <p:grpSpPr bwMode="auto">
            <a:xfrm rot="5400000">
              <a:off x="272" y="95"/>
              <a:ext cx="370" cy="369"/>
              <a:chOff x="362" y="2318"/>
              <a:chExt cx="370" cy="369"/>
            </a:xfrm>
          </p:grpSpPr>
          <p:sp>
            <p:nvSpPr>
              <p:cNvPr id="219144"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45"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219146" name="Group 10"/>
            <p:cNvGrpSpPr>
              <a:grpSpLocks/>
            </p:cNvGrpSpPr>
            <p:nvPr/>
          </p:nvGrpSpPr>
          <p:grpSpPr bwMode="auto">
            <a:xfrm rot="5400000">
              <a:off x="273" y="463"/>
              <a:ext cx="370" cy="369"/>
              <a:chOff x="362" y="2318"/>
              <a:chExt cx="370" cy="369"/>
            </a:xfrm>
          </p:grpSpPr>
          <p:sp>
            <p:nvSpPr>
              <p:cNvPr id="219147"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48"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219149" name="Group 13"/>
            <p:cNvGrpSpPr>
              <a:grpSpLocks/>
            </p:cNvGrpSpPr>
            <p:nvPr/>
          </p:nvGrpSpPr>
          <p:grpSpPr bwMode="auto">
            <a:xfrm rot="5400000">
              <a:off x="273" y="831"/>
              <a:ext cx="370" cy="369"/>
              <a:chOff x="362" y="2318"/>
              <a:chExt cx="370" cy="369"/>
            </a:xfrm>
          </p:grpSpPr>
          <p:sp>
            <p:nvSpPr>
              <p:cNvPr id="219150"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51"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219152" name="Group 16"/>
            <p:cNvGrpSpPr>
              <a:grpSpLocks/>
            </p:cNvGrpSpPr>
            <p:nvPr/>
          </p:nvGrpSpPr>
          <p:grpSpPr bwMode="auto">
            <a:xfrm rot="5400000">
              <a:off x="273" y="1199"/>
              <a:ext cx="370" cy="369"/>
              <a:chOff x="362" y="2318"/>
              <a:chExt cx="370" cy="369"/>
            </a:xfrm>
          </p:grpSpPr>
          <p:sp>
            <p:nvSpPr>
              <p:cNvPr id="219153"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54"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219155" name="Group 19"/>
            <p:cNvGrpSpPr>
              <a:grpSpLocks/>
            </p:cNvGrpSpPr>
            <p:nvPr/>
          </p:nvGrpSpPr>
          <p:grpSpPr bwMode="auto">
            <a:xfrm rot="5400000">
              <a:off x="273" y="1567"/>
              <a:ext cx="370" cy="369"/>
              <a:chOff x="362" y="2318"/>
              <a:chExt cx="370" cy="369"/>
            </a:xfrm>
          </p:grpSpPr>
          <p:sp>
            <p:nvSpPr>
              <p:cNvPr id="219156"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57"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219158" name="Group 22"/>
            <p:cNvGrpSpPr>
              <a:grpSpLocks/>
            </p:cNvGrpSpPr>
            <p:nvPr/>
          </p:nvGrpSpPr>
          <p:grpSpPr bwMode="auto">
            <a:xfrm rot="5400000">
              <a:off x="273" y="1935"/>
              <a:ext cx="370" cy="369"/>
              <a:chOff x="362" y="2318"/>
              <a:chExt cx="370" cy="369"/>
            </a:xfrm>
          </p:grpSpPr>
          <p:sp>
            <p:nvSpPr>
              <p:cNvPr id="219159"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60"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219161"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62"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19163"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219215" name="Group 79"/>
          <p:cNvGrpSpPr>
            <a:grpSpLocks/>
          </p:cNvGrpSpPr>
          <p:nvPr/>
        </p:nvGrpSpPr>
        <p:grpSpPr bwMode="auto">
          <a:xfrm>
            <a:off x="863600" y="2232025"/>
            <a:ext cx="8039100" cy="2708275"/>
            <a:chOff x="544" y="1406"/>
            <a:chExt cx="5064" cy="1706"/>
          </a:xfrm>
        </p:grpSpPr>
        <p:sp>
          <p:nvSpPr>
            <p:cNvPr id="219164" name="Line 28"/>
            <p:cNvSpPr>
              <a:spLocks noChangeShapeType="1"/>
            </p:cNvSpPr>
            <p:nvPr/>
          </p:nvSpPr>
          <p:spPr bwMode="auto">
            <a:xfrm flipV="1">
              <a:off x="2935" y="2294"/>
              <a:ext cx="1079" cy="302"/>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65" name="Line 29"/>
            <p:cNvSpPr>
              <a:spLocks noChangeShapeType="1"/>
            </p:cNvSpPr>
            <p:nvPr/>
          </p:nvSpPr>
          <p:spPr bwMode="auto">
            <a:xfrm>
              <a:off x="544" y="2601"/>
              <a:ext cx="2377"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66" name="Line 30"/>
            <p:cNvSpPr>
              <a:spLocks noChangeShapeType="1"/>
            </p:cNvSpPr>
            <p:nvPr/>
          </p:nvSpPr>
          <p:spPr bwMode="auto">
            <a:xfrm flipV="1">
              <a:off x="4027" y="1814"/>
              <a:ext cx="741" cy="466"/>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67" name="Line 31"/>
            <p:cNvSpPr>
              <a:spLocks noChangeShapeType="1"/>
            </p:cNvSpPr>
            <p:nvPr/>
          </p:nvSpPr>
          <p:spPr bwMode="auto">
            <a:xfrm>
              <a:off x="4782" y="1836"/>
              <a:ext cx="594" cy="201"/>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68" name="Line 32"/>
            <p:cNvSpPr>
              <a:spLocks noChangeShapeType="1"/>
            </p:cNvSpPr>
            <p:nvPr/>
          </p:nvSpPr>
          <p:spPr bwMode="auto">
            <a:xfrm>
              <a:off x="2931" y="2605"/>
              <a:ext cx="46" cy="164"/>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69" name="Line 33"/>
            <p:cNvSpPr>
              <a:spLocks noChangeShapeType="1"/>
            </p:cNvSpPr>
            <p:nvPr/>
          </p:nvSpPr>
          <p:spPr bwMode="auto">
            <a:xfrm flipV="1">
              <a:off x="4777" y="1692"/>
              <a:ext cx="18" cy="13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0" name="Line 34"/>
            <p:cNvSpPr>
              <a:spLocks noChangeShapeType="1"/>
            </p:cNvSpPr>
            <p:nvPr/>
          </p:nvSpPr>
          <p:spPr bwMode="auto">
            <a:xfrm>
              <a:off x="4014" y="2298"/>
              <a:ext cx="91" cy="154"/>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1" name="Line 35"/>
            <p:cNvSpPr>
              <a:spLocks noChangeShapeType="1"/>
            </p:cNvSpPr>
            <p:nvPr/>
          </p:nvSpPr>
          <p:spPr bwMode="auto">
            <a:xfrm>
              <a:off x="5358" y="2034"/>
              <a:ext cx="46" cy="10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2" name="Line 36"/>
            <p:cNvSpPr>
              <a:spLocks noChangeShapeType="1"/>
            </p:cNvSpPr>
            <p:nvPr/>
          </p:nvSpPr>
          <p:spPr bwMode="auto">
            <a:xfrm>
              <a:off x="4092" y="244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3" name="Line 37"/>
            <p:cNvSpPr>
              <a:spLocks noChangeShapeType="1"/>
            </p:cNvSpPr>
            <p:nvPr/>
          </p:nvSpPr>
          <p:spPr bwMode="auto">
            <a:xfrm>
              <a:off x="4188" y="2544"/>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4" name="Line 38"/>
            <p:cNvSpPr>
              <a:spLocks noChangeShapeType="1"/>
            </p:cNvSpPr>
            <p:nvPr/>
          </p:nvSpPr>
          <p:spPr bwMode="auto">
            <a:xfrm flipH="1">
              <a:off x="4153" y="2550"/>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5" name="Line 39"/>
            <p:cNvSpPr>
              <a:spLocks noChangeShapeType="1"/>
            </p:cNvSpPr>
            <p:nvPr/>
          </p:nvSpPr>
          <p:spPr bwMode="auto">
            <a:xfrm>
              <a:off x="4164" y="2682"/>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6" name="Line 40"/>
            <p:cNvSpPr>
              <a:spLocks noChangeShapeType="1"/>
            </p:cNvSpPr>
            <p:nvPr/>
          </p:nvSpPr>
          <p:spPr bwMode="auto">
            <a:xfrm flipH="1">
              <a:off x="4009" y="2448"/>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7" name="Line 41"/>
            <p:cNvSpPr>
              <a:spLocks noChangeShapeType="1"/>
            </p:cNvSpPr>
            <p:nvPr/>
          </p:nvSpPr>
          <p:spPr bwMode="auto">
            <a:xfrm>
              <a:off x="4314" y="2556"/>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8" name="Line 42"/>
            <p:cNvSpPr>
              <a:spLocks noChangeShapeType="1"/>
            </p:cNvSpPr>
            <p:nvPr/>
          </p:nvSpPr>
          <p:spPr bwMode="auto">
            <a:xfrm flipV="1">
              <a:off x="4320" y="2494"/>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79" name="Line 43"/>
            <p:cNvSpPr>
              <a:spLocks noChangeShapeType="1"/>
            </p:cNvSpPr>
            <p:nvPr/>
          </p:nvSpPr>
          <p:spPr bwMode="auto">
            <a:xfrm>
              <a:off x="4014" y="2550"/>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0" name="Line 44"/>
            <p:cNvSpPr>
              <a:spLocks noChangeShapeType="1"/>
            </p:cNvSpPr>
            <p:nvPr/>
          </p:nvSpPr>
          <p:spPr bwMode="auto">
            <a:xfrm flipH="1">
              <a:off x="3943" y="2556"/>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1" name="Line 45"/>
            <p:cNvSpPr>
              <a:spLocks noChangeShapeType="1"/>
            </p:cNvSpPr>
            <p:nvPr/>
          </p:nvSpPr>
          <p:spPr bwMode="auto">
            <a:xfrm flipH="1">
              <a:off x="4087" y="2676"/>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nvGrpSpPr>
            <p:cNvPr id="219182" name="Group 46"/>
            <p:cNvGrpSpPr>
              <a:grpSpLocks/>
            </p:cNvGrpSpPr>
            <p:nvPr/>
          </p:nvGrpSpPr>
          <p:grpSpPr bwMode="auto">
            <a:xfrm rot="20370108" flipH="1">
              <a:off x="2695" y="2778"/>
              <a:ext cx="480" cy="334"/>
              <a:chOff x="2827" y="2760"/>
              <a:chExt cx="480" cy="334"/>
            </a:xfrm>
          </p:grpSpPr>
          <p:sp>
            <p:nvSpPr>
              <p:cNvPr id="219183"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4"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5"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6"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7"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8"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89"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0"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1"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2"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sp>
          <p:nvSpPr>
            <p:cNvPr id="219193" name="Line 57"/>
            <p:cNvSpPr>
              <a:spLocks noChangeShapeType="1"/>
            </p:cNvSpPr>
            <p:nvPr/>
          </p:nvSpPr>
          <p:spPr bwMode="auto">
            <a:xfrm rot="11948588" flipH="1">
              <a:off x="4810" y="1619"/>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4" name="Line 58"/>
            <p:cNvSpPr>
              <a:spLocks noChangeShapeType="1"/>
            </p:cNvSpPr>
            <p:nvPr/>
          </p:nvSpPr>
          <p:spPr bwMode="auto">
            <a:xfrm rot="11948588" flipH="1">
              <a:off x="4916" y="1657"/>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5" name="Line 59"/>
            <p:cNvSpPr>
              <a:spLocks noChangeShapeType="1"/>
            </p:cNvSpPr>
            <p:nvPr/>
          </p:nvSpPr>
          <p:spPr bwMode="auto">
            <a:xfrm rot="11948588">
              <a:off x="4906" y="1514"/>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6" name="Line 60"/>
            <p:cNvSpPr>
              <a:spLocks noChangeShapeType="1"/>
            </p:cNvSpPr>
            <p:nvPr/>
          </p:nvSpPr>
          <p:spPr bwMode="auto">
            <a:xfrm rot="11948588" flipH="1">
              <a:off x="4955" y="1421"/>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7" name="Line 61"/>
            <p:cNvSpPr>
              <a:spLocks noChangeShapeType="1"/>
            </p:cNvSpPr>
            <p:nvPr/>
          </p:nvSpPr>
          <p:spPr bwMode="auto">
            <a:xfrm rot="11948588">
              <a:off x="4733" y="1582"/>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8" name="Line 62"/>
            <p:cNvSpPr>
              <a:spLocks noChangeShapeType="1"/>
            </p:cNvSpPr>
            <p:nvPr/>
          </p:nvSpPr>
          <p:spPr bwMode="auto">
            <a:xfrm rot="11948588" flipH="1">
              <a:off x="5055" y="159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199" name="Line 63"/>
            <p:cNvSpPr>
              <a:spLocks noChangeShapeType="1"/>
            </p:cNvSpPr>
            <p:nvPr/>
          </p:nvSpPr>
          <p:spPr bwMode="auto">
            <a:xfrm rot="11948588" flipH="1" flipV="1">
              <a:off x="5034" y="1690"/>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0" name="Line 64"/>
            <p:cNvSpPr>
              <a:spLocks noChangeShapeType="1"/>
            </p:cNvSpPr>
            <p:nvPr/>
          </p:nvSpPr>
          <p:spPr bwMode="auto">
            <a:xfrm rot="11948588" flipH="1">
              <a:off x="4773" y="1478"/>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1" name="Line 65"/>
            <p:cNvSpPr>
              <a:spLocks noChangeShapeType="1"/>
            </p:cNvSpPr>
            <p:nvPr/>
          </p:nvSpPr>
          <p:spPr bwMode="auto">
            <a:xfrm rot="11948588">
              <a:off x="4704" y="1472"/>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2" name="Line 66"/>
            <p:cNvSpPr>
              <a:spLocks noChangeShapeType="1"/>
            </p:cNvSpPr>
            <p:nvPr/>
          </p:nvSpPr>
          <p:spPr bwMode="auto">
            <a:xfrm rot="11948588">
              <a:off x="4879" y="1406"/>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3" name="Line 67"/>
            <p:cNvSpPr>
              <a:spLocks noChangeShapeType="1"/>
            </p:cNvSpPr>
            <p:nvPr/>
          </p:nvSpPr>
          <p:spPr bwMode="auto">
            <a:xfrm rot="20310282" flipH="1">
              <a:off x="5307" y="215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4" name="Line 68"/>
            <p:cNvSpPr>
              <a:spLocks noChangeShapeType="1"/>
            </p:cNvSpPr>
            <p:nvPr/>
          </p:nvSpPr>
          <p:spPr bwMode="auto">
            <a:xfrm rot="20310282" flipH="1">
              <a:off x="5267" y="2275"/>
              <a:ext cx="93" cy="9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5" name="Line 69"/>
            <p:cNvSpPr>
              <a:spLocks noChangeShapeType="1"/>
            </p:cNvSpPr>
            <p:nvPr/>
          </p:nvSpPr>
          <p:spPr bwMode="auto">
            <a:xfrm rot="-1289718">
              <a:off x="5357" y="2258"/>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6" name="Line 70"/>
            <p:cNvSpPr>
              <a:spLocks noChangeShapeType="1"/>
            </p:cNvSpPr>
            <p:nvPr/>
          </p:nvSpPr>
          <p:spPr bwMode="auto">
            <a:xfrm rot="-1289718">
              <a:off x="5433" y="2376"/>
              <a:ext cx="8" cy="11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7" name="Line 71"/>
            <p:cNvSpPr>
              <a:spLocks noChangeShapeType="1"/>
            </p:cNvSpPr>
            <p:nvPr/>
          </p:nvSpPr>
          <p:spPr bwMode="auto">
            <a:xfrm rot="-1289718">
              <a:off x="5410" y="2119"/>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8" name="Line 72"/>
            <p:cNvSpPr>
              <a:spLocks noChangeShapeType="1"/>
            </p:cNvSpPr>
            <p:nvPr/>
          </p:nvSpPr>
          <p:spPr bwMode="auto">
            <a:xfrm rot="20310282" flipH="1">
              <a:off x="5154" y="2411"/>
              <a:ext cx="146" cy="1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09" name="Line 73"/>
            <p:cNvSpPr>
              <a:spLocks noChangeShapeType="1"/>
            </p:cNvSpPr>
            <p:nvPr/>
          </p:nvSpPr>
          <p:spPr bwMode="auto">
            <a:xfrm rot="-1289718" flipH="1" flipV="1">
              <a:off x="5132" y="2267"/>
              <a:ext cx="140" cy="12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10" name="Line 74"/>
            <p:cNvSpPr>
              <a:spLocks noChangeShapeType="1"/>
            </p:cNvSpPr>
            <p:nvPr/>
          </p:nvSpPr>
          <p:spPr bwMode="auto">
            <a:xfrm rot="-1289718">
              <a:off x="5530" y="2195"/>
              <a:ext cx="16" cy="14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11" name="Line 75"/>
            <p:cNvSpPr>
              <a:spLocks noChangeShapeType="1"/>
            </p:cNvSpPr>
            <p:nvPr/>
          </p:nvSpPr>
          <p:spPr bwMode="auto">
            <a:xfrm rot="20310282" flipV="1">
              <a:off x="5508" y="2186"/>
              <a:ext cx="100" cy="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219212" name="Line 76"/>
            <p:cNvSpPr>
              <a:spLocks noChangeShapeType="1"/>
            </p:cNvSpPr>
            <p:nvPr/>
          </p:nvSpPr>
          <p:spPr bwMode="auto">
            <a:xfrm rot="20310282" flipV="1">
              <a:off x="5418" y="2354"/>
              <a:ext cx="81" cy="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sp>
        <p:nvSpPr>
          <p:cNvPr id="219213" name="Text Box 77"/>
          <p:cNvSpPr txBox="1">
            <a:spLocks noChangeArrowheads="1"/>
          </p:cNvSpPr>
          <p:nvPr/>
        </p:nvSpPr>
        <p:spPr bwMode="auto">
          <a:xfrm>
            <a:off x="4032250" y="5794375"/>
            <a:ext cx="12969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900">
                <a:solidFill>
                  <a:srgbClr val="000000"/>
                </a:solidFill>
                <a:latin typeface="Arial"/>
              </a:rPr>
              <a:t>3 </a:t>
            </a:r>
            <a:r>
              <a:rPr lang="el-GR" altLang="en-US" sz="3900">
                <a:solidFill>
                  <a:srgbClr val="000000"/>
                </a:solidFill>
                <a:latin typeface="Arial"/>
                <a:cs typeface="Arial" charset="0"/>
              </a:rPr>
              <a:t>μ</a:t>
            </a:r>
            <a:r>
              <a:rPr lang="en-US" altLang="en-US" sz="3900">
                <a:solidFill>
                  <a:srgbClr val="000000"/>
                </a:solidFill>
                <a:latin typeface="Arial"/>
                <a:cs typeface="Arial" charset="0"/>
              </a:rPr>
              <a:t>m</a:t>
            </a:r>
            <a:endParaRPr lang="el-GR" altLang="en-US" sz="3900">
              <a:solidFill>
                <a:srgbClr val="000000"/>
              </a:solidFill>
              <a:latin typeface="Arial"/>
              <a:cs typeface="Arial" charset="0"/>
            </a:endParaRPr>
          </a:p>
        </p:txBody>
      </p:sp>
      <p:sp>
        <p:nvSpPr>
          <p:cNvPr id="219214" name="Line 78"/>
          <p:cNvSpPr>
            <a:spLocks noChangeShapeType="1"/>
          </p:cNvSpPr>
          <p:nvPr/>
        </p:nvSpPr>
        <p:spPr bwMode="auto">
          <a:xfrm>
            <a:off x="885825" y="5732463"/>
            <a:ext cx="748823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Tree>
    <p:extLst>
      <p:ext uri="{BB962C8B-B14F-4D97-AF65-F5344CB8AC3E}">
        <p14:creationId xmlns:p14="http://schemas.microsoft.com/office/powerpoint/2010/main" val="182004590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Ionization track</a:t>
            </a:r>
          </a:p>
        </p:txBody>
      </p:sp>
      <p:grpSp>
        <p:nvGrpSpPr>
          <p:cNvPr id="94211" name="Group 3"/>
          <p:cNvGrpSpPr>
            <a:grpSpLocks/>
          </p:cNvGrpSpPr>
          <p:nvPr/>
        </p:nvGrpSpPr>
        <p:grpSpPr bwMode="auto">
          <a:xfrm>
            <a:off x="431800" y="-433388"/>
            <a:ext cx="588963" cy="4778376"/>
            <a:chOff x="272" y="-273"/>
            <a:chExt cx="371" cy="3010"/>
          </a:xfrm>
        </p:grpSpPr>
        <p:grpSp>
          <p:nvGrpSpPr>
            <p:cNvPr id="94212" name="Group 4"/>
            <p:cNvGrpSpPr>
              <a:grpSpLocks/>
            </p:cNvGrpSpPr>
            <p:nvPr/>
          </p:nvGrpSpPr>
          <p:grpSpPr bwMode="auto">
            <a:xfrm rot="5400000">
              <a:off x="272" y="-273"/>
              <a:ext cx="370" cy="369"/>
              <a:chOff x="362" y="2318"/>
              <a:chExt cx="370" cy="369"/>
            </a:xfrm>
          </p:grpSpPr>
          <p:sp>
            <p:nvSpPr>
              <p:cNvPr id="94213"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14"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4215" name="Group 7"/>
            <p:cNvGrpSpPr>
              <a:grpSpLocks/>
            </p:cNvGrpSpPr>
            <p:nvPr/>
          </p:nvGrpSpPr>
          <p:grpSpPr bwMode="auto">
            <a:xfrm rot="5400000">
              <a:off x="272" y="95"/>
              <a:ext cx="370" cy="369"/>
              <a:chOff x="362" y="2318"/>
              <a:chExt cx="370" cy="369"/>
            </a:xfrm>
          </p:grpSpPr>
          <p:sp>
            <p:nvSpPr>
              <p:cNvPr id="94216"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17"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4218" name="Group 10"/>
            <p:cNvGrpSpPr>
              <a:grpSpLocks/>
            </p:cNvGrpSpPr>
            <p:nvPr/>
          </p:nvGrpSpPr>
          <p:grpSpPr bwMode="auto">
            <a:xfrm rot="5400000">
              <a:off x="273" y="463"/>
              <a:ext cx="370" cy="369"/>
              <a:chOff x="362" y="2318"/>
              <a:chExt cx="370" cy="369"/>
            </a:xfrm>
          </p:grpSpPr>
          <p:sp>
            <p:nvSpPr>
              <p:cNvPr id="94219"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20"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4221" name="Group 13"/>
            <p:cNvGrpSpPr>
              <a:grpSpLocks/>
            </p:cNvGrpSpPr>
            <p:nvPr/>
          </p:nvGrpSpPr>
          <p:grpSpPr bwMode="auto">
            <a:xfrm rot="5400000">
              <a:off x="273" y="831"/>
              <a:ext cx="370" cy="369"/>
              <a:chOff x="362" y="2318"/>
              <a:chExt cx="370" cy="369"/>
            </a:xfrm>
          </p:grpSpPr>
          <p:sp>
            <p:nvSpPr>
              <p:cNvPr id="94222"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23"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4224" name="Group 16"/>
            <p:cNvGrpSpPr>
              <a:grpSpLocks/>
            </p:cNvGrpSpPr>
            <p:nvPr/>
          </p:nvGrpSpPr>
          <p:grpSpPr bwMode="auto">
            <a:xfrm rot="5400000">
              <a:off x="273" y="1199"/>
              <a:ext cx="370" cy="369"/>
              <a:chOff x="362" y="2318"/>
              <a:chExt cx="370" cy="369"/>
            </a:xfrm>
          </p:grpSpPr>
          <p:sp>
            <p:nvSpPr>
              <p:cNvPr id="94225"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26"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4227" name="Group 19"/>
            <p:cNvGrpSpPr>
              <a:grpSpLocks/>
            </p:cNvGrpSpPr>
            <p:nvPr/>
          </p:nvGrpSpPr>
          <p:grpSpPr bwMode="auto">
            <a:xfrm rot="5400000">
              <a:off x="273" y="1567"/>
              <a:ext cx="370" cy="369"/>
              <a:chOff x="362" y="2318"/>
              <a:chExt cx="370" cy="369"/>
            </a:xfrm>
          </p:grpSpPr>
          <p:sp>
            <p:nvSpPr>
              <p:cNvPr id="94228"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29"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4230" name="Group 22"/>
            <p:cNvGrpSpPr>
              <a:grpSpLocks/>
            </p:cNvGrpSpPr>
            <p:nvPr/>
          </p:nvGrpSpPr>
          <p:grpSpPr bwMode="auto">
            <a:xfrm rot="5400000">
              <a:off x="273" y="1935"/>
              <a:ext cx="370" cy="369"/>
              <a:chOff x="362" y="2318"/>
              <a:chExt cx="370" cy="369"/>
            </a:xfrm>
          </p:grpSpPr>
          <p:sp>
            <p:nvSpPr>
              <p:cNvPr id="94231"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32"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94233"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34"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4235"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4236"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37"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38"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39"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0"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1"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2"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3"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4"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5"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6"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7"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8"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49"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0"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1"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2"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3"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nvGrpSpPr>
          <p:cNvPr id="94254" name="Group 46"/>
          <p:cNvGrpSpPr>
            <a:grpSpLocks/>
          </p:cNvGrpSpPr>
          <p:nvPr/>
        </p:nvGrpSpPr>
        <p:grpSpPr bwMode="auto">
          <a:xfrm rot="20370108" flipH="1">
            <a:off x="4278313" y="4410075"/>
            <a:ext cx="762000" cy="530225"/>
            <a:chOff x="2827" y="2760"/>
            <a:chExt cx="480" cy="334"/>
          </a:xfrm>
        </p:grpSpPr>
        <p:sp>
          <p:nvSpPr>
            <p:cNvPr id="94255"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6"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7"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8"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59"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0"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1"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2"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3"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4"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sp>
        <p:nvSpPr>
          <p:cNvPr id="94265"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6"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7"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8"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69"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0"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1"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2"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3"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4"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5"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6"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7"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8"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79"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80"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81"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82"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83"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84"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4285" name="Text Box 77"/>
          <p:cNvSpPr txBox="1">
            <a:spLocks noChangeArrowheads="1"/>
          </p:cNvSpPr>
          <p:nvPr/>
        </p:nvSpPr>
        <p:spPr bwMode="auto">
          <a:xfrm>
            <a:off x="2051050" y="5794375"/>
            <a:ext cx="52593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900">
                <a:solidFill>
                  <a:srgbClr val="000000"/>
                </a:solidFill>
                <a:latin typeface="Arial"/>
              </a:rPr>
              <a:t>Linear Energy Transfer</a:t>
            </a:r>
          </a:p>
        </p:txBody>
      </p:sp>
      <p:sp>
        <p:nvSpPr>
          <p:cNvPr id="94286" name="Line 78"/>
          <p:cNvSpPr>
            <a:spLocks noChangeShapeType="1"/>
          </p:cNvSpPr>
          <p:nvPr/>
        </p:nvSpPr>
        <p:spPr bwMode="auto">
          <a:xfrm>
            <a:off x="885825" y="5732463"/>
            <a:ext cx="748823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Tree>
    <p:extLst>
      <p:ext uri="{BB962C8B-B14F-4D97-AF65-F5344CB8AC3E}">
        <p14:creationId xmlns:p14="http://schemas.microsoft.com/office/powerpoint/2010/main" val="327840054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initial effects</a:t>
            </a:r>
          </a:p>
        </p:txBody>
      </p:sp>
      <p:sp>
        <p:nvSpPr>
          <p:cNvPr id="7577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780"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5781" name="Group 5"/>
          <p:cNvGrpSpPr>
            <a:grpSpLocks/>
          </p:cNvGrpSpPr>
          <p:nvPr/>
        </p:nvGrpSpPr>
        <p:grpSpPr bwMode="auto">
          <a:xfrm rot="1198672">
            <a:off x="2047875" y="4568825"/>
            <a:ext cx="858838" cy="785813"/>
            <a:chOff x="1751" y="1135"/>
            <a:chExt cx="2232" cy="2232"/>
          </a:xfrm>
        </p:grpSpPr>
        <p:sp>
          <p:nvSpPr>
            <p:cNvPr id="75782"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83"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84"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85"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786" name="Group 10"/>
          <p:cNvGrpSpPr>
            <a:grpSpLocks/>
          </p:cNvGrpSpPr>
          <p:nvPr/>
        </p:nvGrpSpPr>
        <p:grpSpPr bwMode="auto">
          <a:xfrm rot="-1425292">
            <a:off x="3419475" y="4343400"/>
            <a:ext cx="858838" cy="785813"/>
            <a:chOff x="1751" y="1135"/>
            <a:chExt cx="2232" cy="2232"/>
          </a:xfrm>
        </p:grpSpPr>
        <p:sp>
          <p:nvSpPr>
            <p:cNvPr id="75787"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88"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89"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90"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791" name="Group 15"/>
          <p:cNvGrpSpPr>
            <a:grpSpLocks/>
          </p:cNvGrpSpPr>
          <p:nvPr/>
        </p:nvGrpSpPr>
        <p:grpSpPr bwMode="auto">
          <a:xfrm>
            <a:off x="6169025" y="2941638"/>
            <a:ext cx="858838" cy="785812"/>
            <a:chOff x="1751" y="1135"/>
            <a:chExt cx="2232" cy="2232"/>
          </a:xfrm>
        </p:grpSpPr>
        <p:sp>
          <p:nvSpPr>
            <p:cNvPr id="75792"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93"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94"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95"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796" name="Group 20"/>
          <p:cNvGrpSpPr>
            <a:grpSpLocks/>
          </p:cNvGrpSpPr>
          <p:nvPr/>
        </p:nvGrpSpPr>
        <p:grpSpPr bwMode="auto">
          <a:xfrm>
            <a:off x="6221413" y="4371975"/>
            <a:ext cx="858837" cy="785813"/>
            <a:chOff x="1751" y="1135"/>
            <a:chExt cx="2232" cy="2232"/>
          </a:xfrm>
        </p:grpSpPr>
        <p:sp>
          <p:nvSpPr>
            <p:cNvPr id="75797"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98"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799"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00"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01" name="Group 25"/>
          <p:cNvGrpSpPr>
            <a:grpSpLocks/>
          </p:cNvGrpSpPr>
          <p:nvPr/>
        </p:nvGrpSpPr>
        <p:grpSpPr bwMode="auto">
          <a:xfrm>
            <a:off x="5081588" y="2724150"/>
            <a:ext cx="858837" cy="785813"/>
            <a:chOff x="1751" y="1135"/>
            <a:chExt cx="2232" cy="2232"/>
          </a:xfrm>
        </p:grpSpPr>
        <p:sp>
          <p:nvSpPr>
            <p:cNvPr id="75802"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03"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04"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05"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06" name="Group 30"/>
          <p:cNvGrpSpPr>
            <a:grpSpLocks/>
          </p:cNvGrpSpPr>
          <p:nvPr/>
        </p:nvGrpSpPr>
        <p:grpSpPr bwMode="auto">
          <a:xfrm rot="3434755">
            <a:off x="5226050" y="4930776"/>
            <a:ext cx="858837" cy="785812"/>
            <a:chOff x="1751" y="1135"/>
            <a:chExt cx="2232" cy="2232"/>
          </a:xfrm>
        </p:grpSpPr>
        <p:sp>
          <p:nvSpPr>
            <p:cNvPr id="75807"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08"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09"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10"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11" name="Group 35"/>
          <p:cNvGrpSpPr>
            <a:grpSpLocks/>
          </p:cNvGrpSpPr>
          <p:nvPr/>
        </p:nvGrpSpPr>
        <p:grpSpPr bwMode="auto">
          <a:xfrm>
            <a:off x="4049713" y="5264150"/>
            <a:ext cx="858837" cy="785813"/>
            <a:chOff x="1751" y="1135"/>
            <a:chExt cx="2232" cy="2232"/>
          </a:xfrm>
        </p:grpSpPr>
        <p:sp>
          <p:nvSpPr>
            <p:cNvPr id="75812"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13"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14"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15"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16" name="Group 40"/>
          <p:cNvGrpSpPr>
            <a:grpSpLocks/>
          </p:cNvGrpSpPr>
          <p:nvPr/>
        </p:nvGrpSpPr>
        <p:grpSpPr bwMode="auto">
          <a:xfrm rot="1626381">
            <a:off x="1901825" y="5641975"/>
            <a:ext cx="858838" cy="785813"/>
            <a:chOff x="1751" y="1135"/>
            <a:chExt cx="2232" cy="2232"/>
          </a:xfrm>
        </p:grpSpPr>
        <p:sp>
          <p:nvSpPr>
            <p:cNvPr id="75817"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18"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19"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20"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21" name="Group 45"/>
          <p:cNvGrpSpPr>
            <a:grpSpLocks/>
          </p:cNvGrpSpPr>
          <p:nvPr/>
        </p:nvGrpSpPr>
        <p:grpSpPr bwMode="auto">
          <a:xfrm>
            <a:off x="1082675" y="4937125"/>
            <a:ext cx="858838" cy="785813"/>
            <a:chOff x="1751" y="1135"/>
            <a:chExt cx="2232" cy="2232"/>
          </a:xfrm>
        </p:grpSpPr>
        <p:sp>
          <p:nvSpPr>
            <p:cNvPr id="75822"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23"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24"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25"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26" name="Group 50"/>
          <p:cNvGrpSpPr>
            <a:grpSpLocks/>
          </p:cNvGrpSpPr>
          <p:nvPr/>
        </p:nvGrpSpPr>
        <p:grpSpPr bwMode="auto">
          <a:xfrm>
            <a:off x="5965825" y="1970088"/>
            <a:ext cx="858838" cy="785812"/>
            <a:chOff x="1751" y="1135"/>
            <a:chExt cx="2232" cy="2232"/>
          </a:xfrm>
        </p:grpSpPr>
        <p:sp>
          <p:nvSpPr>
            <p:cNvPr id="75827"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28"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29"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0"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31" name="Group 55"/>
          <p:cNvGrpSpPr>
            <a:grpSpLocks/>
          </p:cNvGrpSpPr>
          <p:nvPr/>
        </p:nvGrpSpPr>
        <p:grpSpPr bwMode="auto">
          <a:xfrm rot="879490">
            <a:off x="4841875" y="1671638"/>
            <a:ext cx="858838" cy="785812"/>
            <a:chOff x="1751" y="1135"/>
            <a:chExt cx="2232" cy="2232"/>
          </a:xfrm>
        </p:grpSpPr>
        <p:sp>
          <p:nvSpPr>
            <p:cNvPr id="75832"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3"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4"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5"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5836"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7"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8"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39"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0"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1"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2"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3"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5844" name="Group 68"/>
          <p:cNvGrpSpPr>
            <a:grpSpLocks/>
          </p:cNvGrpSpPr>
          <p:nvPr/>
        </p:nvGrpSpPr>
        <p:grpSpPr bwMode="auto">
          <a:xfrm>
            <a:off x="204788" y="4784725"/>
            <a:ext cx="858837" cy="785813"/>
            <a:chOff x="1751" y="1135"/>
            <a:chExt cx="2232" cy="2232"/>
          </a:xfrm>
        </p:grpSpPr>
        <p:sp>
          <p:nvSpPr>
            <p:cNvPr id="75845"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6"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48"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5849" name="Group 73"/>
          <p:cNvGrpSpPr>
            <a:grpSpLocks/>
          </p:cNvGrpSpPr>
          <p:nvPr/>
        </p:nvGrpSpPr>
        <p:grpSpPr bwMode="auto">
          <a:xfrm>
            <a:off x="479425" y="5757863"/>
            <a:ext cx="858838" cy="785812"/>
            <a:chOff x="1751" y="1135"/>
            <a:chExt cx="2232" cy="2232"/>
          </a:xfrm>
        </p:grpSpPr>
        <p:sp>
          <p:nvSpPr>
            <p:cNvPr id="75850"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51"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52"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53"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5854"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5855" name="Group 79"/>
          <p:cNvGrpSpPr>
            <a:grpSpLocks/>
          </p:cNvGrpSpPr>
          <p:nvPr/>
        </p:nvGrpSpPr>
        <p:grpSpPr bwMode="auto">
          <a:xfrm>
            <a:off x="471488" y="2281238"/>
            <a:ext cx="858837" cy="785812"/>
            <a:chOff x="1751" y="1135"/>
            <a:chExt cx="2232" cy="2232"/>
          </a:xfrm>
        </p:grpSpPr>
        <p:sp>
          <p:nvSpPr>
            <p:cNvPr id="75856"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57"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58"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59"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5860"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1"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2"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3"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4"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5"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6"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5867"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68"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69"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0"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1"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2"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3"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4"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5"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6"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7"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8"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79"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80"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81"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82"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83"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84"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85"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86"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87"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88"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89"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90"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91"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92"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5893"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5894" name="Group 118"/>
          <p:cNvGrpSpPr>
            <a:grpSpLocks/>
          </p:cNvGrpSpPr>
          <p:nvPr/>
        </p:nvGrpSpPr>
        <p:grpSpPr bwMode="auto">
          <a:xfrm rot="-3226531">
            <a:off x="6176963" y="5314950"/>
            <a:ext cx="858837" cy="785813"/>
            <a:chOff x="1751" y="1135"/>
            <a:chExt cx="2232" cy="2232"/>
          </a:xfrm>
        </p:grpSpPr>
        <p:sp>
          <p:nvSpPr>
            <p:cNvPr id="75895"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96"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9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898"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5899" name="Text Box 123"/>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5900" name="Group 124"/>
          <p:cNvGrpSpPr>
            <a:grpSpLocks/>
          </p:cNvGrpSpPr>
          <p:nvPr/>
        </p:nvGrpSpPr>
        <p:grpSpPr bwMode="auto">
          <a:xfrm>
            <a:off x="4411663" y="3959225"/>
            <a:ext cx="858837" cy="785813"/>
            <a:chOff x="2779" y="2494"/>
            <a:chExt cx="541" cy="495"/>
          </a:xfrm>
        </p:grpSpPr>
        <p:sp>
          <p:nvSpPr>
            <p:cNvPr id="75901" name="Oval 12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902" name="Oval 12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903" name="Oval 12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5904" name="Text Box 12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2321499054"/>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initial effects</a:t>
            </a:r>
          </a:p>
        </p:txBody>
      </p:sp>
      <p:sp>
        <p:nvSpPr>
          <p:cNvPr id="76803"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04"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6805" name="Group 5"/>
          <p:cNvGrpSpPr>
            <a:grpSpLocks/>
          </p:cNvGrpSpPr>
          <p:nvPr/>
        </p:nvGrpSpPr>
        <p:grpSpPr bwMode="auto">
          <a:xfrm rot="1198672">
            <a:off x="2047875" y="4568825"/>
            <a:ext cx="858838" cy="785813"/>
            <a:chOff x="1751" y="1135"/>
            <a:chExt cx="2232" cy="2232"/>
          </a:xfrm>
        </p:grpSpPr>
        <p:sp>
          <p:nvSpPr>
            <p:cNvPr id="76806"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07"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08"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09"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10" name="Group 10"/>
          <p:cNvGrpSpPr>
            <a:grpSpLocks/>
          </p:cNvGrpSpPr>
          <p:nvPr/>
        </p:nvGrpSpPr>
        <p:grpSpPr bwMode="auto">
          <a:xfrm rot="-1425292">
            <a:off x="3419475" y="4343400"/>
            <a:ext cx="858838" cy="785813"/>
            <a:chOff x="1751" y="1135"/>
            <a:chExt cx="2232" cy="2232"/>
          </a:xfrm>
        </p:grpSpPr>
        <p:sp>
          <p:nvSpPr>
            <p:cNvPr id="76811"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12"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13"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14"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15" name="Group 15"/>
          <p:cNvGrpSpPr>
            <a:grpSpLocks/>
          </p:cNvGrpSpPr>
          <p:nvPr/>
        </p:nvGrpSpPr>
        <p:grpSpPr bwMode="auto">
          <a:xfrm>
            <a:off x="6169025" y="2941638"/>
            <a:ext cx="858838" cy="785812"/>
            <a:chOff x="1751" y="1135"/>
            <a:chExt cx="2232" cy="2232"/>
          </a:xfrm>
        </p:grpSpPr>
        <p:sp>
          <p:nvSpPr>
            <p:cNvPr id="76816"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17"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18"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19"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20" name="Group 20"/>
          <p:cNvGrpSpPr>
            <a:grpSpLocks/>
          </p:cNvGrpSpPr>
          <p:nvPr/>
        </p:nvGrpSpPr>
        <p:grpSpPr bwMode="auto">
          <a:xfrm>
            <a:off x="6221413" y="4371975"/>
            <a:ext cx="858837" cy="785813"/>
            <a:chOff x="1751" y="1135"/>
            <a:chExt cx="2232" cy="2232"/>
          </a:xfrm>
        </p:grpSpPr>
        <p:sp>
          <p:nvSpPr>
            <p:cNvPr id="76821"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22"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23"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24"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25" name="Group 25"/>
          <p:cNvGrpSpPr>
            <a:grpSpLocks/>
          </p:cNvGrpSpPr>
          <p:nvPr/>
        </p:nvGrpSpPr>
        <p:grpSpPr bwMode="auto">
          <a:xfrm>
            <a:off x="5081588" y="2724150"/>
            <a:ext cx="858837" cy="785813"/>
            <a:chOff x="1751" y="1135"/>
            <a:chExt cx="2232" cy="2232"/>
          </a:xfrm>
        </p:grpSpPr>
        <p:sp>
          <p:nvSpPr>
            <p:cNvPr id="76826"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27"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28"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29"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30" name="Group 30"/>
          <p:cNvGrpSpPr>
            <a:grpSpLocks/>
          </p:cNvGrpSpPr>
          <p:nvPr/>
        </p:nvGrpSpPr>
        <p:grpSpPr bwMode="auto">
          <a:xfrm rot="3434755">
            <a:off x="5226050" y="4930776"/>
            <a:ext cx="858837" cy="785812"/>
            <a:chOff x="1751" y="1135"/>
            <a:chExt cx="2232" cy="2232"/>
          </a:xfrm>
        </p:grpSpPr>
        <p:sp>
          <p:nvSpPr>
            <p:cNvPr id="76831"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32"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33"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34"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35" name="Group 35"/>
          <p:cNvGrpSpPr>
            <a:grpSpLocks/>
          </p:cNvGrpSpPr>
          <p:nvPr/>
        </p:nvGrpSpPr>
        <p:grpSpPr bwMode="auto">
          <a:xfrm>
            <a:off x="4049713" y="5264150"/>
            <a:ext cx="858837" cy="785813"/>
            <a:chOff x="1751" y="1135"/>
            <a:chExt cx="2232" cy="2232"/>
          </a:xfrm>
        </p:grpSpPr>
        <p:sp>
          <p:nvSpPr>
            <p:cNvPr id="76836"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37"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38"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39"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40" name="Group 40"/>
          <p:cNvGrpSpPr>
            <a:grpSpLocks/>
          </p:cNvGrpSpPr>
          <p:nvPr/>
        </p:nvGrpSpPr>
        <p:grpSpPr bwMode="auto">
          <a:xfrm rot="1626381">
            <a:off x="1901825" y="5641975"/>
            <a:ext cx="858838" cy="785813"/>
            <a:chOff x="1751" y="1135"/>
            <a:chExt cx="2232" cy="2232"/>
          </a:xfrm>
        </p:grpSpPr>
        <p:sp>
          <p:nvSpPr>
            <p:cNvPr id="76841"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42"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43"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44"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45" name="Group 45"/>
          <p:cNvGrpSpPr>
            <a:grpSpLocks/>
          </p:cNvGrpSpPr>
          <p:nvPr/>
        </p:nvGrpSpPr>
        <p:grpSpPr bwMode="auto">
          <a:xfrm>
            <a:off x="1082675" y="4937125"/>
            <a:ext cx="858838" cy="785813"/>
            <a:chOff x="1751" y="1135"/>
            <a:chExt cx="2232" cy="2232"/>
          </a:xfrm>
        </p:grpSpPr>
        <p:sp>
          <p:nvSpPr>
            <p:cNvPr id="76846"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47"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48"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49"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50" name="Group 50"/>
          <p:cNvGrpSpPr>
            <a:grpSpLocks/>
          </p:cNvGrpSpPr>
          <p:nvPr/>
        </p:nvGrpSpPr>
        <p:grpSpPr bwMode="auto">
          <a:xfrm>
            <a:off x="5965825" y="1970088"/>
            <a:ext cx="858838" cy="785812"/>
            <a:chOff x="1751" y="1135"/>
            <a:chExt cx="2232" cy="2232"/>
          </a:xfrm>
        </p:grpSpPr>
        <p:sp>
          <p:nvSpPr>
            <p:cNvPr id="76851"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52"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53"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54"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55" name="Group 55"/>
          <p:cNvGrpSpPr>
            <a:grpSpLocks/>
          </p:cNvGrpSpPr>
          <p:nvPr/>
        </p:nvGrpSpPr>
        <p:grpSpPr bwMode="auto">
          <a:xfrm rot="879490">
            <a:off x="4841875" y="1671638"/>
            <a:ext cx="858838" cy="785812"/>
            <a:chOff x="1751" y="1135"/>
            <a:chExt cx="2232" cy="2232"/>
          </a:xfrm>
        </p:grpSpPr>
        <p:sp>
          <p:nvSpPr>
            <p:cNvPr id="76856"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57"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58"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59"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6860"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1"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2"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3"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4"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5"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6"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67"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6868" name="Group 68"/>
          <p:cNvGrpSpPr>
            <a:grpSpLocks/>
          </p:cNvGrpSpPr>
          <p:nvPr/>
        </p:nvGrpSpPr>
        <p:grpSpPr bwMode="auto">
          <a:xfrm>
            <a:off x="204788" y="4784725"/>
            <a:ext cx="858837" cy="785813"/>
            <a:chOff x="1751" y="1135"/>
            <a:chExt cx="2232" cy="2232"/>
          </a:xfrm>
        </p:grpSpPr>
        <p:sp>
          <p:nvSpPr>
            <p:cNvPr id="7686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7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7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7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6873" name="Group 73"/>
          <p:cNvGrpSpPr>
            <a:grpSpLocks/>
          </p:cNvGrpSpPr>
          <p:nvPr/>
        </p:nvGrpSpPr>
        <p:grpSpPr bwMode="auto">
          <a:xfrm>
            <a:off x="479425" y="5757863"/>
            <a:ext cx="858838" cy="785812"/>
            <a:chOff x="1751" y="1135"/>
            <a:chExt cx="2232" cy="2232"/>
          </a:xfrm>
        </p:grpSpPr>
        <p:sp>
          <p:nvSpPr>
            <p:cNvPr id="7687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7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7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7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6878"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6879" name="Group 79"/>
          <p:cNvGrpSpPr>
            <a:grpSpLocks/>
          </p:cNvGrpSpPr>
          <p:nvPr/>
        </p:nvGrpSpPr>
        <p:grpSpPr bwMode="auto">
          <a:xfrm>
            <a:off x="471488" y="2281238"/>
            <a:ext cx="858837" cy="785812"/>
            <a:chOff x="1751" y="1135"/>
            <a:chExt cx="2232" cy="2232"/>
          </a:xfrm>
        </p:grpSpPr>
        <p:sp>
          <p:nvSpPr>
            <p:cNvPr id="76880"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81"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82"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83"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6884"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85"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86"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87"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88"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89"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90"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6891"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2"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3"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4"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5"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6"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7"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8"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899"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0"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1"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2"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3"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4"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5"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6"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7"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8"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09"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0"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1"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2"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3"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4"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5"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6"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6917"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6918" name="Group 118"/>
          <p:cNvGrpSpPr>
            <a:grpSpLocks/>
          </p:cNvGrpSpPr>
          <p:nvPr/>
        </p:nvGrpSpPr>
        <p:grpSpPr bwMode="auto">
          <a:xfrm rot="-3226531">
            <a:off x="6176963" y="5314950"/>
            <a:ext cx="858837" cy="785813"/>
            <a:chOff x="1751" y="1135"/>
            <a:chExt cx="2232" cy="2232"/>
          </a:xfrm>
        </p:grpSpPr>
        <p:sp>
          <p:nvSpPr>
            <p:cNvPr id="76919"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20"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21"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22"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6923" name="Text Box 123"/>
          <p:cNvSpPr txBox="1">
            <a:spLocks noChangeArrowheads="1"/>
          </p:cNvSpPr>
          <p:nvPr/>
        </p:nvSpPr>
        <p:spPr bwMode="auto">
          <a:xfrm>
            <a:off x="3363913" y="37020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neutralization</a:t>
            </a:r>
          </a:p>
        </p:txBody>
      </p:sp>
      <p:sp>
        <p:nvSpPr>
          <p:cNvPr id="76924" name="Text Box 124"/>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6925" name="Group 125"/>
          <p:cNvGrpSpPr>
            <a:grpSpLocks/>
          </p:cNvGrpSpPr>
          <p:nvPr/>
        </p:nvGrpSpPr>
        <p:grpSpPr bwMode="auto">
          <a:xfrm>
            <a:off x="4411663" y="3959225"/>
            <a:ext cx="858837" cy="785813"/>
            <a:chOff x="2779" y="2494"/>
            <a:chExt cx="541" cy="495"/>
          </a:xfrm>
        </p:grpSpPr>
        <p:sp>
          <p:nvSpPr>
            <p:cNvPr id="76926" name="Oval 126"/>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27" name="Oval 127"/>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28" name="Oval 128"/>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6929" name="Text Box 129"/>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341144343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initial effects</a:t>
            </a:r>
          </a:p>
        </p:txBody>
      </p:sp>
      <p:sp>
        <p:nvSpPr>
          <p:cNvPr id="7782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82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7829" name="Group 5"/>
          <p:cNvGrpSpPr>
            <a:grpSpLocks/>
          </p:cNvGrpSpPr>
          <p:nvPr/>
        </p:nvGrpSpPr>
        <p:grpSpPr bwMode="auto">
          <a:xfrm rot="1198672">
            <a:off x="2047875" y="4568825"/>
            <a:ext cx="858838" cy="785813"/>
            <a:chOff x="1751" y="1135"/>
            <a:chExt cx="2232" cy="2232"/>
          </a:xfrm>
        </p:grpSpPr>
        <p:sp>
          <p:nvSpPr>
            <p:cNvPr id="7783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3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3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3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34" name="Group 10"/>
          <p:cNvGrpSpPr>
            <a:grpSpLocks/>
          </p:cNvGrpSpPr>
          <p:nvPr/>
        </p:nvGrpSpPr>
        <p:grpSpPr bwMode="auto">
          <a:xfrm rot="-1425292">
            <a:off x="3419475" y="4343400"/>
            <a:ext cx="858838" cy="785813"/>
            <a:chOff x="1751" y="1135"/>
            <a:chExt cx="2232" cy="2232"/>
          </a:xfrm>
        </p:grpSpPr>
        <p:sp>
          <p:nvSpPr>
            <p:cNvPr id="7783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3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3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3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39" name="Group 15"/>
          <p:cNvGrpSpPr>
            <a:grpSpLocks/>
          </p:cNvGrpSpPr>
          <p:nvPr/>
        </p:nvGrpSpPr>
        <p:grpSpPr bwMode="auto">
          <a:xfrm>
            <a:off x="6169025" y="2941638"/>
            <a:ext cx="858838" cy="785812"/>
            <a:chOff x="1751" y="1135"/>
            <a:chExt cx="2232" cy="2232"/>
          </a:xfrm>
        </p:grpSpPr>
        <p:sp>
          <p:nvSpPr>
            <p:cNvPr id="7784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4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4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4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44" name="Group 20"/>
          <p:cNvGrpSpPr>
            <a:grpSpLocks/>
          </p:cNvGrpSpPr>
          <p:nvPr/>
        </p:nvGrpSpPr>
        <p:grpSpPr bwMode="auto">
          <a:xfrm>
            <a:off x="6221413" y="4371975"/>
            <a:ext cx="858837" cy="785813"/>
            <a:chOff x="1751" y="1135"/>
            <a:chExt cx="2232" cy="2232"/>
          </a:xfrm>
        </p:grpSpPr>
        <p:sp>
          <p:nvSpPr>
            <p:cNvPr id="7784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4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4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4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49" name="Group 25"/>
          <p:cNvGrpSpPr>
            <a:grpSpLocks/>
          </p:cNvGrpSpPr>
          <p:nvPr/>
        </p:nvGrpSpPr>
        <p:grpSpPr bwMode="auto">
          <a:xfrm>
            <a:off x="5081588" y="2724150"/>
            <a:ext cx="858837" cy="785813"/>
            <a:chOff x="1751" y="1135"/>
            <a:chExt cx="2232" cy="2232"/>
          </a:xfrm>
        </p:grpSpPr>
        <p:sp>
          <p:nvSpPr>
            <p:cNvPr id="7785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5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5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5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54" name="Group 30"/>
          <p:cNvGrpSpPr>
            <a:grpSpLocks/>
          </p:cNvGrpSpPr>
          <p:nvPr/>
        </p:nvGrpSpPr>
        <p:grpSpPr bwMode="auto">
          <a:xfrm rot="3434755">
            <a:off x="5226050" y="4930776"/>
            <a:ext cx="858837" cy="785812"/>
            <a:chOff x="1751" y="1135"/>
            <a:chExt cx="2232" cy="2232"/>
          </a:xfrm>
        </p:grpSpPr>
        <p:sp>
          <p:nvSpPr>
            <p:cNvPr id="7785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5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5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5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59" name="Group 35"/>
          <p:cNvGrpSpPr>
            <a:grpSpLocks/>
          </p:cNvGrpSpPr>
          <p:nvPr/>
        </p:nvGrpSpPr>
        <p:grpSpPr bwMode="auto">
          <a:xfrm>
            <a:off x="4049713" y="5264150"/>
            <a:ext cx="858837" cy="785813"/>
            <a:chOff x="1751" y="1135"/>
            <a:chExt cx="2232" cy="2232"/>
          </a:xfrm>
        </p:grpSpPr>
        <p:sp>
          <p:nvSpPr>
            <p:cNvPr id="7786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6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6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6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64" name="Group 40"/>
          <p:cNvGrpSpPr>
            <a:grpSpLocks/>
          </p:cNvGrpSpPr>
          <p:nvPr/>
        </p:nvGrpSpPr>
        <p:grpSpPr bwMode="auto">
          <a:xfrm rot="1626381">
            <a:off x="1901825" y="5641975"/>
            <a:ext cx="858838" cy="785813"/>
            <a:chOff x="1751" y="1135"/>
            <a:chExt cx="2232" cy="2232"/>
          </a:xfrm>
        </p:grpSpPr>
        <p:sp>
          <p:nvSpPr>
            <p:cNvPr id="7786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6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6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6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69" name="Group 45"/>
          <p:cNvGrpSpPr>
            <a:grpSpLocks/>
          </p:cNvGrpSpPr>
          <p:nvPr/>
        </p:nvGrpSpPr>
        <p:grpSpPr bwMode="auto">
          <a:xfrm>
            <a:off x="1082675" y="4937125"/>
            <a:ext cx="858838" cy="785813"/>
            <a:chOff x="1751" y="1135"/>
            <a:chExt cx="2232" cy="2232"/>
          </a:xfrm>
        </p:grpSpPr>
        <p:sp>
          <p:nvSpPr>
            <p:cNvPr id="7787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7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7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7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74" name="Group 50"/>
          <p:cNvGrpSpPr>
            <a:grpSpLocks/>
          </p:cNvGrpSpPr>
          <p:nvPr/>
        </p:nvGrpSpPr>
        <p:grpSpPr bwMode="auto">
          <a:xfrm>
            <a:off x="5965825" y="1970088"/>
            <a:ext cx="858838" cy="785812"/>
            <a:chOff x="1751" y="1135"/>
            <a:chExt cx="2232" cy="2232"/>
          </a:xfrm>
        </p:grpSpPr>
        <p:sp>
          <p:nvSpPr>
            <p:cNvPr id="7787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7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7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7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79" name="Group 55"/>
          <p:cNvGrpSpPr>
            <a:grpSpLocks/>
          </p:cNvGrpSpPr>
          <p:nvPr/>
        </p:nvGrpSpPr>
        <p:grpSpPr bwMode="auto">
          <a:xfrm rot="879490">
            <a:off x="4841875" y="1671638"/>
            <a:ext cx="858838" cy="785812"/>
            <a:chOff x="1751" y="1135"/>
            <a:chExt cx="2232" cy="2232"/>
          </a:xfrm>
        </p:grpSpPr>
        <p:sp>
          <p:nvSpPr>
            <p:cNvPr id="7788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788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8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9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9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7892" name="Group 68"/>
          <p:cNvGrpSpPr>
            <a:grpSpLocks/>
          </p:cNvGrpSpPr>
          <p:nvPr/>
        </p:nvGrpSpPr>
        <p:grpSpPr bwMode="auto">
          <a:xfrm>
            <a:off x="204788" y="4784725"/>
            <a:ext cx="858837" cy="785813"/>
            <a:chOff x="1751" y="1135"/>
            <a:chExt cx="2232" cy="2232"/>
          </a:xfrm>
        </p:grpSpPr>
        <p:sp>
          <p:nvSpPr>
            <p:cNvPr id="7789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9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9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9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7897" name="Group 73"/>
          <p:cNvGrpSpPr>
            <a:grpSpLocks/>
          </p:cNvGrpSpPr>
          <p:nvPr/>
        </p:nvGrpSpPr>
        <p:grpSpPr bwMode="auto">
          <a:xfrm>
            <a:off x="479425" y="5757863"/>
            <a:ext cx="858838" cy="785812"/>
            <a:chOff x="1751" y="1135"/>
            <a:chExt cx="2232" cy="2232"/>
          </a:xfrm>
        </p:grpSpPr>
        <p:sp>
          <p:nvSpPr>
            <p:cNvPr id="7789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89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0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0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790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7903" name="Group 79"/>
          <p:cNvGrpSpPr>
            <a:grpSpLocks/>
          </p:cNvGrpSpPr>
          <p:nvPr/>
        </p:nvGrpSpPr>
        <p:grpSpPr bwMode="auto">
          <a:xfrm>
            <a:off x="471488" y="2281238"/>
            <a:ext cx="858837" cy="785812"/>
            <a:chOff x="1751" y="1135"/>
            <a:chExt cx="2232" cy="2232"/>
          </a:xfrm>
        </p:grpSpPr>
        <p:sp>
          <p:nvSpPr>
            <p:cNvPr id="7790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0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0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0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7908"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909"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910"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911"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912"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913" name="Text Box 89"/>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7914" name="Oval 90"/>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15" name="Oval 91"/>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16" name="Oval 92"/>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17" name="Oval 93"/>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18" name="Oval 9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19" name="Oval 95"/>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0" name="Oval 96"/>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1" name="Oval 97"/>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2" name="Oval 98"/>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3" name="Oval 99"/>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4" name="Oval 100"/>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5" name="Oval 101"/>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6" name="Oval 102"/>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7" name="Oval 103"/>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8" name="Oval 104"/>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29"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30" name="Oval 10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31" name="Oval 10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32" name="Text Box 10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3" name="Text Box 109"/>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4" name="Text Box 110"/>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5" name="Text Box 111"/>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6" name="Text Box 112"/>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7" name="Text Box 113"/>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8" name="Text Box 114"/>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7939" name="Text Box 11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7940" name="Group 116"/>
          <p:cNvGrpSpPr>
            <a:grpSpLocks/>
          </p:cNvGrpSpPr>
          <p:nvPr/>
        </p:nvGrpSpPr>
        <p:grpSpPr bwMode="auto">
          <a:xfrm rot="-3226531">
            <a:off x="6176963" y="5314950"/>
            <a:ext cx="858837" cy="785813"/>
            <a:chOff x="1751" y="1135"/>
            <a:chExt cx="2232" cy="2232"/>
          </a:xfrm>
        </p:grpSpPr>
        <p:sp>
          <p:nvSpPr>
            <p:cNvPr id="77941" name="Oval 1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42" name="Oval 1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43" name="Oval 1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44" name="Oval 1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7945" name="Oval 121"/>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46" name="Oval 122"/>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47" name="Text Box 123"/>
          <p:cNvSpPr txBox="1">
            <a:spLocks noChangeArrowheads="1"/>
          </p:cNvSpPr>
          <p:nvPr/>
        </p:nvSpPr>
        <p:spPr bwMode="auto">
          <a:xfrm>
            <a:off x="3363913" y="37020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neutralization</a:t>
            </a:r>
          </a:p>
        </p:txBody>
      </p:sp>
      <p:sp>
        <p:nvSpPr>
          <p:cNvPr id="77948" name="Text Box 124"/>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7949" name="Group 125"/>
          <p:cNvGrpSpPr>
            <a:grpSpLocks/>
          </p:cNvGrpSpPr>
          <p:nvPr/>
        </p:nvGrpSpPr>
        <p:grpSpPr bwMode="auto">
          <a:xfrm>
            <a:off x="4411663" y="3959225"/>
            <a:ext cx="858837" cy="785813"/>
            <a:chOff x="2779" y="2494"/>
            <a:chExt cx="541" cy="495"/>
          </a:xfrm>
        </p:grpSpPr>
        <p:sp>
          <p:nvSpPr>
            <p:cNvPr id="77950" name="Oval 126"/>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51" name="Oval 127"/>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52" name="Oval 128"/>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7953" name="Text Box 129"/>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360361054"/>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initial effects</a:t>
            </a:r>
          </a:p>
        </p:txBody>
      </p:sp>
      <p:sp>
        <p:nvSpPr>
          <p:cNvPr id="7885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8852"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8853" name="Group 5"/>
          <p:cNvGrpSpPr>
            <a:grpSpLocks/>
          </p:cNvGrpSpPr>
          <p:nvPr/>
        </p:nvGrpSpPr>
        <p:grpSpPr bwMode="auto">
          <a:xfrm rot="1198672">
            <a:off x="2047875" y="4568825"/>
            <a:ext cx="858838" cy="785813"/>
            <a:chOff x="1751" y="1135"/>
            <a:chExt cx="2232" cy="2232"/>
          </a:xfrm>
        </p:grpSpPr>
        <p:sp>
          <p:nvSpPr>
            <p:cNvPr id="78854"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55"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56"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57"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58" name="Group 10"/>
          <p:cNvGrpSpPr>
            <a:grpSpLocks/>
          </p:cNvGrpSpPr>
          <p:nvPr/>
        </p:nvGrpSpPr>
        <p:grpSpPr bwMode="auto">
          <a:xfrm rot="-1425292">
            <a:off x="3419475" y="4343400"/>
            <a:ext cx="858838" cy="785813"/>
            <a:chOff x="1751" y="1135"/>
            <a:chExt cx="2232" cy="2232"/>
          </a:xfrm>
        </p:grpSpPr>
        <p:sp>
          <p:nvSpPr>
            <p:cNvPr id="78859"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60"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61"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62"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63" name="Group 15"/>
          <p:cNvGrpSpPr>
            <a:grpSpLocks/>
          </p:cNvGrpSpPr>
          <p:nvPr/>
        </p:nvGrpSpPr>
        <p:grpSpPr bwMode="auto">
          <a:xfrm>
            <a:off x="6169025" y="2941638"/>
            <a:ext cx="858838" cy="785812"/>
            <a:chOff x="1751" y="1135"/>
            <a:chExt cx="2232" cy="2232"/>
          </a:xfrm>
        </p:grpSpPr>
        <p:sp>
          <p:nvSpPr>
            <p:cNvPr id="78864"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65"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66"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67"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68" name="Group 20"/>
          <p:cNvGrpSpPr>
            <a:grpSpLocks/>
          </p:cNvGrpSpPr>
          <p:nvPr/>
        </p:nvGrpSpPr>
        <p:grpSpPr bwMode="auto">
          <a:xfrm>
            <a:off x="6221413" y="4371975"/>
            <a:ext cx="858837" cy="785813"/>
            <a:chOff x="1751" y="1135"/>
            <a:chExt cx="2232" cy="2232"/>
          </a:xfrm>
        </p:grpSpPr>
        <p:sp>
          <p:nvSpPr>
            <p:cNvPr id="78869"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70"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71"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72"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73" name="Group 25"/>
          <p:cNvGrpSpPr>
            <a:grpSpLocks/>
          </p:cNvGrpSpPr>
          <p:nvPr/>
        </p:nvGrpSpPr>
        <p:grpSpPr bwMode="auto">
          <a:xfrm>
            <a:off x="5081588" y="2724150"/>
            <a:ext cx="858837" cy="785813"/>
            <a:chOff x="1751" y="1135"/>
            <a:chExt cx="2232" cy="2232"/>
          </a:xfrm>
        </p:grpSpPr>
        <p:sp>
          <p:nvSpPr>
            <p:cNvPr id="78874"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75"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76"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77"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78" name="Group 30"/>
          <p:cNvGrpSpPr>
            <a:grpSpLocks/>
          </p:cNvGrpSpPr>
          <p:nvPr/>
        </p:nvGrpSpPr>
        <p:grpSpPr bwMode="auto">
          <a:xfrm rot="3434755">
            <a:off x="5226050" y="4930776"/>
            <a:ext cx="858837" cy="785812"/>
            <a:chOff x="1751" y="1135"/>
            <a:chExt cx="2232" cy="2232"/>
          </a:xfrm>
        </p:grpSpPr>
        <p:sp>
          <p:nvSpPr>
            <p:cNvPr id="78879"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80"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81"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82"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83" name="Group 35"/>
          <p:cNvGrpSpPr>
            <a:grpSpLocks/>
          </p:cNvGrpSpPr>
          <p:nvPr/>
        </p:nvGrpSpPr>
        <p:grpSpPr bwMode="auto">
          <a:xfrm>
            <a:off x="4049713" y="5264150"/>
            <a:ext cx="858837" cy="785813"/>
            <a:chOff x="1751" y="1135"/>
            <a:chExt cx="2232" cy="2232"/>
          </a:xfrm>
        </p:grpSpPr>
        <p:sp>
          <p:nvSpPr>
            <p:cNvPr id="78884"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85"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86"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87"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88" name="Group 40"/>
          <p:cNvGrpSpPr>
            <a:grpSpLocks/>
          </p:cNvGrpSpPr>
          <p:nvPr/>
        </p:nvGrpSpPr>
        <p:grpSpPr bwMode="auto">
          <a:xfrm rot="1626381">
            <a:off x="1901825" y="5641975"/>
            <a:ext cx="858838" cy="785813"/>
            <a:chOff x="1751" y="1135"/>
            <a:chExt cx="2232" cy="2232"/>
          </a:xfrm>
        </p:grpSpPr>
        <p:sp>
          <p:nvSpPr>
            <p:cNvPr id="78889"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90"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91"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92"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93" name="Group 45"/>
          <p:cNvGrpSpPr>
            <a:grpSpLocks/>
          </p:cNvGrpSpPr>
          <p:nvPr/>
        </p:nvGrpSpPr>
        <p:grpSpPr bwMode="auto">
          <a:xfrm>
            <a:off x="1082675" y="4937125"/>
            <a:ext cx="858838" cy="785813"/>
            <a:chOff x="1751" y="1135"/>
            <a:chExt cx="2232" cy="2232"/>
          </a:xfrm>
        </p:grpSpPr>
        <p:sp>
          <p:nvSpPr>
            <p:cNvPr id="78894"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95"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96"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897"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898" name="Group 50"/>
          <p:cNvGrpSpPr>
            <a:grpSpLocks/>
          </p:cNvGrpSpPr>
          <p:nvPr/>
        </p:nvGrpSpPr>
        <p:grpSpPr bwMode="auto">
          <a:xfrm>
            <a:off x="5965825" y="1970088"/>
            <a:ext cx="858838" cy="785812"/>
            <a:chOff x="1751" y="1135"/>
            <a:chExt cx="2232" cy="2232"/>
          </a:xfrm>
        </p:grpSpPr>
        <p:sp>
          <p:nvSpPr>
            <p:cNvPr id="78899"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0"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1"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2"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903" name="Group 55"/>
          <p:cNvGrpSpPr>
            <a:grpSpLocks/>
          </p:cNvGrpSpPr>
          <p:nvPr/>
        </p:nvGrpSpPr>
        <p:grpSpPr bwMode="auto">
          <a:xfrm rot="879490">
            <a:off x="4841875" y="1671638"/>
            <a:ext cx="858838" cy="785812"/>
            <a:chOff x="1751" y="1135"/>
            <a:chExt cx="2232" cy="2232"/>
          </a:xfrm>
        </p:grpSpPr>
        <p:sp>
          <p:nvSpPr>
            <p:cNvPr id="78904"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5"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6"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7"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8908"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09"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0"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1"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2"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3"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4"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5"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8916" name="Group 68"/>
          <p:cNvGrpSpPr>
            <a:grpSpLocks/>
          </p:cNvGrpSpPr>
          <p:nvPr/>
        </p:nvGrpSpPr>
        <p:grpSpPr bwMode="auto">
          <a:xfrm>
            <a:off x="204788" y="4784725"/>
            <a:ext cx="858837" cy="785813"/>
            <a:chOff x="1751" y="1135"/>
            <a:chExt cx="2232" cy="2232"/>
          </a:xfrm>
        </p:grpSpPr>
        <p:sp>
          <p:nvSpPr>
            <p:cNvPr id="78917"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8"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19"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20"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8921" name="Group 73"/>
          <p:cNvGrpSpPr>
            <a:grpSpLocks/>
          </p:cNvGrpSpPr>
          <p:nvPr/>
        </p:nvGrpSpPr>
        <p:grpSpPr bwMode="auto">
          <a:xfrm>
            <a:off x="479425" y="5757863"/>
            <a:ext cx="858838" cy="785812"/>
            <a:chOff x="1751" y="1135"/>
            <a:chExt cx="2232" cy="2232"/>
          </a:xfrm>
        </p:grpSpPr>
        <p:sp>
          <p:nvSpPr>
            <p:cNvPr id="78922"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23"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2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25"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8926"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8927" name="Group 79"/>
          <p:cNvGrpSpPr>
            <a:grpSpLocks/>
          </p:cNvGrpSpPr>
          <p:nvPr/>
        </p:nvGrpSpPr>
        <p:grpSpPr bwMode="auto">
          <a:xfrm>
            <a:off x="471488" y="2281238"/>
            <a:ext cx="858837" cy="785812"/>
            <a:chOff x="1751" y="1135"/>
            <a:chExt cx="2232" cy="2232"/>
          </a:xfrm>
        </p:grpSpPr>
        <p:sp>
          <p:nvSpPr>
            <p:cNvPr id="78928"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29"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30"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31"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8932"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8933"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8934"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8935"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8936"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8937"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38"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39"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0"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1"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2"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3"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4"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5"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6"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7"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8"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49"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50"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51"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52"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53"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8954"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8955"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8956"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8957"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8958"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8959" name="Group 111"/>
          <p:cNvGrpSpPr>
            <a:grpSpLocks/>
          </p:cNvGrpSpPr>
          <p:nvPr/>
        </p:nvGrpSpPr>
        <p:grpSpPr bwMode="auto">
          <a:xfrm rot="-3226531">
            <a:off x="6176963" y="5314950"/>
            <a:ext cx="858837" cy="785813"/>
            <a:chOff x="1751" y="1135"/>
            <a:chExt cx="2232" cy="2232"/>
          </a:xfrm>
        </p:grpSpPr>
        <p:sp>
          <p:nvSpPr>
            <p:cNvPr id="78960"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1"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2"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3"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8964"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5"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6"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7"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68" name="Text Box 120"/>
          <p:cNvSpPr txBox="1">
            <a:spLocks noChangeArrowheads="1"/>
          </p:cNvSpPr>
          <p:nvPr/>
        </p:nvSpPr>
        <p:spPr bwMode="auto">
          <a:xfrm>
            <a:off x="2840038" y="5126038"/>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neutralization</a:t>
            </a:r>
          </a:p>
        </p:txBody>
      </p:sp>
      <p:grpSp>
        <p:nvGrpSpPr>
          <p:cNvPr id="78969" name="Group 121"/>
          <p:cNvGrpSpPr>
            <a:grpSpLocks/>
          </p:cNvGrpSpPr>
          <p:nvPr/>
        </p:nvGrpSpPr>
        <p:grpSpPr bwMode="auto">
          <a:xfrm>
            <a:off x="2460625" y="2303463"/>
            <a:ext cx="1298575" cy="785812"/>
            <a:chOff x="1550" y="1451"/>
            <a:chExt cx="818" cy="495"/>
          </a:xfrm>
        </p:grpSpPr>
        <p:sp>
          <p:nvSpPr>
            <p:cNvPr id="78970"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71"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72"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73"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8974" name="Text Box 126"/>
          <p:cNvSpPr txBox="1">
            <a:spLocks noChangeArrowheads="1"/>
          </p:cNvSpPr>
          <p:nvPr/>
        </p:nvSpPr>
        <p:spPr bwMode="auto">
          <a:xfrm>
            <a:off x="2382838" y="30289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neutralization</a:t>
            </a:r>
          </a:p>
        </p:txBody>
      </p:sp>
      <p:grpSp>
        <p:nvGrpSpPr>
          <p:cNvPr id="78975" name="Group 127"/>
          <p:cNvGrpSpPr>
            <a:grpSpLocks/>
          </p:cNvGrpSpPr>
          <p:nvPr/>
        </p:nvGrpSpPr>
        <p:grpSpPr bwMode="auto">
          <a:xfrm>
            <a:off x="4411663" y="3959225"/>
            <a:ext cx="858837" cy="785813"/>
            <a:chOff x="2779" y="2494"/>
            <a:chExt cx="541" cy="495"/>
          </a:xfrm>
        </p:grpSpPr>
        <p:sp>
          <p:nvSpPr>
            <p:cNvPr id="78976" name="Oval 128"/>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77" name="Oval 129"/>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78" name="Oval 130"/>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8979" name="Text Box 13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3486155526"/>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initial effects</a:t>
            </a:r>
          </a:p>
        </p:txBody>
      </p:sp>
      <p:sp>
        <p:nvSpPr>
          <p:cNvPr id="7987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9876"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9877" name="Group 5"/>
          <p:cNvGrpSpPr>
            <a:grpSpLocks/>
          </p:cNvGrpSpPr>
          <p:nvPr/>
        </p:nvGrpSpPr>
        <p:grpSpPr bwMode="auto">
          <a:xfrm rot="1198672">
            <a:off x="2047875" y="4568825"/>
            <a:ext cx="858838" cy="785813"/>
            <a:chOff x="1751" y="1135"/>
            <a:chExt cx="2232" cy="2232"/>
          </a:xfrm>
        </p:grpSpPr>
        <p:sp>
          <p:nvSpPr>
            <p:cNvPr id="79878"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79"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80"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81"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882" name="Group 10"/>
          <p:cNvGrpSpPr>
            <a:grpSpLocks/>
          </p:cNvGrpSpPr>
          <p:nvPr/>
        </p:nvGrpSpPr>
        <p:grpSpPr bwMode="auto">
          <a:xfrm rot="-1425292">
            <a:off x="3419475" y="4343400"/>
            <a:ext cx="858838" cy="785813"/>
            <a:chOff x="1751" y="1135"/>
            <a:chExt cx="2232" cy="2232"/>
          </a:xfrm>
        </p:grpSpPr>
        <p:sp>
          <p:nvSpPr>
            <p:cNvPr id="79883"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84"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85"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86"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887" name="Group 15"/>
          <p:cNvGrpSpPr>
            <a:grpSpLocks/>
          </p:cNvGrpSpPr>
          <p:nvPr/>
        </p:nvGrpSpPr>
        <p:grpSpPr bwMode="auto">
          <a:xfrm>
            <a:off x="6169025" y="2941638"/>
            <a:ext cx="858838" cy="785812"/>
            <a:chOff x="1751" y="1135"/>
            <a:chExt cx="2232" cy="2232"/>
          </a:xfrm>
        </p:grpSpPr>
        <p:sp>
          <p:nvSpPr>
            <p:cNvPr id="79888"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89"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90"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91"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892" name="Group 20"/>
          <p:cNvGrpSpPr>
            <a:grpSpLocks/>
          </p:cNvGrpSpPr>
          <p:nvPr/>
        </p:nvGrpSpPr>
        <p:grpSpPr bwMode="auto">
          <a:xfrm>
            <a:off x="6221413" y="4371975"/>
            <a:ext cx="858837" cy="785813"/>
            <a:chOff x="1751" y="1135"/>
            <a:chExt cx="2232" cy="2232"/>
          </a:xfrm>
        </p:grpSpPr>
        <p:sp>
          <p:nvSpPr>
            <p:cNvPr id="79893"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94"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95"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96"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897" name="Group 25"/>
          <p:cNvGrpSpPr>
            <a:grpSpLocks/>
          </p:cNvGrpSpPr>
          <p:nvPr/>
        </p:nvGrpSpPr>
        <p:grpSpPr bwMode="auto">
          <a:xfrm>
            <a:off x="5081588" y="2724150"/>
            <a:ext cx="858837" cy="785813"/>
            <a:chOff x="1751" y="1135"/>
            <a:chExt cx="2232" cy="2232"/>
          </a:xfrm>
        </p:grpSpPr>
        <p:sp>
          <p:nvSpPr>
            <p:cNvPr id="79898"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899"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00"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01"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02" name="Group 30"/>
          <p:cNvGrpSpPr>
            <a:grpSpLocks/>
          </p:cNvGrpSpPr>
          <p:nvPr/>
        </p:nvGrpSpPr>
        <p:grpSpPr bwMode="auto">
          <a:xfrm rot="3434755">
            <a:off x="5226050" y="4930776"/>
            <a:ext cx="858837" cy="785812"/>
            <a:chOff x="1751" y="1135"/>
            <a:chExt cx="2232" cy="2232"/>
          </a:xfrm>
        </p:grpSpPr>
        <p:sp>
          <p:nvSpPr>
            <p:cNvPr id="79903"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04"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05"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06"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07" name="Group 35"/>
          <p:cNvGrpSpPr>
            <a:grpSpLocks/>
          </p:cNvGrpSpPr>
          <p:nvPr/>
        </p:nvGrpSpPr>
        <p:grpSpPr bwMode="auto">
          <a:xfrm>
            <a:off x="4049713" y="5264150"/>
            <a:ext cx="858837" cy="785813"/>
            <a:chOff x="1751" y="1135"/>
            <a:chExt cx="2232" cy="2232"/>
          </a:xfrm>
        </p:grpSpPr>
        <p:sp>
          <p:nvSpPr>
            <p:cNvPr id="79908"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09"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10"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11"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12" name="Group 40"/>
          <p:cNvGrpSpPr>
            <a:grpSpLocks/>
          </p:cNvGrpSpPr>
          <p:nvPr/>
        </p:nvGrpSpPr>
        <p:grpSpPr bwMode="auto">
          <a:xfrm rot="1626381">
            <a:off x="1901825" y="5641975"/>
            <a:ext cx="858838" cy="785813"/>
            <a:chOff x="1751" y="1135"/>
            <a:chExt cx="2232" cy="2232"/>
          </a:xfrm>
        </p:grpSpPr>
        <p:sp>
          <p:nvSpPr>
            <p:cNvPr id="79913"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14"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15"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16"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17" name="Group 45"/>
          <p:cNvGrpSpPr>
            <a:grpSpLocks/>
          </p:cNvGrpSpPr>
          <p:nvPr/>
        </p:nvGrpSpPr>
        <p:grpSpPr bwMode="auto">
          <a:xfrm>
            <a:off x="1082675" y="4937125"/>
            <a:ext cx="858838" cy="785813"/>
            <a:chOff x="1751" y="1135"/>
            <a:chExt cx="2232" cy="2232"/>
          </a:xfrm>
        </p:grpSpPr>
        <p:sp>
          <p:nvSpPr>
            <p:cNvPr id="79918"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19"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20"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21"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22" name="Group 50"/>
          <p:cNvGrpSpPr>
            <a:grpSpLocks/>
          </p:cNvGrpSpPr>
          <p:nvPr/>
        </p:nvGrpSpPr>
        <p:grpSpPr bwMode="auto">
          <a:xfrm>
            <a:off x="5965825" y="1970088"/>
            <a:ext cx="858838" cy="785812"/>
            <a:chOff x="1751" y="1135"/>
            <a:chExt cx="2232" cy="2232"/>
          </a:xfrm>
        </p:grpSpPr>
        <p:sp>
          <p:nvSpPr>
            <p:cNvPr id="79923"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24"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25"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26"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27" name="Group 55"/>
          <p:cNvGrpSpPr>
            <a:grpSpLocks/>
          </p:cNvGrpSpPr>
          <p:nvPr/>
        </p:nvGrpSpPr>
        <p:grpSpPr bwMode="auto">
          <a:xfrm rot="879490">
            <a:off x="4841875" y="1671638"/>
            <a:ext cx="858838" cy="785812"/>
            <a:chOff x="1751" y="1135"/>
            <a:chExt cx="2232" cy="2232"/>
          </a:xfrm>
        </p:grpSpPr>
        <p:sp>
          <p:nvSpPr>
            <p:cNvPr id="79928"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29"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0"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1"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9932"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3"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4"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5"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6"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7"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8"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39"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79940" name="Group 68"/>
          <p:cNvGrpSpPr>
            <a:grpSpLocks/>
          </p:cNvGrpSpPr>
          <p:nvPr/>
        </p:nvGrpSpPr>
        <p:grpSpPr bwMode="auto">
          <a:xfrm>
            <a:off x="204788" y="4784725"/>
            <a:ext cx="858837" cy="785813"/>
            <a:chOff x="1751" y="1135"/>
            <a:chExt cx="2232" cy="2232"/>
          </a:xfrm>
        </p:grpSpPr>
        <p:sp>
          <p:nvSpPr>
            <p:cNvPr id="7994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4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4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4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45" name="Group 73"/>
          <p:cNvGrpSpPr>
            <a:grpSpLocks/>
          </p:cNvGrpSpPr>
          <p:nvPr/>
        </p:nvGrpSpPr>
        <p:grpSpPr bwMode="auto">
          <a:xfrm>
            <a:off x="479425" y="5757863"/>
            <a:ext cx="858838" cy="785812"/>
            <a:chOff x="1751" y="1135"/>
            <a:chExt cx="2232" cy="2232"/>
          </a:xfrm>
        </p:grpSpPr>
        <p:sp>
          <p:nvSpPr>
            <p:cNvPr id="7994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4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4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4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9950"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79951" name="Group 79"/>
          <p:cNvGrpSpPr>
            <a:grpSpLocks/>
          </p:cNvGrpSpPr>
          <p:nvPr/>
        </p:nvGrpSpPr>
        <p:grpSpPr bwMode="auto">
          <a:xfrm>
            <a:off x="471488" y="2281238"/>
            <a:ext cx="858837" cy="785812"/>
            <a:chOff x="1751" y="1135"/>
            <a:chExt cx="2232" cy="2232"/>
          </a:xfrm>
        </p:grpSpPr>
        <p:sp>
          <p:nvSpPr>
            <p:cNvPr id="79952"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53"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54"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55"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9956"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9957"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9958"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9959"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9960"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79961"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2"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3"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4"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5"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6"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7"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8"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69"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0"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1"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2"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3"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4"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5"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6"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77"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9978"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9979"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9980"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9981"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79982"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79983" name="Group 111"/>
          <p:cNvGrpSpPr>
            <a:grpSpLocks/>
          </p:cNvGrpSpPr>
          <p:nvPr/>
        </p:nvGrpSpPr>
        <p:grpSpPr bwMode="auto">
          <a:xfrm rot="-3226531">
            <a:off x="6176963" y="5314950"/>
            <a:ext cx="858837" cy="785813"/>
            <a:chOff x="1751" y="1135"/>
            <a:chExt cx="2232" cy="2232"/>
          </a:xfrm>
        </p:grpSpPr>
        <p:sp>
          <p:nvSpPr>
            <p:cNvPr id="79984"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85"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86"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87"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79988"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89"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90"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91"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92" name="Text Box 120"/>
          <p:cNvSpPr txBox="1">
            <a:spLocks noChangeArrowheads="1"/>
          </p:cNvSpPr>
          <p:nvPr/>
        </p:nvSpPr>
        <p:spPr bwMode="auto">
          <a:xfrm>
            <a:off x="6937375" y="5473700"/>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attachment</a:t>
            </a:r>
          </a:p>
        </p:txBody>
      </p:sp>
      <p:grpSp>
        <p:nvGrpSpPr>
          <p:cNvPr id="79993" name="Group 121"/>
          <p:cNvGrpSpPr>
            <a:grpSpLocks/>
          </p:cNvGrpSpPr>
          <p:nvPr/>
        </p:nvGrpSpPr>
        <p:grpSpPr bwMode="auto">
          <a:xfrm>
            <a:off x="2460625" y="2303463"/>
            <a:ext cx="1298575" cy="785812"/>
            <a:chOff x="1550" y="1451"/>
            <a:chExt cx="818" cy="495"/>
          </a:xfrm>
        </p:grpSpPr>
        <p:sp>
          <p:nvSpPr>
            <p:cNvPr id="79994"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95"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96"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9997"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79998" name="Group 126"/>
          <p:cNvGrpSpPr>
            <a:grpSpLocks/>
          </p:cNvGrpSpPr>
          <p:nvPr/>
        </p:nvGrpSpPr>
        <p:grpSpPr bwMode="auto">
          <a:xfrm>
            <a:off x="4411663" y="3959225"/>
            <a:ext cx="858837" cy="785813"/>
            <a:chOff x="2779" y="2494"/>
            <a:chExt cx="541" cy="495"/>
          </a:xfrm>
        </p:grpSpPr>
        <p:sp>
          <p:nvSpPr>
            <p:cNvPr id="79999" name="Oval 127"/>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000" name="Oval 128"/>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001" name="Oval 129"/>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002" name="Text Box 130"/>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54936361"/>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initial effects</a:t>
            </a:r>
          </a:p>
        </p:txBody>
      </p:sp>
      <p:sp>
        <p:nvSpPr>
          <p:cNvPr id="8089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0900"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0901" name="Group 5"/>
          <p:cNvGrpSpPr>
            <a:grpSpLocks/>
          </p:cNvGrpSpPr>
          <p:nvPr/>
        </p:nvGrpSpPr>
        <p:grpSpPr bwMode="auto">
          <a:xfrm rot="1198672">
            <a:off x="2047875" y="4568825"/>
            <a:ext cx="858838" cy="785813"/>
            <a:chOff x="1751" y="1135"/>
            <a:chExt cx="2232" cy="2232"/>
          </a:xfrm>
        </p:grpSpPr>
        <p:sp>
          <p:nvSpPr>
            <p:cNvPr id="80902"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03"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04"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05"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06" name="Group 10"/>
          <p:cNvGrpSpPr>
            <a:grpSpLocks/>
          </p:cNvGrpSpPr>
          <p:nvPr/>
        </p:nvGrpSpPr>
        <p:grpSpPr bwMode="auto">
          <a:xfrm rot="-1425292">
            <a:off x="3419475" y="4343400"/>
            <a:ext cx="858838" cy="785813"/>
            <a:chOff x="1751" y="1135"/>
            <a:chExt cx="2232" cy="2232"/>
          </a:xfrm>
        </p:grpSpPr>
        <p:sp>
          <p:nvSpPr>
            <p:cNvPr id="80907"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08"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09"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10"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11" name="Group 15"/>
          <p:cNvGrpSpPr>
            <a:grpSpLocks/>
          </p:cNvGrpSpPr>
          <p:nvPr/>
        </p:nvGrpSpPr>
        <p:grpSpPr bwMode="auto">
          <a:xfrm>
            <a:off x="6169025" y="2941638"/>
            <a:ext cx="858838" cy="785812"/>
            <a:chOff x="1751" y="1135"/>
            <a:chExt cx="2232" cy="2232"/>
          </a:xfrm>
        </p:grpSpPr>
        <p:sp>
          <p:nvSpPr>
            <p:cNvPr id="80912"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13"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14"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15"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16" name="Group 20"/>
          <p:cNvGrpSpPr>
            <a:grpSpLocks/>
          </p:cNvGrpSpPr>
          <p:nvPr/>
        </p:nvGrpSpPr>
        <p:grpSpPr bwMode="auto">
          <a:xfrm>
            <a:off x="6221413" y="4371975"/>
            <a:ext cx="858837" cy="785813"/>
            <a:chOff x="1751" y="1135"/>
            <a:chExt cx="2232" cy="2232"/>
          </a:xfrm>
        </p:grpSpPr>
        <p:sp>
          <p:nvSpPr>
            <p:cNvPr id="80917"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18"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19"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20"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21" name="Group 25"/>
          <p:cNvGrpSpPr>
            <a:grpSpLocks/>
          </p:cNvGrpSpPr>
          <p:nvPr/>
        </p:nvGrpSpPr>
        <p:grpSpPr bwMode="auto">
          <a:xfrm>
            <a:off x="5081588" y="2724150"/>
            <a:ext cx="858837" cy="785813"/>
            <a:chOff x="1751" y="1135"/>
            <a:chExt cx="2232" cy="2232"/>
          </a:xfrm>
        </p:grpSpPr>
        <p:sp>
          <p:nvSpPr>
            <p:cNvPr id="80922"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23"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24"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25"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26" name="Group 30"/>
          <p:cNvGrpSpPr>
            <a:grpSpLocks/>
          </p:cNvGrpSpPr>
          <p:nvPr/>
        </p:nvGrpSpPr>
        <p:grpSpPr bwMode="auto">
          <a:xfrm rot="3434755">
            <a:off x="5226050" y="4930776"/>
            <a:ext cx="858837" cy="785812"/>
            <a:chOff x="1751" y="1135"/>
            <a:chExt cx="2232" cy="2232"/>
          </a:xfrm>
        </p:grpSpPr>
        <p:sp>
          <p:nvSpPr>
            <p:cNvPr id="80927"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28"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29"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30"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31" name="Group 35"/>
          <p:cNvGrpSpPr>
            <a:grpSpLocks/>
          </p:cNvGrpSpPr>
          <p:nvPr/>
        </p:nvGrpSpPr>
        <p:grpSpPr bwMode="auto">
          <a:xfrm>
            <a:off x="4049713" y="5264150"/>
            <a:ext cx="858837" cy="785813"/>
            <a:chOff x="1751" y="1135"/>
            <a:chExt cx="2232" cy="2232"/>
          </a:xfrm>
        </p:grpSpPr>
        <p:sp>
          <p:nvSpPr>
            <p:cNvPr id="80932"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33"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34"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35"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36" name="Group 40"/>
          <p:cNvGrpSpPr>
            <a:grpSpLocks/>
          </p:cNvGrpSpPr>
          <p:nvPr/>
        </p:nvGrpSpPr>
        <p:grpSpPr bwMode="auto">
          <a:xfrm rot="1626381">
            <a:off x="1901825" y="5641975"/>
            <a:ext cx="858838" cy="785813"/>
            <a:chOff x="1751" y="1135"/>
            <a:chExt cx="2232" cy="2232"/>
          </a:xfrm>
        </p:grpSpPr>
        <p:sp>
          <p:nvSpPr>
            <p:cNvPr id="80937"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38"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39"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40"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41" name="Group 45"/>
          <p:cNvGrpSpPr>
            <a:grpSpLocks/>
          </p:cNvGrpSpPr>
          <p:nvPr/>
        </p:nvGrpSpPr>
        <p:grpSpPr bwMode="auto">
          <a:xfrm>
            <a:off x="1082675" y="4937125"/>
            <a:ext cx="858838" cy="785813"/>
            <a:chOff x="1751" y="1135"/>
            <a:chExt cx="2232" cy="2232"/>
          </a:xfrm>
        </p:grpSpPr>
        <p:sp>
          <p:nvSpPr>
            <p:cNvPr id="80942"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43"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44"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45"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46" name="Group 50"/>
          <p:cNvGrpSpPr>
            <a:grpSpLocks/>
          </p:cNvGrpSpPr>
          <p:nvPr/>
        </p:nvGrpSpPr>
        <p:grpSpPr bwMode="auto">
          <a:xfrm>
            <a:off x="5965825" y="1970088"/>
            <a:ext cx="858838" cy="785812"/>
            <a:chOff x="1751" y="1135"/>
            <a:chExt cx="2232" cy="2232"/>
          </a:xfrm>
        </p:grpSpPr>
        <p:sp>
          <p:nvSpPr>
            <p:cNvPr id="80947"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48"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49"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0"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51" name="Group 55"/>
          <p:cNvGrpSpPr>
            <a:grpSpLocks/>
          </p:cNvGrpSpPr>
          <p:nvPr/>
        </p:nvGrpSpPr>
        <p:grpSpPr bwMode="auto">
          <a:xfrm rot="879490">
            <a:off x="4841875" y="1671638"/>
            <a:ext cx="858838" cy="785812"/>
            <a:chOff x="1751" y="1135"/>
            <a:chExt cx="2232" cy="2232"/>
          </a:xfrm>
        </p:grpSpPr>
        <p:sp>
          <p:nvSpPr>
            <p:cNvPr id="80952"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3"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4"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5"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0956"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7"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8"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59"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0"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1"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2"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3"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0964" name="Group 68"/>
          <p:cNvGrpSpPr>
            <a:grpSpLocks/>
          </p:cNvGrpSpPr>
          <p:nvPr/>
        </p:nvGrpSpPr>
        <p:grpSpPr bwMode="auto">
          <a:xfrm>
            <a:off x="204788" y="4784725"/>
            <a:ext cx="858837" cy="785813"/>
            <a:chOff x="1751" y="1135"/>
            <a:chExt cx="2232" cy="2232"/>
          </a:xfrm>
        </p:grpSpPr>
        <p:sp>
          <p:nvSpPr>
            <p:cNvPr id="80965"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6"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68"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0969" name="Group 73"/>
          <p:cNvGrpSpPr>
            <a:grpSpLocks/>
          </p:cNvGrpSpPr>
          <p:nvPr/>
        </p:nvGrpSpPr>
        <p:grpSpPr bwMode="auto">
          <a:xfrm>
            <a:off x="479425" y="5757863"/>
            <a:ext cx="858838" cy="785812"/>
            <a:chOff x="1751" y="1135"/>
            <a:chExt cx="2232" cy="2232"/>
          </a:xfrm>
        </p:grpSpPr>
        <p:sp>
          <p:nvSpPr>
            <p:cNvPr id="80970"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71"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72"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73"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0974"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80975" name="Group 79"/>
          <p:cNvGrpSpPr>
            <a:grpSpLocks/>
          </p:cNvGrpSpPr>
          <p:nvPr/>
        </p:nvGrpSpPr>
        <p:grpSpPr bwMode="auto">
          <a:xfrm>
            <a:off x="471488" y="2281238"/>
            <a:ext cx="858837" cy="785812"/>
            <a:chOff x="1751" y="1135"/>
            <a:chExt cx="2232" cy="2232"/>
          </a:xfrm>
        </p:grpSpPr>
        <p:sp>
          <p:nvSpPr>
            <p:cNvPr id="80976"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77"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78"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79"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0980"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0981"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0982" name="Text Box 86"/>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0983"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0984"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0985"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86"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87"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88"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89"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0"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1"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2"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3"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4"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5"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6"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7"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8"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0999"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00"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01"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1002"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1003"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1004"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1005"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1006"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1007" name="Group 111"/>
          <p:cNvGrpSpPr>
            <a:grpSpLocks/>
          </p:cNvGrpSpPr>
          <p:nvPr/>
        </p:nvGrpSpPr>
        <p:grpSpPr bwMode="auto">
          <a:xfrm rot="-3226531">
            <a:off x="6176963" y="5314950"/>
            <a:ext cx="858837" cy="785813"/>
            <a:chOff x="1751" y="1135"/>
            <a:chExt cx="2232" cy="2232"/>
          </a:xfrm>
        </p:grpSpPr>
        <p:sp>
          <p:nvSpPr>
            <p:cNvPr id="81008"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09"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0"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1"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1012"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3"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4"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5"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6" name="Oval 120"/>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17" name="Text Box 121"/>
          <p:cNvSpPr txBox="1">
            <a:spLocks noChangeArrowheads="1"/>
          </p:cNvSpPr>
          <p:nvPr/>
        </p:nvSpPr>
        <p:spPr bwMode="auto">
          <a:xfrm>
            <a:off x="6934200" y="5473700"/>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attachment</a:t>
            </a:r>
          </a:p>
        </p:txBody>
      </p:sp>
      <p:grpSp>
        <p:nvGrpSpPr>
          <p:cNvPr id="81018" name="Group 122"/>
          <p:cNvGrpSpPr>
            <a:grpSpLocks/>
          </p:cNvGrpSpPr>
          <p:nvPr/>
        </p:nvGrpSpPr>
        <p:grpSpPr bwMode="auto">
          <a:xfrm>
            <a:off x="2460625" y="2303463"/>
            <a:ext cx="1298575" cy="785812"/>
            <a:chOff x="1550" y="1451"/>
            <a:chExt cx="818" cy="495"/>
          </a:xfrm>
        </p:grpSpPr>
        <p:sp>
          <p:nvSpPr>
            <p:cNvPr id="81019" name="Oval 123"/>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20" name="Oval 124"/>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21" name="Oval 125"/>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22" name="Oval 126"/>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023" name="Group 127"/>
          <p:cNvGrpSpPr>
            <a:grpSpLocks/>
          </p:cNvGrpSpPr>
          <p:nvPr/>
        </p:nvGrpSpPr>
        <p:grpSpPr bwMode="auto">
          <a:xfrm>
            <a:off x="4411663" y="3959225"/>
            <a:ext cx="858837" cy="785813"/>
            <a:chOff x="2779" y="2494"/>
            <a:chExt cx="541" cy="495"/>
          </a:xfrm>
        </p:grpSpPr>
        <p:sp>
          <p:nvSpPr>
            <p:cNvPr id="81024" name="Oval 128"/>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25" name="Oval 129"/>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26" name="Oval 130"/>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027" name="Text Box 13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261178958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initial effects</a:t>
            </a:r>
          </a:p>
        </p:txBody>
      </p:sp>
      <p:sp>
        <p:nvSpPr>
          <p:cNvPr id="81923"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1924"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1925" name="Group 5"/>
          <p:cNvGrpSpPr>
            <a:grpSpLocks/>
          </p:cNvGrpSpPr>
          <p:nvPr/>
        </p:nvGrpSpPr>
        <p:grpSpPr bwMode="auto">
          <a:xfrm rot="1198672">
            <a:off x="2047875" y="4568825"/>
            <a:ext cx="858838" cy="785813"/>
            <a:chOff x="1751" y="1135"/>
            <a:chExt cx="2232" cy="2232"/>
          </a:xfrm>
        </p:grpSpPr>
        <p:sp>
          <p:nvSpPr>
            <p:cNvPr id="81926"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27"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28"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29"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30" name="Group 10"/>
          <p:cNvGrpSpPr>
            <a:grpSpLocks/>
          </p:cNvGrpSpPr>
          <p:nvPr/>
        </p:nvGrpSpPr>
        <p:grpSpPr bwMode="auto">
          <a:xfrm rot="-1425292">
            <a:off x="3419475" y="4343400"/>
            <a:ext cx="858838" cy="785813"/>
            <a:chOff x="1751" y="1135"/>
            <a:chExt cx="2232" cy="2232"/>
          </a:xfrm>
        </p:grpSpPr>
        <p:sp>
          <p:nvSpPr>
            <p:cNvPr id="81931"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32"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33"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34"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35" name="Group 15"/>
          <p:cNvGrpSpPr>
            <a:grpSpLocks/>
          </p:cNvGrpSpPr>
          <p:nvPr/>
        </p:nvGrpSpPr>
        <p:grpSpPr bwMode="auto">
          <a:xfrm>
            <a:off x="6169025" y="2941638"/>
            <a:ext cx="858838" cy="785812"/>
            <a:chOff x="1751" y="1135"/>
            <a:chExt cx="2232" cy="2232"/>
          </a:xfrm>
        </p:grpSpPr>
        <p:sp>
          <p:nvSpPr>
            <p:cNvPr id="81936"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37"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38"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39"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40" name="Group 20"/>
          <p:cNvGrpSpPr>
            <a:grpSpLocks/>
          </p:cNvGrpSpPr>
          <p:nvPr/>
        </p:nvGrpSpPr>
        <p:grpSpPr bwMode="auto">
          <a:xfrm>
            <a:off x="6221413" y="4371975"/>
            <a:ext cx="858837" cy="785813"/>
            <a:chOff x="1751" y="1135"/>
            <a:chExt cx="2232" cy="2232"/>
          </a:xfrm>
        </p:grpSpPr>
        <p:sp>
          <p:nvSpPr>
            <p:cNvPr id="81941"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42"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43"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44"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45" name="Group 25"/>
          <p:cNvGrpSpPr>
            <a:grpSpLocks/>
          </p:cNvGrpSpPr>
          <p:nvPr/>
        </p:nvGrpSpPr>
        <p:grpSpPr bwMode="auto">
          <a:xfrm>
            <a:off x="5081588" y="2724150"/>
            <a:ext cx="858837" cy="785813"/>
            <a:chOff x="1751" y="1135"/>
            <a:chExt cx="2232" cy="2232"/>
          </a:xfrm>
        </p:grpSpPr>
        <p:sp>
          <p:nvSpPr>
            <p:cNvPr id="81946"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47"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48"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49"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50" name="Group 30"/>
          <p:cNvGrpSpPr>
            <a:grpSpLocks/>
          </p:cNvGrpSpPr>
          <p:nvPr/>
        </p:nvGrpSpPr>
        <p:grpSpPr bwMode="auto">
          <a:xfrm rot="3434755">
            <a:off x="5226050" y="4930776"/>
            <a:ext cx="858837" cy="785812"/>
            <a:chOff x="1751" y="1135"/>
            <a:chExt cx="2232" cy="2232"/>
          </a:xfrm>
        </p:grpSpPr>
        <p:sp>
          <p:nvSpPr>
            <p:cNvPr id="81951"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52"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53"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54"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55" name="Group 35"/>
          <p:cNvGrpSpPr>
            <a:grpSpLocks/>
          </p:cNvGrpSpPr>
          <p:nvPr/>
        </p:nvGrpSpPr>
        <p:grpSpPr bwMode="auto">
          <a:xfrm>
            <a:off x="4049713" y="5264150"/>
            <a:ext cx="858837" cy="785813"/>
            <a:chOff x="1751" y="1135"/>
            <a:chExt cx="2232" cy="2232"/>
          </a:xfrm>
        </p:grpSpPr>
        <p:sp>
          <p:nvSpPr>
            <p:cNvPr id="81956"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57"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58"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59"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60" name="Group 40"/>
          <p:cNvGrpSpPr>
            <a:grpSpLocks/>
          </p:cNvGrpSpPr>
          <p:nvPr/>
        </p:nvGrpSpPr>
        <p:grpSpPr bwMode="auto">
          <a:xfrm rot="1626381">
            <a:off x="1901825" y="5641975"/>
            <a:ext cx="858838" cy="785813"/>
            <a:chOff x="1751" y="1135"/>
            <a:chExt cx="2232" cy="2232"/>
          </a:xfrm>
        </p:grpSpPr>
        <p:sp>
          <p:nvSpPr>
            <p:cNvPr id="81961"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62"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63"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64"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65" name="Group 45"/>
          <p:cNvGrpSpPr>
            <a:grpSpLocks/>
          </p:cNvGrpSpPr>
          <p:nvPr/>
        </p:nvGrpSpPr>
        <p:grpSpPr bwMode="auto">
          <a:xfrm>
            <a:off x="1082675" y="4937125"/>
            <a:ext cx="858838" cy="785813"/>
            <a:chOff x="1751" y="1135"/>
            <a:chExt cx="2232" cy="2232"/>
          </a:xfrm>
        </p:grpSpPr>
        <p:sp>
          <p:nvSpPr>
            <p:cNvPr id="81966"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67"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68"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69"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70" name="Group 50"/>
          <p:cNvGrpSpPr>
            <a:grpSpLocks/>
          </p:cNvGrpSpPr>
          <p:nvPr/>
        </p:nvGrpSpPr>
        <p:grpSpPr bwMode="auto">
          <a:xfrm>
            <a:off x="5965825" y="1970088"/>
            <a:ext cx="858838" cy="785812"/>
            <a:chOff x="1751" y="1135"/>
            <a:chExt cx="2232" cy="2232"/>
          </a:xfrm>
        </p:grpSpPr>
        <p:sp>
          <p:nvSpPr>
            <p:cNvPr id="81971"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72"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73"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74"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75" name="Group 55"/>
          <p:cNvGrpSpPr>
            <a:grpSpLocks/>
          </p:cNvGrpSpPr>
          <p:nvPr/>
        </p:nvGrpSpPr>
        <p:grpSpPr bwMode="auto">
          <a:xfrm rot="879490">
            <a:off x="4841875" y="1671638"/>
            <a:ext cx="858838" cy="785812"/>
            <a:chOff x="1751" y="1135"/>
            <a:chExt cx="2232" cy="2232"/>
          </a:xfrm>
        </p:grpSpPr>
        <p:sp>
          <p:nvSpPr>
            <p:cNvPr id="81976"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77"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78"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79"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1980"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1"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2"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3"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4"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5"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6"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87"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1988" name="Group 68"/>
          <p:cNvGrpSpPr>
            <a:grpSpLocks/>
          </p:cNvGrpSpPr>
          <p:nvPr/>
        </p:nvGrpSpPr>
        <p:grpSpPr bwMode="auto">
          <a:xfrm>
            <a:off x="204788" y="4784725"/>
            <a:ext cx="858837" cy="785813"/>
            <a:chOff x="1751" y="1135"/>
            <a:chExt cx="2232" cy="2232"/>
          </a:xfrm>
        </p:grpSpPr>
        <p:sp>
          <p:nvSpPr>
            <p:cNvPr id="8198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9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9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9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1993" name="Group 73"/>
          <p:cNvGrpSpPr>
            <a:grpSpLocks/>
          </p:cNvGrpSpPr>
          <p:nvPr/>
        </p:nvGrpSpPr>
        <p:grpSpPr bwMode="auto">
          <a:xfrm>
            <a:off x="479425" y="5757863"/>
            <a:ext cx="858838" cy="785812"/>
            <a:chOff x="1751" y="1135"/>
            <a:chExt cx="2232" cy="2232"/>
          </a:xfrm>
        </p:grpSpPr>
        <p:sp>
          <p:nvSpPr>
            <p:cNvPr id="8199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9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9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199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1998"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81999" name="Group 79"/>
          <p:cNvGrpSpPr>
            <a:grpSpLocks/>
          </p:cNvGrpSpPr>
          <p:nvPr/>
        </p:nvGrpSpPr>
        <p:grpSpPr bwMode="auto">
          <a:xfrm>
            <a:off x="471488" y="2281238"/>
            <a:ext cx="858837" cy="785812"/>
            <a:chOff x="1751" y="1135"/>
            <a:chExt cx="2232" cy="2232"/>
          </a:xfrm>
        </p:grpSpPr>
        <p:sp>
          <p:nvSpPr>
            <p:cNvPr id="82000"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01"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02"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03"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2004"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2005"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2006" name="Text Box 86"/>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2007"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2008"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2009"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0"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1"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2"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3"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4"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5"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6"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7"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8"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19"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20"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21"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22"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23"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24"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25"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2026"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2027"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2028"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2029"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2030"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2031" name="Group 111"/>
          <p:cNvGrpSpPr>
            <a:grpSpLocks/>
          </p:cNvGrpSpPr>
          <p:nvPr/>
        </p:nvGrpSpPr>
        <p:grpSpPr bwMode="auto">
          <a:xfrm rot="-3226531">
            <a:off x="6176963" y="5314950"/>
            <a:ext cx="858837" cy="785813"/>
            <a:chOff x="1751" y="1135"/>
            <a:chExt cx="2232" cy="2232"/>
          </a:xfrm>
        </p:grpSpPr>
        <p:sp>
          <p:nvSpPr>
            <p:cNvPr id="82032"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33"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34"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35"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2036"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37"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38"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39"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40" name="Oval 120"/>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2041" name="Group 121"/>
          <p:cNvGrpSpPr>
            <a:grpSpLocks/>
          </p:cNvGrpSpPr>
          <p:nvPr/>
        </p:nvGrpSpPr>
        <p:grpSpPr bwMode="auto">
          <a:xfrm>
            <a:off x="2460625" y="2303463"/>
            <a:ext cx="1298575" cy="785812"/>
            <a:chOff x="1550" y="1451"/>
            <a:chExt cx="818" cy="495"/>
          </a:xfrm>
        </p:grpSpPr>
        <p:sp>
          <p:nvSpPr>
            <p:cNvPr id="82042"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43"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44"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45"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2046" name="Text Box 126"/>
          <p:cNvSpPr txBox="1">
            <a:spLocks noChangeArrowheads="1"/>
          </p:cNvSpPr>
          <p:nvPr/>
        </p:nvSpPr>
        <p:spPr bwMode="auto">
          <a:xfrm>
            <a:off x="4541838" y="5995988"/>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attachment</a:t>
            </a:r>
          </a:p>
        </p:txBody>
      </p:sp>
      <p:sp>
        <p:nvSpPr>
          <p:cNvPr id="82047" name="Text Box 127"/>
          <p:cNvSpPr txBox="1">
            <a:spLocks noChangeArrowheads="1"/>
          </p:cNvSpPr>
          <p:nvPr/>
        </p:nvSpPr>
        <p:spPr bwMode="auto">
          <a:xfrm>
            <a:off x="5537200" y="1474788"/>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attachment</a:t>
            </a:r>
          </a:p>
        </p:txBody>
      </p:sp>
      <p:grpSp>
        <p:nvGrpSpPr>
          <p:cNvPr id="82048" name="Group 128"/>
          <p:cNvGrpSpPr>
            <a:grpSpLocks/>
          </p:cNvGrpSpPr>
          <p:nvPr/>
        </p:nvGrpSpPr>
        <p:grpSpPr bwMode="auto">
          <a:xfrm>
            <a:off x="4411663" y="3959225"/>
            <a:ext cx="858837" cy="785813"/>
            <a:chOff x="2779" y="2494"/>
            <a:chExt cx="541" cy="495"/>
          </a:xfrm>
        </p:grpSpPr>
        <p:sp>
          <p:nvSpPr>
            <p:cNvPr id="82049"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50"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51"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052"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118449764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90117" name="Group 5"/>
          <p:cNvGrpSpPr>
            <a:grpSpLocks/>
          </p:cNvGrpSpPr>
          <p:nvPr/>
        </p:nvGrpSpPr>
        <p:grpSpPr bwMode="auto">
          <a:xfrm>
            <a:off x="609600" y="3524250"/>
            <a:ext cx="7340600" cy="304800"/>
            <a:chOff x="384" y="2220"/>
            <a:chExt cx="4624" cy="192"/>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1210" name="Text Box 8"/>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grpSp>
      <p:sp>
        <p:nvSpPr>
          <p:cNvPr id="51206" name="Text Box 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041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initial effects</a:t>
            </a:r>
          </a:p>
        </p:txBody>
      </p:sp>
      <p:sp>
        <p:nvSpPr>
          <p:cNvPr id="8294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294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2949" name="Group 5"/>
          <p:cNvGrpSpPr>
            <a:grpSpLocks/>
          </p:cNvGrpSpPr>
          <p:nvPr/>
        </p:nvGrpSpPr>
        <p:grpSpPr bwMode="auto">
          <a:xfrm rot="1198672">
            <a:off x="2047875" y="4568825"/>
            <a:ext cx="858838" cy="785813"/>
            <a:chOff x="1751" y="1135"/>
            <a:chExt cx="2232" cy="2232"/>
          </a:xfrm>
        </p:grpSpPr>
        <p:sp>
          <p:nvSpPr>
            <p:cNvPr id="8295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5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5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5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54" name="Group 10"/>
          <p:cNvGrpSpPr>
            <a:grpSpLocks/>
          </p:cNvGrpSpPr>
          <p:nvPr/>
        </p:nvGrpSpPr>
        <p:grpSpPr bwMode="auto">
          <a:xfrm rot="-1425292">
            <a:off x="3419475" y="4343400"/>
            <a:ext cx="858838" cy="785813"/>
            <a:chOff x="1751" y="1135"/>
            <a:chExt cx="2232" cy="2232"/>
          </a:xfrm>
        </p:grpSpPr>
        <p:sp>
          <p:nvSpPr>
            <p:cNvPr id="8295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5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5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5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59" name="Group 15"/>
          <p:cNvGrpSpPr>
            <a:grpSpLocks/>
          </p:cNvGrpSpPr>
          <p:nvPr/>
        </p:nvGrpSpPr>
        <p:grpSpPr bwMode="auto">
          <a:xfrm>
            <a:off x="6169025" y="2941638"/>
            <a:ext cx="858838" cy="785812"/>
            <a:chOff x="1751" y="1135"/>
            <a:chExt cx="2232" cy="2232"/>
          </a:xfrm>
        </p:grpSpPr>
        <p:sp>
          <p:nvSpPr>
            <p:cNvPr id="8296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6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6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6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64" name="Group 20"/>
          <p:cNvGrpSpPr>
            <a:grpSpLocks/>
          </p:cNvGrpSpPr>
          <p:nvPr/>
        </p:nvGrpSpPr>
        <p:grpSpPr bwMode="auto">
          <a:xfrm>
            <a:off x="6221413" y="4371975"/>
            <a:ext cx="858837" cy="785813"/>
            <a:chOff x="1751" y="1135"/>
            <a:chExt cx="2232" cy="2232"/>
          </a:xfrm>
        </p:grpSpPr>
        <p:sp>
          <p:nvSpPr>
            <p:cNvPr id="8296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6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6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6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69" name="Group 25"/>
          <p:cNvGrpSpPr>
            <a:grpSpLocks/>
          </p:cNvGrpSpPr>
          <p:nvPr/>
        </p:nvGrpSpPr>
        <p:grpSpPr bwMode="auto">
          <a:xfrm>
            <a:off x="5081588" y="2724150"/>
            <a:ext cx="858837" cy="785813"/>
            <a:chOff x="1751" y="1135"/>
            <a:chExt cx="2232" cy="2232"/>
          </a:xfrm>
        </p:grpSpPr>
        <p:sp>
          <p:nvSpPr>
            <p:cNvPr id="8297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7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7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7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74" name="Group 30"/>
          <p:cNvGrpSpPr>
            <a:grpSpLocks/>
          </p:cNvGrpSpPr>
          <p:nvPr/>
        </p:nvGrpSpPr>
        <p:grpSpPr bwMode="auto">
          <a:xfrm rot="3434755">
            <a:off x="5226050" y="4930776"/>
            <a:ext cx="858837" cy="785812"/>
            <a:chOff x="1751" y="1135"/>
            <a:chExt cx="2232" cy="2232"/>
          </a:xfrm>
        </p:grpSpPr>
        <p:sp>
          <p:nvSpPr>
            <p:cNvPr id="8297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7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7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7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79" name="Group 35"/>
          <p:cNvGrpSpPr>
            <a:grpSpLocks/>
          </p:cNvGrpSpPr>
          <p:nvPr/>
        </p:nvGrpSpPr>
        <p:grpSpPr bwMode="auto">
          <a:xfrm>
            <a:off x="4049713" y="5264150"/>
            <a:ext cx="858837" cy="785813"/>
            <a:chOff x="1751" y="1135"/>
            <a:chExt cx="2232" cy="2232"/>
          </a:xfrm>
        </p:grpSpPr>
        <p:sp>
          <p:nvSpPr>
            <p:cNvPr id="8298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8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8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8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84" name="Group 40"/>
          <p:cNvGrpSpPr>
            <a:grpSpLocks/>
          </p:cNvGrpSpPr>
          <p:nvPr/>
        </p:nvGrpSpPr>
        <p:grpSpPr bwMode="auto">
          <a:xfrm rot="1626381">
            <a:off x="1901825" y="5641975"/>
            <a:ext cx="858838" cy="785813"/>
            <a:chOff x="1751" y="1135"/>
            <a:chExt cx="2232" cy="2232"/>
          </a:xfrm>
        </p:grpSpPr>
        <p:sp>
          <p:nvSpPr>
            <p:cNvPr id="8298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8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8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8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89" name="Group 45"/>
          <p:cNvGrpSpPr>
            <a:grpSpLocks/>
          </p:cNvGrpSpPr>
          <p:nvPr/>
        </p:nvGrpSpPr>
        <p:grpSpPr bwMode="auto">
          <a:xfrm>
            <a:off x="1082675" y="4937125"/>
            <a:ext cx="858838" cy="785813"/>
            <a:chOff x="1751" y="1135"/>
            <a:chExt cx="2232" cy="2232"/>
          </a:xfrm>
        </p:grpSpPr>
        <p:sp>
          <p:nvSpPr>
            <p:cNvPr id="8299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9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9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9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94" name="Group 50"/>
          <p:cNvGrpSpPr>
            <a:grpSpLocks/>
          </p:cNvGrpSpPr>
          <p:nvPr/>
        </p:nvGrpSpPr>
        <p:grpSpPr bwMode="auto">
          <a:xfrm>
            <a:off x="5965825" y="1970088"/>
            <a:ext cx="858838" cy="785812"/>
            <a:chOff x="1751" y="1135"/>
            <a:chExt cx="2232" cy="2232"/>
          </a:xfrm>
        </p:grpSpPr>
        <p:sp>
          <p:nvSpPr>
            <p:cNvPr id="8299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9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9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299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2999" name="Group 55"/>
          <p:cNvGrpSpPr>
            <a:grpSpLocks/>
          </p:cNvGrpSpPr>
          <p:nvPr/>
        </p:nvGrpSpPr>
        <p:grpSpPr bwMode="auto">
          <a:xfrm rot="879490">
            <a:off x="4841875" y="1671638"/>
            <a:ext cx="858838" cy="785812"/>
            <a:chOff x="1751" y="1135"/>
            <a:chExt cx="2232" cy="2232"/>
          </a:xfrm>
        </p:grpSpPr>
        <p:sp>
          <p:nvSpPr>
            <p:cNvPr id="8300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300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0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1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1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3012" name="Group 68"/>
          <p:cNvGrpSpPr>
            <a:grpSpLocks/>
          </p:cNvGrpSpPr>
          <p:nvPr/>
        </p:nvGrpSpPr>
        <p:grpSpPr bwMode="auto">
          <a:xfrm>
            <a:off x="204788" y="4784725"/>
            <a:ext cx="858837" cy="785813"/>
            <a:chOff x="1751" y="1135"/>
            <a:chExt cx="2232" cy="2232"/>
          </a:xfrm>
        </p:grpSpPr>
        <p:sp>
          <p:nvSpPr>
            <p:cNvPr id="8301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1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1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1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3017" name="Group 73"/>
          <p:cNvGrpSpPr>
            <a:grpSpLocks/>
          </p:cNvGrpSpPr>
          <p:nvPr/>
        </p:nvGrpSpPr>
        <p:grpSpPr bwMode="auto">
          <a:xfrm>
            <a:off x="479425" y="5757863"/>
            <a:ext cx="858838" cy="785812"/>
            <a:chOff x="1751" y="1135"/>
            <a:chExt cx="2232" cy="2232"/>
          </a:xfrm>
        </p:grpSpPr>
        <p:sp>
          <p:nvSpPr>
            <p:cNvPr id="8301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1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2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2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302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grpSp>
        <p:nvGrpSpPr>
          <p:cNvPr id="83023" name="Group 79"/>
          <p:cNvGrpSpPr>
            <a:grpSpLocks/>
          </p:cNvGrpSpPr>
          <p:nvPr/>
        </p:nvGrpSpPr>
        <p:grpSpPr bwMode="auto">
          <a:xfrm>
            <a:off x="471488" y="2281238"/>
            <a:ext cx="858837" cy="785812"/>
            <a:chOff x="1751" y="1135"/>
            <a:chExt cx="2232" cy="2232"/>
          </a:xfrm>
        </p:grpSpPr>
        <p:sp>
          <p:nvSpPr>
            <p:cNvPr id="8302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2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2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2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3028" name="Text Box 84"/>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3029" name="Text Box 85"/>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3030" name="Text Box 86"/>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3031" name="Oval 87"/>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2" name="Oval 88"/>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3" name="Oval 89"/>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4" name="Oval 90"/>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5" name="Oval 91"/>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6" name="Oval 92"/>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7" name="Oval 93"/>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8" name="Oval 94"/>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39" name="Oval 95"/>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0" name="Oval 96"/>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1" name="Oval 97"/>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2" name="Oval 98"/>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3" name="Oval 99"/>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4" name="Oval 100"/>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5" name="Oval 101"/>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6" name="Oval 102"/>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47" name="Text Box 103"/>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3048" name="Text Box 104"/>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3049" name="Text Box 105"/>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3050" name="Text Box 106"/>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3051" name="Text Box 107"/>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3052" name="Text Box 10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3053" name="Group 109"/>
          <p:cNvGrpSpPr>
            <a:grpSpLocks/>
          </p:cNvGrpSpPr>
          <p:nvPr/>
        </p:nvGrpSpPr>
        <p:grpSpPr bwMode="auto">
          <a:xfrm rot="-3226531">
            <a:off x="6176963" y="5314950"/>
            <a:ext cx="858837" cy="785813"/>
            <a:chOff x="1751" y="1135"/>
            <a:chExt cx="2232" cy="2232"/>
          </a:xfrm>
        </p:grpSpPr>
        <p:sp>
          <p:nvSpPr>
            <p:cNvPr id="83054" name="Oval 1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55" name="Oval 1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56" name="Oval 1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57" name="Oval 1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3058" name="Oval 114"/>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59" name="Oval 115"/>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0" name="Oval 116"/>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1" name="Oval 117"/>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2" name="Oval 118"/>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3" name="Text Box 119"/>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3064" name="Oval 120"/>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3065" name="Group 121"/>
          <p:cNvGrpSpPr>
            <a:grpSpLocks/>
          </p:cNvGrpSpPr>
          <p:nvPr/>
        </p:nvGrpSpPr>
        <p:grpSpPr bwMode="auto">
          <a:xfrm>
            <a:off x="2460625" y="2303463"/>
            <a:ext cx="1298575" cy="785812"/>
            <a:chOff x="1550" y="1451"/>
            <a:chExt cx="818" cy="495"/>
          </a:xfrm>
        </p:grpSpPr>
        <p:sp>
          <p:nvSpPr>
            <p:cNvPr id="83066"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7"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8"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69"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3070" name="Oval 126"/>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71" name="Text Box 127"/>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grpSp>
        <p:nvGrpSpPr>
          <p:cNvPr id="83072" name="Group 128"/>
          <p:cNvGrpSpPr>
            <a:grpSpLocks/>
          </p:cNvGrpSpPr>
          <p:nvPr/>
        </p:nvGrpSpPr>
        <p:grpSpPr bwMode="auto">
          <a:xfrm>
            <a:off x="4411663" y="3959225"/>
            <a:ext cx="858837" cy="785813"/>
            <a:chOff x="2779" y="2494"/>
            <a:chExt cx="541" cy="495"/>
          </a:xfrm>
        </p:grpSpPr>
        <p:sp>
          <p:nvSpPr>
            <p:cNvPr id="83073"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74"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75"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076"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149606115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initial effects</a:t>
            </a:r>
          </a:p>
        </p:txBody>
      </p:sp>
      <p:sp>
        <p:nvSpPr>
          <p:cNvPr id="83971"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3972" name="Group 4"/>
          <p:cNvGrpSpPr>
            <a:grpSpLocks/>
          </p:cNvGrpSpPr>
          <p:nvPr/>
        </p:nvGrpSpPr>
        <p:grpSpPr bwMode="auto">
          <a:xfrm rot="1198672">
            <a:off x="2047875" y="4568825"/>
            <a:ext cx="858838" cy="785813"/>
            <a:chOff x="1751" y="1135"/>
            <a:chExt cx="2232" cy="2232"/>
          </a:xfrm>
        </p:grpSpPr>
        <p:sp>
          <p:nvSpPr>
            <p:cNvPr id="83973"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74"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75"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76"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3977" name="Group 9"/>
          <p:cNvGrpSpPr>
            <a:grpSpLocks/>
          </p:cNvGrpSpPr>
          <p:nvPr/>
        </p:nvGrpSpPr>
        <p:grpSpPr bwMode="auto">
          <a:xfrm rot="-1425292">
            <a:off x="3419475" y="4343400"/>
            <a:ext cx="858838" cy="785813"/>
            <a:chOff x="1751" y="1135"/>
            <a:chExt cx="2232" cy="2232"/>
          </a:xfrm>
        </p:grpSpPr>
        <p:sp>
          <p:nvSpPr>
            <p:cNvPr id="83978"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79"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80"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81"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3982" name="Group 14"/>
          <p:cNvGrpSpPr>
            <a:grpSpLocks/>
          </p:cNvGrpSpPr>
          <p:nvPr/>
        </p:nvGrpSpPr>
        <p:grpSpPr bwMode="auto">
          <a:xfrm>
            <a:off x="6169025" y="2941638"/>
            <a:ext cx="858838" cy="785812"/>
            <a:chOff x="1751" y="1135"/>
            <a:chExt cx="2232" cy="2232"/>
          </a:xfrm>
        </p:grpSpPr>
        <p:sp>
          <p:nvSpPr>
            <p:cNvPr id="83983"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84"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85"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86"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3987" name="Group 19"/>
          <p:cNvGrpSpPr>
            <a:grpSpLocks/>
          </p:cNvGrpSpPr>
          <p:nvPr/>
        </p:nvGrpSpPr>
        <p:grpSpPr bwMode="auto">
          <a:xfrm>
            <a:off x="6221413" y="4371975"/>
            <a:ext cx="858837" cy="785813"/>
            <a:chOff x="1751" y="1135"/>
            <a:chExt cx="2232" cy="2232"/>
          </a:xfrm>
        </p:grpSpPr>
        <p:sp>
          <p:nvSpPr>
            <p:cNvPr id="83988"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89"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90"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91"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3992" name="Group 24"/>
          <p:cNvGrpSpPr>
            <a:grpSpLocks/>
          </p:cNvGrpSpPr>
          <p:nvPr/>
        </p:nvGrpSpPr>
        <p:grpSpPr bwMode="auto">
          <a:xfrm>
            <a:off x="5081588" y="2724150"/>
            <a:ext cx="858837" cy="785813"/>
            <a:chOff x="1751" y="1135"/>
            <a:chExt cx="2232" cy="2232"/>
          </a:xfrm>
        </p:grpSpPr>
        <p:sp>
          <p:nvSpPr>
            <p:cNvPr id="83993"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94"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95"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96"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3997" name="Group 29"/>
          <p:cNvGrpSpPr>
            <a:grpSpLocks/>
          </p:cNvGrpSpPr>
          <p:nvPr/>
        </p:nvGrpSpPr>
        <p:grpSpPr bwMode="auto">
          <a:xfrm rot="3434755">
            <a:off x="5226050" y="4930776"/>
            <a:ext cx="858837" cy="785812"/>
            <a:chOff x="1751" y="1135"/>
            <a:chExt cx="2232" cy="2232"/>
          </a:xfrm>
        </p:grpSpPr>
        <p:sp>
          <p:nvSpPr>
            <p:cNvPr id="83998"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3999"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00"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01"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02" name="Group 34"/>
          <p:cNvGrpSpPr>
            <a:grpSpLocks/>
          </p:cNvGrpSpPr>
          <p:nvPr/>
        </p:nvGrpSpPr>
        <p:grpSpPr bwMode="auto">
          <a:xfrm>
            <a:off x="4049713" y="5264150"/>
            <a:ext cx="858837" cy="785813"/>
            <a:chOff x="1751" y="1135"/>
            <a:chExt cx="2232" cy="2232"/>
          </a:xfrm>
        </p:grpSpPr>
        <p:sp>
          <p:nvSpPr>
            <p:cNvPr id="84003"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04"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05"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06"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07" name="Group 39"/>
          <p:cNvGrpSpPr>
            <a:grpSpLocks/>
          </p:cNvGrpSpPr>
          <p:nvPr/>
        </p:nvGrpSpPr>
        <p:grpSpPr bwMode="auto">
          <a:xfrm rot="1626381">
            <a:off x="1901825" y="5641975"/>
            <a:ext cx="858838" cy="785813"/>
            <a:chOff x="1751" y="1135"/>
            <a:chExt cx="2232" cy="2232"/>
          </a:xfrm>
        </p:grpSpPr>
        <p:sp>
          <p:nvSpPr>
            <p:cNvPr id="84008"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09"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10"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11"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12" name="Group 44"/>
          <p:cNvGrpSpPr>
            <a:grpSpLocks/>
          </p:cNvGrpSpPr>
          <p:nvPr/>
        </p:nvGrpSpPr>
        <p:grpSpPr bwMode="auto">
          <a:xfrm>
            <a:off x="1082675" y="4937125"/>
            <a:ext cx="858838" cy="785813"/>
            <a:chOff x="1751" y="1135"/>
            <a:chExt cx="2232" cy="2232"/>
          </a:xfrm>
        </p:grpSpPr>
        <p:sp>
          <p:nvSpPr>
            <p:cNvPr id="84013"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14"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15"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16"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17" name="Group 49"/>
          <p:cNvGrpSpPr>
            <a:grpSpLocks/>
          </p:cNvGrpSpPr>
          <p:nvPr/>
        </p:nvGrpSpPr>
        <p:grpSpPr bwMode="auto">
          <a:xfrm>
            <a:off x="5965825" y="1970088"/>
            <a:ext cx="858838" cy="785812"/>
            <a:chOff x="1751" y="1135"/>
            <a:chExt cx="2232" cy="2232"/>
          </a:xfrm>
        </p:grpSpPr>
        <p:sp>
          <p:nvSpPr>
            <p:cNvPr id="84018"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19"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0"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1"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22" name="Group 54"/>
          <p:cNvGrpSpPr>
            <a:grpSpLocks/>
          </p:cNvGrpSpPr>
          <p:nvPr/>
        </p:nvGrpSpPr>
        <p:grpSpPr bwMode="auto">
          <a:xfrm rot="879490">
            <a:off x="4841875" y="1671638"/>
            <a:ext cx="858838" cy="785812"/>
            <a:chOff x="1751" y="1135"/>
            <a:chExt cx="2232" cy="2232"/>
          </a:xfrm>
        </p:grpSpPr>
        <p:sp>
          <p:nvSpPr>
            <p:cNvPr id="84023"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4"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5"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6"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4027"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8"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29"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0"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1"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2"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3"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4"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4035" name="Group 67"/>
          <p:cNvGrpSpPr>
            <a:grpSpLocks/>
          </p:cNvGrpSpPr>
          <p:nvPr/>
        </p:nvGrpSpPr>
        <p:grpSpPr bwMode="auto">
          <a:xfrm>
            <a:off x="204788" y="4784725"/>
            <a:ext cx="858837" cy="785813"/>
            <a:chOff x="1751" y="1135"/>
            <a:chExt cx="2232" cy="2232"/>
          </a:xfrm>
        </p:grpSpPr>
        <p:sp>
          <p:nvSpPr>
            <p:cNvPr id="84036"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7"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8"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39"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40" name="Group 72"/>
          <p:cNvGrpSpPr>
            <a:grpSpLocks/>
          </p:cNvGrpSpPr>
          <p:nvPr/>
        </p:nvGrpSpPr>
        <p:grpSpPr bwMode="auto">
          <a:xfrm>
            <a:off x="479425" y="5757863"/>
            <a:ext cx="858838" cy="785812"/>
            <a:chOff x="1751" y="1135"/>
            <a:chExt cx="2232" cy="2232"/>
          </a:xfrm>
        </p:grpSpPr>
        <p:sp>
          <p:nvSpPr>
            <p:cNvPr id="84041"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42"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43"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44"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4045" name="Group 77"/>
          <p:cNvGrpSpPr>
            <a:grpSpLocks/>
          </p:cNvGrpSpPr>
          <p:nvPr/>
        </p:nvGrpSpPr>
        <p:grpSpPr bwMode="auto">
          <a:xfrm>
            <a:off x="471488" y="2281238"/>
            <a:ext cx="858837" cy="785812"/>
            <a:chOff x="1751" y="1135"/>
            <a:chExt cx="2232" cy="2232"/>
          </a:xfrm>
        </p:grpSpPr>
        <p:sp>
          <p:nvSpPr>
            <p:cNvPr id="84046"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47"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48"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49"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4050"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4051" name="Text Box 8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4052"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3"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4"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5"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6"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7"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8"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59"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0" name="Oval 92"/>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1" name="Oval 93"/>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2" name="Oval 94"/>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3" name="Oval 95"/>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4" name="Oval 96"/>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5" name="Oval 97"/>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6" name="Oval 98"/>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7" name="Oval 99"/>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68" name="Text Box 100"/>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4069" name="Text Box 10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4070" name="Text Box 10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4071" name="Text Box 103"/>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4072" name="Text Box 10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4073" name="Group 105"/>
          <p:cNvGrpSpPr>
            <a:grpSpLocks/>
          </p:cNvGrpSpPr>
          <p:nvPr/>
        </p:nvGrpSpPr>
        <p:grpSpPr bwMode="auto">
          <a:xfrm rot="-3226531">
            <a:off x="6176963" y="5314950"/>
            <a:ext cx="858837" cy="785813"/>
            <a:chOff x="1751" y="1135"/>
            <a:chExt cx="2232" cy="2232"/>
          </a:xfrm>
        </p:grpSpPr>
        <p:sp>
          <p:nvSpPr>
            <p:cNvPr id="84074" name="Oval 10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75" name="Oval 10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76"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77" name="Oval 10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4078" name="Oval 110"/>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79" name="Oval 111"/>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0" name="Oval 112"/>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1" name="Oval 113"/>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2" name="Oval 114"/>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3" name="Text Box 115"/>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4084" name="Oval 116"/>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4085" name="Group 117"/>
          <p:cNvGrpSpPr>
            <a:grpSpLocks/>
          </p:cNvGrpSpPr>
          <p:nvPr/>
        </p:nvGrpSpPr>
        <p:grpSpPr bwMode="auto">
          <a:xfrm>
            <a:off x="2460625" y="2303463"/>
            <a:ext cx="1298575" cy="785812"/>
            <a:chOff x="1550" y="1451"/>
            <a:chExt cx="818" cy="495"/>
          </a:xfrm>
        </p:grpSpPr>
        <p:sp>
          <p:nvSpPr>
            <p:cNvPr id="84086" name="Oval 118"/>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7" name="Oval 119"/>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8" name="Oval 120"/>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89" name="Oval 121"/>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4090" name="Oval 122"/>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91" name="Text Box 123"/>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4092" name="Oval 124"/>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93" name="Oval 125"/>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94" name="Text Box 126"/>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4095" name="Text Box 127"/>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4096" name="Oval 128"/>
          <p:cNvSpPr>
            <a:spLocks noChangeAspect="1" noChangeArrowheads="1"/>
          </p:cNvSpPr>
          <p:nvPr/>
        </p:nvSpPr>
        <p:spPr bwMode="auto">
          <a:xfrm rot="23586493">
            <a:off x="7032625" y="402431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097" name="Oval 12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4098" name="Group 130"/>
          <p:cNvGrpSpPr>
            <a:grpSpLocks/>
          </p:cNvGrpSpPr>
          <p:nvPr/>
        </p:nvGrpSpPr>
        <p:grpSpPr bwMode="auto">
          <a:xfrm>
            <a:off x="4411663" y="3959225"/>
            <a:ext cx="858837" cy="785813"/>
            <a:chOff x="2779" y="2494"/>
            <a:chExt cx="541" cy="495"/>
          </a:xfrm>
        </p:grpSpPr>
        <p:sp>
          <p:nvSpPr>
            <p:cNvPr id="84099" name="Oval 131"/>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100" name="Oval 132"/>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101" name="Oval 133"/>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102" name="Text Box 13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371084530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initial effects</a:t>
            </a:r>
          </a:p>
        </p:txBody>
      </p:sp>
      <p:sp>
        <p:nvSpPr>
          <p:cNvPr id="8499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4996" name="Group 4"/>
          <p:cNvGrpSpPr>
            <a:grpSpLocks/>
          </p:cNvGrpSpPr>
          <p:nvPr/>
        </p:nvGrpSpPr>
        <p:grpSpPr bwMode="auto">
          <a:xfrm rot="1198672">
            <a:off x="2047875" y="4568825"/>
            <a:ext cx="858838" cy="785813"/>
            <a:chOff x="1751" y="1135"/>
            <a:chExt cx="2232" cy="2232"/>
          </a:xfrm>
        </p:grpSpPr>
        <p:sp>
          <p:nvSpPr>
            <p:cNvPr id="8499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99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499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0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01" name="Group 9"/>
          <p:cNvGrpSpPr>
            <a:grpSpLocks/>
          </p:cNvGrpSpPr>
          <p:nvPr/>
        </p:nvGrpSpPr>
        <p:grpSpPr bwMode="auto">
          <a:xfrm rot="-1425292">
            <a:off x="3419475" y="4343400"/>
            <a:ext cx="858838" cy="785813"/>
            <a:chOff x="1751" y="1135"/>
            <a:chExt cx="2232" cy="2232"/>
          </a:xfrm>
        </p:grpSpPr>
        <p:sp>
          <p:nvSpPr>
            <p:cNvPr id="8500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0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0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0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06" name="Group 14"/>
          <p:cNvGrpSpPr>
            <a:grpSpLocks/>
          </p:cNvGrpSpPr>
          <p:nvPr/>
        </p:nvGrpSpPr>
        <p:grpSpPr bwMode="auto">
          <a:xfrm>
            <a:off x="6169025" y="2941638"/>
            <a:ext cx="858838" cy="785812"/>
            <a:chOff x="1751" y="1135"/>
            <a:chExt cx="2232" cy="2232"/>
          </a:xfrm>
        </p:grpSpPr>
        <p:sp>
          <p:nvSpPr>
            <p:cNvPr id="8500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0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0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1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11" name="Group 19"/>
          <p:cNvGrpSpPr>
            <a:grpSpLocks/>
          </p:cNvGrpSpPr>
          <p:nvPr/>
        </p:nvGrpSpPr>
        <p:grpSpPr bwMode="auto">
          <a:xfrm>
            <a:off x="6221413" y="4371975"/>
            <a:ext cx="858837" cy="785813"/>
            <a:chOff x="1751" y="1135"/>
            <a:chExt cx="2232" cy="2232"/>
          </a:xfrm>
        </p:grpSpPr>
        <p:sp>
          <p:nvSpPr>
            <p:cNvPr id="8501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1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1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1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16" name="Group 24"/>
          <p:cNvGrpSpPr>
            <a:grpSpLocks/>
          </p:cNvGrpSpPr>
          <p:nvPr/>
        </p:nvGrpSpPr>
        <p:grpSpPr bwMode="auto">
          <a:xfrm>
            <a:off x="5081588" y="2724150"/>
            <a:ext cx="858837" cy="785813"/>
            <a:chOff x="1751" y="1135"/>
            <a:chExt cx="2232" cy="2232"/>
          </a:xfrm>
        </p:grpSpPr>
        <p:sp>
          <p:nvSpPr>
            <p:cNvPr id="8501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1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1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2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21" name="Group 29"/>
          <p:cNvGrpSpPr>
            <a:grpSpLocks/>
          </p:cNvGrpSpPr>
          <p:nvPr/>
        </p:nvGrpSpPr>
        <p:grpSpPr bwMode="auto">
          <a:xfrm rot="3434755">
            <a:off x="5226050" y="4930776"/>
            <a:ext cx="858837" cy="785812"/>
            <a:chOff x="1751" y="1135"/>
            <a:chExt cx="2232" cy="2232"/>
          </a:xfrm>
        </p:grpSpPr>
        <p:sp>
          <p:nvSpPr>
            <p:cNvPr id="8502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2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2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2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26" name="Group 34"/>
          <p:cNvGrpSpPr>
            <a:grpSpLocks/>
          </p:cNvGrpSpPr>
          <p:nvPr/>
        </p:nvGrpSpPr>
        <p:grpSpPr bwMode="auto">
          <a:xfrm>
            <a:off x="4049713" y="5264150"/>
            <a:ext cx="858837" cy="785813"/>
            <a:chOff x="1751" y="1135"/>
            <a:chExt cx="2232" cy="2232"/>
          </a:xfrm>
        </p:grpSpPr>
        <p:sp>
          <p:nvSpPr>
            <p:cNvPr id="8502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2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2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3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31" name="Group 39"/>
          <p:cNvGrpSpPr>
            <a:grpSpLocks/>
          </p:cNvGrpSpPr>
          <p:nvPr/>
        </p:nvGrpSpPr>
        <p:grpSpPr bwMode="auto">
          <a:xfrm rot="1626381">
            <a:off x="1901825" y="5641975"/>
            <a:ext cx="858838" cy="785813"/>
            <a:chOff x="1751" y="1135"/>
            <a:chExt cx="2232" cy="2232"/>
          </a:xfrm>
        </p:grpSpPr>
        <p:sp>
          <p:nvSpPr>
            <p:cNvPr id="8503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3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3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3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36" name="Group 44"/>
          <p:cNvGrpSpPr>
            <a:grpSpLocks/>
          </p:cNvGrpSpPr>
          <p:nvPr/>
        </p:nvGrpSpPr>
        <p:grpSpPr bwMode="auto">
          <a:xfrm>
            <a:off x="1082675" y="4937125"/>
            <a:ext cx="858838" cy="785813"/>
            <a:chOff x="1751" y="1135"/>
            <a:chExt cx="2232" cy="2232"/>
          </a:xfrm>
        </p:grpSpPr>
        <p:sp>
          <p:nvSpPr>
            <p:cNvPr id="8503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3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3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4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41" name="Group 49"/>
          <p:cNvGrpSpPr>
            <a:grpSpLocks/>
          </p:cNvGrpSpPr>
          <p:nvPr/>
        </p:nvGrpSpPr>
        <p:grpSpPr bwMode="auto">
          <a:xfrm>
            <a:off x="5965825" y="1970088"/>
            <a:ext cx="858838" cy="785812"/>
            <a:chOff x="1751" y="1135"/>
            <a:chExt cx="2232" cy="2232"/>
          </a:xfrm>
        </p:grpSpPr>
        <p:sp>
          <p:nvSpPr>
            <p:cNvPr id="8504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4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4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4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46" name="Group 54"/>
          <p:cNvGrpSpPr>
            <a:grpSpLocks/>
          </p:cNvGrpSpPr>
          <p:nvPr/>
        </p:nvGrpSpPr>
        <p:grpSpPr bwMode="auto">
          <a:xfrm rot="879490">
            <a:off x="4841875" y="1671638"/>
            <a:ext cx="858838" cy="785812"/>
            <a:chOff x="1751" y="1135"/>
            <a:chExt cx="2232" cy="2232"/>
          </a:xfrm>
        </p:grpSpPr>
        <p:sp>
          <p:nvSpPr>
            <p:cNvPr id="8504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4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4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505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5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5059" name="Group 67"/>
          <p:cNvGrpSpPr>
            <a:grpSpLocks/>
          </p:cNvGrpSpPr>
          <p:nvPr/>
        </p:nvGrpSpPr>
        <p:grpSpPr bwMode="auto">
          <a:xfrm>
            <a:off x="204788" y="4784725"/>
            <a:ext cx="858837" cy="785813"/>
            <a:chOff x="1751" y="1135"/>
            <a:chExt cx="2232" cy="2232"/>
          </a:xfrm>
        </p:grpSpPr>
        <p:sp>
          <p:nvSpPr>
            <p:cNvPr id="8506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6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6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6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64" name="Group 72"/>
          <p:cNvGrpSpPr>
            <a:grpSpLocks/>
          </p:cNvGrpSpPr>
          <p:nvPr/>
        </p:nvGrpSpPr>
        <p:grpSpPr bwMode="auto">
          <a:xfrm>
            <a:off x="479425" y="5757863"/>
            <a:ext cx="858838" cy="785812"/>
            <a:chOff x="1751" y="1135"/>
            <a:chExt cx="2232" cy="2232"/>
          </a:xfrm>
        </p:grpSpPr>
        <p:sp>
          <p:nvSpPr>
            <p:cNvPr id="8506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6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6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6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5069" name="Group 77"/>
          <p:cNvGrpSpPr>
            <a:grpSpLocks/>
          </p:cNvGrpSpPr>
          <p:nvPr/>
        </p:nvGrpSpPr>
        <p:grpSpPr bwMode="auto">
          <a:xfrm>
            <a:off x="471488" y="2281238"/>
            <a:ext cx="858837" cy="785812"/>
            <a:chOff x="1751" y="1135"/>
            <a:chExt cx="2232" cy="2232"/>
          </a:xfrm>
        </p:grpSpPr>
        <p:sp>
          <p:nvSpPr>
            <p:cNvPr id="8507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7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7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7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507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5075" name="Text Box 8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507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7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7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7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4" name="Oval 92"/>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5" name="Oval 93"/>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6" name="Oval 94"/>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7" name="Oval 95"/>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8" name="Oval 96"/>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89" name="Oval 97"/>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90" name="Oval 98"/>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91" name="Oval 99"/>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92" name="Text Box 100"/>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5093" name="Text Box 10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5094" name="Text Box 10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5095" name="Text Box 103"/>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5096" name="Text Box 10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5097" name="Group 105"/>
          <p:cNvGrpSpPr>
            <a:grpSpLocks/>
          </p:cNvGrpSpPr>
          <p:nvPr/>
        </p:nvGrpSpPr>
        <p:grpSpPr bwMode="auto">
          <a:xfrm rot="-3226531">
            <a:off x="6176963" y="5314950"/>
            <a:ext cx="858837" cy="785813"/>
            <a:chOff x="1751" y="1135"/>
            <a:chExt cx="2232" cy="2232"/>
          </a:xfrm>
        </p:grpSpPr>
        <p:sp>
          <p:nvSpPr>
            <p:cNvPr id="85098" name="Oval 10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099" name="Oval 10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0"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1" name="Oval 10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5102" name="Oval 110"/>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3" name="Oval 111"/>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4" name="Oval 112"/>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5" name="Oval 113"/>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6" name="Oval 114"/>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07" name="Text Box 115"/>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5108" name="Oval 116"/>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5109" name="Group 117"/>
          <p:cNvGrpSpPr>
            <a:grpSpLocks/>
          </p:cNvGrpSpPr>
          <p:nvPr/>
        </p:nvGrpSpPr>
        <p:grpSpPr bwMode="auto">
          <a:xfrm>
            <a:off x="2460625" y="2303463"/>
            <a:ext cx="1298575" cy="785812"/>
            <a:chOff x="1550" y="1451"/>
            <a:chExt cx="818" cy="495"/>
          </a:xfrm>
        </p:grpSpPr>
        <p:sp>
          <p:nvSpPr>
            <p:cNvPr id="85110" name="Oval 118"/>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11" name="Oval 119"/>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12" name="Oval 120"/>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13" name="Oval 121"/>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5114" name="Oval 122"/>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15" name="Text Box 123"/>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5116" name="Oval 124"/>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17" name="Oval 125"/>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18" name="Text Box 126"/>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5119" name="Text Box 127"/>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5120" name="Oval 128"/>
          <p:cNvSpPr>
            <a:spLocks noChangeAspect="1" noChangeArrowheads="1"/>
          </p:cNvSpPr>
          <p:nvPr/>
        </p:nvSpPr>
        <p:spPr bwMode="auto">
          <a:xfrm rot="23586493">
            <a:off x="7032625" y="402431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21" name="Oval 12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5123" name="Group 131"/>
          <p:cNvGrpSpPr>
            <a:grpSpLocks/>
          </p:cNvGrpSpPr>
          <p:nvPr/>
        </p:nvGrpSpPr>
        <p:grpSpPr bwMode="auto">
          <a:xfrm>
            <a:off x="4411663" y="3959225"/>
            <a:ext cx="858837" cy="785813"/>
            <a:chOff x="2779" y="2494"/>
            <a:chExt cx="541" cy="495"/>
          </a:xfrm>
        </p:grpSpPr>
        <p:sp>
          <p:nvSpPr>
            <p:cNvPr id="8512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2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2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512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
        <p:nvSpPr>
          <p:cNvPr id="85128" name="Text Box 136"/>
          <p:cNvSpPr txBox="1">
            <a:spLocks noChangeArrowheads="1"/>
          </p:cNvSpPr>
          <p:nvPr/>
        </p:nvSpPr>
        <p:spPr bwMode="auto">
          <a:xfrm rot="-2137557">
            <a:off x="7550150" y="2705100"/>
            <a:ext cx="938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solvation</a:t>
            </a:r>
          </a:p>
        </p:txBody>
      </p:sp>
    </p:spTree>
    <p:extLst>
      <p:ext uri="{BB962C8B-B14F-4D97-AF65-F5344CB8AC3E}">
        <p14:creationId xmlns:p14="http://schemas.microsoft.com/office/powerpoint/2010/main" val="2271172695"/>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initial effects</a:t>
            </a:r>
          </a:p>
        </p:txBody>
      </p:sp>
      <p:sp>
        <p:nvSpPr>
          <p:cNvPr id="8601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6020" name="Group 4"/>
          <p:cNvGrpSpPr>
            <a:grpSpLocks/>
          </p:cNvGrpSpPr>
          <p:nvPr/>
        </p:nvGrpSpPr>
        <p:grpSpPr bwMode="auto">
          <a:xfrm rot="1198672">
            <a:off x="2047875" y="4568825"/>
            <a:ext cx="858838" cy="785813"/>
            <a:chOff x="1751" y="1135"/>
            <a:chExt cx="2232" cy="2232"/>
          </a:xfrm>
        </p:grpSpPr>
        <p:sp>
          <p:nvSpPr>
            <p:cNvPr id="8602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2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2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2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25" name="Group 9"/>
          <p:cNvGrpSpPr>
            <a:grpSpLocks/>
          </p:cNvGrpSpPr>
          <p:nvPr/>
        </p:nvGrpSpPr>
        <p:grpSpPr bwMode="auto">
          <a:xfrm rot="-1425292">
            <a:off x="3419475" y="4343400"/>
            <a:ext cx="858838" cy="785813"/>
            <a:chOff x="1751" y="1135"/>
            <a:chExt cx="2232" cy="2232"/>
          </a:xfrm>
        </p:grpSpPr>
        <p:sp>
          <p:nvSpPr>
            <p:cNvPr id="8602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2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2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2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30" name="Group 14"/>
          <p:cNvGrpSpPr>
            <a:grpSpLocks/>
          </p:cNvGrpSpPr>
          <p:nvPr/>
        </p:nvGrpSpPr>
        <p:grpSpPr bwMode="auto">
          <a:xfrm rot="-583414">
            <a:off x="6169025" y="2941638"/>
            <a:ext cx="858838" cy="785812"/>
            <a:chOff x="1751" y="1135"/>
            <a:chExt cx="2232" cy="2232"/>
          </a:xfrm>
        </p:grpSpPr>
        <p:sp>
          <p:nvSpPr>
            <p:cNvPr id="8603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3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3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3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35" name="Group 19"/>
          <p:cNvGrpSpPr>
            <a:grpSpLocks/>
          </p:cNvGrpSpPr>
          <p:nvPr/>
        </p:nvGrpSpPr>
        <p:grpSpPr bwMode="auto">
          <a:xfrm>
            <a:off x="6221413" y="4371975"/>
            <a:ext cx="858837" cy="785813"/>
            <a:chOff x="1751" y="1135"/>
            <a:chExt cx="2232" cy="2232"/>
          </a:xfrm>
        </p:grpSpPr>
        <p:sp>
          <p:nvSpPr>
            <p:cNvPr id="8603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3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3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3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40" name="Group 24"/>
          <p:cNvGrpSpPr>
            <a:grpSpLocks/>
          </p:cNvGrpSpPr>
          <p:nvPr/>
        </p:nvGrpSpPr>
        <p:grpSpPr bwMode="auto">
          <a:xfrm>
            <a:off x="5081588" y="2724150"/>
            <a:ext cx="858837" cy="785813"/>
            <a:chOff x="1751" y="1135"/>
            <a:chExt cx="2232" cy="2232"/>
          </a:xfrm>
        </p:grpSpPr>
        <p:sp>
          <p:nvSpPr>
            <p:cNvPr id="8604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4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4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4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45" name="Group 29"/>
          <p:cNvGrpSpPr>
            <a:grpSpLocks/>
          </p:cNvGrpSpPr>
          <p:nvPr/>
        </p:nvGrpSpPr>
        <p:grpSpPr bwMode="auto">
          <a:xfrm rot="3434755">
            <a:off x="5226050" y="4930776"/>
            <a:ext cx="858837" cy="785812"/>
            <a:chOff x="1751" y="1135"/>
            <a:chExt cx="2232" cy="2232"/>
          </a:xfrm>
        </p:grpSpPr>
        <p:sp>
          <p:nvSpPr>
            <p:cNvPr id="8604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4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4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4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50" name="Group 34"/>
          <p:cNvGrpSpPr>
            <a:grpSpLocks/>
          </p:cNvGrpSpPr>
          <p:nvPr/>
        </p:nvGrpSpPr>
        <p:grpSpPr bwMode="auto">
          <a:xfrm>
            <a:off x="4049713" y="5264150"/>
            <a:ext cx="858837" cy="785813"/>
            <a:chOff x="1751" y="1135"/>
            <a:chExt cx="2232" cy="2232"/>
          </a:xfrm>
        </p:grpSpPr>
        <p:sp>
          <p:nvSpPr>
            <p:cNvPr id="8605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5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5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5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55" name="Group 39"/>
          <p:cNvGrpSpPr>
            <a:grpSpLocks/>
          </p:cNvGrpSpPr>
          <p:nvPr/>
        </p:nvGrpSpPr>
        <p:grpSpPr bwMode="auto">
          <a:xfrm rot="1626381">
            <a:off x="1901825" y="5641975"/>
            <a:ext cx="858838" cy="785813"/>
            <a:chOff x="1751" y="1135"/>
            <a:chExt cx="2232" cy="2232"/>
          </a:xfrm>
        </p:grpSpPr>
        <p:sp>
          <p:nvSpPr>
            <p:cNvPr id="8605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5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5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5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60" name="Group 44"/>
          <p:cNvGrpSpPr>
            <a:grpSpLocks/>
          </p:cNvGrpSpPr>
          <p:nvPr/>
        </p:nvGrpSpPr>
        <p:grpSpPr bwMode="auto">
          <a:xfrm>
            <a:off x="1082675" y="4937125"/>
            <a:ext cx="858838" cy="785813"/>
            <a:chOff x="1751" y="1135"/>
            <a:chExt cx="2232" cy="2232"/>
          </a:xfrm>
        </p:grpSpPr>
        <p:sp>
          <p:nvSpPr>
            <p:cNvPr id="8606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6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6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6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65" name="Group 49"/>
          <p:cNvGrpSpPr>
            <a:grpSpLocks/>
          </p:cNvGrpSpPr>
          <p:nvPr/>
        </p:nvGrpSpPr>
        <p:grpSpPr bwMode="auto">
          <a:xfrm rot="668038">
            <a:off x="5965825" y="1970088"/>
            <a:ext cx="858838" cy="785812"/>
            <a:chOff x="1751" y="1135"/>
            <a:chExt cx="2232" cy="2232"/>
          </a:xfrm>
        </p:grpSpPr>
        <p:sp>
          <p:nvSpPr>
            <p:cNvPr id="8606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6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6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6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70" name="Group 54"/>
          <p:cNvGrpSpPr>
            <a:grpSpLocks/>
          </p:cNvGrpSpPr>
          <p:nvPr/>
        </p:nvGrpSpPr>
        <p:grpSpPr bwMode="auto">
          <a:xfrm rot="879490">
            <a:off x="4841875" y="1671638"/>
            <a:ext cx="858838" cy="785812"/>
            <a:chOff x="1751" y="1135"/>
            <a:chExt cx="2232" cy="2232"/>
          </a:xfrm>
        </p:grpSpPr>
        <p:sp>
          <p:nvSpPr>
            <p:cNvPr id="8607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607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7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8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8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8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6083" name="Group 67"/>
          <p:cNvGrpSpPr>
            <a:grpSpLocks/>
          </p:cNvGrpSpPr>
          <p:nvPr/>
        </p:nvGrpSpPr>
        <p:grpSpPr bwMode="auto">
          <a:xfrm>
            <a:off x="204788" y="4784725"/>
            <a:ext cx="858837" cy="785813"/>
            <a:chOff x="1751" y="1135"/>
            <a:chExt cx="2232" cy="2232"/>
          </a:xfrm>
        </p:grpSpPr>
        <p:sp>
          <p:nvSpPr>
            <p:cNvPr id="8608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8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8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8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88" name="Group 72"/>
          <p:cNvGrpSpPr>
            <a:grpSpLocks/>
          </p:cNvGrpSpPr>
          <p:nvPr/>
        </p:nvGrpSpPr>
        <p:grpSpPr bwMode="auto">
          <a:xfrm>
            <a:off x="479425" y="5757863"/>
            <a:ext cx="858838" cy="785812"/>
            <a:chOff x="1751" y="1135"/>
            <a:chExt cx="2232" cy="2232"/>
          </a:xfrm>
        </p:grpSpPr>
        <p:sp>
          <p:nvSpPr>
            <p:cNvPr id="8608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9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9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9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6093" name="Group 77"/>
          <p:cNvGrpSpPr>
            <a:grpSpLocks/>
          </p:cNvGrpSpPr>
          <p:nvPr/>
        </p:nvGrpSpPr>
        <p:grpSpPr bwMode="auto">
          <a:xfrm>
            <a:off x="471488" y="2281238"/>
            <a:ext cx="858837" cy="785812"/>
            <a:chOff x="1751" y="1135"/>
            <a:chExt cx="2232" cy="2232"/>
          </a:xfrm>
        </p:grpSpPr>
        <p:sp>
          <p:nvSpPr>
            <p:cNvPr id="8609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9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9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09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609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609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610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0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1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1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1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1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14"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6115"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6116"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6117"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6118"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6119" name="Group 103"/>
          <p:cNvGrpSpPr>
            <a:grpSpLocks/>
          </p:cNvGrpSpPr>
          <p:nvPr/>
        </p:nvGrpSpPr>
        <p:grpSpPr bwMode="auto">
          <a:xfrm rot="-3226531">
            <a:off x="6176963" y="5314950"/>
            <a:ext cx="858837" cy="785813"/>
            <a:chOff x="1751" y="1135"/>
            <a:chExt cx="2232" cy="2232"/>
          </a:xfrm>
        </p:grpSpPr>
        <p:sp>
          <p:nvSpPr>
            <p:cNvPr id="86120"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1"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2"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3"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6124"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5"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6"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7"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8"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29"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6130"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6131" name="Group 115"/>
          <p:cNvGrpSpPr>
            <a:grpSpLocks/>
          </p:cNvGrpSpPr>
          <p:nvPr/>
        </p:nvGrpSpPr>
        <p:grpSpPr bwMode="auto">
          <a:xfrm>
            <a:off x="2460625" y="2303463"/>
            <a:ext cx="1298575" cy="785812"/>
            <a:chOff x="1550" y="1451"/>
            <a:chExt cx="818" cy="495"/>
          </a:xfrm>
        </p:grpSpPr>
        <p:sp>
          <p:nvSpPr>
            <p:cNvPr id="86132"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33"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34"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35"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6136"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37"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6138"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39"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40"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6141"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grpSp>
        <p:nvGrpSpPr>
          <p:cNvPr id="86142" name="Group 126"/>
          <p:cNvGrpSpPr>
            <a:grpSpLocks/>
          </p:cNvGrpSpPr>
          <p:nvPr/>
        </p:nvGrpSpPr>
        <p:grpSpPr bwMode="auto">
          <a:xfrm rot="-1791541">
            <a:off x="7032625" y="3784600"/>
            <a:ext cx="1298575" cy="785813"/>
            <a:chOff x="4430" y="2384"/>
            <a:chExt cx="818" cy="495"/>
          </a:xfrm>
        </p:grpSpPr>
        <p:sp>
          <p:nvSpPr>
            <p:cNvPr id="86143"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44"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45"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6146"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47" name="Text Box 131"/>
          <p:cNvSpPr txBox="1">
            <a:spLocks noChangeArrowheads="1"/>
          </p:cNvSpPr>
          <p:nvPr/>
        </p:nvSpPr>
        <p:spPr bwMode="auto">
          <a:xfrm rot="-2137557">
            <a:off x="7550150" y="2705100"/>
            <a:ext cx="938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a:solidFill>
                  <a:srgbClr val="000000"/>
                </a:solidFill>
                <a:latin typeface="Arial"/>
              </a:rPr>
              <a:t>solvation</a:t>
            </a:r>
          </a:p>
        </p:txBody>
      </p:sp>
      <p:grpSp>
        <p:nvGrpSpPr>
          <p:cNvPr id="86148" name="Group 132"/>
          <p:cNvGrpSpPr>
            <a:grpSpLocks/>
          </p:cNvGrpSpPr>
          <p:nvPr/>
        </p:nvGrpSpPr>
        <p:grpSpPr bwMode="auto">
          <a:xfrm>
            <a:off x="4411663" y="3959225"/>
            <a:ext cx="858837" cy="785813"/>
            <a:chOff x="2779" y="2494"/>
            <a:chExt cx="541" cy="495"/>
          </a:xfrm>
        </p:grpSpPr>
        <p:sp>
          <p:nvSpPr>
            <p:cNvPr id="86149" name="Oval 13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50" name="Oval 13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51" name="Oval 13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6152" name="Text Box 13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393786797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ltLang="en-US"/>
              <a:t>Solvated electron</a:t>
            </a:r>
          </a:p>
        </p:txBody>
      </p:sp>
      <p:sp>
        <p:nvSpPr>
          <p:cNvPr id="239619" name="Text Box 3"/>
          <p:cNvSpPr txBox="1">
            <a:spLocks noChangeArrowheads="1"/>
          </p:cNvSpPr>
          <p:nvPr/>
        </p:nvSpPr>
        <p:spPr bwMode="auto">
          <a:xfrm>
            <a:off x="4213225" y="3603625"/>
            <a:ext cx="614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sz="2400" b="1">
                <a:solidFill>
                  <a:srgbClr val="0000CC"/>
                </a:solidFill>
                <a:latin typeface="Arial"/>
              </a:rPr>
              <a:t>e</a:t>
            </a:r>
            <a:r>
              <a:rPr lang="en-US" altLang="en-US" sz="2400" b="1" baseline="30000">
                <a:solidFill>
                  <a:srgbClr val="0000CC"/>
                </a:solidFill>
                <a:latin typeface="Arial"/>
              </a:rPr>
              <a:t>-</a:t>
            </a:r>
          </a:p>
        </p:txBody>
      </p:sp>
      <p:pic>
        <p:nvPicPr>
          <p:cNvPr id="239620" name="Picture 4"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3033713"/>
            <a:ext cx="1574800" cy="1474787"/>
          </a:xfrm>
          <a:prstGeom prst="rect">
            <a:avLst/>
          </a:prstGeom>
          <a:noFill/>
          <a:extLst>
            <a:ext uri="{909E8E84-426E-40DD-AFC4-6F175D3DCCD1}">
              <a14:hiddenFill xmlns:a14="http://schemas.microsoft.com/office/drawing/2010/main">
                <a:solidFill>
                  <a:srgbClr val="FFFFFF"/>
                </a:solidFill>
              </a14:hiddenFill>
            </a:ext>
          </a:extLst>
        </p:spPr>
      </p:pic>
      <p:pic>
        <p:nvPicPr>
          <p:cNvPr id="239621" name="Picture 5"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263" y="4979988"/>
            <a:ext cx="1931987" cy="1662112"/>
          </a:xfrm>
          <a:prstGeom prst="rect">
            <a:avLst/>
          </a:prstGeom>
          <a:noFill/>
          <a:extLst>
            <a:ext uri="{909E8E84-426E-40DD-AFC4-6F175D3DCCD1}">
              <a14:hiddenFill xmlns:a14="http://schemas.microsoft.com/office/drawing/2010/main">
                <a:solidFill>
                  <a:srgbClr val="FFFFFF"/>
                </a:solidFill>
              </a14:hiddenFill>
            </a:ext>
          </a:extLst>
        </p:spPr>
      </p:pic>
      <p:pic>
        <p:nvPicPr>
          <p:cNvPr id="239622" name="Picture 6"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172199">
            <a:off x="4766469" y="1221581"/>
            <a:ext cx="1574800"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39623" name="Picture 7"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55301">
            <a:off x="-919163" y="198438"/>
            <a:ext cx="1943101" cy="1671637"/>
          </a:xfrm>
          <a:prstGeom prst="rect">
            <a:avLst/>
          </a:prstGeom>
          <a:noFill/>
          <a:extLst>
            <a:ext uri="{909E8E84-426E-40DD-AFC4-6F175D3DCCD1}">
              <a14:hiddenFill xmlns:a14="http://schemas.microsoft.com/office/drawing/2010/main">
                <a:solidFill>
                  <a:srgbClr val="FFFFFF"/>
                </a:solidFill>
              </a14:hiddenFill>
            </a:ext>
          </a:extLst>
        </p:spPr>
      </p:pic>
      <p:pic>
        <p:nvPicPr>
          <p:cNvPr id="239624" name="Picture 8"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888603">
            <a:off x="7834313" y="2762250"/>
            <a:ext cx="1943100" cy="167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824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9619"/>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24062 0.38888 C -0.22135 0.30023 -0.20208 0.21157 -0.15365 0.13101 C -0.10521 0.05046 0.0033 -0.09028 0.05 -0.09491 C 0.0967 -0.09954 0.09653 0.06851 0.12691 0.1037 C 0.15712 0.13888 0.19983 0.12731 0.23247 0.1162 C 0.26493 0.10509 0.31372 0.06134 0.32135 0.03703 C 0.32899 0.01273 0.30451 -0.00672 0.27882 -0.02963 C 0.25313 -0.05255 0.21319 -0.10487 0.16667 -0.1 C 0.12014 -0.09514 0.02778 -0.01667 5.55556E-7 7.40741E-7 " pathEditMode="relative" ptsTypes="aaaaaaaaA">
                                      <p:cBhvr>
                                        <p:cTn id="8" dur="2000" fill="hold"/>
                                        <p:tgtEl>
                                          <p:spTgt spid="2396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23961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ltLang="en-US"/>
              <a:t>Solvated electron</a:t>
            </a:r>
          </a:p>
        </p:txBody>
      </p:sp>
      <p:sp>
        <p:nvSpPr>
          <p:cNvPr id="240643" name="Text Box 3"/>
          <p:cNvSpPr txBox="1">
            <a:spLocks noChangeArrowheads="1"/>
          </p:cNvSpPr>
          <p:nvPr/>
        </p:nvSpPr>
        <p:spPr bwMode="auto">
          <a:xfrm>
            <a:off x="4213225" y="3603625"/>
            <a:ext cx="614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sz="2400" b="1">
                <a:solidFill>
                  <a:srgbClr val="0000CC"/>
                </a:solidFill>
                <a:latin typeface="Arial"/>
              </a:rPr>
              <a:t>e</a:t>
            </a:r>
            <a:r>
              <a:rPr lang="en-US" altLang="en-US" sz="2400" b="1" baseline="30000">
                <a:solidFill>
                  <a:srgbClr val="0000CC"/>
                </a:solidFill>
                <a:latin typeface="Arial"/>
              </a:rPr>
              <a:t>-</a:t>
            </a:r>
          </a:p>
        </p:txBody>
      </p:sp>
      <p:pic>
        <p:nvPicPr>
          <p:cNvPr id="240644" name="Picture 4"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175775">
            <a:off x="1461294" y="3034506"/>
            <a:ext cx="1574800"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40645" name="Picture 5"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159728">
            <a:off x="4513263" y="4979988"/>
            <a:ext cx="1931987" cy="1662112"/>
          </a:xfrm>
          <a:prstGeom prst="rect">
            <a:avLst/>
          </a:prstGeom>
          <a:noFill/>
          <a:extLst>
            <a:ext uri="{909E8E84-426E-40DD-AFC4-6F175D3DCCD1}">
              <a14:hiddenFill xmlns:a14="http://schemas.microsoft.com/office/drawing/2010/main">
                <a:solidFill>
                  <a:srgbClr val="FFFFFF"/>
                </a:solidFill>
              </a14:hiddenFill>
            </a:ext>
          </a:extLst>
        </p:spPr>
      </p:pic>
      <p:pic>
        <p:nvPicPr>
          <p:cNvPr id="240646" name="Picture 6"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17986">
            <a:off x="4767263" y="1220788"/>
            <a:ext cx="1574800" cy="1474787"/>
          </a:xfrm>
          <a:prstGeom prst="rect">
            <a:avLst/>
          </a:prstGeom>
          <a:noFill/>
          <a:extLst>
            <a:ext uri="{909E8E84-426E-40DD-AFC4-6F175D3DCCD1}">
              <a14:hiddenFill xmlns:a14="http://schemas.microsoft.com/office/drawing/2010/main">
                <a:solidFill>
                  <a:srgbClr val="FFFFFF"/>
                </a:solidFill>
              </a14:hiddenFill>
            </a:ext>
          </a:extLst>
        </p:spPr>
      </p:pic>
      <p:pic>
        <p:nvPicPr>
          <p:cNvPr id="240647" name="Picture 7"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74586">
            <a:off x="-919956" y="199231"/>
            <a:ext cx="1943100" cy="1671638"/>
          </a:xfrm>
          <a:prstGeom prst="rect">
            <a:avLst/>
          </a:prstGeom>
          <a:noFill/>
          <a:extLst>
            <a:ext uri="{909E8E84-426E-40DD-AFC4-6F175D3DCCD1}">
              <a14:hiddenFill xmlns:a14="http://schemas.microsoft.com/office/drawing/2010/main">
                <a:solidFill>
                  <a:srgbClr val="FFFFFF"/>
                </a:solidFill>
              </a14:hiddenFill>
            </a:ext>
          </a:extLst>
        </p:spPr>
      </p:pic>
      <p:pic>
        <p:nvPicPr>
          <p:cNvPr id="240648" name="Picture 8" descr="640px-Water_molecule_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9250" y="2627313"/>
            <a:ext cx="1671638"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98833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69462619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223186001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initial effects</a:t>
            </a:r>
          </a:p>
        </p:txBody>
      </p:sp>
      <p:sp>
        <p:nvSpPr>
          <p:cNvPr id="89091"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9092" name="Group 4"/>
          <p:cNvGrpSpPr>
            <a:grpSpLocks/>
          </p:cNvGrpSpPr>
          <p:nvPr/>
        </p:nvGrpSpPr>
        <p:grpSpPr bwMode="auto">
          <a:xfrm rot="1198672">
            <a:off x="2047875" y="4568825"/>
            <a:ext cx="858838" cy="785813"/>
            <a:chOff x="1751" y="1135"/>
            <a:chExt cx="2232" cy="2232"/>
          </a:xfrm>
        </p:grpSpPr>
        <p:sp>
          <p:nvSpPr>
            <p:cNvPr id="89093"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094"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095"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096"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097" name="Group 9"/>
          <p:cNvGrpSpPr>
            <a:grpSpLocks/>
          </p:cNvGrpSpPr>
          <p:nvPr/>
        </p:nvGrpSpPr>
        <p:grpSpPr bwMode="auto">
          <a:xfrm rot="-1425292">
            <a:off x="3419475" y="4343400"/>
            <a:ext cx="858838" cy="785813"/>
            <a:chOff x="1751" y="1135"/>
            <a:chExt cx="2232" cy="2232"/>
          </a:xfrm>
        </p:grpSpPr>
        <p:sp>
          <p:nvSpPr>
            <p:cNvPr id="89098"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099"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00"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01"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02" name="Group 14"/>
          <p:cNvGrpSpPr>
            <a:grpSpLocks/>
          </p:cNvGrpSpPr>
          <p:nvPr/>
        </p:nvGrpSpPr>
        <p:grpSpPr bwMode="auto">
          <a:xfrm rot="-583414">
            <a:off x="6169025" y="2941638"/>
            <a:ext cx="858838" cy="785812"/>
            <a:chOff x="1751" y="1135"/>
            <a:chExt cx="2232" cy="2232"/>
          </a:xfrm>
        </p:grpSpPr>
        <p:sp>
          <p:nvSpPr>
            <p:cNvPr id="89103"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04"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05"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06"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07" name="Group 19"/>
          <p:cNvGrpSpPr>
            <a:grpSpLocks/>
          </p:cNvGrpSpPr>
          <p:nvPr/>
        </p:nvGrpSpPr>
        <p:grpSpPr bwMode="auto">
          <a:xfrm>
            <a:off x="6221413" y="4371975"/>
            <a:ext cx="858837" cy="785813"/>
            <a:chOff x="1751" y="1135"/>
            <a:chExt cx="2232" cy="2232"/>
          </a:xfrm>
        </p:grpSpPr>
        <p:sp>
          <p:nvSpPr>
            <p:cNvPr id="89108"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09"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10"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11"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12" name="Group 24"/>
          <p:cNvGrpSpPr>
            <a:grpSpLocks/>
          </p:cNvGrpSpPr>
          <p:nvPr/>
        </p:nvGrpSpPr>
        <p:grpSpPr bwMode="auto">
          <a:xfrm>
            <a:off x="5081588" y="2724150"/>
            <a:ext cx="858837" cy="785813"/>
            <a:chOff x="1751" y="1135"/>
            <a:chExt cx="2232" cy="2232"/>
          </a:xfrm>
        </p:grpSpPr>
        <p:sp>
          <p:nvSpPr>
            <p:cNvPr id="89113"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14"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15"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16"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17" name="Group 29"/>
          <p:cNvGrpSpPr>
            <a:grpSpLocks/>
          </p:cNvGrpSpPr>
          <p:nvPr/>
        </p:nvGrpSpPr>
        <p:grpSpPr bwMode="auto">
          <a:xfrm rot="3434755">
            <a:off x="5226050" y="4930776"/>
            <a:ext cx="858837" cy="785812"/>
            <a:chOff x="1751" y="1135"/>
            <a:chExt cx="2232" cy="2232"/>
          </a:xfrm>
        </p:grpSpPr>
        <p:sp>
          <p:nvSpPr>
            <p:cNvPr id="89118"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19"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20"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21"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22" name="Group 34"/>
          <p:cNvGrpSpPr>
            <a:grpSpLocks/>
          </p:cNvGrpSpPr>
          <p:nvPr/>
        </p:nvGrpSpPr>
        <p:grpSpPr bwMode="auto">
          <a:xfrm>
            <a:off x="4049713" y="5264150"/>
            <a:ext cx="858837" cy="785813"/>
            <a:chOff x="1751" y="1135"/>
            <a:chExt cx="2232" cy="2232"/>
          </a:xfrm>
        </p:grpSpPr>
        <p:sp>
          <p:nvSpPr>
            <p:cNvPr id="89123"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24"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25"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26"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27" name="Group 39"/>
          <p:cNvGrpSpPr>
            <a:grpSpLocks/>
          </p:cNvGrpSpPr>
          <p:nvPr/>
        </p:nvGrpSpPr>
        <p:grpSpPr bwMode="auto">
          <a:xfrm rot="1626381">
            <a:off x="1901825" y="5641975"/>
            <a:ext cx="858838" cy="785813"/>
            <a:chOff x="1751" y="1135"/>
            <a:chExt cx="2232" cy="2232"/>
          </a:xfrm>
        </p:grpSpPr>
        <p:sp>
          <p:nvSpPr>
            <p:cNvPr id="89128"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29"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30"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31"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32" name="Group 44"/>
          <p:cNvGrpSpPr>
            <a:grpSpLocks/>
          </p:cNvGrpSpPr>
          <p:nvPr/>
        </p:nvGrpSpPr>
        <p:grpSpPr bwMode="auto">
          <a:xfrm>
            <a:off x="1082675" y="4937125"/>
            <a:ext cx="858838" cy="785813"/>
            <a:chOff x="1751" y="1135"/>
            <a:chExt cx="2232" cy="2232"/>
          </a:xfrm>
        </p:grpSpPr>
        <p:sp>
          <p:nvSpPr>
            <p:cNvPr id="89133"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34"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35"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36"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37" name="Group 49"/>
          <p:cNvGrpSpPr>
            <a:grpSpLocks/>
          </p:cNvGrpSpPr>
          <p:nvPr/>
        </p:nvGrpSpPr>
        <p:grpSpPr bwMode="auto">
          <a:xfrm rot="668038">
            <a:off x="5965825" y="1970088"/>
            <a:ext cx="858838" cy="785812"/>
            <a:chOff x="1751" y="1135"/>
            <a:chExt cx="2232" cy="2232"/>
          </a:xfrm>
        </p:grpSpPr>
        <p:sp>
          <p:nvSpPr>
            <p:cNvPr id="89138"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39"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0"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1"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42" name="Group 54"/>
          <p:cNvGrpSpPr>
            <a:grpSpLocks/>
          </p:cNvGrpSpPr>
          <p:nvPr/>
        </p:nvGrpSpPr>
        <p:grpSpPr bwMode="auto">
          <a:xfrm rot="879490">
            <a:off x="4841875" y="1671638"/>
            <a:ext cx="858838" cy="785812"/>
            <a:chOff x="1751" y="1135"/>
            <a:chExt cx="2232" cy="2232"/>
          </a:xfrm>
        </p:grpSpPr>
        <p:sp>
          <p:nvSpPr>
            <p:cNvPr id="89143"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4"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5"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6"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9147"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8"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49"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0"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1"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2"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3"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4"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9155" name="Group 67"/>
          <p:cNvGrpSpPr>
            <a:grpSpLocks/>
          </p:cNvGrpSpPr>
          <p:nvPr/>
        </p:nvGrpSpPr>
        <p:grpSpPr bwMode="auto">
          <a:xfrm>
            <a:off x="204788" y="4784725"/>
            <a:ext cx="858837" cy="785813"/>
            <a:chOff x="1751" y="1135"/>
            <a:chExt cx="2232" cy="2232"/>
          </a:xfrm>
        </p:grpSpPr>
        <p:sp>
          <p:nvSpPr>
            <p:cNvPr id="89156"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7"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8"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59"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60" name="Group 72"/>
          <p:cNvGrpSpPr>
            <a:grpSpLocks/>
          </p:cNvGrpSpPr>
          <p:nvPr/>
        </p:nvGrpSpPr>
        <p:grpSpPr bwMode="auto">
          <a:xfrm>
            <a:off x="479425" y="5757863"/>
            <a:ext cx="858838" cy="785812"/>
            <a:chOff x="1751" y="1135"/>
            <a:chExt cx="2232" cy="2232"/>
          </a:xfrm>
        </p:grpSpPr>
        <p:sp>
          <p:nvSpPr>
            <p:cNvPr id="89161"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62"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63"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64"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89165" name="Group 77"/>
          <p:cNvGrpSpPr>
            <a:grpSpLocks/>
          </p:cNvGrpSpPr>
          <p:nvPr/>
        </p:nvGrpSpPr>
        <p:grpSpPr bwMode="auto">
          <a:xfrm>
            <a:off x="471488" y="2281238"/>
            <a:ext cx="858837" cy="785812"/>
            <a:chOff x="1751" y="1135"/>
            <a:chExt cx="2232" cy="2232"/>
          </a:xfrm>
        </p:grpSpPr>
        <p:sp>
          <p:nvSpPr>
            <p:cNvPr id="89166"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67"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68"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69"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9170"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9171"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89172"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3"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4"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5"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6"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7"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8"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79"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0"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1"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2"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3"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4"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5"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86"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9187"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9188"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9189"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89190"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89191" name="Group 103"/>
          <p:cNvGrpSpPr>
            <a:grpSpLocks/>
          </p:cNvGrpSpPr>
          <p:nvPr/>
        </p:nvGrpSpPr>
        <p:grpSpPr bwMode="auto">
          <a:xfrm rot="-3226531">
            <a:off x="6176963" y="5314950"/>
            <a:ext cx="858837" cy="785813"/>
            <a:chOff x="1751" y="1135"/>
            <a:chExt cx="2232" cy="2232"/>
          </a:xfrm>
        </p:grpSpPr>
        <p:sp>
          <p:nvSpPr>
            <p:cNvPr id="89192"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93"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94"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95"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9196"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97"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98"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199"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00"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01"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9202"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9203" name="Group 115"/>
          <p:cNvGrpSpPr>
            <a:grpSpLocks/>
          </p:cNvGrpSpPr>
          <p:nvPr/>
        </p:nvGrpSpPr>
        <p:grpSpPr bwMode="auto">
          <a:xfrm>
            <a:off x="2460625" y="2303463"/>
            <a:ext cx="1298575" cy="785812"/>
            <a:chOff x="1550" y="1451"/>
            <a:chExt cx="818" cy="495"/>
          </a:xfrm>
        </p:grpSpPr>
        <p:sp>
          <p:nvSpPr>
            <p:cNvPr id="89204"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05"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06"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07"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9208"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09"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9210"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11"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12"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89213"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grpSp>
        <p:nvGrpSpPr>
          <p:cNvPr id="89214" name="Group 126"/>
          <p:cNvGrpSpPr>
            <a:grpSpLocks/>
          </p:cNvGrpSpPr>
          <p:nvPr/>
        </p:nvGrpSpPr>
        <p:grpSpPr bwMode="auto">
          <a:xfrm rot="-1791541">
            <a:off x="7032625" y="3784600"/>
            <a:ext cx="1298575" cy="785813"/>
            <a:chOff x="4430" y="2384"/>
            <a:chExt cx="818" cy="495"/>
          </a:xfrm>
        </p:grpSpPr>
        <p:sp>
          <p:nvSpPr>
            <p:cNvPr id="89215"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16"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17"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89218"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89219" name="Group 131"/>
          <p:cNvGrpSpPr>
            <a:grpSpLocks/>
          </p:cNvGrpSpPr>
          <p:nvPr/>
        </p:nvGrpSpPr>
        <p:grpSpPr bwMode="auto">
          <a:xfrm>
            <a:off x="4411663" y="3959225"/>
            <a:ext cx="858837" cy="785813"/>
            <a:chOff x="2779" y="2494"/>
            <a:chExt cx="541" cy="495"/>
          </a:xfrm>
        </p:grpSpPr>
        <p:sp>
          <p:nvSpPr>
            <p:cNvPr id="89220"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21"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22"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9223"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Tree>
    <p:extLst>
      <p:ext uri="{BB962C8B-B14F-4D97-AF65-F5344CB8AC3E}">
        <p14:creationId xmlns:p14="http://schemas.microsoft.com/office/powerpoint/2010/main" val="103518423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initial effects</a:t>
            </a:r>
          </a:p>
        </p:txBody>
      </p:sp>
      <p:sp>
        <p:nvSpPr>
          <p:cNvPr id="9011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0116" name="Group 4"/>
          <p:cNvGrpSpPr>
            <a:grpSpLocks/>
          </p:cNvGrpSpPr>
          <p:nvPr/>
        </p:nvGrpSpPr>
        <p:grpSpPr bwMode="auto">
          <a:xfrm rot="1198672">
            <a:off x="2047875" y="4568825"/>
            <a:ext cx="858838" cy="785813"/>
            <a:chOff x="1751" y="1135"/>
            <a:chExt cx="2232" cy="2232"/>
          </a:xfrm>
        </p:grpSpPr>
        <p:sp>
          <p:nvSpPr>
            <p:cNvPr id="9011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1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1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2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21" name="Group 9"/>
          <p:cNvGrpSpPr>
            <a:grpSpLocks/>
          </p:cNvGrpSpPr>
          <p:nvPr/>
        </p:nvGrpSpPr>
        <p:grpSpPr bwMode="auto">
          <a:xfrm rot="-1425292">
            <a:off x="3419475" y="4343400"/>
            <a:ext cx="858838" cy="785813"/>
            <a:chOff x="1751" y="1135"/>
            <a:chExt cx="2232" cy="2232"/>
          </a:xfrm>
        </p:grpSpPr>
        <p:sp>
          <p:nvSpPr>
            <p:cNvPr id="9012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2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2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2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26" name="Group 14"/>
          <p:cNvGrpSpPr>
            <a:grpSpLocks/>
          </p:cNvGrpSpPr>
          <p:nvPr/>
        </p:nvGrpSpPr>
        <p:grpSpPr bwMode="auto">
          <a:xfrm rot="-583414">
            <a:off x="6169025" y="2941638"/>
            <a:ext cx="858838" cy="785812"/>
            <a:chOff x="1751" y="1135"/>
            <a:chExt cx="2232" cy="2232"/>
          </a:xfrm>
        </p:grpSpPr>
        <p:sp>
          <p:nvSpPr>
            <p:cNvPr id="9012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2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2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3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31" name="Group 19"/>
          <p:cNvGrpSpPr>
            <a:grpSpLocks/>
          </p:cNvGrpSpPr>
          <p:nvPr/>
        </p:nvGrpSpPr>
        <p:grpSpPr bwMode="auto">
          <a:xfrm>
            <a:off x="6221413" y="4371975"/>
            <a:ext cx="858837" cy="785813"/>
            <a:chOff x="1751" y="1135"/>
            <a:chExt cx="2232" cy="2232"/>
          </a:xfrm>
        </p:grpSpPr>
        <p:sp>
          <p:nvSpPr>
            <p:cNvPr id="9013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3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3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3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36" name="Group 24"/>
          <p:cNvGrpSpPr>
            <a:grpSpLocks/>
          </p:cNvGrpSpPr>
          <p:nvPr/>
        </p:nvGrpSpPr>
        <p:grpSpPr bwMode="auto">
          <a:xfrm>
            <a:off x="5081588" y="2724150"/>
            <a:ext cx="858837" cy="785813"/>
            <a:chOff x="1751" y="1135"/>
            <a:chExt cx="2232" cy="2232"/>
          </a:xfrm>
        </p:grpSpPr>
        <p:sp>
          <p:nvSpPr>
            <p:cNvPr id="9013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3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3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4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41" name="Group 29"/>
          <p:cNvGrpSpPr>
            <a:grpSpLocks/>
          </p:cNvGrpSpPr>
          <p:nvPr/>
        </p:nvGrpSpPr>
        <p:grpSpPr bwMode="auto">
          <a:xfrm rot="3434755">
            <a:off x="5226050" y="4930776"/>
            <a:ext cx="858837" cy="785812"/>
            <a:chOff x="1751" y="1135"/>
            <a:chExt cx="2232" cy="2232"/>
          </a:xfrm>
        </p:grpSpPr>
        <p:sp>
          <p:nvSpPr>
            <p:cNvPr id="9014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4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4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4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46" name="Group 34"/>
          <p:cNvGrpSpPr>
            <a:grpSpLocks/>
          </p:cNvGrpSpPr>
          <p:nvPr/>
        </p:nvGrpSpPr>
        <p:grpSpPr bwMode="auto">
          <a:xfrm>
            <a:off x="4049713" y="5264150"/>
            <a:ext cx="858837" cy="785813"/>
            <a:chOff x="1751" y="1135"/>
            <a:chExt cx="2232" cy="2232"/>
          </a:xfrm>
        </p:grpSpPr>
        <p:sp>
          <p:nvSpPr>
            <p:cNvPr id="9014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4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4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5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51" name="Group 39"/>
          <p:cNvGrpSpPr>
            <a:grpSpLocks/>
          </p:cNvGrpSpPr>
          <p:nvPr/>
        </p:nvGrpSpPr>
        <p:grpSpPr bwMode="auto">
          <a:xfrm rot="1626381">
            <a:off x="1901825" y="5641975"/>
            <a:ext cx="858838" cy="785813"/>
            <a:chOff x="1751" y="1135"/>
            <a:chExt cx="2232" cy="2232"/>
          </a:xfrm>
        </p:grpSpPr>
        <p:sp>
          <p:nvSpPr>
            <p:cNvPr id="9015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5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5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5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56" name="Group 44"/>
          <p:cNvGrpSpPr>
            <a:grpSpLocks/>
          </p:cNvGrpSpPr>
          <p:nvPr/>
        </p:nvGrpSpPr>
        <p:grpSpPr bwMode="auto">
          <a:xfrm>
            <a:off x="1082675" y="4937125"/>
            <a:ext cx="858838" cy="785813"/>
            <a:chOff x="1751" y="1135"/>
            <a:chExt cx="2232" cy="2232"/>
          </a:xfrm>
        </p:grpSpPr>
        <p:sp>
          <p:nvSpPr>
            <p:cNvPr id="9015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5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5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6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61" name="Group 49"/>
          <p:cNvGrpSpPr>
            <a:grpSpLocks/>
          </p:cNvGrpSpPr>
          <p:nvPr/>
        </p:nvGrpSpPr>
        <p:grpSpPr bwMode="auto">
          <a:xfrm rot="668038">
            <a:off x="5965825" y="1970088"/>
            <a:ext cx="858838" cy="785812"/>
            <a:chOff x="1751" y="1135"/>
            <a:chExt cx="2232" cy="2232"/>
          </a:xfrm>
        </p:grpSpPr>
        <p:sp>
          <p:nvSpPr>
            <p:cNvPr id="9016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6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6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6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66" name="Group 54"/>
          <p:cNvGrpSpPr>
            <a:grpSpLocks/>
          </p:cNvGrpSpPr>
          <p:nvPr/>
        </p:nvGrpSpPr>
        <p:grpSpPr bwMode="auto">
          <a:xfrm rot="879490">
            <a:off x="4841875" y="1671638"/>
            <a:ext cx="858838" cy="785812"/>
            <a:chOff x="1751" y="1135"/>
            <a:chExt cx="2232" cy="2232"/>
          </a:xfrm>
        </p:grpSpPr>
        <p:sp>
          <p:nvSpPr>
            <p:cNvPr id="9016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6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6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017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7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0179" name="Group 67"/>
          <p:cNvGrpSpPr>
            <a:grpSpLocks/>
          </p:cNvGrpSpPr>
          <p:nvPr/>
        </p:nvGrpSpPr>
        <p:grpSpPr bwMode="auto">
          <a:xfrm>
            <a:off x="204788" y="4784725"/>
            <a:ext cx="858837" cy="785813"/>
            <a:chOff x="1751" y="1135"/>
            <a:chExt cx="2232" cy="2232"/>
          </a:xfrm>
        </p:grpSpPr>
        <p:sp>
          <p:nvSpPr>
            <p:cNvPr id="9018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8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8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8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84" name="Group 72"/>
          <p:cNvGrpSpPr>
            <a:grpSpLocks/>
          </p:cNvGrpSpPr>
          <p:nvPr/>
        </p:nvGrpSpPr>
        <p:grpSpPr bwMode="auto">
          <a:xfrm>
            <a:off x="479425" y="5757863"/>
            <a:ext cx="858838" cy="785812"/>
            <a:chOff x="1751" y="1135"/>
            <a:chExt cx="2232" cy="2232"/>
          </a:xfrm>
        </p:grpSpPr>
        <p:sp>
          <p:nvSpPr>
            <p:cNvPr id="9018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8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8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8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0189" name="Group 77"/>
          <p:cNvGrpSpPr>
            <a:grpSpLocks/>
          </p:cNvGrpSpPr>
          <p:nvPr/>
        </p:nvGrpSpPr>
        <p:grpSpPr bwMode="auto">
          <a:xfrm>
            <a:off x="471488" y="2281238"/>
            <a:ext cx="858837" cy="785812"/>
            <a:chOff x="1751" y="1135"/>
            <a:chExt cx="2232" cy="2232"/>
          </a:xfrm>
        </p:grpSpPr>
        <p:sp>
          <p:nvSpPr>
            <p:cNvPr id="9019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9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9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9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019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0195"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9019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9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9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19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4"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5"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6"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7"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8"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09"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10"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0211"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0212"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0213"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0214"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90215" name="Group 103"/>
          <p:cNvGrpSpPr>
            <a:grpSpLocks/>
          </p:cNvGrpSpPr>
          <p:nvPr/>
        </p:nvGrpSpPr>
        <p:grpSpPr bwMode="auto">
          <a:xfrm rot="-3226531">
            <a:off x="6176963" y="5314950"/>
            <a:ext cx="858837" cy="785813"/>
            <a:chOff x="1751" y="1135"/>
            <a:chExt cx="2232" cy="2232"/>
          </a:xfrm>
        </p:grpSpPr>
        <p:sp>
          <p:nvSpPr>
            <p:cNvPr id="9021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1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1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1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0220"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21"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22"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23"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24"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25"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0226"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0227" name="Group 115"/>
          <p:cNvGrpSpPr>
            <a:grpSpLocks/>
          </p:cNvGrpSpPr>
          <p:nvPr/>
        </p:nvGrpSpPr>
        <p:grpSpPr bwMode="auto">
          <a:xfrm>
            <a:off x="2460625" y="2303463"/>
            <a:ext cx="1298575" cy="785812"/>
            <a:chOff x="1550" y="1451"/>
            <a:chExt cx="818" cy="495"/>
          </a:xfrm>
        </p:grpSpPr>
        <p:sp>
          <p:nvSpPr>
            <p:cNvPr id="90228"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29"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30"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31"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0232"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33"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0234"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35"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36"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0237"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grpSp>
        <p:nvGrpSpPr>
          <p:cNvPr id="90238" name="Group 126"/>
          <p:cNvGrpSpPr>
            <a:grpSpLocks/>
          </p:cNvGrpSpPr>
          <p:nvPr/>
        </p:nvGrpSpPr>
        <p:grpSpPr bwMode="auto">
          <a:xfrm rot="-1791541">
            <a:off x="7032625" y="3784600"/>
            <a:ext cx="1298575" cy="785813"/>
            <a:chOff x="4430" y="2384"/>
            <a:chExt cx="818" cy="495"/>
          </a:xfrm>
        </p:grpSpPr>
        <p:sp>
          <p:nvSpPr>
            <p:cNvPr id="90239"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40"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41"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0242"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0243" name="Group 131"/>
          <p:cNvGrpSpPr>
            <a:grpSpLocks/>
          </p:cNvGrpSpPr>
          <p:nvPr/>
        </p:nvGrpSpPr>
        <p:grpSpPr bwMode="auto">
          <a:xfrm>
            <a:off x="4411663" y="3959225"/>
            <a:ext cx="858837" cy="785813"/>
            <a:chOff x="2779" y="2494"/>
            <a:chExt cx="541" cy="495"/>
          </a:xfrm>
        </p:grpSpPr>
        <p:sp>
          <p:nvSpPr>
            <p:cNvPr id="9024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4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4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024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
        <p:nvSpPr>
          <p:cNvPr id="90248" name="Freeform 136"/>
          <p:cNvSpPr>
            <a:spLocks/>
          </p:cNvSpPr>
          <p:nvPr/>
        </p:nvSpPr>
        <p:spPr bwMode="auto">
          <a:xfrm>
            <a:off x="5572125" y="2457450"/>
            <a:ext cx="292100" cy="371475"/>
          </a:xfrm>
          <a:custGeom>
            <a:avLst/>
            <a:gdLst>
              <a:gd name="T0" fmla="*/ 0 w 184"/>
              <a:gd name="T1" fmla="*/ 0 h 234"/>
              <a:gd name="T2" fmla="*/ 171 w 184"/>
              <a:gd name="T3" fmla="*/ 81 h 234"/>
              <a:gd name="T4" fmla="*/ 81 w 184"/>
              <a:gd name="T5" fmla="*/ 234 h 234"/>
            </a:gdLst>
            <a:ahLst/>
            <a:cxnLst>
              <a:cxn ang="0">
                <a:pos x="T0" y="T1"/>
              </a:cxn>
              <a:cxn ang="0">
                <a:pos x="T2" y="T3"/>
              </a:cxn>
              <a:cxn ang="0">
                <a:pos x="T4" y="T5"/>
              </a:cxn>
            </a:cxnLst>
            <a:rect l="0" t="0" r="r" b="b"/>
            <a:pathLst>
              <a:path w="184" h="234">
                <a:moveTo>
                  <a:pt x="0" y="0"/>
                </a:moveTo>
                <a:cubicBezTo>
                  <a:pt x="79" y="21"/>
                  <a:pt x="158" y="42"/>
                  <a:pt x="171" y="81"/>
                </a:cubicBezTo>
                <a:cubicBezTo>
                  <a:pt x="184" y="120"/>
                  <a:pt x="96" y="208"/>
                  <a:pt x="81" y="23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0249" name="Freeform 137"/>
          <p:cNvSpPr>
            <a:spLocks/>
          </p:cNvSpPr>
          <p:nvPr/>
        </p:nvSpPr>
        <p:spPr bwMode="auto">
          <a:xfrm>
            <a:off x="5824538" y="3424238"/>
            <a:ext cx="292100" cy="371475"/>
          </a:xfrm>
          <a:custGeom>
            <a:avLst/>
            <a:gdLst>
              <a:gd name="T0" fmla="*/ 0 w 184"/>
              <a:gd name="T1" fmla="*/ 0 h 234"/>
              <a:gd name="T2" fmla="*/ 171 w 184"/>
              <a:gd name="T3" fmla="*/ 81 h 234"/>
              <a:gd name="T4" fmla="*/ 81 w 184"/>
              <a:gd name="T5" fmla="*/ 234 h 234"/>
            </a:gdLst>
            <a:ahLst/>
            <a:cxnLst>
              <a:cxn ang="0">
                <a:pos x="T0" y="T1"/>
              </a:cxn>
              <a:cxn ang="0">
                <a:pos x="T2" y="T3"/>
              </a:cxn>
              <a:cxn ang="0">
                <a:pos x="T4" y="T5"/>
              </a:cxn>
            </a:cxnLst>
            <a:rect l="0" t="0" r="r" b="b"/>
            <a:pathLst>
              <a:path w="184" h="234">
                <a:moveTo>
                  <a:pt x="0" y="0"/>
                </a:moveTo>
                <a:cubicBezTo>
                  <a:pt x="79" y="21"/>
                  <a:pt x="158" y="42"/>
                  <a:pt x="171" y="81"/>
                </a:cubicBezTo>
                <a:cubicBezTo>
                  <a:pt x="184" y="120"/>
                  <a:pt x="96" y="208"/>
                  <a:pt x="81" y="23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344404355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Elastic scattering</a:t>
            </a:r>
          </a:p>
        </p:txBody>
      </p:sp>
      <p:sp>
        <p:nvSpPr>
          <p:cNvPr id="52227"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28" name="Oval 4"/>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2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30"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87302143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initial effects</a:t>
            </a:r>
          </a:p>
        </p:txBody>
      </p:sp>
      <p:sp>
        <p:nvSpPr>
          <p:cNvPr id="9523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5236" name="Group 4"/>
          <p:cNvGrpSpPr>
            <a:grpSpLocks/>
          </p:cNvGrpSpPr>
          <p:nvPr/>
        </p:nvGrpSpPr>
        <p:grpSpPr bwMode="auto">
          <a:xfrm rot="1198672">
            <a:off x="2047875" y="4568825"/>
            <a:ext cx="858838" cy="785813"/>
            <a:chOff x="1751" y="1135"/>
            <a:chExt cx="2232" cy="2232"/>
          </a:xfrm>
        </p:grpSpPr>
        <p:sp>
          <p:nvSpPr>
            <p:cNvPr id="9523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3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3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4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41" name="Group 9"/>
          <p:cNvGrpSpPr>
            <a:grpSpLocks/>
          </p:cNvGrpSpPr>
          <p:nvPr/>
        </p:nvGrpSpPr>
        <p:grpSpPr bwMode="auto">
          <a:xfrm rot="-1425292">
            <a:off x="3419475" y="4343400"/>
            <a:ext cx="858838" cy="785813"/>
            <a:chOff x="1751" y="1135"/>
            <a:chExt cx="2232" cy="2232"/>
          </a:xfrm>
        </p:grpSpPr>
        <p:sp>
          <p:nvSpPr>
            <p:cNvPr id="9524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4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4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4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46" name="Group 14"/>
          <p:cNvGrpSpPr>
            <a:grpSpLocks/>
          </p:cNvGrpSpPr>
          <p:nvPr/>
        </p:nvGrpSpPr>
        <p:grpSpPr bwMode="auto">
          <a:xfrm rot="-583414">
            <a:off x="6169025" y="2941638"/>
            <a:ext cx="858838" cy="785812"/>
            <a:chOff x="1751" y="1135"/>
            <a:chExt cx="2232" cy="2232"/>
          </a:xfrm>
        </p:grpSpPr>
        <p:sp>
          <p:nvSpPr>
            <p:cNvPr id="9524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4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4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5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51" name="Group 19"/>
          <p:cNvGrpSpPr>
            <a:grpSpLocks/>
          </p:cNvGrpSpPr>
          <p:nvPr/>
        </p:nvGrpSpPr>
        <p:grpSpPr bwMode="auto">
          <a:xfrm>
            <a:off x="6221413" y="4371975"/>
            <a:ext cx="858837" cy="785813"/>
            <a:chOff x="1751" y="1135"/>
            <a:chExt cx="2232" cy="2232"/>
          </a:xfrm>
        </p:grpSpPr>
        <p:sp>
          <p:nvSpPr>
            <p:cNvPr id="9525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5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5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5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56" name="Group 24"/>
          <p:cNvGrpSpPr>
            <a:grpSpLocks/>
          </p:cNvGrpSpPr>
          <p:nvPr/>
        </p:nvGrpSpPr>
        <p:grpSpPr bwMode="auto">
          <a:xfrm>
            <a:off x="5081588" y="2724150"/>
            <a:ext cx="858837" cy="785813"/>
            <a:chOff x="1751" y="1135"/>
            <a:chExt cx="2232" cy="2232"/>
          </a:xfrm>
        </p:grpSpPr>
        <p:sp>
          <p:nvSpPr>
            <p:cNvPr id="9525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5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5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6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61" name="Group 29"/>
          <p:cNvGrpSpPr>
            <a:grpSpLocks/>
          </p:cNvGrpSpPr>
          <p:nvPr/>
        </p:nvGrpSpPr>
        <p:grpSpPr bwMode="auto">
          <a:xfrm rot="3434755">
            <a:off x="5226050" y="4930776"/>
            <a:ext cx="858837" cy="785812"/>
            <a:chOff x="1751" y="1135"/>
            <a:chExt cx="2232" cy="2232"/>
          </a:xfrm>
        </p:grpSpPr>
        <p:sp>
          <p:nvSpPr>
            <p:cNvPr id="9526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6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6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6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66" name="Group 34"/>
          <p:cNvGrpSpPr>
            <a:grpSpLocks/>
          </p:cNvGrpSpPr>
          <p:nvPr/>
        </p:nvGrpSpPr>
        <p:grpSpPr bwMode="auto">
          <a:xfrm>
            <a:off x="4049713" y="5264150"/>
            <a:ext cx="858837" cy="785813"/>
            <a:chOff x="1751" y="1135"/>
            <a:chExt cx="2232" cy="2232"/>
          </a:xfrm>
        </p:grpSpPr>
        <p:sp>
          <p:nvSpPr>
            <p:cNvPr id="9526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6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6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7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71" name="Group 39"/>
          <p:cNvGrpSpPr>
            <a:grpSpLocks/>
          </p:cNvGrpSpPr>
          <p:nvPr/>
        </p:nvGrpSpPr>
        <p:grpSpPr bwMode="auto">
          <a:xfrm rot="1626381">
            <a:off x="1901825" y="5641975"/>
            <a:ext cx="858838" cy="785813"/>
            <a:chOff x="1751" y="1135"/>
            <a:chExt cx="2232" cy="2232"/>
          </a:xfrm>
        </p:grpSpPr>
        <p:sp>
          <p:nvSpPr>
            <p:cNvPr id="9527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7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7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7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76" name="Group 44"/>
          <p:cNvGrpSpPr>
            <a:grpSpLocks/>
          </p:cNvGrpSpPr>
          <p:nvPr/>
        </p:nvGrpSpPr>
        <p:grpSpPr bwMode="auto">
          <a:xfrm>
            <a:off x="1082675" y="4937125"/>
            <a:ext cx="858838" cy="785813"/>
            <a:chOff x="1751" y="1135"/>
            <a:chExt cx="2232" cy="2232"/>
          </a:xfrm>
        </p:grpSpPr>
        <p:sp>
          <p:nvSpPr>
            <p:cNvPr id="9527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7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7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8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81" name="Group 49"/>
          <p:cNvGrpSpPr>
            <a:grpSpLocks/>
          </p:cNvGrpSpPr>
          <p:nvPr/>
        </p:nvGrpSpPr>
        <p:grpSpPr bwMode="auto">
          <a:xfrm rot="668038">
            <a:off x="5965825" y="1970088"/>
            <a:ext cx="858838" cy="785812"/>
            <a:chOff x="1751" y="1135"/>
            <a:chExt cx="2232" cy="2232"/>
          </a:xfrm>
        </p:grpSpPr>
        <p:sp>
          <p:nvSpPr>
            <p:cNvPr id="9528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8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8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8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286" name="Group 54"/>
          <p:cNvGrpSpPr>
            <a:grpSpLocks/>
          </p:cNvGrpSpPr>
          <p:nvPr/>
        </p:nvGrpSpPr>
        <p:grpSpPr bwMode="auto">
          <a:xfrm rot="879490">
            <a:off x="4841875" y="1671638"/>
            <a:ext cx="858838" cy="785812"/>
            <a:chOff x="1751" y="1135"/>
            <a:chExt cx="2232" cy="2232"/>
          </a:xfrm>
        </p:grpSpPr>
        <p:sp>
          <p:nvSpPr>
            <p:cNvPr id="9528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8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8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529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29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5299" name="Group 67"/>
          <p:cNvGrpSpPr>
            <a:grpSpLocks/>
          </p:cNvGrpSpPr>
          <p:nvPr/>
        </p:nvGrpSpPr>
        <p:grpSpPr bwMode="auto">
          <a:xfrm>
            <a:off x="204788" y="4784725"/>
            <a:ext cx="858837" cy="785813"/>
            <a:chOff x="1751" y="1135"/>
            <a:chExt cx="2232" cy="2232"/>
          </a:xfrm>
        </p:grpSpPr>
        <p:sp>
          <p:nvSpPr>
            <p:cNvPr id="9530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0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0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0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304" name="Group 72"/>
          <p:cNvGrpSpPr>
            <a:grpSpLocks/>
          </p:cNvGrpSpPr>
          <p:nvPr/>
        </p:nvGrpSpPr>
        <p:grpSpPr bwMode="auto">
          <a:xfrm>
            <a:off x="479425" y="5757863"/>
            <a:ext cx="858838" cy="785812"/>
            <a:chOff x="1751" y="1135"/>
            <a:chExt cx="2232" cy="2232"/>
          </a:xfrm>
        </p:grpSpPr>
        <p:sp>
          <p:nvSpPr>
            <p:cNvPr id="9530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0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0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0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5309" name="Group 77"/>
          <p:cNvGrpSpPr>
            <a:grpSpLocks/>
          </p:cNvGrpSpPr>
          <p:nvPr/>
        </p:nvGrpSpPr>
        <p:grpSpPr bwMode="auto">
          <a:xfrm>
            <a:off x="471488" y="2281238"/>
            <a:ext cx="858837" cy="785812"/>
            <a:chOff x="1751" y="1135"/>
            <a:chExt cx="2232" cy="2232"/>
          </a:xfrm>
        </p:grpSpPr>
        <p:sp>
          <p:nvSpPr>
            <p:cNvPr id="9531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1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1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1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531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5315"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9531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1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1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1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4"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5"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6"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7"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8"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29"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30"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5332"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5333"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5334"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95335" name="Group 103"/>
          <p:cNvGrpSpPr>
            <a:grpSpLocks/>
          </p:cNvGrpSpPr>
          <p:nvPr/>
        </p:nvGrpSpPr>
        <p:grpSpPr bwMode="auto">
          <a:xfrm rot="-3226531">
            <a:off x="6176963" y="5314950"/>
            <a:ext cx="858837" cy="785813"/>
            <a:chOff x="1751" y="1135"/>
            <a:chExt cx="2232" cy="2232"/>
          </a:xfrm>
        </p:grpSpPr>
        <p:sp>
          <p:nvSpPr>
            <p:cNvPr id="9533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3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3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3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5340"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41"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42"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43"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44"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45"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5346"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5347" name="Group 115"/>
          <p:cNvGrpSpPr>
            <a:grpSpLocks/>
          </p:cNvGrpSpPr>
          <p:nvPr/>
        </p:nvGrpSpPr>
        <p:grpSpPr bwMode="auto">
          <a:xfrm>
            <a:off x="2460625" y="2303463"/>
            <a:ext cx="1298575" cy="785812"/>
            <a:chOff x="1550" y="1451"/>
            <a:chExt cx="818" cy="495"/>
          </a:xfrm>
        </p:grpSpPr>
        <p:sp>
          <p:nvSpPr>
            <p:cNvPr id="95348"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49"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50"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51"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5354"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55"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56"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5357"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grpSp>
        <p:nvGrpSpPr>
          <p:cNvPr id="95358" name="Group 126"/>
          <p:cNvGrpSpPr>
            <a:grpSpLocks/>
          </p:cNvGrpSpPr>
          <p:nvPr/>
        </p:nvGrpSpPr>
        <p:grpSpPr bwMode="auto">
          <a:xfrm rot="-1791541">
            <a:off x="7032625" y="3784600"/>
            <a:ext cx="1298575" cy="785813"/>
            <a:chOff x="4430" y="2384"/>
            <a:chExt cx="818" cy="495"/>
          </a:xfrm>
        </p:grpSpPr>
        <p:sp>
          <p:nvSpPr>
            <p:cNvPr id="95359"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60"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61"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5362"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5363" name="Group 131"/>
          <p:cNvGrpSpPr>
            <a:grpSpLocks/>
          </p:cNvGrpSpPr>
          <p:nvPr/>
        </p:nvGrpSpPr>
        <p:grpSpPr bwMode="auto">
          <a:xfrm>
            <a:off x="4411663" y="3959225"/>
            <a:ext cx="858837" cy="785813"/>
            <a:chOff x="2779" y="2494"/>
            <a:chExt cx="541" cy="495"/>
          </a:xfrm>
        </p:grpSpPr>
        <p:sp>
          <p:nvSpPr>
            <p:cNvPr id="9536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6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6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6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
        <p:nvSpPr>
          <p:cNvPr id="95370" name="Oval 138"/>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5371" name="Oval 139"/>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2520783265"/>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initial effects</a:t>
            </a:r>
          </a:p>
        </p:txBody>
      </p:sp>
      <p:sp>
        <p:nvSpPr>
          <p:cNvPr id="9625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6260" name="Group 4"/>
          <p:cNvGrpSpPr>
            <a:grpSpLocks/>
          </p:cNvGrpSpPr>
          <p:nvPr/>
        </p:nvGrpSpPr>
        <p:grpSpPr bwMode="auto">
          <a:xfrm rot="1198672">
            <a:off x="2047875" y="4568825"/>
            <a:ext cx="858838" cy="785813"/>
            <a:chOff x="1751" y="1135"/>
            <a:chExt cx="2232" cy="2232"/>
          </a:xfrm>
        </p:grpSpPr>
        <p:sp>
          <p:nvSpPr>
            <p:cNvPr id="9626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6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6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6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65" name="Group 9"/>
          <p:cNvGrpSpPr>
            <a:grpSpLocks/>
          </p:cNvGrpSpPr>
          <p:nvPr/>
        </p:nvGrpSpPr>
        <p:grpSpPr bwMode="auto">
          <a:xfrm rot="-1425292">
            <a:off x="3419475" y="4343400"/>
            <a:ext cx="858838" cy="785813"/>
            <a:chOff x="1751" y="1135"/>
            <a:chExt cx="2232" cy="2232"/>
          </a:xfrm>
        </p:grpSpPr>
        <p:sp>
          <p:nvSpPr>
            <p:cNvPr id="9626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6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6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6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70" name="Group 14"/>
          <p:cNvGrpSpPr>
            <a:grpSpLocks/>
          </p:cNvGrpSpPr>
          <p:nvPr/>
        </p:nvGrpSpPr>
        <p:grpSpPr bwMode="auto">
          <a:xfrm rot="-583414">
            <a:off x="6169025" y="2941638"/>
            <a:ext cx="858838" cy="785812"/>
            <a:chOff x="1751" y="1135"/>
            <a:chExt cx="2232" cy="2232"/>
          </a:xfrm>
        </p:grpSpPr>
        <p:sp>
          <p:nvSpPr>
            <p:cNvPr id="9627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7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7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7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75" name="Group 19"/>
          <p:cNvGrpSpPr>
            <a:grpSpLocks/>
          </p:cNvGrpSpPr>
          <p:nvPr/>
        </p:nvGrpSpPr>
        <p:grpSpPr bwMode="auto">
          <a:xfrm>
            <a:off x="6221413" y="4371975"/>
            <a:ext cx="858837" cy="785813"/>
            <a:chOff x="1751" y="1135"/>
            <a:chExt cx="2232" cy="2232"/>
          </a:xfrm>
        </p:grpSpPr>
        <p:sp>
          <p:nvSpPr>
            <p:cNvPr id="9627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7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7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7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80" name="Group 24"/>
          <p:cNvGrpSpPr>
            <a:grpSpLocks/>
          </p:cNvGrpSpPr>
          <p:nvPr/>
        </p:nvGrpSpPr>
        <p:grpSpPr bwMode="auto">
          <a:xfrm>
            <a:off x="5081588" y="2724150"/>
            <a:ext cx="858837" cy="785813"/>
            <a:chOff x="1751" y="1135"/>
            <a:chExt cx="2232" cy="2232"/>
          </a:xfrm>
        </p:grpSpPr>
        <p:sp>
          <p:nvSpPr>
            <p:cNvPr id="9628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8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8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8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85" name="Group 29"/>
          <p:cNvGrpSpPr>
            <a:grpSpLocks/>
          </p:cNvGrpSpPr>
          <p:nvPr/>
        </p:nvGrpSpPr>
        <p:grpSpPr bwMode="auto">
          <a:xfrm rot="3434755">
            <a:off x="5226050" y="4930776"/>
            <a:ext cx="858837" cy="785812"/>
            <a:chOff x="1751" y="1135"/>
            <a:chExt cx="2232" cy="2232"/>
          </a:xfrm>
        </p:grpSpPr>
        <p:sp>
          <p:nvSpPr>
            <p:cNvPr id="9628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8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8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8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90" name="Group 34"/>
          <p:cNvGrpSpPr>
            <a:grpSpLocks/>
          </p:cNvGrpSpPr>
          <p:nvPr/>
        </p:nvGrpSpPr>
        <p:grpSpPr bwMode="auto">
          <a:xfrm>
            <a:off x="4049713" y="5264150"/>
            <a:ext cx="858837" cy="785813"/>
            <a:chOff x="1751" y="1135"/>
            <a:chExt cx="2232" cy="2232"/>
          </a:xfrm>
        </p:grpSpPr>
        <p:sp>
          <p:nvSpPr>
            <p:cNvPr id="9629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9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9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9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295" name="Group 39"/>
          <p:cNvGrpSpPr>
            <a:grpSpLocks/>
          </p:cNvGrpSpPr>
          <p:nvPr/>
        </p:nvGrpSpPr>
        <p:grpSpPr bwMode="auto">
          <a:xfrm rot="1626381">
            <a:off x="1901825" y="5641975"/>
            <a:ext cx="858838" cy="785813"/>
            <a:chOff x="1751" y="1135"/>
            <a:chExt cx="2232" cy="2232"/>
          </a:xfrm>
        </p:grpSpPr>
        <p:sp>
          <p:nvSpPr>
            <p:cNvPr id="9629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9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9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29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300" name="Group 44"/>
          <p:cNvGrpSpPr>
            <a:grpSpLocks/>
          </p:cNvGrpSpPr>
          <p:nvPr/>
        </p:nvGrpSpPr>
        <p:grpSpPr bwMode="auto">
          <a:xfrm>
            <a:off x="1082675" y="4937125"/>
            <a:ext cx="858838" cy="785813"/>
            <a:chOff x="1751" y="1135"/>
            <a:chExt cx="2232" cy="2232"/>
          </a:xfrm>
        </p:grpSpPr>
        <p:sp>
          <p:nvSpPr>
            <p:cNvPr id="9630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0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0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0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305" name="Group 49"/>
          <p:cNvGrpSpPr>
            <a:grpSpLocks/>
          </p:cNvGrpSpPr>
          <p:nvPr/>
        </p:nvGrpSpPr>
        <p:grpSpPr bwMode="auto">
          <a:xfrm rot="668038">
            <a:off x="5965825" y="1970088"/>
            <a:ext cx="858838" cy="785812"/>
            <a:chOff x="1751" y="1135"/>
            <a:chExt cx="2232" cy="2232"/>
          </a:xfrm>
        </p:grpSpPr>
        <p:sp>
          <p:nvSpPr>
            <p:cNvPr id="9630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0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0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0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310" name="Group 54"/>
          <p:cNvGrpSpPr>
            <a:grpSpLocks/>
          </p:cNvGrpSpPr>
          <p:nvPr/>
        </p:nvGrpSpPr>
        <p:grpSpPr bwMode="auto">
          <a:xfrm rot="879490">
            <a:off x="4841875" y="1671638"/>
            <a:ext cx="858838" cy="785812"/>
            <a:chOff x="1751" y="1135"/>
            <a:chExt cx="2232" cy="2232"/>
          </a:xfrm>
        </p:grpSpPr>
        <p:sp>
          <p:nvSpPr>
            <p:cNvPr id="9631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631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1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2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2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2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6323" name="Group 67"/>
          <p:cNvGrpSpPr>
            <a:grpSpLocks/>
          </p:cNvGrpSpPr>
          <p:nvPr/>
        </p:nvGrpSpPr>
        <p:grpSpPr bwMode="auto">
          <a:xfrm>
            <a:off x="204788" y="4784725"/>
            <a:ext cx="858837" cy="785813"/>
            <a:chOff x="1751" y="1135"/>
            <a:chExt cx="2232" cy="2232"/>
          </a:xfrm>
        </p:grpSpPr>
        <p:sp>
          <p:nvSpPr>
            <p:cNvPr id="9632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2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2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2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328" name="Group 72"/>
          <p:cNvGrpSpPr>
            <a:grpSpLocks/>
          </p:cNvGrpSpPr>
          <p:nvPr/>
        </p:nvGrpSpPr>
        <p:grpSpPr bwMode="auto">
          <a:xfrm>
            <a:off x="479425" y="5757863"/>
            <a:ext cx="858838" cy="785812"/>
            <a:chOff x="1751" y="1135"/>
            <a:chExt cx="2232" cy="2232"/>
          </a:xfrm>
        </p:grpSpPr>
        <p:sp>
          <p:nvSpPr>
            <p:cNvPr id="9632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3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3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3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333" name="Group 77"/>
          <p:cNvGrpSpPr>
            <a:grpSpLocks/>
          </p:cNvGrpSpPr>
          <p:nvPr/>
        </p:nvGrpSpPr>
        <p:grpSpPr bwMode="auto">
          <a:xfrm>
            <a:off x="471488" y="2281238"/>
            <a:ext cx="858837" cy="785812"/>
            <a:chOff x="1751" y="1135"/>
            <a:chExt cx="2232" cy="2232"/>
          </a:xfrm>
        </p:grpSpPr>
        <p:sp>
          <p:nvSpPr>
            <p:cNvPr id="9633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3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3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3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633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633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9634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4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5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5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5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5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56" name="Text Box 100"/>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6357" name="Text Box 101"/>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96358" name="Group 102"/>
          <p:cNvGrpSpPr>
            <a:grpSpLocks/>
          </p:cNvGrpSpPr>
          <p:nvPr/>
        </p:nvGrpSpPr>
        <p:grpSpPr bwMode="auto">
          <a:xfrm rot="-3226531">
            <a:off x="6176963" y="5314950"/>
            <a:ext cx="858837" cy="785813"/>
            <a:chOff x="1751" y="1135"/>
            <a:chExt cx="2232" cy="2232"/>
          </a:xfrm>
        </p:grpSpPr>
        <p:sp>
          <p:nvSpPr>
            <p:cNvPr id="96359" name="Oval 10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0" name="Oval 10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1"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2" name="Oval 10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6363" name="Oval 107"/>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4" name="Oval 108"/>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5" name="Oval 109"/>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6" name="Oval 110"/>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7" name="Oval 111"/>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68" name="Text Box 112"/>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6369" name="Oval 113"/>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6370" name="Group 114"/>
          <p:cNvGrpSpPr>
            <a:grpSpLocks/>
          </p:cNvGrpSpPr>
          <p:nvPr/>
        </p:nvGrpSpPr>
        <p:grpSpPr bwMode="auto">
          <a:xfrm>
            <a:off x="2460625" y="2303463"/>
            <a:ext cx="1298575" cy="785812"/>
            <a:chOff x="1550" y="1451"/>
            <a:chExt cx="818" cy="495"/>
          </a:xfrm>
        </p:grpSpPr>
        <p:sp>
          <p:nvSpPr>
            <p:cNvPr id="96371" name="Oval 115"/>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72" name="Oval 116"/>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73" name="Oval 117"/>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74" name="Oval 118"/>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6379" name="Group 123"/>
          <p:cNvGrpSpPr>
            <a:grpSpLocks/>
          </p:cNvGrpSpPr>
          <p:nvPr/>
        </p:nvGrpSpPr>
        <p:grpSpPr bwMode="auto">
          <a:xfrm rot="-1791541">
            <a:off x="7032625" y="3784600"/>
            <a:ext cx="1298575" cy="785813"/>
            <a:chOff x="4430" y="2384"/>
            <a:chExt cx="818" cy="495"/>
          </a:xfrm>
        </p:grpSpPr>
        <p:sp>
          <p:nvSpPr>
            <p:cNvPr id="96380" name="Oval 12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81" name="Oval 125"/>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82" name="Oval 126"/>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6383" name="Oval 127"/>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6384" name="Group 128"/>
          <p:cNvGrpSpPr>
            <a:grpSpLocks/>
          </p:cNvGrpSpPr>
          <p:nvPr/>
        </p:nvGrpSpPr>
        <p:grpSpPr bwMode="auto">
          <a:xfrm>
            <a:off x="4411663" y="3959225"/>
            <a:ext cx="858837" cy="785813"/>
            <a:chOff x="2779" y="2494"/>
            <a:chExt cx="541" cy="495"/>
          </a:xfrm>
        </p:grpSpPr>
        <p:sp>
          <p:nvSpPr>
            <p:cNvPr id="96385"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86"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87"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88"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sp>
        <p:nvSpPr>
          <p:cNvPr id="96389" name="Oval 133"/>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90" name="Oval 134"/>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91" name="Oval 135"/>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92" name="Oval 136"/>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93" name="Oval 137"/>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6394" name="Oval 138"/>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11085860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initial effects</a:t>
            </a:r>
          </a:p>
        </p:txBody>
      </p:sp>
      <p:sp>
        <p:nvSpPr>
          <p:cNvPr id="97283"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7284" name="Group 4"/>
          <p:cNvGrpSpPr>
            <a:grpSpLocks/>
          </p:cNvGrpSpPr>
          <p:nvPr/>
        </p:nvGrpSpPr>
        <p:grpSpPr bwMode="auto">
          <a:xfrm rot="1198672">
            <a:off x="2047875" y="4568825"/>
            <a:ext cx="858838" cy="785813"/>
            <a:chOff x="1751" y="1135"/>
            <a:chExt cx="2232" cy="2232"/>
          </a:xfrm>
        </p:grpSpPr>
        <p:sp>
          <p:nvSpPr>
            <p:cNvPr id="97285"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86"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87"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88"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289" name="Group 9"/>
          <p:cNvGrpSpPr>
            <a:grpSpLocks/>
          </p:cNvGrpSpPr>
          <p:nvPr/>
        </p:nvGrpSpPr>
        <p:grpSpPr bwMode="auto">
          <a:xfrm rot="-1425292">
            <a:off x="3419475" y="4343400"/>
            <a:ext cx="858838" cy="785813"/>
            <a:chOff x="1751" y="1135"/>
            <a:chExt cx="2232" cy="2232"/>
          </a:xfrm>
        </p:grpSpPr>
        <p:sp>
          <p:nvSpPr>
            <p:cNvPr id="97290"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91"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92"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93"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294" name="Group 14"/>
          <p:cNvGrpSpPr>
            <a:grpSpLocks/>
          </p:cNvGrpSpPr>
          <p:nvPr/>
        </p:nvGrpSpPr>
        <p:grpSpPr bwMode="auto">
          <a:xfrm rot="-583414">
            <a:off x="6169025" y="2941638"/>
            <a:ext cx="858838" cy="785812"/>
            <a:chOff x="1751" y="1135"/>
            <a:chExt cx="2232" cy="2232"/>
          </a:xfrm>
        </p:grpSpPr>
        <p:sp>
          <p:nvSpPr>
            <p:cNvPr id="97295"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96"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97"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298"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299" name="Group 19"/>
          <p:cNvGrpSpPr>
            <a:grpSpLocks/>
          </p:cNvGrpSpPr>
          <p:nvPr/>
        </p:nvGrpSpPr>
        <p:grpSpPr bwMode="auto">
          <a:xfrm>
            <a:off x="6221413" y="4371975"/>
            <a:ext cx="858837" cy="785813"/>
            <a:chOff x="1751" y="1135"/>
            <a:chExt cx="2232" cy="2232"/>
          </a:xfrm>
        </p:grpSpPr>
        <p:sp>
          <p:nvSpPr>
            <p:cNvPr id="97300"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01"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02"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03"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04" name="Group 24"/>
          <p:cNvGrpSpPr>
            <a:grpSpLocks/>
          </p:cNvGrpSpPr>
          <p:nvPr/>
        </p:nvGrpSpPr>
        <p:grpSpPr bwMode="auto">
          <a:xfrm>
            <a:off x="5081588" y="2724150"/>
            <a:ext cx="858837" cy="785813"/>
            <a:chOff x="1751" y="1135"/>
            <a:chExt cx="2232" cy="2232"/>
          </a:xfrm>
        </p:grpSpPr>
        <p:sp>
          <p:nvSpPr>
            <p:cNvPr id="97305"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06"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07"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08"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09" name="Group 29"/>
          <p:cNvGrpSpPr>
            <a:grpSpLocks/>
          </p:cNvGrpSpPr>
          <p:nvPr/>
        </p:nvGrpSpPr>
        <p:grpSpPr bwMode="auto">
          <a:xfrm rot="3434755">
            <a:off x="5226050" y="4930776"/>
            <a:ext cx="858837" cy="785812"/>
            <a:chOff x="1751" y="1135"/>
            <a:chExt cx="2232" cy="2232"/>
          </a:xfrm>
        </p:grpSpPr>
        <p:sp>
          <p:nvSpPr>
            <p:cNvPr id="97310"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11"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12"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13"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14" name="Group 34"/>
          <p:cNvGrpSpPr>
            <a:grpSpLocks/>
          </p:cNvGrpSpPr>
          <p:nvPr/>
        </p:nvGrpSpPr>
        <p:grpSpPr bwMode="auto">
          <a:xfrm>
            <a:off x="4049713" y="5264150"/>
            <a:ext cx="858837" cy="785813"/>
            <a:chOff x="1751" y="1135"/>
            <a:chExt cx="2232" cy="2232"/>
          </a:xfrm>
        </p:grpSpPr>
        <p:sp>
          <p:nvSpPr>
            <p:cNvPr id="97315"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16"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17"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18"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19" name="Group 39"/>
          <p:cNvGrpSpPr>
            <a:grpSpLocks/>
          </p:cNvGrpSpPr>
          <p:nvPr/>
        </p:nvGrpSpPr>
        <p:grpSpPr bwMode="auto">
          <a:xfrm rot="1626381">
            <a:off x="1901825" y="5641975"/>
            <a:ext cx="858838" cy="785813"/>
            <a:chOff x="1751" y="1135"/>
            <a:chExt cx="2232" cy="2232"/>
          </a:xfrm>
        </p:grpSpPr>
        <p:sp>
          <p:nvSpPr>
            <p:cNvPr id="97320"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21"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22"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23"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24" name="Group 44"/>
          <p:cNvGrpSpPr>
            <a:grpSpLocks/>
          </p:cNvGrpSpPr>
          <p:nvPr/>
        </p:nvGrpSpPr>
        <p:grpSpPr bwMode="auto">
          <a:xfrm>
            <a:off x="1082675" y="4937125"/>
            <a:ext cx="858838" cy="785813"/>
            <a:chOff x="1751" y="1135"/>
            <a:chExt cx="2232" cy="2232"/>
          </a:xfrm>
        </p:grpSpPr>
        <p:sp>
          <p:nvSpPr>
            <p:cNvPr id="97325"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26"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27"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28"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29" name="Group 49"/>
          <p:cNvGrpSpPr>
            <a:grpSpLocks/>
          </p:cNvGrpSpPr>
          <p:nvPr/>
        </p:nvGrpSpPr>
        <p:grpSpPr bwMode="auto">
          <a:xfrm rot="668038">
            <a:off x="5965825" y="1970088"/>
            <a:ext cx="858838" cy="785812"/>
            <a:chOff x="1751" y="1135"/>
            <a:chExt cx="2232" cy="2232"/>
          </a:xfrm>
        </p:grpSpPr>
        <p:sp>
          <p:nvSpPr>
            <p:cNvPr id="97330"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31"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32"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33"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34" name="Group 54"/>
          <p:cNvGrpSpPr>
            <a:grpSpLocks/>
          </p:cNvGrpSpPr>
          <p:nvPr/>
        </p:nvGrpSpPr>
        <p:grpSpPr bwMode="auto">
          <a:xfrm rot="879490">
            <a:off x="4841875" y="1671638"/>
            <a:ext cx="858838" cy="785812"/>
            <a:chOff x="1751" y="1135"/>
            <a:chExt cx="2232" cy="2232"/>
          </a:xfrm>
        </p:grpSpPr>
        <p:sp>
          <p:nvSpPr>
            <p:cNvPr id="97335"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36"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37"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38"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7339"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0"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1"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2"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3"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4"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5"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6"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7347" name="Group 67"/>
          <p:cNvGrpSpPr>
            <a:grpSpLocks/>
          </p:cNvGrpSpPr>
          <p:nvPr/>
        </p:nvGrpSpPr>
        <p:grpSpPr bwMode="auto">
          <a:xfrm>
            <a:off x="204788" y="4784725"/>
            <a:ext cx="858837" cy="785813"/>
            <a:chOff x="1751" y="1135"/>
            <a:chExt cx="2232" cy="2232"/>
          </a:xfrm>
        </p:grpSpPr>
        <p:sp>
          <p:nvSpPr>
            <p:cNvPr id="97348"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49"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50"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51"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52" name="Group 72"/>
          <p:cNvGrpSpPr>
            <a:grpSpLocks/>
          </p:cNvGrpSpPr>
          <p:nvPr/>
        </p:nvGrpSpPr>
        <p:grpSpPr bwMode="auto">
          <a:xfrm>
            <a:off x="479425" y="5757863"/>
            <a:ext cx="858838" cy="785812"/>
            <a:chOff x="1751" y="1135"/>
            <a:chExt cx="2232" cy="2232"/>
          </a:xfrm>
        </p:grpSpPr>
        <p:sp>
          <p:nvSpPr>
            <p:cNvPr id="97353"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54"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55"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56"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57" name="Group 77"/>
          <p:cNvGrpSpPr>
            <a:grpSpLocks/>
          </p:cNvGrpSpPr>
          <p:nvPr/>
        </p:nvGrpSpPr>
        <p:grpSpPr bwMode="auto">
          <a:xfrm>
            <a:off x="471488" y="2281238"/>
            <a:ext cx="858837" cy="785812"/>
            <a:chOff x="1751" y="1135"/>
            <a:chExt cx="2232" cy="2232"/>
          </a:xfrm>
        </p:grpSpPr>
        <p:sp>
          <p:nvSpPr>
            <p:cNvPr id="97358"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59"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0"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1"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7362"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97363"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97364"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5"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6"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7"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8"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69"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0"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1"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2"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3"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4"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5"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6"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7"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78" name="Text Box 98"/>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97379" name="Text Box 99"/>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97380" name="Group 100"/>
          <p:cNvGrpSpPr>
            <a:grpSpLocks/>
          </p:cNvGrpSpPr>
          <p:nvPr/>
        </p:nvGrpSpPr>
        <p:grpSpPr bwMode="auto">
          <a:xfrm rot="-3226531">
            <a:off x="6176963" y="5314950"/>
            <a:ext cx="858837" cy="785813"/>
            <a:chOff x="1751" y="1135"/>
            <a:chExt cx="2232" cy="2232"/>
          </a:xfrm>
        </p:grpSpPr>
        <p:sp>
          <p:nvSpPr>
            <p:cNvPr id="97381" name="Oval 10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2" name="Oval 10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3"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4" name="Oval 10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7385" name="Oval 105"/>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6" name="Oval 106"/>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7" name="Oval 107"/>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8" name="Oval 108"/>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89" name="Oval 109"/>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97392" name="Group 112"/>
          <p:cNvGrpSpPr>
            <a:grpSpLocks/>
          </p:cNvGrpSpPr>
          <p:nvPr/>
        </p:nvGrpSpPr>
        <p:grpSpPr bwMode="auto">
          <a:xfrm>
            <a:off x="2460625" y="2303463"/>
            <a:ext cx="1298575" cy="785812"/>
            <a:chOff x="1550" y="1451"/>
            <a:chExt cx="818" cy="495"/>
          </a:xfrm>
        </p:grpSpPr>
        <p:sp>
          <p:nvSpPr>
            <p:cNvPr id="97393" name="Oval 113"/>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94" name="Oval 114"/>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95" name="Oval 115"/>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96" name="Oval 116"/>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97397" name="Group 117"/>
          <p:cNvGrpSpPr>
            <a:grpSpLocks/>
          </p:cNvGrpSpPr>
          <p:nvPr/>
        </p:nvGrpSpPr>
        <p:grpSpPr bwMode="auto">
          <a:xfrm rot="-1791541">
            <a:off x="7032625" y="3784600"/>
            <a:ext cx="1298575" cy="785813"/>
            <a:chOff x="4430" y="2384"/>
            <a:chExt cx="818" cy="495"/>
          </a:xfrm>
        </p:grpSpPr>
        <p:sp>
          <p:nvSpPr>
            <p:cNvPr id="97398" name="Oval 118"/>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399" name="Oval 119"/>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0" name="Oval 120"/>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7401" name="Oval 121"/>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3" name="Oval 123"/>
          <p:cNvSpPr>
            <a:spLocks noChangeArrowheads="1"/>
          </p:cNvSpPr>
          <p:nvPr/>
        </p:nvSpPr>
        <p:spPr bwMode="auto">
          <a:xfrm rot="17869698">
            <a:off x="4448175" y="42386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4" name="Oval 124"/>
          <p:cNvSpPr>
            <a:spLocks noChangeArrowheads="1"/>
          </p:cNvSpPr>
          <p:nvPr/>
        </p:nvSpPr>
        <p:spPr bwMode="auto">
          <a:xfrm rot="17869698">
            <a:off x="4830763" y="43386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5" name="Oval 125"/>
          <p:cNvSpPr>
            <a:spLocks noChangeArrowheads="1"/>
          </p:cNvSpPr>
          <p:nvPr/>
        </p:nvSpPr>
        <p:spPr bwMode="auto">
          <a:xfrm rot="21241377">
            <a:off x="4411663" y="42481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7" name="Oval 127"/>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8" name="Oval 128"/>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09" name="Oval 129"/>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10" name="Oval 130"/>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11" name="Oval 131"/>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12" name="Oval 132"/>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7413" name="Oval 133"/>
          <p:cNvSpPr>
            <a:spLocks noChangeAspect="1" noChangeArrowheads="1"/>
          </p:cNvSpPr>
          <p:nvPr/>
        </p:nvSpPr>
        <p:spPr bwMode="auto">
          <a:xfrm rot="24992214">
            <a:off x="4183062" y="420052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793825064"/>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Excitation transfer</a:t>
            </a:r>
          </a:p>
        </p:txBody>
      </p:sp>
      <p:grpSp>
        <p:nvGrpSpPr>
          <p:cNvPr id="100362" name="Group 10"/>
          <p:cNvGrpSpPr>
            <a:grpSpLocks noChangeAspect="1"/>
          </p:cNvGrpSpPr>
          <p:nvPr/>
        </p:nvGrpSpPr>
        <p:grpSpPr bwMode="auto">
          <a:xfrm>
            <a:off x="482600" y="2830513"/>
            <a:ext cx="3190875" cy="1773237"/>
            <a:chOff x="817" y="1135"/>
            <a:chExt cx="4016" cy="2232"/>
          </a:xfrm>
        </p:grpSpPr>
        <p:sp>
          <p:nvSpPr>
            <p:cNvPr id="100355" name="Oval 3"/>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0356" name="Oval 4"/>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0357" name="Oval 5"/>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0358" name="Oval 6"/>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0363" name="Group 11"/>
          <p:cNvGrpSpPr>
            <a:grpSpLocks noChangeAspect="1"/>
          </p:cNvGrpSpPr>
          <p:nvPr/>
        </p:nvGrpSpPr>
        <p:grpSpPr bwMode="auto">
          <a:xfrm>
            <a:off x="5851525" y="2887663"/>
            <a:ext cx="1773238" cy="1773237"/>
            <a:chOff x="1751" y="1135"/>
            <a:chExt cx="2232" cy="2232"/>
          </a:xfrm>
        </p:grpSpPr>
        <p:sp>
          <p:nvSpPr>
            <p:cNvPr id="100364" name="Oval 12"/>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0365" name="Oval 13"/>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0366" name="Oval 14"/>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0367" name="Oval 15"/>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2965634858"/>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Excitation transfer</a:t>
            </a:r>
          </a:p>
        </p:txBody>
      </p:sp>
      <p:grpSp>
        <p:nvGrpSpPr>
          <p:cNvPr id="101384" name="Group 8"/>
          <p:cNvGrpSpPr>
            <a:grpSpLocks noChangeAspect="1"/>
          </p:cNvGrpSpPr>
          <p:nvPr/>
        </p:nvGrpSpPr>
        <p:grpSpPr bwMode="auto">
          <a:xfrm>
            <a:off x="5851525" y="2887663"/>
            <a:ext cx="1773238" cy="1773237"/>
            <a:chOff x="1751" y="1135"/>
            <a:chExt cx="2232" cy="2232"/>
          </a:xfrm>
        </p:grpSpPr>
        <p:sp>
          <p:nvSpPr>
            <p:cNvPr id="101385"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1386"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1387"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1388"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1414" name="Group 38"/>
          <p:cNvGrpSpPr>
            <a:grpSpLocks/>
          </p:cNvGrpSpPr>
          <p:nvPr/>
        </p:nvGrpSpPr>
        <p:grpSpPr bwMode="auto">
          <a:xfrm>
            <a:off x="2114550" y="3152775"/>
            <a:ext cx="3714750" cy="585788"/>
            <a:chOff x="1197" y="1221"/>
            <a:chExt cx="738" cy="369"/>
          </a:xfrm>
        </p:grpSpPr>
        <p:grpSp>
          <p:nvGrpSpPr>
            <p:cNvPr id="101390" name="Group 14"/>
            <p:cNvGrpSpPr>
              <a:grpSpLocks/>
            </p:cNvGrpSpPr>
            <p:nvPr/>
          </p:nvGrpSpPr>
          <p:grpSpPr bwMode="auto">
            <a:xfrm>
              <a:off x="1197" y="1221"/>
              <a:ext cx="370" cy="369"/>
              <a:chOff x="362" y="2318"/>
              <a:chExt cx="370" cy="369"/>
            </a:xfrm>
          </p:grpSpPr>
          <p:sp>
            <p:nvSpPr>
              <p:cNvPr id="101391"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1392"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1393" name="Group 17"/>
            <p:cNvGrpSpPr>
              <a:grpSpLocks/>
            </p:cNvGrpSpPr>
            <p:nvPr/>
          </p:nvGrpSpPr>
          <p:grpSpPr bwMode="auto">
            <a:xfrm>
              <a:off x="1565" y="1221"/>
              <a:ext cx="370" cy="369"/>
              <a:chOff x="362" y="2318"/>
              <a:chExt cx="370" cy="369"/>
            </a:xfrm>
          </p:grpSpPr>
          <p:sp>
            <p:nvSpPr>
              <p:cNvPr id="101394"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1395"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sp>
        <p:nvSpPr>
          <p:cNvPr id="101415" name="Text Box 39"/>
          <p:cNvSpPr txBox="1">
            <a:spLocks noChangeArrowheads="1"/>
          </p:cNvSpPr>
          <p:nvPr/>
        </p:nvSpPr>
        <p:spPr bwMode="auto">
          <a:xfrm>
            <a:off x="3879850" y="3903663"/>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a:rPr>
              <a:t>UV photon</a:t>
            </a:r>
          </a:p>
        </p:txBody>
      </p:sp>
      <p:grpSp>
        <p:nvGrpSpPr>
          <p:cNvPr id="101421" name="Group 45"/>
          <p:cNvGrpSpPr>
            <a:grpSpLocks noChangeAspect="1"/>
          </p:cNvGrpSpPr>
          <p:nvPr/>
        </p:nvGrpSpPr>
        <p:grpSpPr bwMode="auto">
          <a:xfrm>
            <a:off x="1222375" y="2830513"/>
            <a:ext cx="1773238" cy="1773237"/>
            <a:chOff x="1751" y="1135"/>
            <a:chExt cx="2232" cy="2232"/>
          </a:xfrm>
        </p:grpSpPr>
        <p:sp>
          <p:nvSpPr>
            <p:cNvPr id="101422" name="Oval 46"/>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1423" name="Oval 47"/>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1424" name="Oval 48"/>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1425" name="Oval 49"/>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3460156644"/>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Excitation transfer</a:t>
            </a:r>
          </a:p>
        </p:txBody>
      </p:sp>
      <p:grpSp>
        <p:nvGrpSpPr>
          <p:cNvPr id="102403" name="Group 3"/>
          <p:cNvGrpSpPr>
            <a:grpSpLocks noChangeAspect="1"/>
          </p:cNvGrpSpPr>
          <p:nvPr/>
        </p:nvGrpSpPr>
        <p:grpSpPr bwMode="auto">
          <a:xfrm>
            <a:off x="5111750" y="2881313"/>
            <a:ext cx="3190875" cy="1773237"/>
            <a:chOff x="817" y="1135"/>
            <a:chExt cx="4016" cy="2232"/>
          </a:xfrm>
        </p:grpSpPr>
        <p:sp>
          <p:nvSpPr>
            <p:cNvPr id="102404"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405"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406"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407"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2421" name="Group 21"/>
          <p:cNvGrpSpPr>
            <a:grpSpLocks noChangeAspect="1"/>
          </p:cNvGrpSpPr>
          <p:nvPr/>
        </p:nvGrpSpPr>
        <p:grpSpPr bwMode="auto">
          <a:xfrm>
            <a:off x="1222375" y="2830513"/>
            <a:ext cx="1773238" cy="1773237"/>
            <a:chOff x="1751" y="1135"/>
            <a:chExt cx="2232" cy="2232"/>
          </a:xfrm>
        </p:grpSpPr>
        <p:sp>
          <p:nvSpPr>
            <p:cNvPr id="102422" name="Oval 22"/>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423" name="Oval 23"/>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424" name="Oval 24"/>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425" name="Oval 25"/>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2133688190"/>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Excitation transfer</a:t>
            </a:r>
          </a:p>
        </p:txBody>
      </p:sp>
      <p:grpSp>
        <p:nvGrpSpPr>
          <p:cNvPr id="103427" name="Group 3"/>
          <p:cNvGrpSpPr>
            <a:grpSpLocks noChangeAspect="1"/>
          </p:cNvGrpSpPr>
          <p:nvPr/>
        </p:nvGrpSpPr>
        <p:grpSpPr bwMode="auto">
          <a:xfrm>
            <a:off x="482600" y="2830513"/>
            <a:ext cx="3190875" cy="1773237"/>
            <a:chOff x="817" y="1135"/>
            <a:chExt cx="4016" cy="2232"/>
          </a:xfrm>
        </p:grpSpPr>
        <p:sp>
          <p:nvSpPr>
            <p:cNvPr id="103428"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3429"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3430"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3431"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3432" name="Group 8"/>
          <p:cNvGrpSpPr>
            <a:grpSpLocks noChangeAspect="1"/>
          </p:cNvGrpSpPr>
          <p:nvPr/>
        </p:nvGrpSpPr>
        <p:grpSpPr bwMode="auto">
          <a:xfrm>
            <a:off x="5851525" y="2887663"/>
            <a:ext cx="1773238" cy="1773237"/>
            <a:chOff x="1751" y="1135"/>
            <a:chExt cx="2232" cy="2232"/>
          </a:xfrm>
        </p:grpSpPr>
        <p:sp>
          <p:nvSpPr>
            <p:cNvPr id="103433"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3434"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3435"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3436"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103437" name="Freeform 13"/>
          <p:cNvSpPr>
            <a:spLocks/>
          </p:cNvSpPr>
          <p:nvPr/>
        </p:nvSpPr>
        <p:spPr bwMode="auto">
          <a:xfrm>
            <a:off x="2957513" y="2771775"/>
            <a:ext cx="3171825" cy="1130300"/>
          </a:xfrm>
          <a:custGeom>
            <a:avLst/>
            <a:gdLst>
              <a:gd name="T0" fmla="*/ 0 w 1998"/>
              <a:gd name="T1" fmla="*/ 0 h 712"/>
              <a:gd name="T2" fmla="*/ 945 w 1998"/>
              <a:gd name="T3" fmla="*/ 594 h 712"/>
              <a:gd name="T4" fmla="*/ 1998 w 1998"/>
              <a:gd name="T5" fmla="*/ 711 h 712"/>
            </a:gdLst>
            <a:ahLst/>
            <a:cxnLst>
              <a:cxn ang="0">
                <a:pos x="T0" y="T1"/>
              </a:cxn>
              <a:cxn ang="0">
                <a:pos x="T2" y="T3"/>
              </a:cxn>
              <a:cxn ang="0">
                <a:pos x="T4" y="T5"/>
              </a:cxn>
            </a:cxnLst>
            <a:rect l="0" t="0" r="r" b="b"/>
            <a:pathLst>
              <a:path w="1998" h="712">
                <a:moveTo>
                  <a:pt x="0" y="0"/>
                </a:moveTo>
                <a:cubicBezTo>
                  <a:pt x="306" y="238"/>
                  <a:pt x="612" y="476"/>
                  <a:pt x="945" y="594"/>
                </a:cubicBezTo>
                <a:cubicBezTo>
                  <a:pt x="1278" y="712"/>
                  <a:pt x="1638" y="711"/>
                  <a:pt x="1998" y="71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3438" name="Text Box 14"/>
          <p:cNvSpPr txBox="1">
            <a:spLocks noChangeArrowheads="1"/>
          </p:cNvSpPr>
          <p:nvPr/>
        </p:nvSpPr>
        <p:spPr bwMode="auto">
          <a:xfrm>
            <a:off x="3736975" y="4003675"/>
            <a:ext cx="174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a:rPr>
              <a:t>F</a:t>
            </a:r>
            <a:r>
              <a:rPr lang="en-US" altLang="en-US">
                <a:solidFill>
                  <a:srgbClr val="000000"/>
                </a:solidFill>
                <a:latin typeface="Arial"/>
                <a:cs typeface="Arial" pitchFamily="34" charset="0"/>
              </a:rPr>
              <a:t>örster transfer</a:t>
            </a:r>
          </a:p>
        </p:txBody>
      </p:sp>
      <p:sp>
        <p:nvSpPr>
          <p:cNvPr id="103439" name="Text Box 15"/>
          <p:cNvSpPr txBox="1">
            <a:spLocks noChangeArrowheads="1"/>
          </p:cNvSpPr>
          <p:nvPr/>
        </p:nvSpPr>
        <p:spPr bwMode="auto">
          <a:xfrm>
            <a:off x="4175125" y="3213100"/>
            <a:ext cx="395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a:rPr>
              <a:t>r</a:t>
            </a:r>
            <a:r>
              <a:rPr lang="en-US" altLang="en-US" baseline="30000">
                <a:solidFill>
                  <a:srgbClr val="000000"/>
                </a:solidFill>
                <a:latin typeface="Arial"/>
              </a:rPr>
              <a:t>-6</a:t>
            </a:r>
            <a:endParaRPr lang="en-US" altLang="en-US" baseline="30000">
              <a:solidFill>
                <a:srgbClr val="000000"/>
              </a:solidFill>
              <a:latin typeface="Arial"/>
              <a:cs typeface="Arial" pitchFamily="34" charset="0"/>
            </a:endParaRPr>
          </a:p>
        </p:txBody>
      </p:sp>
    </p:spTree>
    <p:extLst>
      <p:ext uri="{BB962C8B-B14F-4D97-AF65-F5344CB8AC3E}">
        <p14:creationId xmlns:p14="http://schemas.microsoft.com/office/powerpoint/2010/main" val="3475404259"/>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Excitation transfer</a:t>
            </a:r>
          </a:p>
        </p:txBody>
      </p:sp>
      <p:grpSp>
        <p:nvGrpSpPr>
          <p:cNvPr id="104451" name="Group 3"/>
          <p:cNvGrpSpPr>
            <a:grpSpLocks noChangeAspect="1"/>
          </p:cNvGrpSpPr>
          <p:nvPr/>
        </p:nvGrpSpPr>
        <p:grpSpPr bwMode="auto">
          <a:xfrm>
            <a:off x="5111750" y="2881313"/>
            <a:ext cx="3190875" cy="1773237"/>
            <a:chOff x="817" y="1135"/>
            <a:chExt cx="4016" cy="2232"/>
          </a:xfrm>
        </p:grpSpPr>
        <p:sp>
          <p:nvSpPr>
            <p:cNvPr id="104452"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4453"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4454"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4455"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4456" name="Group 8"/>
          <p:cNvGrpSpPr>
            <a:grpSpLocks noChangeAspect="1"/>
          </p:cNvGrpSpPr>
          <p:nvPr/>
        </p:nvGrpSpPr>
        <p:grpSpPr bwMode="auto">
          <a:xfrm>
            <a:off x="1222375" y="2830513"/>
            <a:ext cx="1773238" cy="1773237"/>
            <a:chOff x="1751" y="1135"/>
            <a:chExt cx="2232" cy="2232"/>
          </a:xfrm>
        </p:grpSpPr>
        <p:sp>
          <p:nvSpPr>
            <p:cNvPr id="104457"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4458"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4459"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4460"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3938736035"/>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t = 0 s</a:t>
            </a:r>
          </a:p>
        </p:txBody>
      </p:sp>
      <p:grpSp>
        <p:nvGrpSpPr>
          <p:cNvPr id="105505" name="Group 33"/>
          <p:cNvGrpSpPr>
            <a:grpSpLocks/>
          </p:cNvGrpSpPr>
          <p:nvPr/>
        </p:nvGrpSpPr>
        <p:grpSpPr bwMode="auto">
          <a:xfrm>
            <a:off x="3935413" y="2941638"/>
            <a:ext cx="858837" cy="785812"/>
            <a:chOff x="2479" y="1853"/>
            <a:chExt cx="541" cy="495"/>
          </a:xfrm>
        </p:grpSpPr>
        <p:sp>
          <p:nvSpPr>
            <p:cNvPr id="105506" name="Oval 34"/>
            <p:cNvSpPr>
              <a:spLocks noChangeArrowheads="1"/>
            </p:cNvSpPr>
            <p:nvPr/>
          </p:nvSpPr>
          <p:spPr bwMode="auto">
            <a:xfrm rot="162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07" name="Oval 35"/>
            <p:cNvSpPr>
              <a:spLocks noChangeArrowheads="1"/>
            </p:cNvSpPr>
            <p:nvPr/>
          </p:nvSpPr>
          <p:spPr bwMode="auto">
            <a:xfrm rot="162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08" name="Oval 36"/>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09" name="Oval 37"/>
            <p:cNvSpPr>
              <a:spLocks noChangeArrowheads="1"/>
            </p:cNvSpPr>
            <p:nvPr/>
          </p:nvSpPr>
          <p:spPr bwMode="auto">
            <a:xfrm rot="19571678">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10" name="Group 38"/>
          <p:cNvGrpSpPr>
            <a:grpSpLocks/>
          </p:cNvGrpSpPr>
          <p:nvPr/>
        </p:nvGrpSpPr>
        <p:grpSpPr bwMode="auto">
          <a:xfrm>
            <a:off x="1270000" y="3892550"/>
            <a:ext cx="858838" cy="785813"/>
            <a:chOff x="1751" y="1135"/>
            <a:chExt cx="2232" cy="2232"/>
          </a:xfrm>
        </p:grpSpPr>
        <p:sp>
          <p:nvSpPr>
            <p:cNvPr id="105511"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12"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13"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14"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15" name="Group 43"/>
          <p:cNvGrpSpPr>
            <a:grpSpLocks/>
          </p:cNvGrpSpPr>
          <p:nvPr/>
        </p:nvGrpSpPr>
        <p:grpSpPr bwMode="auto">
          <a:xfrm rot="1669699">
            <a:off x="4411663" y="3959225"/>
            <a:ext cx="858837" cy="785813"/>
            <a:chOff x="1751" y="1135"/>
            <a:chExt cx="2232" cy="2232"/>
          </a:xfrm>
        </p:grpSpPr>
        <p:sp>
          <p:nvSpPr>
            <p:cNvPr id="105516"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17"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1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19"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20" name="Group 48"/>
          <p:cNvGrpSpPr>
            <a:grpSpLocks/>
          </p:cNvGrpSpPr>
          <p:nvPr/>
        </p:nvGrpSpPr>
        <p:grpSpPr bwMode="auto">
          <a:xfrm>
            <a:off x="2462213" y="3355975"/>
            <a:ext cx="858837" cy="785813"/>
            <a:chOff x="1751" y="1135"/>
            <a:chExt cx="2232" cy="2232"/>
          </a:xfrm>
        </p:grpSpPr>
        <p:sp>
          <p:nvSpPr>
            <p:cNvPr id="105521"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22"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2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24"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25" name="Group 53"/>
          <p:cNvGrpSpPr>
            <a:grpSpLocks/>
          </p:cNvGrpSpPr>
          <p:nvPr/>
        </p:nvGrpSpPr>
        <p:grpSpPr bwMode="auto">
          <a:xfrm>
            <a:off x="7259638" y="3784600"/>
            <a:ext cx="858837" cy="785813"/>
            <a:chOff x="4573" y="2384"/>
            <a:chExt cx="541" cy="495"/>
          </a:xfrm>
        </p:grpSpPr>
        <p:sp>
          <p:nvSpPr>
            <p:cNvPr id="105526" name="Oval 5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27" name="Oval 55"/>
            <p:cNvSpPr>
              <a:spLocks noChangeArrowheads="1"/>
            </p:cNvSpPr>
            <p:nvPr/>
          </p:nvSpPr>
          <p:spPr bwMode="auto">
            <a:xfrm rot="162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28" name="Oval 56"/>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29" name="Oval 5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30" name="Group 58"/>
          <p:cNvGrpSpPr>
            <a:grpSpLocks/>
          </p:cNvGrpSpPr>
          <p:nvPr/>
        </p:nvGrpSpPr>
        <p:grpSpPr bwMode="auto">
          <a:xfrm rot="1198672">
            <a:off x="2047875" y="4568825"/>
            <a:ext cx="858838" cy="785813"/>
            <a:chOff x="1751" y="1135"/>
            <a:chExt cx="2232" cy="2232"/>
          </a:xfrm>
        </p:grpSpPr>
        <p:sp>
          <p:nvSpPr>
            <p:cNvPr id="105531"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32"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33"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34"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35" name="Group 63"/>
          <p:cNvGrpSpPr>
            <a:grpSpLocks/>
          </p:cNvGrpSpPr>
          <p:nvPr/>
        </p:nvGrpSpPr>
        <p:grpSpPr bwMode="auto">
          <a:xfrm rot="-1425292">
            <a:off x="3419475" y="4343400"/>
            <a:ext cx="858838" cy="785813"/>
            <a:chOff x="1751" y="1135"/>
            <a:chExt cx="2232" cy="2232"/>
          </a:xfrm>
        </p:grpSpPr>
        <p:sp>
          <p:nvSpPr>
            <p:cNvPr id="105536"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37"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3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39"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40" name="Group 68"/>
          <p:cNvGrpSpPr>
            <a:grpSpLocks/>
          </p:cNvGrpSpPr>
          <p:nvPr/>
        </p:nvGrpSpPr>
        <p:grpSpPr bwMode="auto">
          <a:xfrm>
            <a:off x="6169025" y="2941638"/>
            <a:ext cx="858838" cy="785812"/>
            <a:chOff x="1751" y="1135"/>
            <a:chExt cx="2232" cy="2232"/>
          </a:xfrm>
        </p:grpSpPr>
        <p:sp>
          <p:nvSpPr>
            <p:cNvPr id="10554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4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4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4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45" name="Group 73"/>
          <p:cNvGrpSpPr>
            <a:grpSpLocks/>
          </p:cNvGrpSpPr>
          <p:nvPr/>
        </p:nvGrpSpPr>
        <p:grpSpPr bwMode="auto">
          <a:xfrm>
            <a:off x="6221413" y="4371975"/>
            <a:ext cx="858837" cy="785813"/>
            <a:chOff x="1751" y="1135"/>
            <a:chExt cx="2232" cy="2232"/>
          </a:xfrm>
        </p:grpSpPr>
        <p:sp>
          <p:nvSpPr>
            <p:cNvPr id="10554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4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4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4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50" name="Group 78"/>
          <p:cNvGrpSpPr>
            <a:grpSpLocks/>
          </p:cNvGrpSpPr>
          <p:nvPr/>
        </p:nvGrpSpPr>
        <p:grpSpPr bwMode="auto">
          <a:xfrm>
            <a:off x="5081588" y="2724150"/>
            <a:ext cx="858837" cy="785813"/>
            <a:chOff x="1751" y="1135"/>
            <a:chExt cx="2232" cy="2232"/>
          </a:xfrm>
        </p:grpSpPr>
        <p:sp>
          <p:nvSpPr>
            <p:cNvPr id="105551"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52"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53"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54"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55" name="Group 83"/>
          <p:cNvGrpSpPr>
            <a:grpSpLocks/>
          </p:cNvGrpSpPr>
          <p:nvPr/>
        </p:nvGrpSpPr>
        <p:grpSpPr bwMode="auto">
          <a:xfrm>
            <a:off x="1446213" y="2935288"/>
            <a:ext cx="858837" cy="785812"/>
            <a:chOff x="1751" y="1135"/>
            <a:chExt cx="2232" cy="2232"/>
          </a:xfrm>
        </p:grpSpPr>
        <p:sp>
          <p:nvSpPr>
            <p:cNvPr id="105556"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57"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58"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59"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60" name="Group 88"/>
          <p:cNvGrpSpPr>
            <a:grpSpLocks/>
          </p:cNvGrpSpPr>
          <p:nvPr/>
        </p:nvGrpSpPr>
        <p:grpSpPr bwMode="auto">
          <a:xfrm rot="3434755">
            <a:off x="5226050" y="4930776"/>
            <a:ext cx="858837" cy="785812"/>
            <a:chOff x="1751" y="1135"/>
            <a:chExt cx="2232" cy="2232"/>
          </a:xfrm>
        </p:grpSpPr>
        <p:sp>
          <p:nvSpPr>
            <p:cNvPr id="105561"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62"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63"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64"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65" name="Group 93"/>
          <p:cNvGrpSpPr>
            <a:grpSpLocks/>
          </p:cNvGrpSpPr>
          <p:nvPr/>
        </p:nvGrpSpPr>
        <p:grpSpPr bwMode="auto">
          <a:xfrm>
            <a:off x="2901950" y="5254625"/>
            <a:ext cx="858838" cy="858838"/>
            <a:chOff x="1828" y="3310"/>
            <a:chExt cx="541" cy="541"/>
          </a:xfrm>
        </p:grpSpPr>
        <p:sp>
          <p:nvSpPr>
            <p:cNvPr id="105566" name="Oval 94"/>
            <p:cNvSpPr>
              <a:spLocks noChangeArrowheads="1"/>
            </p:cNvSpPr>
            <p:nvPr/>
          </p:nvSpPr>
          <p:spPr bwMode="auto">
            <a:xfrm rot="1384677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67" name="Oval 95"/>
            <p:cNvSpPr>
              <a:spLocks noChangeArrowheads="1"/>
            </p:cNvSpPr>
            <p:nvPr/>
          </p:nvSpPr>
          <p:spPr bwMode="auto">
            <a:xfrm rot="1384677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68" name="Oval 96"/>
            <p:cNvSpPr>
              <a:spLocks noChangeArrowheads="1"/>
            </p:cNvSpPr>
            <p:nvPr/>
          </p:nvSpPr>
          <p:spPr bwMode="auto">
            <a:xfrm rot="-1115728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69" name="Oval 97"/>
            <p:cNvSpPr>
              <a:spLocks noChangeArrowheads="1"/>
            </p:cNvSpPr>
            <p:nvPr/>
          </p:nvSpPr>
          <p:spPr bwMode="auto">
            <a:xfrm rot="1721844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70" name="Group 98"/>
          <p:cNvGrpSpPr>
            <a:grpSpLocks/>
          </p:cNvGrpSpPr>
          <p:nvPr/>
        </p:nvGrpSpPr>
        <p:grpSpPr bwMode="auto">
          <a:xfrm>
            <a:off x="4049713" y="5264150"/>
            <a:ext cx="858837" cy="785813"/>
            <a:chOff x="1751" y="1135"/>
            <a:chExt cx="2232" cy="2232"/>
          </a:xfrm>
        </p:grpSpPr>
        <p:sp>
          <p:nvSpPr>
            <p:cNvPr id="105571"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72"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74"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105575" name="Oval 103"/>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76" name="Oval 104"/>
          <p:cNvSpPr>
            <a:spLocks noChangeArrowheads="1"/>
          </p:cNvSpPr>
          <p:nvPr/>
        </p:nvSpPr>
        <p:spPr bwMode="auto">
          <a:xfrm rot="1664307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77"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78" name="Oval 106"/>
          <p:cNvSpPr>
            <a:spLocks noChangeArrowheads="1"/>
          </p:cNvSpPr>
          <p:nvPr/>
        </p:nvSpPr>
        <p:spPr bwMode="auto">
          <a:xfrm rot="20014753">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05579" name="Group 107"/>
          <p:cNvGrpSpPr>
            <a:grpSpLocks/>
          </p:cNvGrpSpPr>
          <p:nvPr/>
        </p:nvGrpSpPr>
        <p:grpSpPr bwMode="auto">
          <a:xfrm>
            <a:off x="5400675" y="3697288"/>
            <a:ext cx="858838" cy="785812"/>
            <a:chOff x="1751" y="1135"/>
            <a:chExt cx="2232" cy="2232"/>
          </a:xfrm>
        </p:grpSpPr>
        <p:sp>
          <p:nvSpPr>
            <p:cNvPr id="105580" name="Oval 10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81" name="Oval 10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82"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83" name="Oval 11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84" name="Group 112"/>
          <p:cNvGrpSpPr>
            <a:grpSpLocks/>
          </p:cNvGrpSpPr>
          <p:nvPr/>
        </p:nvGrpSpPr>
        <p:grpSpPr bwMode="auto">
          <a:xfrm rot="1626381">
            <a:off x="1901825" y="5641975"/>
            <a:ext cx="858838" cy="785813"/>
            <a:chOff x="1751" y="1135"/>
            <a:chExt cx="2232" cy="2232"/>
          </a:xfrm>
        </p:grpSpPr>
        <p:sp>
          <p:nvSpPr>
            <p:cNvPr id="105585" name="Oval 11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86" name="Oval 11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87"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88" name="Oval 11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89" name="Group 117"/>
          <p:cNvGrpSpPr>
            <a:grpSpLocks/>
          </p:cNvGrpSpPr>
          <p:nvPr/>
        </p:nvGrpSpPr>
        <p:grpSpPr bwMode="auto">
          <a:xfrm>
            <a:off x="1082675" y="4937125"/>
            <a:ext cx="858838" cy="785813"/>
            <a:chOff x="1751" y="1135"/>
            <a:chExt cx="2232" cy="2232"/>
          </a:xfrm>
        </p:grpSpPr>
        <p:sp>
          <p:nvSpPr>
            <p:cNvPr id="105590" name="Oval 11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91" name="Oval 11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9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93" name="Oval 12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94" name="Group 122"/>
          <p:cNvGrpSpPr>
            <a:grpSpLocks/>
          </p:cNvGrpSpPr>
          <p:nvPr/>
        </p:nvGrpSpPr>
        <p:grpSpPr bwMode="auto">
          <a:xfrm>
            <a:off x="5965825" y="1970088"/>
            <a:ext cx="858838" cy="785812"/>
            <a:chOff x="1751" y="1135"/>
            <a:chExt cx="2232" cy="2232"/>
          </a:xfrm>
        </p:grpSpPr>
        <p:sp>
          <p:nvSpPr>
            <p:cNvPr id="105595" name="Oval 12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96" name="Oval 12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97"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598" name="Oval 12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599" name="Group 127"/>
          <p:cNvGrpSpPr>
            <a:grpSpLocks/>
          </p:cNvGrpSpPr>
          <p:nvPr/>
        </p:nvGrpSpPr>
        <p:grpSpPr bwMode="auto">
          <a:xfrm rot="879490">
            <a:off x="4841875" y="1671638"/>
            <a:ext cx="858838" cy="785812"/>
            <a:chOff x="1751" y="1135"/>
            <a:chExt cx="2232" cy="2232"/>
          </a:xfrm>
        </p:grpSpPr>
        <p:sp>
          <p:nvSpPr>
            <p:cNvPr id="105600" name="Oval 12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01" name="Oval 12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02"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03" name="Oval 13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04" name="Group 132"/>
          <p:cNvGrpSpPr>
            <a:grpSpLocks/>
          </p:cNvGrpSpPr>
          <p:nvPr/>
        </p:nvGrpSpPr>
        <p:grpSpPr bwMode="auto">
          <a:xfrm rot="1128729">
            <a:off x="3775075" y="1998663"/>
            <a:ext cx="858838" cy="785812"/>
            <a:chOff x="1751" y="1135"/>
            <a:chExt cx="2232" cy="2232"/>
          </a:xfrm>
        </p:grpSpPr>
        <p:sp>
          <p:nvSpPr>
            <p:cNvPr id="105605" name="Oval 13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06" name="Oval 13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07"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08" name="Oval 13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09" name="Group 137"/>
          <p:cNvGrpSpPr>
            <a:grpSpLocks/>
          </p:cNvGrpSpPr>
          <p:nvPr/>
        </p:nvGrpSpPr>
        <p:grpSpPr bwMode="auto">
          <a:xfrm rot="738582">
            <a:off x="1700213" y="1939925"/>
            <a:ext cx="858837" cy="785813"/>
            <a:chOff x="1751" y="1135"/>
            <a:chExt cx="2232" cy="2232"/>
          </a:xfrm>
        </p:grpSpPr>
        <p:sp>
          <p:nvSpPr>
            <p:cNvPr id="105610" name="Oval 13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11" name="Oval 13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12"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13" name="Oval 14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14" name="Group 142"/>
          <p:cNvGrpSpPr>
            <a:grpSpLocks/>
          </p:cNvGrpSpPr>
          <p:nvPr/>
        </p:nvGrpSpPr>
        <p:grpSpPr bwMode="auto">
          <a:xfrm rot="-3226531">
            <a:off x="6176963" y="5314950"/>
            <a:ext cx="858837" cy="785813"/>
            <a:chOff x="1751" y="1135"/>
            <a:chExt cx="2232" cy="2232"/>
          </a:xfrm>
        </p:grpSpPr>
        <p:sp>
          <p:nvSpPr>
            <p:cNvPr id="105615" name="Oval 14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16" name="Oval 14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17"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18" name="Oval 14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19" name="Group 147"/>
          <p:cNvGrpSpPr>
            <a:grpSpLocks/>
          </p:cNvGrpSpPr>
          <p:nvPr/>
        </p:nvGrpSpPr>
        <p:grpSpPr bwMode="auto">
          <a:xfrm>
            <a:off x="204788" y="4784725"/>
            <a:ext cx="858837" cy="785813"/>
            <a:chOff x="1751" y="1135"/>
            <a:chExt cx="2232" cy="2232"/>
          </a:xfrm>
        </p:grpSpPr>
        <p:sp>
          <p:nvSpPr>
            <p:cNvPr id="105620" name="Oval 14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21" name="Oval 14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22"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23" name="Oval 15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24" name="Group 152"/>
          <p:cNvGrpSpPr>
            <a:grpSpLocks/>
          </p:cNvGrpSpPr>
          <p:nvPr/>
        </p:nvGrpSpPr>
        <p:grpSpPr bwMode="auto">
          <a:xfrm>
            <a:off x="479425" y="5757863"/>
            <a:ext cx="858838" cy="785812"/>
            <a:chOff x="1751" y="1135"/>
            <a:chExt cx="2232" cy="2232"/>
          </a:xfrm>
        </p:grpSpPr>
        <p:sp>
          <p:nvSpPr>
            <p:cNvPr id="105625" name="Oval 15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26" name="Oval 15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27"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28" name="Oval 15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29" name="Group 157"/>
          <p:cNvGrpSpPr>
            <a:grpSpLocks/>
          </p:cNvGrpSpPr>
          <p:nvPr/>
        </p:nvGrpSpPr>
        <p:grpSpPr bwMode="auto">
          <a:xfrm>
            <a:off x="471488" y="2281238"/>
            <a:ext cx="858837" cy="785812"/>
            <a:chOff x="1751" y="1135"/>
            <a:chExt cx="2232" cy="2232"/>
          </a:xfrm>
        </p:grpSpPr>
        <p:sp>
          <p:nvSpPr>
            <p:cNvPr id="105630" name="Oval 15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31" name="Oval 15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32"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33" name="Oval 16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34" name="Group 162"/>
          <p:cNvGrpSpPr>
            <a:grpSpLocks/>
          </p:cNvGrpSpPr>
          <p:nvPr/>
        </p:nvGrpSpPr>
        <p:grpSpPr bwMode="auto">
          <a:xfrm>
            <a:off x="431800" y="-619125"/>
            <a:ext cx="588963" cy="4748213"/>
            <a:chOff x="272" y="-390"/>
            <a:chExt cx="371" cy="2991"/>
          </a:xfrm>
        </p:grpSpPr>
        <p:grpSp>
          <p:nvGrpSpPr>
            <p:cNvPr id="105635" name="Group 163"/>
            <p:cNvGrpSpPr>
              <a:grpSpLocks/>
            </p:cNvGrpSpPr>
            <p:nvPr/>
          </p:nvGrpSpPr>
          <p:grpSpPr bwMode="auto">
            <a:xfrm rot="5400000">
              <a:off x="272" y="-390"/>
              <a:ext cx="370" cy="369"/>
              <a:chOff x="362" y="2318"/>
              <a:chExt cx="370" cy="369"/>
            </a:xfrm>
          </p:grpSpPr>
          <p:sp>
            <p:nvSpPr>
              <p:cNvPr id="105636" name="Freeform 16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37" name="Freeform 16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5638" name="Group 166"/>
            <p:cNvGrpSpPr>
              <a:grpSpLocks/>
            </p:cNvGrpSpPr>
            <p:nvPr/>
          </p:nvGrpSpPr>
          <p:grpSpPr bwMode="auto">
            <a:xfrm rot="5400000">
              <a:off x="272" y="-22"/>
              <a:ext cx="370" cy="369"/>
              <a:chOff x="362" y="2318"/>
              <a:chExt cx="370" cy="369"/>
            </a:xfrm>
          </p:grpSpPr>
          <p:sp>
            <p:nvSpPr>
              <p:cNvPr id="105639" name="Freeform 16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40" name="Freeform 16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5641" name="Group 169"/>
            <p:cNvGrpSpPr>
              <a:grpSpLocks/>
            </p:cNvGrpSpPr>
            <p:nvPr/>
          </p:nvGrpSpPr>
          <p:grpSpPr bwMode="auto">
            <a:xfrm rot="5400000">
              <a:off x="273" y="346"/>
              <a:ext cx="370" cy="369"/>
              <a:chOff x="362" y="2318"/>
              <a:chExt cx="370" cy="369"/>
            </a:xfrm>
          </p:grpSpPr>
          <p:sp>
            <p:nvSpPr>
              <p:cNvPr id="105642" name="Freeform 17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43" name="Freeform 17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5644" name="Group 172"/>
            <p:cNvGrpSpPr>
              <a:grpSpLocks/>
            </p:cNvGrpSpPr>
            <p:nvPr/>
          </p:nvGrpSpPr>
          <p:grpSpPr bwMode="auto">
            <a:xfrm rot="5400000">
              <a:off x="273" y="714"/>
              <a:ext cx="370" cy="369"/>
              <a:chOff x="362" y="2318"/>
              <a:chExt cx="370" cy="369"/>
            </a:xfrm>
          </p:grpSpPr>
          <p:sp>
            <p:nvSpPr>
              <p:cNvPr id="105645" name="Freeform 17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46" name="Freeform 17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5647" name="Group 175"/>
            <p:cNvGrpSpPr>
              <a:grpSpLocks/>
            </p:cNvGrpSpPr>
            <p:nvPr/>
          </p:nvGrpSpPr>
          <p:grpSpPr bwMode="auto">
            <a:xfrm rot="5400000">
              <a:off x="273" y="1082"/>
              <a:ext cx="370" cy="369"/>
              <a:chOff x="362" y="2318"/>
              <a:chExt cx="370" cy="369"/>
            </a:xfrm>
          </p:grpSpPr>
          <p:sp>
            <p:nvSpPr>
              <p:cNvPr id="105648" name="Freeform 17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49" name="Freeform 17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5650" name="Group 178"/>
            <p:cNvGrpSpPr>
              <a:grpSpLocks/>
            </p:cNvGrpSpPr>
            <p:nvPr/>
          </p:nvGrpSpPr>
          <p:grpSpPr bwMode="auto">
            <a:xfrm rot="5400000">
              <a:off x="273" y="1450"/>
              <a:ext cx="370" cy="369"/>
              <a:chOff x="362" y="2318"/>
              <a:chExt cx="370" cy="369"/>
            </a:xfrm>
          </p:grpSpPr>
          <p:sp>
            <p:nvSpPr>
              <p:cNvPr id="105651" name="Freeform 17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52" name="Freeform 18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05653" name="Group 181"/>
            <p:cNvGrpSpPr>
              <a:grpSpLocks/>
            </p:cNvGrpSpPr>
            <p:nvPr/>
          </p:nvGrpSpPr>
          <p:grpSpPr bwMode="auto">
            <a:xfrm rot="5400000">
              <a:off x="273" y="1818"/>
              <a:ext cx="370" cy="369"/>
              <a:chOff x="362" y="2318"/>
              <a:chExt cx="370" cy="369"/>
            </a:xfrm>
          </p:grpSpPr>
          <p:sp>
            <p:nvSpPr>
              <p:cNvPr id="105654" name="Freeform 18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55" name="Freeform 18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05656" name="Freeform 184"/>
            <p:cNvSpPr>
              <a:spLocks/>
            </p:cNvSpPr>
            <p:nvPr/>
          </p:nvSpPr>
          <p:spPr bwMode="auto">
            <a:xfrm rot="5400000">
              <a:off x="275" y="2185"/>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57" name="Freeform 185"/>
            <p:cNvSpPr>
              <a:spLocks/>
            </p:cNvSpPr>
            <p:nvPr/>
          </p:nvSpPr>
          <p:spPr bwMode="auto">
            <a:xfrm rot="16200000">
              <a:off x="456" y="2370"/>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5658" name="Rectangle 186"/>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5659" name="Group 187"/>
          <p:cNvGrpSpPr>
            <a:grpSpLocks/>
          </p:cNvGrpSpPr>
          <p:nvPr/>
        </p:nvGrpSpPr>
        <p:grpSpPr bwMode="auto">
          <a:xfrm>
            <a:off x="284163" y="3675063"/>
            <a:ext cx="858837" cy="785812"/>
            <a:chOff x="1751" y="1135"/>
            <a:chExt cx="2232" cy="2232"/>
          </a:xfrm>
        </p:grpSpPr>
        <p:sp>
          <p:nvSpPr>
            <p:cNvPr id="105660" name="Oval 18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61" name="Oval 18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62" name="Oval 19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5663" name="Oval 19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Tree>
    <p:extLst>
      <p:ext uri="{BB962C8B-B14F-4D97-AF65-F5344CB8AC3E}">
        <p14:creationId xmlns:p14="http://schemas.microsoft.com/office/powerpoint/2010/main" val="3692756594"/>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dirty="0"/>
              <a:t>t </a:t>
            </a:r>
            <a:r>
              <a:rPr lang="en-US" altLang="en-US" dirty="0">
                <a:cs typeface="Arial" pitchFamily="34" charset="0"/>
              </a:rPr>
              <a:t>≈</a:t>
            </a:r>
            <a:r>
              <a:rPr lang="en-US" altLang="en-US" dirty="0"/>
              <a:t> </a:t>
            </a:r>
            <a:r>
              <a:rPr lang="en-US" altLang="en-US" dirty="0" smtClean="0"/>
              <a:t>10</a:t>
            </a:r>
            <a:r>
              <a:rPr lang="en-US" altLang="en-US" sz="4000" baseline="50000" dirty="0" smtClean="0"/>
              <a:t>-14 </a:t>
            </a:r>
            <a:r>
              <a:rPr lang="en-US" altLang="en-US" dirty="0"/>
              <a:t>s</a:t>
            </a:r>
          </a:p>
        </p:txBody>
      </p:sp>
      <p:sp>
        <p:nvSpPr>
          <p:cNvPr id="10649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06500" name="Group 4"/>
          <p:cNvGrpSpPr>
            <a:grpSpLocks/>
          </p:cNvGrpSpPr>
          <p:nvPr/>
        </p:nvGrpSpPr>
        <p:grpSpPr bwMode="auto">
          <a:xfrm rot="1198672">
            <a:off x="2047875" y="4568825"/>
            <a:ext cx="858838" cy="785813"/>
            <a:chOff x="1751" y="1135"/>
            <a:chExt cx="2232" cy="2232"/>
          </a:xfrm>
        </p:grpSpPr>
        <p:sp>
          <p:nvSpPr>
            <p:cNvPr id="10650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0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0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0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05" name="Group 9"/>
          <p:cNvGrpSpPr>
            <a:grpSpLocks/>
          </p:cNvGrpSpPr>
          <p:nvPr/>
        </p:nvGrpSpPr>
        <p:grpSpPr bwMode="auto">
          <a:xfrm rot="-1425292">
            <a:off x="3419475" y="4343400"/>
            <a:ext cx="858838" cy="785813"/>
            <a:chOff x="1751" y="1135"/>
            <a:chExt cx="2232" cy="2232"/>
          </a:xfrm>
        </p:grpSpPr>
        <p:sp>
          <p:nvSpPr>
            <p:cNvPr id="10650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0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0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0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10" name="Group 14"/>
          <p:cNvGrpSpPr>
            <a:grpSpLocks/>
          </p:cNvGrpSpPr>
          <p:nvPr/>
        </p:nvGrpSpPr>
        <p:grpSpPr bwMode="auto">
          <a:xfrm rot="-583414">
            <a:off x="6169025" y="2941638"/>
            <a:ext cx="858838" cy="785812"/>
            <a:chOff x="1751" y="1135"/>
            <a:chExt cx="2232" cy="2232"/>
          </a:xfrm>
        </p:grpSpPr>
        <p:sp>
          <p:nvSpPr>
            <p:cNvPr id="10651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1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1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1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15" name="Group 19"/>
          <p:cNvGrpSpPr>
            <a:grpSpLocks/>
          </p:cNvGrpSpPr>
          <p:nvPr/>
        </p:nvGrpSpPr>
        <p:grpSpPr bwMode="auto">
          <a:xfrm>
            <a:off x="6221413" y="4371975"/>
            <a:ext cx="858837" cy="785813"/>
            <a:chOff x="1751" y="1135"/>
            <a:chExt cx="2232" cy="2232"/>
          </a:xfrm>
        </p:grpSpPr>
        <p:sp>
          <p:nvSpPr>
            <p:cNvPr id="10651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1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1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1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20" name="Group 24"/>
          <p:cNvGrpSpPr>
            <a:grpSpLocks/>
          </p:cNvGrpSpPr>
          <p:nvPr/>
        </p:nvGrpSpPr>
        <p:grpSpPr bwMode="auto">
          <a:xfrm>
            <a:off x="5081588" y="2724150"/>
            <a:ext cx="858837" cy="785813"/>
            <a:chOff x="1751" y="1135"/>
            <a:chExt cx="2232" cy="2232"/>
          </a:xfrm>
        </p:grpSpPr>
        <p:sp>
          <p:nvSpPr>
            <p:cNvPr id="10652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2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2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2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25" name="Group 29"/>
          <p:cNvGrpSpPr>
            <a:grpSpLocks/>
          </p:cNvGrpSpPr>
          <p:nvPr/>
        </p:nvGrpSpPr>
        <p:grpSpPr bwMode="auto">
          <a:xfrm rot="3434755">
            <a:off x="5226050" y="4930776"/>
            <a:ext cx="858837" cy="785812"/>
            <a:chOff x="1751" y="1135"/>
            <a:chExt cx="2232" cy="2232"/>
          </a:xfrm>
        </p:grpSpPr>
        <p:sp>
          <p:nvSpPr>
            <p:cNvPr id="10652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2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2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2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30" name="Group 34"/>
          <p:cNvGrpSpPr>
            <a:grpSpLocks/>
          </p:cNvGrpSpPr>
          <p:nvPr/>
        </p:nvGrpSpPr>
        <p:grpSpPr bwMode="auto">
          <a:xfrm>
            <a:off x="4049713" y="5264150"/>
            <a:ext cx="858837" cy="785813"/>
            <a:chOff x="1751" y="1135"/>
            <a:chExt cx="2232" cy="2232"/>
          </a:xfrm>
        </p:grpSpPr>
        <p:sp>
          <p:nvSpPr>
            <p:cNvPr id="10653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3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3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3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35" name="Group 39"/>
          <p:cNvGrpSpPr>
            <a:grpSpLocks/>
          </p:cNvGrpSpPr>
          <p:nvPr/>
        </p:nvGrpSpPr>
        <p:grpSpPr bwMode="auto">
          <a:xfrm rot="1626381">
            <a:off x="1901825" y="5641975"/>
            <a:ext cx="858838" cy="785813"/>
            <a:chOff x="1751" y="1135"/>
            <a:chExt cx="2232" cy="2232"/>
          </a:xfrm>
        </p:grpSpPr>
        <p:sp>
          <p:nvSpPr>
            <p:cNvPr id="10653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3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3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3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40" name="Group 44"/>
          <p:cNvGrpSpPr>
            <a:grpSpLocks/>
          </p:cNvGrpSpPr>
          <p:nvPr/>
        </p:nvGrpSpPr>
        <p:grpSpPr bwMode="auto">
          <a:xfrm>
            <a:off x="1082675" y="4937125"/>
            <a:ext cx="858838" cy="785813"/>
            <a:chOff x="1751" y="1135"/>
            <a:chExt cx="2232" cy="2232"/>
          </a:xfrm>
        </p:grpSpPr>
        <p:sp>
          <p:nvSpPr>
            <p:cNvPr id="10654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4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4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4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45" name="Group 49"/>
          <p:cNvGrpSpPr>
            <a:grpSpLocks/>
          </p:cNvGrpSpPr>
          <p:nvPr/>
        </p:nvGrpSpPr>
        <p:grpSpPr bwMode="auto">
          <a:xfrm rot="668038">
            <a:off x="5965825" y="1970088"/>
            <a:ext cx="858838" cy="785812"/>
            <a:chOff x="1751" y="1135"/>
            <a:chExt cx="2232" cy="2232"/>
          </a:xfrm>
        </p:grpSpPr>
        <p:sp>
          <p:nvSpPr>
            <p:cNvPr id="10654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4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4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4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50" name="Group 54"/>
          <p:cNvGrpSpPr>
            <a:grpSpLocks/>
          </p:cNvGrpSpPr>
          <p:nvPr/>
        </p:nvGrpSpPr>
        <p:grpSpPr bwMode="auto">
          <a:xfrm rot="879490">
            <a:off x="4841875" y="1671638"/>
            <a:ext cx="858838" cy="785812"/>
            <a:chOff x="1751" y="1135"/>
            <a:chExt cx="2232" cy="2232"/>
          </a:xfrm>
        </p:grpSpPr>
        <p:sp>
          <p:nvSpPr>
            <p:cNvPr id="10655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10655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5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6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6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6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06563" name="Group 67"/>
          <p:cNvGrpSpPr>
            <a:grpSpLocks/>
          </p:cNvGrpSpPr>
          <p:nvPr/>
        </p:nvGrpSpPr>
        <p:grpSpPr bwMode="auto">
          <a:xfrm>
            <a:off x="204788" y="4784725"/>
            <a:ext cx="858837" cy="785813"/>
            <a:chOff x="1751" y="1135"/>
            <a:chExt cx="2232" cy="2232"/>
          </a:xfrm>
        </p:grpSpPr>
        <p:sp>
          <p:nvSpPr>
            <p:cNvPr id="10656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6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6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6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68" name="Group 72"/>
          <p:cNvGrpSpPr>
            <a:grpSpLocks/>
          </p:cNvGrpSpPr>
          <p:nvPr/>
        </p:nvGrpSpPr>
        <p:grpSpPr bwMode="auto">
          <a:xfrm>
            <a:off x="479425" y="5757863"/>
            <a:ext cx="858838" cy="785812"/>
            <a:chOff x="1751" y="1135"/>
            <a:chExt cx="2232" cy="2232"/>
          </a:xfrm>
        </p:grpSpPr>
        <p:sp>
          <p:nvSpPr>
            <p:cNvPr id="10656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7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7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7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573" name="Group 77"/>
          <p:cNvGrpSpPr>
            <a:grpSpLocks/>
          </p:cNvGrpSpPr>
          <p:nvPr/>
        </p:nvGrpSpPr>
        <p:grpSpPr bwMode="auto">
          <a:xfrm>
            <a:off x="471488" y="2281238"/>
            <a:ext cx="858837" cy="785812"/>
            <a:chOff x="1751" y="1135"/>
            <a:chExt cx="2232" cy="2232"/>
          </a:xfrm>
        </p:grpSpPr>
        <p:sp>
          <p:nvSpPr>
            <p:cNvPr id="10657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7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7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7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10657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CC"/>
                </a:solidFill>
                <a:latin typeface="Arial"/>
              </a:rPr>
              <a:t>-</a:t>
            </a:r>
            <a:endParaRPr lang="en-US" altLang="en-US" sz="2800" b="1" baseline="30000">
              <a:solidFill>
                <a:srgbClr val="0000CC"/>
              </a:solidFill>
              <a:latin typeface="Arial"/>
            </a:endParaRPr>
          </a:p>
        </p:txBody>
      </p:sp>
      <p:sp>
        <p:nvSpPr>
          <p:cNvPr id="10657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CC"/>
                </a:solidFill>
                <a:latin typeface="Arial"/>
              </a:rPr>
              <a:t>e</a:t>
            </a:r>
            <a:r>
              <a:rPr lang="en-US" altLang="en-US" b="1" baseline="30000">
                <a:solidFill>
                  <a:srgbClr val="0000CC"/>
                </a:solidFill>
                <a:latin typeface="Arial"/>
              </a:rPr>
              <a:t>-</a:t>
            </a:r>
          </a:p>
        </p:txBody>
      </p:sp>
      <p:sp>
        <p:nvSpPr>
          <p:cNvPr id="10658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8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4" name="Text Box 98"/>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sp>
        <p:nvSpPr>
          <p:cNvPr id="106595" name="Text Box 99"/>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a:rPr>
              <a:t>+</a:t>
            </a:r>
            <a:endParaRPr lang="en-US" altLang="en-US" b="1" baseline="30000">
              <a:solidFill>
                <a:srgbClr val="FF0000"/>
              </a:solidFill>
              <a:latin typeface="Arial"/>
            </a:endParaRPr>
          </a:p>
        </p:txBody>
      </p:sp>
      <p:grpSp>
        <p:nvGrpSpPr>
          <p:cNvPr id="106596" name="Group 100"/>
          <p:cNvGrpSpPr>
            <a:grpSpLocks/>
          </p:cNvGrpSpPr>
          <p:nvPr/>
        </p:nvGrpSpPr>
        <p:grpSpPr bwMode="auto">
          <a:xfrm rot="-3226531">
            <a:off x="6176963" y="5314950"/>
            <a:ext cx="858837" cy="785813"/>
            <a:chOff x="1751" y="1135"/>
            <a:chExt cx="2232" cy="2232"/>
          </a:xfrm>
        </p:grpSpPr>
        <p:sp>
          <p:nvSpPr>
            <p:cNvPr id="106597" name="Oval 10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8" name="Oval 10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599"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0" name="Oval 10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106601" name="Oval 105"/>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2" name="Oval 106"/>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3" name="Oval 107"/>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4" name="Oval 108"/>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5" name="Oval 109"/>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06606" name="Group 110"/>
          <p:cNvGrpSpPr>
            <a:grpSpLocks/>
          </p:cNvGrpSpPr>
          <p:nvPr/>
        </p:nvGrpSpPr>
        <p:grpSpPr bwMode="auto">
          <a:xfrm>
            <a:off x="2460625" y="2303463"/>
            <a:ext cx="1298575" cy="785812"/>
            <a:chOff x="1550" y="1451"/>
            <a:chExt cx="818" cy="495"/>
          </a:xfrm>
        </p:grpSpPr>
        <p:sp>
          <p:nvSpPr>
            <p:cNvPr id="106607" name="Oval 111"/>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8" name="Oval 112"/>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09" name="Oval 113"/>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0" name="Oval 114"/>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106611" name="Group 115"/>
          <p:cNvGrpSpPr>
            <a:grpSpLocks/>
          </p:cNvGrpSpPr>
          <p:nvPr/>
        </p:nvGrpSpPr>
        <p:grpSpPr bwMode="auto">
          <a:xfrm rot="-1791541">
            <a:off x="7032625" y="3784600"/>
            <a:ext cx="1298575" cy="785813"/>
            <a:chOff x="4430" y="2384"/>
            <a:chExt cx="818" cy="495"/>
          </a:xfrm>
        </p:grpSpPr>
        <p:sp>
          <p:nvSpPr>
            <p:cNvPr id="106612" name="Oval 116"/>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3" name="Oval 11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4" name="Oval 118"/>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106615" name="Oval 11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6" name="Oval 120"/>
          <p:cNvSpPr>
            <a:spLocks noChangeArrowheads="1"/>
          </p:cNvSpPr>
          <p:nvPr/>
        </p:nvSpPr>
        <p:spPr bwMode="auto">
          <a:xfrm rot="17869698">
            <a:off x="4448175" y="42386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7" name="Oval 121"/>
          <p:cNvSpPr>
            <a:spLocks noChangeArrowheads="1"/>
          </p:cNvSpPr>
          <p:nvPr/>
        </p:nvSpPr>
        <p:spPr bwMode="auto">
          <a:xfrm rot="17869698">
            <a:off x="4830763" y="43386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8" name="Oval 122"/>
          <p:cNvSpPr>
            <a:spLocks noChangeArrowheads="1"/>
          </p:cNvSpPr>
          <p:nvPr/>
        </p:nvSpPr>
        <p:spPr bwMode="auto">
          <a:xfrm rot="21241377">
            <a:off x="4411663" y="42481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19" name="Oval 123"/>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20" name="Oval 124"/>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21" name="Oval 125"/>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22" name="Oval 126"/>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23" name="Oval 127"/>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24" name="Oval 128"/>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6625" name="Oval 129"/>
          <p:cNvSpPr>
            <a:spLocks noChangeAspect="1" noChangeArrowheads="1"/>
          </p:cNvSpPr>
          <p:nvPr/>
        </p:nvSpPr>
        <p:spPr bwMode="auto">
          <a:xfrm rot="24992214">
            <a:off x="4183062" y="420052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271040383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2782888"/>
            <a:ext cx="5018088" cy="1319212"/>
            <a:chOff x="-1194" y="2058"/>
            <a:chExt cx="3161" cy="831"/>
          </a:xfrm>
        </p:grpSpPr>
        <p:grpSp>
          <p:nvGrpSpPr>
            <p:cNvPr id="53281" name="Group 3"/>
            <p:cNvGrpSpPr>
              <a:grpSpLocks/>
            </p:cNvGrpSpPr>
            <p:nvPr/>
          </p:nvGrpSpPr>
          <p:grpSpPr bwMode="auto">
            <a:xfrm>
              <a:off x="-1194" y="2273"/>
              <a:ext cx="370" cy="369"/>
              <a:chOff x="362" y="2318"/>
              <a:chExt cx="370" cy="369"/>
            </a:xfrm>
          </p:grpSpPr>
          <p:sp>
            <p:nvSpPr>
              <p:cNvPr id="5330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2" name="Group 6"/>
            <p:cNvGrpSpPr>
              <a:grpSpLocks/>
            </p:cNvGrpSpPr>
            <p:nvPr/>
          </p:nvGrpSpPr>
          <p:grpSpPr bwMode="auto">
            <a:xfrm>
              <a:off x="-826" y="2273"/>
              <a:ext cx="370" cy="369"/>
              <a:chOff x="362" y="2318"/>
              <a:chExt cx="370" cy="369"/>
            </a:xfrm>
          </p:grpSpPr>
          <p:sp>
            <p:nvSpPr>
              <p:cNvPr id="5330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3" name="Group 9"/>
            <p:cNvGrpSpPr>
              <a:grpSpLocks/>
            </p:cNvGrpSpPr>
            <p:nvPr/>
          </p:nvGrpSpPr>
          <p:grpSpPr bwMode="auto">
            <a:xfrm>
              <a:off x="-458" y="2273"/>
              <a:ext cx="370" cy="369"/>
              <a:chOff x="362" y="2318"/>
              <a:chExt cx="370" cy="369"/>
            </a:xfrm>
          </p:grpSpPr>
          <p:sp>
            <p:nvSpPr>
              <p:cNvPr id="5329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4" name="Group 12"/>
            <p:cNvGrpSpPr>
              <a:grpSpLocks/>
            </p:cNvGrpSpPr>
            <p:nvPr/>
          </p:nvGrpSpPr>
          <p:grpSpPr bwMode="auto">
            <a:xfrm>
              <a:off x="-90" y="2273"/>
              <a:ext cx="370" cy="369"/>
              <a:chOff x="362" y="2318"/>
              <a:chExt cx="370" cy="369"/>
            </a:xfrm>
          </p:grpSpPr>
          <p:sp>
            <p:nvSpPr>
              <p:cNvPr id="5329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5" name="Group 15"/>
            <p:cNvGrpSpPr>
              <a:grpSpLocks/>
            </p:cNvGrpSpPr>
            <p:nvPr/>
          </p:nvGrpSpPr>
          <p:grpSpPr bwMode="auto">
            <a:xfrm>
              <a:off x="278" y="2273"/>
              <a:ext cx="370" cy="369"/>
              <a:chOff x="362" y="2318"/>
              <a:chExt cx="370" cy="369"/>
            </a:xfrm>
          </p:grpSpPr>
          <p:sp>
            <p:nvSpPr>
              <p:cNvPr id="5329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6" name="Group 18"/>
            <p:cNvGrpSpPr>
              <a:grpSpLocks/>
            </p:cNvGrpSpPr>
            <p:nvPr/>
          </p:nvGrpSpPr>
          <p:grpSpPr bwMode="auto">
            <a:xfrm>
              <a:off x="646" y="2273"/>
              <a:ext cx="370" cy="369"/>
              <a:chOff x="362" y="2318"/>
              <a:chExt cx="370" cy="369"/>
            </a:xfrm>
          </p:grpSpPr>
          <p:sp>
            <p:nvSpPr>
              <p:cNvPr id="5329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7" name="Group 21"/>
            <p:cNvGrpSpPr>
              <a:grpSpLocks/>
            </p:cNvGrpSpPr>
            <p:nvPr/>
          </p:nvGrpSpPr>
          <p:grpSpPr bwMode="auto">
            <a:xfrm>
              <a:off x="1014" y="2273"/>
              <a:ext cx="370" cy="369"/>
              <a:chOff x="362" y="2318"/>
              <a:chExt cx="370" cy="369"/>
            </a:xfrm>
          </p:grpSpPr>
          <p:sp>
            <p:nvSpPr>
              <p:cNvPr id="5329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328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8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3251" name="Rectangle 27"/>
          <p:cNvSpPr>
            <a:spLocks noGrp="1" noChangeArrowheads="1"/>
          </p:cNvSpPr>
          <p:nvPr>
            <p:ph type="title"/>
          </p:nvPr>
        </p:nvSpPr>
        <p:spPr/>
        <p:txBody>
          <a:bodyPr/>
          <a:lstStyle/>
          <a:p>
            <a:pPr eaLnBrk="1" hangingPunct="1"/>
            <a:r>
              <a:rPr lang="en-US" altLang="en-US" smtClean="0"/>
              <a:t>Elastic scattering</a:t>
            </a:r>
          </a:p>
        </p:txBody>
      </p:sp>
      <p:sp>
        <p:nvSpPr>
          <p:cNvPr id="532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3256" name="Group 32"/>
          <p:cNvGrpSpPr>
            <a:grpSpLocks/>
          </p:cNvGrpSpPr>
          <p:nvPr/>
        </p:nvGrpSpPr>
        <p:grpSpPr bwMode="auto">
          <a:xfrm rot="-2052048">
            <a:off x="4125913" y="1389063"/>
            <a:ext cx="5018087" cy="1319212"/>
            <a:chOff x="-1194" y="2058"/>
            <a:chExt cx="3161" cy="831"/>
          </a:xfrm>
        </p:grpSpPr>
        <p:grpSp>
          <p:nvGrpSpPr>
            <p:cNvPr id="53257" name="Group 33"/>
            <p:cNvGrpSpPr>
              <a:grpSpLocks/>
            </p:cNvGrpSpPr>
            <p:nvPr/>
          </p:nvGrpSpPr>
          <p:grpSpPr bwMode="auto">
            <a:xfrm>
              <a:off x="-1194" y="2273"/>
              <a:ext cx="370" cy="369"/>
              <a:chOff x="362" y="2318"/>
              <a:chExt cx="370" cy="369"/>
            </a:xfrm>
          </p:grpSpPr>
          <p:sp>
            <p:nvSpPr>
              <p:cNvPr id="5327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8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58" name="Group 36"/>
            <p:cNvGrpSpPr>
              <a:grpSpLocks/>
            </p:cNvGrpSpPr>
            <p:nvPr/>
          </p:nvGrpSpPr>
          <p:grpSpPr bwMode="auto">
            <a:xfrm>
              <a:off x="-826" y="2273"/>
              <a:ext cx="370" cy="369"/>
              <a:chOff x="362" y="2318"/>
              <a:chExt cx="370" cy="369"/>
            </a:xfrm>
          </p:grpSpPr>
          <p:sp>
            <p:nvSpPr>
              <p:cNvPr id="5327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59" name="Group 39"/>
            <p:cNvGrpSpPr>
              <a:grpSpLocks/>
            </p:cNvGrpSpPr>
            <p:nvPr/>
          </p:nvGrpSpPr>
          <p:grpSpPr bwMode="auto">
            <a:xfrm>
              <a:off x="-458" y="2273"/>
              <a:ext cx="370" cy="369"/>
              <a:chOff x="362" y="2318"/>
              <a:chExt cx="370" cy="369"/>
            </a:xfrm>
          </p:grpSpPr>
          <p:sp>
            <p:nvSpPr>
              <p:cNvPr id="5327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0" name="Group 42"/>
            <p:cNvGrpSpPr>
              <a:grpSpLocks/>
            </p:cNvGrpSpPr>
            <p:nvPr/>
          </p:nvGrpSpPr>
          <p:grpSpPr bwMode="auto">
            <a:xfrm>
              <a:off x="-90" y="2273"/>
              <a:ext cx="370" cy="369"/>
              <a:chOff x="362" y="2318"/>
              <a:chExt cx="370" cy="369"/>
            </a:xfrm>
          </p:grpSpPr>
          <p:sp>
            <p:nvSpPr>
              <p:cNvPr id="5327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1" name="Group 45"/>
            <p:cNvGrpSpPr>
              <a:grpSpLocks/>
            </p:cNvGrpSpPr>
            <p:nvPr/>
          </p:nvGrpSpPr>
          <p:grpSpPr bwMode="auto">
            <a:xfrm>
              <a:off x="278" y="2273"/>
              <a:ext cx="370" cy="369"/>
              <a:chOff x="362" y="2318"/>
              <a:chExt cx="370" cy="369"/>
            </a:xfrm>
          </p:grpSpPr>
          <p:sp>
            <p:nvSpPr>
              <p:cNvPr id="5327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2" name="Group 48"/>
            <p:cNvGrpSpPr>
              <a:grpSpLocks/>
            </p:cNvGrpSpPr>
            <p:nvPr/>
          </p:nvGrpSpPr>
          <p:grpSpPr bwMode="auto">
            <a:xfrm>
              <a:off x="646" y="2273"/>
              <a:ext cx="370" cy="369"/>
              <a:chOff x="362" y="2318"/>
              <a:chExt cx="370" cy="369"/>
            </a:xfrm>
          </p:grpSpPr>
          <p:sp>
            <p:nvSpPr>
              <p:cNvPr id="5326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3" name="Group 51"/>
            <p:cNvGrpSpPr>
              <a:grpSpLocks/>
            </p:cNvGrpSpPr>
            <p:nvPr/>
          </p:nvGrpSpPr>
          <p:grpSpPr bwMode="auto">
            <a:xfrm>
              <a:off x="1014" y="2273"/>
              <a:ext cx="370" cy="369"/>
              <a:chOff x="362" y="2318"/>
              <a:chExt cx="370" cy="369"/>
            </a:xfrm>
          </p:grpSpPr>
          <p:sp>
            <p:nvSpPr>
              <p:cNvPr id="5326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326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656889801"/>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Rectangle 3"/>
          <p:cNvSpPr>
            <a:spLocks noGrp="1" noChangeArrowheads="1"/>
          </p:cNvSpPr>
          <p:nvPr>
            <p:ph type="title"/>
          </p:nvPr>
        </p:nvSpPr>
        <p:spPr/>
        <p:txBody>
          <a:bodyPr/>
          <a:lstStyle/>
          <a:p>
            <a:r>
              <a:rPr lang="en-US" altLang="en-US"/>
              <a:t>Timescales of radiation damage</a:t>
            </a:r>
          </a:p>
        </p:txBody>
      </p:sp>
      <p:sp>
        <p:nvSpPr>
          <p:cNvPr id="136196"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300">
                <a:solidFill>
                  <a:srgbClr val="000000"/>
                </a:solidFill>
                <a:latin typeface="Arial"/>
              </a:rPr>
              <a:t>Garret et. al. (2005) </a:t>
            </a:r>
            <a:r>
              <a:rPr lang="en-US" altLang="en-US" sz="2300" i="1">
                <a:solidFill>
                  <a:srgbClr val="000000"/>
                </a:solidFill>
                <a:latin typeface="Arial"/>
              </a:rPr>
              <a:t>Chem. Rev</a:t>
            </a:r>
            <a:r>
              <a:rPr lang="en-US" altLang="en-US" sz="2300" b="1" i="1">
                <a:solidFill>
                  <a:srgbClr val="000000"/>
                </a:solidFill>
                <a:latin typeface="Arial"/>
              </a:rPr>
              <a:t>.</a:t>
            </a:r>
            <a:r>
              <a:rPr lang="en-US" altLang="en-US" sz="2300" b="1">
                <a:solidFill>
                  <a:srgbClr val="000000"/>
                </a:solidFill>
                <a:latin typeface="Arial"/>
              </a:rPr>
              <a:t> 105</a:t>
            </a:r>
            <a:r>
              <a:rPr lang="en-US" altLang="en-US" sz="2300">
                <a:solidFill>
                  <a:srgbClr val="000000"/>
                </a:solidFill>
                <a:latin typeface="Arial"/>
              </a:rPr>
              <a:t>, 355-389</a:t>
            </a:r>
          </a:p>
          <a:p>
            <a:pPr algn="ctr">
              <a:spcBef>
                <a:spcPct val="50000"/>
              </a:spcBef>
            </a:pPr>
            <a:endParaRPr lang="en-US" altLang="en-US" sz="2300">
              <a:solidFill>
                <a:srgbClr val="000000"/>
              </a:solidFill>
              <a:latin typeface="Arial"/>
            </a:endParaRPr>
          </a:p>
        </p:txBody>
      </p:sp>
      <p:sp>
        <p:nvSpPr>
          <p:cNvPr id="136197" name="Rectangle 5"/>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36198" name="Rectangle 6"/>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298739084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Rectangle 3"/>
          <p:cNvSpPr>
            <a:spLocks noGrp="1" noChangeArrowheads="1"/>
          </p:cNvSpPr>
          <p:nvPr>
            <p:ph type="title"/>
          </p:nvPr>
        </p:nvSpPr>
        <p:spPr/>
        <p:txBody>
          <a:bodyPr/>
          <a:lstStyle/>
          <a:p>
            <a:r>
              <a:rPr lang="en-US" altLang="en-US"/>
              <a:t>Timescales of radiation damage</a:t>
            </a:r>
          </a:p>
        </p:txBody>
      </p:sp>
      <p:sp>
        <p:nvSpPr>
          <p:cNvPr id="139268"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300">
                <a:solidFill>
                  <a:srgbClr val="000000"/>
                </a:solidFill>
                <a:latin typeface="Arial"/>
              </a:rPr>
              <a:t>Garret et. al. (2005) </a:t>
            </a:r>
            <a:r>
              <a:rPr lang="en-US" altLang="en-US" sz="2300" i="1">
                <a:solidFill>
                  <a:srgbClr val="000000"/>
                </a:solidFill>
                <a:latin typeface="Arial"/>
              </a:rPr>
              <a:t>Chem. Rev</a:t>
            </a:r>
            <a:r>
              <a:rPr lang="en-US" altLang="en-US" sz="2300" b="1" i="1">
                <a:solidFill>
                  <a:srgbClr val="000000"/>
                </a:solidFill>
                <a:latin typeface="Arial"/>
              </a:rPr>
              <a:t>.</a:t>
            </a:r>
            <a:r>
              <a:rPr lang="en-US" altLang="en-US" sz="2300" b="1">
                <a:solidFill>
                  <a:srgbClr val="000000"/>
                </a:solidFill>
                <a:latin typeface="Arial"/>
              </a:rPr>
              <a:t> 105</a:t>
            </a:r>
            <a:r>
              <a:rPr lang="en-US" altLang="en-US" sz="2300">
                <a:solidFill>
                  <a:srgbClr val="000000"/>
                </a:solidFill>
                <a:latin typeface="Arial"/>
              </a:rPr>
              <a:t>, 355-389</a:t>
            </a:r>
          </a:p>
          <a:p>
            <a:pPr algn="ctr">
              <a:spcBef>
                <a:spcPct val="50000"/>
              </a:spcBef>
            </a:pPr>
            <a:endParaRPr lang="en-US" altLang="en-US" sz="2300">
              <a:solidFill>
                <a:srgbClr val="000000"/>
              </a:solidFill>
              <a:latin typeface="Arial"/>
            </a:endParaRPr>
          </a:p>
        </p:txBody>
      </p:sp>
      <p:sp>
        <p:nvSpPr>
          <p:cNvPr id="139269" name="Line 5"/>
          <p:cNvSpPr>
            <a:spLocks noChangeShapeType="1"/>
          </p:cNvSpPr>
          <p:nvPr/>
        </p:nvSpPr>
        <p:spPr bwMode="auto">
          <a:xfrm>
            <a:off x="4456113" y="3455988"/>
            <a:ext cx="0" cy="739775"/>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39270" name="Text Box 6"/>
          <p:cNvSpPr txBox="1">
            <a:spLocks noChangeArrowheads="1"/>
          </p:cNvSpPr>
          <p:nvPr/>
        </p:nvSpPr>
        <p:spPr bwMode="auto">
          <a:xfrm>
            <a:off x="3933825" y="2938463"/>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99CC00"/>
                </a:solidFill>
                <a:latin typeface="Arial"/>
              </a:rPr>
              <a:t>LCLS</a:t>
            </a:r>
          </a:p>
        </p:txBody>
      </p:sp>
      <p:grpSp>
        <p:nvGrpSpPr>
          <p:cNvPr id="139271" name="Group 7"/>
          <p:cNvGrpSpPr>
            <a:grpSpLocks/>
          </p:cNvGrpSpPr>
          <p:nvPr/>
        </p:nvGrpSpPr>
        <p:grpSpPr bwMode="auto">
          <a:xfrm>
            <a:off x="6629400" y="3521075"/>
            <a:ext cx="1154113" cy="822325"/>
            <a:chOff x="4745" y="2040"/>
            <a:chExt cx="727" cy="518"/>
          </a:xfrm>
        </p:grpSpPr>
        <p:sp>
          <p:nvSpPr>
            <p:cNvPr id="139272" name="Line 8"/>
            <p:cNvSpPr>
              <a:spLocks noChangeShapeType="1"/>
            </p:cNvSpPr>
            <p:nvPr/>
          </p:nvSpPr>
          <p:spPr bwMode="auto">
            <a:xfrm flipV="1">
              <a:off x="4745" y="2117"/>
              <a:ext cx="0" cy="32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39273" name="Text Box 9"/>
            <p:cNvSpPr txBox="1">
              <a:spLocks noChangeArrowheads="1"/>
            </p:cNvSpPr>
            <p:nvPr/>
          </p:nvSpPr>
          <p:spPr bwMode="auto">
            <a:xfrm>
              <a:off x="4781" y="2040"/>
              <a:ext cx="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solidFill>
                    <a:srgbClr val="0000FF"/>
                  </a:solidFill>
                  <a:latin typeface="Arial"/>
                </a:rPr>
                <a:t>ALS</a:t>
              </a:r>
            </a:p>
            <a:p>
              <a:pPr algn="ctr"/>
              <a:r>
                <a:rPr lang="en-US" altLang="en-US" sz="2400" b="1">
                  <a:solidFill>
                    <a:srgbClr val="0000FF"/>
                  </a:solidFill>
                  <a:latin typeface="Arial"/>
                </a:rPr>
                <a:t>bunch</a:t>
              </a:r>
            </a:p>
          </p:txBody>
        </p:sp>
      </p:grpSp>
      <p:sp>
        <p:nvSpPr>
          <p:cNvPr id="139274" name="Rectangle 10"/>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39275" name="Rectangle 11"/>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24951041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Ionization track</a:t>
            </a:r>
          </a:p>
        </p:txBody>
      </p:sp>
      <p:grpSp>
        <p:nvGrpSpPr>
          <p:cNvPr id="93187" name="Group 3"/>
          <p:cNvGrpSpPr>
            <a:grpSpLocks/>
          </p:cNvGrpSpPr>
          <p:nvPr/>
        </p:nvGrpSpPr>
        <p:grpSpPr bwMode="auto">
          <a:xfrm>
            <a:off x="431800" y="-433388"/>
            <a:ext cx="588963" cy="4778376"/>
            <a:chOff x="272" y="-273"/>
            <a:chExt cx="371" cy="3010"/>
          </a:xfrm>
        </p:grpSpPr>
        <p:grpSp>
          <p:nvGrpSpPr>
            <p:cNvPr id="93188" name="Group 4"/>
            <p:cNvGrpSpPr>
              <a:grpSpLocks/>
            </p:cNvGrpSpPr>
            <p:nvPr/>
          </p:nvGrpSpPr>
          <p:grpSpPr bwMode="auto">
            <a:xfrm rot="5400000">
              <a:off x="272" y="-273"/>
              <a:ext cx="370" cy="369"/>
              <a:chOff x="362" y="2318"/>
              <a:chExt cx="370" cy="369"/>
            </a:xfrm>
          </p:grpSpPr>
          <p:sp>
            <p:nvSpPr>
              <p:cNvPr id="93189"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190"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3191" name="Group 7"/>
            <p:cNvGrpSpPr>
              <a:grpSpLocks/>
            </p:cNvGrpSpPr>
            <p:nvPr/>
          </p:nvGrpSpPr>
          <p:grpSpPr bwMode="auto">
            <a:xfrm rot="5400000">
              <a:off x="272" y="95"/>
              <a:ext cx="370" cy="369"/>
              <a:chOff x="362" y="2318"/>
              <a:chExt cx="370" cy="369"/>
            </a:xfrm>
          </p:grpSpPr>
          <p:sp>
            <p:nvSpPr>
              <p:cNvPr id="93192"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193"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3194" name="Group 10"/>
            <p:cNvGrpSpPr>
              <a:grpSpLocks/>
            </p:cNvGrpSpPr>
            <p:nvPr/>
          </p:nvGrpSpPr>
          <p:grpSpPr bwMode="auto">
            <a:xfrm rot="5400000">
              <a:off x="273" y="463"/>
              <a:ext cx="370" cy="369"/>
              <a:chOff x="362" y="2318"/>
              <a:chExt cx="370" cy="369"/>
            </a:xfrm>
          </p:grpSpPr>
          <p:sp>
            <p:nvSpPr>
              <p:cNvPr id="93195"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196"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3197" name="Group 13"/>
            <p:cNvGrpSpPr>
              <a:grpSpLocks/>
            </p:cNvGrpSpPr>
            <p:nvPr/>
          </p:nvGrpSpPr>
          <p:grpSpPr bwMode="auto">
            <a:xfrm rot="5400000">
              <a:off x="273" y="831"/>
              <a:ext cx="370" cy="369"/>
              <a:chOff x="362" y="2318"/>
              <a:chExt cx="370" cy="369"/>
            </a:xfrm>
          </p:grpSpPr>
          <p:sp>
            <p:nvSpPr>
              <p:cNvPr id="93198"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199"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3200" name="Group 16"/>
            <p:cNvGrpSpPr>
              <a:grpSpLocks/>
            </p:cNvGrpSpPr>
            <p:nvPr/>
          </p:nvGrpSpPr>
          <p:grpSpPr bwMode="auto">
            <a:xfrm rot="5400000">
              <a:off x="273" y="1199"/>
              <a:ext cx="370" cy="369"/>
              <a:chOff x="362" y="2318"/>
              <a:chExt cx="370" cy="369"/>
            </a:xfrm>
          </p:grpSpPr>
          <p:sp>
            <p:nvSpPr>
              <p:cNvPr id="93201"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202"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3203" name="Group 19"/>
            <p:cNvGrpSpPr>
              <a:grpSpLocks/>
            </p:cNvGrpSpPr>
            <p:nvPr/>
          </p:nvGrpSpPr>
          <p:grpSpPr bwMode="auto">
            <a:xfrm rot="5400000">
              <a:off x="273" y="1567"/>
              <a:ext cx="370" cy="369"/>
              <a:chOff x="362" y="2318"/>
              <a:chExt cx="370" cy="369"/>
            </a:xfrm>
          </p:grpSpPr>
          <p:sp>
            <p:nvSpPr>
              <p:cNvPr id="93204"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205"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3206" name="Group 22"/>
            <p:cNvGrpSpPr>
              <a:grpSpLocks/>
            </p:cNvGrpSpPr>
            <p:nvPr/>
          </p:nvGrpSpPr>
          <p:grpSpPr bwMode="auto">
            <a:xfrm rot="5400000">
              <a:off x="273" y="1935"/>
              <a:ext cx="370" cy="369"/>
              <a:chOff x="362" y="2318"/>
              <a:chExt cx="370" cy="369"/>
            </a:xfrm>
          </p:grpSpPr>
          <p:sp>
            <p:nvSpPr>
              <p:cNvPr id="93207"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208"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93209"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210"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93211"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93212"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3"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4"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5"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6"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7"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8"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19"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0"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1"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2"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3"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4"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5"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6"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7"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8"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29"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nvGrpSpPr>
          <p:cNvPr id="93230" name="Group 46"/>
          <p:cNvGrpSpPr>
            <a:grpSpLocks/>
          </p:cNvGrpSpPr>
          <p:nvPr/>
        </p:nvGrpSpPr>
        <p:grpSpPr bwMode="auto">
          <a:xfrm rot="20370108" flipH="1">
            <a:off x="4278313" y="4410075"/>
            <a:ext cx="762000" cy="530225"/>
            <a:chOff x="2827" y="2760"/>
            <a:chExt cx="480" cy="334"/>
          </a:xfrm>
        </p:grpSpPr>
        <p:sp>
          <p:nvSpPr>
            <p:cNvPr id="93231"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2"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3"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4"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5"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6"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7"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8"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39"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0"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sp>
        <p:nvSpPr>
          <p:cNvPr id="93241"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2"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3"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4"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5"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6"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7"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8"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49"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0"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1"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2"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3"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4"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5"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6"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7"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8"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59"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60"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nvGrpSpPr>
          <p:cNvPr id="93268" name="Group 84"/>
          <p:cNvGrpSpPr>
            <a:grpSpLocks/>
          </p:cNvGrpSpPr>
          <p:nvPr/>
        </p:nvGrpSpPr>
        <p:grpSpPr bwMode="auto">
          <a:xfrm>
            <a:off x="1435100" y="3105150"/>
            <a:ext cx="4013200" cy="1370013"/>
            <a:chOff x="904" y="1956"/>
            <a:chExt cx="2528" cy="863"/>
          </a:xfrm>
        </p:grpSpPr>
        <p:sp>
          <p:nvSpPr>
            <p:cNvPr id="93262" name="Text Box 78"/>
            <p:cNvSpPr txBox="1">
              <a:spLocks noChangeArrowheads="1"/>
            </p:cNvSpPr>
            <p:nvPr/>
          </p:nvSpPr>
          <p:spPr bwMode="auto">
            <a:xfrm>
              <a:off x="904" y="1956"/>
              <a:ext cx="2528"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a:solidFill>
                    <a:srgbClr val="000000"/>
                  </a:solidFill>
                  <a:latin typeface="Arial"/>
                </a:rPr>
                <a:t>Heterogeneous reactions</a:t>
              </a:r>
            </a:p>
          </p:txBody>
        </p:sp>
        <p:sp>
          <p:nvSpPr>
            <p:cNvPr id="93263" name="Line 79"/>
            <p:cNvSpPr>
              <a:spLocks noChangeShapeType="1"/>
            </p:cNvSpPr>
            <p:nvPr/>
          </p:nvSpPr>
          <p:spPr bwMode="auto">
            <a:xfrm flipH="1">
              <a:off x="1773" y="2276"/>
              <a:ext cx="403" cy="3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64" name="Line 80"/>
            <p:cNvSpPr>
              <a:spLocks noChangeShapeType="1"/>
            </p:cNvSpPr>
            <p:nvPr/>
          </p:nvSpPr>
          <p:spPr bwMode="auto">
            <a:xfrm>
              <a:off x="2152" y="2280"/>
              <a:ext cx="695" cy="5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grpSp>
        <p:nvGrpSpPr>
          <p:cNvPr id="93267" name="Group 83"/>
          <p:cNvGrpSpPr>
            <a:grpSpLocks/>
          </p:cNvGrpSpPr>
          <p:nvPr/>
        </p:nvGrpSpPr>
        <p:grpSpPr bwMode="auto">
          <a:xfrm>
            <a:off x="2428875" y="5414963"/>
            <a:ext cx="5364163" cy="1030287"/>
            <a:chOff x="1530" y="3411"/>
            <a:chExt cx="3379" cy="649"/>
          </a:xfrm>
        </p:grpSpPr>
        <p:sp>
          <p:nvSpPr>
            <p:cNvPr id="93261" name="Text Box 77"/>
            <p:cNvSpPr txBox="1">
              <a:spLocks noChangeArrowheads="1"/>
            </p:cNvSpPr>
            <p:nvPr/>
          </p:nvSpPr>
          <p:spPr bwMode="auto">
            <a:xfrm>
              <a:off x="1722" y="3743"/>
              <a:ext cx="2456"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a:solidFill>
                    <a:srgbClr val="000000"/>
                  </a:solidFill>
                  <a:latin typeface="Arial"/>
                </a:rPr>
                <a:t>Homogeneous reactions</a:t>
              </a:r>
            </a:p>
          </p:txBody>
        </p:sp>
        <p:sp>
          <p:nvSpPr>
            <p:cNvPr id="93265" name="Line 81"/>
            <p:cNvSpPr>
              <a:spLocks noChangeShapeType="1"/>
            </p:cNvSpPr>
            <p:nvPr/>
          </p:nvSpPr>
          <p:spPr bwMode="auto">
            <a:xfrm flipH="1" flipV="1">
              <a:off x="1530" y="3411"/>
              <a:ext cx="1455" cy="3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sp>
          <p:nvSpPr>
            <p:cNvPr id="93266" name="Line 82"/>
            <p:cNvSpPr>
              <a:spLocks noChangeShapeType="1"/>
            </p:cNvSpPr>
            <p:nvPr/>
          </p:nvSpPr>
          <p:spPr bwMode="auto">
            <a:xfrm flipV="1">
              <a:off x="2961" y="3483"/>
              <a:ext cx="1948" cy="2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a:endParaRPr>
            </a:p>
          </p:txBody>
        </p:sp>
      </p:grpSp>
    </p:spTree>
    <p:extLst>
      <p:ext uri="{BB962C8B-B14F-4D97-AF65-F5344CB8AC3E}">
        <p14:creationId xmlns:p14="http://schemas.microsoft.com/office/powerpoint/2010/main" val="31927790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3731" name="Rectangle 3"/>
          <p:cNvSpPr>
            <a:spLocks noGrp="1" noChangeArrowheads="1"/>
          </p:cNvSpPr>
          <p:nvPr>
            <p:ph type="title"/>
          </p:nvPr>
        </p:nvSpPr>
        <p:spPr/>
        <p:txBody>
          <a:bodyPr/>
          <a:lstStyle/>
          <a:p>
            <a:pPr eaLnBrk="1" hangingPunct="1"/>
            <a:r>
              <a:rPr lang="en-US" altLang="en-US" smtClean="0"/>
              <a:t>Where do photons go?</a:t>
            </a:r>
          </a:p>
        </p:txBody>
      </p:sp>
      <p:sp>
        <p:nvSpPr>
          <p:cNvPr id="7373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3734" name="Group 6"/>
          <p:cNvGrpSpPr>
            <a:grpSpLocks/>
          </p:cNvGrpSpPr>
          <p:nvPr/>
        </p:nvGrpSpPr>
        <p:grpSpPr bwMode="auto">
          <a:xfrm>
            <a:off x="5286375" y="1277938"/>
            <a:ext cx="1490663" cy="1447800"/>
            <a:chOff x="1893" y="816"/>
            <a:chExt cx="1597" cy="1500"/>
          </a:xfrm>
        </p:grpSpPr>
        <p:pic>
          <p:nvPicPr>
            <p:cNvPr id="7374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375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375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373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374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374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374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374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44"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3745"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3746"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3747"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61257865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4755" name="Rectangle 3"/>
          <p:cNvSpPr>
            <a:spLocks noGrp="1" noChangeArrowheads="1"/>
          </p:cNvSpPr>
          <p:nvPr>
            <p:ph type="title"/>
          </p:nvPr>
        </p:nvSpPr>
        <p:spPr/>
        <p:txBody>
          <a:bodyPr/>
          <a:lstStyle/>
          <a:p>
            <a:pPr eaLnBrk="1" hangingPunct="1"/>
            <a:r>
              <a:rPr lang="en-US" altLang="en-US" smtClean="0"/>
              <a:t>Where do photons go?</a:t>
            </a:r>
          </a:p>
        </p:txBody>
      </p:sp>
      <p:sp>
        <p:nvSpPr>
          <p:cNvPr id="7475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5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4758" name="Group 6"/>
          <p:cNvGrpSpPr>
            <a:grpSpLocks/>
          </p:cNvGrpSpPr>
          <p:nvPr/>
        </p:nvGrpSpPr>
        <p:grpSpPr bwMode="auto">
          <a:xfrm>
            <a:off x="5286375" y="1277938"/>
            <a:ext cx="1490663" cy="1447800"/>
            <a:chOff x="1893" y="816"/>
            <a:chExt cx="1597" cy="1500"/>
          </a:xfrm>
        </p:grpSpPr>
        <p:pic>
          <p:nvPicPr>
            <p:cNvPr id="7477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477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477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47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47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476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4766"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4767"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4768"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9"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4770"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4771"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72"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4773"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4"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492833715"/>
      </p:ext>
    </p:extLst>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5779" name="Rectangle 3"/>
          <p:cNvSpPr>
            <a:spLocks noGrp="1" noChangeArrowheads="1"/>
          </p:cNvSpPr>
          <p:nvPr>
            <p:ph type="title"/>
          </p:nvPr>
        </p:nvSpPr>
        <p:spPr/>
        <p:txBody>
          <a:bodyPr/>
          <a:lstStyle/>
          <a:p>
            <a:pPr eaLnBrk="1" hangingPunct="1"/>
            <a:r>
              <a:rPr lang="en-US" altLang="en-US" smtClean="0"/>
              <a:t>Where do photons go?</a:t>
            </a:r>
          </a:p>
        </p:txBody>
      </p:sp>
      <p:sp>
        <p:nvSpPr>
          <p:cNvPr id="757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5782" name="Group 6"/>
          <p:cNvGrpSpPr>
            <a:grpSpLocks/>
          </p:cNvGrpSpPr>
          <p:nvPr/>
        </p:nvGrpSpPr>
        <p:grpSpPr bwMode="auto">
          <a:xfrm>
            <a:off x="5286375" y="1277938"/>
            <a:ext cx="1490663" cy="1447800"/>
            <a:chOff x="1893" y="816"/>
            <a:chExt cx="1597" cy="1500"/>
          </a:xfrm>
        </p:grpSpPr>
        <p:pic>
          <p:nvPicPr>
            <p:cNvPr id="7580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580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580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57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57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57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5790"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5791"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5792"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93"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5794"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5795"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5796"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5797"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98"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5799"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801"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802"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348763671"/>
      </p:ext>
    </p:extLst>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6803" name="Rectangle 3"/>
          <p:cNvSpPr>
            <a:spLocks noGrp="1" noChangeArrowheads="1"/>
          </p:cNvSpPr>
          <p:nvPr>
            <p:ph type="title"/>
          </p:nvPr>
        </p:nvSpPr>
        <p:spPr/>
        <p:txBody>
          <a:bodyPr/>
          <a:lstStyle/>
          <a:p>
            <a:pPr eaLnBrk="1" hangingPunct="1"/>
            <a:r>
              <a:rPr lang="en-US" altLang="en-US" smtClean="0"/>
              <a:t>Where do photons go?</a:t>
            </a:r>
          </a:p>
        </p:txBody>
      </p:sp>
      <p:sp>
        <p:nvSpPr>
          <p:cNvPr id="7680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6806" name="Group 6"/>
          <p:cNvGrpSpPr>
            <a:grpSpLocks/>
          </p:cNvGrpSpPr>
          <p:nvPr/>
        </p:nvGrpSpPr>
        <p:grpSpPr bwMode="auto">
          <a:xfrm>
            <a:off x="5286375" y="1277938"/>
            <a:ext cx="1490663" cy="1447800"/>
            <a:chOff x="1893" y="816"/>
            <a:chExt cx="1597" cy="1500"/>
          </a:xfrm>
        </p:grpSpPr>
        <p:pic>
          <p:nvPicPr>
            <p:cNvPr id="76828"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6830"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6831"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680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681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681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useful/absorbed energy: 7.3%</a:t>
            </a:r>
          </a:p>
        </p:txBody>
      </p:sp>
      <p:sp>
        <p:nvSpPr>
          <p:cNvPr id="7681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681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681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681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681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682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682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682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682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11255020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798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endParaRPr lang="en-US" altLang="en-US"/>
          </a:p>
          <a:p>
            <a:pPr marL="990600" lvl="1" indent="-533400">
              <a:buFontTx/>
              <a:buAutoNum type="arabicPeriod"/>
            </a:pPr>
            <a:endParaRPr lang="en-US" altLang="en-US"/>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1207026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7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7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endParaRPr lang="en-US" altLang="en-US" dirty="0" smtClean="0">
              <a:solidFill>
                <a:schemeClr val="bg2"/>
              </a:solidFill>
            </a:endParaRPr>
          </a:p>
          <a:p>
            <a:pPr marL="990600" lvl="1" indent="-533400">
              <a:buFontTx/>
              <a:buAutoNum type="arabicPeriod"/>
            </a:pPr>
            <a:endParaRPr lang="en-US" altLang="en-US" dirty="0" smtClean="0">
              <a:solidFill>
                <a:schemeClr val="bg2"/>
              </a:solidFill>
            </a:endParaRPr>
          </a:p>
          <a:p>
            <a:pPr marL="609600" indent="-609600"/>
            <a:endParaRPr lang="en-US" altLang="en-US" dirty="0">
              <a:solidFill>
                <a:schemeClr val="bg2"/>
              </a:solidFill>
            </a:endParaRPr>
          </a:p>
          <a:p>
            <a:pPr marL="609600" indent="-609600"/>
            <a:r>
              <a:rPr lang="en-US" altLang="en-US" dirty="0" smtClean="0"/>
              <a:t>Specific</a:t>
            </a:r>
            <a:endParaRPr lang="en-US" altLang="en-US" dirty="0"/>
          </a:p>
          <a:p>
            <a:pPr marL="990600" lvl="1" indent="-533400">
              <a:buFontTx/>
              <a:buAutoNum type="arabicPeriod"/>
            </a:pPr>
            <a:r>
              <a:rPr lang="en-US" altLang="en-US" dirty="0"/>
              <a:t>depends on </a:t>
            </a:r>
            <a:r>
              <a:rPr lang="en-US" altLang="en-US" dirty="0" smtClean="0"/>
              <a:t>chemistry</a:t>
            </a:r>
            <a:endParaRPr lang="en-US" altLang="en-US" dirty="0"/>
          </a:p>
        </p:txBody>
      </p:sp>
    </p:spTree>
    <p:extLst>
      <p:ext uri="{BB962C8B-B14F-4D97-AF65-F5344CB8AC3E}">
        <p14:creationId xmlns:p14="http://schemas.microsoft.com/office/powerpoint/2010/main" val="78632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3811519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4275" name="Rectangle 3"/>
          <p:cNvSpPr>
            <a:spLocks noGrp="1" noChangeArrowheads="1"/>
          </p:cNvSpPr>
          <p:nvPr>
            <p:ph type="title"/>
          </p:nvPr>
        </p:nvSpPr>
        <p:spPr/>
        <p:txBody>
          <a:bodyPr/>
          <a:lstStyle/>
          <a:p>
            <a:pPr eaLnBrk="1" hangingPunct="1"/>
            <a:r>
              <a:rPr lang="en-US" altLang="en-US" smtClean="0"/>
              <a:t>Where do photons go?</a:t>
            </a:r>
          </a:p>
        </p:txBody>
      </p:sp>
      <p:sp>
        <p:nvSpPr>
          <p:cNvPr id="542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sp>
        <p:nvSpPr>
          <p:cNvPr id="54278" name="Line 6"/>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95239" name="Group 7"/>
          <p:cNvGrpSpPr>
            <a:grpSpLocks/>
          </p:cNvGrpSpPr>
          <p:nvPr/>
        </p:nvGrpSpPr>
        <p:grpSpPr bwMode="auto">
          <a:xfrm>
            <a:off x="4473575" y="1277938"/>
            <a:ext cx="2892425" cy="2159000"/>
            <a:chOff x="2818" y="805"/>
            <a:chExt cx="1822" cy="1360"/>
          </a:xfrm>
        </p:grpSpPr>
        <p:grpSp>
          <p:nvGrpSpPr>
            <p:cNvPr id="54283" name="Group 8"/>
            <p:cNvGrpSpPr>
              <a:grpSpLocks/>
            </p:cNvGrpSpPr>
            <p:nvPr/>
          </p:nvGrpSpPr>
          <p:grpSpPr bwMode="auto">
            <a:xfrm>
              <a:off x="3330" y="805"/>
              <a:ext cx="939" cy="912"/>
              <a:chOff x="1893" y="816"/>
              <a:chExt cx="1597" cy="1500"/>
            </a:xfrm>
          </p:grpSpPr>
          <p:pic>
            <p:nvPicPr>
              <p:cNvPr id="54288" name="Picture 9"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Oval 10"/>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4290" name="Oval 11"/>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4291" name="Oval 12"/>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4284" name="Line 13"/>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5" name="Line 14"/>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6" name="Line 15"/>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7" name="Text Box 16"/>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grpSp>
      <p:sp>
        <p:nvSpPr>
          <p:cNvPr id="54280" name="Text Box 17"/>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4281"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4282" name="Picture 19"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608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9"/>
                                        </p:tgtEl>
                                        <p:attrNameLst>
                                          <p:attrName>style.visibility</p:attrName>
                                        </p:attrNameLst>
                                      </p:cBhvr>
                                      <p:to>
                                        <p:strVal val="visible"/>
                                      </p:to>
                                    </p:set>
                                    <p:animEffect transition="in" filter="wipe(left)">
                                      <p:cBhvr>
                                        <p:cTn id="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32997" name="phaser.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2999"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experimentally-obtained phases</a:t>
            </a:r>
          </a:p>
        </p:txBody>
      </p:sp>
    </p:spTree>
    <p:extLst>
      <p:ext uri="{BB962C8B-B14F-4D97-AF65-F5344CB8AC3E}">
        <p14:creationId xmlns:p14="http://schemas.microsoft.com/office/powerpoint/2010/main" val="64779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endParaRPr lang="en-US" altLang="en-US" dirty="0" smtClean="0">
              <a:solidFill>
                <a:schemeClr val="bg2"/>
              </a:solidFill>
            </a:endParaRPr>
          </a:p>
          <a:p>
            <a:pPr marL="990600" lvl="1" indent="-533400">
              <a:buFontTx/>
              <a:buAutoNum type="arabicPeriod"/>
            </a:pPr>
            <a:endParaRPr lang="en-US" altLang="en-US" dirty="0" smtClean="0">
              <a:solidFill>
                <a:schemeClr val="bg2"/>
              </a:solidFill>
            </a:endParaRPr>
          </a:p>
          <a:p>
            <a:pPr marL="609600" indent="-609600"/>
            <a:endParaRPr lang="en-US" altLang="en-US" dirty="0">
              <a:solidFill>
                <a:schemeClr val="bg2"/>
              </a:solidFill>
            </a:endParaRPr>
          </a:p>
          <a:p>
            <a:pPr marL="609600" indent="-609600"/>
            <a:r>
              <a:rPr lang="en-US" altLang="en-US" dirty="0" smtClean="0"/>
              <a:t>Specific</a:t>
            </a:r>
            <a:endParaRPr lang="en-US" altLang="en-US" dirty="0"/>
          </a:p>
          <a:p>
            <a:pPr marL="990600" lvl="1" indent="-533400">
              <a:buFontTx/>
              <a:buAutoNum type="arabicPeriod"/>
            </a:pPr>
            <a:r>
              <a:rPr lang="en-US" altLang="en-US" dirty="0"/>
              <a:t>depends on </a:t>
            </a:r>
            <a:r>
              <a:rPr lang="en-US" altLang="en-US" dirty="0" smtClean="0"/>
              <a:t>chemistry</a:t>
            </a:r>
          </a:p>
          <a:p>
            <a:pPr marL="990600" lvl="1" indent="-533400">
              <a:buFontTx/>
              <a:buAutoNum type="arabicPeriod"/>
            </a:pPr>
            <a:r>
              <a:rPr lang="en-US" altLang="en-US" dirty="0" smtClean="0"/>
              <a:t>destroys phasing signal</a:t>
            </a:r>
            <a:endParaRPr lang="en-US" altLang="en-US" dirty="0"/>
          </a:p>
        </p:txBody>
      </p:sp>
    </p:spTree>
    <p:extLst>
      <p:ext uri="{BB962C8B-B14F-4D97-AF65-F5344CB8AC3E}">
        <p14:creationId xmlns:p14="http://schemas.microsoft.com/office/powerpoint/2010/main" val="214082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7103"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438"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2292768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450"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8127"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209800" y="1200150"/>
            <a:ext cx="1219200" cy="1262063"/>
            <a:chOff x="1392" y="756"/>
            <a:chExt cx="768" cy="795"/>
          </a:xfrm>
        </p:grpSpPr>
        <p:sp>
          <p:nvSpPr>
            <p:cNvPr id="2152456"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2152457"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1.0</a:t>
              </a:r>
            </a:p>
          </p:txBody>
        </p:sp>
        <p:sp>
          <p:nvSpPr>
            <p:cNvPr id="2152458"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0.0</a:t>
              </a:r>
            </a:p>
          </p:txBody>
        </p:sp>
        <p:sp>
          <p:nvSpPr>
            <p:cNvPr id="2152459" name="Text Box 11"/>
            <p:cNvSpPr txBox="1">
              <a:spLocks noChangeArrowheads="1"/>
            </p:cNvSpPr>
            <p:nvPr/>
          </p:nvSpPr>
          <p:spPr bwMode="auto">
            <a:xfrm rot="162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3333CC"/>
                  </a:solidFill>
                </a:rPr>
                <a:t>fraction</a:t>
              </a:r>
            </a:p>
            <a:p>
              <a:pPr algn="ctr"/>
              <a:r>
                <a:rPr lang="en-US" altLang="en-US" sz="1200" b="1">
                  <a:solidFill>
                    <a:srgbClr val="3333CC"/>
                  </a:solidFill>
                </a:rPr>
                <a:t>unconverted</a:t>
              </a:r>
            </a:p>
          </p:txBody>
        </p:sp>
        <p:sp>
          <p:nvSpPr>
            <p:cNvPr id="2152460"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52461"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15246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347443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a:cs typeface="Arial" charset="0"/>
              </a:rPr>
              <a:t>Holton (2009) </a:t>
            </a:r>
            <a:r>
              <a:rPr lang="en-US" altLang="en-US" i="1">
                <a:solidFill>
                  <a:srgbClr val="000000"/>
                </a:solidFill>
                <a:latin typeface="Arial"/>
                <a:cs typeface="Arial" charset="0"/>
              </a:rPr>
              <a:t>J. Synchrotron Rad.</a:t>
            </a:r>
            <a:r>
              <a:rPr lang="en-US" altLang="en-US">
                <a:solidFill>
                  <a:srgbClr val="000000"/>
                </a:solidFill>
                <a:latin typeface="Arial"/>
                <a:cs typeface="Arial" charset="0"/>
              </a:rPr>
              <a:t> </a:t>
            </a:r>
            <a:r>
              <a:rPr lang="en-US" altLang="en-US" b="1">
                <a:solidFill>
                  <a:srgbClr val="000000"/>
                </a:solidFill>
                <a:latin typeface="Arial"/>
                <a:cs typeface="Arial" charset="0"/>
              </a:rPr>
              <a:t>16</a:t>
            </a:r>
            <a:r>
              <a:rPr lang="en-US" altLang="en-US">
                <a:solidFill>
                  <a:srgbClr val="000000"/>
                </a:solidFill>
                <a:latin typeface="Arial"/>
                <a:cs typeface="Arial" charset="0"/>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dirty="0">
                <a:solidFill>
                  <a:srgbClr val="000000"/>
                </a:solidFill>
                <a:latin typeface="Arial"/>
                <a:cs typeface="Arial" charset="0"/>
              </a:rPr>
              <a:t>Radiation Damage </a:t>
            </a:r>
            <a:r>
              <a:rPr lang="en-US" altLang="en-US" sz="4400" dirty="0" smtClean="0">
                <a:solidFill>
                  <a:srgbClr val="000000"/>
                </a:solidFill>
                <a:latin typeface="Arial"/>
                <a:cs typeface="Arial" charset="0"/>
              </a:rPr>
              <a:t>World </a:t>
            </a:r>
            <a:r>
              <a:rPr lang="en-US" altLang="en-US" sz="4400" dirty="0">
                <a:solidFill>
                  <a:srgbClr val="000000"/>
                </a:solidFill>
                <a:latin typeface="Arial"/>
                <a:cs typeface="Arial" charset="0"/>
              </a:rPr>
              <a:t>Records</a:t>
            </a:r>
          </a:p>
        </p:txBody>
      </p:sp>
      <p:sp>
        <p:nvSpPr>
          <p:cNvPr id="301060" name="Text Box 4"/>
          <p:cNvSpPr txBox="1">
            <a:spLocks noChangeArrowheads="1"/>
          </p:cNvSpPr>
          <p:nvPr/>
        </p:nvSpPr>
        <p:spPr bwMode="auto">
          <a:xfrm>
            <a:off x="622300" y="-16656"/>
            <a:ext cx="7618413"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600" dirty="0">
              <a:solidFill>
                <a:srgbClr val="000000"/>
              </a:solidFill>
              <a:latin typeface="Arial"/>
              <a:cs typeface="Arial" charset="0"/>
            </a:endParaRPr>
          </a:p>
          <a:p>
            <a:endParaRPr lang="en-US" altLang="en-US" sz="2400" dirty="0">
              <a:solidFill>
                <a:srgbClr val="000000"/>
              </a:solidFill>
              <a:latin typeface="Arial"/>
              <a:cs typeface="Arial" charset="0"/>
            </a:endParaRPr>
          </a:p>
          <a:p>
            <a:r>
              <a:rPr lang="en-US" altLang="en-US" sz="2000" dirty="0" err="1">
                <a:solidFill>
                  <a:srgbClr val="000000"/>
                </a:solidFill>
                <a:latin typeface="Arial"/>
                <a:cs typeface="Arial" charset="0"/>
              </a:rPr>
              <a:t>MGy</a:t>
            </a:r>
            <a:r>
              <a:rPr lang="en-US" altLang="en-US" sz="2000" dirty="0">
                <a:solidFill>
                  <a:srgbClr val="000000"/>
                </a:solidFill>
                <a:latin typeface="Arial"/>
                <a:cs typeface="Arial" charset="0"/>
              </a:rPr>
              <a:t>	reaction			reference</a:t>
            </a:r>
          </a:p>
          <a:p>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~45	global damage		Owen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(2006</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70C0"/>
                </a:solidFill>
                <a:latin typeface="Arial"/>
                <a:cs typeface="Arial" charset="0"/>
              </a:rPr>
              <a:t>10/Å	global damage</a:t>
            </a:r>
            <a:r>
              <a:rPr lang="en-US" altLang="en-US" sz="2000" dirty="0" smtClean="0">
                <a:solidFill>
                  <a:srgbClr val="000000"/>
                </a:solidFill>
                <a:latin typeface="Arial"/>
                <a:cs typeface="Arial" charset="0"/>
              </a:rPr>
              <a:t>		Howells et al. (2009)</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5	Se</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Met			Holton (2007)</a:t>
            </a:r>
          </a:p>
          <a:p>
            <a:pPr>
              <a:lnSpc>
                <a:spcPct val="130000"/>
              </a:lnSpc>
            </a:pPr>
            <a:r>
              <a:rPr lang="en-US" altLang="en-US" sz="2000" dirty="0">
                <a:solidFill>
                  <a:srgbClr val="000000"/>
                </a:solidFill>
                <a:latin typeface="Arial"/>
                <a:cs typeface="Arial" charset="0"/>
              </a:rPr>
              <a:t>4	Hg</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a:t>
            </a:r>
            <a:r>
              <a:rPr lang="en-US" altLang="en-US" sz="2000" dirty="0" err="1">
                <a:solidFill>
                  <a:srgbClr val="000000"/>
                </a:solidFill>
                <a:latin typeface="Arial"/>
                <a:cs typeface="Arial" charset="0"/>
              </a:rPr>
              <a:t>Ramagopal</a:t>
            </a:r>
            <a:r>
              <a:rPr lang="en-US" altLang="en-US" sz="2000" dirty="0">
                <a:solidFill>
                  <a:srgbClr val="000000"/>
                </a:solidFill>
                <a:latin typeface="Arial"/>
                <a:cs typeface="Arial" charset="0"/>
              </a:rPr>
              <a:t> </a:t>
            </a:r>
            <a:r>
              <a:rPr lang="en-US" altLang="en-US" i="1" dirty="0">
                <a:solidFill>
                  <a:srgbClr val="000000"/>
                </a:solidFill>
                <a:latin typeface="Arial"/>
                <a:cs typeface="Arial" charset="0"/>
              </a:rPr>
              <a:t>et al.</a:t>
            </a:r>
            <a:r>
              <a:rPr lang="en-US" altLang="en-US" dirty="0">
                <a:solidFill>
                  <a:srgbClr val="000000"/>
                </a:solidFill>
                <a:latin typeface="Arial"/>
                <a:cs typeface="Arial" charset="0"/>
              </a:rPr>
              <a:t> </a:t>
            </a:r>
            <a:r>
              <a:rPr lang="en-US" altLang="en-US" sz="2000" dirty="0">
                <a:solidFill>
                  <a:srgbClr val="000000"/>
                </a:solidFill>
                <a:latin typeface="Arial"/>
                <a:cs typeface="Arial" charset="0"/>
              </a:rPr>
              <a:t>(2004)</a:t>
            </a:r>
          </a:p>
          <a:p>
            <a:pPr>
              <a:lnSpc>
                <a:spcPct val="130000"/>
              </a:lnSpc>
            </a:pPr>
            <a:r>
              <a:rPr lang="en-US" altLang="en-US" sz="2000" dirty="0">
                <a:solidFill>
                  <a:srgbClr val="000000"/>
                </a:solidFill>
                <a:latin typeface="Arial"/>
                <a:cs typeface="Arial" charset="0"/>
              </a:rPr>
              <a:t>4	R-C</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COOH		Garman et al. (2015)</a:t>
            </a:r>
          </a:p>
          <a:p>
            <a:pPr>
              <a:lnSpc>
                <a:spcPct val="130000"/>
              </a:lnSpc>
            </a:pPr>
            <a:r>
              <a:rPr lang="en-US" altLang="en-US" sz="2000" dirty="0">
                <a:solidFill>
                  <a:srgbClr val="000000"/>
                </a:solidFill>
                <a:latin typeface="Arial"/>
                <a:cs typeface="Arial" charset="0"/>
              </a:rPr>
              <a:t>3	S</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Murray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(2002)</a:t>
            </a:r>
          </a:p>
          <a:p>
            <a:pPr>
              <a:lnSpc>
                <a:spcPct val="130000"/>
              </a:lnSpc>
            </a:pPr>
            <a:r>
              <a:rPr lang="en-US" altLang="en-US" sz="2000" dirty="0">
                <a:solidFill>
                  <a:srgbClr val="000000"/>
                </a:solidFill>
                <a:latin typeface="Arial"/>
                <a:cs typeface="Arial" charset="0"/>
              </a:rPr>
              <a:t>1	Br</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RNA			</a:t>
            </a:r>
            <a:r>
              <a:rPr lang="en-US" altLang="en-US" sz="2000" dirty="0" err="1">
                <a:solidFill>
                  <a:srgbClr val="000000"/>
                </a:solidFill>
                <a:latin typeface="Arial"/>
                <a:cs typeface="Arial" charset="0"/>
              </a:rPr>
              <a:t>Olieric</a:t>
            </a:r>
            <a:r>
              <a:rPr lang="en-US" altLang="en-US" sz="2000" dirty="0">
                <a:solidFill>
                  <a:srgbClr val="000000"/>
                </a:solidFill>
                <a:latin typeface="Arial"/>
                <a:cs typeface="Arial" charset="0"/>
              </a:rPr>
              <a:t>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a:p>
            <a:pPr>
              <a:lnSpc>
                <a:spcPct val="130000"/>
              </a:lnSpc>
            </a:pPr>
            <a:r>
              <a:rPr lang="en-US" altLang="en-US" sz="2000" dirty="0">
                <a:solidFill>
                  <a:srgbClr val="000000"/>
                </a:solidFill>
                <a:latin typeface="Arial"/>
                <a:cs typeface="Arial" charset="0"/>
              </a:rPr>
              <a:t>~1?	Cl</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			???</a:t>
            </a:r>
          </a:p>
          <a:p>
            <a:pPr>
              <a:lnSpc>
                <a:spcPct val="130000"/>
              </a:lnSpc>
            </a:pPr>
            <a:r>
              <a:rPr lang="en-US" altLang="en-US" sz="2000" dirty="0">
                <a:solidFill>
                  <a:srgbClr val="000000"/>
                </a:solidFill>
                <a:latin typeface="Arial"/>
                <a:cs typeface="Arial" charset="0"/>
              </a:rPr>
              <a:t>0.5	</a:t>
            </a:r>
            <a:r>
              <a:rPr lang="en-US" altLang="en-US" sz="2000" dirty="0" err="1">
                <a:solidFill>
                  <a:srgbClr val="000000"/>
                </a:solidFill>
                <a:latin typeface="Arial"/>
                <a:cs typeface="Arial" charset="0"/>
              </a:rPr>
              <a:t>Mn</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PS II		Yano </a:t>
            </a:r>
            <a:r>
              <a:rPr lang="en-US" altLang="en-US" sz="2000" i="1" dirty="0">
                <a:solidFill>
                  <a:srgbClr val="000000"/>
                </a:solidFill>
                <a:latin typeface="Arial"/>
                <a:cs typeface="Arial" charset="0"/>
              </a:rPr>
              <a:t>et al. </a:t>
            </a:r>
            <a:r>
              <a:rPr lang="en-US" altLang="en-US" sz="2000" dirty="0">
                <a:solidFill>
                  <a:srgbClr val="000000"/>
                </a:solidFill>
                <a:latin typeface="Arial"/>
                <a:cs typeface="Arial" charset="0"/>
              </a:rPr>
              <a:t>(2005</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0000"/>
                </a:solidFill>
                <a:latin typeface="Arial"/>
                <a:cs typeface="Arial" charset="0"/>
              </a:rPr>
              <a:t>0.06	</a:t>
            </a:r>
            <a:r>
              <a:rPr lang="en-US" altLang="en-US" sz="2000" dirty="0" err="1" smtClean="0">
                <a:solidFill>
                  <a:srgbClr val="000000"/>
                </a:solidFill>
                <a:latin typeface="Arial"/>
                <a:cs typeface="Arial" charset="0"/>
              </a:rPr>
              <a:t>putidaredoxin</a:t>
            </a:r>
            <a:r>
              <a:rPr lang="en-US" altLang="en-US" sz="2000" dirty="0" smtClean="0">
                <a:solidFill>
                  <a:srgbClr val="000000"/>
                </a:solidFill>
                <a:latin typeface="Arial"/>
                <a:cs typeface="Arial" charset="0"/>
              </a:rPr>
              <a:t>		Corbett </a:t>
            </a:r>
            <a:r>
              <a:rPr lang="en-US" altLang="en-US" sz="2000" i="1" dirty="0" smtClean="0">
                <a:solidFill>
                  <a:srgbClr val="000000"/>
                </a:solidFill>
                <a:latin typeface="Arial"/>
                <a:cs typeface="Arial" charset="0"/>
              </a:rPr>
              <a:t>et al. </a:t>
            </a:r>
            <a:r>
              <a:rPr lang="en-US" altLang="en-US" sz="2000" dirty="0" smtClean="0">
                <a:solidFill>
                  <a:srgbClr val="000000"/>
                </a:solidFill>
                <a:latin typeface="Arial"/>
                <a:cs typeface="Arial" charset="0"/>
              </a:rPr>
              <a:t>(2007)</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0.02	Fe</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myoglobin		Denisov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Tree>
    <p:extLst>
      <p:ext uri="{BB962C8B-B14F-4D97-AF65-F5344CB8AC3E}">
        <p14:creationId xmlns:p14="http://schemas.microsoft.com/office/powerpoint/2010/main" val="2225668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934503218"/>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9218" name="Object 2"/>
          <p:cNvGraphicFramePr>
            <a:graphicFrameLocks noChangeAspect="1"/>
          </p:cNvGraphicFramePr>
          <p:nvPr/>
        </p:nvGraphicFramePr>
        <p:xfrm>
          <a:off x="455613" y="912813"/>
          <a:ext cx="9432925" cy="5688012"/>
        </p:xfrm>
        <a:graphic>
          <a:graphicData uri="http://schemas.openxmlformats.org/presentationml/2006/ole">
            <mc:AlternateContent xmlns:mc="http://schemas.openxmlformats.org/markup-compatibility/2006">
              <mc:Choice xmlns:v="urn:schemas-microsoft-com:vml" Requires="v">
                <p:oleObj spid="_x0000_s795742"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55613" y="912813"/>
                        <a:ext cx="9432925" cy="568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921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resolution (</a:t>
            </a:r>
            <a:r>
              <a:rPr lang="en-US" altLang="en-US" b="1">
                <a:solidFill>
                  <a:srgbClr val="000000"/>
                </a:solidFill>
                <a:latin typeface="Arial"/>
                <a:cs typeface="Arial" pitchFamily="34" charset="0"/>
              </a:rPr>
              <a:t>Å</a:t>
            </a:r>
            <a:r>
              <a:rPr lang="en-US" altLang="en-US" b="1">
                <a:solidFill>
                  <a:srgbClr val="000000"/>
                </a:solidFill>
                <a:latin typeface="Arial"/>
              </a:rPr>
              <a:t>)</a:t>
            </a:r>
          </a:p>
        </p:txBody>
      </p:sp>
      <p:sp>
        <p:nvSpPr>
          <p:cNvPr id="256922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maximum tolerable dose (MGy)</a:t>
            </a:r>
          </a:p>
        </p:txBody>
      </p:sp>
      <p:sp>
        <p:nvSpPr>
          <p:cNvPr id="256922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latin typeface="Arial"/>
              </a:rPr>
              <a:t>1          2      3       5    7   10        20         40      70  100</a:t>
            </a:r>
          </a:p>
        </p:txBody>
      </p:sp>
      <p:sp>
        <p:nvSpPr>
          <p:cNvPr id="256922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a:t>
            </a:r>
          </a:p>
        </p:txBody>
      </p:sp>
      <p:sp>
        <p:nvSpPr>
          <p:cNvPr id="256922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p>
        </p:txBody>
      </p:sp>
      <p:sp>
        <p:nvSpPr>
          <p:cNvPr id="256922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100</a:t>
            </a:r>
          </a:p>
        </p:txBody>
      </p:sp>
      <p:sp>
        <p:nvSpPr>
          <p:cNvPr id="256922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r>
              <a:rPr lang="en-US" altLang="en-US" b="1" baseline="30000">
                <a:solidFill>
                  <a:srgbClr val="000000"/>
                </a:solidFill>
                <a:latin typeface="Arial"/>
              </a:rPr>
              <a:t>3</a:t>
            </a:r>
          </a:p>
        </p:txBody>
      </p:sp>
      <p:sp>
        <p:nvSpPr>
          <p:cNvPr id="256922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569227"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
        <p:nvSpPr>
          <p:cNvPr id="2569228" name="Rectangle 12"/>
          <p:cNvSpPr>
            <a:spLocks noChangeArrowheads="1"/>
          </p:cNvSpPr>
          <p:nvPr/>
        </p:nvSpPr>
        <p:spPr bwMode="auto">
          <a:xfrm>
            <a:off x="6958013" y="6030913"/>
            <a:ext cx="1166812" cy="290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633094282"/>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96766"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112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resolution (</a:t>
            </a:r>
            <a:r>
              <a:rPr lang="en-US" altLang="en-US" b="1">
                <a:solidFill>
                  <a:srgbClr val="000000"/>
                </a:solidFill>
                <a:latin typeface="Arial"/>
                <a:cs typeface="Arial" charset="0"/>
              </a:rPr>
              <a:t>Å</a:t>
            </a:r>
            <a:r>
              <a:rPr lang="en-US" altLang="en-US" b="1">
                <a:solidFill>
                  <a:srgbClr val="000000"/>
                </a:solidFill>
                <a:latin typeface="Arial"/>
              </a:rPr>
              <a:t>)</a:t>
            </a:r>
          </a:p>
        </p:txBody>
      </p:sp>
      <p:sp>
        <p:nvSpPr>
          <p:cNvPr id="26112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maximum tolerable dose (MGy)</a:t>
            </a:r>
          </a:p>
        </p:txBody>
      </p:sp>
      <p:sp>
        <p:nvSpPr>
          <p:cNvPr id="26112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US" altLang="en-US" b="1">
                <a:solidFill>
                  <a:srgbClr val="000000"/>
                </a:solidFill>
                <a:latin typeface="Arial"/>
              </a:rPr>
              <a:t>1          2      3       5    7   10        20         40      70  100</a:t>
            </a:r>
          </a:p>
        </p:txBody>
      </p:sp>
      <p:sp>
        <p:nvSpPr>
          <p:cNvPr id="26112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a:t>
            </a:r>
          </a:p>
        </p:txBody>
      </p:sp>
      <p:sp>
        <p:nvSpPr>
          <p:cNvPr id="26112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p>
        </p:txBody>
      </p:sp>
      <p:sp>
        <p:nvSpPr>
          <p:cNvPr id="26112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100</a:t>
            </a:r>
          </a:p>
        </p:txBody>
      </p:sp>
      <p:sp>
        <p:nvSpPr>
          <p:cNvPr id="26112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r>
              <a:rPr lang="en-US" altLang="en-US" b="1" baseline="30000">
                <a:solidFill>
                  <a:srgbClr val="000000"/>
                </a:solidFill>
                <a:latin typeface="Arial"/>
              </a:rPr>
              <a:t>3</a:t>
            </a:r>
          </a:p>
        </p:txBody>
      </p:sp>
      <p:sp>
        <p:nvSpPr>
          <p:cNvPr id="26113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61132"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pPr>
            <a:r>
              <a:rPr lang="en-US" altLang="en-US" sz="6600">
                <a:solidFill>
                  <a:srgbClr val="CC0066"/>
                </a:solidFill>
                <a:latin typeface="Arial"/>
              </a:rPr>
              <a:t>10 MGy/Å</a:t>
            </a:r>
          </a:p>
        </p:txBody>
      </p:sp>
      <p:sp>
        <p:nvSpPr>
          <p:cNvPr id="15"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Tree>
    <p:extLst>
      <p:ext uri="{BB962C8B-B14F-4D97-AF65-F5344CB8AC3E}">
        <p14:creationId xmlns:p14="http://schemas.microsoft.com/office/powerpoint/2010/main" val="36543923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385027" name="Text Box 3"/>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rgbClr val="000000"/>
                </a:solidFill>
                <a:latin typeface="Arial"/>
              </a:rPr>
              <a:t>http://bl831.als.lbl.gov/</a:t>
            </a:r>
          </a:p>
          <a:p>
            <a:pPr algn="ctr">
              <a:spcBef>
                <a:spcPct val="50000"/>
              </a:spcBef>
            </a:pPr>
            <a:r>
              <a:rPr lang="en-US" altLang="en-US" sz="4400" dirty="0">
                <a:solidFill>
                  <a:srgbClr val="000000"/>
                </a:solidFill>
                <a:latin typeface="Arial"/>
              </a:rPr>
              <a:t>damage_rates.pdf</a:t>
            </a:r>
          </a:p>
        </p:txBody>
      </p:sp>
      <p:sp>
        <p:nvSpPr>
          <p:cNvPr id="385028"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latin typeface="Arial"/>
              </a:rPr>
              <a:t>Holton J. M. (2009) </a:t>
            </a:r>
            <a:r>
              <a:rPr lang="en-US" altLang="en-US" i="1">
                <a:solidFill>
                  <a:srgbClr val="000000"/>
                </a:solidFill>
                <a:latin typeface="Arial"/>
              </a:rPr>
              <a:t>J. Synchrotron Rad.</a:t>
            </a:r>
            <a:r>
              <a:rPr lang="en-US" altLang="en-US">
                <a:solidFill>
                  <a:srgbClr val="000000"/>
                </a:solidFill>
                <a:latin typeface="Arial"/>
              </a:rPr>
              <a:t> </a:t>
            </a:r>
            <a:r>
              <a:rPr lang="en-US" altLang="en-US" b="1">
                <a:solidFill>
                  <a:srgbClr val="000000"/>
                </a:solidFill>
                <a:latin typeface="Arial"/>
              </a:rPr>
              <a:t>16</a:t>
            </a:r>
            <a:r>
              <a:rPr lang="en-US" altLang="en-US">
                <a:solidFill>
                  <a:srgbClr val="000000"/>
                </a:solidFill>
                <a:latin typeface="Arial"/>
              </a:rPr>
              <a:t> 133-42</a:t>
            </a:r>
          </a:p>
        </p:txBody>
      </p:sp>
      <p:sp>
        <p:nvSpPr>
          <p:cNvPr id="2" name="TextBox 1"/>
          <p:cNvSpPr txBox="1"/>
          <p:nvPr/>
        </p:nvSpPr>
        <p:spPr>
          <a:xfrm>
            <a:off x="2459865" y="2292440"/>
            <a:ext cx="4126451" cy="707886"/>
          </a:xfrm>
          <a:prstGeom prst="rect">
            <a:avLst/>
          </a:prstGeom>
          <a:noFill/>
        </p:spPr>
        <p:txBody>
          <a:bodyPr wrap="none" rtlCol="0">
            <a:spAutoFit/>
          </a:bodyPr>
          <a:lstStyle/>
          <a:p>
            <a:r>
              <a:rPr lang="en-US" sz="4000" dirty="0" smtClean="0">
                <a:solidFill>
                  <a:srgbClr val="C00000"/>
                </a:solidFill>
                <a:latin typeface="Arial" charset="0"/>
              </a:rPr>
              <a:t>1 </a:t>
            </a:r>
            <a:r>
              <a:rPr lang="en-US" sz="4000" dirty="0" err="1" smtClean="0">
                <a:solidFill>
                  <a:srgbClr val="C00000"/>
                </a:solidFill>
                <a:latin typeface="Arial" charset="0"/>
              </a:rPr>
              <a:t>MGy</a:t>
            </a:r>
            <a:r>
              <a:rPr lang="en-US" sz="4000" dirty="0" smtClean="0">
                <a:solidFill>
                  <a:srgbClr val="C00000"/>
                </a:solidFill>
                <a:latin typeface="Arial" charset="0"/>
              </a:rPr>
              <a:t> = 10</a:t>
            </a:r>
            <a:r>
              <a:rPr lang="en-US" sz="4000" baseline="30000" dirty="0" smtClean="0">
                <a:solidFill>
                  <a:srgbClr val="C00000"/>
                </a:solidFill>
                <a:latin typeface="Arial" charset="0"/>
              </a:rPr>
              <a:t>6</a:t>
            </a:r>
            <a:r>
              <a:rPr lang="en-US" sz="4000" dirty="0" smtClean="0">
                <a:solidFill>
                  <a:srgbClr val="C00000"/>
                </a:solidFill>
                <a:latin typeface="Arial" charset="0"/>
              </a:rPr>
              <a:t> J/kg</a:t>
            </a:r>
            <a:endParaRPr lang="en-US" sz="4000" dirty="0">
              <a:solidFill>
                <a:srgbClr val="C00000"/>
              </a:solidFill>
              <a:latin typeface="Arial" charset="0"/>
            </a:endParaRPr>
          </a:p>
        </p:txBody>
      </p:sp>
    </p:spTree>
    <p:extLst>
      <p:ext uri="{BB962C8B-B14F-4D97-AF65-F5344CB8AC3E}">
        <p14:creationId xmlns:p14="http://schemas.microsoft.com/office/powerpoint/2010/main" val="310061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5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p:bldP spid="385028"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1135" y="5065160"/>
            <a:ext cx="8175812" cy="4520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auto">
              <a:spcBef>
                <a:spcPts val="0"/>
              </a:spcBef>
              <a:spcAft>
                <a:spcPts val="0"/>
              </a:spcAft>
            </a:pP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synch   line      type    flux  </a:t>
            </a:r>
            <a:r>
              <a:rPr lang="en-US" sz="1200" dirty="0" err="1" smtClean="0">
                <a:solidFill>
                  <a:srgbClr val="000000"/>
                </a:solidFill>
                <a:latin typeface="Courier New" panose="02070309020205020404" pitchFamily="49" charset="0"/>
                <a:cs typeface="Courier New" panose="02070309020205020404" pitchFamily="49" charset="0"/>
              </a:rPr>
              <a:t>beamsize</a:t>
            </a:r>
            <a:r>
              <a:rPr lang="en-US" sz="1200" dirty="0" smtClean="0">
                <a:solidFill>
                  <a:srgbClr val="000000"/>
                </a:solidFill>
                <a:latin typeface="Courier New" panose="02070309020205020404" pitchFamily="49" charset="0"/>
                <a:cs typeface="Courier New" panose="02070309020205020404" pitchFamily="49" charset="0"/>
              </a:rPr>
              <a:t>  flux density  dose    max </a:t>
            </a:r>
            <a:r>
              <a:rPr lang="en-US" sz="1200" dirty="0" err="1" smtClean="0">
                <a:solidFill>
                  <a:srgbClr val="000000"/>
                </a:solidFill>
                <a:latin typeface="Courier New" panose="02070309020205020404" pitchFamily="49" charset="0"/>
                <a:cs typeface="Courier New" panose="02070309020205020404" pitchFamily="49" charset="0"/>
              </a:rPr>
              <a:t>xtal</a:t>
            </a:r>
            <a:r>
              <a:rPr lang="en-US" sz="1200" dirty="0" smtClean="0">
                <a:solidFill>
                  <a:srgbClr val="000000"/>
                </a:solidFill>
                <a:latin typeface="Courier New" panose="02070309020205020404" pitchFamily="49" charset="0"/>
                <a:cs typeface="Courier New" panose="02070309020205020404" pitchFamily="49" charset="0"/>
              </a:rPr>
              <a:t>  min site</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/s        </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m2/s     rate    lifetime  </a:t>
            </a:r>
            <a:r>
              <a:rPr lang="en-US" sz="1200" dirty="0" err="1" smtClean="0">
                <a:solidFill>
                  <a:srgbClr val="000000"/>
                </a:solidFill>
                <a:latin typeface="Courier New" panose="02070309020205020404" pitchFamily="49" charset="0"/>
                <a:cs typeface="Courier New" panose="02070309020205020404" pitchFamily="49" charset="0"/>
              </a:rPr>
              <a:t>lifetime</a:t>
            </a:r>
            <a:endParaRPr lang="en-US" sz="1200" dirty="0" smtClean="0">
              <a:solidFill>
                <a:srgbClr val="000000"/>
              </a:solidFill>
              <a:latin typeface="Courier New" panose="02070309020205020404" pitchFamily="49" charset="0"/>
              <a:cs typeface="Courier New" panose="02070309020205020404" pitchFamily="49" charset="0"/>
            </a:endParaRP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5ID-B      POWDER     5e12 1000x300    1.7e+07  8.25 kGy/s     61 m     4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8-BM          MAD     1e11      200    2.5e+06   858  Gy/s    9.7 h    39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14-BM-C      MONO     6e11  130x200    2.3e+07    11 kGy/s     46 m     3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14-ID-B      LAUE     7e13    15x20    2.3e+11   132 MGy/s   0.23 s 0.015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17-BM      POWDER     8e11      200    2.0e+07  8.72 kGy/s     57 m   3.8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17-ID         MAD     7e11      200    1.8e+07  9.87 kGy/s     51 m   3.4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18-ID        SAXS     2e13   50x150    2.7e+09  2.69 MGy/s     11 s  0.74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19-BM         MAD    6e+08    60x50    2.0e+05  77.3  Gy/s    4.5 d   7.2 h</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19-ID         MAD    3e+10   100x20    1.5e+07  7.81 kGy/s     64 m   4.3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21-ID-D       MAD     5e12       50    2.0e+09  1.13 MGy/s     27 s   1.8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21-ID-F      MONO     1e12       50    4.0e+08   190 kGy/s    2.6 m    11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21-ID-G      MONO     1e12       50    4.0e+08   190 kGy/s    2.6 m    11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22-BM         MAD     7e12    40x80    2.2e+09   750 kGy/s     40 s   2.7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22-ID         MAD     7e12    40x80    2.2e+09   750 kGy/s     40 s   2.7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23-BM-B       MAD     2e11     200?    5.0e+06  2.47 kGy/s    3.4 h    13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23-ID-B       MAD     6e12    80x20    3.8e+09  2.11 MGy/s     14 s  0.95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23-ID-D       MAD     1e13    75x25    5.3e+09  3.01 MGy/s     10 s  0.66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24-ID-C       MAD   2.5e12    40x60    1.0e+09   357 kGy/s     84 s   5.6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24-ID-E      MONO  2.85e12   20x120    1.2e+09   563 kGy/s     53 s   3.5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31-ID         MAD   2.6e12   120x80    2.7e+08   105 kGy/s    4.8 m    19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NSLS-II 17-ID-1       MAD     5e12      7x5    1.4e+11    67 MGy/s   0.45 s  0.03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NSLS-II 17-ID-2       MAD     2e12      1x1    1.3e+12   626 MGy/s  0.048 s 0.0032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X3A           MAD   3.8e10      200    9.5e+05   451  Gy/s     18 h    74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X3B         EXAFS     9e11  200x700    6.4e+06  6.48 kGy/s     77 m   5.1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X4A           MAD     2e10      300    2.2e+05   136  Gy/s     61 h   4.1 h</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X6A           MAD   1.5e12  100x500    3.0e+07  10.3 kGy/s     49 m   3.2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X8C           MAD   1.1e10     200?    2.8e+05   204  Gy/s     41 h   2.7 h</a:t>
            </a:r>
          </a:p>
        </p:txBody>
      </p:sp>
    </p:spTree>
    <p:extLst>
      <p:ext uri="{BB962C8B-B14F-4D97-AF65-F5344CB8AC3E}">
        <p14:creationId xmlns:p14="http://schemas.microsoft.com/office/powerpoint/2010/main" val="3109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2782888"/>
            <a:ext cx="5018088" cy="1319212"/>
            <a:chOff x="-1194" y="2058"/>
            <a:chExt cx="3161" cy="831"/>
          </a:xfrm>
        </p:grpSpPr>
        <p:grpSp>
          <p:nvGrpSpPr>
            <p:cNvPr id="55329" name="Group 3"/>
            <p:cNvGrpSpPr>
              <a:grpSpLocks/>
            </p:cNvGrpSpPr>
            <p:nvPr/>
          </p:nvGrpSpPr>
          <p:grpSpPr bwMode="auto">
            <a:xfrm>
              <a:off x="-1194" y="2273"/>
              <a:ext cx="370" cy="369"/>
              <a:chOff x="362" y="2318"/>
              <a:chExt cx="370" cy="369"/>
            </a:xfrm>
          </p:grpSpPr>
          <p:sp>
            <p:nvSpPr>
              <p:cNvPr id="55351"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52"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0" name="Group 6"/>
            <p:cNvGrpSpPr>
              <a:grpSpLocks/>
            </p:cNvGrpSpPr>
            <p:nvPr/>
          </p:nvGrpSpPr>
          <p:grpSpPr bwMode="auto">
            <a:xfrm>
              <a:off x="-826" y="2273"/>
              <a:ext cx="370" cy="369"/>
              <a:chOff x="362" y="2318"/>
              <a:chExt cx="370" cy="369"/>
            </a:xfrm>
          </p:grpSpPr>
          <p:sp>
            <p:nvSpPr>
              <p:cNvPr id="55349"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50"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1" name="Group 9"/>
            <p:cNvGrpSpPr>
              <a:grpSpLocks/>
            </p:cNvGrpSpPr>
            <p:nvPr/>
          </p:nvGrpSpPr>
          <p:grpSpPr bwMode="auto">
            <a:xfrm>
              <a:off x="-458" y="2273"/>
              <a:ext cx="370" cy="369"/>
              <a:chOff x="362" y="2318"/>
              <a:chExt cx="370" cy="369"/>
            </a:xfrm>
          </p:grpSpPr>
          <p:sp>
            <p:nvSpPr>
              <p:cNvPr id="55347"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8"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2" name="Group 12"/>
            <p:cNvGrpSpPr>
              <a:grpSpLocks/>
            </p:cNvGrpSpPr>
            <p:nvPr/>
          </p:nvGrpSpPr>
          <p:grpSpPr bwMode="auto">
            <a:xfrm>
              <a:off x="-90" y="2273"/>
              <a:ext cx="370" cy="369"/>
              <a:chOff x="362" y="2318"/>
              <a:chExt cx="370" cy="369"/>
            </a:xfrm>
          </p:grpSpPr>
          <p:sp>
            <p:nvSpPr>
              <p:cNvPr id="55345"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6"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3" name="Group 15"/>
            <p:cNvGrpSpPr>
              <a:grpSpLocks/>
            </p:cNvGrpSpPr>
            <p:nvPr/>
          </p:nvGrpSpPr>
          <p:grpSpPr bwMode="auto">
            <a:xfrm>
              <a:off x="278" y="2273"/>
              <a:ext cx="370" cy="369"/>
              <a:chOff x="362" y="2318"/>
              <a:chExt cx="370" cy="369"/>
            </a:xfrm>
          </p:grpSpPr>
          <p:sp>
            <p:nvSpPr>
              <p:cNvPr id="55343"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4"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4" name="Group 18"/>
            <p:cNvGrpSpPr>
              <a:grpSpLocks/>
            </p:cNvGrpSpPr>
            <p:nvPr/>
          </p:nvGrpSpPr>
          <p:grpSpPr bwMode="auto">
            <a:xfrm>
              <a:off x="646" y="2273"/>
              <a:ext cx="370" cy="369"/>
              <a:chOff x="362" y="2318"/>
              <a:chExt cx="370" cy="369"/>
            </a:xfrm>
          </p:grpSpPr>
          <p:sp>
            <p:nvSpPr>
              <p:cNvPr id="55341"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2"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5" name="Group 21"/>
            <p:cNvGrpSpPr>
              <a:grpSpLocks/>
            </p:cNvGrpSpPr>
            <p:nvPr/>
          </p:nvGrpSpPr>
          <p:grpSpPr bwMode="auto">
            <a:xfrm>
              <a:off x="1014" y="2273"/>
              <a:ext cx="370" cy="369"/>
              <a:chOff x="362" y="2318"/>
              <a:chExt cx="370" cy="369"/>
            </a:xfrm>
          </p:grpSpPr>
          <p:sp>
            <p:nvSpPr>
              <p:cNvPr id="55339"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0"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5336"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37"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38"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5299" name="Rectangle 27"/>
          <p:cNvSpPr>
            <a:spLocks noGrp="1" noChangeArrowheads="1"/>
          </p:cNvSpPr>
          <p:nvPr>
            <p:ph type="title"/>
          </p:nvPr>
        </p:nvSpPr>
        <p:spPr/>
        <p:txBody>
          <a:bodyPr/>
          <a:lstStyle/>
          <a:p>
            <a:pPr eaLnBrk="1" hangingPunct="1"/>
            <a:r>
              <a:rPr lang="en-US" altLang="en-US" smtClean="0"/>
              <a:t>Elastic scattering</a:t>
            </a:r>
          </a:p>
        </p:txBody>
      </p:sp>
      <p:sp>
        <p:nvSpPr>
          <p:cNvPr id="55300"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1"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2"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3"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5304" name="Group 32"/>
          <p:cNvGrpSpPr>
            <a:grpSpLocks/>
          </p:cNvGrpSpPr>
          <p:nvPr/>
        </p:nvGrpSpPr>
        <p:grpSpPr bwMode="auto">
          <a:xfrm rot="-2052048">
            <a:off x="4125913" y="1389063"/>
            <a:ext cx="5018087" cy="1319212"/>
            <a:chOff x="-1194" y="2058"/>
            <a:chExt cx="3161" cy="831"/>
          </a:xfrm>
        </p:grpSpPr>
        <p:grpSp>
          <p:nvGrpSpPr>
            <p:cNvPr id="55305" name="Group 33"/>
            <p:cNvGrpSpPr>
              <a:grpSpLocks/>
            </p:cNvGrpSpPr>
            <p:nvPr/>
          </p:nvGrpSpPr>
          <p:grpSpPr bwMode="auto">
            <a:xfrm>
              <a:off x="-1194" y="2273"/>
              <a:ext cx="370" cy="369"/>
              <a:chOff x="362" y="2318"/>
              <a:chExt cx="370" cy="369"/>
            </a:xfrm>
          </p:grpSpPr>
          <p:sp>
            <p:nvSpPr>
              <p:cNvPr id="55327"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8"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6" name="Group 36"/>
            <p:cNvGrpSpPr>
              <a:grpSpLocks/>
            </p:cNvGrpSpPr>
            <p:nvPr/>
          </p:nvGrpSpPr>
          <p:grpSpPr bwMode="auto">
            <a:xfrm>
              <a:off x="-826" y="2273"/>
              <a:ext cx="370" cy="369"/>
              <a:chOff x="362" y="2318"/>
              <a:chExt cx="370" cy="369"/>
            </a:xfrm>
          </p:grpSpPr>
          <p:sp>
            <p:nvSpPr>
              <p:cNvPr id="55325"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6"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7" name="Group 39"/>
            <p:cNvGrpSpPr>
              <a:grpSpLocks/>
            </p:cNvGrpSpPr>
            <p:nvPr/>
          </p:nvGrpSpPr>
          <p:grpSpPr bwMode="auto">
            <a:xfrm>
              <a:off x="-458" y="2273"/>
              <a:ext cx="370" cy="369"/>
              <a:chOff x="362" y="2318"/>
              <a:chExt cx="370" cy="369"/>
            </a:xfrm>
          </p:grpSpPr>
          <p:sp>
            <p:nvSpPr>
              <p:cNvPr id="55323"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4"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8" name="Group 42"/>
            <p:cNvGrpSpPr>
              <a:grpSpLocks/>
            </p:cNvGrpSpPr>
            <p:nvPr/>
          </p:nvGrpSpPr>
          <p:grpSpPr bwMode="auto">
            <a:xfrm>
              <a:off x="-90" y="2273"/>
              <a:ext cx="370" cy="369"/>
              <a:chOff x="362" y="2318"/>
              <a:chExt cx="370" cy="369"/>
            </a:xfrm>
          </p:grpSpPr>
          <p:sp>
            <p:nvSpPr>
              <p:cNvPr id="55321"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2"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9" name="Group 45"/>
            <p:cNvGrpSpPr>
              <a:grpSpLocks/>
            </p:cNvGrpSpPr>
            <p:nvPr/>
          </p:nvGrpSpPr>
          <p:grpSpPr bwMode="auto">
            <a:xfrm>
              <a:off x="278" y="2273"/>
              <a:ext cx="370" cy="369"/>
              <a:chOff x="362" y="2318"/>
              <a:chExt cx="370" cy="369"/>
            </a:xfrm>
          </p:grpSpPr>
          <p:sp>
            <p:nvSpPr>
              <p:cNvPr id="55319"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0"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10" name="Group 48"/>
            <p:cNvGrpSpPr>
              <a:grpSpLocks/>
            </p:cNvGrpSpPr>
            <p:nvPr/>
          </p:nvGrpSpPr>
          <p:grpSpPr bwMode="auto">
            <a:xfrm>
              <a:off x="646" y="2273"/>
              <a:ext cx="370" cy="369"/>
              <a:chOff x="362" y="2318"/>
              <a:chExt cx="370" cy="369"/>
            </a:xfrm>
          </p:grpSpPr>
          <p:sp>
            <p:nvSpPr>
              <p:cNvPr id="55317"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8"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11" name="Group 51"/>
            <p:cNvGrpSpPr>
              <a:grpSpLocks/>
            </p:cNvGrpSpPr>
            <p:nvPr/>
          </p:nvGrpSpPr>
          <p:grpSpPr bwMode="auto">
            <a:xfrm>
              <a:off x="1014" y="2273"/>
              <a:ext cx="370" cy="369"/>
              <a:chOff x="362" y="2318"/>
              <a:chExt cx="370" cy="369"/>
            </a:xfrm>
          </p:grpSpPr>
          <p:sp>
            <p:nvSpPr>
              <p:cNvPr id="55315"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6"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5312"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3"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4"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265155995"/>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98"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6954"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8702108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922"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7978"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0000"/>
                </a:solidFill>
              </a:rPr>
              <a:t>molar, </a:t>
            </a:r>
            <a:r>
              <a:rPr lang="en-US" altLang="en-US" sz="2400" b="1" dirty="0">
                <a:solidFill>
                  <a:srgbClr val="EA0000"/>
                </a:solidFill>
              </a:rPr>
              <a:t>at the Se edge</a:t>
            </a:r>
            <a:r>
              <a:rPr lang="en-US" altLang="en-US" sz="2400" b="1" dirty="0">
                <a:solidFill>
                  <a:srgbClr val="000000"/>
                </a:solidFill>
              </a:rPr>
              <a:t> based on RADDOSE</a:t>
            </a:r>
          </a:p>
        </p:txBody>
      </p:sp>
      <p:graphicFrame>
        <p:nvGraphicFramePr>
          <p:cNvPr id="2257979" name="Group 59"/>
          <p:cNvGraphicFramePr>
            <a:graphicFrameLocks noGrp="1"/>
          </p:cNvGraphicFramePr>
          <p:nvPr>
            <p:ph sz="half" idx="2"/>
            <p:extLst>
              <p:ext uri="{D42A27DB-BD31-4B8C-83A1-F6EECF244321}">
                <p14:modId xmlns:p14="http://schemas.microsoft.com/office/powerpoint/2010/main" val="760264814"/>
              </p:ext>
            </p:extLst>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280745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extLst>
              <p:ext uri="{D42A27DB-BD31-4B8C-83A1-F6EECF244321}">
                <p14:modId xmlns:p14="http://schemas.microsoft.com/office/powerpoint/2010/main" val="1291627376"/>
              </p:ext>
            </p:extLst>
          </p:nvPr>
        </p:nvGraphicFramePr>
        <p:xfrm>
          <a:off x="-174661" y="-171573"/>
          <a:ext cx="9123451" cy="7255826"/>
        </p:xfrm>
        <a:graphic>
          <a:graphicData uri="http://schemas.openxmlformats.org/presentationml/2006/ole">
            <mc:AlternateContent xmlns:mc="http://schemas.openxmlformats.org/markup-compatibility/2006">
              <mc:Choice xmlns:v="urn:schemas-microsoft-com:vml" Requires="v">
                <p:oleObj spid="_x0000_s849925" name="Chart" r:id="rId4" imgW="4876622" imgH="3878619" progId="MSGraph.Chart.8">
                  <p:embed followColorScheme="full"/>
                </p:oleObj>
              </mc:Choice>
              <mc:Fallback>
                <p:oleObj name="Chart" r:id="rId4" imgW="4876622" imgH="3878619" progId="MSGraph.Chart.8">
                  <p:embed followColorScheme="full"/>
                  <p:pic>
                    <p:nvPicPr>
                      <p:cNvPr id="0" name=""/>
                      <p:cNvPicPr>
                        <a:picLocks noChangeAspect="1" noChangeArrowheads="1"/>
                      </p:cNvPicPr>
                      <p:nvPr/>
                    </p:nvPicPr>
                    <p:blipFill>
                      <a:blip r:embed="rId5"/>
                      <a:srcRect/>
                      <a:stretch>
                        <a:fillRect/>
                      </a:stretch>
                    </p:blipFill>
                    <p:spPr bwMode="auto">
                      <a:xfrm>
                        <a:off x="-174661" y="-171573"/>
                        <a:ext cx="9123451" cy="7255826"/>
                      </a:xfrm>
                      <a:prstGeom prst="rect">
                        <a:avLst/>
                      </a:prstGeom>
                      <a:noFill/>
                      <a:ln>
                        <a:noFill/>
                      </a:ln>
                      <a:effectLst/>
                    </p:spPr>
                  </p:pic>
                </p:oleObj>
              </mc:Fallback>
            </mc:AlternateContent>
          </a:graphicData>
        </a:graphic>
      </p:graphicFrame>
      <p:sp>
        <p:nvSpPr>
          <p:cNvPr id="7171" name="Text Box 3"/>
          <p:cNvSpPr txBox="1">
            <a:spLocks noChangeArrowheads="1"/>
          </p:cNvSpPr>
          <p:nvPr/>
        </p:nvSpPr>
        <p:spPr bwMode="auto">
          <a:xfrm rot="5400000">
            <a:off x="7643019" y="1847057"/>
            <a:ext cx="76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smtClean="0">
                <a:solidFill>
                  <a:srgbClr val="FFFFFF"/>
                </a:solidFill>
              </a:rPr>
              <a:t>660%</a:t>
            </a:r>
          </a:p>
        </p:txBody>
      </p:sp>
    </p:spTree>
    <p:extLst>
      <p:ext uri="{BB962C8B-B14F-4D97-AF65-F5344CB8AC3E}">
        <p14:creationId xmlns:p14="http://schemas.microsoft.com/office/powerpoint/2010/main" val="18646203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lstStyle/>
          <a:p>
            <a:r>
              <a:rPr lang="en-US" dirty="0" smtClean="0"/>
              <a:t>Can radiation damage be </a:t>
            </a:r>
            <a:r>
              <a:rPr lang="en-US" dirty="0" smtClean="0"/>
              <a:t>prevented</a:t>
            </a:r>
            <a:r>
              <a:rPr lang="en-US" dirty="0" smtClean="0"/>
              <a:t>?</a:t>
            </a:r>
            <a:endParaRPr lang="en-US" dirty="0"/>
          </a:p>
        </p:txBody>
      </p:sp>
      <p:sp>
        <p:nvSpPr>
          <p:cNvPr id="3" name="TextBox 2"/>
          <p:cNvSpPr txBox="1"/>
          <p:nvPr/>
        </p:nvSpPr>
        <p:spPr>
          <a:xfrm>
            <a:off x="1931543" y="4696365"/>
            <a:ext cx="4954370" cy="584775"/>
          </a:xfrm>
          <a:prstGeom prst="rect">
            <a:avLst/>
          </a:prstGeom>
          <a:noFill/>
        </p:spPr>
        <p:txBody>
          <a:bodyPr wrap="none" rtlCol="0">
            <a:spAutoFit/>
          </a:bodyPr>
          <a:lstStyle/>
          <a:p>
            <a:r>
              <a:rPr lang="en-US" sz="3200" dirty="0" smtClean="0">
                <a:solidFill>
                  <a:srgbClr val="FF0000"/>
                </a:solidFill>
              </a:rPr>
              <a:t>Yes!  By keeping dose low</a:t>
            </a:r>
            <a:endParaRPr lang="en-US" sz="3200" dirty="0">
              <a:solidFill>
                <a:srgbClr val="FF0000"/>
              </a:solidFill>
            </a:endParaRPr>
          </a:p>
        </p:txBody>
      </p:sp>
    </p:spTree>
    <p:extLst>
      <p:ext uri="{BB962C8B-B14F-4D97-AF65-F5344CB8AC3E}">
        <p14:creationId xmlns:p14="http://schemas.microsoft.com/office/powerpoint/2010/main" val="35881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5634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77813"/>
            <a:ext cx="808672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cs typeface="Arial" charset="0"/>
              </a:rPr>
              <a:t>Holton &amp; Frankel (2010) </a:t>
            </a:r>
            <a:r>
              <a:rPr lang="en-US" altLang="en-US" i="1">
                <a:solidFill>
                  <a:srgbClr val="000000"/>
                </a:solidFill>
                <a:latin typeface="Arial"/>
                <a:cs typeface="Arial" charset="0"/>
              </a:rPr>
              <a:t>Acta D</a:t>
            </a:r>
            <a:r>
              <a:rPr lang="en-US" altLang="en-US">
                <a:solidFill>
                  <a:srgbClr val="000000"/>
                </a:solidFill>
                <a:latin typeface="Arial"/>
                <a:cs typeface="Arial" charset="0"/>
              </a:rPr>
              <a:t> </a:t>
            </a:r>
            <a:r>
              <a:rPr lang="en-US" altLang="en-US" b="1">
                <a:solidFill>
                  <a:srgbClr val="000000"/>
                </a:solidFill>
                <a:latin typeface="Arial"/>
                <a:cs typeface="Arial" charset="0"/>
              </a:rPr>
              <a:t>66</a:t>
            </a:r>
            <a:r>
              <a:rPr lang="en-US" altLang="en-US">
                <a:solidFill>
                  <a:srgbClr val="000000"/>
                </a:solidFill>
                <a:latin typeface="Arial"/>
                <a:cs typeface="Arial" charset="0"/>
              </a:rPr>
              <a:t> 393-408.</a:t>
            </a:r>
          </a:p>
        </p:txBody>
      </p:sp>
      <p:sp>
        <p:nvSpPr>
          <p:cNvPr id="149508" name="Oval 4"/>
          <p:cNvSpPr>
            <a:spLocks noChangeArrowheads="1"/>
          </p:cNvSpPr>
          <p:nvPr/>
        </p:nvSpPr>
        <p:spPr bwMode="auto">
          <a:xfrm>
            <a:off x="1497013" y="5538788"/>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cs typeface="Arial" charset="0"/>
            </a:endParaRPr>
          </a:p>
        </p:txBody>
      </p:sp>
    </p:spTree>
    <p:extLst>
      <p:ext uri="{BB962C8B-B14F-4D97-AF65-F5344CB8AC3E}">
        <p14:creationId xmlns:p14="http://schemas.microsoft.com/office/powerpoint/2010/main" val="1045525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3818447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lstStyle/>
          <a:p>
            <a:r>
              <a:rPr lang="en-US" dirty="0" smtClean="0"/>
              <a:t>Can radiation damage be “outrun”?</a:t>
            </a:r>
            <a:endParaRPr lang="en-US" dirty="0"/>
          </a:p>
        </p:txBody>
      </p:sp>
    </p:spTree>
    <p:extLst>
      <p:ext uri="{BB962C8B-B14F-4D97-AF65-F5344CB8AC3E}">
        <p14:creationId xmlns:p14="http://schemas.microsoft.com/office/powerpoint/2010/main" val="20062287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953694065"/>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848909" name="Chart" r:id="rId3" imgW="5006234" imgH="3901598" progId="MSGraph.Chart.8">
                  <p:embed followColorScheme="full"/>
                </p:oleObj>
              </mc:Choice>
              <mc:Fallback>
                <p:oleObj name="Chart" r:id="rId3" imgW="5006234" imgH="3901598"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7009219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Dose-rate effect at Room Temp?</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7339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42386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0599" y="5903893"/>
            <a:ext cx="4359965" cy="954107"/>
          </a:xfrm>
          <a:prstGeom prst="rect">
            <a:avLst/>
          </a:prstGeom>
        </p:spPr>
        <p:txBody>
          <a:bodyPr wrap="square">
            <a:spAutoFit/>
          </a:bodyPr>
          <a:lstStyle/>
          <a:p>
            <a:pPr fontAlgn="auto">
              <a:spcBef>
                <a:spcPts val="0"/>
              </a:spcBef>
              <a:spcAft>
                <a:spcPts val="0"/>
              </a:spcAft>
            </a:pPr>
            <a:r>
              <a:rPr lang="en-US" sz="1400" dirty="0" err="1">
                <a:solidFill>
                  <a:srgbClr val="000000"/>
                </a:solidFill>
                <a:latin typeface="Arial"/>
                <a:cs typeface="Arial" charset="0"/>
              </a:rPr>
              <a:t>Warkentin</a:t>
            </a:r>
            <a:r>
              <a:rPr lang="en-US" sz="1400" dirty="0">
                <a:solidFill>
                  <a:srgbClr val="000000"/>
                </a:solidFill>
                <a:latin typeface="Arial"/>
                <a:cs typeface="Arial" charset="0"/>
              </a:rPr>
              <a:t> M, </a:t>
            </a:r>
            <a:r>
              <a:rPr lang="en-US" sz="1400" dirty="0" err="1">
                <a:solidFill>
                  <a:srgbClr val="000000"/>
                </a:solidFill>
                <a:latin typeface="Arial"/>
                <a:cs typeface="Arial" charset="0"/>
              </a:rPr>
              <a:t>Badeau</a:t>
            </a:r>
            <a:r>
              <a:rPr lang="en-US" sz="1400" dirty="0">
                <a:solidFill>
                  <a:srgbClr val="000000"/>
                </a:solidFill>
                <a:latin typeface="Arial"/>
                <a:cs typeface="Arial" charset="0"/>
              </a:rPr>
              <a:t> R, Hopkins JB, </a:t>
            </a:r>
            <a:r>
              <a:rPr lang="en-US" sz="1400" dirty="0" err="1">
                <a:solidFill>
                  <a:srgbClr val="000000"/>
                </a:solidFill>
                <a:latin typeface="Arial"/>
                <a:cs typeface="Arial" charset="0"/>
              </a:rPr>
              <a:t>Mulichak</a:t>
            </a:r>
            <a:r>
              <a:rPr lang="en-US" sz="1400" dirty="0">
                <a:solidFill>
                  <a:srgbClr val="000000"/>
                </a:solidFill>
                <a:latin typeface="Arial"/>
                <a:cs typeface="Arial" charset="0"/>
              </a:rPr>
              <a:t> AM, Keefe LJ &amp; Thorne RE (2012)."Global radiation damage at 300 and 260 K with dose rates approaching 1 </a:t>
            </a:r>
            <a:r>
              <a:rPr lang="en-US" sz="1400" dirty="0" err="1">
                <a:solidFill>
                  <a:srgbClr val="000000"/>
                </a:solidFill>
                <a:latin typeface="Arial"/>
                <a:cs typeface="Arial" charset="0"/>
              </a:rPr>
              <a:t>MGy</a:t>
            </a:r>
            <a:r>
              <a:rPr lang="en-US" sz="1400" dirty="0">
                <a:solidFill>
                  <a:srgbClr val="000000"/>
                </a:solidFill>
                <a:latin typeface="Arial"/>
                <a:cs typeface="Arial" charset="0"/>
              </a:rPr>
              <a:t> s-1", </a:t>
            </a:r>
            <a:r>
              <a:rPr lang="en-US" sz="1400" i="1" dirty="0" err="1">
                <a:solidFill>
                  <a:srgbClr val="000000"/>
                </a:solidFill>
                <a:latin typeface="Arial"/>
                <a:cs typeface="Arial" charset="0"/>
              </a:rPr>
              <a:t>Acta</a:t>
            </a:r>
            <a:r>
              <a:rPr lang="en-US" sz="1400" i="1" dirty="0">
                <a:solidFill>
                  <a:srgbClr val="000000"/>
                </a:solidFill>
                <a:latin typeface="Arial"/>
                <a:cs typeface="Arial" charset="0"/>
              </a:rPr>
              <a:t> </a:t>
            </a:r>
            <a:r>
              <a:rPr lang="en-US" sz="1400" i="1" dirty="0" err="1" smtClean="0">
                <a:solidFill>
                  <a:srgbClr val="000000"/>
                </a:solidFill>
                <a:latin typeface="Arial"/>
                <a:cs typeface="Arial" charset="0"/>
              </a:rPr>
              <a:t>Cryst</a:t>
            </a:r>
            <a:r>
              <a:rPr lang="en-US" sz="1400" i="1" dirty="0" smtClean="0">
                <a:solidFill>
                  <a:srgbClr val="000000"/>
                </a:solidFill>
                <a:latin typeface="Arial"/>
                <a:cs typeface="Arial" charset="0"/>
              </a:rPr>
              <a:t>. </a:t>
            </a:r>
            <a:r>
              <a:rPr lang="en-US" sz="1400" i="1" dirty="0">
                <a:solidFill>
                  <a:srgbClr val="000000"/>
                </a:solidFill>
                <a:latin typeface="Arial"/>
                <a:cs typeface="Arial" charset="0"/>
              </a:rPr>
              <a:t>D</a:t>
            </a:r>
            <a:r>
              <a:rPr lang="en-US" sz="1400" dirty="0">
                <a:solidFill>
                  <a:srgbClr val="000000"/>
                </a:solidFill>
                <a:latin typeface="Arial"/>
                <a:cs typeface="Arial" charset="0"/>
              </a:rPr>
              <a:t> </a:t>
            </a:r>
            <a:r>
              <a:rPr lang="en-US" sz="1400" b="1" dirty="0">
                <a:solidFill>
                  <a:srgbClr val="000000"/>
                </a:solidFill>
                <a:latin typeface="Arial"/>
                <a:cs typeface="Arial" charset="0"/>
              </a:rPr>
              <a:t>68</a:t>
            </a:r>
            <a:r>
              <a:rPr lang="en-US" sz="1400" dirty="0">
                <a:solidFill>
                  <a:srgbClr val="000000"/>
                </a:solidFill>
                <a:latin typeface="Arial"/>
                <a:cs typeface="Arial" charset="0"/>
              </a:rPr>
              <a:t>, 124-133. </a:t>
            </a:r>
          </a:p>
        </p:txBody>
      </p:sp>
      <p:sp>
        <p:nvSpPr>
          <p:cNvPr id="5" name="Rectangle 4"/>
          <p:cNvSpPr/>
          <p:nvPr/>
        </p:nvSpPr>
        <p:spPr>
          <a:xfrm>
            <a:off x="-3313" y="5691762"/>
            <a:ext cx="4572000" cy="1169551"/>
          </a:xfrm>
          <a:prstGeom prst="rect">
            <a:avLst/>
          </a:prstGeom>
        </p:spPr>
        <p:txBody>
          <a:bodyPr>
            <a:spAutoFit/>
          </a:bodyPr>
          <a:lstStyle/>
          <a:p>
            <a:pPr fontAlgn="auto">
              <a:spcBef>
                <a:spcPts val="0"/>
              </a:spcBef>
              <a:spcAft>
                <a:spcPts val="0"/>
              </a:spcAft>
            </a:pPr>
            <a:r>
              <a:rPr lang="en-US" sz="1400" dirty="0">
                <a:solidFill>
                  <a:srgbClr val="000000"/>
                </a:solidFill>
                <a:latin typeface="Arial"/>
                <a:cs typeface="Arial" charset="0"/>
              </a:rPr>
              <a:t>Owen RL, </a:t>
            </a:r>
            <a:r>
              <a:rPr lang="en-US" sz="1400" dirty="0" err="1">
                <a:solidFill>
                  <a:srgbClr val="000000"/>
                </a:solidFill>
                <a:latin typeface="Arial"/>
                <a:cs typeface="Arial" charset="0"/>
              </a:rPr>
              <a:t>Axford</a:t>
            </a:r>
            <a:r>
              <a:rPr lang="en-US" sz="1400" dirty="0">
                <a:solidFill>
                  <a:srgbClr val="000000"/>
                </a:solidFill>
                <a:latin typeface="Arial"/>
                <a:cs typeface="Arial" charset="0"/>
              </a:rPr>
              <a:t> D, </a:t>
            </a:r>
            <a:r>
              <a:rPr lang="en-US" sz="1400" dirty="0" err="1">
                <a:solidFill>
                  <a:srgbClr val="000000"/>
                </a:solidFill>
                <a:latin typeface="Arial"/>
                <a:cs typeface="Arial" charset="0"/>
              </a:rPr>
              <a:t>Nettleship</a:t>
            </a:r>
            <a:r>
              <a:rPr lang="en-US" sz="1400" dirty="0">
                <a:solidFill>
                  <a:srgbClr val="000000"/>
                </a:solidFill>
                <a:latin typeface="Arial"/>
                <a:cs typeface="Arial" charset="0"/>
              </a:rPr>
              <a:t> JE, Owens RJ, Robinson JI, Morgan AW, Dore AS, </a:t>
            </a:r>
            <a:r>
              <a:rPr lang="en-US" sz="1400" dirty="0" err="1">
                <a:solidFill>
                  <a:srgbClr val="000000"/>
                </a:solidFill>
                <a:latin typeface="Arial"/>
                <a:cs typeface="Arial" charset="0"/>
              </a:rPr>
              <a:t>Lebon</a:t>
            </a:r>
            <a:r>
              <a:rPr lang="en-US" sz="1400" dirty="0">
                <a:solidFill>
                  <a:srgbClr val="000000"/>
                </a:solidFill>
                <a:latin typeface="Arial"/>
                <a:cs typeface="Arial" charset="0"/>
              </a:rPr>
              <a:t> G, Tate CG, Fry EE, Ren J, Stuart DI &amp; Evans G (2012)."Outrunning free radicals in room-temperature macromolecular crystallography", </a:t>
            </a:r>
            <a:r>
              <a:rPr lang="en-US" sz="1400" i="1" dirty="0" err="1">
                <a:solidFill>
                  <a:srgbClr val="000000"/>
                </a:solidFill>
                <a:latin typeface="Arial"/>
                <a:cs typeface="Arial" charset="0"/>
              </a:rPr>
              <a:t>Acta</a:t>
            </a:r>
            <a:r>
              <a:rPr lang="en-US" sz="1400" i="1" dirty="0">
                <a:solidFill>
                  <a:srgbClr val="000000"/>
                </a:solidFill>
                <a:latin typeface="Arial"/>
                <a:cs typeface="Arial" charset="0"/>
              </a:rPr>
              <a:t> </a:t>
            </a:r>
            <a:r>
              <a:rPr lang="en-US" sz="1400" i="1" dirty="0" err="1" smtClean="0">
                <a:solidFill>
                  <a:srgbClr val="000000"/>
                </a:solidFill>
                <a:latin typeface="Arial"/>
                <a:cs typeface="Arial" charset="0"/>
              </a:rPr>
              <a:t>Cryst</a:t>
            </a:r>
            <a:r>
              <a:rPr lang="en-US" sz="1400" i="1" dirty="0" smtClean="0">
                <a:solidFill>
                  <a:srgbClr val="000000"/>
                </a:solidFill>
                <a:latin typeface="Arial"/>
                <a:cs typeface="Arial" charset="0"/>
              </a:rPr>
              <a:t>. </a:t>
            </a:r>
            <a:r>
              <a:rPr lang="en-US" sz="1400" i="1" dirty="0">
                <a:solidFill>
                  <a:srgbClr val="000000"/>
                </a:solidFill>
                <a:latin typeface="Arial"/>
                <a:cs typeface="Arial" charset="0"/>
              </a:rPr>
              <a:t>D</a:t>
            </a:r>
            <a:r>
              <a:rPr lang="en-US" sz="1400" dirty="0">
                <a:solidFill>
                  <a:srgbClr val="000000"/>
                </a:solidFill>
                <a:latin typeface="Arial"/>
                <a:cs typeface="Arial" charset="0"/>
              </a:rPr>
              <a:t> </a:t>
            </a:r>
            <a:r>
              <a:rPr lang="en-US" sz="1400" b="1" dirty="0">
                <a:solidFill>
                  <a:srgbClr val="000000"/>
                </a:solidFill>
                <a:latin typeface="Arial"/>
                <a:cs typeface="Arial" charset="0"/>
              </a:rPr>
              <a:t>68</a:t>
            </a:r>
            <a:r>
              <a:rPr lang="en-US" sz="1400" dirty="0">
                <a:solidFill>
                  <a:srgbClr val="000000"/>
                </a:solidFill>
                <a:latin typeface="Arial"/>
                <a:cs typeface="Arial" charset="0"/>
              </a:rPr>
              <a:t>, 810-818. </a:t>
            </a:r>
          </a:p>
        </p:txBody>
      </p:sp>
    </p:spTree>
    <p:extLst>
      <p:ext uri="{BB962C8B-B14F-4D97-AF65-F5344CB8AC3E}">
        <p14:creationId xmlns:p14="http://schemas.microsoft.com/office/powerpoint/2010/main" val="75920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2782888"/>
            <a:ext cx="5018088" cy="1319212"/>
            <a:chOff x="-1194" y="2058"/>
            <a:chExt cx="3161" cy="831"/>
          </a:xfrm>
        </p:grpSpPr>
        <p:grpSp>
          <p:nvGrpSpPr>
            <p:cNvPr id="56353" name="Group 3"/>
            <p:cNvGrpSpPr>
              <a:grpSpLocks/>
            </p:cNvGrpSpPr>
            <p:nvPr/>
          </p:nvGrpSpPr>
          <p:grpSpPr bwMode="auto">
            <a:xfrm>
              <a:off x="-1194" y="2273"/>
              <a:ext cx="370" cy="369"/>
              <a:chOff x="362" y="2318"/>
              <a:chExt cx="370" cy="369"/>
            </a:xfrm>
          </p:grpSpPr>
          <p:sp>
            <p:nvSpPr>
              <p:cNvPr id="56375"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6"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4" name="Group 6"/>
            <p:cNvGrpSpPr>
              <a:grpSpLocks/>
            </p:cNvGrpSpPr>
            <p:nvPr/>
          </p:nvGrpSpPr>
          <p:grpSpPr bwMode="auto">
            <a:xfrm>
              <a:off x="-826" y="2273"/>
              <a:ext cx="370" cy="369"/>
              <a:chOff x="362" y="2318"/>
              <a:chExt cx="370" cy="369"/>
            </a:xfrm>
          </p:grpSpPr>
          <p:sp>
            <p:nvSpPr>
              <p:cNvPr id="56373"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4"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5" name="Group 9"/>
            <p:cNvGrpSpPr>
              <a:grpSpLocks/>
            </p:cNvGrpSpPr>
            <p:nvPr/>
          </p:nvGrpSpPr>
          <p:grpSpPr bwMode="auto">
            <a:xfrm>
              <a:off x="-458" y="2273"/>
              <a:ext cx="370" cy="369"/>
              <a:chOff x="362" y="2318"/>
              <a:chExt cx="370" cy="369"/>
            </a:xfrm>
          </p:grpSpPr>
          <p:sp>
            <p:nvSpPr>
              <p:cNvPr id="56371"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2"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6" name="Group 12"/>
            <p:cNvGrpSpPr>
              <a:grpSpLocks/>
            </p:cNvGrpSpPr>
            <p:nvPr/>
          </p:nvGrpSpPr>
          <p:grpSpPr bwMode="auto">
            <a:xfrm>
              <a:off x="-90" y="2273"/>
              <a:ext cx="370" cy="369"/>
              <a:chOff x="362" y="2318"/>
              <a:chExt cx="370" cy="369"/>
            </a:xfrm>
          </p:grpSpPr>
          <p:sp>
            <p:nvSpPr>
              <p:cNvPr id="56369"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0"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7" name="Group 15"/>
            <p:cNvGrpSpPr>
              <a:grpSpLocks/>
            </p:cNvGrpSpPr>
            <p:nvPr/>
          </p:nvGrpSpPr>
          <p:grpSpPr bwMode="auto">
            <a:xfrm>
              <a:off x="278" y="2273"/>
              <a:ext cx="370" cy="369"/>
              <a:chOff x="362" y="2318"/>
              <a:chExt cx="370" cy="369"/>
            </a:xfrm>
          </p:grpSpPr>
          <p:sp>
            <p:nvSpPr>
              <p:cNvPr id="56367"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8"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8" name="Group 18"/>
            <p:cNvGrpSpPr>
              <a:grpSpLocks/>
            </p:cNvGrpSpPr>
            <p:nvPr/>
          </p:nvGrpSpPr>
          <p:grpSpPr bwMode="auto">
            <a:xfrm>
              <a:off x="646" y="2273"/>
              <a:ext cx="370" cy="369"/>
              <a:chOff x="362" y="2318"/>
              <a:chExt cx="370" cy="369"/>
            </a:xfrm>
          </p:grpSpPr>
          <p:sp>
            <p:nvSpPr>
              <p:cNvPr id="56365"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6"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9" name="Group 21"/>
            <p:cNvGrpSpPr>
              <a:grpSpLocks/>
            </p:cNvGrpSpPr>
            <p:nvPr/>
          </p:nvGrpSpPr>
          <p:grpSpPr bwMode="auto">
            <a:xfrm>
              <a:off x="1014" y="2273"/>
              <a:ext cx="370" cy="369"/>
              <a:chOff x="362" y="2318"/>
              <a:chExt cx="370" cy="369"/>
            </a:xfrm>
          </p:grpSpPr>
          <p:sp>
            <p:nvSpPr>
              <p:cNvPr id="56363"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4"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6360"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1"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2"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6323" name="Rectangle 27"/>
          <p:cNvSpPr>
            <a:spLocks noGrp="1" noChangeArrowheads="1"/>
          </p:cNvSpPr>
          <p:nvPr>
            <p:ph type="title"/>
          </p:nvPr>
        </p:nvSpPr>
        <p:spPr/>
        <p:txBody>
          <a:bodyPr/>
          <a:lstStyle/>
          <a:p>
            <a:pPr eaLnBrk="1" hangingPunct="1"/>
            <a:r>
              <a:rPr lang="en-US" altLang="en-US" smtClean="0"/>
              <a:t>Inelastic scattering</a:t>
            </a:r>
          </a:p>
        </p:txBody>
      </p:sp>
      <p:sp>
        <p:nvSpPr>
          <p:cNvPr id="56324"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5"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6"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7"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6328" name="Group 32"/>
          <p:cNvGrpSpPr>
            <a:grpSpLocks/>
          </p:cNvGrpSpPr>
          <p:nvPr/>
        </p:nvGrpSpPr>
        <p:grpSpPr bwMode="auto">
          <a:xfrm rot="-2052048">
            <a:off x="4100513" y="1306513"/>
            <a:ext cx="5310187" cy="1319212"/>
            <a:chOff x="-1194" y="2058"/>
            <a:chExt cx="3161" cy="831"/>
          </a:xfrm>
        </p:grpSpPr>
        <p:grpSp>
          <p:nvGrpSpPr>
            <p:cNvPr id="56329" name="Group 33"/>
            <p:cNvGrpSpPr>
              <a:grpSpLocks/>
            </p:cNvGrpSpPr>
            <p:nvPr/>
          </p:nvGrpSpPr>
          <p:grpSpPr bwMode="auto">
            <a:xfrm>
              <a:off x="-1194" y="2273"/>
              <a:ext cx="370" cy="369"/>
              <a:chOff x="362" y="2318"/>
              <a:chExt cx="370" cy="369"/>
            </a:xfrm>
          </p:grpSpPr>
          <p:sp>
            <p:nvSpPr>
              <p:cNvPr id="56351"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52"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0" name="Group 36"/>
            <p:cNvGrpSpPr>
              <a:grpSpLocks/>
            </p:cNvGrpSpPr>
            <p:nvPr/>
          </p:nvGrpSpPr>
          <p:grpSpPr bwMode="auto">
            <a:xfrm>
              <a:off x="-826" y="2273"/>
              <a:ext cx="370" cy="369"/>
              <a:chOff x="362" y="2318"/>
              <a:chExt cx="370" cy="369"/>
            </a:xfrm>
          </p:grpSpPr>
          <p:sp>
            <p:nvSpPr>
              <p:cNvPr id="56349"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50"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1" name="Group 39"/>
            <p:cNvGrpSpPr>
              <a:grpSpLocks/>
            </p:cNvGrpSpPr>
            <p:nvPr/>
          </p:nvGrpSpPr>
          <p:grpSpPr bwMode="auto">
            <a:xfrm>
              <a:off x="-458" y="2273"/>
              <a:ext cx="370" cy="369"/>
              <a:chOff x="362" y="2318"/>
              <a:chExt cx="370" cy="369"/>
            </a:xfrm>
          </p:grpSpPr>
          <p:sp>
            <p:nvSpPr>
              <p:cNvPr id="56347"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8"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2" name="Group 42"/>
            <p:cNvGrpSpPr>
              <a:grpSpLocks/>
            </p:cNvGrpSpPr>
            <p:nvPr/>
          </p:nvGrpSpPr>
          <p:grpSpPr bwMode="auto">
            <a:xfrm>
              <a:off x="-90" y="2273"/>
              <a:ext cx="370" cy="369"/>
              <a:chOff x="362" y="2318"/>
              <a:chExt cx="370" cy="369"/>
            </a:xfrm>
          </p:grpSpPr>
          <p:sp>
            <p:nvSpPr>
              <p:cNvPr id="56345"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6"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3" name="Group 45"/>
            <p:cNvGrpSpPr>
              <a:grpSpLocks/>
            </p:cNvGrpSpPr>
            <p:nvPr/>
          </p:nvGrpSpPr>
          <p:grpSpPr bwMode="auto">
            <a:xfrm>
              <a:off x="278" y="2273"/>
              <a:ext cx="370" cy="369"/>
              <a:chOff x="362" y="2318"/>
              <a:chExt cx="370" cy="369"/>
            </a:xfrm>
          </p:grpSpPr>
          <p:sp>
            <p:nvSpPr>
              <p:cNvPr id="56343"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4"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4" name="Group 48"/>
            <p:cNvGrpSpPr>
              <a:grpSpLocks/>
            </p:cNvGrpSpPr>
            <p:nvPr/>
          </p:nvGrpSpPr>
          <p:grpSpPr bwMode="auto">
            <a:xfrm>
              <a:off x="646" y="2273"/>
              <a:ext cx="370" cy="369"/>
              <a:chOff x="362" y="2318"/>
              <a:chExt cx="370" cy="369"/>
            </a:xfrm>
          </p:grpSpPr>
          <p:sp>
            <p:nvSpPr>
              <p:cNvPr id="56341"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2"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5" name="Group 51"/>
            <p:cNvGrpSpPr>
              <a:grpSpLocks/>
            </p:cNvGrpSpPr>
            <p:nvPr/>
          </p:nvGrpSpPr>
          <p:grpSpPr bwMode="auto">
            <a:xfrm>
              <a:off x="1014" y="2273"/>
              <a:ext cx="370" cy="369"/>
              <a:chOff x="362" y="2318"/>
              <a:chExt cx="370" cy="369"/>
            </a:xfrm>
          </p:grpSpPr>
          <p:sp>
            <p:nvSpPr>
              <p:cNvPr id="56339"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0"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6336"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37"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38"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919800769"/>
      </p:ext>
    </p:extLst>
  </p:cSld>
  <p:clrMapOvr>
    <a:masterClrMapping/>
  </p:clrMapOvr>
  <p:transition spd="slow">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1075672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983373995"/>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for µfocus:</a:t>
            </a:r>
            <a:endParaRPr lang="en-US" dirty="0"/>
          </a:p>
        </p:txBody>
      </p:sp>
      <p:sp>
        <p:nvSpPr>
          <p:cNvPr id="4" name="TextBox 3"/>
          <p:cNvSpPr txBox="1"/>
          <p:nvPr/>
        </p:nvSpPr>
        <p:spPr>
          <a:xfrm>
            <a:off x="3124941" y="2629412"/>
            <a:ext cx="3950563" cy="1200329"/>
          </a:xfrm>
          <a:prstGeom prst="rect">
            <a:avLst/>
          </a:prstGeom>
          <a:noFill/>
        </p:spPr>
        <p:txBody>
          <a:bodyPr wrap="square" rtlCol="0">
            <a:spAutoFit/>
          </a:bodyPr>
          <a:lstStyle/>
          <a:p>
            <a:pPr fontAlgn="auto">
              <a:spcBef>
                <a:spcPts val="0"/>
              </a:spcBef>
              <a:spcAft>
                <a:spcPts val="0"/>
              </a:spcAft>
            </a:pPr>
            <a:r>
              <a:rPr lang="en-US" sz="7200" dirty="0" smtClean="0">
                <a:solidFill>
                  <a:srgbClr val="000000"/>
                </a:solidFill>
                <a:latin typeface="Arial"/>
              </a:rPr>
              <a:t>10 µm</a:t>
            </a:r>
            <a:endParaRPr lang="en-US" sz="7200" dirty="0">
              <a:solidFill>
                <a:srgbClr val="000000"/>
              </a:solidFill>
              <a:latin typeface="Arial"/>
            </a:endParaRPr>
          </a:p>
        </p:txBody>
      </p:sp>
      <p:grpSp>
        <p:nvGrpSpPr>
          <p:cNvPr id="18" name="Group 17"/>
          <p:cNvGrpSpPr/>
          <p:nvPr/>
        </p:nvGrpSpPr>
        <p:grpSpPr>
          <a:xfrm>
            <a:off x="1145219" y="4706553"/>
            <a:ext cx="5752438" cy="1638300"/>
            <a:chOff x="1145219" y="4706553"/>
            <a:chExt cx="5752438" cy="1638300"/>
          </a:xfrm>
        </p:grpSpPr>
        <p:sp>
          <p:nvSpPr>
            <p:cNvPr id="5" name="Rectangle 2"/>
            <p:cNvSpPr>
              <a:spLocks noChangeArrowheads="1"/>
            </p:cNvSpPr>
            <p:nvPr/>
          </p:nvSpPr>
          <p:spPr bwMode="auto">
            <a:xfrm>
              <a:off x="2135818" y="5382828"/>
              <a:ext cx="4641921"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6" name="Rectangle 10"/>
            <p:cNvSpPr>
              <a:spLocks noChangeArrowheads="1"/>
            </p:cNvSpPr>
            <p:nvPr/>
          </p:nvSpPr>
          <p:spPr bwMode="auto">
            <a:xfrm>
              <a:off x="1145219" y="5154228"/>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7" name="Group 11"/>
            <p:cNvGrpSpPr>
              <a:grpSpLocks/>
            </p:cNvGrpSpPr>
            <p:nvPr/>
          </p:nvGrpSpPr>
          <p:grpSpPr bwMode="auto">
            <a:xfrm rot="5400000">
              <a:off x="6217413" y="5664609"/>
              <a:ext cx="1114425" cy="246063"/>
              <a:chOff x="1288" y="3758"/>
              <a:chExt cx="1410" cy="316"/>
            </a:xfrm>
          </p:grpSpPr>
          <p:sp>
            <p:nvSpPr>
              <p:cNvPr id="8"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13" name="Rectangle 17"/>
            <p:cNvSpPr>
              <a:spLocks noChangeAspect="1" noChangeArrowheads="1"/>
            </p:cNvSpPr>
            <p:nvPr/>
          </p:nvSpPr>
          <p:spPr bwMode="auto">
            <a:xfrm>
              <a:off x="2212019" y="5459028"/>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4" name="Rectangle 18"/>
            <p:cNvSpPr>
              <a:spLocks noChangeAspect="1" noChangeArrowheads="1"/>
            </p:cNvSpPr>
            <p:nvPr/>
          </p:nvSpPr>
          <p:spPr bwMode="auto">
            <a:xfrm>
              <a:off x="2212019" y="4706553"/>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5" name="TextBox 14"/>
            <p:cNvSpPr txBox="1"/>
            <p:nvPr/>
          </p:nvSpPr>
          <p:spPr>
            <a:xfrm>
              <a:off x="3974255" y="5702645"/>
              <a:ext cx="1024639"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 mm</a:t>
              </a:r>
              <a:endParaRPr lang="en-US" dirty="0">
                <a:solidFill>
                  <a:srgbClr val="000000"/>
                </a:solidFill>
                <a:latin typeface="Arial"/>
              </a:endParaRPr>
            </a:p>
          </p:txBody>
        </p:sp>
        <p:sp>
          <p:nvSpPr>
            <p:cNvPr id="16" name="AutoShape 4"/>
            <p:cNvSpPr>
              <a:spLocks noChangeArrowheads="1"/>
            </p:cNvSpPr>
            <p:nvPr/>
          </p:nvSpPr>
          <p:spPr bwMode="auto">
            <a:xfrm rot="16200000">
              <a:off x="3921144" y="3035248"/>
              <a:ext cx="642937" cy="4774359"/>
            </a:xfrm>
            <a:prstGeom prst="triangle">
              <a:avLst>
                <a:gd name="adj" fmla="val 50000"/>
              </a:avLst>
            </a:prstGeom>
            <a:solidFill>
              <a:srgbClr val="92D050"/>
            </a:solidFill>
            <a:ln>
              <a:noFill/>
            </a:ln>
            <a:effectLst/>
            <a:extLst/>
          </p:spPr>
          <p:txBody>
            <a:bodyPr wrap="none" anchor="ctr"/>
            <a:lstStyle/>
            <a:p>
              <a:pPr fontAlgn="auto">
                <a:spcBef>
                  <a:spcPts val="0"/>
                </a:spcBef>
                <a:spcAft>
                  <a:spcPts val="0"/>
                </a:spcAft>
              </a:pPr>
              <a:endParaRPr lang="en-US">
                <a:solidFill>
                  <a:srgbClr val="000000"/>
                </a:solidFill>
                <a:latin typeface="Arial"/>
              </a:endParaRPr>
            </a:p>
          </p:txBody>
        </p:sp>
        <p:sp>
          <p:nvSpPr>
            <p:cNvPr id="17" name="TextBox 16"/>
            <p:cNvSpPr txBox="1"/>
            <p:nvPr/>
          </p:nvSpPr>
          <p:spPr>
            <a:xfrm>
              <a:off x="4873542" y="5232515"/>
              <a:ext cx="1778051"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a:t>
              </a:r>
              <a:r>
                <a:rPr lang="en-US" dirty="0" err="1" smtClean="0">
                  <a:solidFill>
                    <a:srgbClr val="000000"/>
                  </a:solidFill>
                  <a:latin typeface="Arial"/>
                </a:rPr>
                <a:t>mrad</a:t>
              </a:r>
              <a:r>
                <a:rPr lang="en-US" dirty="0" smtClean="0">
                  <a:solidFill>
                    <a:srgbClr val="000000"/>
                  </a:solidFill>
                  <a:latin typeface="Arial"/>
                </a:rPr>
                <a:t> =0.06°</a:t>
              </a:r>
              <a:endParaRPr lang="en-US" dirty="0">
                <a:solidFill>
                  <a:srgbClr val="000000"/>
                </a:solidFill>
                <a:latin typeface="Arial"/>
              </a:endParaRPr>
            </a:p>
          </p:txBody>
        </p:sp>
      </p:grpSp>
    </p:spTree>
    <p:extLst>
      <p:ext uri="{BB962C8B-B14F-4D97-AF65-F5344CB8AC3E}">
        <p14:creationId xmlns:p14="http://schemas.microsoft.com/office/powerpoint/2010/main" val="3384220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327555" name="Rectangle 3"/>
          <p:cNvSpPr>
            <a:spLocks noGrp="1" noChangeArrowheads="1"/>
          </p:cNvSpPr>
          <p:nvPr>
            <p:ph type="title"/>
          </p:nvPr>
        </p:nvSpPr>
        <p:spPr>
          <a:xfrm>
            <a:off x="457200" y="-63500"/>
            <a:ext cx="8229600" cy="1143000"/>
          </a:xfrm>
          <a:noFill/>
          <a:ln/>
        </p:spPr>
        <p:txBody>
          <a:bodyPr/>
          <a:lstStyle/>
          <a:p>
            <a:r>
              <a:rPr lang="en-US" altLang="en-US" b="1" dirty="0">
                <a:latin typeface="Arial" panose="020B0604020202020204" pitchFamily="34" charset="0"/>
                <a:cs typeface="Arial" panose="020B0604020202020204" pitchFamily="34" charset="0"/>
              </a:rPr>
              <a:t>No Damage in the Dark!</a:t>
            </a:r>
          </a:p>
        </p:txBody>
      </p:sp>
      <p:sp>
        <p:nvSpPr>
          <p:cNvPr id="2327556" name="Text Box 4"/>
          <p:cNvSpPr txBox="1">
            <a:spLocks noChangeArrowheads="1"/>
          </p:cNvSpPr>
          <p:nvPr/>
        </p:nvSpPr>
        <p:spPr bwMode="auto">
          <a:xfrm>
            <a:off x="3467100" y="6153150"/>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Experiment time (hours)</a:t>
            </a:r>
          </a:p>
        </p:txBody>
      </p:sp>
      <p:sp>
        <p:nvSpPr>
          <p:cNvPr id="2327557" name="Text Box 5"/>
          <p:cNvSpPr txBox="1">
            <a:spLocks noChangeArrowheads="1"/>
          </p:cNvSpPr>
          <p:nvPr/>
        </p:nvSpPr>
        <p:spPr bwMode="auto">
          <a:xfrm rot="-5400000">
            <a:off x="-1039018" y="3518693"/>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Peak absorbance (electrons)</a:t>
            </a:r>
          </a:p>
        </p:txBody>
      </p:sp>
      <p:sp>
        <p:nvSpPr>
          <p:cNvPr id="232755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00"/>
                </a:solidFill>
              </a:rPr>
              <a:t>  4.6           5.0          5.4           5.8           6.2           6.6</a:t>
            </a:r>
          </a:p>
        </p:txBody>
      </p:sp>
      <p:sp>
        <p:nvSpPr>
          <p:cNvPr id="2327559" name="Text Box 7"/>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rPr>
              <a:t>0                   5                   10                  15                  20                   25   </a:t>
            </a:r>
          </a:p>
        </p:txBody>
      </p:sp>
    </p:spTree>
    <p:extLst>
      <p:ext uri="{BB962C8B-B14F-4D97-AF65-F5344CB8AC3E}">
        <p14:creationId xmlns:p14="http://schemas.microsoft.com/office/powerpoint/2010/main" val="71603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99978927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7885"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a:xfrm>
            <a:off x="0" y="0"/>
            <a:ext cx="9144000" cy="990600"/>
          </a:xfrm>
        </p:spPr>
        <p:txBody>
          <a:bodyPr>
            <a:normAutofit fontScale="90000"/>
          </a:bodyPr>
          <a:lstStyle/>
          <a:p>
            <a:r>
              <a:rPr lang="en-US" sz="3600" dirty="0" smtClean="0"/>
              <a:t>Double-tap: no dark progression at 675 </a:t>
            </a:r>
            <a:r>
              <a:rPr lang="en-US" sz="3600" dirty="0" err="1" smtClean="0"/>
              <a:t>kGy</a:t>
            </a:r>
            <a:r>
              <a:rPr lang="en-US" sz="3600" dirty="0" smtClean="0"/>
              <a:t>/s</a:t>
            </a:r>
            <a:endParaRPr lang="en-US" sz="3600" dirty="0"/>
          </a:p>
        </p:txBody>
      </p:sp>
      <p:sp>
        <p:nvSpPr>
          <p:cNvPr id="4" name="TextBox 3"/>
          <p:cNvSpPr txBox="1"/>
          <p:nvPr/>
        </p:nvSpPr>
        <p:spPr>
          <a:xfrm rot="16200000">
            <a:off x="-358967" y="2997200"/>
            <a:ext cx="2082621" cy="369332"/>
          </a:xfrm>
          <a:prstGeom prst="rect">
            <a:avLst/>
          </a:prstGeom>
          <a:noFill/>
        </p:spPr>
        <p:txBody>
          <a:bodyPr wrap="none" rtlCol="0">
            <a:spAutoFit/>
          </a:bodyPr>
          <a:lstStyle/>
          <a:p>
            <a:pPr fontAlgn="auto">
              <a:spcBef>
                <a:spcPts val="0"/>
              </a:spcBef>
              <a:spcAft>
                <a:spcPts val="0"/>
              </a:spcAft>
            </a:pPr>
            <a:r>
              <a:rPr lang="en-US" dirty="0">
                <a:solidFill>
                  <a:prstClr val="black"/>
                </a:solidFill>
                <a:cs typeface="Arial" panose="020B0604020202020204" pitchFamily="34" charset="0"/>
              </a:rPr>
              <a:t>Intensity (photons)</a:t>
            </a:r>
          </a:p>
        </p:txBody>
      </p:sp>
      <p:sp>
        <p:nvSpPr>
          <p:cNvPr id="6" name="TextBox 5"/>
          <p:cNvSpPr txBox="1"/>
          <p:nvPr/>
        </p:nvSpPr>
        <p:spPr>
          <a:xfrm>
            <a:off x="3759200" y="6121400"/>
            <a:ext cx="1941685" cy="400110"/>
          </a:xfrm>
          <a:prstGeom prst="rect">
            <a:avLst/>
          </a:prstGeom>
          <a:noFill/>
        </p:spPr>
        <p:txBody>
          <a:bodyPr wrap="none" rtlCol="0">
            <a:spAutoFit/>
          </a:bodyPr>
          <a:lstStyle/>
          <a:p>
            <a:pPr fontAlgn="auto">
              <a:spcBef>
                <a:spcPts val="0"/>
              </a:spcBef>
              <a:spcAft>
                <a:spcPts val="0"/>
              </a:spcAft>
            </a:pPr>
            <a:r>
              <a:rPr lang="en-US" sz="2000" dirty="0" smtClean="0">
                <a:solidFill>
                  <a:prstClr val="black"/>
                </a:solidFill>
                <a:cs typeface="Arial" panose="020B0604020202020204" pitchFamily="34" charset="0"/>
              </a:rPr>
              <a:t>Time (seconds)</a:t>
            </a:r>
            <a:endParaRPr lang="en-US" sz="2000" dirty="0">
              <a:solidFill>
                <a:prstClr val="black"/>
              </a:solidFill>
              <a:cs typeface="Arial" panose="020B0604020202020204" pitchFamily="34" charset="0"/>
            </a:endParaRPr>
          </a:p>
        </p:txBody>
      </p:sp>
    </p:spTree>
    <p:extLst>
      <p:ext uri="{BB962C8B-B14F-4D97-AF65-F5344CB8AC3E}">
        <p14:creationId xmlns:p14="http://schemas.microsoft.com/office/powerpoint/2010/main" val="14164722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Tree>
    <p:extLst>
      <p:ext uri="{BB962C8B-B14F-4D97-AF65-F5344CB8AC3E}">
        <p14:creationId xmlns:p14="http://schemas.microsoft.com/office/powerpoint/2010/main" val="245136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much </a:t>
            </a:r>
            <a:r>
              <a:rPr lang="en-US" dirty="0" smtClean="0"/>
              <a:t>water</a:t>
            </a:r>
            <a:r>
              <a:rPr lang="en-US" dirty="0" smtClean="0"/>
              <a:t> </a:t>
            </a:r>
            <a:r>
              <a:rPr lang="en-US" dirty="0" smtClean="0"/>
              <a:t>are we </a:t>
            </a:r>
            <a:r>
              <a:rPr lang="en-US" dirty="0" smtClean="0"/>
              <a:t>burning?</a:t>
            </a:r>
            <a:endParaRPr lang="en-US" dirty="0"/>
          </a:p>
        </p:txBody>
      </p:sp>
      <p:sp>
        <p:nvSpPr>
          <p:cNvPr id="3" name="Content Placeholder 2"/>
          <p:cNvSpPr>
            <a:spLocks noGrp="1"/>
          </p:cNvSpPr>
          <p:nvPr>
            <p:ph idx="1"/>
          </p:nvPr>
        </p:nvSpPr>
        <p:spPr/>
        <p:txBody>
          <a:bodyPr>
            <a:normAutofit lnSpcReduction="10000"/>
          </a:bodyPr>
          <a:lstStyle/>
          <a:p>
            <a:r>
              <a:rPr lang="en-US" sz="2800" dirty="0" err="1" smtClean="0">
                <a:latin typeface="Arial" panose="020B0604020202020204" pitchFamily="34" charset="0"/>
                <a:cs typeface="Arial" panose="020B0604020202020204" pitchFamily="34" charset="0"/>
              </a:rPr>
              <a:t>Meents</a:t>
            </a:r>
            <a:r>
              <a:rPr lang="en-US" sz="2800" dirty="0" smtClean="0">
                <a:latin typeface="Arial" panose="020B0604020202020204" pitchFamily="34" charset="0"/>
                <a:cs typeface="Arial" panose="020B0604020202020204" pitchFamily="34" charset="0"/>
              </a:rPr>
              <a:t> et al. (2010) claimed:</a:t>
            </a:r>
          </a:p>
          <a:p>
            <a:pPr marL="0" indent="0">
              <a:buNone/>
            </a:pPr>
            <a:r>
              <a:rPr lang="en-US" sz="2800" dirty="0" smtClean="0">
                <a:latin typeface="Arial" panose="020B0604020202020204" pitchFamily="34" charset="0"/>
                <a:cs typeface="Arial" panose="020B0604020202020204" pitchFamily="34" charset="0"/>
              </a:rPr>
              <a:t>    </a:t>
            </a:r>
            <a:r>
              <a:rPr lang="en-US" sz="2000" dirty="0" smtClean="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400 molecules of H2 for </a:t>
            </a:r>
            <a:r>
              <a:rPr lang="en-US" sz="2000" dirty="0" smtClean="0">
                <a:latin typeface="Courier New" panose="02070309020205020404" pitchFamily="49" charset="0"/>
                <a:cs typeface="Courier New" panose="02070309020205020404" pitchFamily="49" charset="0"/>
              </a:rPr>
              <a:t>every </a:t>
            </a:r>
            <a:r>
              <a:rPr lang="en-US" sz="2000" dirty="0">
                <a:latin typeface="Courier New" panose="02070309020205020404" pitchFamily="49" charset="0"/>
                <a:cs typeface="Courier New" panose="02070309020205020404" pitchFamily="49" charset="0"/>
              </a:rPr>
              <a:t>12.5 </a:t>
            </a:r>
            <a:r>
              <a:rPr lang="en-US" sz="2000" dirty="0" err="1">
                <a:latin typeface="Courier New" panose="02070309020205020404" pitchFamily="49" charset="0"/>
                <a:cs typeface="Courier New" panose="02070309020205020404" pitchFamily="49" charset="0"/>
              </a:rPr>
              <a:t>keV</a:t>
            </a: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photon“ </a:t>
            </a:r>
          </a:p>
          <a:p>
            <a:pPr marL="0" indent="0">
              <a:buNone/>
            </a:pP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  </a:t>
            </a:r>
            <a:r>
              <a:rPr lang="en-US" sz="2800" dirty="0" smtClean="0">
                <a:latin typeface="Arial" panose="020B0604020202020204" pitchFamily="34" charset="0"/>
                <a:cs typeface="Arial" panose="020B0604020202020204" pitchFamily="34" charset="0"/>
              </a:rPr>
              <a:t>= 3.3x10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/J</a:t>
            </a:r>
          </a:p>
          <a:p>
            <a:r>
              <a:rPr lang="en-US" sz="2800" dirty="0" smtClean="0">
                <a:latin typeface="Arial" panose="020B0604020202020204" pitchFamily="34" charset="0"/>
                <a:cs typeface="Arial" panose="020B0604020202020204" pitchFamily="34" charset="0"/>
              </a:rPr>
              <a:t>200 </a:t>
            </a:r>
            <a:r>
              <a:rPr lang="en-US" sz="2800" dirty="0" err="1" smtClean="0">
                <a:latin typeface="Arial" panose="020B0604020202020204" pitchFamily="34" charset="0"/>
                <a:cs typeface="Arial" panose="020B0604020202020204" pitchFamily="34" charset="0"/>
              </a:rPr>
              <a:t>kGy</a:t>
            </a:r>
            <a:r>
              <a:rPr lang="en-US" sz="2800" dirty="0" smtClean="0">
                <a:latin typeface="Arial" panose="020B0604020202020204" pitchFamily="34" charset="0"/>
                <a:cs typeface="Arial" panose="020B0604020202020204" pitchFamily="34" charset="0"/>
              </a:rPr>
              <a:t> to </a:t>
            </a:r>
            <a:r>
              <a:rPr lang="en-US" sz="2800" dirty="0">
                <a:latin typeface="Arial" panose="020B0604020202020204" pitchFamily="34" charset="0"/>
                <a:cs typeface="Arial" panose="020B0604020202020204" pitchFamily="34" charset="0"/>
              </a:rPr>
              <a:t>100 um</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0.24 J</a:t>
            </a:r>
          </a:p>
          <a:p>
            <a:pPr marL="0" indent="0">
              <a:buNone/>
            </a:pPr>
            <a:r>
              <a:rPr lang="en-US" sz="2800" dirty="0" smtClean="0">
                <a:latin typeface="Arial" panose="020B0604020202020204" pitchFamily="34" charset="0"/>
                <a:cs typeface="Arial" panose="020B0604020202020204" pitchFamily="34" charset="0"/>
              </a:rPr>
              <a:t>    = 1.2x10</a:t>
            </a:r>
            <a:r>
              <a:rPr lang="en-US" sz="2800" baseline="30000" dirty="0" smtClean="0">
                <a:latin typeface="Arial" panose="020B0604020202020204" pitchFamily="34" charset="0"/>
                <a:cs typeface="Arial" panose="020B0604020202020204" pitchFamily="34" charset="0"/>
              </a:rPr>
              <a:t>-8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 H</a:t>
            </a:r>
            <a:r>
              <a:rPr lang="en-US" sz="2800" baseline="-25000" dirty="0" smtClean="0">
                <a:latin typeface="Arial" panose="020B0604020202020204" pitchFamily="34" charset="0"/>
                <a:cs typeface="Arial" panose="020B0604020202020204" pitchFamily="34" charset="0"/>
              </a:rPr>
              <a:t>2</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100 um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of water = 6.7x10</a:t>
            </a:r>
            <a:r>
              <a:rPr lang="en-US" sz="2800" baseline="30000" dirty="0" smtClean="0">
                <a:latin typeface="Arial" panose="020B0604020202020204" pitchFamily="34" charset="0"/>
                <a:cs typeface="Arial" panose="020B0604020202020204" pitchFamily="34" charset="0"/>
              </a:rPr>
              <a:t>-8</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18% </a:t>
            </a:r>
            <a:r>
              <a:rPr lang="en-US" sz="2800" dirty="0" smtClean="0">
                <a:latin typeface="Arial" panose="020B0604020202020204" pitchFamily="34" charset="0"/>
                <a:cs typeface="Arial" panose="020B0604020202020204" pitchFamily="34" charset="0"/>
              </a:rPr>
              <a:t>of water has reacted!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72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474" name="Rectangle 2"/>
          <p:cNvSpPr>
            <a:spLocks noGrp="1" noChangeArrowheads="1"/>
          </p:cNvSpPr>
          <p:nvPr>
            <p:ph type="title"/>
          </p:nvPr>
        </p:nvSpPr>
        <p:spPr>
          <a:xfrm>
            <a:off x="730250" y="2168525"/>
            <a:ext cx="7772400" cy="1143000"/>
          </a:xfrm>
        </p:spPr>
        <p:txBody>
          <a:bodyPr/>
          <a:lstStyle/>
          <a:p>
            <a:r>
              <a:rPr lang="en-US" altLang="en-US"/>
              <a:t>thaw</a:t>
            </a:r>
          </a:p>
        </p:txBody>
      </p:sp>
      <p:sp>
        <p:nvSpPr>
          <p:cNvPr id="3177475" name="Rectangle 3"/>
          <p:cNvSpPr>
            <a:spLocks noChangeArrowheads="1"/>
          </p:cNvSpPr>
          <p:nvPr/>
        </p:nvSpPr>
        <p:spPr bwMode="auto">
          <a:xfrm>
            <a:off x="684213" y="635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itchFamily="34" charset="0"/>
              </a:defRPr>
            </a:lvl1pPr>
            <a:lvl2pPr>
              <a:defRPr sz="4400">
                <a:solidFill>
                  <a:schemeClr val="tx2"/>
                </a:solidFill>
                <a:latin typeface="Arial" pitchFamily="34" charset="0"/>
              </a:defRPr>
            </a:lvl2pPr>
            <a:lvl3pPr>
              <a:defRPr sz="4400">
                <a:solidFill>
                  <a:schemeClr val="tx2"/>
                </a:solidFill>
                <a:latin typeface="Arial" pitchFamily="34" charset="0"/>
              </a:defRPr>
            </a:lvl3pPr>
            <a:lvl4pPr>
              <a:defRPr sz="4400">
                <a:solidFill>
                  <a:schemeClr val="tx2"/>
                </a:solidFill>
                <a:latin typeface="Arial" pitchFamily="34" charset="0"/>
              </a:defRPr>
            </a:lvl4pPr>
            <a:lvl5pP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algn="ctr" fontAlgn="auto">
              <a:spcBef>
                <a:spcPts val="0"/>
              </a:spcBef>
              <a:spcAft>
                <a:spcPts val="0"/>
              </a:spcAft>
            </a:pPr>
            <a:r>
              <a:rPr lang="en-US" altLang="en-US" dirty="0" smtClean="0">
                <a:solidFill>
                  <a:srgbClr val="000000"/>
                </a:solidFill>
              </a:rPr>
              <a:t>Radiation damage</a:t>
            </a:r>
            <a:endParaRPr lang="en-US" altLang="en-US" dirty="0">
              <a:solidFill>
                <a:srgbClr val="000000"/>
              </a:solidFill>
            </a:endParaRPr>
          </a:p>
        </p:txBody>
      </p:sp>
      <p:pic>
        <p:nvPicPr>
          <p:cNvPr id="3177476" name="thaw_cinepak.avi">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srcRect/>
          <a:stretch>
            <a:fillRect/>
          </a:stretch>
        </p:blipFill>
        <p:spPr>
          <a:xfrm>
            <a:off x="1220788" y="148590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9131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450" fill="hold"/>
                                        <p:tgtEl>
                                          <p:spTgt spid="31774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77476"/>
                </p:tgtEl>
              </p:cMediaNode>
            </p:video>
            <p:seq concurrent="1" nextAc="seek">
              <p:cTn id="8" restart="whenNotActive" fill="hold" evtFilter="cancelBubble" nodeType="interactiveSeq">
                <p:stCondLst>
                  <p:cond evt="onClick" delay="0">
                    <p:tgtEl>
                      <p:spTgt spid="317747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77476"/>
                                        </p:tgtEl>
                                      </p:cBhvr>
                                    </p:cmd>
                                  </p:childTnLst>
                                </p:cTn>
                              </p:par>
                            </p:childTnLst>
                          </p:cTn>
                        </p:par>
                      </p:childTnLst>
                    </p:cTn>
                  </p:par>
                </p:childTnLst>
              </p:cTn>
              <p:nextCondLst>
                <p:cond evt="onClick" delay="0">
                  <p:tgtEl>
                    <p:spTgt spid="317747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lstStyle/>
          <a:p>
            <a:r>
              <a:rPr lang="en-US" dirty="0" smtClean="0"/>
              <a:t>Can radiation damage be “outrun”?</a:t>
            </a:r>
            <a:endParaRPr lang="en-US" dirty="0"/>
          </a:p>
        </p:txBody>
      </p:sp>
      <p:sp>
        <p:nvSpPr>
          <p:cNvPr id="3" name="TextBox 2"/>
          <p:cNvSpPr txBox="1"/>
          <p:nvPr/>
        </p:nvSpPr>
        <p:spPr>
          <a:xfrm>
            <a:off x="3462391" y="4798031"/>
            <a:ext cx="2056973" cy="646331"/>
          </a:xfrm>
          <a:prstGeom prst="rect">
            <a:avLst/>
          </a:prstGeom>
          <a:noFill/>
        </p:spPr>
        <p:txBody>
          <a:bodyPr wrap="none" rtlCol="0">
            <a:spAutoFit/>
          </a:bodyPr>
          <a:lstStyle/>
          <a:p>
            <a:r>
              <a:rPr lang="en-US" sz="3600" dirty="0" smtClean="0">
                <a:solidFill>
                  <a:srgbClr val="FF0000"/>
                </a:solidFill>
              </a:rPr>
              <a:t>not really</a:t>
            </a:r>
            <a:endParaRPr lang="en-US" sz="3600" dirty="0">
              <a:solidFill>
                <a:srgbClr val="FF0000"/>
              </a:solidFill>
            </a:endParaRPr>
          </a:p>
        </p:txBody>
      </p:sp>
    </p:spTree>
    <p:extLst>
      <p:ext uri="{BB962C8B-B14F-4D97-AF65-F5344CB8AC3E}">
        <p14:creationId xmlns:p14="http://schemas.microsoft.com/office/powerpoint/2010/main" val="89941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I</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DL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damage-limited intensity (photons/</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hkl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 given resolution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converting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m,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m to Å,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kg/m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and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Gy</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classical electron radius (2.818 x 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m/electron)</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Planck’s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constant (6.626 x 10</a:t>
            </a:r>
            <a:r>
              <a:rPr kumimoji="0" lang="fr-FR"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-34</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J∙s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speed of light (299792458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decayed</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fractional progress toward completely faded spots at end of data set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density of crystal (~1.2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radius of the spherical crystal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λ</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X-ray wavelength (Å)</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NH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the Nave &amp; Hill (2005) dose capture fraction (1 for large crystals)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n</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ASU</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 of proteins in the asymmetric unit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molecular weight of the protein (Daltons or g/</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mol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V</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Matthews’s coefficient (~2.4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/Dalton)</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Howells’s criterion (10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/Å)</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θ</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Bragg angle</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number-averaged squared structure factor per protein atom (electron</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number-averaged atomic weight of a protein atom (~7.1 Daltons)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(Wilson) temperature factor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attenuation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en</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mass energy-absorption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815162"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Holton &amp; Frankel (2010) </a:t>
            </a:r>
            <a:r>
              <a:rPr kumimoji="0" lang="en-US" altLang="en-US" sz="1800" b="0" i="1" u="none" strike="noStrike" kern="1200" cap="none" spc="0" normalizeH="0" baseline="0" noProof="0" dirty="0" err="1">
                <a:ln>
                  <a:noFill/>
                </a:ln>
                <a:solidFill>
                  <a:srgbClr val="000000"/>
                </a:solidFill>
                <a:effectLst/>
                <a:uLnTx/>
                <a:uFillTx/>
                <a:latin typeface="Arial" pitchFamily="34" charset="0"/>
                <a:ea typeface="+mn-ea"/>
                <a:cs typeface="Arial" panose="020B0604020202020204" pitchFamily="34" charset="0"/>
              </a:rPr>
              <a:t>Acta</a:t>
            </a:r>
            <a:r>
              <a:rPr kumimoji="0" lang="en-US" altLang="en-US" sz="1800" b="0" i="1"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D</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66</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393-408.</a:t>
            </a:r>
          </a:p>
        </p:txBody>
      </p:sp>
      <p:sp>
        <p:nvSpPr>
          <p:cNvPr id="2" name="TextBox 1"/>
          <p:cNvSpPr txBox="1"/>
          <p:nvPr/>
        </p:nvSpPr>
        <p:spPr>
          <a:xfrm>
            <a:off x="7068457" y="3831771"/>
            <a:ext cx="1992853"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a:t>
            </a: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No exposure time</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31776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27284</TotalTime>
  <Words>5108</Words>
  <Application>Microsoft Office PowerPoint</Application>
  <PresentationFormat>On-screen Show (4:3)</PresentationFormat>
  <Paragraphs>1289</Paragraphs>
  <Slides>201</Slides>
  <Notes>7</Notes>
  <HiddenSlides>12</HiddenSlides>
  <MMClips>6</MMClips>
  <ScaleCrop>false</ScaleCrop>
  <HeadingPairs>
    <vt:vector size="6" baseType="variant">
      <vt:variant>
        <vt:lpstr>Theme</vt:lpstr>
      </vt:variant>
      <vt:variant>
        <vt:i4>26</vt:i4>
      </vt:variant>
      <vt:variant>
        <vt:lpstr>Embedded OLE Servers</vt:lpstr>
      </vt:variant>
      <vt:variant>
        <vt:i4>3</vt:i4>
      </vt:variant>
      <vt:variant>
        <vt:lpstr>Slide Titles</vt:lpstr>
      </vt:variant>
      <vt:variant>
        <vt:i4>201</vt:i4>
      </vt:variant>
    </vt:vector>
  </HeadingPairs>
  <TitlesOfParts>
    <vt:vector size="230" baseType="lpstr">
      <vt:lpstr>Default Design</vt:lpstr>
      <vt:lpstr>1_Default Design</vt:lpstr>
      <vt:lpstr>Office Theme</vt:lpstr>
      <vt:lpstr>2_Default Design</vt:lpstr>
      <vt:lpstr>6_Default Design</vt:lpstr>
      <vt:lpstr>8_Default Design</vt:lpstr>
      <vt:lpstr>10_Default Design</vt:lpstr>
      <vt:lpstr>13_Default Design</vt:lpstr>
      <vt:lpstr>15_Default Design</vt:lpstr>
      <vt:lpstr>4_Office Theme</vt:lpstr>
      <vt:lpstr>16_Default Design</vt:lpstr>
      <vt:lpstr>1_Office Theme</vt:lpstr>
      <vt:lpstr>20_Default Design</vt:lpstr>
      <vt:lpstr>19_Default Design</vt:lpstr>
      <vt:lpstr>21_Default Design</vt:lpstr>
      <vt:lpstr>5_Default Design</vt:lpstr>
      <vt:lpstr>7_Default Design</vt:lpstr>
      <vt:lpstr>5_Office Theme</vt:lpstr>
      <vt:lpstr>3_Default Design</vt:lpstr>
      <vt:lpstr>2_Office Theme</vt:lpstr>
      <vt:lpstr>3_Office Theme</vt:lpstr>
      <vt:lpstr>9_Default Design</vt:lpstr>
      <vt:lpstr>12_Default Design</vt:lpstr>
      <vt:lpstr>22_Default Design</vt:lpstr>
      <vt:lpstr>23_Default Design</vt:lpstr>
      <vt:lpstr>17_Default Design</vt:lpstr>
      <vt:lpstr>Chart</vt:lpstr>
      <vt:lpstr>Equation</vt:lpstr>
      <vt:lpstr>Microsoft Graph Chart</vt:lpstr>
      <vt:lpstr>Acknowledgements</vt:lpstr>
      <vt:lpstr>PowerPoint File available:</vt:lpstr>
      <vt:lpstr>Radiation damage</vt:lpstr>
      <vt:lpstr>Where do photons go?</vt:lpstr>
      <vt:lpstr>Elastic scattering</vt:lpstr>
      <vt:lpstr>Elastic scattering</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Secondary ionization</vt:lpstr>
      <vt:lpstr>Secondary ionization</vt:lpstr>
      <vt:lpstr>Excitation</vt:lpstr>
      <vt:lpstr>Excitation</vt:lpstr>
      <vt:lpstr>Excitation</vt:lpstr>
      <vt:lpstr>Excitation</vt:lpstr>
      <vt:lpstr>Electron attachment</vt:lpstr>
      <vt:lpstr>Electron attachment</vt:lpstr>
      <vt:lpstr>Sample atoms</vt:lpstr>
      <vt:lpstr>Sample atoms</vt:lpstr>
      <vt:lpstr>Primary ionization</vt:lpstr>
      <vt:lpstr>Secondary ionizations</vt:lpstr>
      <vt:lpstr>Ionization track</vt:lpstr>
      <vt:lpstr>Ionization track</vt:lpstr>
      <vt:lpstr>Ionization track</vt:lpstr>
      <vt:lpstr>Ionization track</vt:lpstr>
      <vt:lpstr>Ionization track</vt:lpstr>
      <vt:lpstr>Ionization track</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Solvated electron</vt:lpstr>
      <vt:lpstr>Solvated electron</vt:lpstr>
      <vt:lpstr>PowerPoint Presentation</vt:lpstr>
      <vt:lpstr>PowerPoint Presentation</vt:lpstr>
      <vt:lpstr>initial effects</vt:lpstr>
      <vt:lpstr>initial effects</vt:lpstr>
      <vt:lpstr>initial effects</vt:lpstr>
      <vt:lpstr>initial effects</vt:lpstr>
      <vt:lpstr>initial effects</vt:lpstr>
      <vt:lpstr>Excitation transfer</vt:lpstr>
      <vt:lpstr>Excitation transfer</vt:lpstr>
      <vt:lpstr>Excitation transfer</vt:lpstr>
      <vt:lpstr>Excitation transfer</vt:lpstr>
      <vt:lpstr>Excitation transfer</vt:lpstr>
      <vt:lpstr>t = 0 s</vt:lpstr>
      <vt:lpstr>t ≈ 10-14 s</vt:lpstr>
      <vt:lpstr>Timescales of radiation damage</vt:lpstr>
      <vt:lpstr>Timescales of radiation damage</vt:lpstr>
      <vt:lpstr>Ionization track</vt:lpstr>
      <vt:lpstr>Where do photons go?</vt:lpstr>
      <vt:lpstr>Where do photons go?</vt:lpstr>
      <vt:lpstr>Where do photons go?</vt:lpstr>
      <vt:lpstr>Where do photons go?</vt:lpstr>
      <vt:lpstr>Types of radiation damage</vt:lpstr>
      <vt:lpstr>Types of radiation damage</vt:lpstr>
      <vt:lpstr>Specific damage</vt:lpstr>
      <vt:lpstr>Specific damage</vt:lpstr>
      <vt:lpstr>Types of radiation damage</vt:lpstr>
      <vt:lpstr>PowerPoint Presentation</vt:lpstr>
      <vt:lpstr>PowerPoint Presentation</vt:lpstr>
      <vt:lpstr>PowerPoint Presentation</vt:lpstr>
      <vt:lpstr>PowerPoint Presentation</vt:lpstr>
      <vt:lpstr>resolution dependence of global damage</vt:lpstr>
      <vt:lpstr>resolution dependence of global damage</vt:lpstr>
      <vt:lpstr>what the is a MGy?</vt:lpstr>
      <vt:lpstr>PowerPoint Presentation</vt:lpstr>
      <vt:lpstr>Life-halving concentration</vt:lpstr>
      <vt:lpstr>Life-halving concentration</vt:lpstr>
      <vt:lpstr>PowerPoint Presentation</vt:lpstr>
      <vt:lpstr>Can radiation damage be prevented?</vt:lpstr>
      <vt:lpstr>PowerPoint Presentation</vt:lpstr>
      <vt:lpstr>PowerPoint Presentation</vt:lpstr>
      <vt:lpstr>Multi-crystal strategies</vt:lpstr>
      <vt:lpstr>Can radiation damage be “outrun”?</vt:lpstr>
      <vt:lpstr>Dose-rate dependence of damage</vt:lpstr>
      <vt:lpstr>Dose-rate effect at Room Temp?</vt:lpstr>
      <vt:lpstr>Gaussian beam</vt:lpstr>
      <vt:lpstr>Collimated beam</vt:lpstr>
      <vt:lpstr>Tipping point for µfocus:</vt:lpstr>
      <vt:lpstr>No Damage in the Dark!</vt:lpstr>
      <vt:lpstr>Double-tap: no dark progression at 675 kGy/s</vt:lpstr>
      <vt:lpstr>Xtal5_t1 graph</vt:lpstr>
      <vt:lpstr>How much water are we burning?</vt:lpstr>
      <vt:lpstr>thaw</vt:lpstr>
      <vt:lpstr>Can radiation damage be “outrun”?</vt:lpstr>
      <vt:lpstr>PowerPoint Presentation</vt:lpstr>
      <vt:lpstr>PowerPoint Presentation</vt:lpstr>
      <vt:lpstr>Dose slicing</vt:lpstr>
      <vt:lpstr>X-ray data are 3D!</vt:lpstr>
      <vt:lpstr>Data collection “strategy”</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PowerPoint Presentation</vt:lpstr>
      <vt:lpstr>Minimum exposure time:</vt:lpstr>
      <vt:lpstr>Can radiation damage be corrected?</vt:lpstr>
      <vt:lpstr>How to loose information</vt:lpstr>
      <vt:lpstr>The Entropy Limit</vt:lpstr>
      <vt:lpstr>Zero-dose extrapolation (ZDE)</vt:lpstr>
      <vt:lpstr>Optimal exposure time </vt:lpstr>
      <vt:lpstr>Types of radiation damage</vt:lpstr>
      <vt:lpstr>What is “disorder”?</vt:lpstr>
      <vt:lpstr>What is “disorder”?</vt:lpstr>
      <vt:lpstr>What is “disorder”?</vt:lpstr>
      <vt:lpstr>What is “disorder”?</vt:lpstr>
      <vt:lpstr>“B” factors</vt:lpstr>
      <vt:lpstr>The B factor</vt:lpstr>
      <vt:lpstr>B factor from image analysis</vt:lpstr>
      <vt:lpstr>B factor from image analysis</vt:lpstr>
      <vt:lpstr>PowerPoint Presentation</vt:lpstr>
      <vt:lpstr>PowerPoint Presentation</vt:lpstr>
      <vt:lpstr>What Causes Disorder?</vt:lpstr>
      <vt:lpstr>What Causes Disorder?</vt:lpstr>
      <vt:lpstr>Muybridge’s galloping horse (1878)</vt:lpstr>
      <vt:lpstr>realistic “crystal” of horses</vt:lpstr>
      <vt:lpstr>average structure: galloping horse</vt:lpstr>
      <vt:lpstr>Ways to improve order</vt:lpstr>
      <vt:lpstr>What Causes Disorder?</vt:lpstr>
      <vt:lpstr>not enough signal</vt:lpstr>
      <vt:lpstr>brighter light</vt:lpstr>
      <vt:lpstr>even brighter</vt:lpstr>
      <vt:lpstr>very bright light</vt:lpstr>
      <vt:lpstr>Correct structure</vt:lpstr>
      <vt:lpstr>Types of radiation damage</vt:lpstr>
      <vt:lpstr>Riso vs dose</vt:lpstr>
      <vt:lpstr>Riso vs dose</vt:lpstr>
      <vt:lpstr>PowerPoint Presentation</vt:lpstr>
      <vt:lpstr>Optimal exposure time </vt:lpstr>
      <vt:lpstr>First diffraction from protein xtal</vt:lpstr>
      <vt:lpstr>Dehydration: 1934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Elastic deformation = non-isomorphism</vt:lpstr>
      <vt:lpstr>Elastic deformation = non-isomorphism</vt:lpstr>
      <vt:lpstr>Plastic deformation = poor diffraction</vt:lpstr>
      <vt:lpstr>Plastic deformation = poor diffraction</vt:lpstr>
      <vt:lpstr>… but does it work for membrane proteins?</vt:lpstr>
      <vt:lpstr>PowerPoint Presentation</vt:lpstr>
      <vt:lpstr>Hygrostatic gradients</vt:lpstr>
      <vt:lpstr>Radiation Damage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my reviewer says…</vt:lpstr>
      <vt:lpstr>Expected Rmerge as Iobs → 0 </vt:lpstr>
      <vt:lpstr>PowerPoint Presentation</vt:lpstr>
      <vt:lpstr>PowerPoint Presentation</vt:lpstr>
      <vt:lpstr>PowerPoint Presentation</vt:lpstr>
      <vt:lpstr>Take-home lesson:</vt:lpstr>
      <vt:lpstr>Re-indexing cheat sheet</vt:lpstr>
      <vt:lpstr>CCP4: aimless log</vt:lpstr>
      <vt:lpstr>CCP4: aimless log</vt:lpstr>
      <vt:lpstr>XDS: CORRECT.LP or XSCALE.LP</vt:lpstr>
      <vt:lpstr>XDS: CORRECT.LP or XSCALE.LP</vt:lpstr>
      <vt:lpstr>Rough values of energy quanta</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255</cp:revision>
  <cp:lastPrinted>2017-11-15T17:40:41Z</cp:lastPrinted>
  <dcterms:created xsi:type="dcterms:W3CDTF">2011-09-30T06:31:32Z</dcterms:created>
  <dcterms:modified xsi:type="dcterms:W3CDTF">2018-10-19T17:08:18Z</dcterms:modified>
</cp:coreProperties>
</file>