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1" r:id="rId2"/>
    <p:sldMasterId id="2147484234" r:id="rId3"/>
    <p:sldMasterId id="2147484246" r:id="rId4"/>
  </p:sldMasterIdLst>
  <p:notesMasterIdLst>
    <p:notesMasterId r:id="rId56"/>
  </p:notesMasterIdLst>
  <p:sldIdLst>
    <p:sldId id="257" r:id="rId5"/>
    <p:sldId id="649" r:id="rId6"/>
    <p:sldId id="672" r:id="rId7"/>
    <p:sldId id="270" r:id="rId8"/>
    <p:sldId id="932" r:id="rId9"/>
    <p:sldId id="934" r:id="rId10"/>
    <p:sldId id="935" r:id="rId11"/>
    <p:sldId id="936" r:id="rId12"/>
    <p:sldId id="939" r:id="rId13"/>
    <p:sldId id="667" r:id="rId14"/>
    <p:sldId id="671" r:id="rId15"/>
    <p:sldId id="673" r:id="rId16"/>
    <p:sldId id="677" r:id="rId17"/>
    <p:sldId id="272" r:id="rId18"/>
    <p:sldId id="275" r:id="rId19"/>
    <p:sldId id="278" r:id="rId20"/>
    <p:sldId id="284" r:id="rId21"/>
    <p:sldId id="348" r:id="rId22"/>
    <p:sldId id="350" r:id="rId23"/>
    <p:sldId id="351" r:id="rId24"/>
    <p:sldId id="352" r:id="rId25"/>
    <p:sldId id="353" r:id="rId26"/>
    <p:sldId id="630" r:id="rId27"/>
    <p:sldId id="863" r:id="rId28"/>
    <p:sldId id="873" r:id="rId29"/>
    <p:sldId id="1194" r:id="rId30"/>
    <p:sldId id="864" r:id="rId31"/>
    <p:sldId id="363" r:id="rId32"/>
    <p:sldId id="365" r:id="rId33"/>
    <p:sldId id="372" r:id="rId34"/>
    <p:sldId id="375" r:id="rId35"/>
    <p:sldId id="589" r:id="rId36"/>
    <p:sldId id="597" r:id="rId37"/>
    <p:sldId id="346" r:id="rId38"/>
    <p:sldId id="286" r:id="rId39"/>
    <p:sldId id="287" r:id="rId40"/>
    <p:sldId id="288" r:id="rId41"/>
    <p:sldId id="289" r:id="rId42"/>
    <p:sldId id="889" r:id="rId43"/>
    <p:sldId id="890" r:id="rId44"/>
    <p:sldId id="891" r:id="rId45"/>
    <p:sldId id="358" r:id="rId46"/>
    <p:sldId id="359" r:id="rId47"/>
    <p:sldId id="360" r:id="rId48"/>
    <p:sldId id="291" r:id="rId49"/>
    <p:sldId id="292" r:id="rId50"/>
    <p:sldId id="293" r:id="rId51"/>
    <p:sldId id="1199" r:id="rId52"/>
    <p:sldId id="1201" r:id="rId53"/>
    <p:sldId id="301" r:id="rId54"/>
    <p:sldId id="568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4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032A57-0698-42B2-89E9-8C1BA503DF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25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8BDB-F74A-4378-940F-834C9BF6F5DD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15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Inspired by the ESRF microcrystal camera, the </a:t>
            </a:r>
            <a:r>
              <a:rPr lang="en-US" altLang="en-US" dirty="0" err="1"/>
              <a:t>superbend</a:t>
            </a:r>
            <a:r>
              <a:rPr lang="en-US" altLang="en-US" dirty="0"/>
              <a:t> </a:t>
            </a:r>
            <a:r>
              <a:rPr lang="en-US" altLang="en-US" dirty="0" err="1"/>
              <a:t>endstations</a:t>
            </a:r>
            <a:r>
              <a:rPr lang="en-US" altLang="en-US" dirty="0"/>
              <a:t> are all equipped with zero-</a:t>
            </a:r>
            <a:r>
              <a:rPr lang="en-US" altLang="en-US" dirty="0" err="1"/>
              <a:t>paralax</a:t>
            </a:r>
            <a:r>
              <a:rPr lang="en-US" altLang="en-US" dirty="0"/>
              <a:t> optics.  The user sees their sample from the point of view of the x-ray beam.  Sample alignment is not only more stable but more intuitive than an off-axis camera.  Placing the crystal into the microscope crosshairs </a:t>
            </a:r>
            <a:r>
              <a:rPr lang="en-US" altLang="en-US" dirty="0" err="1"/>
              <a:t>gaurantees</a:t>
            </a:r>
            <a:r>
              <a:rPr lang="en-US" altLang="en-US" dirty="0"/>
              <a:t> that it will be hit by the beam.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B03DD2-88F1-47BC-9DE0-4B8DD2E56B1E}" type="slidenum">
              <a:rPr lang="en-US" alt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Next slide please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26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9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8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6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5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4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8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0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42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2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44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67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0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8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84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83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24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3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48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38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75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23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58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75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20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4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51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53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0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5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1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62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24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12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29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26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07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21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58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7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02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19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35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7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77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02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1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7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5" r:id="rId12"/>
    <p:sldLayoutId id="2147483687" r:id="rId13"/>
    <p:sldLayoutId id="214748388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1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10/18/2017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CSHL_cryo_2017.pptx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Freeform 2"/>
          <p:cNvSpPr>
            <a:spLocks/>
          </p:cNvSpPr>
          <p:nvPr/>
        </p:nvSpPr>
        <p:spPr bwMode="auto">
          <a:xfrm>
            <a:off x="-300038" y="1176338"/>
            <a:ext cx="8258176" cy="5294312"/>
          </a:xfrm>
          <a:custGeom>
            <a:avLst/>
            <a:gdLst>
              <a:gd name="T0" fmla="*/ 41 w 5202"/>
              <a:gd name="T1" fmla="*/ 0 h 3335"/>
              <a:gd name="T2" fmla="*/ 362 w 5202"/>
              <a:gd name="T3" fmla="*/ 8 h 3335"/>
              <a:gd name="T4" fmla="*/ 716 w 5202"/>
              <a:gd name="T5" fmla="*/ 8 h 3335"/>
              <a:gd name="T6" fmla="*/ 1168 w 5202"/>
              <a:gd name="T7" fmla="*/ 57 h 3335"/>
              <a:gd name="T8" fmla="*/ 1711 w 5202"/>
              <a:gd name="T9" fmla="*/ 148 h 3335"/>
              <a:gd name="T10" fmla="*/ 2156 w 5202"/>
              <a:gd name="T11" fmla="*/ 246 h 3335"/>
              <a:gd name="T12" fmla="*/ 2715 w 5202"/>
              <a:gd name="T13" fmla="*/ 411 h 3335"/>
              <a:gd name="T14" fmla="*/ 3299 w 5202"/>
              <a:gd name="T15" fmla="*/ 650 h 3335"/>
              <a:gd name="T16" fmla="*/ 3851 w 5202"/>
              <a:gd name="T17" fmla="*/ 929 h 3335"/>
              <a:gd name="T18" fmla="*/ 4180 w 5202"/>
              <a:gd name="T19" fmla="*/ 1143 h 3335"/>
              <a:gd name="T20" fmla="*/ 4583 w 5202"/>
              <a:gd name="T21" fmla="*/ 1423 h 3335"/>
              <a:gd name="T22" fmla="*/ 4830 w 5202"/>
              <a:gd name="T23" fmla="*/ 1645 h 3335"/>
              <a:gd name="T24" fmla="*/ 4945 w 5202"/>
              <a:gd name="T25" fmla="*/ 1802 h 3335"/>
              <a:gd name="T26" fmla="*/ 4994 w 5202"/>
              <a:gd name="T27" fmla="*/ 1859 h 3335"/>
              <a:gd name="T28" fmla="*/ 3694 w 5202"/>
              <a:gd name="T29" fmla="*/ 2781 h 3335"/>
              <a:gd name="T30" fmla="*/ 1020 w 5202"/>
              <a:gd name="T31" fmla="*/ 3283 h 3335"/>
              <a:gd name="T32" fmla="*/ 0 w 5202"/>
              <a:gd name="T33" fmla="*/ 3094 h 3335"/>
              <a:gd name="T34" fmla="*/ 41 w 5202"/>
              <a:gd name="T35" fmla="*/ 0 h 3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02" h="3335">
                <a:moveTo>
                  <a:pt x="41" y="0"/>
                </a:moveTo>
                <a:cubicBezTo>
                  <a:pt x="145" y="3"/>
                  <a:pt x="250" y="7"/>
                  <a:pt x="362" y="8"/>
                </a:cubicBezTo>
                <a:cubicBezTo>
                  <a:pt x="474" y="9"/>
                  <a:pt x="582" y="0"/>
                  <a:pt x="716" y="8"/>
                </a:cubicBezTo>
                <a:cubicBezTo>
                  <a:pt x="850" y="16"/>
                  <a:pt x="1002" y="34"/>
                  <a:pt x="1168" y="57"/>
                </a:cubicBezTo>
                <a:cubicBezTo>
                  <a:pt x="1334" y="80"/>
                  <a:pt x="1546" y="116"/>
                  <a:pt x="1711" y="148"/>
                </a:cubicBezTo>
                <a:cubicBezTo>
                  <a:pt x="1876" y="180"/>
                  <a:pt x="1989" y="202"/>
                  <a:pt x="2156" y="246"/>
                </a:cubicBezTo>
                <a:cubicBezTo>
                  <a:pt x="2323" y="290"/>
                  <a:pt x="2525" y="344"/>
                  <a:pt x="2715" y="411"/>
                </a:cubicBezTo>
                <a:cubicBezTo>
                  <a:pt x="2905" y="478"/>
                  <a:pt x="3110" y="564"/>
                  <a:pt x="3299" y="650"/>
                </a:cubicBezTo>
                <a:cubicBezTo>
                  <a:pt x="3488" y="736"/>
                  <a:pt x="3704" y="847"/>
                  <a:pt x="3851" y="929"/>
                </a:cubicBezTo>
                <a:cubicBezTo>
                  <a:pt x="3998" y="1011"/>
                  <a:pt x="4058" y="1061"/>
                  <a:pt x="4180" y="1143"/>
                </a:cubicBezTo>
                <a:cubicBezTo>
                  <a:pt x="4302" y="1225"/>
                  <a:pt x="4475" y="1339"/>
                  <a:pt x="4583" y="1423"/>
                </a:cubicBezTo>
                <a:cubicBezTo>
                  <a:pt x="4691" y="1507"/>
                  <a:pt x="4770" y="1582"/>
                  <a:pt x="4830" y="1645"/>
                </a:cubicBezTo>
                <a:cubicBezTo>
                  <a:pt x="4890" y="1708"/>
                  <a:pt x="4918" y="1766"/>
                  <a:pt x="4945" y="1802"/>
                </a:cubicBezTo>
                <a:cubicBezTo>
                  <a:pt x="4972" y="1838"/>
                  <a:pt x="5202" y="1696"/>
                  <a:pt x="4994" y="1859"/>
                </a:cubicBezTo>
                <a:cubicBezTo>
                  <a:pt x="4786" y="2022"/>
                  <a:pt x="4356" y="2544"/>
                  <a:pt x="3694" y="2781"/>
                </a:cubicBezTo>
                <a:cubicBezTo>
                  <a:pt x="3032" y="3018"/>
                  <a:pt x="1636" y="3231"/>
                  <a:pt x="1020" y="3283"/>
                </a:cubicBezTo>
                <a:cubicBezTo>
                  <a:pt x="404" y="3335"/>
                  <a:pt x="202" y="3214"/>
                  <a:pt x="0" y="3094"/>
                </a:cubicBezTo>
                <a:cubicBezTo>
                  <a:pt x="0" y="3094"/>
                  <a:pt x="41" y="0"/>
                  <a:pt x="41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3" name="Freeform 3"/>
          <p:cNvSpPr>
            <a:spLocks/>
          </p:cNvSpPr>
          <p:nvPr/>
        </p:nvSpPr>
        <p:spPr bwMode="auto">
          <a:xfrm>
            <a:off x="2771775" y="4100513"/>
            <a:ext cx="4057650" cy="1357312"/>
          </a:xfrm>
          <a:custGeom>
            <a:avLst/>
            <a:gdLst>
              <a:gd name="T0" fmla="*/ 2362 w 2556"/>
              <a:gd name="T1" fmla="*/ 113 h 855"/>
              <a:gd name="T2" fmla="*/ 2492 w 2556"/>
              <a:gd name="T3" fmla="*/ 3 h 855"/>
              <a:gd name="T4" fmla="*/ 1980 w 2556"/>
              <a:gd name="T5" fmla="*/ 133 h 855"/>
              <a:gd name="T6" fmla="*/ 1578 w 2556"/>
              <a:gd name="T7" fmla="*/ 355 h 855"/>
              <a:gd name="T8" fmla="*/ 1178 w 2556"/>
              <a:gd name="T9" fmla="*/ 555 h 855"/>
              <a:gd name="T10" fmla="*/ 868 w 2556"/>
              <a:gd name="T11" fmla="*/ 506 h 855"/>
              <a:gd name="T12" fmla="*/ 585 w 2556"/>
              <a:gd name="T13" fmla="*/ 699 h 855"/>
              <a:gd name="T14" fmla="*/ 264 w 2556"/>
              <a:gd name="T15" fmla="*/ 649 h 855"/>
              <a:gd name="T16" fmla="*/ 0 w 2556"/>
              <a:gd name="T17" fmla="*/ 855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56" h="855">
                <a:moveTo>
                  <a:pt x="2362" y="113"/>
                </a:moveTo>
                <a:cubicBezTo>
                  <a:pt x="2384" y="95"/>
                  <a:pt x="2556" y="0"/>
                  <a:pt x="2492" y="3"/>
                </a:cubicBezTo>
                <a:cubicBezTo>
                  <a:pt x="2428" y="6"/>
                  <a:pt x="2132" y="74"/>
                  <a:pt x="1980" y="133"/>
                </a:cubicBezTo>
                <a:cubicBezTo>
                  <a:pt x="1828" y="192"/>
                  <a:pt x="1712" y="285"/>
                  <a:pt x="1578" y="355"/>
                </a:cubicBezTo>
                <a:cubicBezTo>
                  <a:pt x="1444" y="425"/>
                  <a:pt x="1296" y="530"/>
                  <a:pt x="1178" y="555"/>
                </a:cubicBezTo>
                <a:cubicBezTo>
                  <a:pt x="1060" y="580"/>
                  <a:pt x="967" y="482"/>
                  <a:pt x="868" y="506"/>
                </a:cubicBezTo>
                <a:cubicBezTo>
                  <a:pt x="769" y="530"/>
                  <a:pt x="684" y="676"/>
                  <a:pt x="585" y="699"/>
                </a:cubicBezTo>
                <a:cubicBezTo>
                  <a:pt x="484" y="723"/>
                  <a:pt x="361" y="623"/>
                  <a:pt x="264" y="649"/>
                </a:cubicBezTo>
                <a:cubicBezTo>
                  <a:pt x="167" y="676"/>
                  <a:pt x="45" y="820"/>
                  <a:pt x="0" y="855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4" name="Freeform 4"/>
          <p:cNvSpPr>
            <a:spLocks/>
          </p:cNvSpPr>
          <p:nvPr/>
        </p:nvSpPr>
        <p:spPr bwMode="auto">
          <a:xfrm>
            <a:off x="5067300" y="3524250"/>
            <a:ext cx="1457325" cy="1489075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18" h="938">
                <a:moveTo>
                  <a:pt x="0" y="938"/>
                </a:moveTo>
                <a:lnTo>
                  <a:pt x="222" y="108"/>
                </a:lnTo>
                <a:lnTo>
                  <a:pt x="258" y="84"/>
                </a:lnTo>
                <a:lnTo>
                  <a:pt x="316" y="54"/>
                </a:lnTo>
                <a:lnTo>
                  <a:pt x="386" y="26"/>
                </a:lnTo>
                <a:lnTo>
                  <a:pt x="466" y="8"/>
                </a:lnTo>
                <a:lnTo>
                  <a:pt x="550" y="0"/>
                </a:lnTo>
                <a:lnTo>
                  <a:pt x="650" y="2"/>
                </a:lnTo>
                <a:lnTo>
                  <a:pt x="726" y="12"/>
                </a:lnTo>
                <a:lnTo>
                  <a:pt x="788" y="30"/>
                </a:lnTo>
                <a:lnTo>
                  <a:pt x="824" y="56"/>
                </a:lnTo>
                <a:lnTo>
                  <a:pt x="862" y="88"/>
                </a:lnTo>
                <a:lnTo>
                  <a:pt x="890" y="126"/>
                </a:lnTo>
                <a:lnTo>
                  <a:pt x="918" y="164"/>
                </a:lnTo>
                <a:lnTo>
                  <a:pt x="798" y="614"/>
                </a:lnTo>
                <a:lnTo>
                  <a:pt x="648" y="684"/>
                </a:lnTo>
                <a:lnTo>
                  <a:pt x="512" y="744"/>
                </a:lnTo>
                <a:lnTo>
                  <a:pt x="358" y="806"/>
                </a:lnTo>
                <a:lnTo>
                  <a:pt x="174" y="878"/>
                </a:lnTo>
                <a:lnTo>
                  <a:pt x="58" y="916"/>
                </a:lnTo>
                <a:lnTo>
                  <a:pt x="0" y="938"/>
                </a:lnTo>
                <a:close/>
              </a:path>
            </a:pathLst>
          </a:custGeom>
          <a:solidFill>
            <a:srgbClr val="FF616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xtal stuck on tray</a:t>
            </a:r>
          </a:p>
        </p:txBody>
      </p:sp>
      <p:sp>
        <p:nvSpPr>
          <p:cNvPr id="532486" name="Freeform 6"/>
          <p:cNvSpPr>
            <a:spLocks/>
          </p:cNvSpPr>
          <p:nvPr/>
        </p:nvSpPr>
        <p:spPr bwMode="auto">
          <a:xfrm>
            <a:off x="-187325" y="1119188"/>
            <a:ext cx="11202988" cy="6742112"/>
          </a:xfrm>
          <a:custGeom>
            <a:avLst/>
            <a:gdLst>
              <a:gd name="T0" fmla="*/ 23 w 7057"/>
              <a:gd name="T1" fmla="*/ 2956 h 4247"/>
              <a:gd name="T2" fmla="*/ 260 w 7057"/>
              <a:gd name="T3" fmla="*/ 2956 h 4247"/>
              <a:gd name="T4" fmla="*/ 568 w 7057"/>
              <a:gd name="T5" fmla="*/ 2956 h 4247"/>
              <a:gd name="T6" fmla="*/ 978 w 7057"/>
              <a:gd name="T7" fmla="*/ 2925 h 4247"/>
              <a:gd name="T8" fmla="*/ 1412 w 7057"/>
              <a:gd name="T9" fmla="*/ 2885 h 4247"/>
              <a:gd name="T10" fmla="*/ 2130 w 7057"/>
              <a:gd name="T11" fmla="*/ 2775 h 4247"/>
              <a:gd name="T12" fmla="*/ 2801 w 7057"/>
              <a:gd name="T13" fmla="*/ 2617 h 4247"/>
              <a:gd name="T14" fmla="*/ 3621 w 7057"/>
              <a:gd name="T15" fmla="*/ 2341 h 4247"/>
              <a:gd name="T16" fmla="*/ 4308 w 7057"/>
              <a:gd name="T17" fmla="*/ 2033 h 4247"/>
              <a:gd name="T18" fmla="*/ 4836 w 7057"/>
              <a:gd name="T19" fmla="*/ 1725 h 4247"/>
              <a:gd name="T20" fmla="*/ 5334 w 7057"/>
              <a:gd name="T21" fmla="*/ 1354 h 4247"/>
              <a:gd name="T22" fmla="*/ 5720 w 7057"/>
              <a:gd name="T23" fmla="*/ 968 h 4247"/>
              <a:gd name="T24" fmla="*/ 5933 w 7057"/>
              <a:gd name="T25" fmla="*/ 699 h 4247"/>
              <a:gd name="T26" fmla="*/ 6028 w 7057"/>
              <a:gd name="T27" fmla="*/ 502 h 4247"/>
              <a:gd name="T28" fmla="*/ 6052 w 7057"/>
              <a:gd name="T29" fmla="*/ 3714 h 4247"/>
              <a:gd name="T30" fmla="*/ 0 w 7057"/>
              <a:gd name="T31" fmla="*/ 3698 h 4247"/>
              <a:gd name="T32" fmla="*/ 23 w 7057"/>
              <a:gd name="T33" fmla="*/ 2956 h 4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57" h="4247">
                <a:moveTo>
                  <a:pt x="23" y="2956"/>
                </a:moveTo>
                <a:cubicBezTo>
                  <a:pt x="96" y="2956"/>
                  <a:pt x="169" y="2956"/>
                  <a:pt x="260" y="2956"/>
                </a:cubicBezTo>
                <a:cubicBezTo>
                  <a:pt x="351" y="2956"/>
                  <a:pt x="448" y="2961"/>
                  <a:pt x="568" y="2956"/>
                </a:cubicBezTo>
                <a:cubicBezTo>
                  <a:pt x="688" y="2951"/>
                  <a:pt x="837" y="2937"/>
                  <a:pt x="978" y="2925"/>
                </a:cubicBezTo>
                <a:cubicBezTo>
                  <a:pt x="1119" y="2913"/>
                  <a:pt x="1220" y="2910"/>
                  <a:pt x="1412" y="2885"/>
                </a:cubicBezTo>
                <a:cubicBezTo>
                  <a:pt x="1604" y="2860"/>
                  <a:pt x="1899" y="2820"/>
                  <a:pt x="2130" y="2775"/>
                </a:cubicBezTo>
                <a:cubicBezTo>
                  <a:pt x="2361" y="2730"/>
                  <a:pt x="2553" y="2689"/>
                  <a:pt x="2801" y="2617"/>
                </a:cubicBezTo>
                <a:cubicBezTo>
                  <a:pt x="3049" y="2545"/>
                  <a:pt x="3370" y="2438"/>
                  <a:pt x="3621" y="2341"/>
                </a:cubicBezTo>
                <a:cubicBezTo>
                  <a:pt x="3872" y="2244"/>
                  <a:pt x="4106" y="2136"/>
                  <a:pt x="4308" y="2033"/>
                </a:cubicBezTo>
                <a:cubicBezTo>
                  <a:pt x="4510" y="1930"/>
                  <a:pt x="4665" y="1838"/>
                  <a:pt x="4836" y="1725"/>
                </a:cubicBezTo>
                <a:cubicBezTo>
                  <a:pt x="5007" y="1612"/>
                  <a:pt x="5187" y="1480"/>
                  <a:pt x="5334" y="1354"/>
                </a:cubicBezTo>
                <a:cubicBezTo>
                  <a:pt x="5481" y="1228"/>
                  <a:pt x="5620" y="1077"/>
                  <a:pt x="5720" y="968"/>
                </a:cubicBezTo>
                <a:cubicBezTo>
                  <a:pt x="5820" y="859"/>
                  <a:pt x="5882" y="777"/>
                  <a:pt x="5933" y="699"/>
                </a:cubicBezTo>
                <a:cubicBezTo>
                  <a:pt x="5984" y="621"/>
                  <a:pt x="6008" y="0"/>
                  <a:pt x="6028" y="502"/>
                </a:cubicBezTo>
                <a:cubicBezTo>
                  <a:pt x="6048" y="1004"/>
                  <a:pt x="7057" y="3181"/>
                  <a:pt x="6052" y="3714"/>
                </a:cubicBezTo>
                <a:cubicBezTo>
                  <a:pt x="5047" y="4247"/>
                  <a:pt x="2523" y="3972"/>
                  <a:pt x="0" y="3698"/>
                </a:cubicBezTo>
                <a:cubicBezTo>
                  <a:pt x="0" y="3698"/>
                  <a:pt x="23" y="2956"/>
                  <a:pt x="23" y="2956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7" name="Line 7"/>
          <p:cNvSpPr>
            <a:spLocks noChangeShapeType="1"/>
          </p:cNvSpPr>
          <p:nvPr/>
        </p:nvSpPr>
        <p:spPr bwMode="auto">
          <a:xfrm flipV="1">
            <a:off x="5068888" y="3692525"/>
            <a:ext cx="352425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8" name="Line 8"/>
          <p:cNvSpPr>
            <a:spLocks noChangeShapeType="1"/>
          </p:cNvSpPr>
          <p:nvPr/>
        </p:nvSpPr>
        <p:spPr bwMode="auto">
          <a:xfrm flipV="1">
            <a:off x="5308600" y="3765550"/>
            <a:ext cx="309563" cy="1157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9" name="Line 9"/>
          <p:cNvSpPr>
            <a:spLocks noChangeShapeType="1"/>
          </p:cNvSpPr>
          <p:nvPr/>
        </p:nvSpPr>
        <p:spPr bwMode="auto">
          <a:xfrm flipV="1">
            <a:off x="6018213" y="3822700"/>
            <a:ext cx="219075" cy="81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0" name="Line 10"/>
          <p:cNvSpPr>
            <a:spLocks noChangeShapeType="1"/>
          </p:cNvSpPr>
          <p:nvPr/>
        </p:nvSpPr>
        <p:spPr bwMode="auto">
          <a:xfrm flipV="1">
            <a:off x="6337300" y="3783013"/>
            <a:ext cx="19050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1" name="Freeform 11"/>
          <p:cNvSpPr>
            <a:spLocks/>
          </p:cNvSpPr>
          <p:nvPr/>
        </p:nvSpPr>
        <p:spPr bwMode="auto">
          <a:xfrm>
            <a:off x="5422900" y="3678238"/>
            <a:ext cx="193675" cy="87312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2" h="55">
                <a:moveTo>
                  <a:pt x="0" y="11"/>
                </a:moveTo>
                <a:cubicBezTo>
                  <a:pt x="9" y="10"/>
                  <a:pt x="36" y="0"/>
                  <a:pt x="56" y="7"/>
                </a:cubicBezTo>
                <a:cubicBezTo>
                  <a:pt x="76" y="14"/>
                  <a:pt x="108" y="45"/>
                  <a:pt x="122" y="5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2" name="Freeform 12"/>
          <p:cNvSpPr>
            <a:spLocks/>
          </p:cNvSpPr>
          <p:nvPr/>
        </p:nvSpPr>
        <p:spPr bwMode="auto">
          <a:xfrm>
            <a:off x="5616575" y="3705225"/>
            <a:ext cx="619125" cy="111125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" h="70">
                <a:moveTo>
                  <a:pt x="0" y="36"/>
                </a:moveTo>
                <a:cubicBezTo>
                  <a:pt x="34" y="31"/>
                  <a:pt x="139" y="0"/>
                  <a:pt x="204" y="6"/>
                </a:cubicBezTo>
                <a:cubicBezTo>
                  <a:pt x="269" y="12"/>
                  <a:pt x="351" y="57"/>
                  <a:pt x="390" y="7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3" name="Freeform 13"/>
          <p:cNvSpPr>
            <a:spLocks/>
          </p:cNvSpPr>
          <p:nvPr/>
        </p:nvSpPr>
        <p:spPr bwMode="auto">
          <a:xfrm>
            <a:off x="6238875" y="3711575"/>
            <a:ext cx="288925" cy="111125"/>
          </a:xfrm>
          <a:custGeom>
            <a:avLst/>
            <a:gdLst>
              <a:gd name="T0" fmla="*/ 0 w 182"/>
              <a:gd name="T1" fmla="*/ 70 h 70"/>
              <a:gd name="T2" fmla="*/ 124 w 182"/>
              <a:gd name="T3" fmla="*/ 4 h 70"/>
              <a:gd name="T4" fmla="*/ 182 w 182"/>
              <a:gd name="T5" fmla="*/ 46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70">
                <a:moveTo>
                  <a:pt x="0" y="70"/>
                </a:moveTo>
                <a:cubicBezTo>
                  <a:pt x="21" y="59"/>
                  <a:pt x="94" y="8"/>
                  <a:pt x="124" y="4"/>
                </a:cubicBezTo>
                <a:cubicBezTo>
                  <a:pt x="154" y="0"/>
                  <a:pt x="170" y="37"/>
                  <a:pt x="182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4" name="Freeform 14"/>
          <p:cNvSpPr>
            <a:spLocks/>
          </p:cNvSpPr>
          <p:nvPr/>
        </p:nvSpPr>
        <p:spPr bwMode="auto">
          <a:xfrm>
            <a:off x="5416550" y="3516313"/>
            <a:ext cx="1108075" cy="265112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7">
                <a:moveTo>
                  <a:pt x="0" y="111"/>
                </a:moveTo>
                <a:cubicBezTo>
                  <a:pt x="71" y="70"/>
                  <a:pt x="142" y="29"/>
                  <a:pt x="232" y="15"/>
                </a:cubicBezTo>
                <a:cubicBezTo>
                  <a:pt x="322" y="1"/>
                  <a:pt x="460" y="0"/>
                  <a:pt x="538" y="25"/>
                </a:cubicBezTo>
                <a:cubicBezTo>
                  <a:pt x="616" y="50"/>
                  <a:pt x="657" y="108"/>
                  <a:pt x="698" y="16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5" name="Freeform 15"/>
          <p:cNvSpPr>
            <a:spLocks/>
          </p:cNvSpPr>
          <p:nvPr/>
        </p:nvSpPr>
        <p:spPr bwMode="auto">
          <a:xfrm>
            <a:off x="2651125" y="4232275"/>
            <a:ext cx="3949700" cy="1187450"/>
          </a:xfrm>
          <a:custGeom>
            <a:avLst/>
            <a:gdLst>
              <a:gd name="T0" fmla="*/ 2488 w 2488"/>
              <a:gd name="T1" fmla="*/ 0 h 748"/>
              <a:gd name="T2" fmla="*/ 2076 w 2488"/>
              <a:gd name="T3" fmla="*/ 217 h 748"/>
              <a:gd name="T4" fmla="*/ 1655 w 2488"/>
              <a:gd name="T5" fmla="*/ 356 h 748"/>
              <a:gd name="T6" fmla="*/ 1489 w 2488"/>
              <a:gd name="T7" fmla="*/ 371 h 748"/>
              <a:gd name="T8" fmla="*/ 1208 w 2488"/>
              <a:gd name="T9" fmla="*/ 350 h 748"/>
              <a:gd name="T10" fmla="*/ 953 w 2488"/>
              <a:gd name="T11" fmla="*/ 552 h 748"/>
              <a:gd name="T12" fmla="*/ 603 w 2488"/>
              <a:gd name="T13" fmla="*/ 519 h 748"/>
              <a:gd name="T14" fmla="*/ 338 w 2488"/>
              <a:gd name="T15" fmla="*/ 723 h 748"/>
              <a:gd name="T16" fmla="*/ 0 w 2488"/>
              <a:gd name="T17" fmla="*/ 668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88" h="748">
                <a:moveTo>
                  <a:pt x="2488" y="0"/>
                </a:moveTo>
                <a:cubicBezTo>
                  <a:pt x="2419" y="36"/>
                  <a:pt x="2215" y="158"/>
                  <a:pt x="2076" y="217"/>
                </a:cubicBezTo>
                <a:cubicBezTo>
                  <a:pt x="1937" y="276"/>
                  <a:pt x="1753" y="330"/>
                  <a:pt x="1655" y="356"/>
                </a:cubicBezTo>
                <a:cubicBezTo>
                  <a:pt x="1558" y="382"/>
                  <a:pt x="1564" y="372"/>
                  <a:pt x="1489" y="371"/>
                </a:cubicBezTo>
                <a:cubicBezTo>
                  <a:pt x="1414" y="370"/>
                  <a:pt x="1297" y="320"/>
                  <a:pt x="1208" y="350"/>
                </a:cubicBezTo>
                <a:cubicBezTo>
                  <a:pt x="1119" y="380"/>
                  <a:pt x="1053" y="523"/>
                  <a:pt x="953" y="552"/>
                </a:cubicBezTo>
                <a:cubicBezTo>
                  <a:pt x="853" y="581"/>
                  <a:pt x="705" y="489"/>
                  <a:pt x="603" y="519"/>
                </a:cubicBezTo>
                <a:cubicBezTo>
                  <a:pt x="500" y="548"/>
                  <a:pt x="441" y="698"/>
                  <a:pt x="338" y="723"/>
                </a:cubicBezTo>
                <a:cubicBezTo>
                  <a:pt x="238" y="748"/>
                  <a:pt x="57" y="678"/>
                  <a:pt x="0" y="668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6" name="Line 16"/>
          <p:cNvSpPr>
            <a:spLocks noChangeShapeType="1"/>
          </p:cNvSpPr>
          <p:nvPr/>
        </p:nvSpPr>
        <p:spPr bwMode="auto">
          <a:xfrm flipH="1">
            <a:off x="3657600" y="4324350"/>
            <a:ext cx="11096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Freeform 2"/>
          <p:cNvSpPr>
            <a:spLocks/>
          </p:cNvSpPr>
          <p:nvPr/>
        </p:nvSpPr>
        <p:spPr bwMode="auto">
          <a:xfrm>
            <a:off x="-300038" y="1176338"/>
            <a:ext cx="8258176" cy="5294312"/>
          </a:xfrm>
          <a:custGeom>
            <a:avLst/>
            <a:gdLst>
              <a:gd name="T0" fmla="*/ 41 w 5202"/>
              <a:gd name="T1" fmla="*/ 0 h 3335"/>
              <a:gd name="T2" fmla="*/ 362 w 5202"/>
              <a:gd name="T3" fmla="*/ 8 h 3335"/>
              <a:gd name="T4" fmla="*/ 716 w 5202"/>
              <a:gd name="T5" fmla="*/ 8 h 3335"/>
              <a:gd name="T6" fmla="*/ 1168 w 5202"/>
              <a:gd name="T7" fmla="*/ 57 h 3335"/>
              <a:gd name="T8" fmla="*/ 1711 w 5202"/>
              <a:gd name="T9" fmla="*/ 148 h 3335"/>
              <a:gd name="T10" fmla="*/ 2156 w 5202"/>
              <a:gd name="T11" fmla="*/ 246 h 3335"/>
              <a:gd name="T12" fmla="*/ 2715 w 5202"/>
              <a:gd name="T13" fmla="*/ 411 h 3335"/>
              <a:gd name="T14" fmla="*/ 3299 w 5202"/>
              <a:gd name="T15" fmla="*/ 650 h 3335"/>
              <a:gd name="T16" fmla="*/ 3851 w 5202"/>
              <a:gd name="T17" fmla="*/ 929 h 3335"/>
              <a:gd name="T18" fmla="*/ 4180 w 5202"/>
              <a:gd name="T19" fmla="*/ 1143 h 3335"/>
              <a:gd name="T20" fmla="*/ 4583 w 5202"/>
              <a:gd name="T21" fmla="*/ 1423 h 3335"/>
              <a:gd name="T22" fmla="*/ 4830 w 5202"/>
              <a:gd name="T23" fmla="*/ 1645 h 3335"/>
              <a:gd name="T24" fmla="*/ 4945 w 5202"/>
              <a:gd name="T25" fmla="*/ 1802 h 3335"/>
              <a:gd name="T26" fmla="*/ 4994 w 5202"/>
              <a:gd name="T27" fmla="*/ 1859 h 3335"/>
              <a:gd name="T28" fmla="*/ 3694 w 5202"/>
              <a:gd name="T29" fmla="*/ 2781 h 3335"/>
              <a:gd name="T30" fmla="*/ 1020 w 5202"/>
              <a:gd name="T31" fmla="*/ 3283 h 3335"/>
              <a:gd name="T32" fmla="*/ 0 w 5202"/>
              <a:gd name="T33" fmla="*/ 3094 h 3335"/>
              <a:gd name="T34" fmla="*/ 41 w 5202"/>
              <a:gd name="T35" fmla="*/ 0 h 3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02" h="3335">
                <a:moveTo>
                  <a:pt x="41" y="0"/>
                </a:moveTo>
                <a:cubicBezTo>
                  <a:pt x="145" y="3"/>
                  <a:pt x="250" y="7"/>
                  <a:pt x="362" y="8"/>
                </a:cubicBezTo>
                <a:cubicBezTo>
                  <a:pt x="474" y="9"/>
                  <a:pt x="582" y="0"/>
                  <a:pt x="716" y="8"/>
                </a:cubicBezTo>
                <a:cubicBezTo>
                  <a:pt x="850" y="16"/>
                  <a:pt x="1002" y="34"/>
                  <a:pt x="1168" y="57"/>
                </a:cubicBezTo>
                <a:cubicBezTo>
                  <a:pt x="1334" y="80"/>
                  <a:pt x="1546" y="116"/>
                  <a:pt x="1711" y="148"/>
                </a:cubicBezTo>
                <a:cubicBezTo>
                  <a:pt x="1876" y="180"/>
                  <a:pt x="1989" y="202"/>
                  <a:pt x="2156" y="246"/>
                </a:cubicBezTo>
                <a:cubicBezTo>
                  <a:pt x="2323" y="290"/>
                  <a:pt x="2525" y="344"/>
                  <a:pt x="2715" y="411"/>
                </a:cubicBezTo>
                <a:cubicBezTo>
                  <a:pt x="2905" y="478"/>
                  <a:pt x="3110" y="564"/>
                  <a:pt x="3299" y="650"/>
                </a:cubicBezTo>
                <a:cubicBezTo>
                  <a:pt x="3488" y="736"/>
                  <a:pt x="3704" y="847"/>
                  <a:pt x="3851" y="929"/>
                </a:cubicBezTo>
                <a:cubicBezTo>
                  <a:pt x="3998" y="1011"/>
                  <a:pt x="4058" y="1061"/>
                  <a:pt x="4180" y="1143"/>
                </a:cubicBezTo>
                <a:cubicBezTo>
                  <a:pt x="4302" y="1225"/>
                  <a:pt x="4475" y="1339"/>
                  <a:pt x="4583" y="1423"/>
                </a:cubicBezTo>
                <a:cubicBezTo>
                  <a:pt x="4691" y="1507"/>
                  <a:pt x="4770" y="1582"/>
                  <a:pt x="4830" y="1645"/>
                </a:cubicBezTo>
                <a:cubicBezTo>
                  <a:pt x="4890" y="1708"/>
                  <a:pt x="4918" y="1766"/>
                  <a:pt x="4945" y="1802"/>
                </a:cubicBezTo>
                <a:cubicBezTo>
                  <a:pt x="4972" y="1838"/>
                  <a:pt x="5202" y="1696"/>
                  <a:pt x="4994" y="1859"/>
                </a:cubicBezTo>
                <a:cubicBezTo>
                  <a:pt x="4786" y="2022"/>
                  <a:pt x="4356" y="2544"/>
                  <a:pt x="3694" y="2781"/>
                </a:cubicBezTo>
                <a:cubicBezTo>
                  <a:pt x="3032" y="3018"/>
                  <a:pt x="1636" y="3231"/>
                  <a:pt x="1020" y="3283"/>
                </a:cubicBezTo>
                <a:cubicBezTo>
                  <a:pt x="404" y="3335"/>
                  <a:pt x="202" y="3214"/>
                  <a:pt x="0" y="3094"/>
                </a:cubicBezTo>
                <a:cubicBezTo>
                  <a:pt x="0" y="3094"/>
                  <a:pt x="41" y="0"/>
                  <a:pt x="41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xtal stuck on tray</a:t>
            </a:r>
          </a:p>
        </p:txBody>
      </p:sp>
      <p:sp>
        <p:nvSpPr>
          <p:cNvPr id="536580" name="Freeform 4"/>
          <p:cNvSpPr>
            <a:spLocks/>
          </p:cNvSpPr>
          <p:nvPr/>
        </p:nvSpPr>
        <p:spPr bwMode="auto">
          <a:xfrm>
            <a:off x="-187325" y="1119188"/>
            <a:ext cx="11202988" cy="6742112"/>
          </a:xfrm>
          <a:custGeom>
            <a:avLst/>
            <a:gdLst>
              <a:gd name="T0" fmla="*/ 23 w 7057"/>
              <a:gd name="T1" fmla="*/ 2956 h 4247"/>
              <a:gd name="T2" fmla="*/ 260 w 7057"/>
              <a:gd name="T3" fmla="*/ 2956 h 4247"/>
              <a:gd name="T4" fmla="*/ 568 w 7057"/>
              <a:gd name="T5" fmla="*/ 2956 h 4247"/>
              <a:gd name="T6" fmla="*/ 978 w 7057"/>
              <a:gd name="T7" fmla="*/ 2925 h 4247"/>
              <a:gd name="T8" fmla="*/ 1412 w 7057"/>
              <a:gd name="T9" fmla="*/ 2885 h 4247"/>
              <a:gd name="T10" fmla="*/ 2130 w 7057"/>
              <a:gd name="T11" fmla="*/ 2775 h 4247"/>
              <a:gd name="T12" fmla="*/ 2661 w 7057"/>
              <a:gd name="T13" fmla="*/ 2644 h 4247"/>
              <a:gd name="T14" fmla="*/ 2932 w 7057"/>
              <a:gd name="T15" fmla="*/ 2776 h 4247"/>
              <a:gd name="T16" fmla="*/ 2891 w 7057"/>
              <a:gd name="T17" fmla="*/ 2512 h 4247"/>
              <a:gd name="T18" fmla="*/ 3621 w 7057"/>
              <a:gd name="T19" fmla="*/ 2341 h 4247"/>
              <a:gd name="T20" fmla="*/ 4308 w 7057"/>
              <a:gd name="T21" fmla="*/ 2033 h 4247"/>
              <a:gd name="T22" fmla="*/ 4836 w 7057"/>
              <a:gd name="T23" fmla="*/ 1725 h 4247"/>
              <a:gd name="T24" fmla="*/ 5334 w 7057"/>
              <a:gd name="T25" fmla="*/ 1354 h 4247"/>
              <a:gd name="T26" fmla="*/ 5720 w 7057"/>
              <a:gd name="T27" fmla="*/ 968 h 4247"/>
              <a:gd name="T28" fmla="*/ 5933 w 7057"/>
              <a:gd name="T29" fmla="*/ 699 h 4247"/>
              <a:gd name="T30" fmla="*/ 6028 w 7057"/>
              <a:gd name="T31" fmla="*/ 502 h 4247"/>
              <a:gd name="T32" fmla="*/ 6052 w 7057"/>
              <a:gd name="T33" fmla="*/ 3714 h 4247"/>
              <a:gd name="T34" fmla="*/ 0 w 7057"/>
              <a:gd name="T35" fmla="*/ 3698 h 4247"/>
              <a:gd name="T36" fmla="*/ 23 w 7057"/>
              <a:gd name="T37" fmla="*/ 2956 h 4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57" h="4247">
                <a:moveTo>
                  <a:pt x="23" y="2956"/>
                </a:moveTo>
                <a:cubicBezTo>
                  <a:pt x="96" y="2956"/>
                  <a:pt x="169" y="2956"/>
                  <a:pt x="260" y="2956"/>
                </a:cubicBezTo>
                <a:cubicBezTo>
                  <a:pt x="351" y="2956"/>
                  <a:pt x="448" y="2961"/>
                  <a:pt x="568" y="2956"/>
                </a:cubicBezTo>
                <a:cubicBezTo>
                  <a:pt x="688" y="2951"/>
                  <a:pt x="837" y="2937"/>
                  <a:pt x="978" y="2925"/>
                </a:cubicBezTo>
                <a:cubicBezTo>
                  <a:pt x="1119" y="2913"/>
                  <a:pt x="1220" y="2910"/>
                  <a:pt x="1412" y="2885"/>
                </a:cubicBezTo>
                <a:cubicBezTo>
                  <a:pt x="1604" y="2860"/>
                  <a:pt x="1922" y="2815"/>
                  <a:pt x="2130" y="2775"/>
                </a:cubicBezTo>
                <a:cubicBezTo>
                  <a:pt x="2338" y="2735"/>
                  <a:pt x="2527" y="2644"/>
                  <a:pt x="2661" y="2644"/>
                </a:cubicBezTo>
                <a:cubicBezTo>
                  <a:pt x="2795" y="2644"/>
                  <a:pt x="2894" y="2798"/>
                  <a:pt x="2932" y="2776"/>
                </a:cubicBezTo>
                <a:cubicBezTo>
                  <a:pt x="2970" y="2754"/>
                  <a:pt x="2776" y="2584"/>
                  <a:pt x="2891" y="2512"/>
                </a:cubicBezTo>
                <a:cubicBezTo>
                  <a:pt x="3006" y="2440"/>
                  <a:pt x="3385" y="2421"/>
                  <a:pt x="3621" y="2341"/>
                </a:cubicBezTo>
                <a:cubicBezTo>
                  <a:pt x="3857" y="2261"/>
                  <a:pt x="4106" y="2136"/>
                  <a:pt x="4308" y="2033"/>
                </a:cubicBezTo>
                <a:cubicBezTo>
                  <a:pt x="4510" y="1930"/>
                  <a:pt x="4665" y="1838"/>
                  <a:pt x="4836" y="1725"/>
                </a:cubicBezTo>
                <a:cubicBezTo>
                  <a:pt x="5007" y="1612"/>
                  <a:pt x="5187" y="1480"/>
                  <a:pt x="5334" y="1354"/>
                </a:cubicBezTo>
                <a:cubicBezTo>
                  <a:pt x="5481" y="1228"/>
                  <a:pt x="5620" y="1077"/>
                  <a:pt x="5720" y="968"/>
                </a:cubicBezTo>
                <a:cubicBezTo>
                  <a:pt x="5820" y="859"/>
                  <a:pt x="5882" y="777"/>
                  <a:pt x="5933" y="699"/>
                </a:cubicBezTo>
                <a:cubicBezTo>
                  <a:pt x="5984" y="621"/>
                  <a:pt x="6008" y="0"/>
                  <a:pt x="6028" y="502"/>
                </a:cubicBezTo>
                <a:cubicBezTo>
                  <a:pt x="6048" y="1004"/>
                  <a:pt x="7057" y="3181"/>
                  <a:pt x="6052" y="3714"/>
                </a:cubicBezTo>
                <a:cubicBezTo>
                  <a:pt x="5047" y="4247"/>
                  <a:pt x="2523" y="3972"/>
                  <a:pt x="0" y="3698"/>
                </a:cubicBezTo>
                <a:cubicBezTo>
                  <a:pt x="0" y="3698"/>
                  <a:pt x="23" y="2956"/>
                  <a:pt x="23" y="2956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6581" name="Group 5"/>
          <p:cNvGrpSpPr>
            <a:grpSpLocks/>
          </p:cNvGrpSpPr>
          <p:nvPr/>
        </p:nvGrpSpPr>
        <p:grpSpPr bwMode="auto">
          <a:xfrm rot="120000">
            <a:off x="5054600" y="3492500"/>
            <a:ext cx="1895475" cy="1495425"/>
            <a:chOff x="3192" y="2216"/>
            <a:chExt cx="1194" cy="942"/>
          </a:xfrm>
        </p:grpSpPr>
        <p:sp>
          <p:nvSpPr>
            <p:cNvPr id="536582" name="Freeform 6"/>
            <p:cNvSpPr>
              <a:spLocks/>
            </p:cNvSpPr>
            <p:nvPr/>
          </p:nvSpPr>
          <p:spPr bwMode="auto">
            <a:xfrm>
              <a:off x="3192" y="2220"/>
              <a:ext cx="1194" cy="938"/>
            </a:xfrm>
            <a:custGeom>
              <a:avLst/>
              <a:gdLst>
                <a:gd name="T0" fmla="*/ 0 w 1194"/>
                <a:gd name="T1" fmla="*/ 938 h 938"/>
                <a:gd name="T2" fmla="*/ 222 w 1194"/>
                <a:gd name="T3" fmla="*/ 108 h 938"/>
                <a:gd name="T4" fmla="*/ 258 w 1194"/>
                <a:gd name="T5" fmla="*/ 84 h 938"/>
                <a:gd name="T6" fmla="*/ 316 w 1194"/>
                <a:gd name="T7" fmla="*/ 54 h 938"/>
                <a:gd name="T8" fmla="*/ 386 w 1194"/>
                <a:gd name="T9" fmla="*/ 26 h 938"/>
                <a:gd name="T10" fmla="*/ 466 w 1194"/>
                <a:gd name="T11" fmla="*/ 8 h 938"/>
                <a:gd name="T12" fmla="*/ 550 w 1194"/>
                <a:gd name="T13" fmla="*/ 0 h 938"/>
                <a:gd name="T14" fmla="*/ 650 w 1194"/>
                <a:gd name="T15" fmla="*/ 2 h 938"/>
                <a:gd name="T16" fmla="*/ 726 w 1194"/>
                <a:gd name="T17" fmla="*/ 12 h 938"/>
                <a:gd name="T18" fmla="*/ 788 w 1194"/>
                <a:gd name="T19" fmla="*/ 30 h 938"/>
                <a:gd name="T20" fmla="*/ 824 w 1194"/>
                <a:gd name="T21" fmla="*/ 56 h 938"/>
                <a:gd name="T22" fmla="*/ 862 w 1194"/>
                <a:gd name="T23" fmla="*/ 88 h 938"/>
                <a:gd name="T24" fmla="*/ 928 w 1194"/>
                <a:gd name="T25" fmla="*/ 142 h 938"/>
                <a:gd name="T26" fmla="*/ 1194 w 1194"/>
                <a:gd name="T27" fmla="*/ 412 h 938"/>
                <a:gd name="T28" fmla="*/ 1048 w 1194"/>
                <a:gd name="T29" fmla="*/ 488 h 938"/>
                <a:gd name="T30" fmla="*/ 864 w 1194"/>
                <a:gd name="T31" fmla="*/ 584 h 938"/>
                <a:gd name="T32" fmla="*/ 648 w 1194"/>
                <a:gd name="T33" fmla="*/ 684 h 938"/>
                <a:gd name="T34" fmla="*/ 512 w 1194"/>
                <a:gd name="T35" fmla="*/ 744 h 938"/>
                <a:gd name="T36" fmla="*/ 358 w 1194"/>
                <a:gd name="T37" fmla="*/ 806 h 938"/>
                <a:gd name="T38" fmla="*/ 174 w 1194"/>
                <a:gd name="T39" fmla="*/ 878 h 938"/>
                <a:gd name="T40" fmla="*/ 58 w 1194"/>
                <a:gd name="T41" fmla="*/ 916 h 938"/>
                <a:gd name="T42" fmla="*/ 0 w 1194"/>
                <a:gd name="T43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4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928" y="142"/>
                  </a:lnTo>
                  <a:lnTo>
                    <a:pt x="1194" y="412"/>
                  </a:lnTo>
                  <a:lnTo>
                    <a:pt x="1048" y="488"/>
                  </a:lnTo>
                  <a:lnTo>
                    <a:pt x="864" y="58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3" name="Line 7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4" name="Line 8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5" name="Line 9"/>
            <p:cNvSpPr>
              <a:spLocks noChangeShapeType="1"/>
            </p:cNvSpPr>
            <p:nvPr/>
          </p:nvSpPr>
          <p:spPr bwMode="auto">
            <a:xfrm flipV="1">
              <a:off x="3895" y="2408"/>
              <a:ext cx="34" cy="4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6" name="Freeform 10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7" name="Freeform 11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8" name="Freeform 12"/>
            <p:cNvSpPr>
              <a:spLocks/>
            </p:cNvSpPr>
            <p:nvPr/>
          </p:nvSpPr>
          <p:spPr bwMode="auto">
            <a:xfrm>
              <a:off x="3930" y="2364"/>
              <a:ext cx="192" cy="44"/>
            </a:xfrm>
            <a:custGeom>
              <a:avLst/>
              <a:gdLst>
                <a:gd name="T0" fmla="*/ 0 w 192"/>
                <a:gd name="T1" fmla="*/ 44 h 44"/>
                <a:gd name="T2" fmla="*/ 102 w 192"/>
                <a:gd name="T3" fmla="*/ 8 h 44"/>
                <a:gd name="T4" fmla="*/ 192 w 192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4">
                  <a:moveTo>
                    <a:pt x="0" y="44"/>
                  </a:moveTo>
                  <a:cubicBezTo>
                    <a:pt x="17" y="38"/>
                    <a:pt x="70" y="15"/>
                    <a:pt x="102" y="8"/>
                  </a:cubicBezTo>
                  <a:cubicBezTo>
                    <a:pt x="134" y="1"/>
                    <a:pt x="173" y="2"/>
                    <a:pt x="1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589" name="Freeform 13"/>
            <p:cNvSpPr>
              <a:spLocks/>
            </p:cNvSpPr>
            <p:nvPr/>
          </p:nvSpPr>
          <p:spPr bwMode="auto">
            <a:xfrm>
              <a:off x="3412" y="2216"/>
              <a:ext cx="710" cy="144"/>
            </a:xfrm>
            <a:custGeom>
              <a:avLst/>
              <a:gdLst>
                <a:gd name="T0" fmla="*/ 0 w 710"/>
                <a:gd name="T1" fmla="*/ 110 h 144"/>
                <a:gd name="T2" fmla="*/ 232 w 710"/>
                <a:gd name="T3" fmla="*/ 14 h 144"/>
                <a:gd name="T4" fmla="*/ 538 w 710"/>
                <a:gd name="T5" fmla="*/ 24 h 144"/>
                <a:gd name="T6" fmla="*/ 710 w 710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0" h="144">
                  <a:moveTo>
                    <a:pt x="0" y="110"/>
                  </a:moveTo>
                  <a:cubicBezTo>
                    <a:pt x="71" y="69"/>
                    <a:pt x="142" y="28"/>
                    <a:pt x="232" y="14"/>
                  </a:cubicBezTo>
                  <a:cubicBezTo>
                    <a:pt x="322" y="0"/>
                    <a:pt x="458" y="2"/>
                    <a:pt x="538" y="24"/>
                  </a:cubicBezTo>
                  <a:cubicBezTo>
                    <a:pt x="618" y="46"/>
                    <a:pt x="674" y="119"/>
                    <a:pt x="71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6590" name="Freeform 14"/>
          <p:cNvSpPr>
            <a:spLocks/>
          </p:cNvSpPr>
          <p:nvPr/>
        </p:nvSpPr>
        <p:spPr bwMode="auto">
          <a:xfrm rot="13618875">
            <a:off x="-6943726" y="2409825"/>
            <a:ext cx="7927976" cy="800100"/>
          </a:xfrm>
          <a:custGeom>
            <a:avLst/>
            <a:gdLst>
              <a:gd name="T0" fmla="*/ 4991 w 4994"/>
              <a:gd name="T1" fmla="*/ 12 h 504"/>
              <a:gd name="T2" fmla="*/ 1823 w 4994"/>
              <a:gd name="T3" fmla="*/ 12 h 504"/>
              <a:gd name="T4" fmla="*/ 1206 w 4994"/>
              <a:gd name="T5" fmla="*/ 12 h 504"/>
              <a:gd name="T6" fmla="*/ 696 w 4994"/>
              <a:gd name="T7" fmla="*/ 86 h 504"/>
              <a:gd name="T8" fmla="*/ 100 w 4994"/>
              <a:gd name="T9" fmla="*/ 227 h 504"/>
              <a:gd name="T10" fmla="*/ 100 w 4994"/>
              <a:gd name="T11" fmla="*/ 263 h 504"/>
              <a:gd name="T12" fmla="*/ 702 w 4994"/>
              <a:gd name="T13" fmla="*/ 399 h 504"/>
              <a:gd name="T14" fmla="*/ 1208 w 4994"/>
              <a:gd name="T15" fmla="*/ 483 h 504"/>
              <a:gd name="T16" fmla="*/ 1826 w 4994"/>
              <a:gd name="T17" fmla="*/ 501 h 504"/>
              <a:gd name="T18" fmla="*/ 4994 w 4994"/>
              <a:gd name="T19" fmla="*/ 501 h 504"/>
              <a:gd name="T20" fmla="*/ 4991 w 4994"/>
              <a:gd name="T21" fmla="*/ 12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94" h="504">
                <a:moveTo>
                  <a:pt x="4991" y="12"/>
                </a:moveTo>
                <a:cubicBezTo>
                  <a:pt x="3722" y="12"/>
                  <a:pt x="2454" y="12"/>
                  <a:pt x="1823" y="12"/>
                </a:cubicBezTo>
                <a:cubicBezTo>
                  <a:pt x="1192" y="12"/>
                  <a:pt x="1394" y="0"/>
                  <a:pt x="1206" y="12"/>
                </a:cubicBezTo>
                <a:cubicBezTo>
                  <a:pt x="1018" y="24"/>
                  <a:pt x="880" y="50"/>
                  <a:pt x="696" y="86"/>
                </a:cubicBezTo>
                <a:cubicBezTo>
                  <a:pt x="512" y="122"/>
                  <a:pt x="199" y="198"/>
                  <a:pt x="100" y="227"/>
                </a:cubicBezTo>
                <a:cubicBezTo>
                  <a:pt x="1" y="256"/>
                  <a:pt x="0" y="234"/>
                  <a:pt x="100" y="263"/>
                </a:cubicBezTo>
                <a:cubicBezTo>
                  <a:pt x="201" y="289"/>
                  <a:pt x="508" y="361"/>
                  <a:pt x="702" y="399"/>
                </a:cubicBezTo>
                <a:cubicBezTo>
                  <a:pt x="887" y="436"/>
                  <a:pt x="1021" y="466"/>
                  <a:pt x="1208" y="483"/>
                </a:cubicBezTo>
                <a:cubicBezTo>
                  <a:pt x="1395" y="500"/>
                  <a:pt x="1195" y="498"/>
                  <a:pt x="1826" y="501"/>
                </a:cubicBezTo>
                <a:cubicBezTo>
                  <a:pt x="2457" y="504"/>
                  <a:pt x="4334" y="501"/>
                  <a:pt x="4994" y="501"/>
                </a:cubicBezTo>
                <a:cubicBezTo>
                  <a:pt x="4994" y="501"/>
                  <a:pt x="4991" y="12"/>
                  <a:pt x="4991" y="12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91" name="Freeform 15"/>
          <p:cNvSpPr>
            <a:spLocks/>
          </p:cNvSpPr>
          <p:nvPr/>
        </p:nvSpPr>
        <p:spPr bwMode="auto">
          <a:xfrm rot="13618875">
            <a:off x="-2101850" y="2327275"/>
            <a:ext cx="7927976" cy="800100"/>
          </a:xfrm>
          <a:custGeom>
            <a:avLst/>
            <a:gdLst>
              <a:gd name="T0" fmla="*/ 4991 w 4994"/>
              <a:gd name="T1" fmla="*/ 12 h 504"/>
              <a:gd name="T2" fmla="*/ 1823 w 4994"/>
              <a:gd name="T3" fmla="*/ 12 h 504"/>
              <a:gd name="T4" fmla="*/ 1206 w 4994"/>
              <a:gd name="T5" fmla="*/ 12 h 504"/>
              <a:gd name="T6" fmla="*/ 696 w 4994"/>
              <a:gd name="T7" fmla="*/ 86 h 504"/>
              <a:gd name="T8" fmla="*/ 100 w 4994"/>
              <a:gd name="T9" fmla="*/ 227 h 504"/>
              <a:gd name="T10" fmla="*/ 100 w 4994"/>
              <a:gd name="T11" fmla="*/ 263 h 504"/>
              <a:gd name="T12" fmla="*/ 702 w 4994"/>
              <a:gd name="T13" fmla="*/ 399 h 504"/>
              <a:gd name="T14" fmla="*/ 1208 w 4994"/>
              <a:gd name="T15" fmla="*/ 483 h 504"/>
              <a:gd name="T16" fmla="*/ 1826 w 4994"/>
              <a:gd name="T17" fmla="*/ 501 h 504"/>
              <a:gd name="T18" fmla="*/ 4994 w 4994"/>
              <a:gd name="T19" fmla="*/ 501 h 504"/>
              <a:gd name="T20" fmla="*/ 4991 w 4994"/>
              <a:gd name="T21" fmla="*/ 12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94" h="504">
                <a:moveTo>
                  <a:pt x="4991" y="12"/>
                </a:moveTo>
                <a:cubicBezTo>
                  <a:pt x="3722" y="12"/>
                  <a:pt x="2454" y="12"/>
                  <a:pt x="1823" y="12"/>
                </a:cubicBezTo>
                <a:cubicBezTo>
                  <a:pt x="1192" y="12"/>
                  <a:pt x="1394" y="0"/>
                  <a:pt x="1206" y="12"/>
                </a:cubicBezTo>
                <a:cubicBezTo>
                  <a:pt x="1018" y="24"/>
                  <a:pt x="880" y="50"/>
                  <a:pt x="696" y="86"/>
                </a:cubicBezTo>
                <a:cubicBezTo>
                  <a:pt x="512" y="122"/>
                  <a:pt x="199" y="198"/>
                  <a:pt x="100" y="227"/>
                </a:cubicBezTo>
                <a:cubicBezTo>
                  <a:pt x="1" y="256"/>
                  <a:pt x="0" y="234"/>
                  <a:pt x="100" y="263"/>
                </a:cubicBezTo>
                <a:cubicBezTo>
                  <a:pt x="201" y="289"/>
                  <a:pt x="508" y="361"/>
                  <a:pt x="702" y="399"/>
                </a:cubicBezTo>
                <a:cubicBezTo>
                  <a:pt x="887" y="436"/>
                  <a:pt x="1021" y="466"/>
                  <a:pt x="1208" y="483"/>
                </a:cubicBezTo>
                <a:cubicBezTo>
                  <a:pt x="1395" y="500"/>
                  <a:pt x="1195" y="498"/>
                  <a:pt x="1826" y="501"/>
                </a:cubicBezTo>
                <a:cubicBezTo>
                  <a:pt x="2457" y="504"/>
                  <a:pt x="4334" y="501"/>
                  <a:pt x="4994" y="501"/>
                </a:cubicBezTo>
                <a:cubicBezTo>
                  <a:pt x="4994" y="501"/>
                  <a:pt x="4991" y="12"/>
                  <a:pt x="4991" y="12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6592" name="Group 16"/>
          <p:cNvGrpSpPr>
            <a:grpSpLocks/>
          </p:cNvGrpSpPr>
          <p:nvPr/>
        </p:nvGrpSpPr>
        <p:grpSpPr bwMode="auto">
          <a:xfrm>
            <a:off x="-187325" y="1119188"/>
            <a:ext cx="11202988" cy="6742112"/>
            <a:chOff x="-118" y="705"/>
            <a:chExt cx="7057" cy="4247"/>
          </a:xfrm>
        </p:grpSpPr>
        <p:sp>
          <p:nvSpPr>
            <p:cNvPr id="536593" name="Freeform 17"/>
            <p:cNvSpPr>
              <a:spLocks/>
            </p:cNvSpPr>
            <p:nvPr/>
          </p:nvSpPr>
          <p:spPr bwMode="auto">
            <a:xfrm>
              <a:off x="-118" y="705"/>
              <a:ext cx="7057" cy="4247"/>
            </a:xfrm>
            <a:custGeom>
              <a:avLst/>
              <a:gdLst>
                <a:gd name="T0" fmla="*/ 23 w 7057"/>
                <a:gd name="T1" fmla="*/ 2956 h 4247"/>
                <a:gd name="T2" fmla="*/ 260 w 7057"/>
                <a:gd name="T3" fmla="*/ 2956 h 4247"/>
                <a:gd name="T4" fmla="*/ 568 w 7057"/>
                <a:gd name="T5" fmla="*/ 2956 h 4247"/>
                <a:gd name="T6" fmla="*/ 978 w 7057"/>
                <a:gd name="T7" fmla="*/ 2925 h 4247"/>
                <a:gd name="T8" fmla="*/ 1412 w 7057"/>
                <a:gd name="T9" fmla="*/ 2885 h 4247"/>
                <a:gd name="T10" fmla="*/ 2130 w 7057"/>
                <a:gd name="T11" fmla="*/ 2775 h 4247"/>
                <a:gd name="T12" fmla="*/ 2801 w 7057"/>
                <a:gd name="T13" fmla="*/ 2617 h 4247"/>
                <a:gd name="T14" fmla="*/ 3621 w 7057"/>
                <a:gd name="T15" fmla="*/ 2341 h 4247"/>
                <a:gd name="T16" fmla="*/ 4308 w 7057"/>
                <a:gd name="T17" fmla="*/ 2033 h 4247"/>
                <a:gd name="T18" fmla="*/ 4836 w 7057"/>
                <a:gd name="T19" fmla="*/ 1725 h 4247"/>
                <a:gd name="T20" fmla="*/ 5334 w 7057"/>
                <a:gd name="T21" fmla="*/ 1354 h 4247"/>
                <a:gd name="T22" fmla="*/ 5720 w 7057"/>
                <a:gd name="T23" fmla="*/ 968 h 4247"/>
                <a:gd name="T24" fmla="*/ 5933 w 7057"/>
                <a:gd name="T25" fmla="*/ 699 h 4247"/>
                <a:gd name="T26" fmla="*/ 6028 w 7057"/>
                <a:gd name="T27" fmla="*/ 502 h 4247"/>
                <a:gd name="T28" fmla="*/ 6052 w 7057"/>
                <a:gd name="T29" fmla="*/ 3714 h 4247"/>
                <a:gd name="T30" fmla="*/ 0 w 7057"/>
                <a:gd name="T31" fmla="*/ 3698 h 4247"/>
                <a:gd name="T32" fmla="*/ 23 w 7057"/>
                <a:gd name="T33" fmla="*/ 2956 h 4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57" h="4247">
                  <a:moveTo>
                    <a:pt x="23" y="2956"/>
                  </a:moveTo>
                  <a:cubicBezTo>
                    <a:pt x="96" y="2956"/>
                    <a:pt x="169" y="2956"/>
                    <a:pt x="260" y="2956"/>
                  </a:cubicBezTo>
                  <a:cubicBezTo>
                    <a:pt x="351" y="2956"/>
                    <a:pt x="448" y="2961"/>
                    <a:pt x="568" y="2956"/>
                  </a:cubicBezTo>
                  <a:cubicBezTo>
                    <a:pt x="688" y="2951"/>
                    <a:pt x="837" y="2937"/>
                    <a:pt x="978" y="2925"/>
                  </a:cubicBezTo>
                  <a:cubicBezTo>
                    <a:pt x="1119" y="2913"/>
                    <a:pt x="1220" y="2910"/>
                    <a:pt x="1412" y="2885"/>
                  </a:cubicBezTo>
                  <a:cubicBezTo>
                    <a:pt x="1604" y="2860"/>
                    <a:pt x="1899" y="2820"/>
                    <a:pt x="2130" y="2775"/>
                  </a:cubicBezTo>
                  <a:cubicBezTo>
                    <a:pt x="2361" y="2730"/>
                    <a:pt x="2553" y="2689"/>
                    <a:pt x="2801" y="2617"/>
                  </a:cubicBezTo>
                  <a:cubicBezTo>
                    <a:pt x="3049" y="2545"/>
                    <a:pt x="3370" y="2438"/>
                    <a:pt x="3621" y="2341"/>
                  </a:cubicBezTo>
                  <a:cubicBezTo>
                    <a:pt x="3872" y="2244"/>
                    <a:pt x="4106" y="2136"/>
                    <a:pt x="4308" y="2033"/>
                  </a:cubicBezTo>
                  <a:cubicBezTo>
                    <a:pt x="4510" y="1930"/>
                    <a:pt x="4665" y="1838"/>
                    <a:pt x="4836" y="1725"/>
                  </a:cubicBezTo>
                  <a:cubicBezTo>
                    <a:pt x="5007" y="1612"/>
                    <a:pt x="5187" y="1480"/>
                    <a:pt x="5334" y="1354"/>
                  </a:cubicBezTo>
                  <a:cubicBezTo>
                    <a:pt x="5481" y="1228"/>
                    <a:pt x="5620" y="1077"/>
                    <a:pt x="5720" y="968"/>
                  </a:cubicBezTo>
                  <a:cubicBezTo>
                    <a:pt x="5820" y="859"/>
                    <a:pt x="5882" y="777"/>
                    <a:pt x="5933" y="699"/>
                  </a:cubicBezTo>
                  <a:cubicBezTo>
                    <a:pt x="5984" y="621"/>
                    <a:pt x="6008" y="0"/>
                    <a:pt x="6028" y="502"/>
                  </a:cubicBezTo>
                  <a:cubicBezTo>
                    <a:pt x="6048" y="1004"/>
                    <a:pt x="7057" y="3181"/>
                    <a:pt x="6052" y="3714"/>
                  </a:cubicBezTo>
                  <a:cubicBezTo>
                    <a:pt x="5047" y="4247"/>
                    <a:pt x="2523" y="3972"/>
                    <a:pt x="0" y="3698"/>
                  </a:cubicBezTo>
                  <a:cubicBezTo>
                    <a:pt x="0" y="3698"/>
                    <a:pt x="23" y="2956"/>
                    <a:pt x="23" y="2956"/>
                  </a:cubicBezTo>
                  <a:close/>
                </a:path>
              </a:pathLst>
            </a:custGeom>
            <a:pattFill prst="ltDn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6594" name="Group 18"/>
            <p:cNvGrpSpPr>
              <a:grpSpLocks/>
            </p:cNvGrpSpPr>
            <p:nvPr/>
          </p:nvGrpSpPr>
          <p:grpSpPr bwMode="auto">
            <a:xfrm>
              <a:off x="3192" y="2216"/>
              <a:ext cx="1194" cy="942"/>
              <a:chOff x="3192" y="2216"/>
              <a:chExt cx="1194" cy="942"/>
            </a:xfrm>
          </p:grpSpPr>
          <p:sp>
            <p:nvSpPr>
              <p:cNvPr id="536595" name="Freeform 19"/>
              <p:cNvSpPr>
                <a:spLocks/>
              </p:cNvSpPr>
              <p:nvPr/>
            </p:nvSpPr>
            <p:spPr bwMode="auto">
              <a:xfrm>
                <a:off x="3192" y="2220"/>
                <a:ext cx="1194" cy="938"/>
              </a:xfrm>
              <a:custGeom>
                <a:avLst/>
                <a:gdLst>
                  <a:gd name="T0" fmla="*/ 0 w 1194"/>
                  <a:gd name="T1" fmla="*/ 938 h 938"/>
                  <a:gd name="T2" fmla="*/ 222 w 1194"/>
                  <a:gd name="T3" fmla="*/ 108 h 938"/>
                  <a:gd name="T4" fmla="*/ 258 w 1194"/>
                  <a:gd name="T5" fmla="*/ 84 h 938"/>
                  <a:gd name="T6" fmla="*/ 316 w 1194"/>
                  <a:gd name="T7" fmla="*/ 54 h 938"/>
                  <a:gd name="T8" fmla="*/ 386 w 1194"/>
                  <a:gd name="T9" fmla="*/ 26 h 938"/>
                  <a:gd name="T10" fmla="*/ 466 w 1194"/>
                  <a:gd name="T11" fmla="*/ 8 h 938"/>
                  <a:gd name="T12" fmla="*/ 550 w 1194"/>
                  <a:gd name="T13" fmla="*/ 0 h 938"/>
                  <a:gd name="T14" fmla="*/ 650 w 1194"/>
                  <a:gd name="T15" fmla="*/ 2 h 938"/>
                  <a:gd name="T16" fmla="*/ 726 w 1194"/>
                  <a:gd name="T17" fmla="*/ 12 h 938"/>
                  <a:gd name="T18" fmla="*/ 788 w 1194"/>
                  <a:gd name="T19" fmla="*/ 30 h 938"/>
                  <a:gd name="T20" fmla="*/ 824 w 1194"/>
                  <a:gd name="T21" fmla="*/ 56 h 938"/>
                  <a:gd name="T22" fmla="*/ 862 w 1194"/>
                  <a:gd name="T23" fmla="*/ 88 h 938"/>
                  <a:gd name="T24" fmla="*/ 928 w 1194"/>
                  <a:gd name="T25" fmla="*/ 142 h 938"/>
                  <a:gd name="T26" fmla="*/ 1194 w 1194"/>
                  <a:gd name="T27" fmla="*/ 412 h 938"/>
                  <a:gd name="T28" fmla="*/ 1048 w 1194"/>
                  <a:gd name="T29" fmla="*/ 488 h 938"/>
                  <a:gd name="T30" fmla="*/ 864 w 1194"/>
                  <a:gd name="T31" fmla="*/ 584 h 938"/>
                  <a:gd name="T32" fmla="*/ 648 w 1194"/>
                  <a:gd name="T33" fmla="*/ 684 h 938"/>
                  <a:gd name="T34" fmla="*/ 512 w 1194"/>
                  <a:gd name="T35" fmla="*/ 744 h 938"/>
                  <a:gd name="T36" fmla="*/ 358 w 1194"/>
                  <a:gd name="T37" fmla="*/ 806 h 938"/>
                  <a:gd name="T38" fmla="*/ 174 w 1194"/>
                  <a:gd name="T39" fmla="*/ 878 h 938"/>
                  <a:gd name="T40" fmla="*/ 58 w 1194"/>
                  <a:gd name="T41" fmla="*/ 916 h 938"/>
                  <a:gd name="T42" fmla="*/ 0 w 1194"/>
                  <a:gd name="T43" fmla="*/ 938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4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928" y="142"/>
                    </a:lnTo>
                    <a:lnTo>
                      <a:pt x="1194" y="412"/>
                    </a:lnTo>
                    <a:lnTo>
                      <a:pt x="1048" y="488"/>
                    </a:lnTo>
                    <a:lnTo>
                      <a:pt x="864" y="58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6" name="Line 20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7" name="Line 21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8" name="Line 22"/>
              <p:cNvSpPr>
                <a:spLocks noChangeShapeType="1"/>
              </p:cNvSpPr>
              <p:nvPr/>
            </p:nvSpPr>
            <p:spPr bwMode="auto">
              <a:xfrm flipV="1">
                <a:off x="3895" y="2408"/>
                <a:ext cx="34" cy="4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9" name="Freeform 23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00" name="Freeform 24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01" name="Freeform 25"/>
              <p:cNvSpPr>
                <a:spLocks/>
              </p:cNvSpPr>
              <p:nvPr/>
            </p:nvSpPr>
            <p:spPr bwMode="auto">
              <a:xfrm>
                <a:off x="3930" y="2364"/>
                <a:ext cx="192" cy="44"/>
              </a:xfrm>
              <a:custGeom>
                <a:avLst/>
                <a:gdLst>
                  <a:gd name="T0" fmla="*/ 0 w 192"/>
                  <a:gd name="T1" fmla="*/ 44 h 44"/>
                  <a:gd name="T2" fmla="*/ 102 w 192"/>
                  <a:gd name="T3" fmla="*/ 8 h 44"/>
                  <a:gd name="T4" fmla="*/ 192 w 192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4">
                    <a:moveTo>
                      <a:pt x="0" y="44"/>
                    </a:moveTo>
                    <a:cubicBezTo>
                      <a:pt x="17" y="38"/>
                      <a:pt x="70" y="15"/>
                      <a:pt x="102" y="8"/>
                    </a:cubicBezTo>
                    <a:cubicBezTo>
                      <a:pt x="134" y="1"/>
                      <a:pt x="173" y="2"/>
                      <a:pt x="19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02" name="Freeform 26"/>
              <p:cNvSpPr>
                <a:spLocks/>
              </p:cNvSpPr>
              <p:nvPr/>
            </p:nvSpPr>
            <p:spPr bwMode="auto">
              <a:xfrm>
                <a:off x="3412" y="2216"/>
                <a:ext cx="710" cy="144"/>
              </a:xfrm>
              <a:custGeom>
                <a:avLst/>
                <a:gdLst>
                  <a:gd name="T0" fmla="*/ 0 w 710"/>
                  <a:gd name="T1" fmla="*/ 110 h 144"/>
                  <a:gd name="T2" fmla="*/ 232 w 710"/>
                  <a:gd name="T3" fmla="*/ 14 h 144"/>
                  <a:gd name="T4" fmla="*/ 538 w 710"/>
                  <a:gd name="T5" fmla="*/ 24 h 144"/>
                  <a:gd name="T6" fmla="*/ 710 w 710"/>
                  <a:gd name="T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0" h="144">
                    <a:moveTo>
                      <a:pt x="0" y="110"/>
                    </a:moveTo>
                    <a:cubicBezTo>
                      <a:pt x="71" y="69"/>
                      <a:pt x="142" y="28"/>
                      <a:pt x="232" y="14"/>
                    </a:cubicBezTo>
                    <a:cubicBezTo>
                      <a:pt x="322" y="0"/>
                      <a:pt x="458" y="2"/>
                      <a:pt x="538" y="24"/>
                    </a:cubicBezTo>
                    <a:cubicBezTo>
                      <a:pt x="618" y="46"/>
                      <a:pt x="674" y="119"/>
                      <a:pt x="71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33 -0.66481 L 0.4915 -0.05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36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0" grpId="0" animBg="1"/>
      <p:bldP spid="536590" grpId="0" animBg="1"/>
      <p:bldP spid="5365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MiTeGen MicroSaw</a:t>
            </a:r>
          </a:p>
        </p:txBody>
      </p:sp>
      <p:sp>
        <p:nvSpPr>
          <p:cNvPr id="538627" name="Text Box 3"/>
          <p:cNvSpPr txBox="1">
            <a:spLocks noChangeArrowheads="1"/>
          </p:cNvSpPr>
          <p:nvPr/>
        </p:nvSpPr>
        <p:spPr bwMode="auto">
          <a:xfrm>
            <a:off x="107950" y="6191250"/>
            <a:ext cx="892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Courier New" pitchFamily="49" charset="0"/>
              </a:rPr>
              <a:t>http://www.mitegen.com/products/microtools/microtools_kit1.shtml</a:t>
            </a:r>
          </a:p>
        </p:txBody>
      </p:sp>
      <p:pic>
        <p:nvPicPr>
          <p:cNvPr id="538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1" t="2982" r="1465" b="1941"/>
          <a:stretch>
            <a:fillRect/>
          </a:stretch>
        </p:blipFill>
        <p:spPr bwMode="auto">
          <a:xfrm>
            <a:off x="3197225" y="1824038"/>
            <a:ext cx="2481263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8629" name="Line 5"/>
          <p:cNvSpPr>
            <a:spLocks noChangeShapeType="1"/>
          </p:cNvSpPr>
          <p:nvPr/>
        </p:nvSpPr>
        <p:spPr bwMode="auto">
          <a:xfrm flipH="1">
            <a:off x="4684713" y="2692400"/>
            <a:ext cx="1452562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0" name="Text Box 6"/>
          <p:cNvSpPr txBox="1">
            <a:spLocks noChangeArrowheads="1"/>
          </p:cNvSpPr>
          <p:nvPr/>
        </p:nvSpPr>
        <p:spPr bwMode="auto">
          <a:xfrm>
            <a:off x="6359525" y="2413000"/>
            <a:ext cx="142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10 </a:t>
            </a:r>
            <a:r>
              <a:rPr lang="el-GR" altLang="en-US">
                <a:cs typeface="Arial" pitchFamily="34" charset="0"/>
              </a:rPr>
              <a:t>μ</a:t>
            </a:r>
            <a:r>
              <a:rPr lang="en-US" altLang="en-US">
                <a:cs typeface="Arial" pitchFamily="34" charset="0"/>
              </a:rPr>
              <a:t>m thick!</a:t>
            </a:r>
            <a:endParaRPr lang="el-GR" altLang="en-US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Freeform 2"/>
          <p:cNvSpPr>
            <a:spLocks/>
          </p:cNvSpPr>
          <p:nvPr/>
        </p:nvSpPr>
        <p:spPr bwMode="auto">
          <a:xfrm>
            <a:off x="-300038" y="1176338"/>
            <a:ext cx="8258176" cy="5294312"/>
          </a:xfrm>
          <a:custGeom>
            <a:avLst/>
            <a:gdLst>
              <a:gd name="T0" fmla="*/ 41 w 5202"/>
              <a:gd name="T1" fmla="*/ 0 h 3335"/>
              <a:gd name="T2" fmla="*/ 362 w 5202"/>
              <a:gd name="T3" fmla="*/ 8 h 3335"/>
              <a:gd name="T4" fmla="*/ 716 w 5202"/>
              <a:gd name="T5" fmla="*/ 8 h 3335"/>
              <a:gd name="T6" fmla="*/ 1168 w 5202"/>
              <a:gd name="T7" fmla="*/ 57 h 3335"/>
              <a:gd name="T8" fmla="*/ 1711 w 5202"/>
              <a:gd name="T9" fmla="*/ 148 h 3335"/>
              <a:gd name="T10" fmla="*/ 2156 w 5202"/>
              <a:gd name="T11" fmla="*/ 246 h 3335"/>
              <a:gd name="T12" fmla="*/ 2715 w 5202"/>
              <a:gd name="T13" fmla="*/ 411 h 3335"/>
              <a:gd name="T14" fmla="*/ 3299 w 5202"/>
              <a:gd name="T15" fmla="*/ 650 h 3335"/>
              <a:gd name="T16" fmla="*/ 3851 w 5202"/>
              <a:gd name="T17" fmla="*/ 929 h 3335"/>
              <a:gd name="T18" fmla="*/ 4180 w 5202"/>
              <a:gd name="T19" fmla="*/ 1143 h 3335"/>
              <a:gd name="T20" fmla="*/ 4583 w 5202"/>
              <a:gd name="T21" fmla="*/ 1423 h 3335"/>
              <a:gd name="T22" fmla="*/ 4830 w 5202"/>
              <a:gd name="T23" fmla="*/ 1645 h 3335"/>
              <a:gd name="T24" fmla="*/ 4945 w 5202"/>
              <a:gd name="T25" fmla="*/ 1802 h 3335"/>
              <a:gd name="T26" fmla="*/ 4994 w 5202"/>
              <a:gd name="T27" fmla="*/ 1859 h 3335"/>
              <a:gd name="T28" fmla="*/ 3694 w 5202"/>
              <a:gd name="T29" fmla="*/ 2781 h 3335"/>
              <a:gd name="T30" fmla="*/ 1020 w 5202"/>
              <a:gd name="T31" fmla="*/ 3283 h 3335"/>
              <a:gd name="T32" fmla="*/ 0 w 5202"/>
              <a:gd name="T33" fmla="*/ 3094 h 3335"/>
              <a:gd name="T34" fmla="*/ 41 w 5202"/>
              <a:gd name="T35" fmla="*/ 0 h 3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02" h="3335">
                <a:moveTo>
                  <a:pt x="41" y="0"/>
                </a:moveTo>
                <a:cubicBezTo>
                  <a:pt x="145" y="3"/>
                  <a:pt x="250" y="7"/>
                  <a:pt x="362" y="8"/>
                </a:cubicBezTo>
                <a:cubicBezTo>
                  <a:pt x="474" y="9"/>
                  <a:pt x="582" y="0"/>
                  <a:pt x="716" y="8"/>
                </a:cubicBezTo>
                <a:cubicBezTo>
                  <a:pt x="850" y="16"/>
                  <a:pt x="1002" y="34"/>
                  <a:pt x="1168" y="57"/>
                </a:cubicBezTo>
                <a:cubicBezTo>
                  <a:pt x="1334" y="80"/>
                  <a:pt x="1546" y="116"/>
                  <a:pt x="1711" y="148"/>
                </a:cubicBezTo>
                <a:cubicBezTo>
                  <a:pt x="1876" y="180"/>
                  <a:pt x="1989" y="202"/>
                  <a:pt x="2156" y="246"/>
                </a:cubicBezTo>
                <a:cubicBezTo>
                  <a:pt x="2323" y="290"/>
                  <a:pt x="2525" y="344"/>
                  <a:pt x="2715" y="411"/>
                </a:cubicBezTo>
                <a:cubicBezTo>
                  <a:pt x="2905" y="478"/>
                  <a:pt x="3110" y="564"/>
                  <a:pt x="3299" y="650"/>
                </a:cubicBezTo>
                <a:cubicBezTo>
                  <a:pt x="3488" y="736"/>
                  <a:pt x="3704" y="847"/>
                  <a:pt x="3851" y="929"/>
                </a:cubicBezTo>
                <a:cubicBezTo>
                  <a:pt x="3998" y="1011"/>
                  <a:pt x="4058" y="1061"/>
                  <a:pt x="4180" y="1143"/>
                </a:cubicBezTo>
                <a:cubicBezTo>
                  <a:pt x="4302" y="1225"/>
                  <a:pt x="4475" y="1339"/>
                  <a:pt x="4583" y="1423"/>
                </a:cubicBezTo>
                <a:cubicBezTo>
                  <a:pt x="4691" y="1507"/>
                  <a:pt x="4770" y="1582"/>
                  <a:pt x="4830" y="1645"/>
                </a:cubicBezTo>
                <a:cubicBezTo>
                  <a:pt x="4890" y="1708"/>
                  <a:pt x="4918" y="1766"/>
                  <a:pt x="4945" y="1802"/>
                </a:cubicBezTo>
                <a:cubicBezTo>
                  <a:pt x="4972" y="1838"/>
                  <a:pt x="5202" y="1696"/>
                  <a:pt x="4994" y="1859"/>
                </a:cubicBezTo>
                <a:cubicBezTo>
                  <a:pt x="4786" y="2022"/>
                  <a:pt x="4356" y="2544"/>
                  <a:pt x="3694" y="2781"/>
                </a:cubicBezTo>
                <a:cubicBezTo>
                  <a:pt x="3032" y="3018"/>
                  <a:pt x="1636" y="3231"/>
                  <a:pt x="1020" y="3283"/>
                </a:cubicBezTo>
                <a:cubicBezTo>
                  <a:pt x="404" y="3335"/>
                  <a:pt x="202" y="3214"/>
                  <a:pt x="0" y="3094"/>
                </a:cubicBezTo>
                <a:cubicBezTo>
                  <a:pt x="0" y="3094"/>
                  <a:pt x="41" y="0"/>
                  <a:pt x="41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xtal stuck on tray</a:t>
            </a:r>
          </a:p>
        </p:txBody>
      </p:sp>
      <p:sp>
        <p:nvSpPr>
          <p:cNvPr id="542724" name="Freeform 4"/>
          <p:cNvSpPr>
            <a:spLocks/>
          </p:cNvSpPr>
          <p:nvPr/>
        </p:nvSpPr>
        <p:spPr bwMode="auto">
          <a:xfrm>
            <a:off x="-187325" y="1119188"/>
            <a:ext cx="11202988" cy="6742112"/>
          </a:xfrm>
          <a:custGeom>
            <a:avLst/>
            <a:gdLst>
              <a:gd name="T0" fmla="*/ 23 w 7057"/>
              <a:gd name="T1" fmla="*/ 2956 h 4247"/>
              <a:gd name="T2" fmla="*/ 260 w 7057"/>
              <a:gd name="T3" fmla="*/ 2956 h 4247"/>
              <a:gd name="T4" fmla="*/ 568 w 7057"/>
              <a:gd name="T5" fmla="*/ 2956 h 4247"/>
              <a:gd name="T6" fmla="*/ 978 w 7057"/>
              <a:gd name="T7" fmla="*/ 2925 h 4247"/>
              <a:gd name="T8" fmla="*/ 1412 w 7057"/>
              <a:gd name="T9" fmla="*/ 2885 h 4247"/>
              <a:gd name="T10" fmla="*/ 2130 w 7057"/>
              <a:gd name="T11" fmla="*/ 2775 h 4247"/>
              <a:gd name="T12" fmla="*/ 2801 w 7057"/>
              <a:gd name="T13" fmla="*/ 2617 h 4247"/>
              <a:gd name="T14" fmla="*/ 3621 w 7057"/>
              <a:gd name="T15" fmla="*/ 2341 h 4247"/>
              <a:gd name="T16" fmla="*/ 4308 w 7057"/>
              <a:gd name="T17" fmla="*/ 2033 h 4247"/>
              <a:gd name="T18" fmla="*/ 4836 w 7057"/>
              <a:gd name="T19" fmla="*/ 1725 h 4247"/>
              <a:gd name="T20" fmla="*/ 5334 w 7057"/>
              <a:gd name="T21" fmla="*/ 1354 h 4247"/>
              <a:gd name="T22" fmla="*/ 5720 w 7057"/>
              <a:gd name="T23" fmla="*/ 968 h 4247"/>
              <a:gd name="T24" fmla="*/ 5933 w 7057"/>
              <a:gd name="T25" fmla="*/ 699 h 4247"/>
              <a:gd name="T26" fmla="*/ 6028 w 7057"/>
              <a:gd name="T27" fmla="*/ 502 h 4247"/>
              <a:gd name="T28" fmla="*/ 6052 w 7057"/>
              <a:gd name="T29" fmla="*/ 3714 h 4247"/>
              <a:gd name="T30" fmla="*/ 0 w 7057"/>
              <a:gd name="T31" fmla="*/ 3698 h 4247"/>
              <a:gd name="T32" fmla="*/ 23 w 7057"/>
              <a:gd name="T33" fmla="*/ 2956 h 4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57" h="4247">
                <a:moveTo>
                  <a:pt x="23" y="2956"/>
                </a:moveTo>
                <a:cubicBezTo>
                  <a:pt x="96" y="2956"/>
                  <a:pt x="169" y="2956"/>
                  <a:pt x="260" y="2956"/>
                </a:cubicBezTo>
                <a:cubicBezTo>
                  <a:pt x="351" y="2956"/>
                  <a:pt x="448" y="2961"/>
                  <a:pt x="568" y="2956"/>
                </a:cubicBezTo>
                <a:cubicBezTo>
                  <a:pt x="688" y="2951"/>
                  <a:pt x="837" y="2937"/>
                  <a:pt x="978" y="2925"/>
                </a:cubicBezTo>
                <a:cubicBezTo>
                  <a:pt x="1119" y="2913"/>
                  <a:pt x="1220" y="2910"/>
                  <a:pt x="1412" y="2885"/>
                </a:cubicBezTo>
                <a:cubicBezTo>
                  <a:pt x="1604" y="2860"/>
                  <a:pt x="1899" y="2820"/>
                  <a:pt x="2130" y="2775"/>
                </a:cubicBezTo>
                <a:cubicBezTo>
                  <a:pt x="2361" y="2730"/>
                  <a:pt x="2553" y="2689"/>
                  <a:pt x="2801" y="2617"/>
                </a:cubicBezTo>
                <a:cubicBezTo>
                  <a:pt x="3049" y="2545"/>
                  <a:pt x="3370" y="2438"/>
                  <a:pt x="3621" y="2341"/>
                </a:cubicBezTo>
                <a:cubicBezTo>
                  <a:pt x="3872" y="2244"/>
                  <a:pt x="4106" y="2136"/>
                  <a:pt x="4308" y="2033"/>
                </a:cubicBezTo>
                <a:cubicBezTo>
                  <a:pt x="4510" y="1930"/>
                  <a:pt x="4665" y="1838"/>
                  <a:pt x="4836" y="1725"/>
                </a:cubicBezTo>
                <a:cubicBezTo>
                  <a:pt x="5007" y="1612"/>
                  <a:pt x="5187" y="1480"/>
                  <a:pt x="5334" y="1354"/>
                </a:cubicBezTo>
                <a:cubicBezTo>
                  <a:pt x="5481" y="1228"/>
                  <a:pt x="5620" y="1077"/>
                  <a:pt x="5720" y="968"/>
                </a:cubicBezTo>
                <a:cubicBezTo>
                  <a:pt x="5820" y="859"/>
                  <a:pt x="5882" y="777"/>
                  <a:pt x="5933" y="699"/>
                </a:cubicBezTo>
                <a:cubicBezTo>
                  <a:pt x="5984" y="621"/>
                  <a:pt x="6008" y="0"/>
                  <a:pt x="6028" y="502"/>
                </a:cubicBezTo>
                <a:cubicBezTo>
                  <a:pt x="6048" y="1004"/>
                  <a:pt x="7057" y="3181"/>
                  <a:pt x="6052" y="3714"/>
                </a:cubicBezTo>
                <a:cubicBezTo>
                  <a:pt x="5047" y="4247"/>
                  <a:pt x="2523" y="3972"/>
                  <a:pt x="0" y="3698"/>
                </a:cubicBezTo>
                <a:cubicBezTo>
                  <a:pt x="0" y="3698"/>
                  <a:pt x="23" y="2956"/>
                  <a:pt x="23" y="2956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2725" name="Group 5"/>
          <p:cNvGrpSpPr>
            <a:grpSpLocks/>
          </p:cNvGrpSpPr>
          <p:nvPr/>
        </p:nvGrpSpPr>
        <p:grpSpPr bwMode="auto">
          <a:xfrm>
            <a:off x="5067300" y="3517900"/>
            <a:ext cx="1895475" cy="1495425"/>
            <a:chOff x="3192" y="2216"/>
            <a:chExt cx="1194" cy="942"/>
          </a:xfrm>
        </p:grpSpPr>
        <p:sp>
          <p:nvSpPr>
            <p:cNvPr id="542726" name="Freeform 6"/>
            <p:cNvSpPr>
              <a:spLocks/>
            </p:cNvSpPr>
            <p:nvPr/>
          </p:nvSpPr>
          <p:spPr bwMode="auto">
            <a:xfrm>
              <a:off x="3192" y="2220"/>
              <a:ext cx="1194" cy="938"/>
            </a:xfrm>
            <a:custGeom>
              <a:avLst/>
              <a:gdLst>
                <a:gd name="T0" fmla="*/ 0 w 1194"/>
                <a:gd name="T1" fmla="*/ 938 h 938"/>
                <a:gd name="T2" fmla="*/ 222 w 1194"/>
                <a:gd name="T3" fmla="*/ 108 h 938"/>
                <a:gd name="T4" fmla="*/ 258 w 1194"/>
                <a:gd name="T5" fmla="*/ 84 h 938"/>
                <a:gd name="T6" fmla="*/ 316 w 1194"/>
                <a:gd name="T7" fmla="*/ 54 h 938"/>
                <a:gd name="T8" fmla="*/ 386 w 1194"/>
                <a:gd name="T9" fmla="*/ 26 h 938"/>
                <a:gd name="T10" fmla="*/ 466 w 1194"/>
                <a:gd name="T11" fmla="*/ 8 h 938"/>
                <a:gd name="T12" fmla="*/ 550 w 1194"/>
                <a:gd name="T13" fmla="*/ 0 h 938"/>
                <a:gd name="T14" fmla="*/ 650 w 1194"/>
                <a:gd name="T15" fmla="*/ 2 h 938"/>
                <a:gd name="T16" fmla="*/ 726 w 1194"/>
                <a:gd name="T17" fmla="*/ 12 h 938"/>
                <a:gd name="T18" fmla="*/ 788 w 1194"/>
                <a:gd name="T19" fmla="*/ 30 h 938"/>
                <a:gd name="T20" fmla="*/ 824 w 1194"/>
                <a:gd name="T21" fmla="*/ 56 h 938"/>
                <a:gd name="T22" fmla="*/ 862 w 1194"/>
                <a:gd name="T23" fmla="*/ 88 h 938"/>
                <a:gd name="T24" fmla="*/ 928 w 1194"/>
                <a:gd name="T25" fmla="*/ 142 h 938"/>
                <a:gd name="T26" fmla="*/ 1194 w 1194"/>
                <a:gd name="T27" fmla="*/ 412 h 938"/>
                <a:gd name="T28" fmla="*/ 1048 w 1194"/>
                <a:gd name="T29" fmla="*/ 488 h 938"/>
                <a:gd name="T30" fmla="*/ 864 w 1194"/>
                <a:gd name="T31" fmla="*/ 584 h 938"/>
                <a:gd name="T32" fmla="*/ 648 w 1194"/>
                <a:gd name="T33" fmla="*/ 684 h 938"/>
                <a:gd name="T34" fmla="*/ 512 w 1194"/>
                <a:gd name="T35" fmla="*/ 744 h 938"/>
                <a:gd name="T36" fmla="*/ 358 w 1194"/>
                <a:gd name="T37" fmla="*/ 806 h 938"/>
                <a:gd name="T38" fmla="*/ 174 w 1194"/>
                <a:gd name="T39" fmla="*/ 878 h 938"/>
                <a:gd name="T40" fmla="*/ 58 w 1194"/>
                <a:gd name="T41" fmla="*/ 916 h 938"/>
                <a:gd name="T42" fmla="*/ 0 w 1194"/>
                <a:gd name="T43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4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928" y="142"/>
                  </a:lnTo>
                  <a:lnTo>
                    <a:pt x="1194" y="412"/>
                  </a:lnTo>
                  <a:lnTo>
                    <a:pt x="1048" y="488"/>
                  </a:lnTo>
                  <a:lnTo>
                    <a:pt x="864" y="58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27" name="Line 7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28" name="Line 8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29" name="Line 9"/>
            <p:cNvSpPr>
              <a:spLocks noChangeShapeType="1"/>
            </p:cNvSpPr>
            <p:nvPr/>
          </p:nvSpPr>
          <p:spPr bwMode="auto">
            <a:xfrm flipV="1">
              <a:off x="3895" y="2408"/>
              <a:ext cx="34" cy="4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30" name="Freeform 10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31" name="Freeform 11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32" name="Freeform 12"/>
            <p:cNvSpPr>
              <a:spLocks/>
            </p:cNvSpPr>
            <p:nvPr/>
          </p:nvSpPr>
          <p:spPr bwMode="auto">
            <a:xfrm>
              <a:off x="3930" y="2364"/>
              <a:ext cx="192" cy="44"/>
            </a:xfrm>
            <a:custGeom>
              <a:avLst/>
              <a:gdLst>
                <a:gd name="T0" fmla="*/ 0 w 192"/>
                <a:gd name="T1" fmla="*/ 44 h 44"/>
                <a:gd name="T2" fmla="*/ 102 w 192"/>
                <a:gd name="T3" fmla="*/ 8 h 44"/>
                <a:gd name="T4" fmla="*/ 192 w 192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4">
                  <a:moveTo>
                    <a:pt x="0" y="44"/>
                  </a:moveTo>
                  <a:cubicBezTo>
                    <a:pt x="17" y="38"/>
                    <a:pt x="70" y="15"/>
                    <a:pt x="102" y="8"/>
                  </a:cubicBezTo>
                  <a:cubicBezTo>
                    <a:pt x="134" y="1"/>
                    <a:pt x="173" y="2"/>
                    <a:pt x="1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33" name="Freeform 13"/>
            <p:cNvSpPr>
              <a:spLocks/>
            </p:cNvSpPr>
            <p:nvPr/>
          </p:nvSpPr>
          <p:spPr bwMode="auto">
            <a:xfrm>
              <a:off x="3412" y="2216"/>
              <a:ext cx="710" cy="144"/>
            </a:xfrm>
            <a:custGeom>
              <a:avLst/>
              <a:gdLst>
                <a:gd name="T0" fmla="*/ 0 w 710"/>
                <a:gd name="T1" fmla="*/ 110 h 144"/>
                <a:gd name="T2" fmla="*/ 232 w 710"/>
                <a:gd name="T3" fmla="*/ 14 h 144"/>
                <a:gd name="T4" fmla="*/ 538 w 710"/>
                <a:gd name="T5" fmla="*/ 24 h 144"/>
                <a:gd name="T6" fmla="*/ 710 w 710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0" h="144">
                  <a:moveTo>
                    <a:pt x="0" y="110"/>
                  </a:moveTo>
                  <a:cubicBezTo>
                    <a:pt x="71" y="69"/>
                    <a:pt x="142" y="28"/>
                    <a:pt x="232" y="14"/>
                  </a:cubicBezTo>
                  <a:cubicBezTo>
                    <a:pt x="322" y="0"/>
                    <a:pt x="458" y="2"/>
                    <a:pt x="538" y="24"/>
                  </a:cubicBezTo>
                  <a:cubicBezTo>
                    <a:pt x="618" y="46"/>
                    <a:pt x="674" y="119"/>
                    <a:pt x="71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4" name="AutoShape 14"/>
          <p:cNvSpPr>
            <a:spLocks noChangeArrowheads="1"/>
          </p:cNvSpPr>
          <p:nvPr/>
        </p:nvSpPr>
        <p:spPr bwMode="auto">
          <a:xfrm rot="1882934">
            <a:off x="-2173288" y="1884363"/>
            <a:ext cx="6519863" cy="125253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35" name="Freeform 15"/>
          <p:cNvSpPr>
            <a:spLocks/>
          </p:cNvSpPr>
          <p:nvPr/>
        </p:nvSpPr>
        <p:spPr bwMode="auto">
          <a:xfrm>
            <a:off x="2236788" y="2743200"/>
            <a:ext cx="3254375" cy="2508250"/>
          </a:xfrm>
          <a:custGeom>
            <a:avLst/>
            <a:gdLst>
              <a:gd name="T0" fmla="*/ 0 w 2050"/>
              <a:gd name="T1" fmla="*/ 760 h 1580"/>
              <a:gd name="T2" fmla="*/ 1135 w 2050"/>
              <a:gd name="T3" fmla="*/ 1455 h 1580"/>
              <a:gd name="T4" fmla="*/ 1222 w 2050"/>
              <a:gd name="T5" fmla="*/ 1509 h 1580"/>
              <a:gd name="T6" fmla="*/ 1306 w 2050"/>
              <a:gd name="T7" fmla="*/ 1557 h 1580"/>
              <a:gd name="T8" fmla="*/ 1486 w 2050"/>
              <a:gd name="T9" fmla="*/ 1524 h 1580"/>
              <a:gd name="T10" fmla="*/ 2011 w 2050"/>
              <a:gd name="T11" fmla="*/ 1347 h 1580"/>
              <a:gd name="T12" fmla="*/ 1723 w 2050"/>
              <a:gd name="T13" fmla="*/ 1398 h 1580"/>
              <a:gd name="T14" fmla="*/ 1366 w 2050"/>
              <a:gd name="T15" fmla="*/ 1485 h 1580"/>
              <a:gd name="T16" fmla="*/ 1291 w 2050"/>
              <a:gd name="T17" fmla="*/ 1449 h 1580"/>
              <a:gd name="T18" fmla="*/ 1246 w 2050"/>
              <a:gd name="T19" fmla="*/ 1404 h 1580"/>
              <a:gd name="T20" fmla="*/ 807 w 2050"/>
              <a:gd name="T21" fmla="*/ 1015 h 1580"/>
              <a:gd name="T22" fmla="*/ 403 w 2050"/>
              <a:gd name="T23" fmla="*/ 159 h 1580"/>
              <a:gd name="T24" fmla="*/ 115 w 2050"/>
              <a:gd name="T25" fmla="*/ 61 h 1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0" h="1580">
                <a:moveTo>
                  <a:pt x="0" y="760"/>
                </a:moveTo>
                <a:cubicBezTo>
                  <a:pt x="189" y="876"/>
                  <a:pt x="931" y="1330"/>
                  <a:pt x="1135" y="1455"/>
                </a:cubicBezTo>
                <a:cubicBezTo>
                  <a:pt x="1339" y="1580"/>
                  <a:pt x="1193" y="1492"/>
                  <a:pt x="1222" y="1509"/>
                </a:cubicBezTo>
                <a:cubicBezTo>
                  <a:pt x="1251" y="1526"/>
                  <a:pt x="1262" y="1555"/>
                  <a:pt x="1306" y="1557"/>
                </a:cubicBezTo>
                <a:cubicBezTo>
                  <a:pt x="1350" y="1559"/>
                  <a:pt x="1369" y="1559"/>
                  <a:pt x="1486" y="1524"/>
                </a:cubicBezTo>
                <a:cubicBezTo>
                  <a:pt x="1603" y="1489"/>
                  <a:pt x="1972" y="1368"/>
                  <a:pt x="2011" y="1347"/>
                </a:cubicBezTo>
                <a:cubicBezTo>
                  <a:pt x="2050" y="1326"/>
                  <a:pt x="1830" y="1375"/>
                  <a:pt x="1723" y="1398"/>
                </a:cubicBezTo>
                <a:cubicBezTo>
                  <a:pt x="1616" y="1421"/>
                  <a:pt x="1438" y="1477"/>
                  <a:pt x="1366" y="1485"/>
                </a:cubicBezTo>
                <a:cubicBezTo>
                  <a:pt x="1294" y="1493"/>
                  <a:pt x="1311" y="1462"/>
                  <a:pt x="1291" y="1449"/>
                </a:cubicBezTo>
                <a:cubicBezTo>
                  <a:pt x="1271" y="1436"/>
                  <a:pt x="1327" y="1476"/>
                  <a:pt x="1246" y="1404"/>
                </a:cubicBezTo>
                <a:cubicBezTo>
                  <a:pt x="1165" y="1332"/>
                  <a:pt x="947" y="1222"/>
                  <a:pt x="807" y="1015"/>
                </a:cubicBezTo>
                <a:cubicBezTo>
                  <a:pt x="667" y="808"/>
                  <a:pt x="518" y="318"/>
                  <a:pt x="403" y="159"/>
                </a:cubicBezTo>
                <a:cubicBezTo>
                  <a:pt x="288" y="0"/>
                  <a:pt x="201" y="30"/>
                  <a:pt x="115" y="61"/>
                </a:cubicBezTo>
              </a:path>
            </a:pathLst>
          </a:custGeom>
          <a:solidFill>
            <a:srgbClr val="D9B85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36" name="Rectangle 16"/>
          <p:cNvSpPr>
            <a:spLocks noChangeArrowheads="1"/>
          </p:cNvSpPr>
          <p:nvPr/>
        </p:nvSpPr>
        <p:spPr bwMode="auto">
          <a:xfrm>
            <a:off x="4624388" y="4895850"/>
            <a:ext cx="42862" cy="46038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37" name="Rectangle 17"/>
          <p:cNvSpPr>
            <a:spLocks noChangeArrowheads="1"/>
          </p:cNvSpPr>
          <p:nvPr/>
        </p:nvSpPr>
        <p:spPr bwMode="auto">
          <a:xfrm>
            <a:off x="4748213" y="4729163"/>
            <a:ext cx="42862" cy="46037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38" name="Rectangle 18"/>
          <p:cNvSpPr>
            <a:spLocks noChangeArrowheads="1"/>
          </p:cNvSpPr>
          <p:nvPr/>
        </p:nvSpPr>
        <p:spPr bwMode="auto">
          <a:xfrm>
            <a:off x="4967288" y="4767263"/>
            <a:ext cx="42862" cy="46037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39" name="Rectangle 19"/>
          <p:cNvSpPr>
            <a:spLocks noChangeArrowheads="1"/>
          </p:cNvSpPr>
          <p:nvPr/>
        </p:nvSpPr>
        <p:spPr bwMode="auto">
          <a:xfrm>
            <a:off x="4448175" y="4586288"/>
            <a:ext cx="42863" cy="46037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40" name="Rectangle 20"/>
          <p:cNvSpPr>
            <a:spLocks noChangeArrowheads="1"/>
          </p:cNvSpPr>
          <p:nvPr/>
        </p:nvSpPr>
        <p:spPr bwMode="auto">
          <a:xfrm>
            <a:off x="5024438" y="4852988"/>
            <a:ext cx="42862" cy="46037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41" name="Rectangle 21"/>
          <p:cNvSpPr>
            <a:spLocks noChangeArrowheads="1"/>
          </p:cNvSpPr>
          <p:nvPr/>
        </p:nvSpPr>
        <p:spPr bwMode="auto">
          <a:xfrm>
            <a:off x="4948238" y="4886325"/>
            <a:ext cx="42862" cy="46038"/>
          </a:xfrm>
          <a:prstGeom prst="rect">
            <a:avLst/>
          </a:prstGeom>
          <a:solidFill>
            <a:srgbClr val="FF61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59385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crystals too fragile?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cross-link them!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33538" y="5783263"/>
            <a:ext cx="539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Lusty (1999) </a:t>
            </a:r>
            <a:r>
              <a:rPr lang="en-US" altLang="en-US" i="1"/>
              <a:t>J. Appl. Crystallogr.</a:t>
            </a:r>
            <a:r>
              <a:rPr lang="en-US" altLang="en-US"/>
              <a:t> </a:t>
            </a:r>
            <a:r>
              <a:rPr lang="en-US" altLang="en-US" b="1"/>
              <a:t>32</a:t>
            </a:r>
            <a:r>
              <a:rPr lang="en-US" altLang="en-US"/>
              <a:t>, 106-112. </a:t>
            </a:r>
          </a:p>
          <a:p>
            <a:r>
              <a:rPr lang="en-US" altLang="en-US"/>
              <a:t>McWhirter, et al. (1999) </a:t>
            </a:r>
            <a:r>
              <a:rPr lang="en-US" altLang="en-US" i="1"/>
              <a:t>PNAS USA</a:t>
            </a:r>
            <a:r>
              <a:rPr lang="en-US" altLang="en-US"/>
              <a:t> </a:t>
            </a:r>
            <a:r>
              <a:rPr lang="en-US" altLang="en-US" b="1"/>
              <a:t>96</a:t>
            </a:r>
            <a:r>
              <a:rPr lang="en-US" altLang="en-US"/>
              <a:t>, 8408-8413.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26167" r="4649" b="13890"/>
          <a:stretch>
            <a:fillRect/>
          </a:stretch>
        </p:blipFill>
        <p:spPr bwMode="auto">
          <a:xfrm>
            <a:off x="315913" y="2122488"/>
            <a:ext cx="8226425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970338" y="2479675"/>
            <a:ext cx="576262" cy="212725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4033838" y="3532188"/>
            <a:ext cx="650875" cy="27622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905125" y="4217988"/>
            <a:ext cx="2832100" cy="928687"/>
          </a:xfrm>
          <a:prstGeom prst="rect">
            <a:avLst/>
          </a:prstGeom>
          <a:solidFill>
            <a:srgbClr val="0000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Osmolarity matching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00038" y="1600200"/>
            <a:ext cx="83867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dirty="0"/>
              <a:t>Look up osmotic pressure of mother liquor in CRC Handbook of Physics and Chemistry, Section D-232. 11th column is O: </a:t>
            </a:r>
            <a:r>
              <a:rPr lang="en-US" altLang="en-US" dirty="0" err="1"/>
              <a:t>Os</a:t>
            </a:r>
            <a:r>
              <a:rPr lang="en-US" altLang="en-US" dirty="0"/>
              <a:t>/kg</a:t>
            </a:r>
          </a:p>
          <a:p>
            <a:pPr>
              <a:buFontTx/>
              <a:buAutoNum type="arabicPeriod"/>
            </a:pPr>
            <a:r>
              <a:rPr lang="en-US" altLang="en-US" dirty="0"/>
              <a:t>Look up </a:t>
            </a:r>
            <a:r>
              <a:rPr lang="en-US" altLang="en-US" dirty="0" err="1"/>
              <a:t>o.p</a:t>
            </a:r>
            <a:r>
              <a:rPr lang="en-US" altLang="en-US" dirty="0"/>
              <a:t>. of </a:t>
            </a:r>
            <a:r>
              <a:rPr lang="en-US" altLang="en-US" dirty="0" err="1"/>
              <a:t>cryoprotectant</a:t>
            </a:r>
            <a:r>
              <a:rPr lang="en-US" altLang="en-US" dirty="0"/>
              <a:t> agent.</a:t>
            </a:r>
          </a:p>
          <a:p>
            <a:pPr>
              <a:buFontTx/>
              <a:buAutoNum type="arabicPeriod"/>
            </a:pPr>
            <a:r>
              <a:rPr lang="en-US" altLang="en-US" dirty="0"/>
              <a:t>Modify conc. of mother liquor to minimize change in osmotic pressure</a:t>
            </a:r>
            <a:r>
              <a:rPr lang="en-US" altLang="en-US" dirty="0" smtClean="0"/>
              <a:t>.</a:t>
            </a:r>
          </a:p>
          <a:p>
            <a:pPr>
              <a:buFontTx/>
              <a:buAutoNum type="arabicPeriod"/>
            </a:pPr>
            <a:r>
              <a:rPr lang="en-US" altLang="en-US" dirty="0" smtClean="0">
                <a:solidFill>
                  <a:srgbClr val="00B050"/>
                </a:solidFill>
              </a:rPr>
              <a:t>OR: just re-seal the tray!</a:t>
            </a:r>
            <a:endParaRPr lang="en-US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Dielectric matching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08038" y="5119688"/>
            <a:ext cx="7277100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800"/>
              <a:t>Travers &amp; Douzou (1970) </a:t>
            </a:r>
            <a:r>
              <a:rPr lang="en-US" altLang="en-US" sz="1800" i="1"/>
              <a:t>J. of Phys. Chem.</a:t>
            </a:r>
            <a:r>
              <a:rPr lang="en-US" altLang="en-US" sz="1800"/>
              <a:t> </a:t>
            </a:r>
            <a:r>
              <a:rPr lang="en-US" altLang="en-US" sz="1800" b="1"/>
              <a:t>74</a:t>
            </a:r>
            <a:r>
              <a:rPr lang="en-US" altLang="en-US" sz="1800"/>
              <a:t>, 2243-2244. </a:t>
            </a:r>
          </a:p>
          <a:p>
            <a:pPr>
              <a:buFontTx/>
              <a:buNone/>
            </a:pPr>
            <a:endParaRPr lang="en-US" altLang="en-US" sz="1800"/>
          </a:p>
          <a:p>
            <a:pPr>
              <a:buFontTx/>
              <a:buNone/>
            </a:pPr>
            <a:endParaRPr lang="en-US" altLang="en-US" sz="1800"/>
          </a:p>
          <a:p>
            <a:pPr>
              <a:buFontTx/>
              <a:buNone/>
            </a:pPr>
            <a:r>
              <a:rPr lang="en-US" altLang="en-US" sz="1800"/>
              <a:t>Petsko (1975) </a:t>
            </a:r>
            <a:r>
              <a:rPr lang="en-US" altLang="en-US" sz="1800" i="1"/>
              <a:t>J. Mol. Biol.</a:t>
            </a:r>
            <a:r>
              <a:rPr lang="en-US" altLang="en-US" sz="1800"/>
              <a:t> </a:t>
            </a:r>
            <a:r>
              <a:rPr lang="en-US" altLang="en-US" sz="1800" b="1"/>
              <a:t>96</a:t>
            </a:r>
            <a:r>
              <a:rPr lang="en-US" altLang="en-US" sz="1800"/>
              <a:t>, 381-388.</a:t>
            </a:r>
          </a:p>
          <a:p>
            <a:pPr>
              <a:buFontTx/>
              <a:buNone/>
            </a:pPr>
            <a:r>
              <a:rPr lang="en-US" altLang="en-US" sz="1800"/>
              <a:t>Douzou (1977) </a:t>
            </a:r>
            <a:r>
              <a:rPr lang="en-US" altLang="en-US" sz="1800" i="1"/>
              <a:t>Cryobiochemistry</a:t>
            </a:r>
            <a:r>
              <a:rPr lang="en-US" altLang="en-US" sz="1800"/>
              <a:t>. Academic Press.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24431" r="10498" b="21330"/>
          <a:stretch>
            <a:fillRect/>
          </a:stretch>
        </p:blipFill>
        <p:spPr bwMode="auto">
          <a:xfrm>
            <a:off x="295275" y="1544638"/>
            <a:ext cx="8455025" cy="36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4532313" y="2481263"/>
            <a:ext cx="3292475" cy="1541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>
            <a:off x="1919288" y="3659188"/>
            <a:ext cx="1141412" cy="2006600"/>
          </a:xfrm>
          <a:custGeom>
            <a:avLst/>
            <a:gdLst>
              <a:gd name="T0" fmla="*/ 163 w 719"/>
              <a:gd name="T1" fmla="*/ 95 h 1264"/>
              <a:gd name="T2" fmla="*/ 322 w 719"/>
              <a:gd name="T3" fmla="*/ 262 h 1264"/>
              <a:gd name="T4" fmla="*/ 437 w 719"/>
              <a:gd name="T5" fmla="*/ 435 h 1264"/>
              <a:gd name="T6" fmla="*/ 552 w 719"/>
              <a:gd name="T7" fmla="*/ 484 h 1264"/>
              <a:gd name="T8" fmla="*/ 700 w 719"/>
              <a:gd name="T9" fmla="*/ 410 h 1264"/>
              <a:gd name="T10" fmla="*/ 667 w 719"/>
              <a:gd name="T11" fmla="*/ 633 h 1264"/>
              <a:gd name="T12" fmla="*/ 585 w 719"/>
              <a:gd name="T13" fmla="*/ 879 h 1264"/>
              <a:gd name="T14" fmla="*/ 453 w 719"/>
              <a:gd name="T15" fmla="*/ 1159 h 1264"/>
              <a:gd name="T16" fmla="*/ 247 w 719"/>
              <a:gd name="T17" fmla="*/ 1110 h 1264"/>
              <a:gd name="T18" fmla="*/ 66 w 719"/>
              <a:gd name="T19" fmla="*/ 1135 h 1264"/>
              <a:gd name="T20" fmla="*/ 1 w 719"/>
              <a:gd name="T21" fmla="*/ 336 h 1264"/>
              <a:gd name="T22" fmla="*/ 75 w 719"/>
              <a:gd name="T23" fmla="*/ 40 h 1264"/>
              <a:gd name="T24" fmla="*/ 163 w 719"/>
              <a:gd name="T25" fmla="*/ 95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19" h="1264">
                <a:moveTo>
                  <a:pt x="163" y="95"/>
                </a:moveTo>
                <a:cubicBezTo>
                  <a:pt x="201" y="123"/>
                  <a:pt x="276" y="205"/>
                  <a:pt x="322" y="262"/>
                </a:cubicBezTo>
                <a:cubicBezTo>
                  <a:pt x="368" y="319"/>
                  <a:pt x="399" y="398"/>
                  <a:pt x="437" y="435"/>
                </a:cubicBezTo>
                <a:cubicBezTo>
                  <a:pt x="475" y="472"/>
                  <a:pt x="508" y="488"/>
                  <a:pt x="552" y="484"/>
                </a:cubicBezTo>
                <a:cubicBezTo>
                  <a:pt x="596" y="480"/>
                  <a:pt x="681" y="385"/>
                  <a:pt x="700" y="410"/>
                </a:cubicBezTo>
                <a:cubicBezTo>
                  <a:pt x="719" y="435"/>
                  <a:pt x="686" y="555"/>
                  <a:pt x="667" y="633"/>
                </a:cubicBezTo>
                <a:cubicBezTo>
                  <a:pt x="648" y="711"/>
                  <a:pt x="621" y="791"/>
                  <a:pt x="585" y="879"/>
                </a:cubicBezTo>
                <a:cubicBezTo>
                  <a:pt x="549" y="967"/>
                  <a:pt x="509" y="1121"/>
                  <a:pt x="453" y="1159"/>
                </a:cubicBezTo>
                <a:cubicBezTo>
                  <a:pt x="397" y="1197"/>
                  <a:pt x="311" y="1114"/>
                  <a:pt x="247" y="1110"/>
                </a:cubicBezTo>
                <a:cubicBezTo>
                  <a:pt x="183" y="1106"/>
                  <a:pt x="107" y="1264"/>
                  <a:pt x="66" y="1135"/>
                </a:cubicBezTo>
                <a:cubicBezTo>
                  <a:pt x="25" y="1006"/>
                  <a:pt x="0" y="518"/>
                  <a:pt x="1" y="336"/>
                </a:cubicBezTo>
                <a:cubicBezTo>
                  <a:pt x="2" y="154"/>
                  <a:pt x="48" y="80"/>
                  <a:pt x="75" y="40"/>
                </a:cubicBezTo>
                <a:cubicBezTo>
                  <a:pt x="102" y="0"/>
                  <a:pt x="145" y="84"/>
                  <a:pt x="163" y="95"/>
                </a:cubicBezTo>
                <a:close/>
              </a:path>
            </a:pathLst>
          </a:custGeom>
          <a:gradFill rotWithShape="1">
            <a:gsLst>
              <a:gs pos="0">
                <a:srgbClr val="00FFFF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2841625" y="5167313"/>
            <a:ext cx="2905125" cy="857250"/>
          </a:xfrm>
          <a:custGeom>
            <a:avLst/>
            <a:gdLst>
              <a:gd name="T0" fmla="*/ 851 w 1830"/>
              <a:gd name="T1" fmla="*/ 6 h 540"/>
              <a:gd name="T2" fmla="*/ 912 w 1830"/>
              <a:gd name="T3" fmla="*/ 7 h 540"/>
              <a:gd name="T4" fmla="*/ 979 w 1830"/>
              <a:gd name="T5" fmla="*/ 7 h 540"/>
              <a:gd name="T6" fmla="*/ 1065 w 1830"/>
              <a:gd name="T7" fmla="*/ 15 h 540"/>
              <a:gd name="T8" fmla="*/ 1168 w 1830"/>
              <a:gd name="T9" fmla="*/ 30 h 540"/>
              <a:gd name="T10" fmla="*/ 1252 w 1830"/>
              <a:gd name="T11" fmla="*/ 45 h 540"/>
              <a:gd name="T12" fmla="*/ 1358 w 1830"/>
              <a:gd name="T13" fmla="*/ 71 h 540"/>
              <a:gd name="T14" fmla="*/ 1469 w 1830"/>
              <a:gd name="T15" fmla="*/ 109 h 540"/>
              <a:gd name="T16" fmla="*/ 1574 w 1830"/>
              <a:gd name="T17" fmla="*/ 154 h 540"/>
              <a:gd name="T18" fmla="*/ 1636 w 1830"/>
              <a:gd name="T19" fmla="*/ 188 h 540"/>
              <a:gd name="T20" fmla="*/ 1713 w 1830"/>
              <a:gd name="T21" fmla="*/ 233 h 540"/>
              <a:gd name="T22" fmla="*/ 1759 w 1830"/>
              <a:gd name="T23" fmla="*/ 268 h 540"/>
              <a:gd name="T24" fmla="*/ 1781 w 1830"/>
              <a:gd name="T25" fmla="*/ 293 h 540"/>
              <a:gd name="T26" fmla="*/ 1791 w 1830"/>
              <a:gd name="T27" fmla="*/ 302 h 540"/>
              <a:gd name="T28" fmla="*/ 1544 w 1830"/>
              <a:gd name="T29" fmla="*/ 449 h 540"/>
              <a:gd name="T30" fmla="*/ 1037 w 1830"/>
              <a:gd name="T31" fmla="*/ 529 h 540"/>
              <a:gd name="T32" fmla="*/ 111 w 1830"/>
              <a:gd name="T33" fmla="*/ 382 h 540"/>
              <a:gd name="T34" fmla="*/ 374 w 1830"/>
              <a:gd name="T35" fmla="*/ 143 h 540"/>
              <a:gd name="T36" fmla="*/ 572 w 1830"/>
              <a:gd name="T37" fmla="*/ 53 h 540"/>
              <a:gd name="T38" fmla="*/ 720 w 1830"/>
              <a:gd name="T39" fmla="*/ 20 h 540"/>
              <a:gd name="T40" fmla="*/ 851 w 1830"/>
              <a:gd name="T41" fmla="*/ 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/>
              <a:t>matching dielectric const.</a:t>
            </a:r>
            <a:endParaRPr lang="en-US" altLang="en-US" sz="4000"/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-1703388" y="2362200"/>
            <a:ext cx="11834813" cy="5210175"/>
          </a:xfrm>
          <a:custGeom>
            <a:avLst/>
            <a:gdLst>
              <a:gd name="T0" fmla="*/ 3723 w 7455"/>
              <a:gd name="T1" fmla="*/ 2238 h 3282"/>
              <a:gd name="T2" fmla="*/ 3768 w 7455"/>
              <a:gd name="T3" fmla="*/ 2238 h 3282"/>
              <a:gd name="T4" fmla="*/ 3827 w 7455"/>
              <a:gd name="T5" fmla="*/ 2238 h 3282"/>
              <a:gd name="T6" fmla="*/ 3905 w 7455"/>
              <a:gd name="T7" fmla="*/ 2233 h 3282"/>
              <a:gd name="T8" fmla="*/ 3987 w 7455"/>
              <a:gd name="T9" fmla="*/ 2226 h 3282"/>
              <a:gd name="T10" fmla="*/ 4123 w 7455"/>
              <a:gd name="T11" fmla="*/ 2209 h 3282"/>
              <a:gd name="T12" fmla="*/ 4250 w 7455"/>
              <a:gd name="T13" fmla="*/ 2184 h 3282"/>
              <a:gd name="T14" fmla="*/ 4406 w 7455"/>
              <a:gd name="T15" fmla="*/ 2140 h 3282"/>
              <a:gd name="T16" fmla="*/ 4536 w 7455"/>
              <a:gd name="T17" fmla="*/ 2091 h 3282"/>
              <a:gd name="T18" fmla="*/ 4637 w 7455"/>
              <a:gd name="T19" fmla="*/ 2042 h 3282"/>
              <a:gd name="T20" fmla="*/ 4731 w 7455"/>
              <a:gd name="T21" fmla="*/ 1983 h 3282"/>
              <a:gd name="T22" fmla="*/ 4804 w 7455"/>
              <a:gd name="T23" fmla="*/ 1921 h 3282"/>
              <a:gd name="T24" fmla="*/ 4845 w 7455"/>
              <a:gd name="T25" fmla="*/ 1878 h 3282"/>
              <a:gd name="T26" fmla="*/ 4892 w 7455"/>
              <a:gd name="T27" fmla="*/ 1842 h 3282"/>
              <a:gd name="T28" fmla="*/ 5163 w 7455"/>
              <a:gd name="T29" fmla="*/ 1836 h 3282"/>
              <a:gd name="T30" fmla="*/ 5330 w 7455"/>
              <a:gd name="T31" fmla="*/ 1836 h 3282"/>
              <a:gd name="T32" fmla="*/ 5408 w 7455"/>
              <a:gd name="T33" fmla="*/ 1794 h 3282"/>
              <a:gd name="T34" fmla="*/ 5414 w 7455"/>
              <a:gd name="T35" fmla="*/ 1674 h 3282"/>
              <a:gd name="T36" fmla="*/ 5418 w 7455"/>
              <a:gd name="T37" fmla="*/ 1540 h 3282"/>
              <a:gd name="T38" fmla="*/ 5417 w 7455"/>
              <a:gd name="T39" fmla="*/ 849 h 3282"/>
              <a:gd name="T40" fmla="*/ 5414 w 7455"/>
              <a:gd name="T41" fmla="*/ 534 h 3282"/>
              <a:gd name="T42" fmla="*/ 5435 w 7455"/>
              <a:gd name="T43" fmla="*/ 411 h 3282"/>
              <a:gd name="T44" fmla="*/ 5492 w 7455"/>
              <a:gd name="T45" fmla="*/ 291 h 3282"/>
              <a:gd name="T46" fmla="*/ 5639 w 7455"/>
              <a:gd name="T47" fmla="*/ 195 h 3282"/>
              <a:gd name="T48" fmla="*/ 5927 w 7455"/>
              <a:gd name="T49" fmla="*/ 183 h 3282"/>
              <a:gd name="T50" fmla="*/ 6308 w 7455"/>
              <a:gd name="T51" fmla="*/ 180 h 3282"/>
              <a:gd name="T52" fmla="*/ 6743 w 7455"/>
              <a:gd name="T53" fmla="*/ 177 h 3282"/>
              <a:gd name="T54" fmla="*/ 7127 w 7455"/>
              <a:gd name="T55" fmla="*/ 183 h 3282"/>
              <a:gd name="T56" fmla="*/ 7289 w 7455"/>
              <a:gd name="T57" fmla="*/ 180 h 3282"/>
              <a:gd name="T58" fmla="*/ 7310 w 7455"/>
              <a:gd name="T59" fmla="*/ 446 h 3282"/>
              <a:gd name="T60" fmla="*/ 7063 w 7455"/>
              <a:gd name="T61" fmla="*/ 2857 h 3282"/>
              <a:gd name="T62" fmla="*/ 4957 w 7455"/>
              <a:gd name="T63" fmla="*/ 2947 h 3282"/>
              <a:gd name="T64" fmla="*/ 736 w 7455"/>
              <a:gd name="T65" fmla="*/ 2873 h 3282"/>
              <a:gd name="T66" fmla="*/ 538 w 7455"/>
              <a:gd name="T67" fmla="*/ 495 h 3282"/>
              <a:gd name="T68" fmla="*/ 563 w 7455"/>
              <a:gd name="T69" fmla="*/ 198 h 3282"/>
              <a:gd name="T70" fmla="*/ 1583 w 7455"/>
              <a:gd name="T71" fmla="*/ 165 h 3282"/>
              <a:gd name="T72" fmla="*/ 2060 w 7455"/>
              <a:gd name="T73" fmla="*/ 171 h 3282"/>
              <a:gd name="T74" fmla="*/ 2240 w 7455"/>
              <a:gd name="T75" fmla="*/ 255 h 3282"/>
              <a:gd name="T76" fmla="*/ 2342 w 7455"/>
              <a:gd name="T77" fmla="*/ 474 h 3282"/>
              <a:gd name="T78" fmla="*/ 2336 w 7455"/>
              <a:gd name="T79" fmla="*/ 1146 h 3282"/>
              <a:gd name="T80" fmla="*/ 2339 w 7455"/>
              <a:gd name="T81" fmla="*/ 1719 h 3282"/>
              <a:gd name="T82" fmla="*/ 2351 w 7455"/>
              <a:gd name="T83" fmla="*/ 1842 h 3282"/>
              <a:gd name="T84" fmla="*/ 2456 w 7455"/>
              <a:gd name="T85" fmla="*/ 1881 h 3282"/>
              <a:gd name="T86" fmla="*/ 2793 w 7455"/>
              <a:gd name="T87" fmla="*/ 1886 h 3282"/>
              <a:gd name="T88" fmla="*/ 2990 w 7455"/>
              <a:gd name="T89" fmla="*/ 2034 h 3282"/>
              <a:gd name="T90" fmla="*/ 3155 w 7455"/>
              <a:gd name="T91" fmla="*/ 2165 h 3282"/>
              <a:gd name="T92" fmla="*/ 3426 w 7455"/>
              <a:gd name="T93" fmla="*/ 2223 h 3282"/>
              <a:gd name="T94" fmla="*/ 3723 w 7455"/>
              <a:gd name="T95" fmla="*/ 2238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55" h="3282">
                <a:moveTo>
                  <a:pt x="3723" y="2238"/>
                </a:moveTo>
                <a:cubicBezTo>
                  <a:pt x="3763" y="2232"/>
                  <a:pt x="3751" y="2238"/>
                  <a:pt x="3768" y="2238"/>
                </a:cubicBezTo>
                <a:cubicBezTo>
                  <a:pt x="3786" y="2238"/>
                  <a:pt x="3804" y="2238"/>
                  <a:pt x="3827" y="2238"/>
                </a:cubicBezTo>
                <a:cubicBezTo>
                  <a:pt x="3850" y="2237"/>
                  <a:pt x="3878" y="2234"/>
                  <a:pt x="3905" y="2233"/>
                </a:cubicBezTo>
                <a:cubicBezTo>
                  <a:pt x="3931" y="2231"/>
                  <a:pt x="3950" y="2230"/>
                  <a:pt x="3987" y="2226"/>
                </a:cubicBezTo>
                <a:cubicBezTo>
                  <a:pt x="4023" y="2222"/>
                  <a:pt x="4079" y="2216"/>
                  <a:pt x="4123" y="2209"/>
                </a:cubicBezTo>
                <a:cubicBezTo>
                  <a:pt x="4167" y="2202"/>
                  <a:pt x="4203" y="2195"/>
                  <a:pt x="4250" y="2184"/>
                </a:cubicBezTo>
                <a:cubicBezTo>
                  <a:pt x="4298" y="2172"/>
                  <a:pt x="4358" y="2155"/>
                  <a:pt x="4406" y="2140"/>
                </a:cubicBezTo>
                <a:cubicBezTo>
                  <a:pt x="4454" y="2124"/>
                  <a:pt x="4498" y="2107"/>
                  <a:pt x="4536" y="2091"/>
                </a:cubicBezTo>
                <a:cubicBezTo>
                  <a:pt x="4575" y="2074"/>
                  <a:pt x="4604" y="2060"/>
                  <a:pt x="4637" y="2042"/>
                </a:cubicBezTo>
                <a:cubicBezTo>
                  <a:pt x="4669" y="2024"/>
                  <a:pt x="4703" y="2003"/>
                  <a:pt x="4731" y="1983"/>
                </a:cubicBezTo>
                <a:cubicBezTo>
                  <a:pt x="4759" y="1962"/>
                  <a:pt x="4785" y="1938"/>
                  <a:pt x="4804" y="1921"/>
                </a:cubicBezTo>
                <a:cubicBezTo>
                  <a:pt x="4823" y="1904"/>
                  <a:pt x="4830" y="1891"/>
                  <a:pt x="4845" y="1878"/>
                </a:cubicBezTo>
                <a:cubicBezTo>
                  <a:pt x="4860" y="1865"/>
                  <a:pt x="4839" y="1849"/>
                  <a:pt x="4892" y="1842"/>
                </a:cubicBezTo>
                <a:cubicBezTo>
                  <a:pt x="4945" y="1835"/>
                  <a:pt x="5090" y="1837"/>
                  <a:pt x="5163" y="1836"/>
                </a:cubicBezTo>
                <a:cubicBezTo>
                  <a:pt x="5236" y="1835"/>
                  <a:pt x="5289" y="1843"/>
                  <a:pt x="5330" y="1836"/>
                </a:cubicBezTo>
                <a:cubicBezTo>
                  <a:pt x="5371" y="1829"/>
                  <a:pt x="5394" y="1821"/>
                  <a:pt x="5408" y="1794"/>
                </a:cubicBezTo>
                <a:cubicBezTo>
                  <a:pt x="5422" y="1767"/>
                  <a:pt x="5412" y="1716"/>
                  <a:pt x="5414" y="1674"/>
                </a:cubicBezTo>
                <a:cubicBezTo>
                  <a:pt x="5416" y="1632"/>
                  <a:pt x="5418" y="1677"/>
                  <a:pt x="5418" y="1540"/>
                </a:cubicBezTo>
                <a:cubicBezTo>
                  <a:pt x="5418" y="1403"/>
                  <a:pt x="5418" y="1017"/>
                  <a:pt x="5417" y="849"/>
                </a:cubicBezTo>
                <a:cubicBezTo>
                  <a:pt x="5416" y="681"/>
                  <a:pt x="5411" y="607"/>
                  <a:pt x="5414" y="534"/>
                </a:cubicBezTo>
                <a:cubicBezTo>
                  <a:pt x="5417" y="461"/>
                  <a:pt x="5422" y="452"/>
                  <a:pt x="5435" y="411"/>
                </a:cubicBezTo>
                <a:cubicBezTo>
                  <a:pt x="5448" y="370"/>
                  <a:pt x="5458" y="327"/>
                  <a:pt x="5492" y="291"/>
                </a:cubicBezTo>
                <a:cubicBezTo>
                  <a:pt x="5526" y="255"/>
                  <a:pt x="5567" y="213"/>
                  <a:pt x="5639" y="195"/>
                </a:cubicBezTo>
                <a:cubicBezTo>
                  <a:pt x="5711" y="177"/>
                  <a:pt x="5816" y="185"/>
                  <a:pt x="5927" y="183"/>
                </a:cubicBezTo>
                <a:cubicBezTo>
                  <a:pt x="6038" y="181"/>
                  <a:pt x="6172" y="181"/>
                  <a:pt x="6308" y="180"/>
                </a:cubicBezTo>
                <a:cubicBezTo>
                  <a:pt x="6444" y="179"/>
                  <a:pt x="6607" y="177"/>
                  <a:pt x="6743" y="177"/>
                </a:cubicBezTo>
                <a:cubicBezTo>
                  <a:pt x="6879" y="177"/>
                  <a:pt x="7036" y="182"/>
                  <a:pt x="7127" y="183"/>
                </a:cubicBezTo>
                <a:cubicBezTo>
                  <a:pt x="7218" y="184"/>
                  <a:pt x="7259" y="136"/>
                  <a:pt x="7289" y="180"/>
                </a:cubicBezTo>
                <a:cubicBezTo>
                  <a:pt x="7319" y="224"/>
                  <a:pt x="7348" y="0"/>
                  <a:pt x="7310" y="446"/>
                </a:cubicBezTo>
                <a:cubicBezTo>
                  <a:pt x="7272" y="892"/>
                  <a:pt x="7455" y="2440"/>
                  <a:pt x="7063" y="2857"/>
                </a:cubicBezTo>
                <a:cubicBezTo>
                  <a:pt x="6671" y="3274"/>
                  <a:pt x="6011" y="2944"/>
                  <a:pt x="4957" y="2947"/>
                </a:cubicBezTo>
                <a:cubicBezTo>
                  <a:pt x="3903" y="2950"/>
                  <a:pt x="1472" y="3282"/>
                  <a:pt x="736" y="2873"/>
                </a:cubicBezTo>
                <a:cubicBezTo>
                  <a:pt x="0" y="2464"/>
                  <a:pt x="567" y="941"/>
                  <a:pt x="538" y="495"/>
                </a:cubicBezTo>
                <a:cubicBezTo>
                  <a:pt x="509" y="49"/>
                  <a:pt x="389" y="253"/>
                  <a:pt x="563" y="198"/>
                </a:cubicBezTo>
                <a:cubicBezTo>
                  <a:pt x="737" y="143"/>
                  <a:pt x="1334" y="169"/>
                  <a:pt x="1583" y="165"/>
                </a:cubicBezTo>
                <a:cubicBezTo>
                  <a:pt x="1832" y="161"/>
                  <a:pt x="1951" y="156"/>
                  <a:pt x="2060" y="171"/>
                </a:cubicBezTo>
                <a:cubicBezTo>
                  <a:pt x="2169" y="186"/>
                  <a:pt x="2193" y="204"/>
                  <a:pt x="2240" y="255"/>
                </a:cubicBezTo>
                <a:cubicBezTo>
                  <a:pt x="2287" y="306"/>
                  <a:pt x="2326" y="326"/>
                  <a:pt x="2342" y="474"/>
                </a:cubicBezTo>
                <a:cubicBezTo>
                  <a:pt x="2358" y="622"/>
                  <a:pt x="2336" y="939"/>
                  <a:pt x="2336" y="1146"/>
                </a:cubicBezTo>
                <a:cubicBezTo>
                  <a:pt x="2336" y="1353"/>
                  <a:pt x="2337" y="1603"/>
                  <a:pt x="2339" y="1719"/>
                </a:cubicBezTo>
                <a:cubicBezTo>
                  <a:pt x="2341" y="1835"/>
                  <a:pt x="2332" y="1815"/>
                  <a:pt x="2351" y="1842"/>
                </a:cubicBezTo>
                <a:cubicBezTo>
                  <a:pt x="2370" y="1869"/>
                  <a:pt x="2382" y="1874"/>
                  <a:pt x="2456" y="1881"/>
                </a:cubicBezTo>
                <a:cubicBezTo>
                  <a:pt x="2530" y="1888"/>
                  <a:pt x="2704" y="1861"/>
                  <a:pt x="2793" y="1886"/>
                </a:cubicBezTo>
                <a:cubicBezTo>
                  <a:pt x="2882" y="1911"/>
                  <a:pt x="2930" y="1988"/>
                  <a:pt x="2990" y="2034"/>
                </a:cubicBezTo>
                <a:cubicBezTo>
                  <a:pt x="3050" y="2080"/>
                  <a:pt x="3082" y="2134"/>
                  <a:pt x="3155" y="2165"/>
                </a:cubicBezTo>
                <a:cubicBezTo>
                  <a:pt x="3228" y="2196"/>
                  <a:pt x="3331" y="2211"/>
                  <a:pt x="3426" y="2223"/>
                </a:cubicBezTo>
                <a:cubicBezTo>
                  <a:pt x="3521" y="2235"/>
                  <a:pt x="3661" y="2235"/>
                  <a:pt x="3723" y="2238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5197475" y="5548313"/>
            <a:ext cx="277813" cy="238125"/>
            <a:chOff x="3192" y="2215"/>
            <a:chExt cx="920" cy="943"/>
          </a:xfrm>
        </p:grpSpPr>
        <p:sp>
          <p:nvSpPr>
            <p:cNvPr id="32775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4" name="Freeform 16"/>
          <p:cNvSpPr>
            <a:spLocks/>
          </p:cNvSpPr>
          <p:nvPr/>
        </p:nvSpPr>
        <p:spPr bwMode="auto">
          <a:xfrm>
            <a:off x="-4402138" y="2506663"/>
            <a:ext cx="6708776" cy="457200"/>
          </a:xfrm>
          <a:custGeom>
            <a:avLst/>
            <a:gdLst>
              <a:gd name="T0" fmla="*/ 0 w 4226"/>
              <a:gd name="T1" fmla="*/ 50 h 288"/>
              <a:gd name="T2" fmla="*/ 1242 w 4226"/>
              <a:gd name="T3" fmla="*/ 42 h 288"/>
              <a:gd name="T4" fmla="*/ 2987 w 4226"/>
              <a:gd name="T5" fmla="*/ 34 h 288"/>
              <a:gd name="T6" fmla="*/ 4024 w 4226"/>
              <a:gd name="T7" fmla="*/ 42 h 288"/>
              <a:gd name="T8" fmla="*/ 4197 w 4226"/>
              <a:gd name="T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6" h="288">
                <a:moveTo>
                  <a:pt x="0" y="50"/>
                </a:moveTo>
                <a:cubicBezTo>
                  <a:pt x="207" y="49"/>
                  <a:pt x="744" y="45"/>
                  <a:pt x="1242" y="42"/>
                </a:cubicBezTo>
                <a:cubicBezTo>
                  <a:pt x="1740" y="39"/>
                  <a:pt x="2523" y="34"/>
                  <a:pt x="2987" y="34"/>
                </a:cubicBezTo>
                <a:cubicBezTo>
                  <a:pt x="3451" y="34"/>
                  <a:pt x="3822" y="0"/>
                  <a:pt x="4024" y="42"/>
                </a:cubicBezTo>
                <a:cubicBezTo>
                  <a:pt x="4226" y="84"/>
                  <a:pt x="4161" y="237"/>
                  <a:pt x="4197" y="288"/>
                </a:cubicBezTo>
              </a:path>
            </a:pathLst>
          </a:cu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Freeform 17"/>
          <p:cNvSpPr>
            <a:spLocks/>
          </p:cNvSpPr>
          <p:nvPr/>
        </p:nvSpPr>
        <p:spPr bwMode="auto">
          <a:xfrm>
            <a:off x="6570663" y="2573338"/>
            <a:ext cx="2795587" cy="469900"/>
          </a:xfrm>
          <a:custGeom>
            <a:avLst/>
            <a:gdLst>
              <a:gd name="T0" fmla="*/ 0 w 1761"/>
              <a:gd name="T1" fmla="*/ 296 h 296"/>
              <a:gd name="T2" fmla="*/ 214 w 1761"/>
              <a:gd name="T3" fmla="*/ 58 h 296"/>
              <a:gd name="T4" fmla="*/ 453 w 1761"/>
              <a:gd name="T5" fmla="*/ 16 h 296"/>
              <a:gd name="T6" fmla="*/ 1761 w 1761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1" h="296">
                <a:moveTo>
                  <a:pt x="0" y="296"/>
                </a:moveTo>
                <a:cubicBezTo>
                  <a:pt x="69" y="200"/>
                  <a:pt x="139" y="105"/>
                  <a:pt x="214" y="58"/>
                </a:cubicBezTo>
                <a:cubicBezTo>
                  <a:pt x="289" y="11"/>
                  <a:pt x="195" y="26"/>
                  <a:pt x="453" y="16"/>
                </a:cubicBezTo>
                <a:cubicBezTo>
                  <a:pt x="711" y="6"/>
                  <a:pt x="1489" y="3"/>
                  <a:pt x="1761" y="0"/>
                </a:cubicBezTo>
              </a:path>
            </a:pathLst>
          </a:custGeom>
          <a:noFill/>
          <a:ln w="88900">
            <a:solidFill>
              <a:srgbClr val="BEBEB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86" name="Group 18"/>
          <p:cNvGrpSpPr>
            <a:grpSpLocks/>
          </p:cNvGrpSpPr>
          <p:nvPr/>
        </p:nvGrpSpPr>
        <p:grpSpPr bwMode="auto">
          <a:xfrm>
            <a:off x="2522538" y="2835275"/>
            <a:ext cx="4037012" cy="2012950"/>
            <a:chOff x="1589" y="1786"/>
            <a:chExt cx="2543" cy="1268"/>
          </a:xfrm>
        </p:grpSpPr>
        <p:sp>
          <p:nvSpPr>
            <p:cNvPr id="32787" name="Oval 19"/>
            <p:cNvSpPr>
              <a:spLocks noChangeArrowheads="1"/>
            </p:cNvSpPr>
            <p:nvPr/>
          </p:nvSpPr>
          <p:spPr bwMode="auto">
            <a:xfrm>
              <a:off x="1589" y="1786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Oval 20"/>
            <p:cNvSpPr>
              <a:spLocks noChangeArrowheads="1"/>
            </p:cNvSpPr>
            <p:nvPr/>
          </p:nvSpPr>
          <p:spPr bwMode="auto">
            <a:xfrm>
              <a:off x="3775" y="189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Oval 21"/>
            <p:cNvSpPr>
              <a:spLocks noChangeArrowheads="1"/>
            </p:cNvSpPr>
            <p:nvPr/>
          </p:nvSpPr>
          <p:spPr bwMode="auto">
            <a:xfrm>
              <a:off x="2669" y="2241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Oval 22"/>
            <p:cNvSpPr>
              <a:spLocks noChangeArrowheads="1"/>
            </p:cNvSpPr>
            <p:nvPr/>
          </p:nvSpPr>
          <p:spPr bwMode="auto">
            <a:xfrm>
              <a:off x="1877" y="2074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Oval 23"/>
            <p:cNvSpPr>
              <a:spLocks noChangeArrowheads="1"/>
            </p:cNvSpPr>
            <p:nvPr/>
          </p:nvSpPr>
          <p:spPr bwMode="auto">
            <a:xfrm>
              <a:off x="1971" y="2801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Oval 24"/>
            <p:cNvSpPr>
              <a:spLocks noChangeArrowheads="1"/>
            </p:cNvSpPr>
            <p:nvPr/>
          </p:nvSpPr>
          <p:spPr bwMode="auto">
            <a:xfrm>
              <a:off x="3202" y="2444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Oval 25"/>
            <p:cNvSpPr>
              <a:spLocks noChangeArrowheads="1"/>
            </p:cNvSpPr>
            <p:nvPr/>
          </p:nvSpPr>
          <p:spPr bwMode="auto">
            <a:xfrm>
              <a:off x="2796" y="1866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Oval 26"/>
            <p:cNvSpPr>
              <a:spLocks noChangeArrowheads="1"/>
            </p:cNvSpPr>
            <p:nvPr/>
          </p:nvSpPr>
          <p:spPr bwMode="auto">
            <a:xfrm>
              <a:off x="2357" y="2554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Oval 27"/>
            <p:cNvSpPr>
              <a:spLocks noChangeArrowheads="1"/>
            </p:cNvSpPr>
            <p:nvPr/>
          </p:nvSpPr>
          <p:spPr bwMode="auto">
            <a:xfrm>
              <a:off x="3276" y="2230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Oval 28"/>
            <p:cNvSpPr>
              <a:spLocks noChangeArrowheads="1"/>
            </p:cNvSpPr>
            <p:nvPr/>
          </p:nvSpPr>
          <p:spPr bwMode="auto">
            <a:xfrm>
              <a:off x="3364" y="2976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Oval 29"/>
            <p:cNvSpPr>
              <a:spLocks noChangeArrowheads="1"/>
            </p:cNvSpPr>
            <p:nvPr/>
          </p:nvSpPr>
          <p:spPr bwMode="auto">
            <a:xfrm>
              <a:off x="3921" y="2603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Oval 30"/>
            <p:cNvSpPr>
              <a:spLocks noChangeArrowheads="1"/>
            </p:cNvSpPr>
            <p:nvPr/>
          </p:nvSpPr>
          <p:spPr bwMode="auto">
            <a:xfrm>
              <a:off x="2228" y="1873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Oval 31"/>
            <p:cNvSpPr>
              <a:spLocks noChangeArrowheads="1"/>
            </p:cNvSpPr>
            <p:nvPr/>
          </p:nvSpPr>
          <p:spPr bwMode="auto">
            <a:xfrm>
              <a:off x="4076" y="299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Oval 32"/>
            <p:cNvSpPr>
              <a:spLocks noChangeArrowheads="1"/>
            </p:cNvSpPr>
            <p:nvPr/>
          </p:nvSpPr>
          <p:spPr bwMode="auto">
            <a:xfrm>
              <a:off x="2585" y="292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01" name="Group 33"/>
          <p:cNvGrpSpPr>
            <a:grpSpLocks/>
          </p:cNvGrpSpPr>
          <p:nvPr/>
        </p:nvGrpSpPr>
        <p:grpSpPr bwMode="auto">
          <a:xfrm rot="7566059">
            <a:off x="2300288" y="4111625"/>
            <a:ext cx="1504950" cy="365125"/>
            <a:chOff x="816" y="2123"/>
            <a:chExt cx="2586" cy="805"/>
          </a:xfrm>
        </p:grpSpPr>
        <p:sp>
          <p:nvSpPr>
            <p:cNvPr id="32802" name="Freeform 34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3" name="Freeform 35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4" name="Freeform 36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05" name="Freeform 37"/>
          <p:cNvSpPr>
            <a:spLocks/>
          </p:cNvSpPr>
          <p:nvPr/>
        </p:nvSpPr>
        <p:spPr bwMode="auto">
          <a:xfrm>
            <a:off x="2289175" y="4479925"/>
            <a:ext cx="466725" cy="725488"/>
          </a:xfrm>
          <a:custGeom>
            <a:avLst/>
            <a:gdLst>
              <a:gd name="T0" fmla="*/ 154 w 294"/>
              <a:gd name="T1" fmla="*/ 0 h 457"/>
              <a:gd name="T2" fmla="*/ 64 w 294"/>
              <a:gd name="T3" fmla="*/ 107 h 457"/>
              <a:gd name="T4" fmla="*/ 23 w 294"/>
              <a:gd name="T5" fmla="*/ 264 h 457"/>
              <a:gd name="T6" fmla="*/ 204 w 294"/>
              <a:gd name="T7" fmla="*/ 313 h 457"/>
              <a:gd name="T8" fmla="*/ 204 w 294"/>
              <a:gd name="T9" fmla="*/ 453 h 457"/>
              <a:gd name="T10" fmla="*/ 294 w 294"/>
              <a:gd name="T11" fmla="*/ 338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4" h="457">
                <a:moveTo>
                  <a:pt x="154" y="0"/>
                </a:moveTo>
                <a:cubicBezTo>
                  <a:pt x="120" y="31"/>
                  <a:pt x="86" y="63"/>
                  <a:pt x="64" y="107"/>
                </a:cubicBezTo>
                <a:cubicBezTo>
                  <a:pt x="42" y="151"/>
                  <a:pt x="0" y="230"/>
                  <a:pt x="23" y="264"/>
                </a:cubicBezTo>
                <a:cubicBezTo>
                  <a:pt x="46" y="298"/>
                  <a:pt x="174" y="281"/>
                  <a:pt x="204" y="313"/>
                </a:cubicBezTo>
                <a:cubicBezTo>
                  <a:pt x="234" y="345"/>
                  <a:pt x="189" y="449"/>
                  <a:pt x="204" y="453"/>
                </a:cubicBezTo>
                <a:cubicBezTo>
                  <a:pt x="219" y="457"/>
                  <a:pt x="256" y="397"/>
                  <a:pt x="294" y="3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Freeform 38"/>
          <p:cNvSpPr>
            <a:spLocks/>
          </p:cNvSpPr>
          <p:nvPr/>
        </p:nvSpPr>
        <p:spPr bwMode="auto">
          <a:xfrm>
            <a:off x="2181225" y="4584700"/>
            <a:ext cx="366713" cy="430213"/>
          </a:xfrm>
          <a:custGeom>
            <a:avLst/>
            <a:gdLst>
              <a:gd name="T0" fmla="*/ 231 w 231"/>
              <a:gd name="T1" fmla="*/ 0 h 271"/>
              <a:gd name="T2" fmla="*/ 17 w 231"/>
              <a:gd name="T3" fmla="*/ 189 h 271"/>
              <a:gd name="T4" fmla="*/ 132 w 231"/>
              <a:gd name="T5" fmla="*/ 264 h 271"/>
              <a:gd name="T6" fmla="*/ 206 w 231"/>
              <a:gd name="T7" fmla="*/ 148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71">
                <a:moveTo>
                  <a:pt x="231" y="0"/>
                </a:moveTo>
                <a:cubicBezTo>
                  <a:pt x="132" y="72"/>
                  <a:pt x="34" y="145"/>
                  <a:pt x="17" y="189"/>
                </a:cubicBezTo>
                <a:cubicBezTo>
                  <a:pt x="0" y="233"/>
                  <a:pt x="101" y="271"/>
                  <a:pt x="132" y="264"/>
                </a:cubicBezTo>
                <a:cubicBezTo>
                  <a:pt x="163" y="257"/>
                  <a:pt x="184" y="202"/>
                  <a:pt x="206" y="1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5" grpId="0" animBg="1"/>
      <p:bldP spid="328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Oval 2"/>
          <p:cNvSpPr>
            <a:spLocks noChangeArrowheads="1"/>
          </p:cNvSpPr>
          <p:nvPr/>
        </p:nvSpPr>
        <p:spPr bwMode="auto">
          <a:xfrm>
            <a:off x="3767138" y="2686050"/>
            <a:ext cx="1273175" cy="263525"/>
          </a:xfrm>
          <a:prstGeom prst="ellipse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3" name="AutoShape 3"/>
          <p:cNvSpPr>
            <a:spLocks noChangeArrowheads="1"/>
          </p:cNvSpPr>
          <p:nvPr/>
        </p:nvSpPr>
        <p:spPr bwMode="auto">
          <a:xfrm>
            <a:off x="3667125" y="1765300"/>
            <a:ext cx="1487488" cy="10477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7704138" y="901700"/>
            <a:ext cx="487362" cy="53117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2841625" y="969963"/>
            <a:ext cx="5753100" cy="1660525"/>
          </a:xfrm>
          <a:custGeom>
            <a:avLst/>
            <a:gdLst>
              <a:gd name="T0" fmla="*/ 151 w 3624"/>
              <a:gd name="T1" fmla="*/ 139 h 1046"/>
              <a:gd name="T2" fmla="*/ 151 w 3624"/>
              <a:gd name="T3" fmla="*/ 438 h 1046"/>
              <a:gd name="T4" fmla="*/ 254 w 3624"/>
              <a:gd name="T5" fmla="*/ 533 h 1046"/>
              <a:gd name="T6" fmla="*/ 1674 w 3624"/>
              <a:gd name="T7" fmla="*/ 541 h 1046"/>
              <a:gd name="T8" fmla="*/ 2029 w 3624"/>
              <a:gd name="T9" fmla="*/ 715 h 1046"/>
              <a:gd name="T10" fmla="*/ 2581 w 3624"/>
              <a:gd name="T11" fmla="*/ 943 h 1046"/>
              <a:gd name="T12" fmla="*/ 3457 w 3624"/>
              <a:gd name="T13" fmla="*/ 983 h 1046"/>
              <a:gd name="T14" fmla="*/ 3583 w 3624"/>
              <a:gd name="T15" fmla="*/ 565 h 1046"/>
              <a:gd name="T16" fmla="*/ 3481 w 3624"/>
              <a:gd name="T17" fmla="*/ 289 h 1046"/>
              <a:gd name="T18" fmla="*/ 2810 w 3624"/>
              <a:gd name="T19" fmla="*/ 91 h 1046"/>
              <a:gd name="T20" fmla="*/ 1769 w 3624"/>
              <a:gd name="T21" fmla="*/ 12 h 1046"/>
              <a:gd name="T22" fmla="*/ 301 w 3624"/>
              <a:gd name="T23" fmla="*/ 20 h 1046"/>
              <a:gd name="T24" fmla="*/ 151 w 3624"/>
              <a:gd name="T25" fmla="*/ 139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24" h="1046">
                <a:moveTo>
                  <a:pt x="151" y="139"/>
                </a:moveTo>
                <a:cubicBezTo>
                  <a:pt x="126" y="209"/>
                  <a:pt x="134" y="372"/>
                  <a:pt x="151" y="438"/>
                </a:cubicBezTo>
                <a:cubicBezTo>
                  <a:pt x="168" y="504"/>
                  <a:pt x="0" y="516"/>
                  <a:pt x="254" y="533"/>
                </a:cubicBezTo>
                <a:cubicBezTo>
                  <a:pt x="508" y="550"/>
                  <a:pt x="1378" y="511"/>
                  <a:pt x="1674" y="541"/>
                </a:cubicBezTo>
                <a:cubicBezTo>
                  <a:pt x="1970" y="571"/>
                  <a:pt x="1878" y="648"/>
                  <a:pt x="2029" y="715"/>
                </a:cubicBezTo>
                <a:cubicBezTo>
                  <a:pt x="2180" y="782"/>
                  <a:pt x="2343" y="898"/>
                  <a:pt x="2581" y="943"/>
                </a:cubicBezTo>
                <a:cubicBezTo>
                  <a:pt x="2819" y="988"/>
                  <a:pt x="3290" y="1046"/>
                  <a:pt x="3457" y="983"/>
                </a:cubicBezTo>
                <a:cubicBezTo>
                  <a:pt x="3624" y="920"/>
                  <a:pt x="3579" y="681"/>
                  <a:pt x="3583" y="565"/>
                </a:cubicBezTo>
                <a:cubicBezTo>
                  <a:pt x="3587" y="449"/>
                  <a:pt x="3610" y="368"/>
                  <a:pt x="3481" y="289"/>
                </a:cubicBezTo>
                <a:cubicBezTo>
                  <a:pt x="3352" y="210"/>
                  <a:pt x="3095" y="137"/>
                  <a:pt x="2810" y="91"/>
                </a:cubicBezTo>
                <a:cubicBezTo>
                  <a:pt x="2525" y="45"/>
                  <a:pt x="2187" y="24"/>
                  <a:pt x="1769" y="12"/>
                </a:cubicBezTo>
                <a:cubicBezTo>
                  <a:pt x="1351" y="0"/>
                  <a:pt x="575" y="3"/>
                  <a:pt x="301" y="20"/>
                </a:cubicBezTo>
                <a:cubicBezTo>
                  <a:pt x="27" y="37"/>
                  <a:pt x="176" y="69"/>
                  <a:pt x="151" y="139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504825"/>
          </a:xfrm>
        </p:spPr>
        <p:txBody>
          <a:bodyPr/>
          <a:lstStyle/>
          <a:p>
            <a:r>
              <a:rPr lang="en-US" altLang="en-US" sz="2800"/>
              <a:t>You do not need a cryostream to check your cryo!</a:t>
            </a:r>
          </a:p>
        </p:txBody>
      </p:sp>
      <p:grpSp>
        <p:nvGrpSpPr>
          <p:cNvPr id="102407" name="Group 7"/>
          <p:cNvGrpSpPr>
            <a:grpSpLocks/>
          </p:cNvGrpSpPr>
          <p:nvPr/>
        </p:nvGrpSpPr>
        <p:grpSpPr bwMode="auto">
          <a:xfrm>
            <a:off x="2536825" y="3526321"/>
            <a:ext cx="3848100" cy="2252662"/>
            <a:chOff x="1543" y="2247"/>
            <a:chExt cx="2424" cy="1419"/>
          </a:xfrm>
        </p:grpSpPr>
        <p:sp>
          <p:nvSpPr>
            <p:cNvPr id="102408" name="Freeform 8"/>
            <p:cNvSpPr>
              <a:spLocks/>
            </p:cNvSpPr>
            <p:nvPr/>
          </p:nvSpPr>
          <p:spPr bwMode="auto">
            <a:xfrm>
              <a:off x="1543" y="2334"/>
              <a:ext cx="2424" cy="852"/>
            </a:xfrm>
            <a:custGeom>
              <a:avLst/>
              <a:gdLst>
                <a:gd name="T0" fmla="*/ 202 w 4168"/>
                <a:gd name="T1" fmla="*/ 452 h 1481"/>
                <a:gd name="T2" fmla="*/ 297 w 4168"/>
                <a:gd name="T3" fmla="*/ 121 h 1481"/>
                <a:gd name="T4" fmla="*/ 922 w 4168"/>
                <a:gd name="T5" fmla="*/ 91 h 1481"/>
                <a:gd name="T6" fmla="*/ 1159 w 4168"/>
                <a:gd name="T7" fmla="*/ 106 h 1481"/>
                <a:gd name="T8" fmla="*/ 1404 w 4168"/>
                <a:gd name="T9" fmla="*/ 106 h 1481"/>
                <a:gd name="T10" fmla="*/ 1836 w 4168"/>
                <a:gd name="T11" fmla="*/ 89 h 1481"/>
                <a:gd name="T12" fmla="*/ 2128 w 4168"/>
                <a:gd name="T13" fmla="*/ 89 h 1481"/>
                <a:gd name="T14" fmla="*/ 2285 w 4168"/>
                <a:gd name="T15" fmla="*/ 81 h 1481"/>
                <a:gd name="T16" fmla="*/ 2427 w 4168"/>
                <a:gd name="T17" fmla="*/ 81 h 1481"/>
                <a:gd name="T18" fmla="*/ 2577 w 4168"/>
                <a:gd name="T19" fmla="*/ 65 h 1481"/>
                <a:gd name="T20" fmla="*/ 2901 w 4168"/>
                <a:gd name="T21" fmla="*/ 58 h 1481"/>
                <a:gd name="T22" fmla="*/ 3264 w 4168"/>
                <a:gd name="T23" fmla="*/ 65 h 1481"/>
                <a:gd name="T24" fmla="*/ 3942 w 4168"/>
                <a:gd name="T25" fmla="*/ 97 h 1481"/>
                <a:gd name="T26" fmla="*/ 4005 w 4168"/>
                <a:gd name="T27" fmla="*/ 649 h 1481"/>
                <a:gd name="T28" fmla="*/ 4053 w 4168"/>
                <a:gd name="T29" fmla="*/ 1312 h 1481"/>
                <a:gd name="T30" fmla="*/ 3313 w 4168"/>
                <a:gd name="T31" fmla="*/ 1227 h 1481"/>
                <a:gd name="T32" fmla="*/ 851 w 4168"/>
                <a:gd name="T33" fmla="*/ 1274 h 1481"/>
                <a:gd name="T34" fmla="*/ 108 w 4168"/>
                <a:gd name="T35" fmla="*/ 1344 h 1481"/>
                <a:gd name="T36" fmla="*/ 202 w 4168"/>
                <a:gd name="T37" fmla="*/ 45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68" h="1481">
                  <a:moveTo>
                    <a:pt x="202" y="452"/>
                  </a:moveTo>
                  <a:cubicBezTo>
                    <a:pt x="233" y="248"/>
                    <a:pt x="177" y="181"/>
                    <a:pt x="297" y="121"/>
                  </a:cubicBezTo>
                  <a:cubicBezTo>
                    <a:pt x="417" y="61"/>
                    <a:pt x="778" y="93"/>
                    <a:pt x="922" y="91"/>
                  </a:cubicBezTo>
                  <a:cubicBezTo>
                    <a:pt x="1066" y="89"/>
                    <a:pt x="1079" y="103"/>
                    <a:pt x="1159" y="106"/>
                  </a:cubicBezTo>
                  <a:cubicBezTo>
                    <a:pt x="1239" y="109"/>
                    <a:pt x="1291" y="109"/>
                    <a:pt x="1404" y="106"/>
                  </a:cubicBezTo>
                  <a:cubicBezTo>
                    <a:pt x="1517" y="103"/>
                    <a:pt x="1715" y="92"/>
                    <a:pt x="1836" y="89"/>
                  </a:cubicBezTo>
                  <a:cubicBezTo>
                    <a:pt x="1957" y="86"/>
                    <a:pt x="2053" y="90"/>
                    <a:pt x="2128" y="89"/>
                  </a:cubicBezTo>
                  <a:cubicBezTo>
                    <a:pt x="2203" y="88"/>
                    <a:pt x="2235" y="82"/>
                    <a:pt x="2285" y="81"/>
                  </a:cubicBezTo>
                  <a:cubicBezTo>
                    <a:pt x="2335" y="80"/>
                    <a:pt x="2378" y="84"/>
                    <a:pt x="2427" y="81"/>
                  </a:cubicBezTo>
                  <a:cubicBezTo>
                    <a:pt x="2476" y="78"/>
                    <a:pt x="2498" y="69"/>
                    <a:pt x="2577" y="65"/>
                  </a:cubicBezTo>
                  <a:cubicBezTo>
                    <a:pt x="2656" y="61"/>
                    <a:pt x="2787" y="58"/>
                    <a:pt x="2901" y="58"/>
                  </a:cubicBezTo>
                  <a:cubicBezTo>
                    <a:pt x="3015" y="58"/>
                    <a:pt x="3091" y="59"/>
                    <a:pt x="3264" y="65"/>
                  </a:cubicBezTo>
                  <a:cubicBezTo>
                    <a:pt x="3437" y="71"/>
                    <a:pt x="3818" y="0"/>
                    <a:pt x="3942" y="97"/>
                  </a:cubicBezTo>
                  <a:cubicBezTo>
                    <a:pt x="4066" y="194"/>
                    <a:pt x="3987" y="447"/>
                    <a:pt x="4005" y="649"/>
                  </a:cubicBezTo>
                  <a:cubicBezTo>
                    <a:pt x="4023" y="851"/>
                    <a:pt x="4168" y="1216"/>
                    <a:pt x="4053" y="1312"/>
                  </a:cubicBezTo>
                  <a:cubicBezTo>
                    <a:pt x="3938" y="1408"/>
                    <a:pt x="3847" y="1233"/>
                    <a:pt x="3313" y="1227"/>
                  </a:cubicBezTo>
                  <a:cubicBezTo>
                    <a:pt x="2779" y="1221"/>
                    <a:pt x="1385" y="1255"/>
                    <a:pt x="851" y="1274"/>
                  </a:cubicBezTo>
                  <a:cubicBezTo>
                    <a:pt x="317" y="1293"/>
                    <a:pt x="216" y="1481"/>
                    <a:pt x="108" y="1344"/>
                  </a:cubicBezTo>
                  <a:cubicBezTo>
                    <a:pt x="0" y="1207"/>
                    <a:pt x="72" y="669"/>
                    <a:pt x="202" y="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9" name="Freeform 9"/>
            <p:cNvSpPr>
              <a:spLocks/>
            </p:cNvSpPr>
            <p:nvPr/>
          </p:nvSpPr>
          <p:spPr bwMode="auto">
            <a:xfrm>
              <a:off x="1797" y="2492"/>
              <a:ext cx="1911" cy="989"/>
            </a:xfrm>
            <a:custGeom>
              <a:avLst/>
              <a:gdLst>
                <a:gd name="T0" fmla="*/ 399 w 3288"/>
                <a:gd name="T1" fmla="*/ 359 h 1718"/>
                <a:gd name="T2" fmla="*/ 462 w 3288"/>
                <a:gd name="T3" fmla="*/ 303 h 1718"/>
                <a:gd name="T4" fmla="*/ 493 w 3288"/>
                <a:gd name="T5" fmla="*/ 351 h 1718"/>
                <a:gd name="T6" fmla="*/ 572 w 3288"/>
                <a:gd name="T7" fmla="*/ 366 h 1718"/>
                <a:gd name="T8" fmla="*/ 604 w 3288"/>
                <a:gd name="T9" fmla="*/ 319 h 1718"/>
                <a:gd name="T10" fmla="*/ 667 w 3288"/>
                <a:gd name="T11" fmla="*/ 366 h 1718"/>
                <a:gd name="T12" fmla="*/ 730 w 3288"/>
                <a:gd name="T13" fmla="*/ 366 h 1718"/>
                <a:gd name="T14" fmla="*/ 801 w 3288"/>
                <a:gd name="T15" fmla="*/ 390 h 1718"/>
                <a:gd name="T16" fmla="*/ 840 w 3288"/>
                <a:gd name="T17" fmla="*/ 382 h 1718"/>
                <a:gd name="T18" fmla="*/ 880 w 3288"/>
                <a:gd name="T19" fmla="*/ 366 h 1718"/>
                <a:gd name="T20" fmla="*/ 975 w 3288"/>
                <a:gd name="T21" fmla="*/ 366 h 1718"/>
                <a:gd name="T22" fmla="*/ 1022 w 3288"/>
                <a:gd name="T23" fmla="*/ 382 h 1718"/>
                <a:gd name="T24" fmla="*/ 1077 w 3288"/>
                <a:gd name="T25" fmla="*/ 359 h 1718"/>
                <a:gd name="T26" fmla="*/ 1132 w 3288"/>
                <a:gd name="T27" fmla="*/ 335 h 1718"/>
                <a:gd name="T28" fmla="*/ 1243 w 3288"/>
                <a:gd name="T29" fmla="*/ 335 h 1718"/>
                <a:gd name="T30" fmla="*/ 1282 w 3288"/>
                <a:gd name="T31" fmla="*/ 390 h 1718"/>
                <a:gd name="T32" fmla="*/ 1330 w 3288"/>
                <a:gd name="T33" fmla="*/ 366 h 1718"/>
                <a:gd name="T34" fmla="*/ 1416 w 3288"/>
                <a:gd name="T35" fmla="*/ 398 h 1718"/>
                <a:gd name="T36" fmla="*/ 1503 w 3288"/>
                <a:gd name="T37" fmla="*/ 374 h 1718"/>
                <a:gd name="T38" fmla="*/ 1551 w 3288"/>
                <a:gd name="T39" fmla="*/ 398 h 1718"/>
                <a:gd name="T40" fmla="*/ 1637 w 3288"/>
                <a:gd name="T41" fmla="*/ 366 h 1718"/>
                <a:gd name="T42" fmla="*/ 1700 w 3288"/>
                <a:gd name="T43" fmla="*/ 382 h 1718"/>
                <a:gd name="T44" fmla="*/ 1811 w 3288"/>
                <a:gd name="T45" fmla="*/ 351 h 1718"/>
                <a:gd name="T46" fmla="*/ 1866 w 3288"/>
                <a:gd name="T47" fmla="*/ 382 h 1718"/>
                <a:gd name="T48" fmla="*/ 1937 w 3288"/>
                <a:gd name="T49" fmla="*/ 351 h 1718"/>
                <a:gd name="T50" fmla="*/ 2000 w 3288"/>
                <a:gd name="T51" fmla="*/ 366 h 1718"/>
                <a:gd name="T52" fmla="*/ 2071 w 3288"/>
                <a:gd name="T53" fmla="*/ 343 h 1718"/>
                <a:gd name="T54" fmla="*/ 2150 w 3288"/>
                <a:gd name="T55" fmla="*/ 366 h 1718"/>
                <a:gd name="T56" fmla="*/ 2237 w 3288"/>
                <a:gd name="T57" fmla="*/ 343 h 1718"/>
                <a:gd name="T58" fmla="*/ 2292 w 3288"/>
                <a:gd name="T59" fmla="*/ 359 h 1718"/>
                <a:gd name="T60" fmla="*/ 2371 w 3288"/>
                <a:gd name="T61" fmla="*/ 335 h 1718"/>
                <a:gd name="T62" fmla="*/ 2482 w 3288"/>
                <a:gd name="T63" fmla="*/ 351 h 1718"/>
                <a:gd name="T64" fmla="*/ 2576 w 3288"/>
                <a:gd name="T65" fmla="*/ 351 h 1718"/>
                <a:gd name="T66" fmla="*/ 2718 w 3288"/>
                <a:gd name="T67" fmla="*/ 343 h 1718"/>
                <a:gd name="T68" fmla="*/ 2789 w 3288"/>
                <a:gd name="T69" fmla="*/ 327 h 1718"/>
                <a:gd name="T70" fmla="*/ 2845 w 3288"/>
                <a:gd name="T71" fmla="*/ 193 h 1718"/>
                <a:gd name="T72" fmla="*/ 2884 w 3288"/>
                <a:gd name="T73" fmla="*/ 1487 h 1718"/>
                <a:gd name="T74" fmla="*/ 422 w 3288"/>
                <a:gd name="T75" fmla="*/ 1534 h 1718"/>
                <a:gd name="T76" fmla="*/ 351 w 3288"/>
                <a:gd name="T77" fmla="*/ 382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88" h="1718">
                  <a:moveTo>
                    <a:pt x="399" y="359"/>
                  </a:moveTo>
                  <a:cubicBezTo>
                    <a:pt x="422" y="331"/>
                    <a:pt x="446" y="304"/>
                    <a:pt x="462" y="303"/>
                  </a:cubicBezTo>
                  <a:cubicBezTo>
                    <a:pt x="478" y="302"/>
                    <a:pt x="475" y="341"/>
                    <a:pt x="493" y="351"/>
                  </a:cubicBezTo>
                  <a:cubicBezTo>
                    <a:pt x="511" y="361"/>
                    <a:pt x="554" y="371"/>
                    <a:pt x="572" y="366"/>
                  </a:cubicBezTo>
                  <a:cubicBezTo>
                    <a:pt x="590" y="361"/>
                    <a:pt x="588" y="319"/>
                    <a:pt x="604" y="319"/>
                  </a:cubicBezTo>
                  <a:cubicBezTo>
                    <a:pt x="620" y="319"/>
                    <a:pt x="646" y="358"/>
                    <a:pt x="667" y="366"/>
                  </a:cubicBezTo>
                  <a:cubicBezTo>
                    <a:pt x="688" y="374"/>
                    <a:pt x="708" y="362"/>
                    <a:pt x="730" y="366"/>
                  </a:cubicBezTo>
                  <a:cubicBezTo>
                    <a:pt x="752" y="370"/>
                    <a:pt x="783" y="387"/>
                    <a:pt x="801" y="390"/>
                  </a:cubicBezTo>
                  <a:cubicBezTo>
                    <a:pt x="819" y="393"/>
                    <a:pt x="827" y="386"/>
                    <a:pt x="840" y="382"/>
                  </a:cubicBezTo>
                  <a:cubicBezTo>
                    <a:pt x="853" y="378"/>
                    <a:pt x="858" y="369"/>
                    <a:pt x="880" y="366"/>
                  </a:cubicBezTo>
                  <a:cubicBezTo>
                    <a:pt x="902" y="363"/>
                    <a:pt x="951" y="363"/>
                    <a:pt x="975" y="366"/>
                  </a:cubicBezTo>
                  <a:cubicBezTo>
                    <a:pt x="999" y="369"/>
                    <a:pt x="1005" y="383"/>
                    <a:pt x="1022" y="382"/>
                  </a:cubicBezTo>
                  <a:cubicBezTo>
                    <a:pt x="1039" y="381"/>
                    <a:pt x="1059" y="367"/>
                    <a:pt x="1077" y="359"/>
                  </a:cubicBezTo>
                  <a:cubicBezTo>
                    <a:pt x="1095" y="351"/>
                    <a:pt x="1104" y="339"/>
                    <a:pt x="1132" y="335"/>
                  </a:cubicBezTo>
                  <a:cubicBezTo>
                    <a:pt x="1160" y="331"/>
                    <a:pt x="1218" y="326"/>
                    <a:pt x="1243" y="335"/>
                  </a:cubicBezTo>
                  <a:cubicBezTo>
                    <a:pt x="1268" y="344"/>
                    <a:pt x="1268" y="385"/>
                    <a:pt x="1282" y="390"/>
                  </a:cubicBezTo>
                  <a:cubicBezTo>
                    <a:pt x="1296" y="395"/>
                    <a:pt x="1308" y="365"/>
                    <a:pt x="1330" y="366"/>
                  </a:cubicBezTo>
                  <a:cubicBezTo>
                    <a:pt x="1352" y="367"/>
                    <a:pt x="1387" y="397"/>
                    <a:pt x="1416" y="398"/>
                  </a:cubicBezTo>
                  <a:cubicBezTo>
                    <a:pt x="1445" y="399"/>
                    <a:pt x="1481" y="374"/>
                    <a:pt x="1503" y="374"/>
                  </a:cubicBezTo>
                  <a:cubicBezTo>
                    <a:pt x="1525" y="374"/>
                    <a:pt x="1529" y="399"/>
                    <a:pt x="1551" y="398"/>
                  </a:cubicBezTo>
                  <a:cubicBezTo>
                    <a:pt x="1573" y="397"/>
                    <a:pt x="1612" y="369"/>
                    <a:pt x="1637" y="366"/>
                  </a:cubicBezTo>
                  <a:cubicBezTo>
                    <a:pt x="1662" y="363"/>
                    <a:pt x="1671" y="384"/>
                    <a:pt x="1700" y="382"/>
                  </a:cubicBezTo>
                  <a:cubicBezTo>
                    <a:pt x="1729" y="380"/>
                    <a:pt x="1783" y="351"/>
                    <a:pt x="1811" y="351"/>
                  </a:cubicBezTo>
                  <a:cubicBezTo>
                    <a:pt x="1839" y="351"/>
                    <a:pt x="1845" y="382"/>
                    <a:pt x="1866" y="382"/>
                  </a:cubicBezTo>
                  <a:cubicBezTo>
                    <a:pt x="1887" y="382"/>
                    <a:pt x="1915" y="354"/>
                    <a:pt x="1937" y="351"/>
                  </a:cubicBezTo>
                  <a:cubicBezTo>
                    <a:pt x="1959" y="348"/>
                    <a:pt x="1978" y="367"/>
                    <a:pt x="2000" y="366"/>
                  </a:cubicBezTo>
                  <a:cubicBezTo>
                    <a:pt x="2022" y="365"/>
                    <a:pt x="2046" y="343"/>
                    <a:pt x="2071" y="343"/>
                  </a:cubicBezTo>
                  <a:cubicBezTo>
                    <a:pt x="2096" y="343"/>
                    <a:pt x="2122" y="366"/>
                    <a:pt x="2150" y="366"/>
                  </a:cubicBezTo>
                  <a:cubicBezTo>
                    <a:pt x="2178" y="366"/>
                    <a:pt x="2213" y="344"/>
                    <a:pt x="2237" y="343"/>
                  </a:cubicBezTo>
                  <a:cubicBezTo>
                    <a:pt x="2261" y="342"/>
                    <a:pt x="2270" y="360"/>
                    <a:pt x="2292" y="359"/>
                  </a:cubicBezTo>
                  <a:cubicBezTo>
                    <a:pt x="2314" y="358"/>
                    <a:pt x="2339" y="336"/>
                    <a:pt x="2371" y="335"/>
                  </a:cubicBezTo>
                  <a:cubicBezTo>
                    <a:pt x="2403" y="334"/>
                    <a:pt x="2448" y="348"/>
                    <a:pt x="2482" y="351"/>
                  </a:cubicBezTo>
                  <a:cubicBezTo>
                    <a:pt x="2516" y="354"/>
                    <a:pt x="2537" y="352"/>
                    <a:pt x="2576" y="351"/>
                  </a:cubicBezTo>
                  <a:cubicBezTo>
                    <a:pt x="2615" y="350"/>
                    <a:pt x="2683" y="347"/>
                    <a:pt x="2718" y="343"/>
                  </a:cubicBezTo>
                  <a:cubicBezTo>
                    <a:pt x="2753" y="339"/>
                    <a:pt x="2768" y="352"/>
                    <a:pt x="2789" y="327"/>
                  </a:cubicBezTo>
                  <a:cubicBezTo>
                    <a:pt x="2810" y="302"/>
                    <a:pt x="2829" y="0"/>
                    <a:pt x="2845" y="193"/>
                  </a:cubicBezTo>
                  <a:cubicBezTo>
                    <a:pt x="2861" y="386"/>
                    <a:pt x="3288" y="1264"/>
                    <a:pt x="2884" y="1487"/>
                  </a:cubicBezTo>
                  <a:cubicBezTo>
                    <a:pt x="2480" y="1710"/>
                    <a:pt x="844" y="1718"/>
                    <a:pt x="422" y="1534"/>
                  </a:cubicBezTo>
                  <a:cubicBezTo>
                    <a:pt x="0" y="1350"/>
                    <a:pt x="175" y="866"/>
                    <a:pt x="351" y="382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0" name="Freeform 10"/>
            <p:cNvSpPr>
              <a:spLocks/>
            </p:cNvSpPr>
            <p:nvPr/>
          </p:nvSpPr>
          <p:spPr bwMode="auto">
            <a:xfrm>
              <a:off x="1735" y="2443"/>
              <a:ext cx="2053" cy="1223"/>
            </a:xfrm>
            <a:custGeom>
              <a:avLst/>
              <a:gdLst>
                <a:gd name="T0" fmla="*/ 1 w 3528"/>
                <a:gd name="T1" fmla="*/ 2124 h 2124"/>
                <a:gd name="T2" fmla="*/ 0 w 3528"/>
                <a:gd name="T3" fmla="*/ 1 h 2124"/>
                <a:gd name="T4" fmla="*/ 703 w 3528"/>
                <a:gd name="T5" fmla="*/ 0 h 2124"/>
                <a:gd name="T6" fmla="*/ 704 w 3528"/>
                <a:gd name="T7" fmla="*/ 1422 h 2124"/>
                <a:gd name="T8" fmla="*/ 2824 w 3528"/>
                <a:gd name="T9" fmla="*/ 1422 h 2124"/>
                <a:gd name="T10" fmla="*/ 2826 w 3528"/>
                <a:gd name="T11" fmla="*/ 1 h 2124"/>
                <a:gd name="T12" fmla="*/ 3528 w 3528"/>
                <a:gd name="T13" fmla="*/ 2 h 2124"/>
                <a:gd name="T14" fmla="*/ 3528 w 3528"/>
                <a:gd name="T15" fmla="*/ 2124 h 2124"/>
                <a:gd name="T16" fmla="*/ 1 w 3528"/>
                <a:gd name="T17" fmla="*/ 2124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8" h="2124">
                  <a:moveTo>
                    <a:pt x="1" y="2124"/>
                  </a:moveTo>
                  <a:lnTo>
                    <a:pt x="0" y="1"/>
                  </a:lnTo>
                  <a:lnTo>
                    <a:pt x="703" y="0"/>
                  </a:lnTo>
                  <a:lnTo>
                    <a:pt x="704" y="1422"/>
                  </a:lnTo>
                  <a:lnTo>
                    <a:pt x="2824" y="1422"/>
                  </a:lnTo>
                  <a:lnTo>
                    <a:pt x="2826" y="1"/>
                  </a:lnTo>
                  <a:lnTo>
                    <a:pt x="3528" y="2"/>
                  </a:lnTo>
                  <a:lnTo>
                    <a:pt x="3528" y="2124"/>
                  </a:lnTo>
                  <a:lnTo>
                    <a:pt x="1" y="2124"/>
                  </a:lnTo>
                  <a:close/>
                </a:path>
              </a:pathLst>
            </a:custGeom>
            <a:solidFill>
              <a:srgbClr val="A589A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1" name="AutoShape 11"/>
            <p:cNvSpPr>
              <a:spLocks noChangeArrowheads="1"/>
            </p:cNvSpPr>
            <p:nvPr/>
          </p:nvSpPr>
          <p:spPr bwMode="auto">
            <a:xfrm>
              <a:off x="3788" y="2492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2" name="AutoShape 12"/>
            <p:cNvSpPr>
              <a:spLocks noChangeArrowheads="1"/>
            </p:cNvSpPr>
            <p:nvPr/>
          </p:nvSpPr>
          <p:spPr bwMode="auto">
            <a:xfrm>
              <a:off x="3804" y="2792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3" name="AutoShape 13"/>
            <p:cNvSpPr>
              <a:spLocks noChangeArrowheads="1"/>
            </p:cNvSpPr>
            <p:nvPr/>
          </p:nvSpPr>
          <p:spPr bwMode="auto">
            <a:xfrm>
              <a:off x="3899" y="2878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4" name="AutoShape 14"/>
            <p:cNvSpPr>
              <a:spLocks noChangeArrowheads="1"/>
            </p:cNvSpPr>
            <p:nvPr/>
          </p:nvSpPr>
          <p:spPr bwMode="auto">
            <a:xfrm>
              <a:off x="3823" y="2878"/>
              <a:ext cx="33" cy="32"/>
            </a:xfrm>
            <a:prstGeom prst="hexagon">
              <a:avLst>
                <a:gd name="adj" fmla="val 25781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5" name="AutoShape 15"/>
            <p:cNvSpPr>
              <a:spLocks noChangeArrowheads="1"/>
            </p:cNvSpPr>
            <p:nvPr/>
          </p:nvSpPr>
          <p:spPr bwMode="auto">
            <a:xfrm>
              <a:off x="3898" y="2777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6" name="AutoShape 16"/>
            <p:cNvSpPr>
              <a:spLocks noChangeArrowheads="1"/>
            </p:cNvSpPr>
            <p:nvPr/>
          </p:nvSpPr>
          <p:spPr bwMode="auto">
            <a:xfrm>
              <a:off x="3856" y="271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7" name="AutoShape 17"/>
            <p:cNvSpPr>
              <a:spLocks noChangeArrowheads="1"/>
            </p:cNvSpPr>
            <p:nvPr/>
          </p:nvSpPr>
          <p:spPr bwMode="auto">
            <a:xfrm>
              <a:off x="3899" y="3013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8" name="AutoShape 18"/>
            <p:cNvSpPr>
              <a:spLocks noChangeArrowheads="1"/>
            </p:cNvSpPr>
            <p:nvPr/>
          </p:nvSpPr>
          <p:spPr bwMode="auto">
            <a:xfrm>
              <a:off x="3788" y="284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9" name="AutoShape 19"/>
            <p:cNvSpPr>
              <a:spLocks noChangeArrowheads="1"/>
            </p:cNvSpPr>
            <p:nvPr/>
          </p:nvSpPr>
          <p:spPr bwMode="auto">
            <a:xfrm>
              <a:off x="3804" y="2616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0" name="AutoShape 20"/>
            <p:cNvSpPr>
              <a:spLocks noChangeArrowheads="1"/>
            </p:cNvSpPr>
            <p:nvPr/>
          </p:nvSpPr>
          <p:spPr bwMode="auto">
            <a:xfrm>
              <a:off x="3856" y="2524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1" name="AutoShape 21"/>
            <p:cNvSpPr>
              <a:spLocks noChangeArrowheads="1"/>
            </p:cNvSpPr>
            <p:nvPr/>
          </p:nvSpPr>
          <p:spPr bwMode="auto">
            <a:xfrm>
              <a:off x="2145" y="231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2" name="AutoShape 22"/>
            <p:cNvSpPr>
              <a:spLocks noChangeArrowheads="1"/>
            </p:cNvSpPr>
            <p:nvPr/>
          </p:nvSpPr>
          <p:spPr bwMode="auto">
            <a:xfrm>
              <a:off x="2201" y="2335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3" name="AutoShape 23"/>
            <p:cNvSpPr>
              <a:spLocks noChangeArrowheads="1"/>
            </p:cNvSpPr>
            <p:nvPr/>
          </p:nvSpPr>
          <p:spPr bwMode="auto">
            <a:xfrm>
              <a:off x="2257" y="2427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4" name="AutoShape 24"/>
            <p:cNvSpPr>
              <a:spLocks noChangeArrowheads="1"/>
            </p:cNvSpPr>
            <p:nvPr/>
          </p:nvSpPr>
          <p:spPr bwMode="auto">
            <a:xfrm>
              <a:off x="2309" y="2404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5" name="AutoShape 25"/>
            <p:cNvSpPr>
              <a:spLocks noChangeArrowheads="1"/>
            </p:cNvSpPr>
            <p:nvPr/>
          </p:nvSpPr>
          <p:spPr bwMode="auto">
            <a:xfrm>
              <a:off x="2111" y="2380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6" name="AutoShape 26"/>
            <p:cNvSpPr>
              <a:spLocks noChangeArrowheads="1"/>
            </p:cNvSpPr>
            <p:nvPr/>
          </p:nvSpPr>
          <p:spPr bwMode="auto">
            <a:xfrm>
              <a:off x="2343" y="2348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7" name="AutoShape 27"/>
            <p:cNvSpPr>
              <a:spLocks noChangeArrowheads="1"/>
            </p:cNvSpPr>
            <p:nvPr/>
          </p:nvSpPr>
          <p:spPr bwMode="auto">
            <a:xfrm>
              <a:off x="2436" y="2404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8" name="AutoShape 28"/>
            <p:cNvSpPr>
              <a:spLocks noChangeArrowheads="1"/>
            </p:cNvSpPr>
            <p:nvPr/>
          </p:nvSpPr>
          <p:spPr bwMode="auto">
            <a:xfrm>
              <a:off x="2488" y="2344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9" name="AutoShape 29"/>
            <p:cNvSpPr>
              <a:spLocks noChangeArrowheads="1"/>
            </p:cNvSpPr>
            <p:nvPr/>
          </p:nvSpPr>
          <p:spPr bwMode="auto">
            <a:xfrm>
              <a:off x="2274" y="2348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0" name="AutoShape 30"/>
            <p:cNvSpPr>
              <a:spLocks noChangeArrowheads="1"/>
            </p:cNvSpPr>
            <p:nvPr/>
          </p:nvSpPr>
          <p:spPr bwMode="auto">
            <a:xfrm>
              <a:off x="2218" y="2283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1" name="AutoShape 31"/>
            <p:cNvSpPr>
              <a:spLocks noChangeArrowheads="1"/>
            </p:cNvSpPr>
            <p:nvPr/>
          </p:nvSpPr>
          <p:spPr bwMode="auto">
            <a:xfrm>
              <a:off x="2419" y="2309"/>
              <a:ext cx="36" cy="33"/>
            </a:xfrm>
            <a:prstGeom prst="hexagon">
              <a:avLst>
                <a:gd name="adj" fmla="val 2727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2" name="AutoShape 32"/>
            <p:cNvSpPr>
              <a:spLocks noChangeArrowheads="1"/>
            </p:cNvSpPr>
            <p:nvPr/>
          </p:nvSpPr>
          <p:spPr bwMode="auto">
            <a:xfrm>
              <a:off x="2531" y="2419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3" name="AutoShape 33"/>
            <p:cNvSpPr>
              <a:spLocks noChangeArrowheads="1"/>
            </p:cNvSpPr>
            <p:nvPr/>
          </p:nvSpPr>
          <p:spPr bwMode="auto">
            <a:xfrm>
              <a:off x="2583" y="2397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4" name="AutoShape 34"/>
            <p:cNvSpPr>
              <a:spLocks noChangeArrowheads="1"/>
            </p:cNvSpPr>
            <p:nvPr/>
          </p:nvSpPr>
          <p:spPr bwMode="auto">
            <a:xfrm>
              <a:off x="2309" y="2300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5" name="AutoShape 35"/>
            <p:cNvSpPr>
              <a:spLocks noChangeArrowheads="1"/>
            </p:cNvSpPr>
            <p:nvPr/>
          </p:nvSpPr>
          <p:spPr bwMode="auto">
            <a:xfrm>
              <a:off x="2617" y="234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6" name="AutoShape 36"/>
            <p:cNvSpPr>
              <a:spLocks noChangeArrowheads="1"/>
            </p:cNvSpPr>
            <p:nvPr/>
          </p:nvSpPr>
          <p:spPr bwMode="auto">
            <a:xfrm>
              <a:off x="2651" y="2435"/>
              <a:ext cx="35" cy="31"/>
            </a:xfrm>
            <a:prstGeom prst="hexagon">
              <a:avLst>
                <a:gd name="adj" fmla="val 28226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7" name="AutoShape 37"/>
            <p:cNvSpPr>
              <a:spLocks noChangeArrowheads="1"/>
            </p:cNvSpPr>
            <p:nvPr/>
          </p:nvSpPr>
          <p:spPr bwMode="auto">
            <a:xfrm>
              <a:off x="2531" y="2327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8" name="AutoShape 38"/>
            <p:cNvSpPr>
              <a:spLocks noChangeArrowheads="1"/>
            </p:cNvSpPr>
            <p:nvPr/>
          </p:nvSpPr>
          <p:spPr bwMode="auto">
            <a:xfrm>
              <a:off x="2686" y="2279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39" name="AutoShape 39"/>
            <p:cNvSpPr>
              <a:spLocks noChangeArrowheads="1"/>
            </p:cNvSpPr>
            <p:nvPr/>
          </p:nvSpPr>
          <p:spPr bwMode="auto">
            <a:xfrm>
              <a:off x="2742" y="2335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0" name="AutoShape 40"/>
            <p:cNvSpPr>
              <a:spLocks noChangeArrowheads="1"/>
            </p:cNvSpPr>
            <p:nvPr/>
          </p:nvSpPr>
          <p:spPr bwMode="auto">
            <a:xfrm>
              <a:off x="2798" y="2389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1" name="AutoShape 41"/>
            <p:cNvSpPr>
              <a:spLocks noChangeArrowheads="1"/>
            </p:cNvSpPr>
            <p:nvPr/>
          </p:nvSpPr>
          <p:spPr bwMode="auto">
            <a:xfrm>
              <a:off x="2849" y="2367"/>
              <a:ext cx="33" cy="31"/>
            </a:xfrm>
            <a:prstGeom prst="hexagon">
              <a:avLst>
                <a:gd name="adj" fmla="val 2661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2" name="AutoShape 42"/>
            <p:cNvSpPr>
              <a:spLocks noChangeArrowheads="1"/>
            </p:cNvSpPr>
            <p:nvPr/>
          </p:nvSpPr>
          <p:spPr bwMode="auto">
            <a:xfrm>
              <a:off x="2942" y="2339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3" name="AutoShape 43"/>
            <p:cNvSpPr>
              <a:spLocks noChangeArrowheads="1"/>
            </p:cNvSpPr>
            <p:nvPr/>
          </p:nvSpPr>
          <p:spPr bwMode="auto">
            <a:xfrm>
              <a:off x="2918" y="2404"/>
              <a:ext cx="33" cy="32"/>
            </a:xfrm>
            <a:prstGeom prst="hexagon">
              <a:avLst>
                <a:gd name="adj" fmla="val 25781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4" name="AutoShape 44"/>
            <p:cNvSpPr>
              <a:spLocks noChangeArrowheads="1"/>
            </p:cNvSpPr>
            <p:nvPr/>
          </p:nvSpPr>
          <p:spPr bwMode="auto">
            <a:xfrm>
              <a:off x="2815" y="231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5" name="AutoShape 45"/>
            <p:cNvSpPr>
              <a:spLocks noChangeArrowheads="1"/>
            </p:cNvSpPr>
            <p:nvPr/>
          </p:nvSpPr>
          <p:spPr bwMode="auto">
            <a:xfrm>
              <a:off x="2759" y="2247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6" name="AutoShape 46"/>
            <p:cNvSpPr>
              <a:spLocks noChangeArrowheads="1"/>
            </p:cNvSpPr>
            <p:nvPr/>
          </p:nvSpPr>
          <p:spPr bwMode="auto">
            <a:xfrm>
              <a:off x="2921" y="2279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7" name="AutoShape 47"/>
            <p:cNvSpPr>
              <a:spLocks noChangeArrowheads="1"/>
            </p:cNvSpPr>
            <p:nvPr/>
          </p:nvSpPr>
          <p:spPr bwMode="auto">
            <a:xfrm>
              <a:off x="2977" y="2335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8" name="AutoShape 48"/>
            <p:cNvSpPr>
              <a:spLocks noChangeArrowheads="1"/>
            </p:cNvSpPr>
            <p:nvPr/>
          </p:nvSpPr>
          <p:spPr bwMode="auto">
            <a:xfrm>
              <a:off x="3033" y="2389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9" name="AutoShape 49"/>
            <p:cNvSpPr>
              <a:spLocks noChangeArrowheads="1"/>
            </p:cNvSpPr>
            <p:nvPr/>
          </p:nvSpPr>
          <p:spPr bwMode="auto">
            <a:xfrm>
              <a:off x="3084" y="2367"/>
              <a:ext cx="35" cy="31"/>
            </a:xfrm>
            <a:prstGeom prst="hexagon">
              <a:avLst>
                <a:gd name="adj" fmla="val 28226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0" name="AutoShape 50"/>
            <p:cNvSpPr>
              <a:spLocks noChangeArrowheads="1"/>
            </p:cNvSpPr>
            <p:nvPr/>
          </p:nvSpPr>
          <p:spPr bwMode="auto">
            <a:xfrm>
              <a:off x="2998" y="2303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1" name="AutoShape 51"/>
            <p:cNvSpPr>
              <a:spLocks noChangeArrowheads="1"/>
            </p:cNvSpPr>
            <p:nvPr/>
          </p:nvSpPr>
          <p:spPr bwMode="auto">
            <a:xfrm>
              <a:off x="3119" y="231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2" name="AutoShape 52"/>
            <p:cNvSpPr>
              <a:spLocks noChangeArrowheads="1"/>
            </p:cNvSpPr>
            <p:nvPr/>
          </p:nvSpPr>
          <p:spPr bwMode="auto">
            <a:xfrm>
              <a:off x="3153" y="2404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3" name="AutoShape 53"/>
            <p:cNvSpPr>
              <a:spLocks noChangeArrowheads="1"/>
            </p:cNvSpPr>
            <p:nvPr/>
          </p:nvSpPr>
          <p:spPr bwMode="auto">
            <a:xfrm>
              <a:off x="3050" y="231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4" name="AutoShape 54"/>
            <p:cNvSpPr>
              <a:spLocks noChangeArrowheads="1"/>
            </p:cNvSpPr>
            <p:nvPr/>
          </p:nvSpPr>
          <p:spPr bwMode="auto">
            <a:xfrm>
              <a:off x="2994" y="2247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5" name="AutoShape 55"/>
            <p:cNvSpPr>
              <a:spLocks noChangeArrowheads="1"/>
            </p:cNvSpPr>
            <p:nvPr/>
          </p:nvSpPr>
          <p:spPr bwMode="auto">
            <a:xfrm>
              <a:off x="2707" y="2388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6" name="AutoShape 56"/>
            <p:cNvSpPr>
              <a:spLocks noChangeArrowheads="1"/>
            </p:cNvSpPr>
            <p:nvPr/>
          </p:nvSpPr>
          <p:spPr bwMode="auto">
            <a:xfrm>
              <a:off x="3218" y="2312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7" name="AutoShape 57"/>
            <p:cNvSpPr>
              <a:spLocks noChangeArrowheads="1"/>
            </p:cNvSpPr>
            <p:nvPr/>
          </p:nvSpPr>
          <p:spPr bwMode="auto">
            <a:xfrm>
              <a:off x="3273" y="2367"/>
              <a:ext cx="35" cy="31"/>
            </a:xfrm>
            <a:prstGeom prst="hexagon">
              <a:avLst>
                <a:gd name="adj" fmla="val 28226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8" name="AutoShape 58"/>
            <p:cNvSpPr>
              <a:spLocks noChangeArrowheads="1"/>
            </p:cNvSpPr>
            <p:nvPr/>
          </p:nvSpPr>
          <p:spPr bwMode="auto">
            <a:xfrm>
              <a:off x="3358" y="2288"/>
              <a:ext cx="36" cy="33"/>
            </a:xfrm>
            <a:prstGeom prst="hexagon">
              <a:avLst>
                <a:gd name="adj" fmla="val 2727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9" name="AutoShape 59"/>
            <p:cNvSpPr>
              <a:spLocks noChangeArrowheads="1"/>
            </p:cNvSpPr>
            <p:nvPr/>
          </p:nvSpPr>
          <p:spPr bwMode="auto">
            <a:xfrm>
              <a:off x="3394" y="2382"/>
              <a:ext cx="33" cy="32"/>
            </a:xfrm>
            <a:prstGeom prst="hexagon">
              <a:avLst>
                <a:gd name="adj" fmla="val 25781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0" name="AutoShape 60"/>
            <p:cNvSpPr>
              <a:spLocks noChangeArrowheads="1"/>
            </p:cNvSpPr>
            <p:nvPr/>
          </p:nvSpPr>
          <p:spPr bwMode="auto">
            <a:xfrm>
              <a:off x="3401" y="2321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1" name="AutoShape 61"/>
            <p:cNvSpPr>
              <a:spLocks noChangeArrowheads="1"/>
            </p:cNvSpPr>
            <p:nvPr/>
          </p:nvSpPr>
          <p:spPr bwMode="auto">
            <a:xfrm>
              <a:off x="3289" y="2288"/>
              <a:ext cx="36" cy="33"/>
            </a:xfrm>
            <a:prstGeom prst="hexagon">
              <a:avLst>
                <a:gd name="adj" fmla="val 2727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2" name="AutoShape 62"/>
            <p:cNvSpPr>
              <a:spLocks noChangeArrowheads="1"/>
            </p:cNvSpPr>
            <p:nvPr/>
          </p:nvSpPr>
          <p:spPr bwMode="auto">
            <a:xfrm>
              <a:off x="2583" y="2283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3" name="AutoShape 63"/>
            <p:cNvSpPr>
              <a:spLocks noChangeArrowheads="1"/>
            </p:cNvSpPr>
            <p:nvPr/>
          </p:nvSpPr>
          <p:spPr bwMode="auto">
            <a:xfrm>
              <a:off x="1797" y="2380"/>
              <a:ext cx="33" cy="3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4" name="AutoShape 64"/>
            <p:cNvSpPr>
              <a:spLocks noChangeArrowheads="1"/>
            </p:cNvSpPr>
            <p:nvPr/>
          </p:nvSpPr>
          <p:spPr bwMode="auto">
            <a:xfrm>
              <a:off x="1851" y="2321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5" name="AutoShape 65"/>
            <p:cNvSpPr>
              <a:spLocks noChangeArrowheads="1"/>
            </p:cNvSpPr>
            <p:nvPr/>
          </p:nvSpPr>
          <p:spPr bwMode="auto">
            <a:xfrm>
              <a:off x="1907" y="2376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6" name="AutoShape 66"/>
            <p:cNvSpPr>
              <a:spLocks noChangeArrowheads="1"/>
            </p:cNvSpPr>
            <p:nvPr/>
          </p:nvSpPr>
          <p:spPr bwMode="auto">
            <a:xfrm>
              <a:off x="1959" y="2353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7" name="AutoShape 67"/>
            <p:cNvSpPr>
              <a:spLocks noChangeArrowheads="1"/>
            </p:cNvSpPr>
            <p:nvPr/>
          </p:nvSpPr>
          <p:spPr bwMode="auto">
            <a:xfrm>
              <a:off x="1856" y="2402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8" name="AutoShape 68"/>
            <p:cNvSpPr>
              <a:spLocks noChangeArrowheads="1"/>
            </p:cNvSpPr>
            <p:nvPr/>
          </p:nvSpPr>
          <p:spPr bwMode="auto">
            <a:xfrm>
              <a:off x="1993" y="2297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9" name="AutoShape 69"/>
            <p:cNvSpPr>
              <a:spLocks noChangeArrowheads="1"/>
            </p:cNvSpPr>
            <p:nvPr/>
          </p:nvSpPr>
          <p:spPr bwMode="auto">
            <a:xfrm>
              <a:off x="2028" y="2391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0" name="AutoShape 70"/>
            <p:cNvSpPr>
              <a:spLocks noChangeArrowheads="1"/>
            </p:cNvSpPr>
            <p:nvPr/>
          </p:nvSpPr>
          <p:spPr bwMode="auto">
            <a:xfrm>
              <a:off x="2036" y="2330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1" name="AutoShape 71"/>
            <p:cNvSpPr>
              <a:spLocks noChangeArrowheads="1"/>
            </p:cNvSpPr>
            <p:nvPr/>
          </p:nvSpPr>
          <p:spPr bwMode="auto">
            <a:xfrm>
              <a:off x="1924" y="2297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2" name="AutoShape 72"/>
            <p:cNvSpPr>
              <a:spLocks noChangeArrowheads="1"/>
            </p:cNvSpPr>
            <p:nvPr/>
          </p:nvSpPr>
          <p:spPr bwMode="auto">
            <a:xfrm>
              <a:off x="3676" y="238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3" name="AutoShape 73"/>
            <p:cNvSpPr>
              <a:spLocks noChangeArrowheads="1"/>
            </p:cNvSpPr>
            <p:nvPr/>
          </p:nvSpPr>
          <p:spPr bwMode="auto">
            <a:xfrm>
              <a:off x="3732" y="2349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4" name="AutoShape 74"/>
            <p:cNvSpPr>
              <a:spLocks noChangeArrowheads="1"/>
            </p:cNvSpPr>
            <p:nvPr/>
          </p:nvSpPr>
          <p:spPr bwMode="auto">
            <a:xfrm>
              <a:off x="3788" y="2404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5" name="AutoShape 75"/>
            <p:cNvSpPr>
              <a:spLocks noChangeArrowheads="1"/>
            </p:cNvSpPr>
            <p:nvPr/>
          </p:nvSpPr>
          <p:spPr bwMode="auto">
            <a:xfrm>
              <a:off x="3840" y="2382"/>
              <a:ext cx="33" cy="32"/>
            </a:xfrm>
            <a:prstGeom prst="hexagon">
              <a:avLst>
                <a:gd name="adj" fmla="val 25781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6" name="AutoShape 76"/>
            <p:cNvSpPr>
              <a:spLocks noChangeArrowheads="1"/>
            </p:cNvSpPr>
            <p:nvPr/>
          </p:nvSpPr>
          <p:spPr bwMode="auto">
            <a:xfrm>
              <a:off x="3873" y="2326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7" name="AutoShape 77"/>
            <p:cNvSpPr>
              <a:spLocks noChangeArrowheads="1"/>
            </p:cNvSpPr>
            <p:nvPr/>
          </p:nvSpPr>
          <p:spPr bwMode="auto">
            <a:xfrm>
              <a:off x="3856" y="2459"/>
              <a:ext cx="34" cy="33"/>
            </a:xfrm>
            <a:prstGeom prst="hexagon">
              <a:avLst>
                <a:gd name="adj" fmla="val 25758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8" name="AutoShape 78"/>
            <p:cNvSpPr>
              <a:spLocks noChangeArrowheads="1"/>
            </p:cNvSpPr>
            <p:nvPr/>
          </p:nvSpPr>
          <p:spPr bwMode="auto">
            <a:xfrm>
              <a:off x="1665" y="2452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9" name="AutoShape 79"/>
            <p:cNvSpPr>
              <a:spLocks noChangeArrowheads="1"/>
            </p:cNvSpPr>
            <p:nvPr/>
          </p:nvSpPr>
          <p:spPr bwMode="auto">
            <a:xfrm>
              <a:off x="3804" y="2326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0" name="AutoShape 80"/>
            <p:cNvSpPr>
              <a:spLocks noChangeArrowheads="1"/>
            </p:cNvSpPr>
            <p:nvPr/>
          </p:nvSpPr>
          <p:spPr bwMode="auto">
            <a:xfrm>
              <a:off x="3457" y="2398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1" name="AutoShape 81"/>
            <p:cNvSpPr>
              <a:spLocks noChangeArrowheads="1"/>
            </p:cNvSpPr>
            <p:nvPr/>
          </p:nvSpPr>
          <p:spPr bwMode="auto">
            <a:xfrm>
              <a:off x="3401" y="225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2" name="AutoShape 82"/>
            <p:cNvSpPr>
              <a:spLocks noChangeArrowheads="1"/>
            </p:cNvSpPr>
            <p:nvPr/>
          </p:nvSpPr>
          <p:spPr bwMode="auto">
            <a:xfrm>
              <a:off x="3457" y="2310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3" name="AutoShape 83"/>
            <p:cNvSpPr>
              <a:spLocks noChangeArrowheads="1"/>
            </p:cNvSpPr>
            <p:nvPr/>
          </p:nvSpPr>
          <p:spPr bwMode="auto">
            <a:xfrm>
              <a:off x="3513" y="236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4" name="AutoShape 84"/>
            <p:cNvSpPr>
              <a:spLocks noChangeArrowheads="1"/>
            </p:cNvSpPr>
            <p:nvPr/>
          </p:nvSpPr>
          <p:spPr bwMode="auto">
            <a:xfrm>
              <a:off x="3565" y="2343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5" name="AutoShape 85"/>
            <p:cNvSpPr>
              <a:spLocks noChangeArrowheads="1"/>
            </p:cNvSpPr>
            <p:nvPr/>
          </p:nvSpPr>
          <p:spPr bwMode="auto">
            <a:xfrm>
              <a:off x="3599" y="2288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6" name="AutoShape 86"/>
            <p:cNvSpPr>
              <a:spLocks noChangeArrowheads="1"/>
            </p:cNvSpPr>
            <p:nvPr/>
          </p:nvSpPr>
          <p:spPr bwMode="auto">
            <a:xfrm>
              <a:off x="3633" y="2380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7" name="AutoShape 87"/>
            <p:cNvSpPr>
              <a:spLocks noChangeArrowheads="1"/>
            </p:cNvSpPr>
            <p:nvPr/>
          </p:nvSpPr>
          <p:spPr bwMode="auto">
            <a:xfrm>
              <a:off x="3530" y="2288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8" name="AutoShape 88"/>
            <p:cNvSpPr>
              <a:spLocks noChangeArrowheads="1"/>
            </p:cNvSpPr>
            <p:nvPr/>
          </p:nvSpPr>
          <p:spPr bwMode="auto">
            <a:xfrm>
              <a:off x="1592" y="2878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9" name="AutoShape 89"/>
            <p:cNvSpPr>
              <a:spLocks noChangeArrowheads="1"/>
            </p:cNvSpPr>
            <p:nvPr/>
          </p:nvSpPr>
          <p:spPr bwMode="auto">
            <a:xfrm>
              <a:off x="1665" y="2744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0" name="AutoShape 90"/>
            <p:cNvSpPr>
              <a:spLocks noChangeArrowheads="1"/>
            </p:cNvSpPr>
            <p:nvPr/>
          </p:nvSpPr>
          <p:spPr bwMode="auto">
            <a:xfrm>
              <a:off x="1592" y="3046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1" name="AutoShape 91"/>
            <p:cNvSpPr>
              <a:spLocks noChangeArrowheads="1"/>
            </p:cNvSpPr>
            <p:nvPr/>
          </p:nvSpPr>
          <p:spPr bwMode="auto">
            <a:xfrm>
              <a:off x="1644" y="2540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2" name="AutoShape 92"/>
            <p:cNvSpPr>
              <a:spLocks noChangeArrowheads="1"/>
            </p:cNvSpPr>
            <p:nvPr/>
          </p:nvSpPr>
          <p:spPr bwMode="auto">
            <a:xfrm>
              <a:off x="1592" y="2760"/>
              <a:ext cx="36" cy="32"/>
            </a:xfrm>
            <a:prstGeom prst="hexagon">
              <a:avLst>
                <a:gd name="adj" fmla="val 2812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3" name="AutoShape 93"/>
            <p:cNvSpPr>
              <a:spLocks noChangeArrowheads="1"/>
            </p:cNvSpPr>
            <p:nvPr/>
          </p:nvSpPr>
          <p:spPr bwMode="auto">
            <a:xfrm>
              <a:off x="1543" y="2982"/>
              <a:ext cx="34" cy="31"/>
            </a:xfrm>
            <a:prstGeom prst="hexagon">
              <a:avLst>
                <a:gd name="adj" fmla="val 27419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4" name="AutoShape 94"/>
            <p:cNvSpPr>
              <a:spLocks noChangeArrowheads="1"/>
            </p:cNvSpPr>
            <p:nvPr/>
          </p:nvSpPr>
          <p:spPr bwMode="auto">
            <a:xfrm>
              <a:off x="1717" y="2380"/>
              <a:ext cx="35" cy="33"/>
            </a:xfrm>
            <a:prstGeom prst="hexagon">
              <a:avLst>
                <a:gd name="adj" fmla="val 26515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5" name="AutoShape 95"/>
            <p:cNvSpPr>
              <a:spLocks noChangeArrowheads="1"/>
            </p:cNvSpPr>
            <p:nvPr/>
          </p:nvSpPr>
          <p:spPr bwMode="auto">
            <a:xfrm>
              <a:off x="1726" y="2320"/>
              <a:ext cx="34" cy="32"/>
            </a:xfrm>
            <a:prstGeom prst="hexagon">
              <a:avLst>
                <a:gd name="adj" fmla="val 26563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6" name="AutoShape 96"/>
            <p:cNvSpPr>
              <a:spLocks noChangeArrowheads="1"/>
            </p:cNvSpPr>
            <p:nvPr/>
          </p:nvSpPr>
          <p:spPr bwMode="auto">
            <a:xfrm>
              <a:off x="1609" y="2695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7" name="AutoShape 97"/>
            <p:cNvSpPr>
              <a:spLocks noChangeArrowheads="1"/>
            </p:cNvSpPr>
            <p:nvPr/>
          </p:nvSpPr>
          <p:spPr bwMode="auto">
            <a:xfrm>
              <a:off x="1648" y="2616"/>
              <a:ext cx="35" cy="32"/>
            </a:xfrm>
            <a:prstGeom prst="hexagon">
              <a:avLst>
                <a:gd name="adj" fmla="val 27344"/>
                <a:gd name="vf" fmla="val 11547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8" name="Text Box 98"/>
            <p:cNvSpPr txBox="1">
              <a:spLocks noChangeArrowheads="1"/>
            </p:cNvSpPr>
            <p:nvPr/>
          </p:nvSpPr>
          <p:spPr bwMode="auto">
            <a:xfrm>
              <a:off x="2394" y="2874"/>
              <a:ext cx="6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liquid N</a:t>
              </a:r>
              <a:r>
                <a:rPr lang="en-US" altLang="en-US" baseline="-25000"/>
                <a:t>2</a:t>
              </a:r>
            </a:p>
          </p:txBody>
        </p:sp>
      </p:grpSp>
      <p:sp>
        <p:nvSpPr>
          <p:cNvPr id="102499" name="Oval 99"/>
          <p:cNvSpPr>
            <a:spLocks noChangeArrowheads="1"/>
          </p:cNvSpPr>
          <p:nvPr/>
        </p:nvSpPr>
        <p:spPr bwMode="auto">
          <a:xfrm>
            <a:off x="6070600" y="1262063"/>
            <a:ext cx="1127125" cy="10906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0" name="Oval 100"/>
          <p:cNvSpPr>
            <a:spLocks noChangeArrowheads="1"/>
          </p:cNvSpPr>
          <p:nvPr/>
        </p:nvSpPr>
        <p:spPr bwMode="auto">
          <a:xfrm>
            <a:off x="5394325" y="1139825"/>
            <a:ext cx="638175" cy="6286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1" name="AutoShape 101"/>
          <p:cNvSpPr>
            <a:spLocks noChangeArrowheads="1"/>
          </p:cNvSpPr>
          <p:nvPr/>
        </p:nvSpPr>
        <p:spPr bwMode="auto">
          <a:xfrm>
            <a:off x="1365250" y="5824538"/>
            <a:ext cx="7302500" cy="10334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2" name="Line 102"/>
          <p:cNvSpPr>
            <a:spLocks noChangeShapeType="1"/>
          </p:cNvSpPr>
          <p:nvPr/>
        </p:nvSpPr>
        <p:spPr bwMode="auto">
          <a:xfrm>
            <a:off x="3770313" y="2881313"/>
            <a:ext cx="538162" cy="140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3" name="Line 103"/>
          <p:cNvSpPr>
            <a:spLocks noChangeShapeType="1"/>
          </p:cNvSpPr>
          <p:nvPr/>
        </p:nvSpPr>
        <p:spPr bwMode="auto">
          <a:xfrm flipH="1">
            <a:off x="4460875" y="2908300"/>
            <a:ext cx="563563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504" name="Group 104"/>
          <p:cNvGrpSpPr>
            <a:grpSpLocks/>
          </p:cNvGrpSpPr>
          <p:nvPr/>
        </p:nvGrpSpPr>
        <p:grpSpPr bwMode="auto">
          <a:xfrm>
            <a:off x="3738563" y="3943350"/>
            <a:ext cx="820737" cy="427038"/>
            <a:chOff x="445" y="1175"/>
            <a:chExt cx="517" cy="269"/>
          </a:xfrm>
        </p:grpSpPr>
        <p:sp>
          <p:nvSpPr>
            <p:cNvPr id="102505" name="Freeform 105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6" name="Rectangle 106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2507" name="Freeform 107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8" name="Freeform 108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59 0.37894 C 0.5125 0.36088 0.33993 0.34375 0.22396 0.30764 C 0.10851 0.27176 0.04879 0.21736 -0.01128 0.16366 " pathEditMode="relative" rAng="0" ptsTypes="aaA">
                                      <p:cBhvr>
                                        <p:cTn id="6" dur="2000" spd="-100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44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2" grpId="0" animBg="1"/>
      <p:bldP spid="1025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nanoice2_0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2282825"/>
            <a:ext cx="9140825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cubic ice</a:t>
            </a:r>
          </a:p>
        </p:txBody>
      </p:sp>
      <p:pic>
        <p:nvPicPr>
          <p:cNvPr id="104454" name="Picture 6" descr="snap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1714500"/>
            <a:ext cx="5037137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6338888" y="2981325"/>
            <a:ext cx="9144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084638" y="5649913"/>
            <a:ext cx="459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en-US" sz="4000"/>
              <a:t>0.92 g/cm</a:t>
            </a:r>
            <a:r>
              <a:rPr lang="en-US" altLang="en-US" sz="4000" baseline="30000"/>
              <a:t>3</a:t>
            </a:r>
            <a:r>
              <a:rPr lang="en-US" altLang="en-US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Hampton crystal surgery tools</a:t>
            </a:r>
          </a:p>
        </p:txBody>
      </p:sp>
      <p:pic>
        <p:nvPicPr>
          <p:cNvPr id="514053" name="Picture 5" descr="hampton_t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5" y="693738"/>
            <a:ext cx="47625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4" name="Picture 6" descr="hampton_tools_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693738"/>
            <a:ext cx="47625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exice_0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825"/>
            <a:ext cx="9140825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snap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1714500"/>
            <a:ext cx="5027612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hexagonal ice</a:t>
            </a:r>
          </a:p>
        </p:txBody>
      </p:sp>
      <p:sp>
        <p:nvSpPr>
          <p:cNvPr id="105479" name="Oval 7"/>
          <p:cNvSpPr>
            <a:spLocks noChangeArrowheads="1"/>
          </p:cNvSpPr>
          <p:nvPr/>
        </p:nvSpPr>
        <p:spPr bwMode="auto">
          <a:xfrm>
            <a:off x="6338888" y="2981325"/>
            <a:ext cx="9144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4084638" y="5649913"/>
            <a:ext cx="459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en-US" sz="4000"/>
              <a:t>0.92 g/cm</a:t>
            </a:r>
            <a:r>
              <a:rPr lang="en-US" altLang="en-US" sz="4000" baseline="30000"/>
              <a:t>3</a:t>
            </a:r>
            <a:r>
              <a:rPr lang="en-US" altLang="en-US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nanoice3_0_005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825"/>
            <a:ext cx="9140825" cy="9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snap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714500"/>
            <a:ext cx="5027612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nano-crystalline cubic ice</a:t>
            </a:r>
          </a:p>
        </p:txBody>
      </p:sp>
      <p:sp>
        <p:nvSpPr>
          <p:cNvPr id="106503" name="Oval 7"/>
          <p:cNvSpPr>
            <a:spLocks noChangeArrowheads="1"/>
          </p:cNvSpPr>
          <p:nvPr/>
        </p:nvSpPr>
        <p:spPr bwMode="auto">
          <a:xfrm>
            <a:off x="6338888" y="2981325"/>
            <a:ext cx="9144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4084638" y="5649913"/>
            <a:ext cx="459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en-US" sz="4000"/>
              <a:t>~0.93 g/cm</a:t>
            </a:r>
            <a:r>
              <a:rPr lang="en-US" altLang="en-US" sz="4000" baseline="30000"/>
              <a:t>3</a:t>
            </a:r>
            <a:r>
              <a:rPr lang="en-US" altLang="en-US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nanoice4_0_007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825"/>
            <a:ext cx="9140825" cy="9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snap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714500"/>
            <a:ext cx="5027612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amorphous ice</a:t>
            </a:r>
          </a:p>
        </p:txBody>
      </p:sp>
      <p:sp>
        <p:nvSpPr>
          <p:cNvPr id="107527" name="Oval 7"/>
          <p:cNvSpPr>
            <a:spLocks noChangeArrowheads="1"/>
          </p:cNvSpPr>
          <p:nvPr/>
        </p:nvSpPr>
        <p:spPr bwMode="auto">
          <a:xfrm>
            <a:off x="6338888" y="2981325"/>
            <a:ext cx="9144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4084638" y="5649913"/>
            <a:ext cx="459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en-US" sz="4000"/>
              <a:t>0.94 g/cm</a:t>
            </a:r>
            <a:r>
              <a:rPr lang="en-US" altLang="en-US" sz="4000" baseline="30000"/>
              <a:t>3</a:t>
            </a:r>
            <a:r>
              <a:rPr lang="en-US" altLang="en-US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annealing</a:t>
            </a:r>
          </a:p>
        </p:txBody>
      </p:sp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300038" y="1600200"/>
            <a:ext cx="83867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4000"/>
              <a:t>easiest way to change your cryo</a:t>
            </a:r>
          </a:p>
          <a:p>
            <a:pPr>
              <a:buFontTx/>
              <a:buAutoNum type="arabicPeriod"/>
            </a:pPr>
            <a:r>
              <a:rPr lang="en-US" altLang="en-US" sz="4000"/>
              <a:t>WATCH droplet melt before re-cooling</a:t>
            </a:r>
          </a:p>
          <a:p>
            <a:pPr>
              <a:buFontTx/>
              <a:buAutoNum type="arabicPeriod"/>
            </a:pPr>
            <a:r>
              <a:rPr lang="en-US" altLang="en-US" sz="4000"/>
              <a:t>snapshots only!</a:t>
            </a:r>
          </a:p>
        </p:txBody>
      </p:sp>
      <p:sp>
        <p:nvSpPr>
          <p:cNvPr id="494596" name="Rectangle 4"/>
          <p:cNvSpPr>
            <a:spLocks noChangeArrowheads="1"/>
          </p:cNvSpPr>
          <p:nvPr/>
        </p:nvSpPr>
        <p:spPr bwMode="auto">
          <a:xfrm>
            <a:off x="1681163" y="6254750"/>
            <a:ext cx="554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Juers &amp; Matthews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412-421.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First diffraction from protein xtal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15807" r="11501" b="9012"/>
          <a:stretch>
            <a:fillRect/>
          </a:stretch>
        </p:blipFill>
        <p:spPr bwMode="auto">
          <a:xfrm>
            <a:off x="3754438" y="1082675"/>
            <a:ext cx="50292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http://dodology.files.wordpress.com/2010/05/young-dorothy-np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2909888"/>
            <a:ext cx="16192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http://www.iva.dk/bh/core%20concepts%20in%20lis/articles%20a-z/bernalj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3725" b="13155"/>
          <a:stretch>
            <a:fillRect/>
          </a:stretch>
        </p:blipFill>
        <p:spPr bwMode="auto">
          <a:xfrm>
            <a:off x="180975" y="2909888"/>
            <a:ext cx="167322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115888" y="5638800"/>
            <a:ext cx="35036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Bernal, J. &amp; Crowfoot, D. (1934). "X-ray photographs of crystalline pepsin", </a:t>
            </a:r>
            <a:r>
              <a:rPr lang="en-US" altLang="en-US" i="1">
                <a:solidFill>
                  <a:srgbClr val="000000"/>
                </a:solidFill>
              </a:rPr>
              <a:t>Nature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133</a:t>
            </a:r>
            <a:r>
              <a:rPr lang="en-US" altLang="en-US">
                <a:solidFill>
                  <a:srgbClr val="000000"/>
                </a:solidFill>
              </a:rPr>
              <a:t>, 794-795. </a:t>
            </a:r>
          </a:p>
        </p:txBody>
      </p:sp>
      <p:sp>
        <p:nvSpPr>
          <p:cNvPr id="7" name="Freeform 6"/>
          <p:cNvSpPr/>
          <p:nvPr/>
        </p:nvSpPr>
        <p:spPr>
          <a:xfrm>
            <a:off x="3594100" y="2847975"/>
            <a:ext cx="5273675" cy="469900"/>
          </a:xfrm>
          <a:custGeom>
            <a:avLst/>
            <a:gdLst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15" fmla="*/ 4222974 w 5274032"/>
              <a:gd name="connsiteY15" fmla="*/ 10474 h 4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4032" h="469645">
                <a:moveTo>
                  <a:pt x="4222974" y="10474"/>
                </a:moveTo>
                <a:cubicBezTo>
                  <a:pt x="3814070" y="-259"/>
                  <a:pt x="3405166" y="-10991"/>
                  <a:pt x="3231301" y="23353"/>
                </a:cubicBezTo>
                <a:cubicBezTo>
                  <a:pt x="3057436" y="57697"/>
                  <a:pt x="3278523" y="180046"/>
                  <a:pt x="3179785" y="216536"/>
                </a:cubicBezTo>
                <a:cubicBezTo>
                  <a:pt x="3081047" y="253026"/>
                  <a:pt x="2638873" y="242294"/>
                  <a:pt x="2638873" y="242294"/>
                </a:cubicBezTo>
                <a:cubicBezTo>
                  <a:pt x="2151622" y="244441"/>
                  <a:pt x="651233" y="195071"/>
                  <a:pt x="256281" y="229415"/>
                </a:cubicBezTo>
                <a:cubicBezTo>
                  <a:pt x="-138671" y="263759"/>
                  <a:pt x="-31347" y="409720"/>
                  <a:pt x="269160" y="448356"/>
                </a:cubicBezTo>
                <a:cubicBezTo>
                  <a:pt x="569667" y="486993"/>
                  <a:pt x="2059323" y="461234"/>
                  <a:pt x="2059323" y="461234"/>
                </a:cubicBezTo>
                <a:lnTo>
                  <a:pt x="4313126" y="448356"/>
                </a:lnTo>
                <a:cubicBezTo>
                  <a:pt x="4725250" y="437624"/>
                  <a:pt x="4497723" y="431184"/>
                  <a:pt x="4532067" y="396840"/>
                </a:cubicBezTo>
                <a:cubicBezTo>
                  <a:pt x="4566411" y="362496"/>
                  <a:pt x="4416157" y="265905"/>
                  <a:pt x="4519188" y="242294"/>
                </a:cubicBezTo>
                <a:cubicBezTo>
                  <a:pt x="4622219" y="218683"/>
                  <a:pt x="5027904" y="280930"/>
                  <a:pt x="5150253" y="255172"/>
                </a:cubicBezTo>
                <a:cubicBezTo>
                  <a:pt x="5272602" y="229414"/>
                  <a:pt x="5298360" y="128530"/>
                  <a:pt x="5253284" y="87747"/>
                </a:cubicBezTo>
                <a:cubicBezTo>
                  <a:pt x="5208208" y="46964"/>
                  <a:pt x="4879797" y="10474"/>
                  <a:pt x="4879797" y="10474"/>
                </a:cubicBezTo>
                <a:lnTo>
                  <a:pt x="4879797" y="10474"/>
                </a:lnTo>
                <a:lnTo>
                  <a:pt x="4879797" y="10474"/>
                </a:lnTo>
                <a:lnTo>
                  <a:pt x="4222974" y="1047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496" name="TextBox 7"/>
          <p:cNvSpPr txBox="1">
            <a:spLocks noChangeArrowheads="1"/>
          </p:cNvSpPr>
          <p:nvPr/>
        </p:nvSpPr>
        <p:spPr bwMode="auto">
          <a:xfrm>
            <a:off x="1196975" y="1312863"/>
            <a:ext cx="1211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5195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-7933" y="120650"/>
            <a:ext cx="6797675" cy="1143000"/>
          </a:xfrm>
        </p:spPr>
        <p:txBody>
          <a:bodyPr/>
          <a:lstStyle/>
          <a:p>
            <a:r>
              <a:rPr lang="en-US" altLang="en-US" dirty="0" smtClean="0"/>
              <a:t>Dehydration: 1934</a:t>
            </a:r>
          </a:p>
        </p:txBody>
      </p:sp>
      <p:sp>
        <p:nvSpPr>
          <p:cNvPr id="4" name="Cube 3"/>
          <p:cNvSpPr/>
          <p:nvPr/>
        </p:nvSpPr>
        <p:spPr>
          <a:xfrm>
            <a:off x="5924550" y="3590925"/>
            <a:ext cx="242888" cy="250825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5025" y="1987550"/>
            <a:ext cx="0" cy="42275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4460875" y="345757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100 </a:t>
            </a:r>
            <a:r>
              <a:rPr lang="el-GR" altLang="en-US" sz="2400">
                <a:solidFill>
                  <a:srgbClr val="000000"/>
                </a:solidFill>
                <a:latin typeface="Arial" pitchFamily="34" charset="0"/>
              </a:rPr>
              <a:t>μ</a:t>
            </a: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8" name="Cube 7"/>
          <p:cNvSpPr/>
          <p:nvPr/>
        </p:nvSpPr>
        <p:spPr>
          <a:xfrm>
            <a:off x="1057275" y="1536700"/>
            <a:ext cx="1778000" cy="4678363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 rot="-5400000">
            <a:off x="7938" y="3938587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2 mm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49575" y="1736725"/>
            <a:ext cx="2411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1.5 μL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73738" y="3600450"/>
            <a:ext cx="0" cy="2111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02350" y="3344863"/>
            <a:ext cx="2400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1.0 nL</a:t>
            </a:r>
          </a:p>
        </p:txBody>
      </p:sp>
      <p:sp>
        <p:nvSpPr>
          <p:cNvPr id="18" name="Cube 17"/>
          <p:cNvSpPr/>
          <p:nvPr/>
        </p:nvSpPr>
        <p:spPr>
          <a:xfrm>
            <a:off x="6026150" y="5146675"/>
            <a:ext cx="26988" cy="28575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638675" y="4924425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10 </a:t>
            </a:r>
            <a:r>
              <a:rPr lang="el-GR" altLang="en-US" sz="2400">
                <a:solidFill>
                  <a:srgbClr val="000000"/>
                </a:solidFill>
                <a:latin typeface="Arial" pitchFamily="34" charset="0"/>
              </a:rPr>
              <a:t>μ</a:t>
            </a: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75338" y="5156200"/>
            <a:ext cx="0" cy="190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65850" y="4784725"/>
            <a:ext cx="23987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1.0 pL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29288" y="301625"/>
            <a:ext cx="25795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rgbClr val="000000"/>
                </a:solidFill>
                <a:latin typeface="Calibri" pitchFamily="34" charset="0"/>
              </a:rPr>
              <a:t>and </a:t>
            </a: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</a:rPr>
              <a:t>2017?</a:t>
            </a:r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Cube 21"/>
          <p:cNvSpPr/>
          <p:nvPr/>
        </p:nvSpPr>
        <p:spPr>
          <a:xfrm>
            <a:off x="6022296" y="6046561"/>
            <a:ext cx="9144" cy="9144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4634821" y="5824311"/>
            <a:ext cx="875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pitchFamily="34" charset="0"/>
              </a:rPr>
              <a:t>1 </a:t>
            </a:r>
            <a:r>
              <a:rPr lang="el-GR" altLang="en-US" sz="2400" dirty="0">
                <a:solidFill>
                  <a:srgbClr val="000000"/>
                </a:solidFill>
                <a:latin typeface="Arial" pitchFamily="34" charset="0"/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161996" y="5684611"/>
            <a:ext cx="22429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Arial" pitchFamily="34" charset="0"/>
              </a:rPr>
              <a:t> = 1.0 </a:t>
            </a:r>
            <a:r>
              <a:rPr lang="en-US" altLang="en-US" sz="4400" dirty="0" err="1" smtClean="0">
                <a:solidFill>
                  <a:srgbClr val="000000"/>
                </a:solidFill>
                <a:latin typeface="Arial" pitchFamily="34" charset="0"/>
              </a:rPr>
              <a:t>fL</a:t>
            </a:r>
            <a:endParaRPr lang="en-US" altLang="en-US" sz="4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98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702" grpId="0"/>
      <p:bldP spid="15" grpId="0"/>
      <p:bldP spid="17" grpId="0"/>
      <p:bldP spid="18" grpId="0" animBg="1"/>
      <p:bldP spid="19" grpId="0"/>
      <p:bldP spid="21" grpId="0"/>
      <p:bldP spid="14" grpId="0"/>
      <p:bldP spid="22" grpId="0" animBg="1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/>
              </a:rPr>
              <a:t>RH: 84.2%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vs 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Arial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/>
              </a:rPr>
              <a:t>iso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3aw6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 smtClean="0">
                <a:solidFill>
                  <a:srgbClr val="FF0000"/>
                </a:solidFill>
                <a:latin typeface="Arial"/>
              </a:rPr>
              <a:t>Δ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cell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= 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0.7 %</a:t>
            </a:r>
            <a:endParaRPr lang="en-US" sz="3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/>
              </a:rPr>
              <a:t>RMSD = 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1.70 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/>
              </a:rPr>
              <a:t>RMSD = 0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.18 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31382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946502"/>
            <a:ext cx="4804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Magdoff</a:t>
            </a:r>
            <a:r>
              <a:rPr lang="en-US" dirty="0">
                <a:solidFill>
                  <a:srgbClr val="000000"/>
                </a:solidFill>
              </a:rPr>
              <a:t> &amp; Crick (1955) “</a:t>
            </a:r>
            <a:r>
              <a:rPr lang="en-US" dirty="0" err="1">
                <a:solidFill>
                  <a:srgbClr val="000000"/>
                </a:solidFill>
              </a:rPr>
              <a:t>Ribonuclease</a:t>
            </a:r>
            <a:r>
              <a:rPr lang="en-US" dirty="0">
                <a:solidFill>
                  <a:srgbClr val="000000"/>
                </a:solidFill>
              </a:rPr>
              <a:t> II. Accuracy of measurement and shrinkage”, </a:t>
            </a:r>
            <a:r>
              <a:rPr lang="en-US" i="1" dirty="0" err="1">
                <a:solidFill>
                  <a:srgbClr val="000000"/>
                </a:solidFill>
              </a:rPr>
              <a:t>Acta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 </a:t>
            </a:r>
            <a:r>
              <a:rPr lang="en-US" b="1" dirty="0">
                <a:solidFill>
                  <a:srgbClr val="000000"/>
                </a:solidFill>
              </a:rPr>
              <a:t>8</a:t>
            </a:r>
            <a:r>
              <a:rPr lang="en-US" dirty="0">
                <a:solidFill>
                  <a:srgbClr val="000000"/>
                </a:solidFill>
              </a:rPr>
              <a:t>, 461-8.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8114" y="5962465"/>
            <a:ext cx="4557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Crick &amp; </a:t>
            </a:r>
            <a:r>
              <a:rPr lang="en-US" dirty="0" err="1">
                <a:solidFill>
                  <a:srgbClr val="000000"/>
                </a:solidFill>
              </a:rPr>
              <a:t>Magdoff</a:t>
            </a:r>
            <a:r>
              <a:rPr lang="en-US" dirty="0">
                <a:solidFill>
                  <a:srgbClr val="000000"/>
                </a:solidFill>
              </a:rPr>
              <a:t> (1956) “The theory of the method of </a:t>
            </a:r>
            <a:r>
              <a:rPr lang="en-US" dirty="0" err="1">
                <a:solidFill>
                  <a:srgbClr val="000000"/>
                </a:solidFill>
              </a:rPr>
              <a:t>isomorphous</a:t>
            </a:r>
            <a:r>
              <a:rPr lang="en-US" dirty="0">
                <a:solidFill>
                  <a:srgbClr val="000000"/>
                </a:solidFill>
              </a:rPr>
              <a:t> replacement for protein crystals”, </a:t>
            </a:r>
            <a:r>
              <a:rPr lang="en-US" i="1" dirty="0" err="1">
                <a:solidFill>
                  <a:srgbClr val="000000"/>
                </a:solidFill>
              </a:rPr>
              <a:t>Acta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 </a:t>
            </a:r>
            <a:r>
              <a:rPr lang="en-US" b="1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, 901-8.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4529" y="236400"/>
            <a:ext cx="6026752" cy="5653495"/>
            <a:chOff x="1444529" y="236400"/>
            <a:chExt cx="6026752" cy="5653495"/>
          </a:xfrm>
        </p:grpSpPr>
        <p:pic>
          <p:nvPicPr>
            <p:cNvPr id="35164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15778" r="32948" b="10246"/>
            <a:stretch/>
          </p:blipFill>
          <p:spPr bwMode="auto">
            <a:xfrm>
              <a:off x="1444529" y="236400"/>
              <a:ext cx="6026752" cy="459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64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8" t="39038" r="23112" b="43105"/>
            <a:stretch/>
          </p:blipFill>
          <p:spPr bwMode="auto">
            <a:xfrm>
              <a:off x="1560641" y="4779561"/>
              <a:ext cx="5848252" cy="1110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reeform 3"/>
          <p:cNvSpPr/>
          <p:nvPr/>
        </p:nvSpPr>
        <p:spPr>
          <a:xfrm>
            <a:off x="3474543" y="885569"/>
            <a:ext cx="2658458" cy="370829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8458" h="370829">
                <a:moveTo>
                  <a:pt x="2447286" y="43345"/>
                </a:moveTo>
                <a:cubicBezTo>
                  <a:pt x="2248924" y="-9874"/>
                  <a:pt x="1242600" y="14317"/>
                  <a:pt x="1242600" y="14317"/>
                </a:cubicBezTo>
                <a:cubicBezTo>
                  <a:pt x="862810" y="11898"/>
                  <a:pt x="335457" y="-24388"/>
                  <a:pt x="168543" y="28831"/>
                </a:cubicBezTo>
                <a:cubicBezTo>
                  <a:pt x="1629" y="82050"/>
                  <a:pt x="-136257" y="282831"/>
                  <a:pt x="241114" y="333631"/>
                </a:cubicBezTo>
                <a:cubicBezTo>
                  <a:pt x="618485" y="384431"/>
                  <a:pt x="2057819" y="382012"/>
                  <a:pt x="2432771" y="333631"/>
                </a:cubicBezTo>
                <a:cubicBezTo>
                  <a:pt x="2807723" y="285250"/>
                  <a:pt x="2645648" y="96564"/>
                  <a:pt x="2447286" y="433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614057" y="4737837"/>
            <a:ext cx="1379574" cy="370829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8458" h="370829">
                <a:moveTo>
                  <a:pt x="2447286" y="43345"/>
                </a:moveTo>
                <a:cubicBezTo>
                  <a:pt x="2248924" y="-9874"/>
                  <a:pt x="1242600" y="14317"/>
                  <a:pt x="1242600" y="14317"/>
                </a:cubicBezTo>
                <a:cubicBezTo>
                  <a:pt x="862810" y="11898"/>
                  <a:pt x="335457" y="-24388"/>
                  <a:pt x="168543" y="28831"/>
                </a:cubicBezTo>
                <a:cubicBezTo>
                  <a:pt x="1629" y="82050"/>
                  <a:pt x="-136257" y="282831"/>
                  <a:pt x="241114" y="333631"/>
                </a:cubicBezTo>
                <a:cubicBezTo>
                  <a:pt x="618485" y="384431"/>
                  <a:pt x="2057819" y="382012"/>
                  <a:pt x="2432771" y="333631"/>
                </a:cubicBezTo>
                <a:cubicBezTo>
                  <a:pt x="2807723" y="285250"/>
                  <a:pt x="2645648" y="96564"/>
                  <a:pt x="2447286" y="433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46286" y="1923340"/>
            <a:ext cx="3164829" cy="370829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8458" h="370829">
                <a:moveTo>
                  <a:pt x="2447286" y="43345"/>
                </a:moveTo>
                <a:cubicBezTo>
                  <a:pt x="2248924" y="-9874"/>
                  <a:pt x="1242600" y="14317"/>
                  <a:pt x="1242600" y="14317"/>
                </a:cubicBezTo>
                <a:cubicBezTo>
                  <a:pt x="862810" y="11898"/>
                  <a:pt x="335457" y="-24388"/>
                  <a:pt x="168543" y="28831"/>
                </a:cubicBezTo>
                <a:cubicBezTo>
                  <a:pt x="1629" y="82050"/>
                  <a:pt x="-136257" y="282831"/>
                  <a:pt x="241114" y="333631"/>
                </a:cubicBezTo>
                <a:cubicBezTo>
                  <a:pt x="618485" y="384431"/>
                  <a:pt x="2057819" y="382012"/>
                  <a:pt x="2432771" y="333631"/>
                </a:cubicBezTo>
                <a:cubicBezTo>
                  <a:pt x="2807723" y="285250"/>
                  <a:pt x="2645648" y="96564"/>
                  <a:pt x="2447286" y="433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336800" y="5010335"/>
            <a:ext cx="1981914" cy="370829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8458" h="370829">
                <a:moveTo>
                  <a:pt x="2447286" y="43345"/>
                </a:moveTo>
                <a:cubicBezTo>
                  <a:pt x="2248924" y="-9874"/>
                  <a:pt x="1242600" y="14317"/>
                  <a:pt x="1242600" y="14317"/>
                </a:cubicBezTo>
                <a:cubicBezTo>
                  <a:pt x="862810" y="11898"/>
                  <a:pt x="335457" y="-24388"/>
                  <a:pt x="168543" y="28831"/>
                </a:cubicBezTo>
                <a:cubicBezTo>
                  <a:pt x="1629" y="82050"/>
                  <a:pt x="-136257" y="282831"/>
                  <a:pt x="241114" y="333631"/>
                </a:cubicBezTo>
                <a:cubicBezTo>
                  <a:pt x="618485" y="384431"/>
                  <a:pt x="2057819" y="382012"/>
                  <a:pt x="2432771" y="333631"/>
                </a:cubicBezTo>
                <a:cubicBezTo>
                  <a:pt x="2807723" y="285250"/>
                  <a:pt x="2645648" y="96564"/>
                  <a:pt x="2447286" y="433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104393" y="2757714"/>
            <a:ext cx="5452400" cy="617770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  <a:gd name="connsiteX0" fmla="*/ 2447286 w 3987321"/>
              <a:gd name="connsiteY0" fmla="*/ 44092 h 371576"/>
              <a:gd name="connsiteX1" fmla="*/ 3968499 w 3987321"/>
              <a:gd name="connsiteY1" fmla="*/ 58606 h 371576"/>
              <a:gd name="connsiteX2" fmla="*/ 1242600 w 3987321"/>
              <a:gd name="connsiteY2" fmla="*/ 15064 h 371576"/>
              <a:gd name="connsiteX3" fmla="*/ 168543 w 3987321"/>
              <a:gd name="connsiteY3" fmla="*/ 29578 h 371576"/>
              <a:gd name="connsiteX4" fmla="*/ 241114 w 3987321"/>
              <a:gd name="connsiteY4" fmla="*/ 334378 h 371576"/>
              <a:gd name="connsiteX5" fmla="*/ 2432771 w 3987321"/>
              <a:gd name="connsiteY5" fmla="*/ 334378 h 371576"/>
              <a:gd name="connsiteX6" fmla="*/ 2447286 w 3987321"/>
              <a:gd name="connsiteY6" fmla="*/ 44092 h 371576"/>
              <a:gd name="connsiteX0" fmla="*/ 2447286 w 3987321"/>
              <a:gd name="connsiteY0" fmla="*/ 290286 h 617770"/>
              <a:gd name="connsiteX1" fmla="*/ 3968499 w 3987321"/>
              <a:gd name="connsiteY1" fmla="*/ 304800 h 617770"/>
              <a:gd name="connsiteX2" fmla="*/ 1639825 w 3987321"/>
              <a:gd name="connsiteY2" fmla="*/ 0 h 617770"/>
              <a:gd name="connsiteX3" fmla="*/ 1242600 w 3987321"/>
              <a:gd name="connsiteY3" fmla="*/ 261258 h 617770"/>
              <a:gd name="connsiteX4" fmla="*/ 168543 w 3987321"/>
              <a:gd name="connsiteY4" fmla="*/ 275772 h 617770"/>
              <a:gd name="connsiteX5" fmla="*/ 241114 w 3987321"/>
              <a:gd name="connsiteY5" fmla="*/ 580572 h 617770"/>
              <a:gd name="connsiteX6" fmla="*/ 2432771 w 3987321"/>
              <a:gd name="connsiteY6" fmla="*/ 580572 h 617770"/>
              <a:gd name="connsiteX7" fmla="*/ 2447286 w 3987321"/>
              <a:gd name="connsiteY7" fmla="*/ 290286 h 617770"/>
              <a:gd name="connsiteX0" fmla="*/ 2431303 w 3971338"/>
              <a:gd name="connsiteY0" fmla="*/ 290286 h 617770"/>
              <a:gd name="connsiteX1" fmla="*/ 3952516 w 3971338"/>
              <a:gd name="connsiteY1" fmla="*/ 304800 h 617770"/>
              <a:gd name="connsiteX2" fmla="*/ 1623842 w 3971338"/>
              <a:gd name="connsiteY2" fmla="*/ 0 h 617770"/>
              <a:gd name="connsiteX3" fmla="*/ 946201 w 3971338"/>
              <a:gd name="connsiteY3" fmla="*/ 14516 h 617770"/>
              <a:gd name="connsiteX4" fmla="*/ 152560 w 3971338"/>
              <a:gd name="connsiteY4" fmla="*/ 275772 h 617770"/>
              <a:gd name="connsiteX5" fmla="*/ 225131 w 3971338"/>
              <a:gd name="connsiteY5" fmla="*/ 580572 h 617770"/>
              <a:gd name="connsiteX6" fmla="*/ 2416788 w 3971338"/>
              <a:gd name="connsiteY6" fmla="*/ 580572 h 617770"/>
              <a:gd name="connsiteX7" fmla="*/ 2431303 w 3971338"/>
              <a:gd name="connsiteY7" fmla="*/ 290286 h 617770"/>
              <a:gd name="connsiteX0" fmla="*/ 2429678 w 3969713"/>
              <a:gd name="connsiteY0" fmla="*/ 290286 h 617770"/>
              <a:gd name="connsiteX1" fmla="*/ 3950891 w 3969713"/>
              <a:gd name="connsiteY1" fmla="*/ 304800 h 617770"/>
              <a:gd name="connsiteX2" fmla="*/ 1622217 w 3969713"/>
              <a:gd name="connsiteY2" fmla="*/ 0 h 617770"/>
              <a:gd name="connsiteX3" fmla="*/ 944576 w 3969713"/>
              <a:gd name="connsiteY3" fmla="*/ 14516 h 617770"/>
              <a:gd name="connsiteX4" fmla="*/ 915080 w 3969713"/>
              <a:gd name="connsiteY4" fmla="*/ 304800 h 617770"/>
              <a:gd name="connsiteX5" fmla="*/ 150935 w 3969713"/>
              <a:gd name="connsiteY5" fmla="*/ 275772 h 617770"/>
              <a:gd name="connsiteX6" fmla="*/ 223506 w 3969713"/>
              <a:gd name="connsiteY6" fmla="*/ 580572 h 617770"/>
              <a:gd name="connsiteX7" fmla="*/ 2415163 w 3969713"/>
              <a:gd name="connsiteY7" fmla="*/ 580572 h 617770"/>
              <a:gd name="connsiteX8" fmla="*/ 2429678 w 3969713"/>
              <a:gd name="connsiteY8" fmla="*/ 290286 h 617770"/>
              <a:gd name="connsiteX0" fmla="*/ 2701332 w 4241367"/>
              <a:gd name="connsiteY0" fmla="*/ 290286 h 617770"/>
              <a:gd name="connsiteX1" fmla="*/ 4222545 w 4241367"/>
              <a:gd name="connsiteY1" fmla="*/ 304800 h 617770"/>
              <a:gd name="connsiteX2" fmla="*/ 1893871 w 4241367"/>
              <a:gd name="connsiteY2" fmla="*/ 0 h 617770"/>
              <a:gd name="connsiteX3" fmla="*/ 1216230 w 4241367"/>
              <a:gd name="connsiteY3" fmla="*/ 14516 h 617770"/>
              <a:gd name="connsiteX4" fmla="*/ 1186734 w 4241367"/>
              <a:gd name="connsiteY4" fmla="*/ 304800 h 617770"/>
              <a:gd name="connsiteX5" fmla="*/ 32445 w 4241367"/>
              <a:gd name="connsiteY5" fmla="*/ 319315 h 617770"/>
              <a:gd name="connsiteX6" fmla="*/ 495160 w 4241367"/>
              <a:gd name="connsiteY6" fmla="*/ 580572 h 617770"/>
              <a:gd name="connsiteX7" fmla="*/ 2686817 w 4241367"/>
              <a:gd name="connsiteY7" fmla="*/ 580572 h 617770"/>
              <a:gd name="connsiteX8" fmla="*/ 2701332 w 4241367"/>
              <a:gd name="connsiteY8" fmla="*/ 290286 h 617770"/>
              <a:gd name="connsiteX0" fmla="*/ 2880254 w 4420289"/>
              <a:gd name="connsiteY0" fmla="*/ 290286 h 617770"/>
              <a:gd name="connsiteX1" fmla="*/ 4401467 w 4420289"/>
              <a:gd name="connsiteY1" fmla="*/ 304800 h 617770"/>
              <a:gd name="connsiteX2" fmla="*/ 2072793 w 4420289"/>
              <a:gd name="connsiteY2" fmla="*/ 0 h 617770"/>
              <a:gd name="connsiteX3" fmla="*/ 1395152 w 4420289"/>
              <a:gd name="connsiteY3" fmla="*/ 14516 h 617770"/>
              <a:gd name="connsiteX4" fmla="*/ 1365656 w 4420289"/>
              <a:gd name="connsiteY4" fmla="*/ 304800 h 617770"/>
              <a:gd name="connsiteX5" fmla="*/ 211367 w 4420289"/>
              <a:gd name="connsiteY5" fmla="*/ 319315 h 617770"/>
              <a:gd name="connsiteX6" fmla="*/ 222978 w 4420289"/>
              <a:gd name="connsiteY6" fmla="*/ 580572 h 617770"/>
              <a:gd name="connsiteX7" fmla="*/ 2865739 w 4420289"/>
              <a:gd name="connsiteY7" fmla="*/ 580572 h 617770"/>
              <a:gd name="connsiteX8" fmla="*/ 2880254 w 4420289"/>
              <a:gd name="connsiteY8" fmla="*/ 290286 h 617770"/>
              <a:gd name="connsiteX0" fmla="*/ 2880254 w 4580019"/>
              <a:gd name="connsiteY0" fmla="*/ 290286 h 617770"/>
              <a:gd name="connsiteX1" fmla="*/ 4401467 w 4580019"/>
              <a:gd name="connsiteY1" fmla="*/ 304800 h 617770"/>
              <a:gd name="connsiteX2" fmla="*/ 4364890 w 4580019"/>
              <a:gd name="connsiteY2" fmla="*/ 43543 h 617770"/>
              <a:gd name="connsiteX3" fmla="*/ 2072793 w 4580019"/>
              <a:gd name="connsiteY3" fmla="*/ 0 h 617770"/>
              <a:gd name="connsiteX4" fmla="*/ 1395152 w 4580019"/>
              <a:gd name="connsiteY4" fmla="*/ 14516 h 617770"/>
              <a:gd name="connsiteX5" fmla="*/ 1365656 w 4580019"/>
              <a:gd name="connsiteY5" fmla="*/ 304800 h 617770"/>
              <a:gd name="connsiteX6" fmla="*/ 211367 w 4580019"/>
              <a:gd name="connsiteY6" fmla="*/ 319315 h 617770"/>
              <a:gd name="connsiteX7" fmla="*/ 222978 w 4580019"/>
              <a:gd name="connsiteY7" fmla="*/ 580572 h 617770"/>
              <a:gd name="connsiteX8" fmla="*/ 2865739 w 4580019"/>
              <a:gd name="connsiteY8" fmla="*/ 580572 h 617770"/>
              <a:gd name="connsiteX9" fmla="*/ 2880254 w 4580019"/>
              <a:gd name="connsiteY9" fmla="*/ 290286 h 6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0019" h="617770">
                <a:moveTo>
                  <a:pt x="2880254" y="290286"/>
                </a:moveTo>
                <a:cubicBezTo>
                  <a:pt x="3136209" y="244324"/>
                  <a:pt x="4602248" y="309638"/>
                  <a:pt x="4401467" y="304800"/>
                </a:cubicBezTo>
                <a:cubicBezTo>
                  <a:pt x="4520890" y="285448"/>
                  <a:pt x="4753002" y="94343"/>
                  <a:pt x="4364890" y="43543"/>
                </a:cubicBezTo>
                <a:cubicBezTo>
                  <a:pt x="3976778" y="-7257"/>
                  <a:pt x="2439733" y="26609"/>
                  <a:pt x="2072793" y="0"/>
                </a:cubicBezTo>
                <a:cubicBezTo>
                  <a:pt x="1940385" y="87086"/>
                  <a:pt x="1513008" y="-36284"/>
                  <a:pt x="1395152" y="14516"/>
                </a:cubicBezTo>
                <a:cubicBezTo>
                  <a:pt x="1277296" y="65316"/>
                  <a:pt x="1497929" y="261257"/>
                  <a:pt x="1365656" y="304800"/>
                </a:cubicBezTo>
                <a:cubicBezTo>
                  <a:pt x="1233383" y="348343"/>
                  <a:pt x="401813" y="273353"/>
                  <a:pt x="211367" y="319315"/>
                </a:cubicBezTo>
                <a:cubicBezTo>
                  <a:pt x="20921" y="365277"/>
                  <a:pt x="-154393" y="529772"/>
                  <a:pt x="222978" y="580572"/>
                </a:cubicBezTo>
                <a:cubicBezTo>
                  <a:pt x="600349" y="631372"/>
                  <a:pt x="2422860" y="628953"/>
                  <a:pt x="2865739" y="580572"/>
                </a:cubicBezTo>
                <a:cubicBezTo>
                  <a:pt x="3308618" y="532191"/>
                  <a:pt x="2624299" y="336248"/>
                  <a:pt x="2880254" y="29028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17097" y="4482760"/>
            <a:ext cx="4201531" cy="370829"/>
          </a:xfrm>
          <a:custGeom>
            <a:avLst/>
            <a:gdLst>
              <a:gd name="connsiteX0" fmla="*/ 2447286 w 2658458"/>
              <a:gd name="connsiteY0" fmla="*/ 43345 h 370829"/>
              <a:gd name="connsiteX1" fmla="*/ 1242600 w 2658458"/>
              <a:gd name="connsiteY1" fmla="*/ 14317 h 370829"/>
              <a:gd name="connsiteX2" fmla="*/ 168543 w 2658458"/>
              <a:gd name="connsiteY2" fmla="*/ 28831 h 370829"/>
              <a:gd name="connsiteX3" fmla="*/ 241114 w 2658458"/>
              <a:gd name="connsiteY3" fmla="*/ 333631 h 370829"/>
              <a:gd name="connsiteX4" fmla="*/ 2432771 w 2658458"/>
              <a:gd name="connsiteY4" fmla="*/ 333631 h 370829"/>
              <a:gd name="connsiteX5" fmla="*/ 2447286 w 2658458"/>
              <a:gd name="connsiteY5" fmla="*/ 43345 h 3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8458" h="370829">
                <a:moveTo>
                  <a:pt x="2447286" y="43345"/>
                </a:moveTo>
                <a:cubicBezTo>
                  <a:pt x="2248924" y="-9874"/>
                  <a:pt x="1242600" y="14317"/>
                  <a:pt x="1242600" y="14317"/>
                </a:cubicBezTo>
                <a:cubicBezTo>
                  <a:pt x="862810" y="11898"/>
                  <a:pt x="335457" y="-24388"/>
                  <a:pt x="168543" y="28831"/>
                </a:cubicBezTo>
                <a:cubicBezTo>
                  <a:pt x="1629" y="82050"/>
                  <a:pt x="-136257" y="282831"/>
                  <a:pt x="241114" y="333631"/>
                </a:cubicBezTo>
                <a:cubicBezTo>
                  <a:pt x="618485" y="384431"/>
                  <a:pt x="2057819" y="382012"/>
                  <a:pt x="2432771" y="333631"/>
                </a:cubicBezTo>
                <a:cubicBezTo>
                  <a:pt x="2807723" y="285250"/>
                  <a:pt x="2645648" y="96564"/>
                  <a:pt x="2447286" y="433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SCN0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oil is your friend</a:t>
            </a: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2341563"/>
            <a:ext cx="2028825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0" r="21605" b="18414"/>
          <a:stretch>
            <a:fillRect/>
          </a:stretch>
        </p:blipFill>
        <p:spPr bwMode="auto">
          <a:xfrm>
            <a:off x="-404813" y="4806950"/>
            <a:ext cx="3317876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8" y="1933575"/>
            <a:ext cx="3171826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103313" y="3706813"/>
            <a:ext cx="6664325" cy="2460625"/>
          </a:xfrm>
          <a:custGeom>
            <a:avLst/>
            <a:gdLst>
              <a:gd name="T0" fmla="*/ 457 w 4198"/>
              <a:gd name="T1" fmla="*/ 140 h 1550"/>
              <a:gd name="T2" fmla="*/ 605 w 4198"/>
              <a:gd name="T3" fmla="*/ 428 h 1550"/>
              <a:gd name="T4" fmla="*/ 836 w 4198"/>
              <a:gd name="T5" fmla="*/ 478 h 1550"/>
              <a:gd name="T6" fmla="*/ 1156 w 4198"/>
              <a:gd name="T7" fmla="*/ 486 h 1550"/>
              <a:gd name="T8" fmla="*/ 2991 w 4198"/>
              <a:gd name="T9" fmla="*/ 494 h 1550"/>
              <a:gd name="T10" fmla="*/ 3485 w 4198"/>
              <a:gd name="T11" fmla="*/ 453 h 1550"/>
              <a:gd name="T12" fmla="*/ 3699 w 4198"/>
              <a:gd name="T13" fmla="*/ 313 h 1550"/>
              <a:gd name="T14" fmla="*/ 3781 w 4198"/>
              <a:gd name="T15" fmla="*/ 264 h 1550"/>
              <a:gd name="T16" fmla="*/ 3831 w 4198"/>
              <a:gd name="T17" fmla="*/ 1342 h 1550"/>
              <a:gd name="T18" fmla="*/ 1576 w 4198"/>
              <a:gd name="T19" fmla="*/ 1514 h 1550"/>
              <a:gd name="T20" fmla="*/ 202 w 4198"/>
              <a:gd name="T21" fmla="*/ 1259 h 1550"/>
              <a:gd name="T22" fmla="*/ 366 w 4198"/>
              <a:gd name="T23" fmla="*/ 0 h 1550"/>
              <a:gd name="T24" fmla="*/ 457 w 4198"/>
              <a:gd name="T25" fmla="*/ 14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8" h="1550">
                <a:moveTo>
                  <a:pt x="457" y="140"/>
                </a:moveTo>
                <a:cubicBezTo>
                  <a:pt x="499" y="256"/>
                  <a:pt x="542" y="372"/>
                  <a:pt x="605" y="428"/>
                </a:cubicBezTo>
                <a:cubicBezTo>
                  <a:pt x="668" y="484"/>
                  <a:pt x="744" y="468"/>
                  <a:pt x="836" y="478"/>
                </a:cubicBezTo>
                <a:cubicBezTo>
                  <a:pt x="928" y="488"/>
                  <a:pt x="797" y="483"/>
                  <a:pt x="1156" y="486"/>
                </a:cubicBezTo>
                <a:cubicBezTo>
                  <a:pt x="1515" y="489"/>
                  <a:pt x="2603" y="499"/>
                  <a:pt x="2991" y="494"/>
                </a:cubicBezTo>
                <a:cubicBezTo>
                  <a:pt x="3379" y="489"/>
                  <a:pt x="3367" y="483"/>
                  <a:pt x="3485" y="453"/>
                </a:cubicBezTo>
                <a:cubicBezTo>
                  <a:pt x="3603" y="423"/>
                  <a:pt x="3650" y="345"/>
                  <a:pt x="3699" y="313"/>
                </a:cubicBezTo>
                <a:cubicBezTo>
                  <a:pt x="3748" y="281"/>
                  <a:pt x="3759" y="93"/>
                  <a:pt x="3781" y="264"/>
                </a:cubicBezTo>
                <a:cubicBezTo>
                  <a:pt x="3803" y="435"/>
                  <a:pt x="4198" y="1134"/>
                  <a:pt x="3831" y="1342"/>
                </a:cubicBezTo>
                <a:cubicBezTo>
                  <a:pt x="3464" y="1550"/>
                  <a:pt x="2181" y="1528"/>
                  <a:pt x="1576" y="1514"/>
                </a:cubicBezTo>
                <a:cubicBezTo>
                  <a:pt x="971" y="1500"/>
                  <a:pt x="404" y="1511"/>
                  <a:pt x="202" y="1259"/>
                </a:cubicBezTo>
                <a:cubicBezTo>
                  <a:pt x="0" y="1007"/>
                  <a:pt x="183" y="503"/>
                  <a:pt x="366" y="0"/>
                </a:cubicBezTo>
                <a:cubicBezTo>
                  <a:pt x="366" y="0"/>
                  <a:pt x="457" y="140"/>
                  <a:pt x="457" y="140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/>
              <a:t>oiled drop:</a:t>
            </a:r>
            <a:br>
              <a:rPr lang="en-US" altLang="en-US" sz="5400"/>
            </a:br>
            <a:r>
              <a:rPr lang="en-US" altLang="en-US" sz="4000"/>
              <a:t>you have ~3 hours</a:t>
            </a:r>
          </a:p>
        </p:txBody>
      </p:sp>
      <p:sp>
        <p:nvSpPr>
          <p:cNvPr id="128004" name="Freeform 4"/>
          <p:cNvSpPr>
            <a:spLocks/>
          </p:cNvSpPr>
          <p:nvPr/>
        </p:nvSpPr>
        <p:spPr bwMode="auto">
          <a:xfrm>
            <a:off x="2841625" y="5167313"/>
            <a:ext cx="2905125" cy="857250"/>
          </a:xfrm>
          <a:custGeom>
            <a:avLst/>
            <a:gdLst>
              <a:gd name="T0" fmla="*/ 851 w 1830"/>
              <a:gd name="T1" fmla="*/ 6 h 540"/>
              <a:gd name="T2" fmla="*/ 912 w 1830"/>
              <a:gd name="T3" fmla="*/ 7 h 540"/>
              <a:gd name="T4" fmla="*/ 979 w 1830"/>
              <a:gd name="T5" fmla="*/ 7 h 540"/>
              <a:gd name="T6" fmla="*/ 1065 w 1830"/>
              <a:gd name="T7" fmla="*/ 15 h 540"/>
              <a:gd name="T8" fmla="*/ 1168 w 1830"/>
              <a:gd name="T9" fmla="*/ 30 h 540"/>
              <a:gd name="T10" fmla="*/ 1252 w 1830"/>
              <a:gd name="T11" fmla="*/ 45 h 540"/>
              <a:gd name="T12" fmla="*/ 1358 w 1830"/>
              <a:gd name="T13" fmla="*/ 71 h 540"/>
              <a:gd name="T14" fmla="*/ 1469 w 1830"/>
              <a:gd name="T15" fmla="*/ 109 h 540"/>
              <a:gd name="T16" fmla="*/ 1574 w 1830"/>
              <a:gd name="T17" fmla="*/ 154 h 540"/>
              <a:gd name="T18" fmla="*/ 1636 w 1830"/>
              <a:gd name="T19" fmla="*/ 188 h 540"/>
              <a:gd name="T20" fmla="*/ 1713 w 1830"/>
              <a:gd name="T21" fmla="*/ 233 h 540"/>
              <a:gd name="T22" fmla="*/ 1759 w 1830"/>
              <a:gd name="T23" fmla="*/ 268 h 540"/>
              <a:gd name="T24" fmla="*/ 1781 w 1830"/>
              <a:gd name="T25" fmla="*/ 293 h 540"/>
              <a:gd name="T26" fmla="*/ 1791 w 1830"/>
              <a:gd name="T27" fmla="*/ 302 h 540"/>
              <a:gd name="T28" fmla="*/ 1544 w 1830"/>
              <a:gd name="T29" fmla="*/ 449 h 540"/>
              <a:gd name="T30" fmla="*/ 1037 w 1830"/>
              <a:gd name="T31" fmla="*/ 529 h 540"/>
              <a:gd name="T32" fmla="*/ 111 w 1830"/>
              <a:gd name="T33" fmla="*/ 382 h 540"/>
              <a:gd name="T34" fmla="*/ 374 w 1830"/>
              <a:gd name="T35" fmla="*/ 143 h 540"/>
              <a:gd name="T36" fmla="*/ 572 w 1830"/>
              <a:gd name="T37" fmla="*/ 53 h 540"/>
              <a:gd name="T38" fmla="*/ 720 w 1830"/>
              <a:gd name="T39" fmla="*/ 20 h 540"/>
              <a:gd name="T40" fmla="*/ 851 w 1830"/>
              <a:gd name="T41" fmla="*/ 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-1703388" y="2362200"/>
            <a:ext cx="11834813" cy="5210175"/>
          </a:xfrm>
          <a:custGeom>
            <a:avLst/>
            <a:gdLst>
              <a:gd name="T0" fmla="*/ 3723 w 7455"/>
              <a:gd name="T1" fmla="*/ 2238 h 3282"/>
              <a:gd name="T2" fmla="*/ 3768 w 7455"/>
              <a:gd name="T3" fmla="*/ 2238 h 3282"/>
              <a:gd name="T4" fmla="*/ 3827 w 7455"/>
              <a:gd name="T5" fmla="*/ 2238 h 3282"/>
              <a:gd name="T6" fmla="*/ 3905 w 7455"/>
              <a:gd name="T7" fmla="*/ 2233 h 3282"/>
              <a:gd name="T8" fmla="*/ 3987 w 7455"/>
              <a:gd name="T9" fmla="*/ 2226 h 3282"/>
              <a:gd name="T10" fmla="*/ 4123 w 7455"/>
              <a:gd name="T11" fmla="*/ 2209 h 3282"/>
              <a:gd name="T12" fmla="*/ 4250 w 7455"/>
              <a:gd name="T13" fmla="*/ 2184 h 3282"/>
              <a:gd name="T14" fmla="*/ 4406 w 7455"/>
              <a:gd name="T15" fmla="*/ 2140 h 3282"/>
              <a:gd name="T16" fmla="*/ 4536 w 7455"/>
              <a:gd name="T17" fmla="*/ 2091 h 3282"/>
              <a:gd name="T18" fmla="*/ 4637 w 7455"/>
              <a:gd name="T19" fmla="*/ 2042 h 3282"/>
              <a:gd name="T20" fmla="*/ 4731 w 7455"/>
              <a:gd name="T21" fmla="*/ 1983 h 3282"/>
              <a:gd name="T22" fmla="*/ 4804 w 7455"/>
              <a:gd name="T23" fmla="*/ 1921 h 3282"/>
              <a:gd name="T24" fmla="*/ 4845 w 7455"/>
              <a:gd name="T25" fmla="*/ 1878 h 3282"/>
              <a:gd name="T26" fmla="*/ 4892 w 7455"/>
              <a:gd name="T27" fmla="*/ 1842 h 3282"/>
              <a:gd name="T28" fmla="*/ 5163 w 7455"/>
              <a:gd name="T29" fmla="*/ 1836 h 3282"/>
              <a:gd name="T30" fmla="*/ 5330 w 7455"/>
              <a:gd name="T31" fmla="*/ 1836 h 3282"/>
              <a:gd name="T32" fmla="*/ 5408 w 7455"/>
              <a:gd name="T33" fmla="*/ 1794 h 3282"/>
              <a:gd name="T34" fmla="*/ 5414 w 7455"/>
              <a:gd name="T35" fmla="*/ 1674 h 3282"/>
              <a:gd name="T36" fmla="*/ 5418 w 7455"/>
              <a:gd name="T37" fmla="*/ 1540 h 3282"/>
              <a:gd name="T38" fmla="*/ 5417 w 7455"/>
              <a:gd name="T39" fmla="*/ 849 h 3282"/>
              <a:gd name="T40" fmla="*/ 5414 w 7455"/>
              <a:gd name="T41" fmla="*/ 534 h 3282"/>
              <a:gd name="T42" fmla="*/ 5435 w 7455"/>
              <a:gd name="T43" fmla="*/ 411 h 3282"/>
              <a:gd name="T44" fmla="*/ 5492 w 7455"/>
              <a:gd name="T45" fmla="*/ 291 h 3282"/>
              <a:gd name="T46" fmla="*/ 5639 w 7455"/>
              <a:gd name="T47" fmla="*/ 195 h 3282"/>
              <a:gd name="T48" fmla="*/ 5927 w 7455"/>
              <a:gd name="T49" fmla="*/ 183 h 3282"/>
              <a:gd name="T50" fmla="*/ 6308 w 7455"/>
              <a:gd name="T51" fmla="*/ 180 h 3282"/>
              <a:gd name="T52" fmla="*/ 6743 w 7455"/>
              <a:gd name="T53" fmla="*/ 177 h 3282"/>
              <a:gd name="T54" fmla="*/ 7127 w 7455"/>
              <a:gd name="T55" fmla="*/ 183 h 3282"/>
              <a:gd name="T56" fmla="*/ 7289 w 7455"/>
              <a:gd name="T57" fmla="*/ 180 h 3282"/>
              <a:gd name="T58" fmla="*/ 7310 w 7455"/>
              <a:gd name="T59" fmla="*/ 446 h 3282"/>
              <a:gd name="T60" fmla="*/ 7063 w 7455"/>
              <a:gd name="T61" fmla="*/ 2857 h 3282"/>
              <a:gd name="T62" fmla="*/ 4957 w 7455"/>
              <a:gd name="T63" fmla="*/ 2947 h 3282"/>
              <a:gd name="T64" fmla="*/ 736 w 7455"/>
              <a:gd name="T65" fmla="*/ 2873 h 3282"/>
              <a:gd name="T66" fmla="*/ 538 w 7455"/>
              <a:gd name="T67" fmla="*/ 495 h 3282"/>
              <a:gd name="T68" fmla="*/ 563 w 7455"/>
              <a:gd name="T69" fmla="*/ 198 h 3282"/>
              <a:gd name="T70" fmla="*/ 1583 w 7455"/>
              <a:gd name="T71" fmla="*/ 165 h 3282"/>
              <a:gd name="T72" fmla="*/ 2060 w 7455"/>
              <a:gd name="T73" fmla="*/ 171 h 3282"/>
              <a:gd name="T74" fmla="*/ 2240 w 7455"/>
              <a:gd name="T75" fmla="*/ 255 h 3282"/>
              <a:gd name="T76" fmla="*/ 2342 w 7455"/>
              <a:gd name="T77" fmla="*/ 474 h 3282"/>
              <a:gd name="T78" fmla="*/ 2336 w 7455"/>
              <a:gd name="T79" fmla="*/ 1146 h 3282"/>
              <a:gd name="T80" fmla="*/ 2339 w 7455"/>
              <a:gd name="T81" fmla="*/ 1719 h 3282"/>
              <a:gd name="T82" fmla="*/ 2351 w 7455"/>
              <a:gd name="T83" fmla="*/ 1842 h 3282"/>
              <a:gd name="T84" fmla="*/ 2456 w 7455"/>
              <a:gd name="T85" fmla="*/ 1881 h 3282"/>
              <a:gd name="T86" fmla="*/ 2793 w 7455"/>
              <a:gd name="T87" fmla="*/ 1886 h 3282"/>
              <a:gd name="T88" fmla="*/ 2990 w 7455"/>
              <a:gd name="T89" fmla="*/ 2034 h 3282"/>
              <a:gd name="T90" fmla="*/ 3155 w 7455"/>
              <a:gd name="T91" fmla="*/ 2165 h 3282"/>
              <a:gd name="T92" fmla="*/ 3426 w 7455"/>
              <a:gd name="T93" fmla="*/ 2223 h 3282"/>
              <a:gd name="T94" fmla="*/ 3723 w 7455"/>
              <a:gd name="T95" fmla="*/ 2238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55" h="3282">
                <a:moveTo>
                  <a:pt x="3723" y="2238"/>
                </a:moveTo>
                <a:cubicBezTo>
                  <a:pt x="3763" y="2232"/>
                  <a:pt x="3751" y="2238"/>
                  <a:pt x="3768" y="2238"/>
                </a:cubicBezTo>
                <a:cubicBezTo>
                  <a:pt x="3786" y="2238"/>
                  <a:pt x="3804" y="2238"/>
                  <a:pt x="3827" y="2238"/>
                </a:cubicBezTo>
                <a:cubicBezTo>
                  <a:pt x="3850" y="2237"/>
                  <a:pt x="3878" y="2234"/>
                  <a:pt x="3905" y="2233"/>
                </a:cubicBezTo>
                <a:cubicBezTo>
                  <a:pt x="3931" y="2231"/>
                  <a:pt x="3950" y="2230"/>
                  <a:pt x="3987" y="2226"/>
                </a:cubicBezTo>
                <a:cubicBezTo>
                  <a:pt x="4023" y="2222"/>
                  <a:pt x="4079" y="2216"/>
                  <a:pt x="4123" y="2209"/>
                </a:cubicBezTo>
                <a:cubicBezTo>
                  <a:pt x="4167" y="2202"/>
                  <a:pt x="4203" y="2195"/>
                  <a:pt x="4250" y="2184"/>
                </a:cubicBezTo>
                <a:cubicBezTo>
                  <a:pt x="4298" y="2172"/>
                  <a:pt x="4358" y="2155"/>
                  <a:pt x="4406" y="2140"/>
                </a:cubicBezTo>
                <a:cubicBezTo>
                  <a:pt x="4454" y="2124"/>
                  <a:pt x="4498" y="2107"/>
                  <a:pt x="4536" y="2091"/>
                </a:cubicBezTo>
                <a:cubicBezTo>
                  <a:pt x="4575" y="2074"/>
                  <a:pt x="4604" y="2060"/>
                  <a:pt x="4637" y="2042"/>
                </a:cubicBezTo>
                <a:cubicBezTo>
                  <a:pt x="4669" y="2024"/>
                  <a:pt x="4703" y="2003"/>
                  <a:pt x="4731" y="1983"/>
                </a:cubicBezTo>
                <a:cubicBezTo>
                  <a:pt x="4759" y="1962"/>
                  <a:pt x="4785" y="1938"/>
                  <a:pt x="4804" y="1921"/>
                </a:cubicBezTo>
                <a:cubicBezTo>
                  <a:pt x="4823" y="1904"/>
                  <a:pt x="4830" y="1891"/>
                  <a:pt x="4845" y="1878"/>
                </a:cubicBezTo>
                <a:cubicBezTo>
                  <a:pt x="4860" y="1865"/>
                  <a:pt x="4839" y="1849"/>
                  <a:pt x="4892" y="1842"/>
                </a:cubicBezTo>
                <a:cubicBezTo>
                  <a:pt x="4945" y="1835"/>
                  <a:pt x="5090" y="1837"/>
                  <a:pt x="5163" y="1836"/>
                </a:cubicBezTo>
                <a:cubicBezTo>
                  <a:pt x="5236" y="1835"/>
                  <a:pt x="5289" y="1843"/>
                  <a:pt x="5330" y="1836"/>
                </a:cubicBezTo>
                <a:cubicBezTo>
                  <a:pt x="5371" y="1829"/>
                  <a:pt x="5394" y="1821"/>
                  <a:pt x="5408" y="1794"/>
                </a:cubicBezTo>
                <a:cubicBezTo>
                  <a:pt x="5422" y="1767"/>
                  <a:pt x="5412" y="1716"/>
                  <a:pt x="5414" y="1674"/>
                </a:cubicBezTo>
                <a:cubicBezTo>
                  <a:pt x="5416" y="1632"/>
                  <a:pt x="5418" y="1677"/>
                  <a:pt x="5418" y="1540"/>
                </a:cubicBezTo>
                <a:cubicBezTo>
                  <a:pt x="5418" y="1403"/>
                  <a:pt x="5418" y="1017"/>
                  <a:pt x="5417" y="849"/>
                </a:cubicBezTo>
                <a:cubicBezTo>
                  <a:pt x="5416" y="681"/>
                  <a:pt x="5411" y="607"/>
                  <a:pt x="5414" y="534"/>
                </a:cubicBezTo>
                <a:cubicBezTo>
                  <a:pt x="5417" y="461"/>
                  <a:pt x="5422" y="452"/>
                  <a:pt x="5435" y="411"/>
                </a:cubicBezTo>
                <a:cubicBezTo>
                  <a:pt x="5448" y="370"/>
                  <a:pt x="5458" y="327"/>
                  <a:pt x="5492" y="291"/>
                </a:cubicBezTo>
                <a:cubicBezTo>
                  <a:pt x="5526" y="255"/>
                  <a:pt x="5567" y="213"/>
                  <a:pt x="5639" y="195"/>
                </a:cubicBezTo>
                <a:cubicBezTo>
                  <a:pt x="5711" y="177"/>
                  <a:pt x="5816" y="185"/>
                  <a:pt x="5927" y="183"/>
                </a:cubicBezTo>
                <a:cubicBezTo>
                  <a:pt x="6038" y="181"/>
                  <a:pt x="6172" y="181"/>
                  <a:pt x="6308" y="180"/>
                </a:cubicBezTo>
                <a:cubicBezTo>
                  <a:pt x="6444" y="179"/>
                  <a:pt x="6607" y="177"/>
                  <a:pt x="6743" y="177"/>
                </a:cubicBezTo>
                <a:cubicBezTo>
                  <a:pt x="6879" y="177"/>
                  <a:pt x="7036" y="182"/>
                  <a:pt x="7127" y="183"/>
                </a:cubicBezTo>
                <a:cubicBezTo>
                  <a:pt x="7218" y="184"/>
                  <a:pt x="7259" y="136"/>
                  <a:pt x="7289" y="180"/>
                </a:cubicBezTo>
                <a:cubicBezTo>
                  <a:pt x="7319" y="224"/>
                  <a:pt x="7348" y="0"/>
                  <a:pt x="7310" y="446"/>
                </a:cubicBezTo>
                <a:cubicBezTo>
                  <a:pt x="7272" y="892"/>
                  <a:pt x="7455" y="2440"/>
                  <a:pt x="7063" y="2857"/>
                </a:cubicBezTo>
                <a:cubicBezTo>
                  <a:pt x="6671" y="3274"/>
                  <a:pt x="6011" y="2944"/>
                  <a:pt x="4957" y="2947"/>
                </a:cubicBezTo>
                <a:cubicBezTo>
                  <a:pt x="3903" y="2950"/>
                  <a:pt x="1472" y="3282"/>
                  <a:pt x="736" y="2873"/>
                </a:cubicBezTo>
                <a:cubicBezTo>
                  <a:pt x="0" y="2464"/>
                  <a:pt x="567" y="941"/>
                  <a:pt x="538" y="495"/>
                </a:cubicBezTo>
                <a:cubicBezTo>
                  <a:pt x="509" y="49"/>
                  <a:pt x="389" y="253"/>
                  <a:pt x="563" y="198"/>
                </a:cubicBezTo>
                <a:cubicBezTo>
                  <a:pt x="737" y="143"/>
                  <a:pt x="1334" y="169"/>
                  <a:pt x="1583" y="165"/>
                </a:cubicBezTo>
                <a:cubicBezTo>
                  <a:pt x="1832" y="161"/>
                  <a:pt x="1951" y="156"/>
                  <a:pt x="2060" y="171"/>
                </a:cubicBezTo>
                <a:cubicBezTo>
                  <a:pt x="2169" y="186"/>
                  <a:pt x="2193" y="204"/>
                  <a:pt x="2240" y="255"/>
                </a:cubicBezTo>
                <a:cubicBezTo>
                  <a:pt x="2287" y="306"/>
                  <a:pt x="2326" y="326"/>
                  <a:pt x="2342" y="474"/>
                </a:cubicBezTo>
                <a:cubicBezTo>
                  <a:pt x="2358" y="622"/>
                  <a:pt x="2336" y="939"/>
                  <a:pt x="2336" y="1146"/>
                </a:cubicBezTo>
                <a:cubicBezTo>
                  <a:pt x="2336" y="1353"/>
                  <a:pt x="2337" y="1603"/>
                  <a:pt x="2339" y="1719"/>
                </a:cubicBezTo>
                <a:cubicBezTo>
                  <a:pt x="2341" y="1835"/>
                  <a:pt x="2332" y="1815"/>
                  <a:pt x="2351" y="1842"/>
                </a:cubicBezTo>
                <a:cubicBezTo>
                  <a:pt x="2370" y="1869"/>
                  <a:pt x="2382" y="1874"/>
                  <a:pt x="2456" y="1881"/>
                </a:cubicBezTo>
                <a:cubicBezTo>
                  <a:pt x="2530" y="1888"/>
                  <a:pt x="2704" y="1861"/>
                  <a:pt x="2793" y="1886"/>
                </a:cubicBezTo>
                <a:cubicBezTo>
                  <a:pt x="2882" y="1911"/>
                  <a:pt x="2930" y="1988"/>
                  <a:pt x="2990" y="2034"/>
                </a:cubicBezTo>
                <a:cubicBezTo>
                  <a:pt x="3050" y="2080"/>
                  <a:pt x="3082" y="2134"/>
                  <a:pt x="3155" y="2165"/>
                </a:cubicBezTo>
                <a:cubicBezTo>
                  <a:pt x="3228" y="2196"/>
                  <a:pt x="3331" y="2211"/>
                  <a:pt x="3426" y="2223"/>
                </a:cubicBezTo>
                <a:cubicBezTo>
                  <a:pt x="3521" y="2235"/>
                  <a:pt x="3661" y="2235"/>
                  <a:pt x="3723" y="2238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8006" name="Group 6"/>
          <p:cNvGrpSpPr>
            <a:grpSpLocks/>
          </p:cNvGrpSpPr>
          <p:nvPr/>
        </p:nvGrpSpPr>
        <p:grpSpPr bwMode="auto">
          <a:xfrm>
            <a:off x="5197475" y="5548313"/>
            <a:ext cx="277813" cy="238125"/>
            <a:chOff x="3192" y="2215"/>
            <a:chExt cx="920" cy="943"/>
          </a:xfrm>
        </p:grpSpPr>
        <p:sp>
          <p:nvSpPr>
            <p:cNvPr id="128007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08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09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0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1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2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3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16" name="Freeform 16"/>
          <p:cNvSpPr>
            <a:spLocks/>
          </p:cNvSpPr>
          <p:nvPr/>
        </p:nvSpPr>
        <p:spPr bwMode="auto">
          <a:xfrm>
            <a:off x="-4402138" y="2506663"/>
            <a:ext cx="6708776" cy="457200"/>
          </a:xfrm>
          <a:custGeom>
            <a:avLst/>
            <a:gdLst>
              <a:gd name="T0" fmla="*/ 0 w 4226"/>
              <a:gd name="T1" fmla="*/ 50 h 288"/>
              <a:gd name="T2" fmla="*/ 1242 w 4226"/>
              <a:gd name="T3" fmla="*/ 42 h 288"/>
              <a:gd name="T4" fmla="*/ 2987 w 4226"/>
              <a:gd name="T5" fmla="*/ 34 h 288"/>
              <a:gd name="T6" fmla="*/ 4024 w 4226"/>
              <a:gd name="T7" fmla="*/ 42 h 288"/>
              <a:gd name="T8" fmla="*/ 4197 w 4226"/>
              <a:gd name="T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6" h="288">
                <a:moveTo>
                  <a:pt x="0" y="50"/>
                </a:moveTo>
                <a:cubicBezTo>
                  <a:pt x="207" y="49"/>
                  <a:pt x="744" y="45"/>
                  <a:pt x="1242" y="42"/>
                </a:cubicBezTo>
                <a:cubicBezTo>
                  <a:pt x="1740" y="39"/>
                  <a:pt x="2523" y="34"/>
                  <a:pt x="2987" y="34"/>
                </a:cubicBezTo>
                <a:cubicBezTo>
                  <a:pt x="3451" y="34"/>
                  <a:pt x="3822" y="0"/>
                  <a:pt x="4024" y="42"/>
                </a:cubicBezTo>
                <a:cubicBezTo>
                  <a:pt x="4226" y="84"/>
                  <a:pt x="4161" y="237"/>
                  <a:pt x="4197" y="288"/>
                </a:cubicBezTo>
              </a:path>
            </a:pathLst>
          </a:cu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7" name="Freeform 17"/>
          <p:cNvSpPr>
            <a:spLocks/>
          </p:cNvSpPr>
          <p:nvPr/>
        </p:nvSpPr>
        <p:spPr bwMode="auto">
          <a:xfrm>
            <a:off x="6570663" y="2573338"/>
            <a:ext cx="2795587" cy="469900"/>
          </a:xfrm>
          <a:custGeom>
            <a:avLst/>
            <a:gdLst>
              <a:gd name="T0" fmla="*/ 0 w 1761"/>
              <a:gd name="T1" fmla="*/ 296 h 296"/>
              <a:gd name="T2" fmla="*/ 214 w 1761"/>
              <a:gd name="T3" fmla="*/ 58 h 296"/>
              <a:gd name="T4" fmla="*/ 453 w 1761"/>
              <a:gd name="T5" fmla="*/ 16 h 296"/>
              <a:gd name="T6" fmla="*/ 1761 w 1761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1" h="296">
                <a:moveTo>
                  <a:pt x="0" y="296"/>
                </a:moveTo>
                <a:cubicBezTo>
                  <a:pt x="69" y="200"/>
                  <a:pt x="139" y="105"/>
                  <a:pt x="214" y="58"/>
                </a:cubicBezTo>
                <a:cubicBezTo>
                  <a:pt x="289" y="11"/>
                  <a:pt x="195" y="26"/>
                  <a:pt x="453" y="16"/>
                </a:cubicBezTo>
                <a:cubicBezTo>
                  <a:pt x="711" y="6"/>
                  <a:pt x="1489" y="3"/>
                  <a:pt x="1761" y="0"/>
                </a:cubicBezTo>
              </a:path>
            </a:pathLst>
          </a:custGeom>
          <a:noFill/>
          <a:ln w="88900">
            <a:solidFill>
              <a:srgbClr val="BEBEB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8" name="Text Box 18"/>
          <p:cNvSpPr txBox="1">
            <a:spLocks noChangeArrowheads="1"/>
          </p:cNvSpPr>
          <p:nvPr/>
        </p:nvSpPr>
        <p:spPr bwMode="auto">
          <a:xfrm>
            <a:off x="2913063" y="4637088"/>
            <a:ext cx="541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MiTeGen MicroTools</a:t>
            </a: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107950" y="6191250"/>
            <a:ext cx="892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Courier New" pitchFamily="49" charset="0"/>
              </a:rPr>
              <a:t>http://www.mitegen.com/products/microtools/microtools_kit1.shtml</a:t>
            </a:r>
          </a:p>
        </p:txBody>
      </p:sp>
      <p:pic>
        <p:nvPicPr>
          <p:cNvPr id="537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"/>
          <a:stretch>
            <a:fillRect/>
          </a:stretch>
        </p:blipFill>
        <p:spPr bwMode="auto">
          <a:xfrm>
            <a:off x="1516063" y="3562350"/>
            <a:ext cx="6111875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7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"/>
          <a:stretch>
            <a:fillRect/>
          </a:stretch>
        </p:blipFill>
        <p:spPr bwMode="auto">
          <a:xfrm>
            <a:off x="1516063" y="1249363"/>
            <a:ext cx="6111875" cy="233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reeform 2"/>
          <p:cNvSpPr>
            <a:spLocks/>
          </p:cNvSpPr>
          <p:nvPr/>
        </p:nvSpPr>
        <p:spPr bwMode="auto">
          <a:xfrm>
            <a:off x="1743075" y="5718175"/>
            <a:ext cx="3000375" cy="847725"/>
          </a:xfrm>
          <a:custGeom>
            <a:avLst/>
            <a:gdLst>
              <a:gd name="T0" fmla="*/ 1419 w 1890"/>
              <a:gd name="T1" fmla="*/ 114 h 534"/>
              <a:gd name="T2" fmla="*/ 1687 w 1890"/>
              <a:gd name="T3" fmla="*/ 477 h 534"/>
              <a:gd name="T4" fmla="*/ 204 w 1890"/>
              <a:gd name="T5" fmla="*/ 454 h 534"/>
              <a:gd name="T6" fmla="*/ 464 w 1890"/>
              <a:gd name="T7" fmla="*/ 138 h 534"/>
              <a:gd name="T8" fmla="*/ 977 w 1890"/>
              <a:gd name="T9" fmla="*/ 4 h 534"/>
              <a:gd name="T10" fmla="*/ 1419 w 1890"/>
              <a:gd name="T11" fmla="*/ 114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90" h="534">
                <a:moveTo>
                  <a:pt x="1419" y="114"/>
                </a:moveTo>
                <a:cubicBezTo>
                  <a:pt x="1665" y="220"/>
                  <a:pt x="1890" y="420"/>
                  <a:pt x="1687" y="477"/>
                </a:cubicBezTo>
                <a:cubicBezTo>
                  <a:pt x="1484" y="534"/>
                  <a:pt x="408" y="510"/>
                  <a:pt x="204" y="454"/>
                </a:cubicBezTo>
                <a:cubicBezTo>
                  <a:pt x="0" y="398"/>
                  <a:pt x="335" y="213"/>
                  <a:pt x="464" y="138"/>
                </a:cubicBezTo>
                <a:cubicBezTo>
                  <a:pt x="593" y="63"/>
                  <a:pt x="818" y="8"/>
                  <a:pt x="977" y="4"/>
                </a:cubicBezTo>
                <a:cubicBezTo>
                  <a:pt x="1136" y="0"/>
                  <a:pt x="1327" y="91"/>
                  <a:pt x="1419" y="114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1" name="Freeform 3"/>
          <p:cNvSpPr>
            <a:spLocks/>
          </p:cNvSpPr>
          <p:nvPr/>
        </p:nvSpPr>
        <p:spPr bwMode="auto">
          <a:xfrm>
            <a:off x="4606925" y="5570538"/>
            <a:ext cx="3497263" cy="1098550"/>
          </a:xfrm>
          <a:custGeom>
            <a:avLst/>
            <a:gdLst>
              <a:gd name="T0" fmla="*/ 775 w 2203"/>
              <a:gd name="T1" fmla="*/ 58 h 692"/>
              <a:gd name="T2" fmla="*/ 1304 w 2203"/>
              <a:gd name="T3" fmla="*/ 58 h 692"/>
              <a:gd name="T4" fmla="*/ 1785 w 2203"/>
              <a:gd name="T5" fmla="*/ 264 h 692"/>
              <a:gd name="T6" fmla="*/ 1951 w 2203"/>
              <a:gd name="T7" fmla="*/ 610 h 692"/>
              <a:gd name="T8" fmla="*/ 270 w 2203"/>
              <a:gd name="T9" fmla="*/ 658 h 692"/>
              <a:gd name="T10" fmla="*/ 333 w 2203"/>
              <a:gd name="T11" fmla="*/ 405 h 692"/>
              <a:gd name="T12" fmla="*/ 775 w 2203"/>
              <a:gd name="T13" fmla="*/ 58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3" h="692">
                <a:moveTo>
                  <a:pt x="775" y="58"/>
                </a:moveTo>
                <a:cubicBezTo>
                  <a:pt x="937" y="0"/>
                  <a:pt x="1136" y="24"/>
                  <a:pt x="1304" y="58"/>
                </a:cubicBezTo>
                <a:cubicBezTo>
                  <a:pt x="1472" y="92"/>
                  <a:pt x="1677" y="172"/>
                  <a:pt x="1785" y="264"/>
                </a:cubicBezTo>
                <a:cubicBezTo>
                  <a:pt x="1893" y="356"/>
                  <a:pt x="2203" y="544"/>
                  <a:pt x="1951" y="610"/>
                </a:cubicBezTo>
                <a:cubicBezTo>
                  <a:pt x="1699" y="676"/>
                  <a:pt x="540" y="692"/>
                  <a:pt x="270" y="658"/>
                </a:cubicBezTo>
                <a:cubicBezTo>
                  <a:pt x="0" y="624"/>
                  <a:pt x="249" y="505"/>
                  <a:pt x="333" y="405"/>
                </a:cubicBezTo>
                <a:cubicBezTo>
                  <a:pt x="417" y="305"/>
                  <a:pt x="613" y="116"/>
                  <a:pt x="775" y="58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Dabbing to remove excess</a:t>
            </a:r>
          </a:p>
        </p:txBody>
      </p:sp>
      <p:sp>
        <p:nvSpPr>
          <p:cNvPr id="135174" name="Rectangle 6" descr="Light downward diagonal"/>
          <p:cNvSpPr>
            <a:spLocks noChangeArrowheads="1"/>
          </p:cNvSpPr>
          <p:nvPr/>
        </p:nvSpPr>
        <p:spPr bwMode="auto">
          <a:xfrm>
            <a:off x="-350838" y="6337300"/>
            <a:ext cx="9858376" cy="520700"/>
          </a:xfrm>
          <a:prstGeom prst="rect">
            <a:avLst/>
          </a:pr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/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3756025" y="6415088"/>
            <a:ext cx="1543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clean surface</a:t>
            </a:r>
          </a:p>
        </p:txBody>
      </p:sp>
      <p:sp>
        <p:nvSpPr>
          <p:cNvPr id="135176" name="Freeform 8"/>
          <p:cNvSpPr>
            <a:spLocks/>
          </p:cNvSpPr>
          <p:nvPr/>
        </p:nvSpPr>
        <p:spPr bwMode="auto">
          <a:xfrm>
            <a:off x="-887413" y="2390775"/>
            <a:ext cx="3317876" cy="3122613"/>
          </a:xfrm>
          <a:custGeom>
            <a:avLst/>
            <a:gdLst>
              <a:gd name="T0" fmla="*/ 1513 w 2090"/>
              <a:gd name="T1" fmla="*/ 956 h 1967"/>
              <a:gd name="T2" fmla="*/ 1900 w 2090"/>
              <a:gd name="T3" fmla="*/ 1193 h 1967"/>
              <a:gd name="T4" fmla="*/ 2073 w 2090"/>
              <a:gd name="T5" fmla="*/ 1524 h 1967"/>
              <a:gd name="T6" fmla="*/ 2002 w 2090"/>
              <a:gd name="T7" fmla="*/ 1808 h 1967"/>
              <a:gd name="T8" fmla="*/ 1679 w 2090"/>
              <a:gd name="T9" fmla="*/ 1966 h 1967"/>
              <a:gd name="T10" fmla="*/ 1221 w 2090"/>
              <a:gd name="T11" fmla="*/ 1800 h 1967"/>
              <a:gd name="T12" fmla="*/ 977 w 2090"/>
              <a:gd name="T13" fmla="*/ 1516 h 1967"/>
              <a:gd name="T14" fmla="*/ 724 w 2090"/>
              <a:gd name="T15" fmla="*/ 980 h 1967"/>
              <a:gd name="T16" fmla="*/ 29 w 2090"/>
              <a:gd name="T17" fmla="*/ 41 h 1967"/>
              <a:gd name="T18" fmla="*/ 898 w 2090"/>
              <a:gd name="T19" fmla="*/ 735 h 1967"/>
              <a:gd name="T20" fmla="*/ 1513 w 2090"/>
              <a:gd name="T21" fmla="*/ 956 h 1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90" h="1967">
                <a:moveTo>
                  <a:pt x="1513" y="956"/>
                </a:moveTo>
                <a:cubicBezTo>
                  <a:pt x="1680" y="1032"/>
                  <a:pt x="1807" y="1098"/>
                  <a:pt x="1900" y="1193"/>
                </a:cubicBezTo>
                <a:cubicBezTo>
                  <a:pt x="1993" y="1288"/>
                  <a:pt x="2056" y="1422"/>
                  <a:pt x="2073" y="1524"/>
                </a:cubicBezTo>
                <a:cubicBezTo>
                  <a:pt x="2090" y="1626"/>
                  <a:pt x="2068" y="1734"/>
                  <a:pt x="2002" y="1808"/>
                </a:cubicBezTo>
                <a:cubicBezTo>
                  <a:pt x="1936" y="1882"/>
                  <a:pt x="1809" y="1967"/>
                  <a:pt x="1679" y="1966"/>
                </a:cubicBezTo>
                <a:cubicBezTo>
                  <a:pt x="1549" y="1965"/>
                  <a:pt x="1338" y="1875"/>
                  <a:pt x="1221" y="1800"/>
                </a:cubicBezTo>
                <a:cubicBezTo>
                  <a:pt x="1104" y="1725"/>
                  <a:pt x="1060" y="1653"/>
                  <a:pt x="977" y="1516"/>
                </a:cubicBezTo>
                <a:cubicBezTo>
                  <a:pt x="894" y="1379"/>
                  <a:pt x="882" y="1226"/>
                  <a:pt x="724" y="980"/>
                </a:cubicBezTo>
                <a:cubicBezTo>
                  <a:pt x="566" y="734"/>
                  <a:pt x="0" y="82"/>
                  <a:pt x="29" y="41"/>
                </a:cubicBezTo>
                <a:cubicBezTo>
                  <a:pt x="58" y="0"/>
                  <a:pt x="651" y="583"/>
                  <a:pt x="898" y="735"/>
                </a:cubicBezTo>
                <a:cubicBezTo>
                  <a:pt x="1145" y="887"/>
                  <a:pt x="1346" y="880"/>
                  <a:pt x="1513" y="956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5177" name="Group 9"/>
          <p:cNvGrpSpPr>
            <a:grpSpLocks/>
          </p:cNvGrpSpPr>
          <p:nvPr/>
        </p:nvGrpSpPr>
        <p:grpSpPr bwMode="auto">
          <a:xfrm>
            <a:off x="-1146175" y="2281238"/>
            <a:ext cx="3359150" cy="3021012"/>
            <a:chOff x="11" y="1490"/>
            <a:chExt cx="2116" cy="1903"/>
          </a:xfrm>
        </p:grpSpPr>
        <p:sp>
          <p:nvSpPr>
            <p:cNvPr id="135178" name="Freeform 10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9" name="Freeform 11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1238250" y="45593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My crystal “dissolved” in the oil!</a:t>
            </a: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"/>
          <a:stretch>
            <a:fillRect/>
          </a:stretch>
        </p:blipFill>
        <p:spPr bwMode="auto">
          <a:xfrm>
            <a:off x="1905000" y="838200"/>
            <a:ext cx="5410200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962400" y="63246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no, it didn’t…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Freeform 2"/>
          <p:cNvSpPr>
            <a:spLocks/>
          </p:cNvSpPr>
          <p:nvPr/>
        </p:nvSpPr>
        <p:spPr bwMode="auto">
          <a:xfrm>
            <a:off x="-1727200" y="2389188"/>
            <a:ext cx="12634913" cy="6588125"/>
          </a:xfrm>
          <a:custGeom>
            <a:avLst/>
            <a:gdLst>
              <a:gd name="T0" fmla="*/ 1072 w 7959"/>
              <a:gd name="T1" fmla="*/ 1079 h 4150"/>
              <a:gd name="T2" fmla="*/ 1631 w 7959"/>
              <a:gd name="T3" fmla="*/ 1071 h 4150"/>
              <a:gd name="T4" fmla="*/ 1968 w 7959"/>
              <a:gd name="T5" fmla="*/ 1054 h 4150"/>
              <a:gd name="T6" fmla="*/ 2314 w 7959"/>
              <a:gd name="T7" fmla="*/ 1029 h 4150"/>
              <a:gd name="T8" fmla="*/ 2495 w 7959"/>
              <a:gd name="T9" fmla="*/ 741 h 4150"/>
              <a:gd name="T10" fmla="*/ 2372 w 7959"/>
              <a:gd name="T11" fmla="*/ 379 h 4150"/>
              <a:gd name="T12" fmla="*/ 2289 w 7959"/>
              <a:gd name="T13" fmla="*/ 165 h 4150"/>
              <a:gd name="T14" fmla="*/ 2174 w 7959"/>
              <a:gd name="T15" fmla="*/ 91 h 4150"/>
              <a:gd name="T16" fmla="*/ 2306 w 7959"/>
              <a:gd name="T17" fmla="*/ 1 h 4150"/>
              <a:gd name="T18" fmla="*/ 2372 w 7959"/>
              <a:gd name="T19" fmla="*/ 83 h 4150"/>
              <a:gd name="T20" fmla="*/ 2495 w 7959"/>
              <a:gd name="T21" fmla="*/ 116 h 4150"/>
              <a:gd name="T22" fmla="*/ 2832 w 7959"/>
              <a:gd name="T23" fmla="*/ 223 h 4150"/>
              <a:gd name="T24" fmla="*/ 3129 w 7959"/>
              <a:gd name="T25" fmla="*/ 396 h 4150"/>
              <a:gd name="T26" fmla="*/ 3458 w 7959"/>
              <a:gd name="T27" fmla="*/ 700 h 4150"/>
              <a:gd name="T28" fmla="*/ 3581 w 7959"/>
              <a:gd name="T29" fmla="*/ 1005 h 4150"/>
              <a:gd name="T30" fmla="*/ 3861 w 7959"/>
              <a:gd name="T31" fmla="*/ 1095 h 4150"/>
              <a:gd name="T32" fmla="*/ 4445 w 7959"/>
              <a:gd name="T33" fmla="*/ 1099 h 4150"/>
              <a:gd name="T34" fmla="*/ 4684 w 7959"/>
              <a:gd name="T35" fmla="*/ 1099 h 4150"/>
              <a:gd name="T36" fmla="*/ 4923 w 7959"/>
              <a:gd name="T37" fmla="*/ 1046 h 4150"/>
              <a:gd name="T38" fmla="*/ 5071 w 7959"/>
              <a:gd name="T39" fmla="*/ 873 h 4150"/>
              <a:gd name="T40" fmla="*/ 5112 w 7959"/>
              <a:gd name="T41" fmla="*/ 355 h 4150"/>
              <a:gd name="T42" fmla="*/ 5186 w 7959"/>
              <a:gd name="T43" fmla="*/ 231 h 4150"/>
              <a:gd name="T44" fmla="*/ 5285 w 7959"/>
              <a:gd name="T45" fmla="*/ 289 h 4150"/>
              <a:gd name="T46" fmla="*/ 5342 w 7959"/>
              <a:gd name="T47" fmla="*/ 873 h 4150"/>
              <a:gd name="T48" fmla="*/ 5573 w 7959"/>
              <a:gd name="T49" fmla="*/ 1103 h 4150"/>
              <a:gd name="T50" fmla="*/ 5869 w 7959"/>
              <a:gd name="T51" fmla="*/ 1108 h 4150"/>
              <a:gd name="T52" fmla="*/ 6099 w 7959"/>
              <a:gd name="T53" fmla="*/ 1108 h 4150"/>
              <a:gd name="T54" fmla="*/ 6887 w 7959"/>
              <a:gd name="T55" fmla="*/ 1113 h 4150"/>
              <a:gd name="T56" fmla="*/ 6998 w 7959"/>
              <a:gd name="T57" fmla="*/ 1152 h 4150"/>
              <a:gd name="T58" fmla="*/ 7069 w 7959"/>
              <a:gd name="T59" fmla="*/ 3164 h 4150"/>
              <a:gd name="T60" fmla="*/ 6947 w 7959"/>
              <a:gd name="T61" fmla="*/ 4009 h 4150"/>
              <a:gd name="T62" fmla="*/ 997 w 7959"/>
              <a:gd name="T63" fmla="*/ 4009 h 4150"/>
              <a:gd name="T64" fmla="*/ 962 w 7959"/>
              <a:gd name="T65" fmla="*/ 3314 h 4150"/>
              <a:gd name="T66" fmla="*/ 962 w 7959"/>
              <a:gd name="T67" fmla="*/ 3267 h 4150"/>
              <a:gd name="T68" fmla="*/ 938 w 7959"/>
              <a:gd name="T69" fmla="*/ 1223 h 4150"/>
              <a:gd name="T70" fmla="*/ 954 w 7959"/>
              <a:gd name="T71" fmla="*/ 1121 h 4150"/>
              <a:gd name="T72" fmla="*/ 1072 w 7959"/>
              <a:gd name="T73" fmla="*/ 1079 h 4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959" h="4150">
                <a:moveTo>
                  <a:pt x="1072" y="1079"/>
                </a:moveTo>
                <a:cubicBezTo>
                  <a:pt x="1185" y="1071"/>
                  <a:pt x="1482" y="1075"/>
                  <a:pt x="1631" y="1071"/>
                </a:cubicBezTo>
                <a:cubicBezTo>
                  <a:pt x="1780" y="1067"/>
                  <a:pt x="1854" y="1061"/>
                  <a:pt x="1968" y="1054"/>
                </a:cubicBezTo>
                <a:cubicBezTo>
                  <a:pt x="2082" y="1047"/>
                  <a:pt x="2226" y="1081"/>
                  <a:pt x="2314" y="1029"/>
                </a:cubicBezTo>
                <a:cubicBezTo>
                  <a:pt x="2402" y="977"/>
                  <a:pt x="2485" y="849"/>
                  <a:pt x="2495" y="741"/>
                </a:cubicBezTo>
                <a:cubicBezTo>
                  <a:pt x="2505" y="633"/>
                  <a:pt x="2406" y="475"/>
                  <a:pt x="2372" y="379"/>
                </a:cubicBezTo>
                <a:cubicBezTo>
                  <a:pt x="2338" y="283"/>
                  <a:pt x="2322" y="213"/>
                  <a:pt x="2289" y="165"/>
                </a:cubicBezTo>
                <a:cubicBezTo>
                  <a:pt x="2256" y="117"/>
                  <a:pt x="2171" y="118"/>
                  <a:pt x="2174" y="91"/>
                </a:cubicBezTo>
                <a:cubicBezTo>
                  <a:pt x="2177" y="64"/>
                  <a:pt x="2273" y="2"/>
                  <a:pt x="2306" y="1"/>
                </a:cubicBezTo>
                <a:cubicBezTo>
                  <a:pt x="2339" y="0"/>
                  <a:pt x="2341" y="64"/>
                  <a:pt x="2372" y="83"/>
                </a:cubicBezTo>
                <a:cubicBezTo>
                  <a:pt x="2403" y="102"/>
                  <a:pt x="2418" y="93"/>
                  <a:pt x="2495" y="116"/>
                </a:cubicBezTo>
                <a:cubicBezTo>
                  <a:pt x="2572" y="139"/>
                  <a:pt x="2726" y="176"/>
                  <a:pt x="2832" y="223"/>
                </a:cubicBezTo>
                <a:cubicBezTo>
                  <a:pt x="2938" y="270"/>
                  <a:pt x="3025" y="317"/>
                  <a:pt x="3129" y="396"/>
                </a:cubicBezTo>
                <a:cubicBezTo>
                  <a:pt x="3233" y="475"/>
                  <a:pt x="3383" y="599"/>
                  <a:pt x="3458" y="700"/>
                </a:cubicBezTo>
                <a:cubicBezTo>
                  <a:pt x="3533" y="801"/>
                  <a:pt x="3514" y="939"/>
                  <a:pt x="3581" y="1005"/>
                </a:cubicBezTo>
                <a:cubicBezTo>
                  <a:pt x="3648" y="1071"/>
                  <a:pt x="3717" y="1079"/>
                  <a:pt x="3861" y="1095"/>
                </a:cubicBezTo>
                <a:cubicBezTo>
                  <a:pt x="4005" y="1111"/>
                  <a:pt x="4308" y="1098"/>
                  <a:pt x="4445" y="1099"/>
                </a:cubicBezTo>
                <a:cubicBezTo>
                  <a:pt x="4582" y="1100"/>
                  <a:pt x="4604" y="1108"/>
                  <a:pt x="4684" y="1099"/>
                </a:cubicBezTo>
                <a:cubicBezTo>
                  <a:pt x="4764" y="1090"/>
                  <a:pt x="4859" y="1084"/>
                  <a:pt x="4923" y="1046"/>
                </a:cubicBezTo>
                <a:cubicBezTo>
                  <a:pt x="4987" y="1008"/>
                  <a:pt x="5040" y="988"/>
                  <a:pt x="5071" y="873"/>
                </a:cubicBezTo>
                <a:cubicBezTo>
                  <a:pt x="5102" y="758"/>
                  <a:pt x="5093" y="462"/>
                  <a:pt x="5112" y="355"/>
                </a:cubicBezTo>
                <a:cubicBezTo>
                  <a:pt x="5131" y="248"/>
                  <a:pt x="5157" y="242"/>
                  <a:pt x="5186" y="231"/>
                </a:cubicBezTo>
                <a:cubicBezTo>
                  <a:pt x="5215" y="220"/>
                  <a:pt x="5259" y="182"/>
                  <a:pt x="5285" y="289"/>
                </a:cubicBezTo>
                <a:cubicBezTo>
                  <a:pt x="5311" y="396"/>
                  <a:pt x="5294" y="737"/>
                  <a:pt x="5342" y="873"/>
                </a:cubicBezTo>
                <a:cubicBezTo>
                  <a:pt x="5390" y="1009"/>
                  <a:pt x="5485" y="1064"/>
                  <a:pt x="5573" y="1103"/>
                </a:cubicBezTo>
                <a:cubicBezTo>
                  <a:pt x="5661" y="1142"/>
                  <a:pt x="5781" y="1107"/>
                  <a:pt x="5869" y="1108"/>
                </a:cubicBezTo>
                <a:cubicBezTo>
                  <a:pt x="5957" y="1109"/>
                  <a:pt x="5929" y="1107"/>
                  <a:pt x="6099" y="1108"/>
                </a:cubicBezTo>
                <a:cubicBezTo>
                  <a:pt x="6269" y="1109"/>
                  <a:pt x="6737" y="1106"/>
                  <a:pt x="6887" y="1113"/>
                </a:cubicBezTo>
                <a:cubicBezTo>
                  <a:pt x="7037" y="1120"/>
                  <a:pt x="6968" y="810"/>
                  <a:pt x="6998" y="1152"/>
                </a:cubicBezTo>
                <a:cubicBezTo>
                  <a:pt x="7028" y="1494"/>
                  <a:pt x="7077" y="2688"/>
                  <a:pt x="7069" y="3164"/>
                </a:cubicBezTo>
                <a:cubicBezTo>
                  <a:pt x="7061" y="3640"/>
                  <a:pt x="7959" y="3868"/>
                  <a:pt x="6947" y="4009"/>
                </a:cubicBezTo>
                <a:cubicBezTo>
                  <a:pt x="5935" y="4150"/>
                  <a:pt x="1994" y="4125"/>
                  <a:pt x="997" y="4009"/>
                </a:cubicBezTo>
                <a:cubicBezTo>
                  <a:pt x="0" y="3893"/>
                  <a:pt x="968" y="3438"/>
                  <a:pt x="962" y="3314"/>
                </a:cubicBezTo>
                <a:cubicBezTo>
                  <a:pt x="956" y="3190"/>
                  <a:pt x="966" y="3615"/>
                  <a:pt x="962" y="3267"/>
                </a:cubicBezTo>
                <a:cubicBezTo>
                  <a:pt x="958" y="2919"/>
                  <a:pt x="939" y="1581"/>
                  <a:pt x="938" y="1223"/>
                </a:cubicBezTo>
                <a:cubicBezTo>
                  <a:pt x="937" y="865"/>
                  <a:pt x="932" y="1145"/>
                  <a:pt x="954" y="1121"/>
                </a:cubicBezTo>
                <a:cubicBezTo>
                  <a:pt x="976" y="1097"/>
                  <a:pt x="959" y="1087"/>
                  <a:pt x="1072" y="107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2612" name="Group 4"/>
          <p:cNvGrpSpPr>
            <a:grpSpLocks/>
          </p:cNvGrpSpPr>
          <p:nvPr/>
        </p:nvGrpSpPr>
        <p:grpSpPr bwMode="auto">
          <a:xfrm>
            <a:off x="396875" y="465138"/>
            <a:ext cx="6292850" cy="3646487"/>
            <a:chOff x="250" y="1743"/>
            <a:chExt cx="3964" cy="2297"/>
          </a:xfrm>
        </p:grpSpPr>
        <p:grpSp>
          <p:nvGrpSpPr>
            <p:cNvPr id="452613" name="Group 5"/>
            <p:cNvGrpSpPr>
              <a:grpSpLocks/>
            </p:cNvGrpSpPr>
            <p:nvPr/>
          </p:nvGrpSpPr>
          <p:grpSpPr bwMode="auto">
            <a:xfrm>
              <a:off x="250" y="2137"/>
              <a:ext cx="2116" cy="1903"/>
              <a:chOff x="11" y="1490"/>
              <a:chExt cx="2116" cy="1903"/>
            </a:xfrm>
          </p:grpSpPr>
          <p:sp>
            <p:nvSpPr>
              <p:cNvPr id="452614" name="Freeform 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15" name="Freeform 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2616" name="Group 8"/>
            <p:cNvGrpSpPr>
              <a:grpSpLocks/>
            </p:cNvGrpSpPr>
            <p:nvPr/>
          </p:nvGrpSpPr>
          <p:grpSpPr bwMode="auto">
            <a:xfrm>
              <a:off x="4024" y="1743"/>
              <a:ext cx="190" cy="2273"/>
              <a:chOff x="4064" y="1215"/>
              <a:chExt cx="190" cy="2273"/>
            </a:xfrm>
          </p:grpSpPr>
          <p:sp>
            <p:nvSpPr>
              <p:cNvPr id="452617" name="Freeform 9"/>
              <p:cNvSpPr>
                <a:spLocks/>
              </p:cNvSpPr>
              <p:nvPr/>
            </p:nvSpPr>
            <p:spPr bwMode="auto">
              <a:xfrm>
                <a:off x="4080" y="1215"/>
                <a:ext cx="174" cy="2273"/>
              </a:xfrm>
              <a:custGeom>
                <a:avLst/>
                <a:gdLst>
                  <a:gd name="T0" fmla="*/ 100 w 174"/>
                  <a:gd name="T1" fmla="*/ 2256 h 2273"/>
                  <a:gd name="T2" fmla="*/ 157 w 174"/>
                  <a:gd name="T3" fmla="*/ 1801 h 2273"/>
                  <a:gd name="T4" fmla="*/ 95 w 174"/>
                  <a:gd name="T5" fmla="*/ 1393 h 2273"/>
                  <a:gd name="T6" fmla="*/ 9 w 174"/>
                  <a:gd name="T7" fmla="*/ 1153 h 2273"/>
                  <a:gd name="T8" fmla="*/ 143 w 174"/>
                  <a:gd name="T9" fmla="*/ 882 h 2273"/>
                  <a:gd name="T10" fmla="*/ 37 w 174"/>
                  <a:gd name="T11" fmla="*/ 574 h 2273"/>
                  <a:gd name="T12" fmla="*/ 172 w 174"/>
                  <a:gd name="T13" fmla="*/ 294 h 2273"/>
                  <a:gd name="T14" fmla="*/ 50 w 174"/>
                  <a:gd name="T15" fmla="*/ 0 h 2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2273">
                    <a:moveTo>
                      <a:pt x="100" y="2256"/>
                    </a:moveTo>
                    <a:cubicBezTo>
                      <a:pt x="134" y="2273"/>
                      <a:pt x="158" y="1945"/>
                      <a:pt x="157" y="1801"/>
                    </a:cubicBezTo>
                    <a:cubicBezTo>
                      <a:pt x="156" y="1657"/>
                      <a:pt x="120" y="1501"/>
                      <a:pt x="95" y="1393"/>
                    </a:cubicBezTo>
                    <a:cubicBezTo>
                      <a:pt x="70" y="1285"/>
                      <a:pt x="0" y="1238"/>
                      <a:pt x="9" y="1153"/>
                    </a:cubicBezTo>
                    <a:cubicBezTo>
                      <a:pt x="17" y="1067"/>
                      <a:pt x="137" y="978"/>
                      <a:pt x="143" y="882"/>
                    </a:cubicBezTo>
                    <a:cubicBezTo>
                      <a:pt x="148" y="786"/>
                      <a:pt x="32" y="671"/>
                      <a:pt x="37" y="574"/>
                    </a:cubicBezTo>
                    <a:cubicBezTo>
                      <a:pt x="43" y="475"/>
                      <a:pt x="170" y="391"/>
                      <a:pt x="172" y="294"/>
                    </a:cubicBezTo>
                    <a:cubicBezTo>
                      <a:pt x="174" y="199"/>
                      <a:pt x="71" y="50"/>
                      <a:pt x="5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18" name="Freeform 10"/>
              <p:cNvSpPr>
                <a:spLocks/>
              </p:cNvSpPr>
              <p:nvPr/>
            </p:nvSpPr>
            <p:spPr bwMode="auto">
              <a:xfrm>
                <a:off x="4064" y="1252"/>
                <a:ext cx="187" cy="2222"/>
              </a:xfrm>
              <a:custGeom>
                <a:avLst/>
                <a:gdLst>
                  <a:gd name="T0" fmla="*/ 123 w 187"/>
                  <a:gd name="T1" fmla="*/ 2218 h 2222"/>
                  <a:gd name="T2" fmla="*/ 15 w 187"/>
                  <a:gd name="T3" fmla="*/ 1710 h 2222"/>
                  <a:gd name="T4" fmla="*/ 32 w 187"/>
                  <a:gd name="T5" fmla="*/ 1382 h 2222"/>
                  <a:gd name="T6" fmla="*/ 145 w 187"/>
                  <a:gd name="T7" fmla="*/ 1152 h 2222"/>
                  <a:gd name="T8" fmla="*/ 32 w 187"/>
                  <a:gd name="T9" fmla="*/ 873 h 2222"/>
                  <a:gd name="T10" fmla="*/ 159 w 187"/>
                  <a:gd name="T11" fmla="*/ 573 h 2222"/>
                  <a:gd name="T12" fmla="*/ 44 w 187"/>
                  <a:gd name="T13" fmla="*/ 285 h 2222"/>
                  <a:gd name="T14" fmla="*/ 187 w 187"/>
                  <a:gd name="T15" fmla="*/ 0 h 2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7" h="2222">
                    <a:moveTo>
                      <a:pt x="123" y="2218"/>
                    </a:moveTo>
                    <a:cubicBezTo>
                      <a:pt x="58" y="2222"/>
                      <a:pt x="30" y="1849"/>
                      <a:pt x="15" y="1710"/>
                    </a:cubicBezTo>
                    <a:cubicBezTo>
                      <a:pt x="0" y="1571"/>
                      <a:pt x="10" y="1475"/>
                      <a:pt x="32" y="1382"/>
                    </a:cubicBezTo>
                    <a:cubicBezTo>
                      <a:pt x="54" y="1289"/>
                      <a:pt x="146" y="1236"/>
                      <a:pt x="145" y="1152"/>
                    </a:cubicBezTo>
                    <a:cubicBezTo>
                      <a:pt x="145" y="1068"/>
                      <a:pt x="30" y="969"/>
                      <a:pt x="32" y="873"/>
                    </a:cubicBezTo>
                    <a:cubicBezTo>
                      <a:pt x="33" y="777"/>
                      <a:pt x="157" y="671"/>
                      <a:pt x="159" y="573"/>
                    </a:cubicBezTo>
                    <a:cubicBezTo>
                      <a:pt x="160" y="473"/>
                      <a:pt x="39" y="381"/>
                      <a:pt x="44" y="285"/>
                    </a:cubicBezTo>
                    <a:cubicBezTo>
                      <a:pt x="50" y="189"/>
                      <a:pt x="162" y="48"/>
                      <a:pt x="187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2619" name="Rectangle 11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0" name="Rectangle 12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1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Crystal fishing demystified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Freeform 2"/>
          <p:cNvSpPr>
            <a:spLocks/>
          </p:cNvSpPr>
          <p:nvPr/>
        </p:nvSpPr>
        <p:spPr bwMode="auto">
          <a:xfrm>
            <a:off x="-1727200" y="1878013"/>
            <a:ext cx="12634913" cy="7099300"/>
          </a:xfrm>
          <a:custGeom>
            <a:avLst/>
            <a:gdLst>
              <a:gd name="T0" fmla="*/ 1072 w 7959"/>
              <a:gd name="T1" fmla="*/ 1401 h 4472"/>
              <a:gd name="T2" fmla="*/ 1631 w 7959"/>
              <a:gd name="T3" fmla="*/ 1393 h 4472"/>
              <a:gd name="T4" fmla="*/ 1968 w 7959"/>
              <a:gd name="T5" fmla="*/ 1376 h 4472"/>
              <a:gd name="T6" fmla="*/ 2306 w 7959"/>
              <a:gd name="T7" fmla="*/ 1384 h 4472"/>
              <a:gd name="T8" fmla="*/ 2553 w 7959"/>
              <a:gd name="T9" fmla="*/ 1351 h 4472"/>
              <a:gd name="T10" fmla="*/ 2717 w 7959"/>
              <a:gd name="T11" fmla="*/ 1162 h 4472"/>
              <a:gd name="T12" fmla="*/ 2693 w 7959"/>
              <a:gd name="T13" fmla="*/ 907 h 4472"/>
              <a:gd name="T14" fmla="*/ 2561 w 7959"/>
              <a:gd name="T15" fmla="*/ 578 h 4472"/>
              <a:gd name="T16" fmla="*/ 2372 w 7959"/>
              <a:gd name="T17" fmla="*/ 142 h 4472"/>
              <a:gd name="T18" fmla="*/ 2298 w 7959"/>
              <a:gd name="T19" fmla="*/ 27 h 4472"/>
              <a:gd name="T20" fmla="*/ 2331 w 7959"/>
              <a:gd name="T21" fmla="*/ 10 h 4472"/>
              <a:gd name="T22" fmla="*/ 2380 w 7959"/>
              <a:gd name="T23" fmla="*/ 84 h 4472"/>
              <a:gd name="T24" fmla="*/ 2610 w 7959"/>
              <a:gd name="T25" fmla="*/ 166 h 4472"/>
              <a:gd name="T26" fmla="*/ 2907 w 7959"/>
              <a:gd name="T27" fmla="*/ 339 h 4472"/>
              <a:gd name="T28" fmla="*/ 3170 w 7959"/>
              <a:gd name="T29" fmla="*/ 553 h 4472"/>
              <a:gd name="T30" fmla="*/ 3392 w 7959"/>
              <a:gd name="T31" fmla="*/ 742 h 4472"/>
              <a:gd name="T32" fmla="*/ 3466 w 7959"/>
              <a:gd name="T33" fmla="*/ 940 h 4472"/>
              <a:gd name="T34" fmla="*/ 3244 w 7959"/>
              <a:gd name="T35" fmla="*/ 1203 h 4472"/>
              <a:gd name="T36" fmla="*/ 3359 w 7959"/>
              <a:gd name="T37" fmla="*/ 1376 h 4472"/>
              <a:gd name="T38" fmla="*/ 3861 w 7959"/>
              <a:gd name="T39" fmla="*/ 1417 h 4472"/>
              <a:gd name="T40" fmla="*/ 4445 w 7959"/>
              <a:gd name="T41" fmla="*/ 1421 h 4472"/>
              <a:gd name="T42" fmla="*/ 4684 w 7959"/>
              <a:gd name="T43" fmla="*/ 1421 h 4472"/>
              <a:gd name="T44" fmla="*/ 4947 w 7959"/>
              <a:gd name="T45" fmla="*/ 1286 h 4472"/>
              <a:gd name="T46" fmla="*/ 5021 w 7959"/>
              <a:gd name="T47" fmla="*/ 1080 h 4472"/>
              <a:gd name="T48" fmla="*/ 4898 w 7959"/>
              <a:gd name="T49" fmla="*/ 636 h 4472"/>
              <a:gd name="T50" fmla="*/ 5161 w 7959"/>
              <a:gd name="T51" fmla="*/ 76 h 4472"/>
              <a:gd name="T52" fmla="*/ 5523 w 7959"/>
              <a:gd name="T53" fmla="*/ 619 h 4472"/>
              <a:gd name="T54" fmla="*/ 5441 w 7959"/>
              <a:gd name="T55" fmla="*/ 1063 h 4472"/>
              <a:gd name="T56" fmla="*/ 5466 w 7959"/>
              <a:gd name="T57" fmla="*/ 1286 h 4472"/>
              <a:gd name="T58" fmla="*/ 5729 w 7959"/>
              <a:gd name="T59" fmla="*/ 1409 h 4472"/>
              <a:gd name="T60" fmla="*/ 6099 w 7959"/>
              <a:gd name="T61" fmla="*/ 1430 h 4472"/>
              <a:gd name="T62" fmla="*/ 6887 w 7959"/>
              <a:gd name="T63" fmla="*/ 1435 h 4472"/>
              <a:gd name="T64" fmla="*/ 6998 w 7959"/>
              <a:gd name="T65" fmla="*/ 1474 h 4472"/>
              <a:gd name="T66" fmla="*/ 7069 w 7959"/>
              <a:gd name="T67" fmla="*/ 3486 h 4472"/>
              <a:gd name="T68" fmla="*/ 6947 w 7959"/>
              <a:gd name="T69" fmla="*/ 4331 h 4472"/>
              <a:gd name="T70" fmla="*/ 997 w 7959"/>
              <a:gd name="T71" fmla="*/ 4331 h 4472"/>
              <a:gd name="T72" fmla="*/ 962 w 7959"/>
              <a:gd name="T73" fmla="*/ 3636 h 4472"/>
              <a:gd name="T74" fmla="*/ 962 w 7959"/>
              <a:gd name="T75" fmla="*/ 3589 h 4472"/>
              <a:gd name="T76" fmla="*/ 938 w 7959"/>
              <a:gd name="T77" fmla="*/ 1545 h 4472"/>
              <a:gd name="T78" fmla="*/ 954 w 7959"/>
              <a:gd name="T79" fmla="*/ 1443 h 4472"/>
              <a:gd name="T80" fmla="*/ 1072 w 7959"/>
              <a:gd name="T81" fmla="*/ 1401 h 4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959" h="4472">
                <a:moveTo>
                  <a:pt x="1072" y="1401"/>
                </a:moveTo>
                <a:cubicBezTo>
                  <a:pt x="1185" y="1393"/>
                  <a:pt x="1482" y="1397"/>
                  <a:pt x="1631" y="1393"/>
                </a:cubicBezTo>
                <a:cubicBezTo>
                  <a:pt x="1780" y="1389"/>
                  <a:pt x="1856" y="1377"/>
                  <a:pt x="1968" y="1376"/>
                </a:cubicBezTo>
                <a:cubicBezTo>
                  <a:pt x="2080" y="1375"/>
                  <a:pt x="2209" y="1388"/>
                  <a:pt x="2306" y="1384"/>
                </a:cubicBezTo>
                <a:cubicBezTo>
                  <a:pt x="2403" y="1380"/>
                  <a:pt x="2485" y="1388"/>
                  <a:pt x="2553" y="1351"/>
                </a:cubicBezTo>
                <a:cubicBezTo>
                  <a:pt x="2621" y="1314"/>
                  <a:pt x="2694" y="1236"/>
                  <a:pt x="2717" y="1162"/>
                </a:cubicBezTo>
                <a:cubicBezTo>
                  <a:pt x="2740" y="1088"/>
                  <a:pt x="2719" y="1004"/>
                  <a:pt x="2693" y="907"/>
                </a:cubicBezTo>
                <a:cubicBezTo>
                  <a:pt x="2667" y="810"/>
                  <a:pt x="2614" y="705"/>
                  <a:pt x="2561" y="578"/>
                </a:cubicBezTo>
                <a:cubicBezTo>
                  <a:pt x="2508" y="451"/>
                  <a:pt x="2416" y="234"/>
                  <a:pt x="2372" y="142"/>
                </a:cubicBezTo>
                <a:cubicBezTo>
                  <a:pt x="2328" y="50"/>
                  <a:pt x="2305" y="49"/>
                  <a:pt x="2298" y="27"/>
                </a:cubicBezTo>
                <a:cubicBezTo>
                  <a:pt x="2291" y="5"/>
                  <a:pt x="2317" y="0"/>
                  <a:pt x="2331" y="10"/>
                </a:cubicBezTo>
                <a:cubicBezTo>
                  <a:pt x="2345" y="20"/>
                  <a:pt x="2334" y="58"/>
                  <a:pt x="2380" y="84"/>
                </a:cubicBezTo>
                <a:cubicBezTo>
                  <a:pt x="2426" y="110"/>
                  <a:pt x="2522" y="124"/>
                  <a:pt x="2610" y="166"/>
                </a:cubicBezTo>
                <a:cubicBezTo>
                  <a:pt x="2698" y="208"/>
                  <a:pt x="2814" y="275"/>
                  <a:pt x="2907" y="339"/>
                </a:cubicBezTo>
                <a:cubicBezTo>
                  <a:pt x="3000" y="403"/>
                  <a:pt x="3089" y="486"/>
                  <a:pt x="3170" y="553"/>
                </a:cubicBezTo>
                <a:cubicBezTo>
                  <a:pt x="3251" y="620"/>
                  <a:pt x="3343" y="677"/>
                  <a:pt x="3392" y="742"/>
                </a:cubicBezTo>
                <a:cubicBezTo>
                  <a:pt x="3441" y="807"/>
                  <a:pt x="3491" y="863"/>
                  <a:pt x="3466" y="940"/>
                </a:cubicBezTo>
                <a:cubicBezTo>
                  <a:pt x="3441" y="1017"/>
                  <a:pt x="3262" y="1131"/>
                  <a:pt x="3244" y="1203"/>
                </a:cubicBezTo>
                <a:cubicBezTo>
                  <a:pt x="3226" y="1275"/>
                  <a:pt x="3256" y="1340"/>
                  <a:pt x="3359" y="1376"/>
                </a:cubicBezTo>
                <a:cubicBezTo>
                  <a:pt x="3462" y="1412"/>
                  <a:pt x="3680" y="1410"/>
                  <a:pt x="3861" y="1417"/>
                </a:cubicBezTo>
                <a:cubicBezTo>
                  <a:pt x="4042" y="1424"/>
                  <a:pt x="4308" y="1420"/>
                  <a:pt x="4445" y="1421"/>
                </a:cubicBezTo>
                <a:cubicBezTo>
                  <a:pt x="4582" y="1422"/>
                  <a:pt x="4600" y="1443"/>
                  <a:pt x="4684" y="1421"/>
                </a:cubicBezTo>
                <a:cubicBezTo>
                  <a:pt x="4768" y="1399"/>
                  <a:pt x="4891" y="1343"/>
                  <a:pt x="4947" y="1286"/>
                </a:cubicBezTo>
                <a:cubicBezTo>
                  <a:pt x="5003" y="1229"/>
                  <a:pt x="5029" y="1188"/>
                  <a:pt x="5021" y="1080"/>
                </a:cubicBezTo>
                <a:cubicBezTo>
                  <a:pt x="5013" y="972"/>
                  <a:pt x="4875" y="803"/>
                  <a:pt x="4898" y="636"/>
                </a:cubicBezTo>
                <a:cubicBezTo>
                  <a:pt x="4921" y="469"/>
                  <a:pt x="5057" y="79"/>
                  <a:pt x="5161" y="76"/>
                </a:cubicBezTo>
                <a:cubicBezTo>
                  <a:pt x="5265" y="73"/>
                  <a:pt x="5476" y="455"/>
                  <a:pt x="5523" y="619"/>
                </a:cubicBezTo>
                <a:cubicBezTo>
                  <a:pt x="5570" y="783"/>
                  <a:pt x="5450" y="952"/>
                  <a:pt x="5441" y="1063"/>
                </a:cubicBezTo>
                <a:cubicBezTo>
                  <a:pt x="5432" y="1174"/>
                  <a:pt x="5418" y="1228"/>
                  <a:pt x="5466" y="1286"/>
                </a:cubicBezTo>
                <a:cubicBezTo>
                  <a:pt x="5514" y="1344"/>
                  <a:pt x="5624" y="1385"/>
                  <a:pt x="5729" y="1409"/>
                </a:cubicBezTo>
                <a:cubicBezTo>
                  <a:pt x="5834" y="1433"/>
                  <a:pt x="5906" y="1426"/>
                  <a:pt x="6099" y="1430"/>
                </a:cubicBezTo>
                <a:cubicBezTo>
                  <a:pt x="6292" y="1434"/>
                  <a:pt x="6737" y="1428"/>
                  <a:pt x="6887" y="1435"/>
                </a:cubicBezTo>
                <a:cubicBezTo>
                  <a:pt x="7037" y="1442"/>
                  <a:pt x="6968" y="1132"/>
                  <a:pt x="6998" y="1474"/>
                </a:cubicBezTo>
                <a:cubicBezTo>
                  <a:pt x="7028" y="1816"/>
                  <a:pt x="7077" y="3010"/>
                  <a:pt x="7069" y="3486"/>
                </a:cubicBezTo>
                <a:cubicBezTo>
                  <a:pt x="7061" y="3962"/>
                  <a:pt x="7959" y="4190"/>
                  <a:pt x="6947" y="4331"/>
                </a:cubicBezTo>
                <a:cubicBezTo>
                  <a:pt x="5935" y="4472"/>
                  <a:pt x="1994" y="4447"/>
                  <a:pt x="997" y="4331"/>
                </a:cubicBezTo>
                <a:cubicBezTo>
                  <a:pt x="0" y="4215"/>
                  <a:pt x="968" y="3760"/>
                  <a:pt x="962" y="3636"/>
                </a:cubicBezTo>
                <a:cubicBezTo>
                  <a:pt x="956" y="3512"/>
                  <a:pt x="966" y="3937"/>
                  <a:pt x="962" y="3589"/>
                </a:cubicBezTo>
                <a:cubicBezTo>
                  <a:pt x="958" y="3241"/>
                  <a:pt x="939" y="1903"/>
                  <a:pt x="938" y="1545"/>
                </a:cubicBezTo>
                <a:cubicBezTo>
                  <a:pt x="937" y="1187"/>
                  <a:pt x="932" y="1467"/>
                  <a:pt x="954" y="1443"/>
                </a:cubicBezTo>
                <a:cubicBezTo>
                  <a:pt x="976" y="1419"/>
                  <a:pt x="959" y="1409"/>
                  <a:pt x="1072" y="14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03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4" name="Freeform 4"/>
          <p:cNvSpPr>
            <a:spLocks/>
          </p:cNvSpPr>
          <p:nvPr/>
        </p:nvSpPr>
        <p:spPr bwMode="auto">
          <a:xfrm>
            <a:off x="587375" y="515938"/>
            <a:ext cx="3063875" cy="2863850"/>
          </a:xfrm>
          <a:custGeom>
            <a:avLst/>
            <a:gdLst>
              <a:gd name="T0" fmla="*/ 1930 w 1930"/>
              <a:gd name="T1" fmla="*/ 1804 h 1804"/>
              <a:gd name="T2" fmla="*/ 1695 w 1930"/>
              <a:gd name="T3" fmla="*/ 1722 h 1804"/>
              <a:gd name="T4" fmla="*/ 1449 w 1930"/>
              <a:gd name="T5" fmla="*/ 1558 h 1804"/>
              <a:gd name="T6" fmla="*/ 1144 w 1930"/>
              <a:gd name="T7" fmla="*/ 1253 h 1804"/>
              <a:gd name="T8" fmla="*/ 963 w 1930"/>
              <a:gd name="T9" fmla="*/ 1056 h 1804"/>
              <a:gd name="T10" fmla="*/ 819 w 1930"/>
              <a:gd name="T11" fmla="*/ 812 h 1804"/>
              <a:gd name="T12" fmla="*/ 537 w 1930"/>
              <a:gd name="T13" fmla="*/ 706 h 1804"/>
              <a:gd name="T14" fmla="*/ 402 w 1930"/>
              <a:gd name="T15" fmla="*/ 409 h 1804"/>
              <a:gd name="T16" fmla="*/ 113 w 1930"/>
              <a:gd name="T17" fmla="*/ 298 h 1804"/>
              <a:gd name="T18" fmla="*/ 0 w 1930"/>
              <a:gd name="T19" fmla="*/ 0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0" h="1804">
                <a:moveTo>
                  <a:pt x="1930" y="1804"/>
                </a:moveTo>
                <a:cubicBezTo>
                  <a:pt x="1891" y="1790"/>
                  <a:pt x="1775" y="1763"/>
                  <a:pt x="1695" y="1722"/>
                </a:cubicBezTo>
                <a:cubicBezTo>
                  <a:pt x="1615" y="1681"/>
                  <a:pt x="1541" y="1636"/>
                  <a:pt x="1449" y="1558"/>
                </a:cubicBezTo>
                <a:cubicBezTo>
                  <a:pt x="1357" y="1480"/>
                  <a:pt x="1225" y="1337"/>
                  <a:pt x="1144" y="1253"/>
                </a:cubicBezTo>
                <a:cubicBezTo>
                  <a:pt x="1063" y="1169"/>
                  <a:pt x="1017" y="1129"/>
                  <a:pt x="963" y="1056"/>
                </a:cubicBezTo>
                <a:cubicBezTo>
                  <a:pt x="909" y="983"/>
                  <a:pt x="890" y="870"/>
                  <a:pt x="819" y="812"/>
                </a:cubicBezTo>
                <a:cubicBezTo>
                  <a:pt x="748" y="754"/>
                  <a:pt x="606" y="773"/>
                  <a:pt x="537" y="706"/>
                </a:cubicBezTo>
                <a:cubicBezTo>
                  <a:pt x="467" y="640"/>
                  <a:pt x="473" y="477"/>
                  <a:pt x="402" y="409"/>
                </a:cubicBezTo>
                <a:cubicBezTo>
                  <a:pt x="330" y="341"/>
                  <a:pt x="180" y="367"/>
                  <a:pt x="113" y="298"/>
                </a:cubicBezTo>
                <a:cubicBezTo>
                  <a:pt x="46" y="229"/>
                  <a:pt x="19" y="51"/>
                  <a:pt x="0" y="0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05" name="Freeform 5"/>
          <p:cNvSpPr>
            <a:spLocks/>
          </p:cNvSpPr>
          <p:nvPr/>
        </p:nvSpPr>
        <p:spPr bwMode="auto">
          <a:xfrm>
            <a:off x="6413500" y="-109538"/>
            <a:ext cx="692150" cy="3581401"/>
          </a:xfrm>
          <a:custGeom>
            <a:avLst/>
            <a:gdLst>
              <a:gd name="T0" fmla="*/ 66 w 436"/>
              <a:gd name="T1" fmla="*/ 2256 h 2256"/>
              <a:gd name="T2" fmla="*/ 296 w 436"/>
              <a:gd name="T3" fmla="*/ 2166 h 2256"/>
              <a:gd name="T4" fmla="*/ 403 w 436"/>
              <a:gd name="T5" fmla="*/ 1795 h 2256"/>
              <a:gd name="T6" fmla="*/ 95 w 436"/>
              <a:gd name="T7" fmla="*/ 1393 h 2256"/>
              <a:gd name="T8" fmla="*/ 9 w 436"/>
              <a:gd name="T9" fmla="*/ 1153 h 2256"/>
              <a:gd name="T10" fmla="*/ 143 w 436"/>
              <a:gd name="T11" fmla="*/ 882 h 2256"/>
              <a:gd name="T12" fmla="*/ 37 w 436"/>
              <a:gd name="T13" fmla="*/ 574 h 2256"/>
              <a:gd name="T14" fmla="*/ 172 w 436"/>
              <a:gd name="T15" fmla="*/ 294 h 2256"/>
              <a:gd name="T16" fmla="*/ 50 w 436"/>
              <a:gd name="T17" fmla="*/ 0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6" h="2256">
                <a:moveTo>
                  <a:pt x="66" y="2256"/>
                </a:moveTo>
                <a:cubicBezTo>
                  <a:pt x="96" y="2224"/>
                  <a:pt x="240" y="2243"/>
                  <a:pt x="296" y="2166"/>
                </a:cubicBezTo>
                <a:cubicBezTo>
                  <a:pt x="352" y="2089"/>
                  <a:pt x="436" y="1924"/>
                  <a:pt x="403" y="1795"/>
                </a:cubicBezTo>
                <a:cubicBezTo>
                  <a:pt x="370" y="1666"/>
                  <a:pt x="161" y="1500"/>
                  <a:pt x="95" y="1393"/>
                </a:cubicBezTo>
                <a:cubicBezTo>
                  <a:pt x="29" y="1286"/>
                  <a:pt x="0" y="1238"/>
                  <a:pt x="9" y="1153"/>
                </a:cubicBezTo>
                <a:cubicBezTo>
                  <a:pt x="17" y="1067"/>
                  <a:pt x="137" y="978"/>
                  <a:pt x="143" y="882"/>
                </a:cubicBezTo>
                <a:cubicBezTo>
                  <a:pt x="148" y="786"/>
                  <a:pt x="32" y="671"/>
                  <a:pt x="37" y="574"/>
                </a:cubicBezTo>
                <a:cubicBezTo>
                  <a:pt x="43" y="475"/>
                  <a:pt x="170" y="391"/>
                  <a:pt x="172" y="294"/>
                </a:cubicBezTo>
                <a:cubicBezTo>
                  <a:pt x="174" y="199"/>
                  <a:pt x="71" y="50"/>
                  <a:pt x="50" y="0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06" name="Freeform 6"/>
          <p:cNvSpPr>
            <a:spLocks/>
          </p:cNvSpPr>
          <p:nvPr/>
        </p:nvSpPr>
        <p:spPr bwMode="auto">
          <a:xfrm>
            <a:off x="6027738" y="-50800"/>
            <a:ext cx="657225" cy="3521075"/>
          </a:xfrm>
          <a:custGeom>
            <a:avLst/>
            <a:gdLst>
              <a:gd name="T0" fmla="*/ 350 w 414"/>
              <a:gd name="T1" fmla="*/ 2218 h 2218"/>
              <a:gd name="T2" fmla="*/ 62 w 414"/>
              <a:gd name="T3" fmla="*/ 2022 h 2218"/>
              <a:gd name="T4" fmla="*/ 29 w 414"/>
              <a:gd name="T5" fmla="*/ 1676 h 2218"/>
              <a:gd name="T6" fmla="*/ 235 w 414"/>
              <a:gd name="T7" fmla="*/ 1372 h 2218"/>
              <a:gd name="T8" fmla="*/ 372 w 414"/>
              <a:gd name="T9" fmla="*/ 1152 h 2218"/>
              <a:gd name="T10" fmla="*/ 259 w 414"/>
              <a:gd name="T11" fmla="*/ 873 h 2218"/>
              <a:gd name="T12" fmla="*/ 386 w 414"/>
              <a:gd name="T13" fmla="*/ 573 h 2218"/>
              <a:gd name="T14" fmla="*/ 271 w 414"/>
              <a:gd name="T15" fmla="*/ 285 h 2218"/>
              <a:gd name="T16" fmla="*/ 414 w 414"/>
              <a:gd name="T17" fmla="*/ 0 h 2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4" h="2218">
                <a:moveTo>
                  <a:pt x="350" y="2218"/>
                </a:moveTo>
                <a:cubicBezTo>
                  <a:pt x="318" y="2178"/>
                  <a:pt x="115" y="2112"/>
                  <a:pt x="62" y="2022"/>
                </a:cubicBezTo>
                <a:cubicBezTo>
                  <a:pt x="9" y="1932"/>
                  <a:pt x="0" y="1784"/>
                  <a:pt x="29" y="1676"/>
                </a:cubicBezTo>
                <a:cubicBezTo>
                  <a:pt x="58" y="1568"/>
                  <a:pt x="178" y="1459"/>
                  <a:pt x="235" y="1372"/>
                </a:cubicBezTo>
                <a:cubicBezTo>
                  <a:pt x="292" y="1285"/>
                  <a:pt x="368" y="1235"/>
                  <a:pt x="372" y="1152"/>
                </a:cubicBezTo>
                <a:cubicBezTo>
                  <a:pt x="376" y="1069"/>
                  <a:pt x="257" y="969"/>
                  <a:pt x="259" y="873"/>
                </a:cubicBezTo>
                <a:cubicBezTo>
                  <a:pt x="260" y="777"/>
                  <a:pt x="384" y="671"/>
                  <a:pt x="386" y="573"/>
                </a:cubicBezTo>
                <a:cubicBezTo>
                  <a:pt x="387" y="473"/>
                  <a:pt x="266" y="381"/>
                  <a:pt x="271" y="285"/>
                </a:cubicBezTo>
                <a:cubicBezTo>
                  <a:pt x="277" y="189"/>
                  <a:pt x="389" y="48"/>
                  <a:pt x="414" y="0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8" name="Rectangle 8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Crystal fishing demystified</a:t>
            </a:r>
          </a:p>
        </p:txBody>
      </p:sp>
      <p:sp>
        <p:nvSpPr>
          <p:cNvPr id="460810" name="Freeform 10"/>
          <p:cNvSpPr>
            <a:spLocks/>
          </p:cNvSpPr>
          <p:nvPr/>
        </p:nvSpPr>
        <p:spPr bwMode="auto">
          <a:xfrm>
            <a:off x="396875" y="600075"/>
            <a:ext cx="3373438" cy="2803525"/>
          </a:xfrm>
          <a:custGeom>
            <a:avLst/>
            <a:gdLst>
              <a:gd name="T0" fmla="*/ 2020 w 2125"/>
              <a:gd name="T1" fmla="*/ 1766 h 1766"/>
              <a:gd name="T2" fmla="*/ 2096 w 2125"/>
              <a:gd name="T3" fmla="*/ 1668 h 1766"/>
              <a:gd name="T4" fmla="*/ 1848 w 2125"/>
              <a:gd name="T5" fmla="*/ 1447 h 1766"/>
              <a:gd name="T6" fmla="*/ 1404 w 2125"/>
              <a:gd name="T7" fmla="*/ 1093 h 1766"/>
              <a:gd name="T8" fmla="*/ 1054 w 2125"/>
              <a:gd name="T9" fmla="*/ 911 h 1766"/>
              <a:gd name="T10" fmla="*/ 819 w 2125"/>
              <a:gd name="T11" fmla="*/ 812 h 1766"/>
              <a:gd name="T12" fmla="*/ 711 w 2125"/>
              <a:gd name="T13" fmla="*/ 530 h 1766"/>
              <a:gd name="T14" fmla="*/ 413 w 2125"/>
              <a:gd name="T15" fmla="*/ 398 h 1766"/>
              <a:gd name="T16" fmla="*/ 299 w 2125"/>
              <a:gd name="T17" fmla="*/ 110 h 1766"/>
              <a:gd name="T18" fmla="*/ 0 w 2125"/>
              <a:gd name="T19" fmla="*/ 0 h 1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5" h="1766">
                <a:moveTo>
                  <a:pt x="2020" y="1766"/>
                </a:moveTo>
                <a:cubicBezTo>
                  <a:pt x="2033" y="1750"/>
                  <a:pt x="2125" y="1721"/>
                  <a:pt x="2096" y="1668"/>
                </a:cubicBezTo>
                <a:cubicBezTo>
                  <a:pt x="2067" y="1615"/>
                  <a:pt x="1963" y="1543"/>
                  <a:pt x="1848" y="1447"/>
                </a:cubicBezTo>
                <a:cubicBezTo>
                  <a:pt x="1733" y="1351"/>
                  <a:pt x="1536" y="1182"/>
                  <a:pt x="1404" y="1093"/>
                </a:cubicBezTo>
                <a:cubicBezTo>
                  <a:pt x="1272" y="1004"/>
                  <a:pt x="1151" y="958"/>
                  <a:pt x="1054" y="911"/>
                </a:cubicBezTo>
                <a:cubicBezTo>
                  <a:pt x="957" y="864"/>
                  <a:pt x="876" y="876"/>
                  <a:pt x="819" y="812"/>
                </a:cubicBezTo>
                <a:cubicBezTo>
                  <a:pt x="762" y="748"/>
                  <a:pt x="778" y="599"/>
                  <a:pt x="711" y="530"/>
                </a:cubicBezTo>
                <a:cubicBezTo>
                  <a:pt x="644" y="461"/>
                  <a:pt x="481" y="468"/>
                  <a:pt x="413" y="398"/>
                </a:cubicBezTo>
                <a:cubicBezTo>
                  <a:pt x="344" y="327"/>
                  <a:pt x="369" y="177"/>
                  <a:pt x="299" y="110"/>
                </a:cubicBezTo>
                <a:cubicBezTo>
                  <a:pt x="230" y="44"/>
                  <a:pt x="51" y="18"/>
                  <a:pt x="0" y="0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244600" y="1701800"/>
            <a:ext cx="6616700" cy="2774950"/>
          </a:xfrm>
          <a:custGeom>
            <a:avLst/>
            <a:gdLst>
              <a:gd name="T0" fmla="*/ 202 w 4168"/>
              <a:gd name="T1" fmla="*/ 719 h 1748"/>
              <a:gd name="T2" fmla="*/ 297 w 4168"/>
              <a:gd name="T3" fmla="*/ 388 h 1748"/>
              <a:gd name="T4" fmla="*/ 620 w 4168"/>
              <a:gd name="T5" fmla="*/ 175 h 1748"/>
              <a:gd name="T6" fmla="*/ 1102 w 4168"/>
              <a:gd name="T7" fmla="*/ 411 h 1748"/>
              <a:gd name="T8" fmla="*/ 1417 w 4168"/>
              <a:gd name="T9" fmla="*/ 506 h 1748"/>
              <a:gd name="T10" fmla="*/ 1804 w 4168"/>
              <a:gd name="T11" fmla="*/ 356 h 1748"/>
              <a:gd name="T12" fmla="*/ 1836 w 4168"/>
              <a:gd name="T13" fmla="*/ 356 h 1748"/>
              <a:gd name="T14" fmla="*/ 2199 w 4168"/>
              <a:gd name="T15" fmla="*/ 41 h 1748"/>
              <a:gd name="T16" fmla="*/ 2443 w 4168"/>
              <a:gd name="T17" fmla="*/ 112 h 1748"/>
              <a:gd name="T18" fmla="*/ 2427 w 4168"/>
              <a:gd name="T19" fmla="*/ 348 h 1748"/>
              <a:gd name="T20" fmla="*/ 2869 w 4168"/>
              <a:gd name="T21" fmla="*/ 104 h 1748"/>
              <a:gd name="T22" fmla="*/ 2901 w 4168"/>
              <a:gd name="T23" fmla="*/ 325 h 1748"/>
              <a:gd name="T24" fmla="*/ 3264 w 4168"/>
              <a:gd name="T25" fmla="*/ 332 h 1748"/>
              <a:gd name="T26" fmla="*/ 3942 w 4168"/>
              <a:gd name="T27" fmla="*/ 364 h 1748"/>
              <a:gd name="T28" fmla="*/ 4005 w 4168"/>
              <a:gd name="T29" fmla="*/ 916 h 1748"/>
              <a:gd name="T30" fmla="*/ 4053 w 4168"/>
              <a:gd name="T31" fmla="*/ 1579 h 1748"/>
              <a:gd name="T32" fmla="*/ 3313 w 4168"/>
              <a:gd name="T33" fmla="*/ 1494 h 1748"/>
              <a:gd name="T34" fmla="*/ 851 w 4168"/>
              <a:gd name="T35" fmla="*/ 1541 h 1748"/>
              <a:gd name="T36" fmla="*/ 108 w 4168"/>
              <a:gd name="T37" fmla="*/ 1611 h 1748"/>
              <a:gd name="T38" fmla="*/ 202 w 4168"/>
              <a:gd name="T39" fmla="*/ 719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68" h="1748">
                <a:moveTo>
                  <a:pt x="202" y="719"/>
                </a:moveTo>
                <a:cubicBezTo>
                  <a:pt x="233" y="515"/>
                  <a:pt x="227" y="479"/>
                  <a:pt x="297" y="388"/>
                </a:cubicBezTo>
                <a:cubicBezTo>
                  <a:pt x="367" y="297"/>
                  <a:pt x="486" y="171"/>
                  <a:pt x="620" y="175"/>
                </a:cubicBezTo>
                <a:cubicBezTo>
                  <a:pt x="754" y="179"/>
                  <a:pt x="969" y="356"/>
                  <a:pt x="1102" y="411"/>
                </a:cubicBezTo>
                <a:cubicBezTo>
                  <a:pt x="1235" y="466"/>
                  <a:pt x="1300" y="515"/>
                  <a:pt x="1417" y="506"/>
                </a:cubicBezTo>
                <a:cubicBezTo>
                  <a:pt x="1534" y="497"/>
                  <a:pt x="1734" y="381"/>
                  <a:pt x="1804" y="356"/>
                </a:cubicBezTo>
                <a:cubicBezTo>
                  <a:pt x="1874" y="331"/>
                  <a:pt x="1770" y="408"/>
                  <a:pt x="1836" y="356"/>
                </a:cubicBezTo>
                <a:cubicBezTo>
                  <a:pt x="1902" y="304"/>
                  <a:pt x="2098" y="82"/>
                  <a:pt x="2199" y="41"/>
                </a:cubicBezTo>
                <a:cubicBezTo>
                  <a:pt x="2300" y="0"/>
                  <a:pt x="2405" y="61"/>
                  <a:pt x="2443" y="112"/>
                </a:cubicBezTo>
                <a:cubicBezTo>
                  <a:pt x="2481" y="163"/>
                  <a:pt x="2356" y="349"/>
                  <a:pt x="2427" y="348"/>
                </a:cubicBezTo>
                <a:cubicBezTo>
                  <a:pt x="2498" y="347"/>
                  <a:pt x="2790" y="108"/>
                  <a:pt x="2869" y="104"/>
                </a:cubicBezTo>
                <a:cubicBezTo>
                  <a:pt x="2948" y="100"/>
                  <a:pt x="2835" y="287"/>
                  <a:pt x="2901" y="325"/>
                </a:cubicBezTo>
                <a:cubicBezTo>
                  <a:pt x="2967" y="363"/>
                  <a:pt x="3091" y="326"/>
                  <a:pt x="3264" y="332"/>
                </a:cubicBezTo>
                <a:cubicBezTo>
                  <a:pt x="3437" y="338"/>
                  <a:pt x="3818" y="267"/>
                  <a:pt x="3942" y="364"/>
                </a:cubicBezTo>
                <a:cubicBezTo>
                  <a:pt x="4066" y="461"/>
                  <a:pt x="3987" y="714"/>
                  <a:pt x="4005" y="916"/>
                </a:cubicBezTo>
                <a:cubicBezTo>
                  <a:pt x="4023" y="1118"/>
                  <a:pt x="4168" y="1483"/>
                  <a:pt x="4053" y="1579"/>
                </a:cubicBezTo>
                <a:cubicBezTo>
                  <a:pt x="3938" y="1675"/>
                  <a:pt x="3847" y="1500"/>
                  <a:pt x="3313" y="1494"/>
                </a:cubicBezTo>
                <a:cubicBezTo>
                  <a:pt x="2779" y="1488"/>
                  <a:pt x="1385" y="1522"/>
                  <a:pt x="851" y="1541"/>
                </a:cubicBezTo>
                <a:cubicBezTo>
                  <a:pt x="317" y="1560"/>
                  <a:pt x="216" y="1748"/>
                  <a:pt x="108" y="1611"/>
                </a:cubicBezTo>
                <a:cubicBezTo>
                  <a:pt x="0" y="1474"/>
                  <a:pt x="72" y="936"/>
                  <a:pt x="202" y="7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35163" y="2024063"/>
            <a:ext cx="5203825" cy="3041650"/>
          </a:xfrm>
          <a:custGeom>
            <a:avLst/>
            <a:gdLst>
              <a:gd name="T0" fmla="*/ 399 w 3278"/>
              <a:gd name="T1" fmla="*/ 270 h 1916"/>
              <a:gd name="T2" fmla="*/ 462 w 3278"/>
              <a:gd name="T3" fmla="*/ 202 h 1916"/>
              <a:gd name="T4" fmla="*/ 493 w 3278"/>
              <a:gd name="T5" fmla="*/ 260 h 1916"/>
              <a:gd name="T6" fmla="*/ 572 w 3278"/>
              <a:gd name="T7" fmla="*/ 278 h 1916"/>
              <a:gd name="T8" fmla="*/ 604 w 3278"/>
              <a:gd name="T9" fmla="*/ 221 h 1916"/>
              <a:gd name="T10" fmla="*/ 667 w 3278"/>
              <a:gd name="T11" fmla="*/ 278 h 1916"/>
              <a:gd name="T12" fmla="*/ 730 w 3278"/>
              <a:gd name="T13" fmla="*/ 278 h 1916"/>
              <a:gd name="T14" fmla="*/ 801 w 3278"/>
              <a:gd name="T15" fmla="*/ 307 h 1916"/>
              <a:gd name="T16" fmla="*/ 998 w 3278"/>
              <a:gd name="T17" fmla="*/ 335 h 1916"/>
              <a:gd name="T18" fmla="*/ 1243 w 3278"/>
              <a:gd name="T19" fmla="*/ 241 h 1916"/>
              <a:gd name="T20" fmla="*/ 1330 w 3278"/>
              <a:gd name="T21" fmla="*/ 208 h 1916"/>
              <a:gd name="T22" fmla="*/ 1330 w 3278"/>
              <a:gd name="T23" fmla="*/ 278 h 1916"/>
              <a:gd name="T24" fmla="*/ 1432 w 3278"/>
              <a:gd name="T25" fmla="*/ 240 h 1916"/>
              <a:gd name="T26" fmla="*/ 1503 w 3278"/>
              <a:gd name="T27" fmla="*/ 288 h 1916"/>
              <a:gd name="T28" fmla="*/ 1551 w 3278"/>
              <a:gd name="T29" fmla="*/ 317 h 1916"/>
              <a:gd name="T30" fmla="*/ 1637 w 3278"/>
              <a:gd name="T31" fmla="*/ 278 h 1916"/>
              <a:gd name="T32" fmla="*/ 1700 w 3278"/>
              <a:gd name="T33" fmla="*/ 298 h 1916"/>
              <a:gd name="T34" fmla="*/ 1811 w 3278"/>
              <a:gd name="T35" fmla="*/ 260 h 1916"/>
              <a:gd name="T36" fmla="*/ 1866 w 3278"/>
              <a:gd name="T37" fmla="*/ 298 h 1916"/>
              <a:gd name="T38" fmla="*/ 1937 w 3278"/>
              <a:gd name="T39" fmla="*/ 260 h 1916"/>
              <a:gd name="T40" fmla="*/ 2000 w 3278"/>
              <a:gd name="T41" fmla="*/ 278 h 1916"/>
              <a:gd name="T42" fmla="*/ 2071 w 3278"/>
              <a:gd name="T43" fmla="*/ 250 h 1916"/>
              <a:gd name="T44" fmla="*/ 2150 w 3278"/>
              <a:gd name="T45" fmla="*/ 278 h 1916"/>
              <a:gd name="T46" fmla="*/ 2237 w 3278"/>
              <a:gd name="T47" fmla="*/ 250 h 1916"/>
              <a:gd name="T48" fmla="*/ 2292 w 3278"/>
              <a:gd name="T49" fmla="*/ 270 h 1916"/>
              <a:gd name="T50" fmla="*/ 2371 w 3278"/>
              <a:gd name="T51" fmla="*/ 241 h 1916"/>
              <a:gd name="T52" fmla="*/ 2482 w 3278"/>
              <a:gd name="T53" fmla="*/ 260 h 1916"/>
              <a:gd name="T54" fmla="*/ 2576 w 3278"/>
              <a:gd name="T55" fmla="*/ 260 h 1916"/>
              <a:gd name="T56" fmla="*/ 2718 w 3278"/>
              <a:gd name="T57" fmla="*/ 250 h 1916"/>
              <a:gd name="T58" fmla="*/ 2789 w 3278"/>
              <a:gd name="T59" fmla="*/ 231 h 1916"/>
              <a:gd name="T60" fmla="*/ 2884 w 3278"/>
              <a:gd name="T61" fmla="*/ 1636 h 1916"/>
              <a:gd name="T62" fmla="*/ 422 w 3278"/>
              <a:gd name="T63" fmla="*/ 1693 h 1916"/>
              <a:gd name="T64" fmla="*/ 351 w 3278"/>
              <a:gd name="T65" fmla="*/ 298 h 1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78" h="1916">
                <a:moveTo>
                  <a:pt x="399" y="270"/>
                </a:moveTo>
                <a:cubicBezTo>
                  <a:pt x="422" y="236"/>
                  <a:pt x="446" y="203"/>
                  <a:pt x="462" y="202"/>
                </a:cubicBezTo>
                <a:cubicBezTo>
                  <a:pt x="478" y="201"/>
                  <a:pt x="475" y="248"/>
                  <a:pt x="493" y="260"/>
                </a:cubicBezTo>
                <a:cubicBezTo>
                  <a:pt x="511" y="272"/>
                  <a:pt x="554" y="284"/>
                  <a:pt x="572" y="278"/>
                </a:cubicBezTo>
                <a:cubicBezTo>
                  <a:pt x="590" y="272"/>
                  <a:pt x="588" y="221"/>
                  <a:pt x="604" y="221"/>
                </a:cubicBezTo>
                <a:cubicBezTo>
                  <a:pt x="620" y="221"/>
                  <a:pt x="646" y="269"/>
                  <a:pt x="667" y="278"/>
                </a:cubicBezTo>
                <a:cubicBezTo>
                  <a:pt x="688" y="288"/>
                  <a:pt x="708" y="273"/>
                  <a:pt x="730" y="278"/>
                </a:cubicBezTo>
                <a:cubicBezTo>
                  <a:pt x="752" y="283"/>
                  <a:pt x="756" y="297"/>
                  <a:pt x="801" y="307"/>
                </a:cubicBezTo>
                <a:cubicBezTo>
                  <a:pt x="846" y="317"/>
                  <a:pt x="924" y="346"/>
                  <a:pt x="998" y="335"/>
                </a:cubicBezTo>
                <a:cubicBezTo>
                  <a:pt x="1072" y="324"/>
                  <a:pt x="1188" y="262"/>
                  <a:pt x="1243" y="241"/>
                </a:cubicBezTo>
                <a:cubicBezTo>
                  <a:pt x="1298" y="220"/>
                  <a:pt x="1315" y="202"/>
                  <a:pt x="1330" y="208"/>
                </a:cubicBezTo>
                <a:cubicBezTo>
                  <a:pt x="1345" y="214"/>
                  <a:pt x="1313" y="273"/>
                  <a:pt x="1330" y="278"/>
                </a:cubicBezTo>
                <a:cubicBezTo>
                  <a:pt x="1347" y="283"/>
                  <a:pt x="1403" y="238"/>
                  <a:pt x="1432" y="240"/>
                </a:cubicBezTo>
                <a:cubicBezTo>
                  <a:pt x="1461" y="242"/>
                  <a:pt x="1483" y="275"/>
                  <a:pt x="1503" y="288"/>
                </a:cubicBezTo>
                <a:cubicBezTo>
                  <a:pt x="1523" y="301"/>
                  <a:pt x="1529" y="318"/>
                  <a:pt x="1551" y="317"/>
                </a:cubicBezTo>
                <a:cubicBezTo>
                  <a:pt x="1573" y="316"/>
                  <a:pt x="1612" y="282"/>
                  <a:pt x="1637" y="278"/>
                </a:cubicBezTo>
                <a:cubicBezTo>
                  <a:pt x="1662" y="275"/>
                  <a:pt x="1671" y="300"/>
                  <a:pt x="1700" y="298"/>
                </a:cubicBezTo>
                <a:cubicBezTo>
                  <a:pt x="1729" y="295"/>
                  <a:pt x="1783" y="260"/>
                  <a:pt x="1811" y="260"/>
                </a:cubicBezTo>
                <a:cubicBezTo>
                  <a:pt x="1839" y="260"/>
                  <a:pt x="1845" y="298"/>
                  <a:pt x="1866" y="298"/>
                </a:cubicBezTo>
                <a:cubicBezTo>
                  <a:pt x="1887" y="298"/>
                  <a:pt x="1915" y="264"/>
                  <a:pt x="1937" y="260"/>
                </a:cubicBezTo>
                <a:cubicBezTo>
                  <a:pt x="1959" y="257"/>
                  <a:pt x="1978" y="280"/>
                  <a:pt x="2000" y="278"/>
                </a:cubicBezTo>
                <a:cubicBezTo>
                  <a:pt x="2022" y="277"/>
                  <a:pt x="2046" y="250"/>
                  <a:pt x="2071" y="250"/>
                </a:cubicBezTo>
                <a:cubicBezTo>
                  <a:pt x="2096" y="250"/>
                  <a:pt x="2122" y="278"/>
                  <a:pt x="2150" y="278"/>
                </a:cubicBezTo>
                <a:cubicBezTo>
                  <a:pt x="2178" y="278"/>
                  <a:pt x="2213" y="252"/>
                  <a:pt x="2237" y="250"/>
                </a:cubicBezTo>
                <a:cubicBezTo>
                  <a:pt x="2261" y="249"/>
                  <a:pt x="2270" y="271"/>
                  <a:pt x="2292" y="270"/>
                </a:cubicBezTo>
                <a:cubicBezTo>
                  <a:pt x="2314" y="269"/>
                  <a:pt x="2339" y="242"/>
                  <a:pt x="2371" y="241"/>
                </a:cubicBezTo>
                <a:cubicBezTo>
                  <a:pt x="2403" y="240"/>
                  <a:pt x="2448" y="257"/>
                  <a:pt x="2482" y="260"/>
                </a:cubicBezTo>
                <a:cubicBezTo>
                  <a:pt x="2516" y="264"/>
                  <a:pt x="2537" y="261"/>
                  <a:pt x="2576" y="260"/>
                </a:cubicBezTo>
                <a:cubicBezTo>
                  <a:pt x="2615" y="259"/>
                  <a:pt x="2683" y="255"/>
                  <a:pt x="2718" y="250"/>
                </a:cubicBezTo>
                <a:cubicBezTo>
                  <a:pt x="2753" y="246"/>
                  <a:pt x="2761" y="0"/>
                  <a:pt x="2789" y="231"/>
                </a:cubicBezTo>
                <a:cubicBezTo>
                  <a:pt x="2817" y="462"/>
                  <a:pt x="3278" y="1392"/>
                  <a:pt x="2884" y="1636"/>
                </a:cubicBezTo>
                <a:cubicBezTo>
                  <a:pt x="2490" y="1880"/>
                  <a:pt x="844" y="1916"/>
                  <a:pt x="422" y="1693"/>
                </a:cubicBezTo>
                <a:cubicBezTo>
                  <a:pt x="0" y="1470"/>
                  <a:pt x="175" y="884"/>
                  <a:pt x="351" y="298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altLang="en-US"/>
              <a:t>Warkentin method</a:t>
            </a: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foam insulation</a:t>
            </a:r>
          </a:p>
        </p:txBody>
      </p:sp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6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7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4840288" y="18415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AutoShape 1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AutoShape 20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AutoShape 21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AutoShape 22"/>
          <p:cNvSpPr>
            <a:spLocks noChangeArrowheads="1"/>
          </p:cNvSpPr>
          <p:nvPr/>
        </p:nvSpPr>
        <p:spPr bwMode="auto">
          <a:xfrm>
            <a:off x="5510213" y="190817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5" name="AutoShape 23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AutoShape 24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7" name="AutoShape 25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8" name="AutoShape 26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AutoShape 27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0" name="AutoShape 28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AutoShape 30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AutoShape 31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AutoShape 32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AutoShape 33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6" name="AutoShape 34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7" name="AutoShape 35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8" name="AutoShape 36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9" name="AutoShape 37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0" name="AutoShape 38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1" name="AutoShape 39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2" name="AutoShape 40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3" name="AutoShape 41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4" name="AutoShape 42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5" name="AutoShape 43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6" name="AutoShape 44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7" name="AutoShape 45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8" name="AutoShape 46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9" name="AutoShape 47"/>
          <p:cNvSpPr>
            <a:spLocks noChangeArrowheads="1"/>
          </p:cNvSpPr>
          <p:nvPr/>
        </p:nvSpPr>
        <p:spPr bwMode="auto">
          <a:xfrm>
            <a:off x="48228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0" name="AutoShape 48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1" name="AutoShape 49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2" name="AutoShape 50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3" name="AutoShape 51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4" name="AutoShape 52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5" name="AutoShape 53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6" name="AutoShape 54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7" name="AutoShape 55"/>
          <p:cNvSpPr>
            <a:spLocks noChangeArrowheads="1"/>
          </p:cNvSpPr>
          <p:nvPr/>
        </p:nvSpPr>
        <p:spPr bwMode="auto">
          <a:xfrm>
            <a:off x="5734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8" name="AutoShape 56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9" name="AutoShape 57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0" name="AutoShape 58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1" name="AutoShape 59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2" name="AutoShape 60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3" name="AutoShape 61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4" name="AutoShape 62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AutoShape 63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6" name="AutoShape 64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7" name="AutoShape 65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8" name="AutoShape 66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9" name="AutoShape 67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0" name="AutoShape 68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1" name="AutoShape 69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2" name="AutoShape 70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3" name="AutoShape 71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4" name="AutoShape 72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5" name="AutoShape 73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6" name="AutoShape 74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7" name="AutoShape 75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8" name="AutoShape 76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9" name="AutoShape 77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0" name="AutoShape 78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1" name="AutoShape 79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2" name="AutoShape 80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3" name="AutoShape 81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4" name="AutoShape 82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5" name="Text Box 83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liquid N</a:t>
            </a:r>
            <a:r>
              <a:rPr lang="en-US" altLang="en-US" baseline="-25000"/>
              <a:t>2</a:t>
            </a:r>
          </a:p>
        </p:txBody>
      </p:sp>
      <p:grpSp>
        <p:nvGrpSpPr>
          <p:cNvPr id="100436" name="Group 84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100437" name="Freeform 85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38" name="Rectangle 86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0439" name="Freeform 87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40" name="Freeform 88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441" name="Text Box 89"/>
          <p:cNvSpPr txBox="1">
            <a:spLocks noChangeArrowheads="1"/>
          </p:cNvSpPr>
          <p:nvPr/>
        </p:nvSpPr>
        <p:spPr bwMode="auto">
          <a:xfrm>
            <a:off x="1849438" y="6178550"/>
            <a:ext cx="539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Warkentin (2006) </a:t>
            </a:r>
            <a:r>
              <a:rPr lang="en-US" altLang="en-US" i="1"/>
              <a:t>J. Appl. Crystallogr.</a:t>
            </a:r>
            <a:r>
              <a:rPr lang="en-US" altLang="en-US"/>
              <a:t> </a:t>
            </a:r>
            <a:r>
              <a:rPr lang="en-US" altLang="en-US" b="1"/>
              <a:t>39</a:t>
            </a:r>
            <a:r>
              <a:rPr lang="en-US" altLang="en-US"/>
              <a:t>, 805-811. </a:t>
            </a:r>
          </a:p>
          <a:p>
            <a:endParaRPr lang="en-US" altLang="en-US"/>
          </a:p>
        </p:txBody>
      </p:sp>
      <p:sp>
        <p:nvSpPr>
          <p:cNvPr id="100442" name="Freeform 90"/>
          <p:cNvSpPr>
            <a:spLocks/>
          </p:cNvSpPr>
          <p:nvPr/>
        </p:nvSpPr>
        <p:spPr bwMode="auto">
          <a:xfrm>
            <a:off x="2617788" y="1114425"/>
            <a:ext cx="498475" cy="1084263"/>
          </a:xfrm>
          <a:custGeom>
            <a:avLst/>
            <a:gdLst>
              <a:gd name="T0" fmla="*/ 150 w 314"/>
              <a:gd name="T1" fmla="*/ 0 h 683"/>
              <a:gd name="T2" fmla="*/ 276 w 314"/>
              <a:gd name="T3" fmla="*/ 371 h 683"/>
              <a:gd name="T4" fmla="*/ 268 w 314"/>
              <a:gd name="T5" fmla="*/ 655 h 683"/>
              <a:gd name="T6" fmla="*/ 0 w 314"/>
              <a:gd name="T7" fmla="*/ 537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4" h="683">
                <a:moveTo>
                  <a:pt x="150" y="0"/>
                </a:moveTo>
                <a:cubicBezTo>
                  <a:pt x="203" y="131"/>
                  <a:pt x="256" y="262"/>
                  <a:pt x="276" y="371"/>
                </a:cubicBezTo>
                <a:cubicBezTo>
                  <a:pt x="296" y="480"/>
                  <a:pt x="314" y="627"/>
                  <a:pt x="268" y="655"/>
                </a:cubicBezTo>
                <a:cubicBezTo>
                  <a:pt x="222" y="683"/>
                  <a:pt x="111" y="610"/>
                  <a:pt x="0" y="537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3" name="Freeform 91"/>
          <p:cNvSpPr>
            <a:spLocks/>
          </p:cNvSpPr>
          <p:nvPr/>
        </p:nvSpPr>
        <p:spPr bwMode="auto">
          <a:xfrm>
            <a:off x="3319463" y="1039813"/>
            <a:ext cx="939800" cy="773112"/>
          </a:xfrm>
          <a:custGeom>
            <a:avLst/>
            <a:gdLst>
              <a:gd name="T0" fmla="*/ 0 w 592"/>
              <a:gd name="T1" fmla="*/ 0 h 487"/>
              <a:gd name="T2" fmla="*/ 134 w 592"/>
              <a:gd name="T3" fmla="*/ 387 h 487"/>
              <a:gd name="T4" fmla="*/ 371 w 592"/>
              <a:gd name="T5" fmla="*/ 458 h 487"/>
              <a:gd name="T6" fmla="*/ 592 w 592"/>
              <a:gd name="T7" fmla="*/ 213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2" h="487">
                <a:moveTo>
                  <a:pt x="0" y="0"/>
                </a:moveTo>
                <a:cubicBezTo>
                  <a:pt x="36" y="155"/>
                  <a:pt x="72" y="311"/>
                  <a:pt x="134" y="387"/>
                </a:cubicBezTo>
                <a:cubicBezTo>
                  <a:pt x="196" y="463"/>
                  <a:pt x="295" y="487"/>
                  <a:pt x="371" y="458"/>
                </a:cubicBezTo>
                <a:cubicBezTo>
                  <a:pt x="447" y="429"/>
                  <a:pt x="519" y="321"/>
                  <a:pt x="592" y="213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4" name="Freeform 92"/>
          <p:cNvSpPr>
            <a:spLocks/>
          </p:cNvSpPr>
          <p:nvPr/>
        </p:nvSpPr>
        <p:spPr bwMode="auto">
          <a:xfrm>
            <a:off x="3043238" y="1165225"/>
            <a:ext cx="333375" cy="1139825"/>
          </a:xfrm>
          <a:custGeom>
            <a:avLst/>
            <a:gdLst>
              <a:gd name="T0" fmla="*/ 0 w 210"/>
              <a:gd name="T1" fmla="*/ 0 h 718"/>
              <a:gd name="T2" fmla="*/ 182 w 210"/>
              <a:gd name="T3" fmla="*/ 513 h 718"/>
              <a:gd name="T4" fmla="*/ 166 w 210"/>
              <a:gd name="T5" fmla="*/ 718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" h="718">
                <a:moveTo>
                  <a:pt x="0" y="0"/>
                </a:moveTo>
                <a:cubicBezTo>
                  <a:pt x="77" y="197"/>
                  <a:pt x="154" y="394"/>
                  <a:pt x="182" y="513"/>
                </a:cubicBezTo>
                <a:cubicBezTo>
                  <a:pt x="210" y="632"/>
                  <a:pt x="188" y="675"/>
                  <a:pt x="166" y="718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5" name="Freeform 93"/>
          <p:cNvSpPr>
            <a:spLocks/>
          </p:cNvSpPr>
          <p:nvPr/>
        </p:nvSpPr>
        <p:spPr bwMode="auto">
          <a:xfrm>
            <a:off x="3170238" y="1076325"/>
            <a:ext cx="1050925" cy="969963"/>
          </a:xfrm>
          <a:custGeom>
            <a:avLst/>
            <a:gdLst>
              <a:gd name="T0" fmla="*/ 0 w 449"/>
              <a:gd name="T1" fmla="*/ 0 h 555"/>
              <a:gd name="T2" fmla="*/ 110 w 449"/>
              <a:gd name="T3" fmla="*/ 395 h 555"/>
              <a:gd name="T4" fmla="*/ 276 w 449"/>
              <a:gd name="T5" fmla="*/ 537 h 555"/>
              <a:gd name="T6" fmla="*/ 449 w 449"/>
              <a:gd name="T7" fmla="*/ 505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9" h="555">
                <a:moveTo>
                  <a:pt x="0" y="0"/>
                </a:moveTo>
                <a:cubicBezTo>
                  <a:pt x="32" y="153"/>
                  <a:pt x="64" y="306"/>
                  <a:pt x="110" y="395"/>
                </a:cubicBezTo>
                <a:cubicBezTo>
                  <a:pt x="156" y="484"/>
                  <a:pt x="220" y="519"/>
                  <a:pt x="276" y="537"/>
                </a:cubicBezTo>
                <a:cubicBezTo>
                  <a:pt x="332" y="555"/>
                  <a:pt x="390" y="530"/>
                  <a:pt x="449" y="505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72988 L 0.67899 -0.1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0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0" y="28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/>
              <a:t>COMBINE cryoprotectants!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76288" y="1654175"/>
            <a:ext cx="782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74775" y="1247775"/>
            <a:ext cx="57578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/>
              <a:t>organic + hyperquenching</a:t>
            </a:r>
          </a:p>
          <a:p>
            <a:endParaRPr lang="en-US" altLang="en-US" sz="3600"/>
          </a:p>
          <a:p>
            <a:r>
              <a:rPr lang="en-US" altLang="en-US" sz="3600"/>
              <a:t>malonate + glycerol</a:t>
            </a:r>
          </a:p>
          <a:p>
            <a:endParaRPr lang="en-US" altLang="en-US" sz="3600"/>
          </a:p>
          <a:p>
            <a:r>
              <a:rPr lang="en-US" altLang="en-US" sz="3600"/>
              <a:t>“confusion principle”</a:t>
            </a:r>
          </a:p>
          <a:p>
            <a:r>
              <a:rPr lang="en-US" altLang="en-US" sz="2000"/>
              <a:t>	~30% glycerol is not as good as:</a:t>
            </a:r>
          </a:p>
          <a:p>
            <a:r>
              <a:rPr lang="en-US" altLang="en-US" sz="2000"/>
              <a:t>		25% glycerol +</a:t>
            </a:r>
          </a:p>
          <a:p>
            <a:r>
              <a:rPr lang="en-US" altLang="en-US" sz="2000"/>
              <a:t>		1% PEG400 +</a:t>
            </a:r>
          </a:p>
          <a:p>
            <a:r>
              <a:rPr lang="en-US" altLang="en-US" sz="2000"/>
              <a:t>		1% MPD +</a:t>
            </a:r>
          </a:p>
          <a:p>
            <a:r>
              <a:rPr lang="en-US" altLang="en-US" sz="2000"/>
              <a:t>		1% sucrose +</a:t>
            </a:r>
          </a:p>
          <a:p>
            <a:r>
              <a:rPr lang="en-US" altLang="en-US" sz="2000"/>
              <a:t>		1% sorbitol +</a:t>
            </a:r>
          </a:p>
          <a:p>
            <a:r>
              <a:rPr lang="en-US" altLang="en-US" sz="2000"/>
              <a:t>		1% ethylene glycol</a:t>
            </a:r>
            <a:endParaRPr lang="en-US" altLang="en-US" sz="10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Pressure as a cryoprotectant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6948" r="16989" b="20322"/>
          <a:stretch>
            <a:fillRect/>
          </a:stretch>
        </p:blipFill>
        <p:spPr bwMode="auto">
          <a:xfrm>
            <a:off x="271463" y="1138238"/>
            <a:ext cx="3827462" cy="54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767263" y="4748213"/>
            <a:ext cx="39481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Thomanek </a:t>
            </a:r>
            <a:r>
              <a:rPr lang="en-US" altLang="en-US" i="1"/>
              <a:t>et al.</a:t>
            </a:r>
            <a:r>
              <a:rPr lang="en-US" altLang="en-US"/>
              <a:t> (1973) </a:t>
            </a:r>
          </a:p>
          <a:p>
            <a:r>
              <a:rPr lang="en-US" altLang="en-US" i="1"/>
              <a:t>Acta Cryst. A</a:t>
            </a:r>
            <a:r>
              <a:rPr lang="en-US" altLang="en-US"/>
              <a:t> </a:t>
            </a:r>
            <a:r>
              <a:rPr lang="en-US" altLang="en-US" b="1"/>
              <a:t>29</a:t>
            </a:r>
            <a:r>
              <a:rPr lang="en-US" altLang="en-US"/>
              <a:t>, 263-265. </a:t>
            </a:r>
          </a:p>
          <a:p>
            <a:endParaRPr lang="en-US" altLang="en-US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400550" y="1778000"/>
            <a:ext cx="43767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Fig. 1. Equipment for freezing at 2500 atm. (1) Steel cylinder, (2) and (3) pistons which can be coupled to a hydraulic press, (4) Teflon cell, (5) vessel for liquid nitrogen, (6) steel tube used for pushing cell (4) out of cylinder (1), (7) steel rings. Scale is in mm. </a:t>
            </a:r>
            <a:r>
              <a:rPr lang="en-US" altLang="en-US" i="1"/>
              <a:t>A-A </a:t>
            </a:r>
            <a:r>
              <a:rPr lang="en-US" altLang="en-US"/>
              <a:t>: direction of the force.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Pressure as a cryoprotectant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716463" y="5613400"/>
            <a:ext cx="3948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Kim </a:t>
            </a:r>
            <a:r>
              <a:rPr lang="en-US" altLang="en-US" i="1"/>
              <a:t>et al.</a:t>
            </a:r>
            <a:r>
              <a:rPr lang="en-US" altLang="en-US"/>
              <a:t> (2005)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61</a:t>
            </a:r>
            <a:r>
              <a:rPr lang="en-US" altLang="en-US"/>
              <a:t>, 881-890. 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400550" y="1778000"/>
            <a:ext cx="4376738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High-pressure cooling apparatus. (a) Sample pin. An oil-coated crystal in a cryoloop is inserted into one end (right) of a brass tube (2.5 cm long) and a</a:t>
            </a:r>
          </a:p>
          <a:p>
            <a:r>
              <a:rPr lang="en-US" altLang="en-US"/>
              <a:t>steel piano wire in the other end (left). (b) High-pressure tubing assembly in a LN2 container. A sample is loaded into the top of each 30 cm long tube</a:t>
            </a:r>
          </a:p>
          <a:p>
            <a:r>
              <a:rPr lang="en-US" altLang="en-US"/>
              <a:t>and is held in place by a magnet outside the tube. Three crystals can be pressure-cooled at a time.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600450"/>
            <a:ext cx="39497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163638"/>
            <a:ext cx="39211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Pressure as a cryoprotectant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349750" y="1414463"/>
            <a:ext cx="4376738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Balzers HPM 010 High Pressure Freezer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The Bal-Tec HPM 010 is a high pressure freezing machine that is designed to freeze non-cryoprotected samples up to 0.5mm in thickness without significant ice crystal damage. Samples can then be processed for TEM using the freeze substitution protocol. These two methods are the state-of-the-art for TEM specimen preparation.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370013"/>
            <a:ext cx="36195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784475" y="5327650"/>
            <a:ext cx="605472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Courier New" pitchFamily="49" charset="0"/>
              </a:rPr>
              <a:t>http://www.leica-microsystems.com/products/</a:t>
            </a:r>
          </a:p>
          <a:p>
            <a:r>
              <a:rPr lang="en-US" altLang="en-US" b="1">
                <a:latin typeface="Courier New" pitchFamily="49" charset="0"/>
              </a:rPr>
              <a:t>electron-microscope-sample-preparation/</a:t>
            </a:r>
          </a:p>
          <a:p>
            <a:r>
              <a:rPr lang="en-US" altLang="en-US" b="1">
                <a:latin typeface="Courier New" pitchFamily="49" charset="0"/>
              </a:rPr>
              <a:t>industrial-materials/cryo-preparation/</a:t>
            </a:r>
          </a:p>
          <a:p>
            <a:r>
              <a:rPr lang="en-US" altLang="en-US" b="1">
                <a:latin typeface="Courier New" pitchFamily="49" charset="0"/>
              </a:rPr>
              <a:t>details/product/leica-em-pact2/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Response to dehydration</a:t>
            </a:r>
          </a:p>
        </p:txBody>
      </p:sp>
      <p:pic>
        <p:nvPicPr>
          <p:cNvPr id="139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104900"/>
            <a:ext cx="76771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7"/>
          <p:cNvSpPr txBox="1">
            <a:spLocks noChangeArrowheads="1"/>
          </p:cNvSpPr>
          <p:nvPr/>
        </p:nvSpPr>
        <p:spPr bwMode="auto">
          <a:xfrm>
            <a:off x="0" y="6491288"/>
            <a:ext cx="473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www.proteros.de</a:t>
            </a:r>
          </a:p>
        </p:txBody>
      </p:sp>
    </p:spTree>
    <p:extLst>
      <p:ext uri="{BB962C8B-B14F-4D97-AF65-F5344CB8AC3E}">
        <p14:creationId xmlns:p14="http://schemas.microsoft.com/office/powerpoint/2010/main" val="1865571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Harvesting dos and don'ts</a:t>
            </a:r>
            <a:endParaRPr lang="en-US" altLang="en-US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192213" y="1600200"/>
            <a:ext cx="6759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/>
              <a:t>physical contact</a:t>
            </a:r>
          </a:p>
          <a:p>
            <a:pPr>
              <a:buFontTx/>
              <a:buNone/>
            </a:pPr>
            <a:r>
              <a:rPr lang="en-US" altLang="en-US" sz="2000" dirty="0"/>
              <a:t>	don’t touch the part you intend to shoot</a:t>
            </a:r>
          </a:p>
          <a:p>
            <a:pPr>
              <a:buFontTx/>
              <a:buNone/>
            </a:pPr>
            <a:r>
              <a:rPr lang="en-US" altLang="en-US" dirty="0"/>
              <a:t>osmotic shock</a:t>
            </a:r>
          </a:p>
          <a:p>
            <a:pPr>
              <a:buFontTx/>
              <a:buNone/>
            </a:pPr>
            <a:r>
              <a:rPr lang="en-US" altLang="en-US" sz="2000" dirty="0"/>
              <a:t>	equilibrate, or calculate matching solution</a:t>
            </a:r>
          </a:p>
          <a:p>
            <a:pPr>
              <a:buFontTx/>
              <a:buNone/>
            </a:pPr>
            <a:r>
              <a:rPr lang="en-US" altLang="en-US" dirty="0"/>
              <a:t>changes in dielectric constant</a:t>
            </a:r>
          </a:p>
          <a:p>
            <a:pPr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sz="1800" dirty="0" err="1"/>
              <a:t>Petsko</a:t>
            </a:r>
            <a:r>
              <a:rPr lang="en-US" altLang="en-US" sz="1800" dirty="0"/>
              <a:t> (1975) </a:t>
            </a:r>
            <a:r>
              <a:rPr lang="en-US" altLang="en-US" sz="1800" i="1" dirty="0"/>
              <a:t>J. Mol. Biol.</a:t>
            </a:r>
            <a:r>
              <a:rPr lang="en-US" altLang="en-US" sz="1800" dirty="0"/>
              <a:t> </a:t>
            </a:r>
            <a:r>
              <a:rPr lang="en-US" altLang="en-US" sz="1800" b="1" dirty="0"/>
              <a:t>96</a:t>
            </a:r>
            <a:r>
              <a:rPr lang="en-US" altLang="en-US" sz="1800" dirty="0"/>
              <a:t>, 381-388. </a:t>
            </a:r>
            <a:endParaRPr lang="en-US" altLang="en-US" sz="1200" dirty="0"/>
          </a:p>
          <a:p>
            <a:pPr>
              <a:buFontTx/>
              <a:buNone/>
            </a:pPr>
            <a:r>
              <a:rPr lang="en-US" altLang="en-US" dirty="0"/>
              <a:t>cooled density mismatch</a:t>
            </a:r>
          </a:p>
          <a:p>
            <a:pPr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sz="1800" dirty="0" err="1"/>
              <a:t>Juers</a:t>
            </a:r>
            <a:r>
              <a:rPr lang="en-US" altLang="en-US" sz="1800" dirty="0"/>
              <a:t> &amp; Matthews (2004) </a:t>
            </a:r>
            <a:r>
              <a:rPr lang="en-US" altLang="en-US" sz="1800" i="1" dirty="0" err="1"/>
              <a:t>Acta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Cryst</a:t>
            </a:r>
            <a:r>
              <a:rPr lang="en-US" altLang="en-US" sz="1800" i="1" dirty="0"/>
              <a:t>. D</a:t>
            </a:r>
            <a:r>
              <a:rPr lang="en-US" altLang="en-US" sz="1800" dirty="0"/>
              <a:t> </a:t>
            </a:r>
            <a:r>
              <a:rPr lang="en-US" altLang="en-US" sz="1800" b="1" dirty="0"/>
              <a:t>60</a:t>
            </a:r>
            <a:r>
              <a:rPr lang="en-US" altLang="en-US" sz="1800" dirty="0"/>
              <a:t>, 412-421. </a:t>
            </a:r>
          </a:p>
          <a:p>
            <a:pPr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Ostwald Ripening</a:t>
            </a:r>
          </a:p>
        </p:txBody>
      </p:sp>
      <p:pic>
        <p:nvPicPr>
          <p:cNvPr id="140291" name="Picture 2" descr="http://xray.bmc.uu.se/terese/images/4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128713"/>
            <a:ext cx="6383337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1"/>
          <p:cNvSpPr>
            <a:spLocks noChangeArrowheads="1"/>
          </p:cNvSpPr>
          <p:nvPr/>
        </p:nvSpPr>
        <p:spPr bwMode="auto">
          <a:xfrm>
            <a:off x="0" y="6470650"/>
            <a:ext cx="611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http://xray.bmc.uu.se/terese/tutorial6.html</a:t>
            </a:r>
          </a:p>
        </p:txBody>
      </p:sp>
    </p:spTree>
    <p:extLst>
      <p:ext uri="{BB962C8B-B14F-4D97-AF65-F5344CB8AC3E}">
        <p14:creationId xmlns:p14="http://schemas.microsoft.com/office/powerpoint/2010/main" val="2394347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638" y="4743450"/>
            <a:ext cx="7945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ea typeface="MS PGothic" pitchFamily="34" charset="-128"/>
              </a:rPr>
              <a:t>Efremov, R. G. &amp; Sazanov, L. A. (2011)."Structure of the membrane domain of respiratory complex I", </a:t>
            </a:r>
            <a:r>
              <a:rPr lang="en-US" altLang="en-US" sz="1600" i="1">
                <a:ea typeface="MS PGothic" pitchFamily="34" charset="-128"/>
              </a:rPr>
              <a:t>Nature</a:t>
            </a:r>
            <a:r>
              <a:rPr lang="en-US" altLang="en-US" sz="1600">
                <a:ea typeface="MS PGothic" pitchFamily="34" charset="-128"/>
              </a:rPr>
              <a:t> </a:t>
            </a:r>
            <a:r>
              <a:rPr lang="en-US" altLang="en-US" sz="1600" b="1">
                <a:ea typeface="MS PGothic" pitchFamily="34" charset="-128"/>
              </a:rPr>
              <a:t>476</a:t>
            </a:r>
            <a:r>
              <a:rPr lang="en-US" altLang="en-US" sz="1600">
                <a:ea typeface="MS PGothic" pitchFamily="34" charset="-128"/>
              </a:rPr>
              <a:t>, 414-420.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ea typeface="MS PGothic" pitchFamily="34" charset="-128"/>
              </a:rPr>
              <a:t>“To improve diffraction properties, crystals were slowly cooled to 4 C, placed into micro-dialysis buttons, and mother liquor was exchanged by dialysis for 0.1 M sodium acetate (pH 4.8), 0.15 M sodium tartrate (pH 5.0), 30% PEG4000, 0.1% sodium cholate and 12.5% glycerol over a period of 5 days.”</a:t>
            </a:r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… but does it work for membrane proteins?</a:t>
            </a:r>
          </a:p>
        </p:txBody>
      </p:sp>
      <p:sp>
        <p:nvSpPr>
          <p:cNvPr id="141316" name="Content Placeholder 2"/>
          <p:cNvSpPr>
            <a:spLocks noGrp="1"/>
          </p:cNvSpPr>
          <p:nvPr>
            <p:ph idx="1"/>
          </p:nvPr>
        </p:nvSpPr>
        <p:spPr>
          <a:xfrm>
            <a:off x="457200" y="1728788"/>
            <a:ext cx="8229600" cy="3040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b="1" smtClean="0"/>
              <a:t>CCP4BB:</a:t>
            </a:r>
            <a:endParaRPr lang="en-US" altLang="en-US" sz="1400" smtClean="0"/>
          </a:p>
          <a:p>
            <a:pPr marL="0" indent="0">
              <a:buFontTx/>
              <a:buNone/>
            </a:pPr>
            <a:r>
              <a:rPr lang="en-US" altLang="en-US" sz="1400" smtClean="0"/>
              <a:t>“We used it for a large membrane protein complex and diffraction improved from ~7 to 2.7 A. The crystal is fished out and put into mother liquor solution in the button, sealed with dialysis membrane and the button is then placed into about 5 mls of mother liquor with slightly higher PEG concentration. Then you just exchange outside buffer every day or so for solutions containing higher concentrations of PEG. We went from ~9 to 30 % PEG4000 in about a week. You can easily observe crystal under microscope and if it cracks - you went too far/too quickly with PEG and need to use a bit less next time. Also, this method allows you to control all other components of the dehydrating solution - we needed to decrease salt concentration at the same time as increasing PEG. You can also introduce/increase cryo-protectant concentration at the same time. With these crystals, otherwise excellent dehydration machines already mentioned did not work, possibly because the process had to be really slow.”</a:t>
            </a:r>
          </a:p>
        </p:txBody>
      </p:sp>
      <p:sp>
        <p:nvSpPr>
          <p:cNvPr id="4" name="Oval 3"/>
          <p:cNvSpPr/>
          <p:nvPr/>
        </p:nvSpPr>
        <p:spPr>
          <a:xfrm>
            <a:off x="425450" y="5873750"/>
            <a:ext cx="1017588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35763" y="1968500"/>
            <a:ext cx="1158875" cy="438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70350" y="2882900"/>
            <a:ext cx="1466850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600" y="5218113"/>
            <a:ext cx="2943225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harvest at all?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1600200"/>
            <a:ext cx="7489825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Radiation damage</a:t>
            </a:r>
          </a:p>
          <a:p>
            <a:pPr lvl="1">
              <a:buFontTx/>
              <a:buNone/>
            </a:pPr>
            <a:r>
              <a:rPr lang="en-US" altLang="en-US"/>
              <a:t>	10-100x reduced at ~100 K</a:t>
            </a:r>
          </a:p>
          <a:p>
            <a:pPr>
              <a:buFontTx/>
              <a:buNone/>
            </a:pPr>
            <a:r>
              <a:rPr lang="en-US" altLang="en-US"/>
              <a:t>Background scatter</a:t>
            </a:r>
          </a:p>
          <a:p>
            <a:pPr lvl="2">
              <a:buFontTx/>
              <a:buNone/>
            </a:pPr>
            <a:r>
              <a:rPr lang="en-US" altLang="en-US"/>
              <a:t>tray &gt;&gt; xtal</a:t>
            </a:r>
          </a:p>
          <a:p>
            <a:pPr>
              <a:buFontTx/>
              <a:buNone/>
            </a:pPr>
            <a:r>
              <a:rPr lang="en-US" altLang="en-US"/>
              <a:t>Timing</a:t>
            </a:r>
          </a:p>
          <a:p>
            <a:pPr lvl="2">
              <a:buFontTx/>
              <a:buNone/>
            </a:pPr>
            <a:r>
              <a:rPr lang="en-US" altLang="en-US"/>
              <a:t>nothing lasts forever</a:t>
            </a:r>
            <a:endParaRPr lang="en-US" altLang="en-US" sz="2800"/>
          </a:p>
          <a:p>
            <a:pPr>
              <a:buFontTx/>
              <a:buNone/>
            </a:pPr>
            <a:r>
              <a:rPr lang="en-US" altLang="en-US"/>
              <a:t>Shipping</a:t>
            </a:r>
          </a:p>
          <a:p>
            <a:pPr lvl="2">
              <a:buFontTx/>
              <a:buNone/>
            </a:pPr>
            <a:r>
              <a:rPr lang="en-US" altLang="en-US"/>
              <a:t>cryo samples are glass beads</a:t>
            </a:r>
          </a:p>
          <a:p>
            <a:pPr lvl="1">
              <a:buFontTx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890588" y="1122363"/>
          <a:ext cx="7204075" cy="504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81" name="Chart" r:id="rId3" imgW="7219950" imgH="5057775" progId="MSGraph.Chart.8">
                  <p:embed followColorScheme="full"/>
                </p:oleObj>
              </mc:Choice>
              <mc:Fallback>
                <p:oleObj name="Chart" r:id="rId3" imgW="7219950" imgH="505777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122363"/>
                        <a:ext cx="7204075" cy="504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/>
              <a:t>X-ray transmission of materials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470275" y="6010275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Depth into material (</a:t>
            </a:r>
            <a:r>
              <a:rPr lang="el-GR" altLang="en-US" b="1">
                <a:cs typeface="Arial" pitchFamily="34" charset="0"/>
              </a:rPr>
              <a:t>μ</a:t>
            </a:r>
            <a:r>
              <a:rPr lang="en-US" altLang="en-US" b="1"/>
              <a:t>m)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 rot="-5400000">
            <a:off x="-8731" y="3217069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transmission</a:t>
            </a:r>
          </a:p>
        </p:txBody>
      </p:sp>
      <p:graphicFrame>
        <p:nvGraphicFramePr>
          <p:cNvPr id="113670" name="Object 6"/>
          <p:cNvGraphicFramePr>
            <a:graphicFrameLocks noChangeAspect="1"/>
          </p:cNvGraphicFramePr>
          <p:nvPr/>
        </p:nvGraphicFramePr>
        <p:xfrm>
          <a:off x="987425" y="4946650"/>
          <a:ext cx="1474788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82" name="Chart" r:id="rId5" imgW="1209675" imgH="914400" progId="MSGraph.Chart.8">
                  <p:embed followColorScheme="full"/>
                </p:oleObj>
              </mc:Choice>
              <mc:Fallback>
                <p:oleObj name="Chart" r:id="rId5" imgW="1209675" imgH="914400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4946650"/>
                        <a:ext cx="1474788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3754438" y="4175125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990000"/>
                </a:solidFill>
              </a:rPr>
              <a:t>glass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 rot="280220">
            <a:off x="6184900" y="2176463"/>
            <a:ext cx="95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protein</a:t>
            </a:r>
          </a:p>
          <a:p>
            <a:r>
              <a:rPr lang="en-US" altLang="en-US" b="1"/>
              <a:t>crystal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 rot="310074">
            <a:off x="6642100" y="183356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water</a:t>
            </a: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5627688" y="14986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air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57200" y="1122363"/>
          <a:ext cx="8229600" cy="504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6" name="Chart" r:id="rId3" imgW="7219950" imgH="5057775" progId="MSGraph.Chart.8">
                  <p:embed followColorScheme="full"/>
                </p:oleObj>
              </mc:Choice>
              <mc:Fallback>
                <p:oleObj name="Chart" r:id="rId3" imgW="7219950" imgH="505777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22363"/>
                        <a:ext cx="8229600" cy="504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3600"/>
              <a:t>X-ray scattering of materials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 rot="-5400000">
            <a:off x="-2449512" y="3371850"/>
            <a:ext cx="5630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Differential cross section</a:t>
            </a:r>
          </a:p>
          <a:p>
            <a:pPr algn="ctr"/>
            <a:r>
              <a:rPr lang="en-US" altLang="en-US" sz="1400" b="1"/>
              <a:t> (scattered photons/solid angle/incident photon/meter thickness)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990600" y="5867400"/>
            <a:ext cx="7772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00" b="1">
                <a:sym typeface="Symbol" pitchFamily="18" charset="2"/>
              </a:rPr>
              <a:t> </a:t>
            </a:r>
            <a:r>
              <a:rPr lang="en-US" altLang="en-US" sz="1900" b="1"/>
              <a:t>                7.5                3.8                2.5                1.9               1.5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3917950" y="61722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d-spacing (</a:t>
            </a:r>
            <a:r>
              <a:rPr lang="en-US" altLang="en-US" b="1">
                <a:cs typeface="Arial" pitchFamily="34" charset="0"/>
              </a:rPr>
              <a:t>Ǻ</a:t>
            </a:r>
            <a:r>
              <a:rPr lang="en-US" altLang="en-US" b="1"/>
              <a:t>)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334000" y="495141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water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4772025" y="4681538"/>
            <a:ext cx="15811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800080"/>
                </a:solidFill>
              </a:rPr>
              <a:t>25% glycerol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4772025" y="4448175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8A5C00"/>
                </a:solidFill>
              </a:rPr>
              <a:t>paratone-N oil</a:t>
            </a:r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 flipH="1">
            <a:off x="4187825" y="4813300"/>
            <a:ext cx="584200" cy="24765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H="1">
            <a:off x="3482975" y="4594225"/>
            <a:ext cx="1295400" cy="258763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4217988" y="404495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3366"/>
                </a:solidFill>
              </a:rPr>
              <a:t>plastic</a:t>
            </a:r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 flipH="1">
            <a:off x="3497263" y="4181475"/>
            <a:ext cx="773112" cy="142875"/>
          </a:xfrm>
          <a:prstGeom prst="line">
            <a:avLst/>
          </a:prstGeom>
          <a:noFill/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3768725" y="2082800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8A5C00"/>
                </a:solidFill>
              </a:rPr>
              <a:t>glass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01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3" y="0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Crowfoot Cell</a:t>
            </a: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246063" y="1289050"/>
            <a:ext cx="7945437" cy="4081463"/>
            <a:chOff x="155" y="812"/>
            <a:chExt cx="5005" cy="2571"/>
          </a:xfrm>
        </p:grpSpPr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 flipH="1" flipV="1">
              <a:off x="3117" y="2334"/>
              <a:ext cx="2043" cy="7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flipH="1" flipV="1">
              <a:off x="472" y="1413"/>
              <a:ext cx="1448" cy="4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flipH="1" flipV="1">
              <a:off x="2910" y="2262"/>
              <a:ext cx="126" cy="44"/>
            </a:xfrm>
            <a:prstGeom prst="line">
              <a:avLst/>
            </a:prstGeom>
            <a:noFill/>
            <a:ln w="28575">
              <a:solidFill>
                <a:srgbClr val="FF474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 flipH="1" flipV="1">
              <a:off x="2538" y="2132"/>
              <a:ext cx="372" cy="130"/>
            </a:xfrm>
            <a:prstGeom prst="line">
              <a:avLst/>
            </a:prstGeom>
            <a:noFill/>
            <a:ln w="28575">
              <a:solidFill>
                <a:srgbClr val="FF9B9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flipH="1" flipV="1">
              <a:off x="1920" y="1912"/>
              <a:ext cx="243" cy="85"/>
            </a:xfrm>
            <a:prstGeom prst="line">
              <a:avLst/>
            </a:prstGeom>
            <a:noFill/>
            <a:ln w="28575">
              <a:solidFill>
                <a:srgbClr val="FF9B9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3036" y="1997"/>
              <a:ext cx="59" cy="24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 flipV="1">
              <a:off x="2662" y="2393"/>
              <a:ext cx="374" cy="271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flipV="1">
              <a:off x="2787" y="2346"/>
              <a:ext cx="249" cy="3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2959" y="1679"/>
              <a:ext cx="77" cy="318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 flipV="1">
              <a:off x="2458" y="2384"/>
              <a:ext cx="329" cy="50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5"/>
            <p:cNvSpPr>
              <a:spLocks noChangeShapeType="1"/>
            </p:cNvSpPr>
            <p:nvPr/>
          </p:nvSpPr>
          <p:spPr bwMode="auto">
            <a:xfrm flipV="1">
              <a:off x="2530" y="2664"/>
              <a:ext cx="132" cy="96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>
              <a:off x="2748" y="812"/>
              <a:ext cx="119" cy="493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17"/>
            <p:cNvSpPr>
              <a:spLocks noChangeShapeType="1"/>
            </p:cNvSpPr>
            <p:nvPr/>
          </p:nvSpPr>
          <p:spPr bwMode="auto">
            <a:xfrm flipV="1">
              <a:off x="1667" y="2942"/>
              <a:ext cx="607" cy="441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4" name="Line 18"/>
            <p:cNvSpPr>
              <a:spLocks noChangeShapeType="1"/>
            </p:cNvSpPr>
            <p:nvPr/>
          </p:nvSpPr>
          <p:spPr bwMode="auto">
            <a:xfrm flipV="1">
              <a:off x="155" y="2490"/>
              <a:ext cx="1933" cy="294"/>
            </a:xfrm>
            <a:prstGeom prst="line">
              <a:avLst/>
            </a:prstGeom>
            <a:noFill/>
            <a:ln w="9525">
              <a:solidFill>
                <a:srgbClr val="3BFF3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20638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Crowfoot Cell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/>
              <a:t>Crowfoot Cell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3352" r="15297" b="5823"/>
          <a:stretch>
            <a:fillRect/>
          </a:stretch>
        </p:blipFill>
        <p:spPr>
          <a:xfrm>
            <a:off x="635000" y="1417638"/>
            <a:ext cx="7747000" cy="4300537"/>
          </a:xfr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89025" y="6200775"/>
            <a:ext cx="6738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J. D. Bernal and D. Crowfoot, </a:t>
            </a:r>
            <a:r>
              <a:rPr lang="en-US" altLang="en-US" i="1"/>
              <a:t>Nature (London) </a:t>
            </a:r>
            <a:r>
              <a:rPr lang="en-US" altLang="en-US" b="1"/>
              <a:t>133</a:t>
            </a:r>
            <a:r>
              <a:rPr lang="en-US" altLang="en-US"/>
              <a:t>, 794 (1934).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946" name="Group 2"/>
          <p:cNvGrpSpPr>
            <a:grpSpLocks/>
          </p:cNvGrpSpPr>
          <p:nvPr/>
        </p:nvGrpSpPr>
        <p:grpSpPr bwMode="auto">
          <a:xfrm flipH="1">
            <a:off x="1334124" y="-1227138"/>
            <a:ext cx="3957403" cy="9561513"/>
            <a:chOff x="1894" y="-773"/>
            <a:chExt cx="2781" cy="6023"/>
          </a:xfrm>
        </p:grpSpPr>
        <p:pic>
          <p:nvPicPr>
            <p:cNvPr id="31549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24061">
              <a:off x="2393" y="-362"/>
              <a:ext cx="1681" cy="5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54948" name="Rectangle 4"/>
            <p:cNvSpPr>
              <a:spLocks noChangeArrowheads="1"/>
            </p:cNvSpPr>
            <p:nvPr/>
          </p:nvSpPr>
          <p:spPr bwMode="auto">
            <a:xfrm>
              <a:off x="1894" y="-347"/>
              <a:ext cx="666" cy="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4949" name="Rectangle 5"/>
            <p:cNvSpPr>
              <a:spLocks noChangeArrowheads="1"/>
            </p:cNvSpPr>
            <p:nvPr/>
          </p:nvSpPr>
          <p:spPr bwMode="auto">
            <a:xfrm rot="284723">
              <a:off x="3852" y="1629"/>
              <a:ext cx="823" cy="3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4950" name="Rectangle 6"/>
            <p:cNvSpPr>
              <a:spLocks noChangeArrowheads="1"/>
            </p:cNvSpPr>
            <p:nvPr/>
          </p:nvSpPr>
          <p:spPr bwMode="auto">
            <a:xfrm rot="-1566722">
              <a:off x="2458" y="3251"/>
              <a:ext cx="547" cy="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54951" name="Rectangle 7"/>
            <p:cNvSpPr>
              <a:spLocks noChangeArrowheads="1"/>
            </p:cNvSpPr>
            <p:nvPr/>
          </p:nvSpPr>
          <p:spPr bwMode="auto">
            <a:xfrm rot="-2115212">
              <a:off x="3215" y="-773"/>
              <a:ext cx="650" cy="1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3154964" name="Rectangle 20"/>
          <p:cNvSpPr>
            <a:spLocks noChangeArrowheads="1"/>
          </p:cNvSpPr>
          <p:nvPr/>
        </p:nvSpPr>
        <p:spPr bwMode="auto">
          <a:xfrm flipH="1">
            <a:off x="866775" y="2057400"/>
            <a:ext cx="381000" cy="3810000"/>
          </a:xfrm>
          <a:prstGeom prst="rect">
            <a:avLst/>
          </a:prstGeom>
          <a:solidFill>
            <a:srgbClr val="CC66FF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>
              <a:rot lat="21299999" lon="24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2" name="AutoShape 8"/>
          <p:cNvSpPr>
            <a:spLocks noChangeArrowheads="1"/>
          </p:cNvSpPr>
          <p:nvPr/>
        </p:nvSpPr>
        <p:spPr bwMode="auto">
          <a:xfrm rot="20618651" flipH="1" flipV="1">
            <a:off x="4524375" y="3276600"/>
            <a:ext cx="914400" cy="914400"/>
          </a:xfrm>
          <a:prstGeom prst="rtTriangl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3" name="Rectangle 9"/>
          <p:cNvSpPr>
            <a:spLocks noChangeArrowheads="1"/>
          </p:cNvSpPr>
          <p:nvPr/>
        </p:nvSpPr>
        <p:spPr bwMode="auto">
          <a:xfrm rot="20691244">
            <a:off x="4802187" y="3535363"/>
            <a:ext cx="86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5" name="AutoShape 11"/>
          <p:cNvSpPr>
            <a:spLocks noChangeArrowheads="1"/>
          </p:cNvSpPr>
          <p:nvPr/>
        </p:nvSpPr>
        <p:spPr bwMode="auto">
          <a:xfrm rot="16200000" flipH="1">
            <a:off x="6391275" y="2324100"/>
            <a:ext cx="1524000" cy="2667000"/>
          </a:xfrm>
          <a:prstGeom prst="can">
            <a:avLst>
              <a:gd name="adj" fmla="val 16341"/>
            </a:avLst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6" name="AutoShape 12"/>
          <p:cNvSpPr>
            <a:spLocks noChangeArrowheads="1"/>
          </p:cNvSpPr>
          <p:nvPr/>
        </p:nvSpPr>
        <p:spPr bwMode="auto">
          <a:xfrm rot="5400000" flipH="1">
            <a:off x="1321593" y="3305969"/>
            <a:ext cx="242888" cy="762000"/>
          </a:xfrm>
          <a:prstGeom prst="can">
            <a:avLst>
              <a:gd name="adj" fmla="val 29296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7" name="Rectangle 13"/>
          <p:cNvSpPr>
            <a:spLocks noChangeArrowheads="1"/>
          </p:cNvSpPr>
          <p:nvPr/>
        </p:nvSpPr>
        <p:spPr bwMode="auto">
          <a:xfrm>
            <a:off x="5895975" y="3657600"/>
            <a:ext cx="76200" cy="76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58" name="Text Box 14"/>
          <p:cNvSpPr txBox="1">
            <a:spLocks noChangeArrowheads="1"/>
          </p:cNvSpPr>
          <p:nvPr/>
        </p:nvSpPr>
        <p:spPr bwMode="auto">
          <a:xfrm>
            <a:off x="6581775" y="3429000"/>
            <a:ext cx="116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pinhole</a:t>
            </a:r>
          </a:p>
        </p:txBody>
      </p:sp>
      <p:sp>
        <p:nvSpPr>
          <p:cNvPr id="3154959" name="Text Box 15"/>
          <p:cNvSpPr txBox="1">
            <a:spLocks noChangeArrowheads="1"/>
          </p:cNvSpPr>
          <p:nvPr/>
        </p:nvSpPr>
        <p:spPr bwMode="auto">
          <a:xfrm rot="20682600">
            <a:off x="4538662" y="2747963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mirror</a:t>
            </a:r>
          </a:p>
        </p:txBody>
      </p:sp>
      <p:sp>
        <p:nvSpPr>
          <p:cNvPr id="3154960" name="Line 16"/>
          <p:cNvSpPr>
            <a:spLocks noChangeShapeType="1"/>
          </p:cNvSpPr>
          <p:nvPr/>
        </p:nvSpPr>
        <p:spPr bwMode="auto">
          <a:xfrm flipV="1">
            <a:off x="3609975" y="34290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1" name="Line 17"/>
          <p:cNvSpPr>
            <a:spLocks noChangeShapeType="1"/>
          </p:cNvSpPr>
          <p:nvPr/>
        </p:nvSpPr>
        <p:spPr bwMode="auto">
          <a:xfrm flipV="1">
            <a:off x="3609975" y="3581400"/>
            <a:ext cx="1081087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2" name="Line 18"/>
          <p:cNvSpPr>
            <a:spLocks noChangeShapeType="1"/>
          </p:cNvSpPr>
          <p:nvPr/>
        </p:nvSpPr>
        <p:spPr bwMode="auto">
          <a:xfrm>
            <a:off x="4829175" y="3810000"/>
            <a:ext cx="954087" cy="149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3" name="Rectangle 19"/>
          <p:cNvSpPr>
            <a:spLocks noChangeArrowheads="1"/>
          </p:cNvSpPr>
          <p:nvPr/>
        </p:nvSpPr>
        <p:spPr bwMode="auto">
          <a:xfrm>
            <a:off x="3194050" y="3657600"/>
            <a:ext cx="2778125" cy="7620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5" name="Rectangle 21"/>
          <p:cNvSpPr>
            <a:spLocks noChangeArrowheads="1"/>
          </p:cNvSpPr>
          <p:nvPr/>
        </p:nvSpPr>
        <p:spPr bwMode="auto">
          <a:xfrm rot="1620533">
            <a:off x="157162" y="2540000"/>
            <a:ext cx="2316163" cy="68263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6" name="Rectangle 22"/>
          <p:cNvSpPr>
            <a:spLocks noChangeArrowheads="1"/>
          </p:cNvSpPr>
          <p:nvPr/>
        </p:nvSpPr>
        <p:spPr bwMode="auto">
          <a:xfrm>
            <a:off x="1781175" y="3657600"/>
            <a:ext cx="631825" cy="61913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7" name="Rectangle 23"/>
          <p:cNvSpPr>
            <a:spLocks noChangeArrowheads="1"/>
          </p:cNvSpPr>
          <p:nvPr/>
        </p:nvSpPr>
        <p:spPr bwMode="auto">
          <a:xfrm rot="19979467" flipV="1">
            <a:off x="152400" y="4754563"/>
            <a:ext cx="2430462" cy="66675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8" name="AutoShape 24"/>
          <p:cNvSpPr>
            <a:spLocks noChangeArrowheads="1"/>
          </p:cNvSpPr>
          <p:nvPr/>
        </p:nvSpPr>
        <p:spPr bwMode="auto">
          <a:xfrm rot="19949778" flipH="1">
            <a:off x="5095875" y="4900613"/>
            <a:ext cx="2684462" cy="3117850"/>
          </a:xfrm>
          <a:prstGeom prst="can">
            <a:avLst>
              <a:gd name="adj" fmla="val 5264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69" name="Line 25"/>
          <p:cNvSpPr>
            <a:spLocks noChangeShapeType="1"/>
          </p:cNvSpPr>
          <p:nvPr/>
        </p:nvSpPr>
        <p:spPr bwMode="auto">
          <a:xfrm rot="19949778" flipV="1">
            <a:off x="4386262" y="3424238"/>
            <a:ext cx="566738" cy="204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54970" name="Text Box 26"/>
          <p:cNvSpPr txBox="1">
            <a:spLocks noChangeArrowheads="1"/>
          </p:cNvSpPr>
          <p:nvPr/>
        </p:nvSpPr>
        <p:spPr bwMode="auto">
          <a:xfrm rot="19917014">
            <a:off x="5268912" y="5540375"/>
            <a:ext cx="174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microscope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74646" y="650245"/>
            <a:ext cx="20345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SBS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ormat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crystallization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tray</a:t>
            </a: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22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7" name="Text Box 37"/>
          <p:cNvSpPr txBox="1">
            <a:spLocks noChangeArrowheads="1"/>
          </p:cNvSpPr>
          <p:nvPr/>
        </p:nvSpPr>
        <p:spPr bwMode="auto">
          <a:xfrm>
            <a:off x="3721002" y="3926347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NatX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-ray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CrystalQuick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™ 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32353" y="1646238"/>
            <a:ext cx="1592665" cy="2062163"/>
            <a:chOff x="3832353" y="1646238"/>
            <a:chExt cx="1592665" cy="2062163"/>
          </a:xfrm>
        </p:grpSpPr>
        <p:sp>
          <p:nvSpPr>
            <p:cNvPr id="45093" name="Oval 34"/>
            <p:cNvSpPr>
              <a:spLocks noChangeArrowheads="1"/>
            </p:cNvSpPr>
            <p:nvPr/>
          </p:nvSpPr>
          <p:spPr bwMode="auto">
            <a:xfrm>
              <a:off x="4107375" y="2435226"/>
              <a:ext cx="1046725" cy="12001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95" name="Rectangle 33"/>
            <p:cNvSpPr>
              <a:spLocks noChangeArrowheads="1"/>
            </p:cNvSpPr>
            <p:nvPr/>
          </p:nvSpPr>
          <p:spPr bwMode="auto">
            <a:xfrm>
              <a:off x="3836458" y="2995613"/>
              <a:ext cx="1588560" cy="7127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250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96" name="Rectangle 35"/>
            <p:cNvSpPr>
              <a:spLocks noChangeArrowheads="1"/>
            </p:cNvSpPr>
            <p:nvPr/>
          </p:nvSpPr>
          <p:spPr bwMode="auto">
            <a:xfrm>
              <a:off x="4583532" y="2855913"/>
              <a:ext cx="7662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98" name="Rectangle 45"/>
            <p:cNvSpPr>
              <a:spLocks noChangeArrowheads="1"/>
            </p:cNvSpPr>
            <p:nvPr/>
          </p:nvSpPr>
          <p:spPr bwMode="auto">
            <a:xfrm>
              <a:off x="3832353" y="1646238"/>
              <a:ext cx="1588560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99" name="Text Box 46"/>
            <p:cNvSpPr txBox="1">
              <a:spLocks noChangeArrowheads="1"/>
            </p:cNvSpPr>
            <p:nvPr/>
          </p:nvSpPr>
          <p:spPr bwMode="auto">
            <a:xfrm>
              <a:off x="3909704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45103" name="Text Box 30"/>
          <p:cNvSpPr txBox="1">
            <a:spLocks noChangeArrowheads="1"/>
          </p:cNvSpPr>
          <p:nvPr/>
        </p:nvSpPr>
        <p:spPr bwMode="auto">
          <a:xfrm>
            <a:off x="214990" y="3926347"/>
            <a:ext cx="138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Fluidigm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Topaz® 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488" y="2790368"/>
            <a:ext cx="1698625" cy="955676"/>
            <a:chOff x="90488" y="2616200"/>
            <a:chExt cx="1698625" cy="955676"/>
          </a:xfrm>
        </p:grpSpPr>
        <p:sp>
          <p:nvSpPr>
            <p:cNvPr id="45100" name="Rectangle 7"/>
            <p:cNvSpPr>
              <a:spLocks noChangeArrowheads="1"/>
            </p:cNvSpPr>
            <p:nvPr/>
          </p:nvSpPr>
          <p:spPr bwMode="auto">
            <a:xfrm>
              <a:off x="90488" y="2616200"/>
              <a:ext cx="1698625" cy="476250"/>
            </a:xfrm>
            <a:prstGeom prst="rect">
              <a:avLst/>
            </a:prstGeom>
            <a:solidFill>
              <a:srgbClr val="A7FFA7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b="1" dirty="0">
                <a:solidFill>
                  <a:prstClr val="white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101" name="Rectangle 9"/>
            <p:cNvSpPr>
              <a:spLocks noChangeArrowheads="1"/>
            </p:cNvSpPr>
            <p:nvPr/>
          </p:nvSpPr>
          <p:spPr bwMode="auto">
            <a:xfrm>
              <a:off x="676275" y="2720975"/>
              <a:ext cx="508000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102" name="Rectangle 10"/>
            <p:cNvSpPr>
              <a:spLocks noChangeArrowheads="1"/>
            </p:cNvSpPr>
            <p:nvPr/>
          </p:nvSpPr>
          <p:spPr bwMode="auto">
            <a:xfrm>
              <a:off x="857250" y="2855913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105" name="Text Box 40"/>
            <p:cNvSpPr txBox="1">
              <a:spLocks noChangeArrowheads="1"/>
            </p:cNvSpPr>
            <p:nvPr/>
          </p:nvSpPr>
          <p:spPr bwMode="auto">
            <a:xfrm>
              <a:off x="482600" y="3205163"/>
              <a:ext cx="9509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200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61" name="Rectangle 62"/>
            <p:cNvSpPr>
              <a:spLocks noChangeArrowheads="1"/>
            </p:cNvSpPr>
            <p:nvPr/>
          </p:nvSpPr>
          <p:spPr bwMode="auto">
            <a:xfrm>
              <a:off x="95250" y="2717800"/>
              <a:ext cx="57785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  <a:cs typeface="Arial" charset="0"/>
                </a:rPr>
                <a:t>PDMS</a:t>
              </a:r>
            </a:p>
          </p:txBody>
        </p:sp>
        <p:sp>
          <p:nvSpPr>
            <p:cNvPr id="45062" name="Rectangle 63"/>
            <p:cNvSpPr>
              <a:spLocks noChangeArrowheads="1"/>
            </p:cNvSpPr>
            <p:nvPr/>
          </p:nvSpPr>
          <p:spPr bwMode="auto">
            <a:xfrm>
              <a:off x="1187450" y="2717800"/>
              <a:ext cx="59690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  <a:cs typeface="Arial" charset="0"/>
                </a:rPr>
                <a:t>PDMS</a:t>
              </a:r>
            </a:p>
          </p:txBody>
        </p:sp>
      </p:grpSp>
      <p:sp>
        <p:nvSpPr>
          <p:cNvPr id="45078" name="Text Box 37"/>
          <p:cNvSpPr txBox="1">
            <a:spLocks noChangeArrowheads="1"/>
          </p:cNvSpPr>
          <p:nvPr/>
        </p:nvSpPr>
        <p:spPr bwMode="auto">
          <a:xfrm>
            <a:off x="5697612" y="3923172"/>
            <a:ext cx="1108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MiTeGen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in-situ-1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29275" y="1643063"/>
            <a:ext cx="1565181" cy="1633538"/>
            <a:chOff x="5629275" y="1643063"/>
            <a:chExt cx="1565181" cy="1633538"/>
          </a:xfrm>
        </p:grpSpPr>
        <p:sp>
          <p:nvSpPr>
            <p:cNvPr id="45074" name="Oval 34"/>
            <p:cNvSpPr>
              <a:spLocks noChangeArrowheads="1"/>
            </p:cNvSpPr>
            <p:nvPr/>
          </p:nvSpPr>
          <p:spPr bwMode="auto">
            <a:xfrm>
              <a:off x="5896004" y="2627313"/>
              <a:ext cx="1015162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6" name="Rectangle 33"/>
            <p:cNvSpPr>
              <a:spLocks noChangeArrowheads="1"/>
            </p:cNvSpPr>
            <p:nvPr/>
          </p:nvSpPr>
          <p:spPr bwMode="auto">
            <a:xfrm>
              <a:off x="5633256" y="2992438"/>
              <a:ext cx="1540657" cy="2841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100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7" name="Rectangle 35"/>
            <p:cNvSpPr>
              <a:spLocks noChangeArrowheads="1"/>
            </p:cNvSpPr>
            <p:nvPr/>
          </p:nvSpPr>
          <p:spPr bwMode="auto">
            <a:xfrm>
              <a:off x="6357803" y="2852738"/>
              <a:ext cx="74312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9" name="Rectangle 45"/>
            <p:cNvSpPr>
              <a:spLocks noChangeArrowheads="1"/>
            </p:cNvSpPr>
            <p:nvPr/>
          </p:nvSpPr>
          <p:spPr bwMode="auto">
            <a:xfrm>
              <a:off x="5629275" y="1643063"/>
              <a:ext cx="1540657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80" name="Text Box 46"/>
            <p:cNvSpPr txBox="1">
              <a:spLocks noChangeArrowheads="1"/>
            </p:cNvSpPr>
            <p:nvPr/>
          </p:nvSpPr>
          <p:spPr bwMode="auto">
            <a:xfrm>
              <a:off x="571616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4400" i="1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in-situ</a:t>
            </a:r>
            <a:r>
              <a:rPr lang="en-US" altLang="en-US" sz="44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 diffraction </a:t>
            </a:r>
            <a:r>
              <a:rPr lang="en-US" altLang="en-US" sz="4400" dirty="0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trays</a:t>
            </a:r>
            <a:endParaRPr lang="en-US" altLang="en-US" sz="4400" dirty="0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45071" name="Text Box 37"/>
          <p:cNvSpPr txBox="1">
            <a:spLocks noChangeArrowheads="1"/>
          </p:cNvSpPr>
          <p:nvPr/>
        </p:nvSpPr>
        <p:spPr bwMode="auto">
          <a:xfrm>
            <a:off x="7229475" y="3924759"/>
            <a:ext cx="150556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CrystalDirect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55491" y="1644650"/>
            <a:ext cx="1607345" cy="1674813"/>
            <a:chOff x="7355491" y="1644650"/>
            <a:chExt cx="1607345" cy="1674813"/>
          </a:xfrm>
        </p:grpSpPr>
        <p:sp>
          <p:nvSpPr>
            <p:cNvPr id="45067" name="Oval 34"/>
            <p:cNvSpPr>
              <a:spLocks noChangeArrowheads="1"/>
            </p:cNvSpPr>
            <p:nvPr/>
          </p:nvSpPr>
          <p:spPr bwMode="auto">
            <a:xfrm>
              <a:off x="7622116" y="2628900"/>
              <a:ext cx="1014764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69" name="Rectangle 33"/>
            <p:cNvSpPr>
              <a:spLocks noChangeArrowheads="1"/>
            </p:cNvSpPr>
            <p:nvPr/>
          </p:nvSpPr>
          <p:spPr bwMode="auto">
            <a:xfrm>
              <a:off x="7359471" y="2994025"/>
              <a:ext cx="1540054" cy="7143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0" name="Rectangle 35"/>
            <p:cNvSpPr>
              <a:spLocks noChangeArrowheads="1"/>
            </p:cNvSpPr>
            <p:nvPr/>
          </p:nvSpPr>
          <p:spPr bwMode="auto">
            <a:xfrm>
              <a:off x="8083734" y="2854325"/>
              <a:ext cx="7428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2" name="Rectangle 45"/>
            <p:cNvSpPr>
              <a:spLocks noChangeArrowheads="1"/>
            </p:cNvSpPr>
            <p:nvPr/>
          </p:nvSpPr>
          <p:spPr bwMode="auto">
            <a:xfrm>
              <a:off x="7355491" y="1644650"/>
              <a:ext cx="1540054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73" name="Text Box 46"/>
            <p:cNvSpPr txBox="1">
              <a:spLocks noChangeArrowheads="1"/>
            </p:cNvSpPr>
            <p:nvPr/>
          </p:nvSpPr>
          <p:spPr bwMode="auto">
            <a:xfrm>
              <a:off x="748454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45066" name="Rectangle 33"/>
            <p:cNvSpPr>
              <a:spLocks noChangeArrowheads="1"/>
            </p:cNvSpPr>
            <p:nvPr/>
          </p:nvSpPr>
          <p:spPr bwMode="auto">
            <a:xfrm>
              <a:off x="7356475" y="3086100"/>
              <a:ext cx="1541463" cy="233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25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1712681" y="3926347"/>
            <a:ext cx="20755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Microlytic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Crystal Former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t>™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9595" y="1441450"/>
            <a:ext cx="1304407" cy="2376488"/>
            <a:chOff x="2139595" y="1441450"/>
            <a:chExt cx="1304407" cy="2376488"/>
          </a:xfrm>
        </p:grpSpPr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2139595" y="1441450"/>
              <a:ext cx="1304407" cy="23764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61" name="Text Box 43"/>
            <p:cNvSpPr txBox="1">
              <a:spLocks noChangeArrowheads="1"/>
            </p:cNvSpPr>
            <p:nvPr/>
          </p:nvSpPr>
          <p:spPr bwMode="auto">
            <a:xfrm>
              <a:off x="2272171" y="3354388"/>
              <a:ext cx="10871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1000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  <a:cs typeface="Arial" charset="0"/>
                </a:rPr>
                <a:t>m</a:t>
              </a:r>
            </a:p>
          </p:txBody>
        </p:sp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2612597" y="1541463"/>
              <a:ext cx="359527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64" name="Rectangle 52"/>
            <p:cNvSpPr>
              <a:spLocks noChangeArrowheads="1"/>
            </p:cNvSpPr>
            <p:nvPr/>
          </p:nvSpPr>
          <p:spPr bwMode="auto">
            <a:xfrm>
              <a:off x="2740679" y="1651000"/>
              <a:ext cx="62917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159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How many </a:t>
            </a:r>
            <a:r>
              <a:rPr lang="en-US" altLang="en-US" sz="4000" dirty="0" smtClean="0"/>
              <a:t>“crystals” </a:t>
            </a:r>
            <a:r>
              <a:rPr lang="en-US" altLang="en-US" sz="4000" dirty="0" smtClean="0"/>
              <a:t>do you see?</a:t>
            </a:r>
          </a:p>
        </p:txBody>
      </p:sp>
      <p:sp>
        <p:nvSpPr>
          <p:cNvPr id="149507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08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09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0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1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2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3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4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5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9516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0425" y="5292725"/>
            <a:ext cx="300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Shoot the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crystal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(singular)</a:t>
            </a:r>
          </a:p>
        </p:txBody>
      </p:sp>
    </p:spTree>
    <p:extLst>
      <p:ext uri="{BB962C8B-B14F-4D97-AF65-F5344CB8AC3E}">
        <p14:creationId xmlns:p14="http://schemas.microsoft.com/office/powerpoint/2010/main" val="2593785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MiTeGen RT cell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62013" y="6229350"/>
            <a:ext cx="7419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Courier New" pitchFamily="49" charset="0"/>
              </a:rPr>
              <a:t>http://www.mitegen.com/products/micrort/micrort.shtml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652588"/>
            <a:ext cx="5484812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 descr="MiTeGen_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643063"/>
            <a:ext cx="242887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3875" y="1370013"/>
            <a:ext cx="8162925" cy="5153025"/>
          </a:xfrm>
        </p:spPr>
        <p:txBody>
          <a:bodyPr/>
          <a:lstStyle/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Don’t touch what you want to shoot</a:t>
            </a:r>
            <a:endParaRPr lang="en-US" altLang="en-US" sz="2800" b="1" dirty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oil </a:t>
            </a:r>
            <a:r>
              <a:rPr lang="en-US" altLang="en-US" sz="2800" b="1" dirty="0">
                <a:solidFill>
                  <a:srgbClr val="008000"/>
                </a:solidFill>
              </a:rPr>
              <a:t>is your 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friend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d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o not bend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n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o sudden moves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Cross link?</a:t>
            </a:r>
            <a:endParaRPr lang="en-US" altLang="en-US" sz="2800" b="1" dirty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err="1">
                <a:solidFill>
                  <a:srgbClr val="008000"/>
                </a:solidFill>
              </a:rPr>
              <a:t>Warkentin</a:t>
            </a:r>
            <a:r>
              <a:rPr lang="en-US" altLang="en-US" sz="2800" b="1" dirty="0">
                <a:solidFill>
                  <a:srgbClr val="008000"/>
                </a:solidFill>
              </a:rPr>
              <a:t> method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try room temp!</a:t>
            </a:r>
          </a:p>
          <a:p>
            <a:pPr algn="ctr">
              <a:lnSpc>
                <a:spcPct val="130000"/>
              </a:lnSpc>
              <a:buFontTx/>
              <a:buNone/>
            </a:pPr>
            <a:endParaRPr lang="en-US" altLang="en-US" sz="2000" b="1" dirty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000" b="1" dirty="0">
                <a:solidFill>
                  <a:srgbClr val="008000"/>
                </a:solidFill>
              </a:rPr>
              <a:t>http://bl831.als.lbl.gov/~</a:t>
            </a:r>
            <a:r>
              <a:rPr lang="en-US" altLang="en-US" sz="2000" b="1" dirty="0" smtClean="0">
                <a:solidFill>
                  <a:srgbClr val="008000"/>
                </a:solidFill>
              </a:rPr>
              <a:t>jamesh/powerpoint/CSHL_cryo_2017.pptx</a:t>
            </a:r>
            <a:endParaRPr lang="en-US" altLang="en-US" sz="2000" b="1" dirty="0">
              <a:solidFill>
                <a:srgbClr val="008000"/>
              </a:solidFill>
            </a:endParaRP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  <a:noFill/>
        </p:spPr>
        <p:txBody>
          <a:bodyPr/>
          <a:lstStyle/>
          <a:p>
            <a:r>
              <a:rPr lang="en-US" altLang="en-US" b="1"/>
              <a:t>Summary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Oval 2"/>
          <p:cNvSpPr>
            <a:spLocks noChangeArrowheads="1"/>
          </p:cNvSpPr>
          <p:nvPr/>
        </p:nvSpPr>
        <p:spPr bwMode="auto">
          <a:xfrm>
            <a:off x="5013325" y="1955800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5" name="Oval 3"/>
          <p:cNvSpPr>
            <a:spLocks noChangeArrowheads="1"/>
          </p:cNvSpPr>
          <p:nvPr/>
        </p:nvSpPr>
        <p:spPr bwMode="auto">
          <a:xfrm>
            <a:off x="1227138" y="1979613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6" name="Freeform 4"/>
          <p:cNvSpPr>
            <a:spLocks/>
          </p:cNvSpPr>
          <p:nvPr/>
        </p:nvSpPr>
        <p:spPr bwMode="auto">
          <a:xfrm>
            <a:off x="692150" y="2190750"/>
            <a:ext cx="3857625" cy="3152775"/>
          </a:xfrm>
          <a:custGeom>
            <a:avLst/>
            <a:gdLst>
              <a:gd name="T0" fmla="*/ 153730325 w 2430"/>
              <a:gd name="T1" fmla="*/ 2147483647 h 1986"/>
              <a:gd name="T2" fmla="*/ 1844754375 w 2430"/>
              <a:gd name="T3" fmla="*/ 2147483647 h 1986"/>
              <a:gd name="T4" fmla="*/ 2147483647 w 2430"/>
              <a:gd name="T5" fmla="*/ 2147483647 h 1986"/>
              <a:gd name="T6" fmla="*/ 2147483647 w 2430"/>
              <a:gd name="T7" fmla="*/ 2147483647 h 1986"/>
              <a:gd name="T8" fmla="*/ 2147483647 w 2430"/>
              <a:gd name="T9" fmla="*/ 2147483647 h 1986"/>
              <a:gd name="T10" fmla="*/ 2147483647 w 2430"/>
              <a:gd name="T11" fmla="*/ 2147483647 h 1986"/>
              <a:gd name="T12" fmla="*/ 2147483647 w 2430"/>
              <a:gd name="T13" fmla="*/ 2147483647 h 1986"/>
              <a:gd name="T14" fmla="*/ 2147483647 w 2430"/>
              <a:gd name="T15" fmla="*/ 1771670638 h 1986"/>
              <a:gd name="T16" fmla="*/ 2147483647 w 2430"/>
              <a:gd name="T17" fmla="*/ 677922825 h 1986"/>
              <a:gd name="T18" fmla="*/ 2147483647 w 2430"/>
              <a:gd name="T19" fmla="*/ 161290000 h 1986"/>
              <a:gd name="T20" fmla="*/ 2147483647 w 2430"/>
              <a:gd name="T21" fmla="*/ 80645000 h 1986"/>
              <a:gd name="T22" fmla="*/ 2147483647 w 2430"/>
              <a:gd name="T23" fmla="*/ 637600325 h 1986"/>
              <a:gd name="T24" fmla="*/ 1784270625 w 2430"/>
              <a:gd name="T25" fmla="*/ 1512093750 h 1986"/>
              <a:gd name="T26" fmla="*/ 272176875 w 2430"/>
              <a:gd name="T27" fmla="*/ 2147483647 h 1986"/>
              <a:gd name="T28" fmla="*/ 153730325 w 2430"/>
              <a:gd name="T29" fmla="*/ 2147483647 h 19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30" h="1986">
                <a:moveTo>
                  <a:pt x="61" y="979"/>
                </a:moveTo>
                <a:cubicBezTo>
                  <a:pt x="28" y="1050"/>
                  <a:pt x="574" y="1242"/>
                  <a:pt x="732" y="1366"/>
                </a:cubicBezTo>
                <a:cubicBezTo>
                  <a:pt x="890" y="1490"/>
                  <a:pt x="915" y="1630"/>
                  <a:pt x="1008" y="1721"/>
                </a:cubicBezTo>
                <a:cubicBezTo>
                  <a:pt x="1101" y="1812"/>
                  <a:pt x="1171" y="1868"/>
                  <a:pt x="1292" y="1910"/>
                </a:cubicBezTo>
                <a:cubicBezTo>
                  <a:pt x="1413" y="1952"/>
                  <a:pt x="1593" y="1986"/>
                  <a:pt x="1734" y="1973"/>
                </a:cubicBezTo>
                <a:cubicBezTo>
                  <a:pt x="1875" y="1960"/>
                  <a:pt x="2027" y="1935"/>
                  <a:pt x="2136" y="1831"/>
                </a:cubicBezTo>
                <a:cubicBezTo>
                  <a:pt x="2245" y="1727"/>
                  <a:pt x="2348" y="1538"/>
                  <a:pt x="2389" y="1350"/>
                </a:cubicBezTo>
                <a:cubicBezTo>
                  <a:pt x="2430" y="1162"/>
                  <a:pt x="2407" y="883"/>
                  <a:pt x="2381" y="703"/>
                </a:cubicBezTo>
                <a:cubicBezTo>
                  <a:pt x="2355" y="523"/>
                  <a:pt x="2309" y="375"/>
                  <a:pt x="2231" y="269"/>
                </a:cubicBezTo>
                <a:cubicBezTo>
                  <a:pt x="2153" y="163"/>
                  <a:pt x="2066" y="103"/>
                  <a:pt x="1915" y="64"/>
                </a:cubicBezTo>
                <a:cubicBezTo>
                  <a:pt x="1764" y="25"/>
                  <a:pt x="1483" y="0"/>
                  <a:pt x="1324" y="32"/>
                </a:cubicBezTo>
                <a:cubicBezTo>
                  <a:pt x="1165" y="64"/>
                  <a:pt x="1064" y="158"/>
                  <a:pt x="961" y="253"/>
                </a:cubicBezTo>
                <a:cubicBezTo>
                  <a:pt x="858" y="348"/>
                  <a:pt x="850" y="484"/>
                  <a:pt x="708" y="600"/>
                </a:cubicBezTo>
                <a:cubicBezTo>
                  <a:pt x="566" y="716"/>
                  <a:pt x="216" y="885"/>
                  <a:pt x="108" y="948"/>
                </a:cubicBezTo>
                <a:cubicBezTo>
                  <a:pt x="0" y="1011"/>
                  <a:pt x="71" y="973"/>
                  <a:pt x="61" y="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7" name="Freeform 5"/>
          <p:cNvSpPr>
            <a:spLocks/>
          </p:cNvSpPr>
          <p:nvPr/>
        </p:nvSpPr>
        <p:spPr bwMode="auto">
          <a:xfrm>
            <a:off x="5502275" y="2290763"/>
            <a:ext cx="1957388" cy="2919412"/>
          </a:xfrm>
          <a:custGeom>
            <a:avLst/>
            <a:gdLst>
              <a:gd name="T0" fmla="*/ 73085344 w 1233"/>
              <a:gd name="T1" fmla="*/ 1454129113 h 1839"/>
              <a:gd name="T2" fmla="*/ 650200479 w 1233"/>
              <a:gd name="T3" fmla="*/ 279736502 h 1839"/>
              <a:gd name="T4" fmla="*/ 1882557993 w 1233"/>
              <a:gd name="T5" fmla="*/ 22680609 h 1839"/>
              <a:gd name="T6" fmla="*/ 2147483647 w 1233"/>
              <a:gd name="T7" fmla="*/ 420865228 h 1839"/>
              <a:gd name="T8" fmla="*/ 2147483647 w 1233"/>
              <a:gd name="T9" fmla="*/ 1454129113 h 1839"/>
              <a:gd name="T10" fmla="*/ 2147483647 w 1233"/>
              <a:gd name="T11" fmla="*/ 2147483647 h 1839"/>
              <a:gd name="T12" fmla="*/ 2147483647 w 1233"/>
              <a:gd name="T13" fmla="*/ 2147483647 h 1839"/>
              <a:gd name="T14" fmla="*/ 1287800966 w 1233"/>
              <a:gd name="T15" fmla="*/ 2147483647 h 1839"/>
              <a:gd name="T16" fmla="*/ 214214130 w 1233"/>
              <a:gd name="T17" fmla="*/ 2147483647 h 1839"/>
              <a:gd name="T18" fmla="*/ 73085344 w 1233"/>
              <a:gd name="T19" fmla="*/ 1454129113 h 18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33" h="1839">
                <a:moveTo>
                  <a:pt x="29" y="577"/>
                </a:moveTo>
                <a:cubicBezTo>
                  <a:pt x="58" y="360"/>
                  <a:pt x="138" y="206"/>
                  <a:pt x="258" y="111"/>
                </a:cubicBezTo>
                <a:cubicBezTo>
                  <a:pt x="378" y="16"/>
                  <a:pt x="623" y="0"/>
                  <a:pt x="747" y="9"/>
                </a:cubicBezTo>
                <a:cubicBezTo>
                  <a:pt x="871" y="18"/>
                  <a:pt x="922" y="72"/>
                  <a:pt x="1000" y="167"/>
                </a:cubicBezTo>
                <a:cubicBezTo>
                  <a:pt x="1078" y="262"/>
                  <a:pt x="1193" y="377"/>
                  <a:pt x="1213" y="577"/>
                </a:cubicBezTo>
                <a:cubicBezTo>
                  <a:pt x="1233" y="777"/>
                  <a:pt x="1177" y="1171"/>
                  <a:pt x="1118" y="1366"/>
                </a:cubicBezTo>
                <a:cubicBezTo>
                  <a:pt x="1059" y="1561"/>
                  <a:pt x="959" y="1675"/>
                  <a:pt x="858" y="1745"/>
                </a:cubicBezTo>
                <a:cubicBezTo>
                  <a:pt x="757" y="1815"/>
                  <a:pt x="640" y="1839"/>
                  <a:pt x="511" y="1784"/>
                </a:cubicBezTo>
                <a:cubicBezTo>
                  <a:pt x="382" y="1729"/>
                  <a:pt x="165" y="1614"/>
                  <a:pt x="85" y="1413"/>
                </a:cubicBezTo>
                <a:cubicBezTo>
                  <a:pt x="5" y="1212"/>
                  <a:pt x="0" y="794"/>
                  <a:pt x="29" y="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0" name="Freeform 8"/>
          <p:cNvSpPr>
            <a:spLocks/>
          </p:cNvSpPr>
          <p:nvPr/>
        </p:nvSpPr>
        <p:spPr bwMode="auto">
          <a:xfrm>
            <a:off x="6450013" y="2481263"/>
            <a:ext cx="36512" cy="2605087"/>
          </a:xfrm>
          <a:custGeom>
            <a:avLst/>
            <a:gdLst>
              <a:gd name="T0" fmla="*/ 0 w 23"/>
              <a:gd name="T1" fmla="*/ 0 h 1641"/>
              <a:gd name="T2" fmla="*/ 57962006 w 23"/>
              <a:gd name="T3" fmla="*/ 2147483647 h 1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" h="1641">
                <a:moveTo>
                  <a:pt x="0" y="0"/>
                </a:moveTo>
                <a:cubicBezTo>
                  <a:pt x="4" y="273"/>
                  <a:pt x="19" y="1368"/>
                  <a:pt x="23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1" name="Oval 9"/>
          <p:cNvSpPr>
            <a:spLocks noChangeArrowheads="1"/>
          </p:cNvSpPr>
          <p:nvPr/>
        </p:nvSpPr>
        <p:spPr bwMode="auto">
          <a:xfrm>
            <a:off x="6611938" y="3155950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2" name="Oval 10"/>
          <p:cNvSpPr>
            <a:spLocks noChangeArrowheads="1"/>
          </p:cNvSpPr>
          <p:nvPr/>
        </p:nvSpPr>
        <p:spPr bwMode="auto">
          <a:xfrm>
            <a:off x="6611938" y="4322763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72043" name="Group 11"/>
          <p:cNvGrpSpPr>
            <a:grpSpLocks/>
          </p:cNvGrpSpPr>
          <p:nvPr/>
        </p:nvGrpSpPr>
        <p:grpSpPr bwMode="auto">
          <a:xfrm>
            <a:off x="-31750" y="3219450"/>
            <a:ext cx="4105275" cy="1277938"/>
            <a:chOff x="816" y="2123"/>
            <a:chExt cx="2586" cy="805"/>
          </a:xfrm>
        </p:grpSpPr>
        <p:sp>
          <p:nvSpPr>
            <p:cNvPr id="172044" name="Freeform 12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740 w 2552"/>
                <a:gd name="T1" fmla="*/ 173 h 1384"/>
                <a:gd name="T2" fmla="*/ 364 w 2552"/>
                <a:gd name="T3" fmla="*/ 433 h 1384"/>
                <a:gd name="T4" fmla="*/ 104 w 2552"/>
                <a:gd name="T5" fmla="*/ 384 h 1384"/>
                <a:gd name="T6" fmla="*/ 2 w 2552"/>
                <a:gd name="T7" fmla="*/ 206 h 1384"/>
                <a:gd name="T8" fmla="*/ 89 w 2552"/>
                <a:gd name="T9" fmla="*/ 43 h 1384"/>
                <a:gd name="T10" fmla="*/ 321 w 2552"/>
                <a:gd name="T11" fmla="*/ 11 h 1384"/>
                <a:gd name="T12" fmla="*/ 509 w 2552"/>
                <a:gd name="T13" fmla="*/ 108 h 1384"/>
                <a:gd name="T14" fmla="*/ 711 w 2552"/>
                <a:gd name="T15" fmla="*/ 190 h 1384"/>
                <a:gd name="T16" fmla="*/ 769 w 2552"/>
                <a:gd name="T17" fmla="*/ 190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2045" name="Freeform 13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344 h 66"/>
                <a:gd name="T2" fmla="*/ 416 w 712"/>
                <a:gd name="T3" fmla="*/ 8 h 66"/>
                <a:gd name="T4" fmla="*/ 888 w 712"/>
                <a:gd name="T5" fmla="*/ 395 h 66"/>
                <a:gd name="T6" fmla="*/ 1412 w 712"/>
                <a:gd name="T7" fmla="*/ 33 h 66"/>
                <a:gd name="T8" fmla="*/ 1898 w 712"/>
                <a:gd name="T9" fmla="*/ 420 h 66"/>
                <a:gd name="T10" fmla="*/ 2396 w 712"/>
                <a:gd name="T11" fmla="*/ 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2046" name="Freeform 14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8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563563" y="1784350"/>
            <a:ext cx="78787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1000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air</a:t>
            </a:r>
            <a:endParaRPr lang="el-GR" altLang="en-US" sz="4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17306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17307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7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7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7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8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7306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17306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7307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17307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7307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7307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7307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7307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7306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17306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6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6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6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6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306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648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MiTeGen MicroMesh grids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>
            <a:fillRect/>
          </a:stretch>
        </p:blipFill>
        <p:spPr bwMode="auto">
          <a:xfrm>
            <a:off x="365125" y="1665288"/>
            <a:ext cx="81819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47650" y="6115050"/>
            <a:ext cx="8512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urier New" pitchFamily="49" charset="0"/>
              </a:rPr>
              <a:t>http://www.mitegen.com/products/micromeshes/micromeshes.shtml</a:t>
            </a:r>
          </a:p>
        </p:txBody>
      </p:sp>
    </p:spTree>
    <p:extLst>
      <p:ext uri="{BB962C8B-B14F-4D97-AF65-F5344CB8AC3E}">
        <p14:creationId xmlns:p14="http://schemas.microsoft.com/office/powerpoint/2010/main" val="3617592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4473" b="51295"/>
          <a:stretch>
            <a:fillRect/>
          </a:stretch>
        </p:blipFill>
        <p:spPr bwMode="auto">
          <a:xfrm>
            <a:off x="330200" y="2546350"/>
            <a:ext cx="24241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38138" y="5380038"/>
            <a:ext cx="2392362" cy="127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 flipV="1">
            <a:off x="352425" y="5381625"/>
            <a:ext cx="2405063" cy="635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 flipV="1">
            <a:off x="366713" y="5383213"/>
            <a:ext cx="2430462" cy="1270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2732088" y="5381625"/>
            <a:ext cx="788987" cy="9398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5" t="25317" r="3000" b="51295"/>
          <a:stretch>
            <a:fillRect/>
          </a:stretch>
        </p:blipFill>
        <p:spPr bwMode="auto">
          <a:xfrm>
            <a:off x="2760663" y="2549525"/>
            <a:ext cx="94615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7" name="Freeform 9"/>
          <p:cNvSpPr>
            <a:spLocks/>
          </p:cNvSpPr>
          <p:nvPr/>
        </p:nvSpPr>
        <p:spPr bwMode="auto">
          <a:xfrm>
            <a:off x="6348413" y="3113088"/>
            <a:ext cx="417512" cy="1404937"/>
          </a:xfrm>
          <a:custGeom>
            <a:avLst/>
            <a:gdLst>
              <a:gd name="T0" fmla="*/ 83164263 w 263"/>
              <a:gd name="T1" fmla="*/ 209172101 h 885"/>
              <a:gd name="T2" fmla="*/ 579635243 w 263"/>
              <a:gd name="T3" fmla="*/ 287297710 h 885"/>
              <a:gd name="T4" fmla="*/ 579635243 w 263"/>
              <a:gd name="T5" fmla="*/ 1937998673 h 885"/>
              <a:gd name="T6" fmla="*/ 143647940 w 263"/>
              <a:gd name="T7" fmla="*/ 2038804887 h 885"/>
              <a:gd name="T8" fmla="*/ 83164263 w 263"/>
              <a:gd name="T9" fmla="*/ 962699345 h 885"/>
              <a:gd name="T10" fmla="*/ 83164263 w 263"/>
              <a:gd name="T11" fmla="*/ 209172101 h 8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3" h="885">
                <a:moveTo>
                  <a:pt x="33" y="83"/>
                </a:moveTo>
                <a:cubicBezTo>
                  <a:pt x="66" y="38"/>
                  <a:pt x="197" y="0"/>
                  <a:pt x="230" y="114"/>
                </a:cubicBezTo>
                <a:cubicBezTo>
                  <a:pt x="263" y="228"/>
                  <a:pt x="259" y="653"/>
                  <a:pt x="230" y="769"/>
                </a:cubicBezTo>
                <a:cubicBezTo>
                  <a:pt x="201" y="885"/>
                  <a:pt x="90" y="873"/>
                  <a:pt x="57" y="809"/>
                </a:cubicBezTo>
                <a:cubicBezTo>
                  <a:pt x="24" y="745"/>
                  <a:pt x="37" y="503"/>
                  <a:pt x="33" y="382"/>
                </a:cubicBezTo>
                <a:cubicBezTo>
                  <a:pt x="29" y="261"/>
                  <a:pt x="0" y="128"/>
                  <a:pt x="33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498" name="Freeform 10"/>
          <p:cNvSpPr>
            <a:spLocks/>
          </p:cNvSpPr>
          <p:nvPr/>
        </p:nvSpPr>
        <p:spPr bwMode="auto">
          <a:xfrm>
            <a:off x="6526213" y="3270250"/>
            <a:ext cx="12700" cy="1114425"/>
          </a:xfrm>
          <a:custGeom>
            <a:avLst/>
            <a:gdLst>
              <a:gd name="T0" fmla="*/ 0 w 8"/>
              <a:gd name="T1" fmla="*/ 0 h 702"/>
              <a:gd name="T2" fmla="*/ 20161250 w 8"/>
              <a:gd name="T3" fmla="*/ 1769149688 h 70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702">
                <a:moveTo>
                  <a:pt x="0" y="0"/>
                </a:moveTo>
                <a:cubicBezTo>
                  <a:pt x="1" y="117"/>
                  <a:pt x="7" y="585"/>
                  <a:pt x="8" y="702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499" name="Freeform 11"/>
          <p:cNvSpPr>
            <a:spLocks/>
          </p:cNvSpPr>
          <p:nvPr/>
        </p:nvSpPr>
        <p:spPr bwMode="auto">
          <a:xfrm>
            <a:off x="6650038" y="3232150"/>
            <a:ext cx="1587" cy="1189038"/>
          </a:xfrm>
          <a:custGeom>
            <a:avLst/>
            <a:gdLst>
              <a:gd name="T0" fmla="*/ 0 w 1"/>
              <a:gd name="T1" fmla="*/ 0 h 749"/>
              <a:gd name="T2" fmla="*/ 0 w 1"/>
              <a:gd name="T3" fmla="*/ 1887598619 h 74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49">
                <a:moveTo>
                  <a:pt x="0" y="0"/>
                </a:moveTo>
                <a:cubicBezTo>
                  <a:pt x="0" y="125"/>
                  <a:pt x="0" y="624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 rot="762849">
            <a:off x="2921000" y="3235325"/>
            <a:ext cx="544513" cy="9890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1501" name="Freeform 13"/>
          <p:cNvSpPr>
            <a:spLocks/>
          </p:cNvSpPr>
          <p:nvPr/>
        </p:nvSpPr>
        <p:spPr bwMode="auto">
          <a:xfrm>
            <a:off x="2728913" y="5586413"/>
            <a:ext cx="615950" cy="739775"/>
          </a:xfrm>
          <a:custGeom>
            <a:avLst/>
            <a:gdLst>
              <a:gd name="T0" fmla="*/ 0 w 388"/>
              <a:gd name="T1" fmla="*/ 0 h 466"/>
              <a:gd name="T2" fmla="*/ 977820625 w 388"/>
              <a:gd name="T3" fmla="*/ 1174392813 h 4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8" h="466">
                <a:moveTo>
                  <a:pt x="0" y="0"/>
                </a:moveTo>
                <a:cubicBezTo>
                  <a:pt x="65" y="78"/>
                  <a:pt x="307" y="369"/>
                  <a:pt x="388" y="466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36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14896</TotalTime>
  <Words>1261</Words>
  <Application>Microsoft Office PowerPoint</Application>
  <PresentationFormat>On-screen Show (4:3)</PresentationFormat>
  <Paragraphs>212</Paragraphs>
  <Slides>51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Default Design</vt:lpstr>
      <vt:lpstr>10_Default Design</vt:lpstr>
      <vt:lpstr>5_Office Theme</vt:lpstr>
      <vt:lpstr>4_Office Theme</vt:lpstr>
      <vt:lpstr>Chart</vt:lpstr>
      <vt:lpstr>PowerPoint File available:</vt:lpstr>
      <vt:lpstr>Hampton crystal surgery tools</vt:lpstr>
      <vt:lpstr>MiTeGen MicroTools</vt:lpstr>
      <vt:lpstr>Harvesting dos and don'ts</vt:lpstr>
      <vt:lpstr>How many “crystals” do you see?</vt:lpstr>
      <vt:lpstr>platy crystals</vt:lpstr>
      <vt:lpstr>X-ray scattering “rules”:</vt:lpstr>
      <vt:lpstr>MiTeGen MicroMesh grids</vt:lpstr>
      <vt:lpstr>platy crystals</vt:lpstr>
      <vt:lpstr>xtal stuck on tray</vt:lpstr>
      <vt:lpstr>xtal stuck on tray</vt:lpstr>
      <vt:lpstr>MiTeGen MicroSaw</vt:lpstr>
      <vt:lpstr>xtal stuck on tray</vt:lpstr>
      <vt:lpstr>crystals too fragile? cross-link them!</vt:lpstr>
      <vt:lpstr>Osmolarity matching</vt:lpstr>
      <vt:lpstr>Dielectric matching</vt:lpstr>
      <vt:lpstr>matching dielectric const.</vt:lpstr>
      <vt:lpstr>You do not need a cryostream to check your cryo!</vt:lpstr>
      <vt:lpstr>cubic ice</vt:lpstr>
      <vt:lpstr>hexagonal ice</vt:lpstr>
      <vt:lpstr>nano-crystalline cubic ice</vt:lpstr>
      <vt:lpstr>amorphous ice</vt:lpstr>
      <vt:lpstr>annealing</vt:lpstr>
      <vt:lpstr>First diffraction from protein xtal</vt:lpstr>
      <vt:lpstr>Dehydration: 1934</vt:lpstr>
      <vt:lpstr>Non-isomorphism in lysozyme</vt:lpstr>
      <vt:lpstr>PowerPoint Presentation</vt:lpstr>
      <vt:lpstr>oil is your friend</vt:lpstr>
      <vt:lpstr>oiled drop: you have ~3 hours</vt:lpstr>
      <vt:lpstr>Dabbing to remove excess</vt:lpstr>
      <vt:lpstr>My crystal “dissolved” in the oil!</vt:lpstr>
      <vt:lpstr>Crystal fishing demystified</vt:lpstr>
      <vt:lpstr>Crystal fishing demystified</vt:lpstr>
      <vt:lpstr>Warkentin method</vt:lpstr>
      <vt:lpstr>COMBINE cryoprotectants!</vt:lpstr>
      <vt:lpstr>Pressure as a cryoprotectant</vt:lpstr>
      <vt:lpstr>Pressure as a cryoprotectant</vt:lpstr>
      <vt:lpstr>Pressure as a cryoprotectant</vt:lpstr>
      <vt:lpstr>Response to dehydration</vt:lpstr>
      <vt:lpstr>Ostwald Ripening</vt:lpstr>
      <vt:lpstr>… but does it work for membrane proteins?</vt:lpstr>
      <vt:lpstr>Why harvest at all?</vt:lpstr>
      <vt:lpstr>X-ray transmission of materials</vt:lpstr>
      <vt:lpstr>X-ray scattering of materials</vt:lpstr>
      <vt:lpstr>Crowfoot Cell</vt:lpstr>
      <vt:lpstr>Crowfoot Cell</vt:lpstr>
      <vt:lpstr>Crowfoot Cell</vt:lpstr>
      <vt:lpstr>PowerPoint Presentation</vt:lpstr>
      <vt:lpstr>PowerPoint Presentation</vt:lpstr>
      <vt:lpstr>MiTeGen RT cell</vt:lpstr>
      <vt:lpstr>Summary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Holton</dc:creator>
  <cp:lastModifiedBy>James_Holton</cp:lastModifiedBy>
  <cp:revision>140</cp:revision>
  <dcterms:created xsi:type="dcterms:W3CDTF">2011-09-30T06:31:32Z</dcterms:created>
  <dcterms:modified xsi:type="dcterms:W3CDTF">2017-10-18T21:56:27Z</dcterms:modified>
</cp:coreProperties>
</file>