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8" r:id="rId2"/>
    <p:sldMasterId id="2147483796" r:id="rId3"/>
    <p:sldMasterId id="2147483811" r:id="rId4"/>
    <p:sldMasterId id="2147484234" r:id="rId5"/>
    <p:sldMasterId id="2147484246" r:id="rId6"/>
  </p:sldMasterIdLst>
  <p:notesMasterIdLst>
    <p:notesMasterId r:id="rId141"/>
  </p:notesMasterIdLst>
  <p:sldIdLst>
    <p:sldId id="257" r:id="rId7"/>
    <p:sldId id="648" r:id="rId8"/>
    <p:sldId id="935" r:id="rId9"/>
    <p:sldId id="649" r:id="rId10"/>
    <p:sldId id="672" r:id="rId11"/>
    <p:sldId id="270" r:id="rId12"/>
    <p:sldId id="1198" r:id="rId13"/>
    <p:sldId id="930" r:id="rId14"/>
    <p:sldId id="931" r:id="rId15"/>
    <p:sldId id="932" r:id="rId16"/>
    <p:sldId id="933" r:id="rId17"/>
    <p:sldId id="934" r:id="rId18"/>
    <p:sldId id="936" r:id="rId19"/>
    <p:sldId id="937" r:id="rId20"/>
    <p:sldId id="938" r:id="rId21"/>
    <p:sldId id="939" r:id="rId22"/>
    <p:sldId id="665" r:id="rId23"/>
    <p:sldId id="666" r:id="rId24"/>
    <p:sldId id="667" r:id="rId25"/>
    <p:sldId id="668" r:id="rId26"/>
    <p:sldId id="669" r:id="rId27"/>
    <p:sldId id="670" r:id="rId28"/>
    <p:sldId id="652" r:id="rId29"/>
    <p:sldId id="651" r:id="rId30"/>
    <p:sldId id="671" r:id="rId31"/>
    <p:sldId id="673" r:id="rId32"/>
    <p:sldId id="674" r:id="rId33"/>
    <p:sldId id="675" r:id="rId34"/>
    <p:sldId id="676" r:id="rId35"/>
    <p:sldId id="677" r:id="rId36"/>
    <p:sldId id="272" r:id="rId37"/>
    <p:sldId id="273" r:id="rId38"/>
    <p:sldId id="274" r:id="rId39"/>
    <p:sldId id="275" r:id="rId40"/>
    <p:sldId id="276" r:id="rId41"/>
    <p:sldId id="277" r:id="rId42"/>
    <p:sldId id="278" r:id="rId43"/>
    <p:sldId id="279" r:id="rId44"/>
    <p:sldId id="280" r:id="rId45"/>
    <p:sldId id="281" r:id="rId46"/>
    <p:sldId id="282" r:id="rId47"/>
    <p:sldId id="283" r:id="rId48"/>
    <p:sldId id="284" r:id="rId49"/>
    <p:sldId id="375" r:id="rId50"/>
    <p:sldId id="343" r:id="rId51"/>
    <p:sldId id="347" r:id="rId52"/>
    <p:sldId id="572" r:id="rId53"/>
    <p:sldId id="378" r:id="rId54"/>
    <p:sldId id="634" r:id="rId55"/>
    <p:sldId id="376" r:id="rId56"/>
    <p:sldId id="348" r:id="rId57"/>
    <p:sldId id="349" r:id="rId58"/>
    <p:sldId id="350" r:id="rId59"/>
    <p:sldId id="351" r:id="rId60"/>
    <p:sldId id="352" r:id="rId61"/>
    <p:sldId id="353" r:id="rId62"/>
    <p:sldId id="630" r:id="rId63"/>
    <p:sldId id="631" r:id="rId64"/>
    <p:sldId id="632" r:id="rId65"/>
    <p:sldId id="362" r:id="rId66"/>
    <p:sldId id="863" r:id="rId67"/>
    <p:sldId id="873" r:id="rId68"/>
    <p:sldId id="871" r:id="rId69"/>
    <p:sldId id="874" r:id="rId70"/>
    <p:sldId id="875" r:id="rId71"/>
    <p:sldId id="876" r:id="rId72"/>
    <p:sldId id="1194" r:id="rId73"/>
    <p:sldId id="872" r:id="rId74"/>
    <p:sldId id="864" r:id="rId75"/>
    <p:sldId id="865" r:id="rId76"/>
    <p:sldId id="866" r:id="rId77"/>
    <p:sldId id="867" r:id="rId78"/>
    <p:sldId id="868" r:id="rId79"/>
    <p:sldId id="928" r:id="rId80"/>
    <p:sldId id="363" r:id="rId81"/>
    <p:sldId id="1203" r:id="rId82"/>
    <p:sldId id="364" r:id="rId83"/>
    <p:sldId id="365" r:id="rId84"/>
    <p:sldId id="1206" r:id="rId85"/>
    <p:sldId id="1204" r:id="rId86"/>
    <p:sldId id="1205" r:id="rId87"/>
    <p:sldId id="369" r:id="rId88"/>
    <p:sldId id="370" r:id="rId89"/>
    <p:sldId id="371" r:id="rId90"/>
    <p:sldId id="372" r:id="rId91"/>
    <p:sldId id="373" r:id="rId92"/>
    <p:sldId id="374" r:id="rId93"/>
    <p:sldId id="585" r:id="rId94"/>
    <p:sldId id="586" r:id="rId95"/>
    <p:sldId id="587" r:id="rId96"/>
    <p:sldId id="588" r:id="rId97"/>
    <p:sldId id="589" r:id="rId98"/>
    <p:sldId id="590" r:id="rId99"/>
    <p:sldId id="591" r:id="rId100"/>
    <p:sldId id="592" r:id="rId101"/>
    <p:sldId id="593" r:id="rId102"/>
    <p:sldId id="594" r:id="rId103"/>
    <p:sldId id="595" r:id="rId104"/>
    <p:sldId id="596" r:id="rId105"/>
    <p:sldId id="597" r:id="rId106"/>
    <p:sldId id="598" r:id="rId107"/>
    <p:sldId id="344" r:id="rId108"/>
    <p:sldId id="345" r:id="rId109"/>
    <p:sldId id="346" r:id="rId110"/>
    <p:sldId id="285" r:id="rId111"/>
    <p:sldId id="286" r:id="rId112"/>
    <p:sldId id="287" r:id="rId113"/>
    <p:sldId id="288" r:id="rId114"/>
    <p:sldId id="289" r:id="rId115"/>
    <p:sldId id="789" r:id="rId116"/>
    <p:sldId id="882" r:id="rId117"/>
    <p:sldId id="883" r:id="rId118"/>
    <p:sldId id="884" r:id="rId119"/>
    <p:sldId id="885" r:id="rId120"/>
    <p:sldId id="886" r:id="rId121"/>
    <p:sldId id="887" r:id="rId122"/>
    <p:sldId id="888" r:id="rId123"/>
    <p:sldId id="889" r:id="rId124"/>
    <p:sldId id="890" r:id="rId125"/>
    <p:sldId id="891" r:id="rId126"/>
    <p:sldId id="358" r:id="rId127"/>
    <p:sldId id="359" r:id="rId128"/>
    <p:sldId id="360" r:id="rId129"/>
    <p:sldId id="291" r:id="rId130"/>
    <p:sldId id="292" r:id="rId131"/>
    <p:sldId id="293" r:id="rId132"/>
    <p:sldId id="1199" r:id="rId133"/>
    <p:sldId id="1200" r:id="rId134"/>
    <p:sldId id="1201" r:id="rId135"/>
    <p:sldId id="295" r:id="rId136"/>
    <p:sldId id="296" r:id="rId137"/>
    <p:sldId id="297" r:id="rId138"/>
    <p:sldId id="301" r:id="rId139"/>
    <p:sldId id="1202" r:id="rId14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C0C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1" d="100"/>
          <a:sy n="81" d="100"/>
        </p:scale>
        <p:origin x="-418"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379"/>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38" Type="http://schemas.openxmlformats.org/officeDocument/2006/relationships/slide" Target="slides/slide132.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144"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slide" Target="slides/slide110.xml"/><Relationship Id="rId124" Type="http://schemas.openxmlformats.org/officeDocument/2006/relationships/slide" Target="slides/slide118.xml"/><Relationship Id="rId129" Type="http://schemas.openxmlformats.org/officeDocument/2006/relationships/slide" Target="slides/slide123.xml"/><Relationship Id="rId137" Type="http://schemas.openxmlformats.org/officeDocument/2006/relationships/slide" Target="slides/slide13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32" Type="http://schemas.openxmlformats.org/officeDocument/2006/relationships/slide" Target="slides/slide126.xml"/><Relationship Id="rId140" Type="http://schemas.openxmlformats.org/officeDocument/2006/relationships/slide" Target="slides/slide134.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slide" Target="slides/slide113.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30" Type="http://schemas.openxmlformats.org/officeDocument/2006/relationships/slide" Target="slides/slide124.xml"/><Relationship Id="rId135" Type="http://schemas.openxmlformats.org/officeDocument/2006/relationships/slide" Target="slides/slide129.xml"/><Relationship Id="rId14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notesMaster" Target="notesMasters/notesMaster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image" Target="../media/image17.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image" Target="../media/image6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4505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450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506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6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4506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57032A57-0698-42B2-89E9-8C1BA503DF27}" type="slidenum">
              <a:rPr lang="en-US" altLang="en-US"/>
              <a:pPr/>
              <a:t>‹#›</a:t>
            </a:fld>
            <a:endParaRPr lang="en-US" altLang="en-US"/>
          </a:p>
        </p:txBody>
      </p:sp>
    </p:spTree>
    <p:extLst>
      <p:ext uri="{BB962C8B-B14F-4D97-AF65-F5344CB8AC3E}">
        <p14:creationId xmlns:p14="http://schemas.microsoft.com/office/powerpoint/2010/main" val="154132519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038BDB-F74A-4378-940F-834C9BF6F5DD}" type="slidenum">
              <a:rPr lang="en-US" altLang="en-US">
                <a:solidFill>
                  <a:prstClr val="black"/>
                </a:solidFill>
              </a:rPr>
              <a:pPr/>
              <a:t>127</a:t>
            </a:fld>
            <a:endParaRPr lang="en-US" altLang="en-US" dirty="0">
              <a:solidFill>
                <a:prstClr val="black"/>
              </a:solidFill>
            </a:endParaRPr>
          </a:p>
        </p:txBody>
      </p:sp>
      <p:sp>
        <p:nvSpPr>
          <p:cNvPr id="3155970" name="Rectangle 2"/>
          <p:cNvSpPr>
            <a:spLocks noGrp="1" noRot="1" noChangeAspect="1" noChangeArrowheads="1" noTextEdit="1"/>
          </p:cNvSpPr>
          <p:nvPr>
            <p:ph type="sldImg"/>
          </p:nvPr>
        </p:nvSpPr>
        <p:spPr>
          <a:ln/>
        </p:spPr>
      </p:sp>
      <p:sp>
        <p:nvSpPr>
          <p:cNvPr id="3155971" name="Rectangle 3"/>
          <p:cNvSpPr>
            <a:spLocks noGrp="1" noChangeArrowheads="1"/>
          </p:cNvSpPr>
          <p:nvPr>
            <p:ph type="body" idx="1"/>
          </p:nvPr>
        </p:nvSpPr>
        <p:spPr/>
        <p:txBody>
          <a:bodyPr/>
          <a:lstStyle/>
          <a:p>
            <a:r>
              <a:rPr lang="en-US" altLang="en-US" dirty="0"/>
              <a:t>Inspired by the ESRF microcrystal camera, the </a:t>
            </a:r>
            <a:r>
              <a:rPr lang="en-US" altLang="en-US" dirty="0" err="1"/>
              <a:t>superbend</a:t>
            </a:r>
            <a:r>
              <a:rPr lang="en-US" altLang="en-US" dirty="0"/>
              <a:t> </a:t>
            </a:r>
            <a:r>
              <a:rPr lang="en-US" altLang="en-US" dirty="0" err="1"/>
              <a:t>endstations</a:t>
            </a:r>
            <a:r>
              <a:rPr lang="en-US" altLang="en-US" dirty="0"/>
              <a:t> are all equipped with zero-</a:t>
            </a:r>
            <a:r>
              <a:rPr lang="en-US" altLang="en-US" dirty="0" err="1"/>
              <a:t>paralax</a:t>
            </a:r>
            <a:r>
              <a:rPr lang="en-US" altLang="en-US" dirty="0"/>
              <a:t> optics.  The user sees their sample from the point of view of the x-ray beam.  Sample alignment is not only more stable but more intuitive than an off-axis camera.  Placing the crystal into the microscope crosshairs </a:t>
            </a:r>
            <a:r>
              <a:rPr lang="en-US" altLang="en-US" dirty="0" err="1"/>
              <a:t>gaurantees</a:t>
            </a:r>
            <a:r>
              <a:rPr lang="en-US" altLang="en-US" dirty="0"/>
              <a:t> that it will be hit by the beam.</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14E44D-19F7-4B87-AE6C-FD29F24CD363}" type="slidenum">
              <a:rPr lang="en-US" altLang="en-US">
                <a:solidFill>
                  <a:prstClr val="black"/>
                </a:solidFill>
              </a:rPr>
              <a:pPr/>
              <a:t>128</a:t>
            </a:fld>
            <a:endParaRPr lang="en-US" altLang="en-US" dirty="0">
              <a:solidFill>
                <a:prstClr val="black"/>
              </a:solidFill>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r>
              <a:rPr lang="en-US" altLang="en-US" dirty="0"/>
              <a:t>non-rotating tray goniometer stage installed in ALS 8.3.1.  Note that the “normal” </a:t>
            </a:r>
            <a:r>
              <a:rPr lang="en-US" altLang="en-US" dirty="0" err="1"/>
              <a:t>cryo</a:t>
            </a:r>
            <a:r>
              <a:rPr lang="en-US" altLang="en-US" dirty="0"/>
              <a:t>-pin goniometer on the left is still in place and a brass flight tube has been added to contain the air scatter from the main beam on its way to the tray goniometer.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4B03DD2-88F1-47BC-9DE0-4B8DD2E56B1E}" type="slidenum">
              <a:rPr lang="en-US" altLang="en-US">
                <a:solidFill>
                  <a:prstClr val="black"/>
                </a:solidFill>
              </a:rPr>
              <a:pPr eaLnBrk="1" hangingPunct="1"/>
              <a:t>129</a:t>
            </a:fld>
            <a:endParaRPr lang="en-US" altLang="en-US" dirty="0">
              <a:solidFill>
                <a:prstClr val="black"/>
              </a:solidFill>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smtClean="0"/>
              <a:t>Next slide please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145AF9-F515-4AB7-A88D-AE7302A32728}" type="slidenum">
              <a:rPr lang="en-US" altLang="en-US"/>
              <a:pPr/>
              <a:t>130</a:t>
            </a:fld>
            <a:endParaRPr lang="en-US" altLang="en-US"/>
          </a:p>
        </p:txBody>
      </p:sp>
      <p:sp>
        <p:nvSpPr>
          <p:cNvPr id="46082" name="Rectangle 2"/>
          <p:cNvSpPr>
            <a:spLocks noGrp="1" noRot="1" noChangeAspect="1" noChangeArrowheads="1" noTextEdit="1"/>
          </p:cNvSpPr>
          <p:nvPr>
            <p:ph type="sldImg"/>
          </p:nvPr>
        </p:nvSpPr>
        <p:spPr>
          <a:xfrm>
            <a:off x="1144588" y="685800"/>
            <a:ext cx="4572000" cy="3429000"/>
          </a:xfrm>
          <a:ln/>
        </p:spPr>
      </p:sp>
      <p:sp>
        <p:nvSpPr>
          <p:cNvPr id="46083" name="Rectangle 3"/>
          <p:cNvSpPr>
            <a:spLocks noGrp="1" noChangeArrowheads="1"/>
          </p:cNvSpPr>
          <p:nvPr>
            <p:ph type="body" idx="1"/>
          </p:nvPr>
        </p:nvSpPr>
        <p:spPr/>
        <p:txBody>
          <a:bodyPr/>
          <a:lstStyle/>
          <a:p>
            <a:r>
              <a:rPr lang="en-US" altLang="en-US"/>
              <a:t>The non-rotating “plate goniometer” (left) was developed last year.  A new incarnation for taking rotation-camera data is now being developed (right).  Either of these devices will accept most any crystallization tray that can be rotated 90 degrees to gravity and probe arbitrary points in each crystallization drop with a 50 um x-ray beam.  Installing a plate goniometer takes ~30 minutes and the location ~300 mm downbeam from the “normal” protein crystallography sample mounting point makes this technology transferable to most any beamline.</a:t>
            </a:r>
          </a:p>
          <a:p>
            <a:endParaRPr lang="en-US" altLang="en-US"/>
          </a:p>
          <a:p>
            <a:r>
              <a:rPr lang="en-US" altLang="en-US"/>
              <a:t>Current status is that a 95% complete data set has been collected from a 50 um lysozyme crystal at room temperature, and trials are now underway to collect data sets from “real” crystals.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680DB9-5313-45B4-BCBF-7AD3C021784E}" type="slidenum">
              <a:rPr lang="en-US" altLang="en-US"/>
              <a:pPr/>
              <a:t>131</a:t>
            </a:fld>
            <a:endParaRPr lang="en-US" altLang="en-US"/>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r>
              <a:rPr lang="en-US" altLang="en-US"/>
              <a:t>non-rotating tray goniometer stage installed in ALS 8.3.1.  Note that the “normal” cryo-pin goniometer on the left is still in place and a brass flight tube has been added to contain the air scatter from the main beam on its way to the tray goniometer.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C60785D-0D72-4238-BF4F-6486AA9908B2}" type="slidenum">
              <a:rPr lang="en-US" altLang="en-US"/>
              <a:pPr/>
              <a:t>‹#›</a:t>
            </a:fld>
            <a:endParaRPr lang="en-US" altLang="en-US"/>
          </a:p>
        </p:txBody>
      </p:sp>
    </p:spTree>
    <p:extLst>
      <p:ext uri="{BB962C8B-B14F-4D97-AF65-F5344CB8AC3E}">
        <p14:creationId xmlns:p14="http://schemas.microsoft.com/office/powerpoint/2010/main" val="1934262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8DECAB6-F51A-42D5-997C-EFC36BBA8294}" type="slidenum">
              <a:rPr lang="en-US" altLang="en-US"/>
              <a:pPr/>
              <a:t>‹#›</a:t>
            </a:fld>
            <a:endParaRPr lang="en-US" altLang="en-US"/>
          </a:p>
        </p:txBody>
      </p:sp>
    </p:spTree>
    <p:extLst>
      <p:ext uri="{BB962C8B-B14F-4D97-AF65-F5344CB8AC3E}">
        <p14:creationId xmlns:p14="http://schemas.microsoft.com/office/powerpoint/2010/main" val="2232792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84C6ECD-54FA-4BE1-AAB1-10BE7653EAC6}" type="slidenum">
              <a:rPr lang="en-US" altLang="en-US"/>
              <a:pPr/>
              <a:t>‹#›</a:t>
            </a:fld>
            <a:endParaRPr lang="en-US" altLang="en-US"/>
          </a:p>
        </p:txBody>
      </p:sp>
    </p:spTree>
    <p:extLst>
      <p:ext uri="{BB962C8B-B14F-4D97-AF65-F5344CB8AC3E}">
        <p14:creationId xmlns:p14="http://schemas.microsoft.com/office/powerpoint/2010/main" val="978080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C678AAC8-9D5A-484D-ABA9-A08ADA39D687}" type="slidenum">
              <a:rPr lang="en-US" altLang="en-US"/>
              <a:pPr/>
              <a:t>‹#›</a:t>
            </a:fld>
            <a:endParaRPr lang="en-US" altLang="en-US"/>
          </a:p>
        </p:txBody>
      </p:sp>
    </p:spTree>
    <p:extLst>
      <p:ext uri="{BB962C8B-B14F-4D97-AF65-F5344CB8AC3E}">
        <p14:creationId xmlns:p14="http://schemas.microsoft.com/office/powerpoint/2010/main" val="2447569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1798A85-6CFD-4E9F-A8F4-CE91951BC00F}" type="slidenum">
              <a:rPr lang="en-US" altLang="en-US"/>
              <a:pPr/>
              <a:t>‹#›</a:t>
            </a:fld>
            <a:endParaRPr lang="en-US" altLang="en-US"/>
          </a:p>
        </p:txBody>
      </p:sp>
    </p:spTree>
    <p:extLst>
      <p:ext uri="{BB962C8B-B14F-4D97-AF65-F5344CB8AC3E}">
        <p14:creationId xmlns:p14="http://schemas.microsoft.com/office/powerpoint/2010/main" val="14398507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defRPr/>
            </a:pPr>
            <a:fld id="{05977512-3F26-4011-94EF-964901E595A2}" type="slidenum">
              <a:rPr lang="en-US"/>
              <a:pPr>
                <a:defRPr/>
              </a:pPr>
              <a:t>‹#›</a:t>
            </a:fld>
            <a:endParaRPr lang="en-US"/>
          </a:p>
        </p:txBody>
      </p:sp>
    </p:spTree>
    <p:extLst>
      <p:ext uri="{BB962C8B-B14F-4D97-AF65-F5344CB8AC3E}">
        <p14:creationId xmlns:p14="http://schemas.microsoft.com/office/powerpoint/2010/main" val="4124941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2F9600-B575-4003-B294-C2E85049096B}" type="datetimeFigureOut">
              <a:rPr lang="en-US" smtClean="0">
                <a:solidFill>
                  <a:prstClr val="black">
                    <a:tint val="75000"/>
                  </a:prstClr>
                </a:solidFill>
              </a:rPr>
              <a:pPr/>
              <a:t>10/18/2017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02748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2F9600-B575-4003-B294-C2E85049096B}" type="datetimeFigureOut">
              <a:rPr lang="en-US" smtClean="0">
                <a:solidFill>
                  <a:prstClr val="black">
                    <a:tint val="75000"/>
                  </a:prstClr>
                </a:solidFill>
              </a:rPr>
              <a:pPr/>
              <a:t>10/18/2017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1518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2F9600-B575-4003-B294-C2E85049096B}" type="datetimeFigureOut">
              <a:rPr lang="en-US" smtClean="0">
                <a:solidFill>
                  <a:prstClr val="black">
                    <a:tint val="75000"/>
                  </a:prstClr>
                </a:solidFill>
              </a:rPr>
              <a:pPr/>
              <a:t>10/18/2017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16640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2F9600-B575-4003-B294-C2E85049096B}" type="datetimeFigureOut">
              <a:rPr lang="en-US" smtClean="0">
                <a:solidFill>
                  <a:prstClr val="black">
                    <a:tint val="75000"/>
                  </a:prstClr>
                </a:solidFill>
              </a:rPr>
              <a:pPr/>
              <a:t>10/18/2017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9305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2F9600-B575-4003-B294-C2E85049096B}" type="datetimeFigureOut">
              <a:rPr lang="en-US" smtClean="0">
                <a:solidFill>
                  <a:prstClr val="black">
                    <a:tint val="75000"/>
                  </a:prstClr>
                </a:solidFill>
              </a:rPr>
              <a:pPr/>
              <a:t>10/18/2017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8666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EF5BDF1-7198-43E5-87E1-5E7D5C04B1CA}" type="slidenum">
              <a:rPr lang="en-US" altLang="en-US"/>
              <a:pPr/>
              <a:t>‹#›</a:t>
            </a:fld>
            <a:endParaRPr lang="en-US" altLang="en-US"/>
          </a:p>
        </p:txBody>
      </p:sp>
    </p:spTree>
    <p:extLst>
      <p:ext uri="{BB962C8B-B14F-4D97-AF65-F5344CB8AC3E}">
        <p14:creationId xmlns:p14="http://schemas.microsoft.com/office/powerpoint/2010/main" val="30374499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2F9600-B575-4003-B294-C2E85049096B}" type="datetimeFigureOut">
              <a:rPr lang="en-US" smtClean="0">
                <a:solidFill>
                  <a:prstClr val="black">
                    <a:tint val="75000"/>
                  </a:prstClr>
                </a:solidFill>
              </a:rPr>
              <a:pPr/>
              <a:t>10/18/2017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1933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2F9600-B575-4003-B294-C2E85049096B}" type="datetimeFigureOut">
              <a:rPr lang="en-US" smtClean="0">
                <a:solidFill>
                  <a:prstClr val="black">
                    <a:tint val="75000"/>
                  </a:prstClr>
                </a:solidFill>
              </a:rPr>
              <a:pPr/>
              <a:t>10/18/2017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50524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2F9600-B575-4003-B294-C2E85049096B}" type="datetimeFigureOut">
              <a:rPr lang="en-US" smtClean="0">
                <a:solidFill>
                  <a:prstClr val="black">
                    <a:tint val="75000"/>
                  </a:prstClr>
                </a:solidFill>
              </a:rPr>
              <a:pPr/>
              <a:t>10/18/2017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08634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2F9600-B575-4003-B294-C2E85049096B}" type="datetimeFigureOut">
              <a:rPr lang="en-US" smtClean="0">
                <a:solidFill>
                  <a:prstClr val="black">
                    <a:tint val="75000"/>
                  </a:prstClr>
                </a:solidFill>
              </a:rPr>
              <a:pPr/>
              <a:t>10/18/2017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32625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2F9600-B575-4003-B294-C2E85049096B}" type="datetimeFigureOut">
              <a:rPr lang="en-US" smtClean="0">
                <a:solidFill>
                  <a:prstClr val="black">
                    <a:tint val="75000"/>
                  </a:prstClr>
                </a:solidFill>
              </a:rPr>
              <a:pPr/>
              <a:t>10/18/2017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36410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2F9600-B575-4003-B294-C2E85049096B}" type="datetimeFigureOut">
              <a:rPr lang="en-US" smtClean="0">
                <a:solidFill>
                  <a:prstClr val="black">
                    <a:tint val="75000"/>
                  </a:prstClr>
                </a:solidFill>
              </a:rPr>
              <a:pPr/>
              <a:t>10/18/2017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24024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2"/>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9" name="Text Placeholder 8"/>
          <p:cNvSpPr>
            <a:spLocks noGrp="1"/>
          </p:cNvSpPr>
          <p:nvPr>
            <p:ph type="body" sz="quarter" idx="13"/>
          </p:nvPr>
        </p:nvSpPr>
        <p:spPr>
          <a:xfrm>
            <a:off x="309600" y="1760400"/>
            <a:ext cx="6706800" cy="4424400"/>
          </a:xfrm>
        </p:spPr>
        <p:txBody>
          <a:bodyPr/>
          <a:lstStyle>
            <a:lvl1pPr marL="0" indent="0">
              <a:buNone/>
              <a:defRPr sz="2400" b="1">
                <a:solidFill>
                  <a:schemeClr val="tx1"/>
                </a:solidFill>
                <a:latin typeface="Arial" pitchFamily="34" charset="0"/>
                <a:cs typeface="Arial" pitchFamily="34" charset="0"/>
              </a:defRPr>
            </a:lvl1pPr>
          </a:lstStyle>
          <a:p>
            <a:pPr lvl="0"/>
            <a:r>
              <a:rPr lang="en-US" smtClean="0"/>
              <a:t>Click to edit Master text styles</a:t>
            </a:r>
          </a:p>
        </p:txBody>
      </p:sp>
      <p:sp>
        <p:nvSpPr>
          <p:cNvPr id="5" name="Rectangle 5"/>
          <p:cNvSpPr>
            <a:spLocks noGrp="1" noChangeArrowheads="1"/>
          </p:cNvSpPr>
          <p:nvPr>
            <p:ph type="ftr" sz="quarter" idx="14"/>
          </p:nvPr>
        </p:nvSpPr>
        <p:spPr>
          <a:ln/>
        </p:spPr>
        <p:txBody>
          <a:bodyPr/>
          <a:lstStyle>
            <a:lvl1pPr>
              <a:defRPr/>
            </a:lvl1pPr>
          </a:lstStyle>
          <a:p>
            <a:pPr>
              <a:defRPr/>
            </a:pPr>
            <a:r>
              <a:rPr lang="en-GB">
                <a:solidFill>
                  <a:srgbClr val="830051"/>
                </a:solidFill>
              </a:rPr>
              <a:t>Function | Sub Function 1 | Sub Function 2</a:t>
            </a:r>
          </a:p>
        </p:txBody>
      </p:sp>
      <p:sp>
        <p:nvSpPr>
          <p:cNvPr id="6" name="Rectangle 6"/>
          <p:cNvSpPr>
            <a:spLocks noGrp="1" noChangeArrowheads="1"/>
          </p:cNvSpPr>
          <p:nvPr>
            <p:ph type="sldNum" sz="quarter" idx="15"/>
          </p:nvPr>
        </p:nvSpPr>
        <p:spPr>
          <a:ln/>
        </p:spPr>
        <p:txBody>
          <a:bodyPr/>
          <a:lstStyle>
            <a:lvl1pPr>
              <a:defRPr/>
            </a:lvl1pPr>
          </a:lstStyle>
          <a:p>
            <a:pPr>
              <a:defRPr/>
            </a:pPr>
            <a:fld id="{0C6E5491-E3BC-4BAA-815E-44DE1CBBFB6A}" type="slidenum">
              <a:rPr lang="en-GB">
                <a:solidFill>
                  <a:srgbClr val="000000"/>
                </a:solidFill>
              </a:rPr>
              <a:pPr>
                <a:defRPr/>
              </a:pPr>
              <a:t>‹#›</a:t>
            </a:fld>
            <a:endParaRPr lang="en-GB" dirty="0">
              <a:solidFill>
                <a:srgbClr val="000000"/>
              </a:solidFill>
            </a:endParaRPr>
          </a:p>
        </p:txBody>
      </p:sp>
      <p:sp>
        <p:nvSpPr>
          <p:cNvPr id="8" name="Date Placeholder 7"/>
          <p:cNvSpPr>
            <a:spLocks noGrp="1"/>
          </p:cNvSpPr>
          <p:nvPr>
            <p:ph type="dt" sz="half" idx="16"/>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8969730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09563" y="142852"/>
            <a:ext cx="7791450" cy="1573200"/>
          </a:xfrm>
        </p:spPr>
        <p:txBody>
          <a:bodyPr anchor="b"/>
          <a:lstStyle>
            <a:lvl1pPr>
              <a:lnSpc>
                <a:spcPct val="100000"/>
              </a:lnSpc>
              <a:defRPr sz="4600">
                <a:solidFill>
                  <a:schemeClr val="tx2"/>
                </a:solidFill>
                <a:latin typeface="Arial" pitchFamily="34" charset="0"/>
                <a:cs typeface="Arial" pitchFamily="34" charset="0"/>
              </a:defRPr>
            </a:lvl1pPr>
          </a:lstStyle>
          <a:p>
            <a:r>
              <a:rPr lang="en-US" smtClean="0"/>
              <a:t>Click to edit Master title style</a:t>
            </a:r>
            <a:endParaRPr lang="en-GB" dirty="0"/>
          </a:p>
        </p:txBody>
      </p:sp>
      <p:sp>
        <p:nvSpPr>
          <p:cNvPr id="8" name="Text Placeholder 7"/>
          <p:cNvSpPr>
            <a:spLocks noGrp="1"/>
          </p:cNvSpPr>
          <p:nvPr>
            <p:ph type="body" sz="quarter" idx="12"/>
          </p:nvPr>
        </p:nvSpPr>
        <p:spPr>
          <a:xfrm>
            <a:off x="310012" y="1714488"/>
            <a:ext cx="7795763" cy="1573200"/>
          </a:xfrm>
          <a:noFill/>
          <a:ln>
            <a:noFill/>
          </a:ln>
        </p:spPr>
        <p:txBody>
          <a:bodyPr>
            <a:noAutofit/>
          </a:bodyPr>
          <a:lstStyle>
            <a:lvl1pPr marL="0" indent="0">
              <a:lnSpc>
                <a:spcPct val="100000"/>
              </a:lnSpc>
              <a:buNone/>
              <a:defRPr sz="4600" b="1" baseline="0">
                <a:solidFill>
                  <a:schemeClr val="accent2"/>
                </a:solidFill>
                <a:latin typeface="Arial" pitchFamily="34" charset="0"/>
                <a:cs typeface="Arial" pitchFamily="34" charset="0"/>
              </a:defRPr>
            </a:lvl1pPr>
            <a:lvl2pPr>
              <a:buNone/>
              <a:defRPr/>
            </a:lvl2pPr>
          </a:lstStyle>
          <a:p>
            <a:pPr lvl="0"/>
            <a:r>
              <a:rPr lang="en-US" smtClean="0"/>
              <a:t>Click to edit Master text styles</a:t>
            </a:r>
          </a:p>
        </p:txBody>
      </p:sp>
    </p:spTree>
    <p:extLst>
      <p:ext uri="{BB962C8B-B14F-4D97-AF65-F5344CB8AC3E}">
        <p14:creationId xmlns:p14="http://schemas.microsoft.com/office/powerpoint/2010/main" val="37511922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8"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9" name="Content Placeholder 2"/>
          <p:cNvSpPr>
            <a:spLocks noGrp="1"/>
          </p:cNvSpPr>
          <p:nvPr>
            <p:ph idx="1"/>
          </p:nvPr>
        </p:nvSpPr>
        <p:spPr>
          <a:xfrm>
            <a:off x="314325" y="1760538"/>
            <a:ext cx="6705600" cy="4425950"/>
          </a:xfrm>
        </p:spPr>
        <p:txBody>
          <a:bodyPr/>
          <a:lstStyle>
            <a:lvl1pPr marL="266400" indent="-266400">
              <a:buClr>
                <a:schemeClr val="tx2"/>
              </a:buClr>
              <a:buFont typeface="Arial" pitchFamily="34" charset="0"/>
              <a:buChar char="•"/>
              <a:defRPr sz="1800">
                <a:latin typeface="Arial" pitchFamily="34" charset="0"/>
                <a:cs typeface="Arial" pitchFamily="34" charset="0"/>
              </a:defRPr>
            </a:lvl1pPr>
            <a:lvl2pPr>
              <a:defRPr sz="1800"/>
            </a:lvl2pPr>
            <a:lvl3pPr>
              <a:defRPr sz="1600" baseline="0">
                <a:latin typeface="Arial" pitchFamily="34" charset="0"/>
                <a:cs typeface="Arial" pitchFamily="34" charset="0"/>
              </a:defRPr>
            </a:lvl3pPr>
            <a:lvl4pPr marL="622800" indent="-180000">
              <a:defRPr sz="1600">
                <a:latin typeface="Arial" pitchFamily="34" charset="0"/>
                <a:cs typeface="Arial" pitchFamily="34" charset="0"/>
              </a:defRPr>
            </a:lvl4pPr>
            <a:lvl5pPr marL="622800">
              <a:defRPr sz="1600">
                <a:latin typeface="Arial" pitchFamily="34" charset="0"/>
                <a:cs typeface="Arial" pitchFamily="34" charset="0"/>
              </a:defRPr>
            </a:lvl5pPr>
            <a:lvl6pPr>
              <a:defRPr>
                <a:latin typeface="Arial" pitchFamily="34" charset="0"/>
                <a:cs typeface="Arial" pitchFamily="34" charset="0"/>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 name="Text Placeholder 6"/>
          <p:cNvSpPr>
            <a:spLocks noGrp="1"/>
          </p:cNvSpPr>
          <p:nvPr>
            <p:ph type="body" sz="quarter" idx="12"/>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5" name="Rectangle 5"/>
          <p:cNvSpPr>
            <a:spLocks noGrp="1" noChangeArrowheads="1"/>
          </p:cNvSpPr>
          <p:nvPr>
            <p:ph type="ftr" sz="quarter" idx="13"/>
          </p:nvPr>
        </p:nvSpPr>
        <p:spPr>
          <a:ln/>
        </p:spPr>
        <p:txBody>
          <a:bodyPr/>
          <a:lstStyle>
            <a:lvl1pPr>
              <a:defRPr/>
            </a:lvl1pPr>
          </a:lstStyle>
          <a:p>
            <a:pPr>
              <a:defRPr/>
            </a:pPr>
            <a:r>
              <a:rPr lang="en-GB">
                <a:solidFill>
                  <a:srgbClr val="830051"/>
                </a:solidFill>
              </a:rPr>
              <a:t>Function | Sub Function 1 | Sub Function 2</a:t>
            </a:r>
          </a:p>
        </p:txBody>
      </p:sp>
      <p:sp>
        <p:nvSpPr>
          <p:cNvPr id="6" name="Rectangle 6"/>
          <p:cNvSpPr>
            <a:spLocks noGrp="1" noChangeArrowheads="1"/>
          </p:cNvSpPr>
          <p:nvPr>
            <p:ph type="sldNum" sz="quarter" idx="14"/>
          </p:nvPr>
        </p:nvSpPr>
        <p:spPr>
          <a:ln/>
        </p:spPr>
        <p:txBody>
          <a:bodyPr/>
          <a:lstStyle>
            <a:lvl1pPr>
              <a:defRPr/>
            </a:lvl1pPr>
          </a:lstStyle>
          <a:p>
            <a:pPr>
              <a:defRPr/>
            </a:pPr>
            <a:fld id="{D161AD87-C8F3-4328-9D11-4662B5DD73E2}" type="slidenum">
              <a:rPr lang="en-GB">
                <a:solidFill>
                  <a:srgbClr val="000000"/>
                </a:solidFill>
              </a:rPr>
              <a:pPr>
                <a:defRPr/>
              </a:pPr>
              <a:t>‹#›</a:t>
            </a:fld>
            <a:endParaRPr lang="en-GB" dirty="0">
              <a:solidFill>
                <a:srgbClr val="000000"/>
              </a:solidFill>
            </a:endParaRPr>
          </a:p>
        </p:txBody>
      </p:sp>
      <p:sp>
        <p:nvSpPr>
          <p:cNvPr id="7" name="Date Placeholder 7"/>
          <p:cNvSpPr>
            <a:spLocks noGrp="1"/>
          </p:cNvSpPr>
          <p:nvPr>
            <p:ph type="dt" sz="half" idx="15"/>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6104005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ody and righ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0" name="Content Placeholder 9"/>
          <p:cNvSpPr>
            <a:spLocks noGrp="1"/>
          </p:cNvSpPr>
          <p:nvPr>
            <p:ph sz="quarter" idx="14"/>
          </p:nvPr>
        </p:nvSpPr>
        <p:spPr>
          <a:xfrm>
            <a:off x="4500000" y="1760400"/>
            <a:ext cx="3960000" cy="3960000"/>
          </a:xfrm>
        </p:spPr>
        <p:txBody>
          <a:bodyPr/>
          <a:lstStyle>
            <a:lvl1pPr marL="180000" indent="-180000">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ext Placeholder 8"/>
          <p:cNvSpPr>
            <a:spLocks noGrp="1"/>
          </p:cNvSpPr>
          <p:nvPr>
            <p:ph type="body" sz="quarter" idx="15"/>
          </p:nvPr>
        </p:nvSpPr>
        <p:spPr>
          <a:xfrm>
            <a:off x="309600" y="1760400"/>
            <a:ext cx="3960000" cy="3960000"/>
          </a:xfrm>
        </p:spPr>
        <p:txBody>
          <a:bodyPr/>
          <a:lstStyle>
            <a:lvl1pPr marL="0" indent="0">
              <a:buNone/>
              <a:defRPr sz="1400"/>
            </a:lvl1pPr>
          </a:lstStyle>
          <a:p>
            <a:pPr lvl="0"/>
            <a:r>
              <a:rPr lang="en-US" smtClean="0"/>
              <a:t>Click to edit Master text styles</a:t>
            </a:r>
          </a:p>
        </p:txBody>
      </p:sp>
      <p:sp>
        <p:nvSpPr>
          <p:cNvPr id="6" name="Rectangle 5"/>
          <p:cNvSpPr>
            <a:spLocks noGrp="1" noChangeArrowheads="1"/>
          </p:cNvSpPr>
          <p:nvPr>
            <p:ph type="ftr" sz="quarter" idx="16"/>
          </p:nvPr>
        </p:nvSpPr>
        <p:spPr>
          <a:ln/>
        </p:spPr>
        <p:txBody>
          <a:bodyPr/>
          <a:lstStyle>
            <a:lvl1pPr>
              <a:defRPr/>
            </a:lvl1pPr>
          </a:lstStyle>
          <a:p>
            <a:pPr>
              <a:defRPr/>
            </a:pPr>
            <a:r>
              <a:rPr lang="en-GB">
                <a:solidFill>
                  <a:srgbClr val="830051"/>
                </a:solidFill>
              </a:rPr>
              <a:t>Function | Sub Function 1 | Sub Function 2</a:t>
            </a:r>
          </a:p>
        </p:txBody>
      </p:sp>
      <p:sp>
        <p:nvSpPr>
          <p:cNvPr id="8" name="Rectangle 6"/>
          <p:cNvSpPr>
            <a:spLocks noGrp="1" noChangeArrowheads="1"/>
          </p:cNvSpPr>
          <p:nvPr>
            <p:ph type="sldNum" sz="quarter" idx="17"/>
          </p:nvPr>
        </p:nvSpPr>
        <p:spPr>
          <a:ln/>
        </p:spPr>
        <p:txBody>
          <a:bodyPr/>
          <a:lstStyle>
            <a:lvl1pPr>
              <a:defRPr/>
            </a:lvl1pPr>
          </a:lstStyle>
          <a:p>
            <a:pPr>
              <a:defRPr/>
            </a:pPr>
            <a:fld id="{024459B8-8CB6-435C-AD1E-F749E424D027}" type="slidenum">
              <a:rPr lang="en-GB">
                <a:solidFill>
                  <a:srgbClr val="000000"/>
                </a:solidFill>
              </a:rPr>
              <a:pPr>
                <a:defRPr/>
              </a:pPr>
              <a:t>‹#›</a:t>
            </a:fld>
            <a:endParaRPr lang="en-GB" dirty="0">
              <a:solidFill>
                <a:srgbClr val="000000"/>
              </a:solidFill>
            </a:endParaRPr>
          </a:p>
        </p:txBody>
      </p:sp>
      <p:sp>
        <p:nvSpPr>
          <p:cNvPr id="11" name="Date Placeholder 7"/>
          <p:cNvSpPr>
            <a:spLocks noGrp="1"/>
          </p:cNvSpPr>
          <p:nvPr>
            <p:ph type="dt" sz="half" idx="18"/>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1609423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030BABC-217A-4F25-8E0F-765D050A75D5}" type="slidenum">
              <a:rPr lang="en-US" altLang="en-US"/>
              <a:pPr/>
              <a:t>‹#›</a:t>
            </a:fld>
            <a:endParaRPr lang="en-US" altLang="en-US"/>
          </a:p>
        </p:txBody>
      </p:sp>
    </p:spTree>
    <p:extLst>
      <p:ext uri="{BB962C8B-B14F-4D97-AF65-F5344CB8AC3E}">
        <p14:creationId xmlns:p14="http://schemas.microsoft.com/office/powerpoint/2010/main" val="20936753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ody and 2 righ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0" name="Content Placeholder 9"/>
          <p:cNvSpPr>
            <a:spLocks noGrp="1"/>
          </p:cNvSpPr>
          <p:nvPr>
            <p:ph sz="quarter" idx="14"/>
          </p:nvPr>
        </p:nvSpPr>
        <p:spPr>
          <a:xfrm>
            <a:off x="4500000" y="1760400"/>
            <a:ext cx="3960000" cy="1872000"/>
          </a:xfrm>
        </p:spPr>
        <p:txBody>
          <a:bodyPr/>
          <a:lstStyle>
            <a:lvl1pPr marL="180000" indent="-180000">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ext Placeholder 8"/>
          <p:cNvSpPr>
            <a:spLocks noGrp="1"/>
          </p:cNvSpPr>
          <p:nvPr>
            <p:ph type="body" sz="quarter" idx="15"/>
          </p:nvPr>
        </p:nvSpPr>
        <p:spPr>
          <a:xfrm>
            <a:off x="309600" y="1760400"/>
            <a:ext cx="3960000" cy="3960000"/>
          </a:xfrm>
        </p:spPr>
        <p:txBody>
          <a:bodyPr/>
          <a:lstStyle>
            <a:lvl1pPr marL="0" indent="0">
              <a:buNone/>
              <a:defRPr sz="1400"/>
            </a:lvl1pPr>
          </a:lstStyle>
          <a:p>
            <a:pPr lvl="0"/>
            <a:r>
              <a:rPr lang="en-US" smtClean="0"/>
              <a:t>Click to edit Master text styles</a:t>
            </a:r>
          </a:p>
        </p:txBody>
      </p:sp>
      <p:sp>
        <p:nvSpPr>
          <p:cNvPr id="12" name="Content Placeholder 9"/>
          <p:cNvSpPr>
            <a:spLocks noGrp="1"/>
          </p:cNvSpPr>
          <p:nvPr>
            <p:ph sz="quarter" idx="16"/>
          </p:nvPr>
        </p:nvSpPr>
        <p:spPr>
          <a:xfrm>
            <a:off x="4502990" y="3848103"/>
            <a:ext cx="3960000" cy="1872000"/>
          </a:xfrm>
        </p:spPr>
        <p:txBody>
          <a:bodyPr/>
          <a:lstStyle>
            <a:lvl1pPr marL="180000" indent="-180000">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Rectangle 5"/>
          <p:cNvSpPr>
            <a:spLocks noGrp="1" noChangeArrowheads="1"/>
          </p:cNvSpPr>
          <p:nvPr>
            <p:ph type="ftr" sz="quarter" idx="17"/>
          </p:nvPr>
        </p:nvSpPr>
        <p:spPr>
          <a:ln/>
        </p:spPr>
        <p:txBody>
          <a:bodyPr/>
          <a:lstStyle>
            <a:lvl1pPr>
              <a:defRPr/>
            </a:lvl1pPr>
          </a:lstStyle>
          <a:p>
            <a:pPr>
              <a:defRPr/>
            </a:pPr>
            <a:r>
              <a:rPr lang="en-GB">
                <a:solidFill>
                  <a:srgbClr val="830051"/>
                </a:solidFill>
              </a:rPr>
              <a:t>Function | Sub Function 1 | Sub Function 2</a:t>
            </a:r>
          </a:p>
        </p:txBody>
      </p:sp>
      <p:sp>
        <p:nvSpPr>
          <p:cNvPr id="11" name="Rectangle 6"/>
          <p:cNvSpPr>
            <a:spLocks noGrp="1" noChangeArrowheads="1"/>
          </p:cNvSpPr>
          <p:nvPr>
            <p:ph type="sldNum" sz="quarter" idx="18"/>
          </p:nvPr>
        </p:nvSpPr>
        <p:spPr>
          <a:ln/>
        </p:spPr>
        <p:txBody>
          <a:bodyPr/>
          <a:lstStyle>
            <a:lvl1pPr>
              <a:defRPr/>
            </a:lvl1pPr>
          </a:lstStyle>
          <a:p>
            <a:pPr>
              <a:defRPr/>
            </a:pPr>
            <a:fld id="{669351C2-BB27-4729-96C6-8694E418745E}" type="slidenum">
              <a:rPr lang="en-GB">
                <a:solidFill>
                  <a:srgbClr val="000000"/>
                </a:solidFill>
              </a:rPr>
              <a:pPr>
                <a:defRPr/>
              </a:pPr>
              <a:t>‹#›</a:t>
            </a:fld>
            <a:endParaRPr lang="en-GB" dirty="0">
              <a:solidFill>
                <a:srgbClr val="000000"/>
              </a:solidFill>
            </a:endParaRPr>
          </a:p>
        </p:txBody>
      </p:sp>
      <p:sp>
        <p:nvSpPr>
          <p:cNvPr id="13" name="Date Placeholder 7"/>
          <p:cNvSpPr>
            <a:spLocks noGrp="1"/>
          </p:cNvSpPr>
          <p:nvPr>
            <p:ph type="dt" sz="half" idx="19"/>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6648684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1760400"/>
            <a:ext cx="2674800" cy="3960000"/>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Content Placeholder 16"/>
          <p:cNvSpPr>
            <a:spLocks noGrp="1"/>
          </p:cNvSpPr>
          <p:nvPr>
            <p:ph sz="quarter" idx="15"/>
          </p:nvPr>
        </p:nvSpPr>
        <p:spPr>
          <a:xfrm>
            <a:off x="3268800" y="1760400"/>
            <a:ext cx="2674800" cy="3960000"/>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9" name="Content Placeholder 18"/>
          <p:cNvSpPr>
            <a:spLocks noGrp="1"/>
          </p:cNvSpPr>
          <p:nvPr>
            <p:ph sz="quarter" idx="16"/>
          </p:nvPr>
        </p:nvSpPr>
        <p:spPr>
          <a:xfrm>
            <a:off x="6220800" y="1760400"/>
            <a:ext cx="2674800" cy="3960000"/>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Rectangle 5"/>
          <p:cNvSpPr>
            <a:spLocks noGrp="1" noChangeArrowheads="1"/>
          </p:cNvSpPr>
          <p:nvPr>
            <p:ph type="ftr" sz="quarter" idx="17"/>
          </p:nvPr>
        </p:nvSpPr>
        <p:spPr>
          <a:ln/>
        </p:spPr>
        <p:txBody>
          <a:bodyPr/>
          <a:lstStyle>
            <a:lvl1pPr>
              <a:defRPr/>
            </a:lvl1pPr>
          </a:lstStyle>
          <a:p>
            <a:pPr>
              <a:defRPr/>
            </a:pPr>
            <a:r>
              <a:rPr lang="en-GB">
                <a:solidFill>
                  <a:srgbClr val="830051"/>
                </a:solidFill>
              </a:rPr>
              <a:t>Function | Sub Function 1 | Sub Function 2</a:t>
            </a:r>
          </a:p>
        </p:txBody>
      </p:sp>
      <p:sp>
        <p:nvSpPr>
          <p:cNvPr id="8" name="Rectangle 6"/>
          <p:cNvSpPr>
            <a:spLocks noGrp="1" noChangeArrowheads="1"/>
          </p:cNvSpPr>
          <p:nvPr>
            <p:ph type="sldNum" sz="quarter" idx="18"/>
          </p:nvPr>
        </p:nvSpPr>
        <p:spPr>
          <a:ln/>
        </p:spPr>
        <p:txBody>
          <a:bodyPr/>
          <a:lstStyle>
            <a:lvl1pPr>
              <a:defRPr/>
            </a:lvl1pPr>
          </a:lstStyle>
          <a:p>
            <a:pPr>
              <a:defRPr/>
            </a:pPr>
            <a:fld id="{971FCE05-3D96-4AD2-A5C4-B0D7D083700B}" type="slidenum">
              <a:rPr lang="en-GB">
                <a:solidFill>
                  <a:srgbClr val="000000"/>
                </a:solidFill>
              </a:rPr>
              <a:pPr>
                <a:defRPr/>
              </a:pPr>
              <a:t>‹#›</a:t>
            </a:fld>
            <a:endParaRPr lang="en-GB" dirty="0">
              <a:solidFill>
                <a:srgbClr val="000000"/>
              </a:solidFill>
            </a:endParaRPr>
          </a:p>
        </p:txBody>
      </p:sp>
      <p:sp>
        <p:nvSpPr>
          <p:cNvPr id="11" name="Date Placeholder 7"/>
          <p:cNvSpPr>
            <a:spLocks noGrp="1"/>
          </p:cNvSpPr>
          <p:nvPr>
            <p:ph type="dt" sz="half" idx="19"/>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18896105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dy and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3714752"/>
            <a:ext cx="6706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8"/>
          <p:cNvSpPr>
            <a:spLocks noGrp="1"/>
          </p:cNvSpPr>
          <p:nvPr>
            <p:ph type="body" sz="quarter" idx="17"/>
          </p:nvPr>
        </p:nvSpPr>
        <p:spPr>
          <a:xfrm>
            <a:off x="309600" y="1760400"/>
            <a:ext cx="6706800" cy="1811476"/>
          </a:xfrm>
        </p:spPr>
        <p:txBody>
          <a:bodyPr/>
          <a:lstStyle>
            <a:lvl1pPr marL="0" indent="0">
              <a:buNone/>
              <a:defRPr sz="1800" b="0">
                <a:solidFill>
                  <a:schemeClr val="tx1"/>
                </a:solidFill>
                <a:latin typeface="Arial" pitchFamily="34" charset="0"/>
                <a:cs typeface="Arial" pitchFamily="34" charset="0"/>
              </a:defRPr>
            </a:lvl1pPr>
          </a:lstStyle>
          <a:p>
            <a:pPr lvl="0"/>
            <a:r>
              <a:rPr lang="en-US" smtClean="0"/>
              <a:t>Click to edit Master text styles</a:t>
            </a:r>
          </a:p>
        </p:txBody>
      </p:sp>
      <p:sp>
        <p:nvSpPr>
          <p:cNvPr id="6" name="Rectangle 5"/>
          <p:cNvSpPr>
            <a:spLocks noGrp="1" noChangeArrowheads="1"/>
          </p:cNvSpPr>
          <p:nvPr>
            <p:ph type="ftr" sz="quarter" idx="18"/>
          </p:nvPr>
        </p:nvSpPr>
        <p:spPr>
          <a:ln/>
        </p:spPr>
        <p:txBody>
          <a:bodyPr/>
          <a:lstStyle>
            <a:lvl1pPr>
              <a:defRPr/>
            </a:lvl1pPr>
          </a:lstStyle>
          <a:p>
            <a:pPr>
              <a:defRPr/>
            </a:pPr>
            <a:r>
              <a:rPr lang="en-GB">
                <a:solidFill>
                  <a:srgbClr val="830051"/>
                </a:solidFill>
              </a:rPr>
              <a:t>Function | Sub Function 1 | Sub Function 2</a:t>
            </a:r>
          </a:p>
        </p:txBody>
      </p:sp>
      <p:sp>
        <p:nvSpPr>
          <p:cNvPr id="7" name="Rectangle 6"/>
          <p:cNvSpPr>
            <a:spLocks noGrp="1" noChangeArrowheads="1"/>
          </p:cNvSpPr>
          <p:nvPr>
            <p:ph type="sldNum" sz="quarter" idx="19"/>
          </p:nvPr>
        </p:nvSpPr>
        <p:spPr>
          <a:ln/>
        </p:spPr>
        <p:txBody>
          <a:bodyPr/>
          <a:lstStyle>
            <a:lvl1pPr>
              <a:defRPr/>
            </a:lvl1pPr>
          </a:lstStyle>
          <a:p>
            <a:pPr>
              <a:defRPr/>
            </a:pPr>
            <a:fld id="{B591E12A-47BE-437A-BD30-930BBF6D41EE}" type="slidenum">
              <a:rPr lang="en-GB">
                <a:solidFill>
                  <a:srgbClr val="000000"/>
                </a:solidFill>
              </a:rPr>
              <a:pPr>
                <a:defRPr/>
              </a:pPr>
              <a:t>‹#›</a:t>
            </a:fld>
            <a:endParaRPr lang="en-GB" dirty="0">
              <a:solidFill>
                <a:srgbClr val="000000"/>
              </a:solidFill>
            </a:endParaRPr>
          </a:p>
        </p:txBody>
      </p:sp>
      <p:sp>
        <p:nvSpPr>
          <p:cNvPr id="8" name="Date Placeholder 7"/>
          <p:cNvSpPr>
            <a:spLocks noGrp="1"/>
          </p:cNvSpPr>
          <p:nvPr>
            <p:ph type="dt" sz="half" idx="20"/>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1942441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dy and 2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3714752"/>
            <a:ext cx="39600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9" name="Content Placeholder 18"/>
          <p:cNvSpPr>
            <a:spLocks noGrp="1"/>
          </p:cNvSpPr>
          <p:nvPr>
            <p:ph sz="quarter" idx="16"/>
          </p:nvPr>
        </p:nvSpPr>
        <p:spPr>
          <a:xfrm>
            <a:off x="4643438" y="3714752"/>
            <a:ext cx="39600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8"/>
          <p:cNvSpPr>
            <a:spLocks noGrp="1"/>
          </p:cNvSpPr>
          <p:nvPr>
            <p:ph type="body" sz="quarter" idx="17"/>
          </p:nvPr>
        </p:nvSpPr>
        <p:spPr>
          <a:xfrm>
            <a:off x="309600" y="1760400"/>
            <a:ext cx="6706800" cy="1811476"/>
          </a:xfrm>
        </p:spPr>
        <p:txBody>
          <a:bodyPr/>
          <a:lstStyle>
            <a:lvl1pPr marL="0" indent="0">
              <a:buNone/>
              <a:defRPr sz="1800" b="0">
                <a:solidFill>
                  <a:schemeClr val="tx1"/>
                </a:solidFill>
                <a:latin typeface="Arial" pitchFamily="34" charset="0"/>
                <a:cs typeface="Arial" pitchFamily="34" charset="0"/>
              </a:defRPr>
            </a:lvl1pPr>
          </a:lstStyle>
          <a:p>
            <a:pPr lvl="0"/>
            <a:r>
              <a:rPr lang="en-US" smtClean="0"/>
              <a:t>Click to edit Master text styles</a:t>
            </a:r>
          </a:p>
        </p:txBody>
      </p:sp>
      <p:sp>
        <p:nvSpPr>
          <p:cNvPr id="7" name="Rectangle 5"/>
          <p:cNvSpPr>
            <a:spLocks noGrp="1" noChangeArrowheads="1"/>
          </p:cNvSpPr>
          <p:nvPr>
            <p:ph type="ftr" sz="quarter" idx="18"/>
          </p:nvPr>
        </p:nvSpPr>
        <p:spPr>
          <a:ln/>
        </p:spPr>
        <p:txBody>
          <a:bodyPr/>
          <a:lstStyle>
            <a:lvl1pPr>
              <a:defRPr/>
            </a:lvl1pPr>
          </a:lstStyle>
          <a:p>
            <a:pPr>
              <a:defRPr/>
            </a:pPr>
            <a:r>
              <a:rPr lang="en-GB">
                <a:solidFill>
                  <a:srgbClr val="830051"/>
                </a:solidFill>
              </a:rPr>
              <a:t>Function | Sub Function 1 | Sub Function 2</a:t>
            </a:r>
          </a:p>
        </p:txBody>
      </p:sp>
      <p:sp>
        <p:nvSpPr>
          <p:cNvPr id="8" name="Rectangle 6"/>
          <p:cNvSpPr>
            <a:spLocks noGrp="1" noChangeArrowheads="1"/>
          </p:cNvSpPr>
          <p:nvPr>
            <p:ph type="sldNum" sz="quarter" idx="19"/>
          </p:nvPr>
        </p:nvSpPr>
        <p:spPr>
          <a:ln/>
        </p:spPr>
        <p:txBody>
          <a:bodyPr/>
          <a:lstStyle>
            <a:lvl1pPr>
              <a:defRPr/>
            </a:lvl1pPr>
          </a:lstStyle>
          <a:p>
            <a:pPr>
              <a:defRPr/>
            </a:pPr>
            <a:fld id="{7E419C18-9BD2-48BF-93D9-220C6ED66B0C}" type="slidenum">
              <a:rPr lang="en-GB">
                <a:solidFill>
                  <a:srgbClr val="000000"/>
                </a:solidFill>
              </a:rPr>
              <a:pPr>
                <a:defRPr/>
              </a:pPr>
              <a:t>‹#›</a:t>
            </a:fld>
            <a:endParaRPr lang="en-GB" dirty="0">
              <a:solidFill>
                <a:srgbClr val="000000"/>
              </a:solidFill>
            </a:endParaRPr>
          </a:p>
        </p:txBody>
      </p:sp>
      <p:sp>
        <p:nvSpPr>
          <p:cNvPr id="12" name="Date Placeholder 7"/>
          <p:cNvSpPr>
            <a:spLocks noGrp="1"/>
          </p:cNvSpPr>
          <p:nvPr>
            <p:ph type="dt" sz="half" idx="20"/>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8581366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ody and 3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3714752"/>
            <a:ext cx="2674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Content Placeholder 16"/>
          <p:cNvSpPr>
            <a:spLocks noGrp="1"/>
          </p:cNvSpPr>
          <p:nvPr>
            <p:ph sz="quarter" idx="15"/>
          </p:nvPr>
        </p:nvSpPr>
        <p:spPr>
          <a:xfrm>
            <a:off x="3268800" y="3714752"/>
            <a:ext cx="2674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9" name="Content Placeholder 18"/>
          <p:cNvSpPr>
            <a:spLocks noGrp="1"/>
          </p:cNvSpPr>
          <p:nvPr>
            <p:ph sz="quarter" idx="16"/>
          </p:nvPr>
        </p:nvSpPr>
        <p:spPr>
          <a:xfrm>
            <a:off x="6220800" y="3714752"/>
            <a:ext cx="2674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8"/>
          <p:cNvSpPr>
            <a:spLocks noGrp="1"/>
          </p:cNvSpPr>
          <p:nvPr>
            <p:ph type="body" sz="quarter" idx="17"/>
          </p:nvPr>
        </p:nvSpPr>
        <p:spPr>
          <a:xfrm>
            <a:off x="309600" y="1760400"/>
            <a:ext cx="6706800" cy="1811476"/>
          </a:xfrm>
        </p:spPr>
        <p:txBody>
          <a:bodyPr/>
          <a:lstStyle>
            <a:lvl1pPr marL="0" indent="0">
              <a:buNone/>
              <a:defRPr sz="1800" b="0">
                <a:solidFill>
                  <a:schemeClr val="tx1"/>
                </a:solidFill>
                <a:latin typeface="Arial" pitchFamily="34" charset="0"/>
                <a:cs typeface="Arial" pitchFamily="34" charset="0"/>
              </a:defRPr>
            </a:lvl1pPr>
          </a:lstStyle>
          <a:p>
            <a:pPr lvl="0"/>
            <a:r>
              <a:rPr lang="en-US" smtClean="0"/>
              <a:t>Click to edit Master text styles</a:t>
            </a:r>
          </a:p>
        </p:txBody>
      </p:sp>
      <p:sp>
        <p:nvSpPr>
          <p:cNvPr id="8" name="Rectangle 5"/>
          <p:cNvSpPr>
            <a:spLocks noGrp="1" noChangeArrowheads="1"/>
          </p:cNvSpPr>
          <p:nvPr>
            <p:ph type="ftr" sz="quarter" idx="18"/>
          </p:nvPr>
        </p:nvSpPr>
        <p:spPr>
          <a:ln/>
        </p:spPr>
        <p:txBody>
          <a:bodyPr/>
          <a:lstStyle>
            <a:lvl1pPr>
              <a:defRPr/>
            </a:lvl1pPr>
          </a:lstStyle>
          <a:p>
            <a:pPr>
              <a:defRPr/>
            </a:pPr>
            <a:r>
              <a:rPr lang="en-GB">
                <a:solidFill>
                  <a:srgbClr val="830051"/>
                </a:solidFill>
              </a:rPr>
              <a:t>Function | Sub Function 1 | Sub Function 2</a:t>
            </a:r>
          </a:p>
        </p:txBody>
      </p:sp>
      <p:sp>
        <p:nvSpPr>
          <p:cNvPr id="12" name="Rectangle 6"/>
          <p:cNvSpPr>
            <a:spLocks noGrp="1" noChangeArrowheads="1"/>
          </p:cNvSpPr>
          <p:nvPr>
            <p:ph type="sldNum" sz="quarter" idx="19"/>
          </p:nvPr>
        </p:nvSpPr>
        <p:spPr>
          <a:ln/>
        </p:spPr>
        <p:txBody>
          <a:bodyPr/>
          <a:lstStyle>
            <a:lvl1pPr>
              <a:defRPr/>
            </a:lvl1pPr>
          </a:lstStyle>
          <a:p>
            <a:pPr>
              <a:defRPr/>
            </a:pPr>
            <a:fld id="{60B6459C-413D-43B6-AF4A-25ABF8576BA4}" type="slidenum">
              <a:rPr lang="en-GB">
                <a:solidFill>
                  <a:srgbClr val="000000"/>
                </a:solidFill>
              </a:rPr>
              <a:pPr>
                <a:defRPr/>
              </a:pPr>
              <a:t>‹#›</a:t>
            </a:fld>
            <a:endParaRPr lang="en-GB" dirty="0">
              <a:solidFill>
                <a:srgbClr val="000000"/>
              </a:solidFill>
            </a:endParaRPr>
          </a:p>
        </p:txBody>
      </p:sp>
      <p:sp>
        <p:nvSpPr>
          <p:cNvPr id="14" name="Date Placeholder 7"/>
          <p:cNvSpPr>
            <a:spLocks noGrp="1"/>
          </p:cNvSpPr>
          <p:nvPr>
            <p:ph type="dt" sz="half" idx="20"/>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29672695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dy and right Picture">
    <p:spTree>
      <p:nvGrpSpPr>
        <p:cNvPr id="1" name=""/>
        <p:cNvGrpSpPr/>
        <p:nvPr/>
      </p:nvGrpSpPr>
      <p:grpSpPr>
        <a:xfrm>
          <a:off x="0" y="0"/>
          <a:ext cx="0" cy="0"/>
          <a:chOff x="0" y="0"/>
          <a:chExt cx="0" cy="0"/>
        </a:xfrm>
      </p:grpSpPr>
      <p:sp>
        <p:nvSpPr>
          <p:cNvPr id="2" name="Title 1"/>
          <p:cNvSpPr>
            <a:spLocks noGrp="1"/>
          </p:cNvSpPr>
          <p:nvPr>
            <p:ph type="title"/>
          </p:nvPr>
        </p:nvSpPr>
        <p:spPr>
          <a:xfrm>
            <a:off x="309600" y="274638"/>
            <a:ext cx="3976648" cy="1082660"/>
          </a:xfrm>
        </p:spPr>
        <p:txBody>
          <a:bodyPr/>
          <a:lstStyle/>
          <a:p>
            <a:r>
              <a:rPr lang="en-US" smtClean="0"/>
              <a:t>Click to edit Master title style</a:t>
            </a:r>
            <a:endParaRPr lang="en-GB" dirty="0"/>
          </a:p>
        </p:txBody>
      </p:sp>
      <p:sp>
        <p:nvSpPr>
          <p:cNvPr id="9" name="Picture Placeholder 8"/>
          <p:cNvSpPr>
            <a:spLocks noGrp="1"/>
          </p:cNvSpPr>
          <p:nvPr>
            <p:ph type="pic" sz="quarter" idx="15"/>
          </p:nvPr>
        </p:nvSpPr>
        <p:spPr>
          <a:xfrm>
            <a:off x="4714904" y="0"/>
            <a:ext cx="4429096" cy="6858000"/>
          </a:xfrm>
        </p:spPr>
        <p:txBody>
          <a:bodyPr>
            <a:normAutofit/>
          </a:bodyPr>
          <a:lstStyle>
            <a:lvl1pPr marL="0" indent="0">
              <a:buNone/>
              <a:defRPr/>
            </a:lvl1pPr>
          </a:lstStyle>
          <a:p>
            <a:pPr lvl="0"/>
            <a:r>
              <a:rPr lang="en-US" noProof="0" smtClean="0"/>
              <a:t>Click icon to add picture</a:t>
            </a:r>
            <a:endParaRPr lang="en-GB" noProof="0"/>
          </a:p>
        </p:txBody>
      </p:sp>
      <p:sp>
        <p:nvSpPr>
          <p:cNvPr id="8" name="Text Placeholder 7"/>
          <p:cNvSpPr>
            <a:spLocks noGrp="1"/>
          </p:cNvSpPr>
          <p:nvPr>
            <p:ph type="body" sz="quarter" idx="16"/>
          </p:nvPr>
        </p:nvSpPr>
        <p:spPr>
          <a:xfrm>
            <a:off x="309600" y="1760400"/>
            <a:ext cx="3960000" cy="3960000"/>
          </a:xfrm>
        </p:spPr>
        <p:txBody>
          <a:bodyPr/>
          <a:lstStyle>
            <a:lvl1pPr marL="0" indent="0">
              <a:buNone/>
              <a:defRPr sz="1400"/>
            </a:lvl1pPr>
          </a:lstStyle>
          <a:p>
            <a:pPr lvl="0"/>
            <a:r>
              <a:rPr lang="en-US" smtClean="0"/>
              <a:t>Click to edit Master text styles</a:t>
            </a:r>
          </a:p>
        </p:txBody>
      </p:sp>
      <p:sp>
        <p:nvSpPr>
          <p:cNvPr id="5" name="Rectangle 5"/>
          <p:cNvSpPr>
            <a:spLocks noGrp="1" noChangeArrowheads="1"/>
          </p:cNvSpPr>
          <p:nvPr>
            <p:ph type="ftr" sz="quarter" idx="17"/>
          </p:nvPr>
        </p:nvSpPr>
        <p:spPr>
          <a:ln/>
        </p:spPr>
        <p:txBody>
          <a:bodyPr/>
          <a:lstStyle>
            <a:lvl1pPr>
              <a:defRPr/>
            </a:lvl1pPr>
          </a:lstStyle>
          <a:p>
            <a:pPr>
              <a:defRPr/>
            </a:pPr>
            <a:r>
              <a:rPr lang="en-GB">
                <a:solidFill>
                  <a:srgbClr val="830051"/>
                </a:solidFill>
              </a:rPr>
              <a:t>Function | Sub Function 1 | Sub Function 2</a:t>
            </a:r>
          </a:p>
        </p:txBody>
      </p:sp>
      <p:sp>
        <p:nvSpPr>
          <p:cNvPr id="6" name="Rectangle 6"/>
          <p:cNvSpPr>
            <a:spLocks noGrp="1" noChangeArrowheads="1"/>
          </p:cNvSpPr>
          <p:nvPr>
            <p:ph type="sldNum" sz="quarter" idx="18"/>
          </p:nvPr>
        </p:nvSpPr>
        <p:spPr>
          <a:ln/>
        </p:spPr>
        <p:txBody>
          <a:bodyPr/>
          <a:lstStyle>
            <a:lvl1pPr>
              <a:defRPr/>
            </a:lvl1pPr>
          </a:lstStyle>
          <a:p>
            <a:pPr>
              <a:defRPr/>
            </a:pPr>
            <a:fld id="{3B077776-5441-4D95-A035-F7AE8066DEDC}" type="slidenum">
              <a:rPr lang="en-GB">
                <a:solidFill>
                  <a:srgbClr val="000000"/>
                </a:solidFill>
              </a:rPr>
              <a:pPr>
                <a:defRPr/>
              </a:pPr>
              <a:t>‹#›</a:t>
            </a:fld>
            <a:endParaRPr lang="en-GB" dirty="0">
              <a:solidFill>
                <a:srgbClr val="000000"/>
              </a:solidFill>
            </a:endParaRPr>
          </a:p>
        </p:txBody>
      </p:sp>
      <p:sp>
        <p:nvSpPr>
          <p:cNvPr id="7" name="Date Placeholder 7"/>
          <p:cNvSpPr>
            <a:spLocks noGrp="1"/>
          </p:cNvSpPr>
          <p:nvPr>
            <p:ph type="dt" sz="half" idx="19"/>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21614593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dy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8" name="Text Placeholder 8"/>
          <p:cNvSpPr>
            <a:spLocks noGrp="1"/>
          </p:cNvSpPr>
          <p:nvPr>
            <p:ph type="body" sz="quarter" idx="14"/>
          </p:nvPr>
        </p:nvSpPr>
        <p:spPr>
          <a:xfrm>
            <a:off x="309600" y="1760400"/>
            <a:ext cx="8405804" cy="1811476"/>
          </a:xfrm>
        </p:spPr>
        <p:txBody>
          <a:bodyPr/>
          <a:lstStyle>
            <a:lvl1pPr marL="0" indent="0">
              <a:buNone/>
              <a:defRPr sz="1800" b="1">
                <a:solidFill>
                  <a:schemeClr val="tx1"/>
                </a:solidFill>
                <a:latin typeface="Arial" pitchFamily="34" charset="0"/>
                <a:cs typeface="Arial" pitchFamily="34" charset="0"/>
              </a:defRPr>
            </a:lvl1pPr>
          </a:lstStyle>
          <a:p>
            <a:pPr lvl="0"/>
            <a:r>
              <a:rPr lang="en-US" smtClean="0"/>
              <a:t>Click to edit Master text styles</a:t>
            </a:r>
          </a:p>
        </p:txBody>
      </p:sp>
      <p:sp>
        <p:nvSpPr>
          <p:cNvPr id="10" name="Picture Placeholder 9"/>
          <p:cNvSpPr>
            <a:spLocks noGrp="1"/>
          </p:cNvSpPr>
          <p:nvPr>
            <p:ph type="pic" sz="quarter" idx="15"/>
          </p:nvPr>
        </p:nvSpPr>
        <p:spPr>
          <a:xfrm>
            <a:off x="0" y="3571875"/>
            <a:ext cx="9144000" cy="3286125"/>
          </a:xfrm>
        </p:spPr>
        <p:txBody>
          <a:bodyPr>
            <a:normAutofit/>
          </a:bodyPr>
          <a:lstStyle>
            <a:lvl1pPr>
              <a:buNone/>
              <a:defRPr/>
            </a:lvl1pPr>
          </a:lstStyle>
          <a:p>
            <a:pPr lvl="0"/>
            <a:r>
              <a:rPr lang="en-US" noProof="0" smtClean="0"/>
              <a:t>Click icon to add picture</a:t>
            </a:r>
            <a:endParaRPr lang="en-GB" noProof="0"/>
          </a:p>
        </p:txBody>
      </p:sp>
      <p:sp>
        <p:nvSpPr>
          <p:cNvPr id="6" name="Rectangle 5"/>
          <p:cNvSpPr>
            <a:spLocks noGrp="1" noChangeArrowheads="1"/>
          </p:cNvSpPr>
          <p:nvPr>
            <p:ph type="ftr" sz="quarter" idx="16"/>
          </p:nvPr>
        </p:nvSpPr>
        <p:spPr>
          <a:ln/>
        </p:spPr>
        <p:txBody>
          <a:bodyPr/>
          <a:lstStyle>
            <a:lvl1pPr>
              <a:defRPr/>
            </a:lvl1pPr>
          </a:lstStyle>
          <a:p>
            <a:pPr>
              <a:defRPr/>
            </a:pPr>
            <a:r>
              <a:rPr lang="en-GB">
                <a:solidFill>
                  <a:srgbClr val="830051"/>
                </a:solidFill>
              </a:rPr>
              <a:t>Function | Sub Function 1 | Sub Function 2</a:t>
            </a:r>
          </a:p>
        </p:txBody>
      </p:sp>
      <p:sp>
        <p:nvSpPr>
          <p:cNvPr id="9" name="Rectangle 6"/>
          <p:cNvSpPr>
            <a:spLocks noGrp="1" noChangeArrowheads="1"/>
          </p:cNvSpPr>
          <p:nvPr>
            <p:ph type="sldNum" sz="quarter" idx="17"/>
          </p:nvPr>
        </p:nvSpPr>
        <p:spPr>
          <a:ln/>
        </p:spPr>
        <p:txBody>
          <a:bodyPr/>
          <a:lstStyle>
            <a:lvl1pPr>
              <a:defRPr/>
            </a:lvl1pPr>
          </a:lstStyle>
          <a:p>
            <a:pPr>
              <a:defRPr/>
            </a:pPr>
            <a:fld id="{B7B8A080-FF2F-40B0-84E1-BE65CE5D6402}" type="slidenum">
              <a:rPr lang="en-GB">
                <a:solidFill>
                  <a:srgbClr val="000000"/>
                </a:solidFill>
              </a:rPr>
              <a:pPr>
                <a:defRPr/>
              </a:pPr>
              <a:t>‹#›</a:t>
            </a:fld>
            <a:endParaRPr lang="en-GB" dirty="0">
              <a:solidFill>
                <a:srgbClr val="000000"/>
              </a:solidFill>
            </a:endParaRPr>
          </a:p>
        </p:txBody>
      </p:sp>
      <p:sp>
        <p:nvSpPr>
          <p:cNvPr id="11" name="Date Placeholder 7"/>
          <p:cNvSpPr>
            <a:spLocks noGrp="1"/>
          </p:cNvSpPr>
          <p:nvPr>
            <p:ph type="dt" sz="half" idx="18"/>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023591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s list">
    <p:spTree>
      <p:nvGrpSpPr>
        <p:cNvPr id="1" name=""/>
        <p:cNvGrpSpPr/>
        <p:nvPr/>
      </p:nvGrpSpPr>
      <p:grpSpPr>
        <a:xfrm>
          <a:off x="0" y="0"/>
          <a:ext cx="0" cy="0"/>
          <a:chOff x="0" y="0"/>
          <a:chExt cx="0" cy="0"/>
        </a:xfrm>
      </p:grpSpPr>
      <p:sp>
        <p:nvSpPr>
          <p:cNvPr id="6" name="Title 1"/>
          <p:cNvSpPr>
            <a:spLocks noGrp="1"/>
          </p:cNvSpPr>
          <p:nvPr>
            <p:ph type="title"/>
          </p:nvPr>
        </p:nvSpPr>
        <p:spPr>
          <a:xfrm>
            <a:off x="309600" y="274638"/>
            <a:ext cx="8415338" cy="720000"/>
          </a:xfrm>
        </p:spPr>
        <p:txBody>
          <a:bodyPr/>
          <a:lstStyle>
            <a:lvl1pPr>
              <a:defRPr sz="3600"/>
            </a:lvl1pPr>
          </a:lstStyle>
          <a:p>
            <a:r>
              <a:rPr lang="en-US" smtClean="0"/>
              <a:t>Click to edit Master title style</a:t>
            </a:r>
            <a:endParaRPr lang="en-GB" dirty="0"/>
          </a:p>
        </p:txBody>
      </p:sp>
      <p:sp>
        <p:nvSpPr>
          <p:cNvPr id="7" name="Text Placeholder 6"/>
          <p:cNvSpPr>
            <a:spLocks noGrp="1"/>
          </p:cNvSpPr>
          <p:nvPr>
            <p:ph type="body" sz="quarter" idx="12"/>
          </p:nvPr>
        </p:nvSpPr>
        <p:spPr>
          <a:xfrm>
            <a:off x="309600" y="1760400"/>
            <a:ext cx="6706800" cy="4424400"/>
          </a:xfrm>
        </p:spPr>
        <p:txBody>
          <a:bodyPr/>
          <a:lstStyle>
            <a:lvl1pPr marL="342900" indent="-342900">
              <a:buClrTx/>
              <a:buFont typeface="+mj-lt"/>
              <a:buAutoNum type="arabicPeriod"/>
              <a:defRPr b="1">
                <a:latin typeface="Arial" pitchFamily="34" charset="0"/>
                <a:cs typeface="Arial" pitchFamily="34" charset="0"/>
              </a:defRPr>
            </a:lvl1pPr>
            <a:lvl2pPr marL="720000" indent="-180000">
              <a:defRPr sz="1600" baseline="0">
                <a:latin typeface="Arial" pitchFamily="34" charset="0"/>
                <a:cs typeface="Arial" pitchFamily="34" charset="0"/>
              </a:defRPr>
            </a:lvl2pPr>
            <a:lvl3pPr marL="900000">
              <a:defRPr sz="1600">
                <a:latin typeface="Arial" pitchFamily="34" charset="0"/>
                <a:cs typeface="Arial" pitchFamily="34" charset="0"/>
              </a:defRPr>
            </a:lvl3pPr>
          </a:lstStyle>
          <a:p>
            <a:pPr lvl="0"/>
            <a:r>
              <a:rPr lang="en-US" smtClean="0"/>
              <a:t>Click to edit Master text styles</a:t>
            </a:r>
          </a:p>
          <a:p>
            <a:pPr lvl="1"/>
            <a:r>
              <a:rPr lang="en-US" smtClean="0"/>
              <a:t>Second level</a:t>
            </a:r>
          </a:p>
          <a:p>
            <a:pPr lvl="2"/>
            <a:r>
              <a:rPr lang="en-US" smtClean="0"/>
              <a:t>Third level</a:t>
            </a:r>
          </a:p>
        </p:txBody>
      </p:sp>
      <p:sp>
        <p:nvSpPr>
          <p:cNvPr id="4" name="Rectangle 5"/>
          <p:cNvSpPr>
            <a:spLocks noGrp="1" noChangeArrowheads="1"/>
          </p:cNvSpPr>
          <p:nvPr>
            <p:ph type="ftr" sz="quarter" idx="13"/>
          </p:nvPr>
        </p:nvSpPr>
        <p:spPr>
          <a:ln/>
        </p:spPr>
        <p:txBody>
          <a:bodyPr/>
          <a:lstStyle>
            <a:lvl1pPr>
              <a:defRPr/>
            </a:lvl1pPr>
          </a:lstStyle>
          <a:p>
            <a:pPr>
              <a:defRPr/>
            </a:pPr>
            <a:r>
              <a:rPr lang="en-GB">
                <a:solidFill>
                  <a:srgbClr val="830051"/>
                </a:solidFill>
              </a:rPr>
              <a:t>Function | Sub Function 1 | Sub Function 2</a:t>
            </a:r>
          </a:p>
        </p:txBody>
      </p:sp>
      <p:sp>
        <p:nvSpPr>
          <p:cNvPr id="5" name="Rectangle 6"/>
          <p:cNvSpPr>
            <a:spLocks noGrp="1" noChangeArrowheads="1"/>
          </p:cNvSpPr>
          <p:nvPr>
            <p:ph type="sldNum" sz="quarter" idx="14"/>
          </p:nvPr>
        </p:nvSpPr>
        <p:spPr>
          <a:ln/>
        </p:spPr>
        <p:txBody>
          <a:bodyPr/>
          <a:lstStyle>
            <a:lvl1pPr>
              <a:defRPr/>
            </a:lvl1pPr>
          </a:lstStyle>
          <a:p>
            <a:pPr>
              <a:defRPr/>
            </a:pPr>
            <a:fld id="{146E0D39-0D46-4083-85A1-6AD0EADE46BE}" type="slidenum">
              <a:rPr lang="en-GB">
                <a:solidFill>
                  <a:srgbClr val="000000"/>
                </a:solidFill>
              </a:rPr>
              <a:pPr>
                <a:defRPr/>
              </a:pPr>
              <a:t>‹#›</a:t>
            </a:fld>
            <a:endParaRPr lang="en-GB" dirty="0">
              <a:solidFill>
                <a:srgbClr val="000000"/>
              </a:solidFill>
            </a:endParaRPr>
          </a:p>
        </p:txBody>
      </p:sp>
      <p:sp>
        <p:nvSpPr>
          <p:cNvPr id="8" name="Date Placeholder 7"/>
          <p:cNvSpPr>
            <a:spLocks noGrp="1"/>
          </p:cNvSpPr>
          <p:nvPr>
            <p:ph type="dt" sz="half" idx="15"/>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40155199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8"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4" name="Rectangle 5"/>
          <p:cNvSpPr>
            <a:spLocks noGrp="1" noChangeArrowheads="1"/>
          </p:cNvSpPr>
          <p:nvPr>
            <p:ph type="ftr" sz="quarter" idx="14"/>
          </p:nvPr>
        </p:nvSpPr>
        <p:spPr>
          <a:ln/>
        </p:spPr>
        <p:txBody>
          <a:bodyPr/>
          <a:lstStyle>
            <a:lvl1pPr>
              <a:defRPr/>
            </a:lvl1pPr>
          </a:lstStyle>
          <a:p>
            <a:pPr>
              <a:defRPr/>
            </a:pPr>
            <a:r>
              <a:rPr lang="en-GB">
                <a:solidFill>
                  <a:srgbClr val="830051"/>
                </a:solidFill>
              </a:rPr>
              <a:t>Function | Sub Function 1 | Sub Function 2</a:t>
            </a:r>
          </a:p>
        </p:txBody>
      </p:sp>
      <p:sp>
        <p:nvSpPr>
          <p:cNvPr id="5" name="Rectangle 6"/>
          <p:cNvSpPr>
            <a:spLocks noGrp="1" noChangeArrowheads="1"/>
          </p:cNvSpPr>
          <p:nvPr>
            <p:ph type="sldNum" sz="quarter" idx="15"/>
          </p:nvPr>
        </p:nvSpPr>
        <p:spPr>
          <a:ln/>
        </p:spPr>
        <p:txBody>
          <a:bodyPr/>
          <a:lstStyle>
            <a:lvl1pPr>
              <a:defRPr/>
            </a:lvl1pPr>
          </a:lstStyle>
          <a:p>
            <a:pPr>
              <a:defRPr/>
            </a:pPr>
            <a:fld id="{E85B9462-62F2-4B2D-BF34-6C40B2B29A1D}" type="slidenum">
              <a:rPr lang="en-GB">
                <a:solidFill>
                  <a:srgbClr val="000000"/>
                </a:solidFill>
              </a:rPr>
              <a:pPr>
                <a:defRPr/>
              </a:pPr>
              <a:t>‹#›</a:t>
            </a:fld>
            <a:endParaRPr lang="en-GB" dirty="0">
              <a:solidFill>
                <a:srgbClr val="000000"/>
              </a:solidFill>
            </a:endParaRPr>
          </a:p>
        </p:txBody>
      </p:sp>
      <p:sp>
        <p:nvSpPr>
          <p:cNvPr id="6" name="Date Placeholder 7"/>
          <p:cNvSpPr>
            <a:spLocks noGrp="1"/>
          </p:cNvSpPr>
          <p:nvPr>
            <p:ph type="dt" sz="half" idx="16"/>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5130205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with Classification and logo">
    <p:spTree>
      <p:nvGrpSpPr>
        <p:cNvPr id="1" name=""/>
        <p:cNvGrpSpPr/>
        <p:nvPr/>
      </p:nvGrpSpPr>
      <p:grpSpPr>
        <a:xfrm>
          <a:off x="0" y="0"/>
          <a:ext cx="0" cy="0"/>
          <a:chOff x="0" y="0"/>
          <a:chExt cx="0" cy="0"/>
        </a:xfrm>
      </p:grpSpPr>
      <p:pic>
        <p:nvPicPr>
          <p:cNvPr id="6" name="Picture 12" descr="vertical-logo"/>
          <p:cNvPicPr>
            <a:picLocks noChangeAspect="1" noChangeArrowheads="1"/>
          </p:cNvPicPr>
          <p:nvPr userDrawn="1"/>
        </p:nvPicPr>
        <p:blipFill>
          <a:blip r:embed="rId2" cstate="print"/>
          <a:srcRect/>
          <a:stretch>
            <a:fillRect/>
          </a:stretch>
        </p:blipFill>
        <p:spPr bwMode="auto">
          <a:xfrm>
            <a:off x="8210550" y="3570288"/>
            <a:ext cx="528638" cy="2879725"/>
          </a:xfrm>
          <a:prstGeom prst="rect">
            <a:avLst/>
          </a:prstGeom>
          <a:noFill/>
          <a:ln w="9525">
            <a:noFill/>
            <a:miter lim="800000"/>
            <a:headEnd/>
            <a:tailEnd/>
          </a:ln>
        </p:spPr>
      </p:pic>
      <p:sp>
        <p:nvSpPr>
          <p:cNvPr id="4098" name="Rectangle 2"/>
          <p:cNvSpPr>
            <a:spLocks noGrp="1" noChangeArrowheads="1"/>
          </p:cNvSpPr>
          <p:nvPr>
            <p:ph type="ctrTitle"/>
          </p:nvPr>
        </p:nvSpPr>
        <p:spPr>
          <a:xfrm>
            <a:off x="309563" y="142852"/>
            <a:ext cx="7791450" cy="1573200"/>
          </a:xfrm>
        </p:spPr>
        <p:txBody>
          <a:bodyPr anchor="b"/>
          <a:lstStyle>
            <a:lvl1pPr>
              <a:lnSpc>
                <a:spcPct val="100000"/>
              </a:lnSpc>
              <a:defRPr sz="4600">
                <a:solidFill>
                  <a:schemeClr val="tx2"/>
                </a:solidFill>
                <a:latin typeface="Arial" pitchFamily="34" charset="0"/>
                <a:cs typeface="Arial" pitchFamily="34" charset="0"/>
              </a:defRPr>
            </a:lvl1pPr>
          </a:lstStyle>
          <a:p>
            <a:r>
              <a:rPr lang="en-US" smtClean="0"/>
              <a:t>Click to edit Master title style</a:t>
            </a:r>
            <a:endParaRPr lang="en-GB" dirty="0"/>
          </a:p>
        </p:txBody>
      </p:sp>
      <p:sp>
        <p:nvSpPr>
          <p:cNvPr id="4099" name="Rectangle 3"/>
          <p:cNvSpPr>
            <a:spLocks noGrp="1" noChangeArrowheads="1"/>
          </p:cNvSpPr>
          <p:nvPr>
            <p:ph type="subTitle" idx="1"/>
          </p:nvPr>
        </p:nvSpPr>
        <p:spPr>
          <a:xfrm>
            <a:off x="309563" y="3390912"/>
            <a:ext cx="7548585" cy="1752600"/>
          </a:xfrm>
        </p:spPr>
        <p:txBody>
          <a:bodyPr/>
          <a:lstStyle>
            <a:lvl1pPr marL="0" indent="0">
              <a:buNone/>
              <a:defRPr sz="2000" b="1" baseline="0">
                <a:latin typeface="Arial" pitchFamily="34" charset="0"/>
                <a:cs typeface="Arial" pitchFamily="34" charset="0"/>
              </a:defRPr>
            </a:lvl1pPr>
          </a:lstStyle>
          <a:p>
            <a:r>
              <a:rPr lang="en-US" smtClean="0"/>
              <a:t>Click to edit Master subtitle style</a:t>
            </a:r>
            <a:endParaRPr lang="en-GB" dirty="0"/>
          </a:p>
        </p:txBody>
      </p:sp>
      <p:sp>
        <p:nvSpPr>
          <p:cNvPr id="8" name="Text Placeholder 7"/>
          <p:cNvSpPr>
            <a:spLocks noGrp="1"/>
          </p:cNvSpPr>
          <p:nvPr>
            <p:ph type="body" sz="quarter" idx="12"/>
          </p:nvPr>
        </p:nvSpPr>
        <p:spPr>
          <a:xfrm>
            <a:off x="310012" y="1714488"/>
            <a:ext cx="7795763" cy="1573200"/>
          </a:xfrm>
          <a:noFill/>
          <a:ln>
            <a:noFill/>
          </a:ln>
        </p:spPr>
        <p:txBody>
          <a:bodyPr>
            <a:noAutofit/>
          </a:bodyPr>
          <a:lstStyle>
            <a:lvl1pPr marL="0" indent="0">
              <a:lnSpc>
                <a:spcPct val="100000"/>
              </a:lnSpc>
              <a:buNone/>
              <a:defRPr sz="4600" b="1" baseline="0">
                <a:solidFill>
                  <a:schemeClr val="accent2"/>
                </a:solidFill>
                <a:latin typeface="Arial" pitchFamily="34" charset="0"/>
                <a:cs typeface="Arial" pitchFamily="34" charset="0"/>
              </a:defRPr>
            </a:lvl1pPr>
            <a:lvl2pPr>
              <a:buNone/>
              <a:defRPr/>
            </a:lvl2pPr>
          </a:lstStyle>
          <a:p>
            <a:pPr lvl="0"/>
            <a:r>
              <a:rPr lang="en-US" smtClean="0"/>
              <a:t>Click to edit Master text styles</a:t>
            </a:r>
          </a:p>
        </p:txBody>
      </p:sp>
      <p:sp>
        <p:nvSpPr>
          <p:cNvPr id="9" name="Picture Placeholder 8"/>
          <p:cNvSpPr>
            <a:spLocks noGrp="1"/>
          </p:cNvSpPr>
          <p:nvPr>
            <p:ph type="pic" sz="quarter" idx="13"/>
          </p:nvPr>
        </p:nvSpPr>
        <p:spPr>
          <a:xfrm>
            <a:off x="284400" y="5648400"/>
            <a:ext cx="3463200" cy="633600"/>
          </a:xfrm>
        </p:spPr>
        <p:txBody>
          <a:bodyPr>
            <a:normAutofit/>
          </a:bodyPr>
          <a:lstStyle>
            <a:lvl1pPr marL="0" indent="0">
              <a:buFont typeface="Arial" pitchFamily="34" charset="0"/>
              <a:buNone/>
              <a:defRPr sz="1400"/>
            </a:lvl1pPr>
          </a:lstStyle>
          <a:p>
            <a:pPr lvl="0"/>
            <a:r>
              <a:rPr lang="en-US" noProof="0" smtClean="0"/>
              <a:t>Click icon to add picture</a:t>
            </a:r>
            <a:endParaRPr lang="en-GB" noProof="0" dirty="0"/>
          </a:p>
        </p:txBody>
      </p:sp>
    </p:spTree>
    <p:extLst>
      <p:ext uri="{BB962C8B-B14F-4D97-AF65-F5344CB8AC3E}">
        <p14:creationId xmlns:p14="http://schemas.microsoft.com/office/powerpoint/2010/main" val="1514426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4CEB688-8BD1-4323-ADC7-A229FB7E87A3}" type="slidenum">
              <a:rPr lang="en-US" altLang="en-US"/>
              <a:pPr/>
              <a:t>‹#›</a:t>
            </a:fld>
            <a:endParaRPr lang="en-US" altLang="en-US"/>
          </a:p>
        </p:txBody>
      </p:sp>
    </p:spTree>
    <p:extLst>
      <p:ext uri="{BB962C8B-B14F-4D97-AF65-F5344CB8AC3E}">
        <p14:creationId xmlns:p14="http://schemas.microsoft.com/office/powerpoint/2010/main" val="42062543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728B3F-2A5E-4CEC-9170-A04634840C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484539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277ED7-9549-4DD5-9A0A-629A753860F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37448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17BA7E-529B-411E-BD30-7933DCF461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32904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AABFDA-C3A3-4645-9DAD-B0EEF50FF9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76094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55B7099-D08F-4C12-B1D1-B0254418F2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00364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C031B59-A4DA-4715-945A-6C2B434321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19634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9F907F4-4EFB-4019-9808-0BAFC8F7D14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20248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445732-0EFC-4E57-84EB-8F009C0850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84994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DED9F14-D48A-4C06-AC96-F17040FB15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57138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D6C2AA-3663-42BF-BDA7-36F0BBE3BF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538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1E7FD0B1-56B9-4875-88E7-D397617F83C7}" type="slidenum">
              <a:rPr lang="en-US" altLang="en-US"/>
              <a:pPr/>
              <a:t>‹#›</a:t>
            </a:fld>
            <a:endParaRPr lang="en-US" altLang="en-US"/>
          </a:p>
        </p:txBody>
      </p:sp>
    </p:spTree>
    <p:extLst>
      <p:ext uri="{BB962C8B-B14F-4D97-AF65-F5344CB8AC3E}">
        <p14:creationId xmlns:p14="http://schemas.microsoft.com/office/powerpoint/2010/main" val="39026022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1B848F-EBCB-43BC-A04F-F210387FD8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370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E10F5A26-E009-4AEF-9B04-2B770AC735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23224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7BD4A8BA-F916-410E-8B17-4FAE96AD2E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86879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4CE25BF-22F6-48B7-B391-0A984E013F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39010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728B3F-2A5E-4CEC-9170-A04634840C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86853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277ED7-9549-4DD5-9A0A-629A753860F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79078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17BA7E-529B-411E-BD30-7933DCF461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84046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AABFDA-C3A3-4645-9DAD-B0EEF50FF9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95426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55B7099-D08F-4C12-B1D1-B0254418F2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56279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C031B59-A4DA-4715-945A-6C2B434321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4767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CCECD11D-6332-4D77-BD27-2DF0ACFD7C0A}" type="slidenum">
              <a:rPr lang="en-US" altLang="en-US"/>
              <a:pPr/>
              <a:t>‹#›</a:t>
            </a:fld>
            <a:endParaRPr lang="en-US" altLang="en-US"/>
          </a:p>
        </p:txBody>
      </p:sp>
    </p:spTree>
    <p:extLst>
      <p:ext uri="{BB962C8B-B14F-4D97-AF65-F5344CB8AC3E}">
        <p14:creationId xmlns:p14="http://schemas.microsoft.com/office/powerpoint/2010/main" val="41287760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9F907F4-4EFB-4019-9808-0BAFC8F7D14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7206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445732-0EFC-4E57-84EB-8F009C0850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59823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DED9F14-D48A-4C06-AC96-F17040FB15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50846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D6C2AA-3663-42BF-BDA7-36F0BBE3BF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65837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1B848F-EBCB-43BC-A04F-F210387FD8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41244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E10F5A26-E009-4AEF-9B04-2B770AC735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80239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7BD4A8BA-F916-410E-8B17-4FAE96AD2E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56486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4CE25BF-22F6-48B7-B391-0A984E013F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79384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74031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17923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E2A16BF4-E139-4A1A-914B-C01216E3DAB4}" type="slidenum">
              <a:rPr lang="en-US" altLang="en-US"/>
              <a:pPr/>
              <a:t>‹#›</a:t>
            </a:fld>
            <a:endParaRPr lang="en-US" altLang="en-US"/>
          </a:p>
        </p:txBody>
      </p:sp>
    </p:spTree>
    <p:extLst>
      <p:ext uri="{BB962C8B-B14F-4D97-AF65-F5344CB8AC3E}">
        <p14:creationId xmlns:p14="http://schemas.microsoft.com/office/powerpoint/2010/main" val="23620294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34589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947755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10/18/2017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69205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10/18/2017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243939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10/18/2017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59840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11510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66534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262006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7585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10/18/2017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3341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C8BD0A67-E155-4A05-AC01-FF8E7F18CDD3}" type="slidenum">
              <a:rPr lang="en-US" altLang="en-US"/>
              <a:pPr/>
              <a:t>‹#›</a:t>
            </a:fld>
            <a:endParaRPr lang="en-US" altLang="en-US"/>
          </a:p>
        </p:txBody>
      </p:sp>
    </p:spTree>
    <p:extLst>
      <p:ext uri="{BB962C8B-B14F-4D97-AF65-F5344CB8AC3E}">
        <p14:creationId xmlns:p14="http://schemas.microsoft.com/office/powerpoint/2010/main" val="9250130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10/18/2017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345622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10/18/2017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903246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10/18/2017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227126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10/18/2017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039290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10/18/2017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687266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10/18/2017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996070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10/18/2017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07218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10/18/2017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743582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10/18/2017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555763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10/18/2017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27219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DEA3D6B-8762-4150-8409-BB120C4BA65B}" type="slidenum">
              <a:rPr lang="en-US" altLang="en-US"/>
              <a:pPr/>
              <a:t>‹#›</a:t>
            </a:fld>
            <a:endParaRPr lang="en-US" altLang="en-US"/>
          </a:p>
        </p:txBody>
      </p:sp>
    </p:spTree>
    <p:extLst>
      <p:ext uri="{BB962C8B-B14F-4D97-AF65-F5344CB8AC3E}">
        <p14:creationId xmlns:p14="http://schemas.microsoft.com/office/powerpoint/2010/main" val="15001778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atin typeface="Arial" panose="020B0604020202020204" pitchFamily="34" charset="0"/>
              </a:defRPr>
            </a:lvl1pPr>
          </a:lstStyle>
          <a:p>
            <a:pPr>
              <a:defRPr/>
            </a:pPr>
            <a:endParaRPr lang="en-US" altLang="en-US" dirty="0">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cs typeface="Arial" panose="020B0604020202020204" pitchFamily="34" charset="0"/>
              </a:defRPr>
            </a:lvl1pPr>
          </a:lstStyle>
          <a:p>
            <a:pPr>
              <a:defRPr/>
            </a:pPr>
            <a:endParaRPr lang="en-US" altLang="en-US" dirty="0">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cs typeface="Arial" panose="020B0604020202020204" pitchFamily="34" charset="0"/>
              </a:defRPr>
            </a:lvl1pPr>
          </a:lstStyle>
          <a:p>
            <a:pPr>
              <a:defRPr/>
            </a:pPr>
            <a:fld id="{9AC89ACC-B1E1-41A7-B70D-156133AD1DC8}" type="slidenum">
              <a:rPr lang="en-US" altLang="en-US" smtClean="0">
                <a:solidFill>
                  <a:prstClr val="black">
                    <a:tint val="75000"/>
                  </a:prstClr>
                </a:solidFill>
              </a:rPr>
              <a:pPr>
                <a:def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37527359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atin typeface="Arial" panose="020B0604020202020204" pitchFamily="34" charset="0"/>
                <a:cs typeface="Arial" panose="020B0604020202020204" pitchFamily="34" charset="0"/>
              </a:defRPr>
            </a:lvl1pPr>
          </a:lstStyle>
          <a:p>
            <a:fld id="{CF395325-2B3F-4866-B822-19692353B60E}"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455470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theme" Target="../theme/theme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3.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4.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5.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E5DA0C5-A6CD-4677-99BF-A14A93AED53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85" r:id="rId12"/>
    <p:sldLayoutId id="2147483687" r:id="rId13"/>
    <p:sldLayoutId id="2147483881"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2C2F9600-B575-4003-B294-C2E85049096B}" type="datetimeFigureOut">
              <a:rPr lang="en-US" smtClean="0">
                <a:solidFill>
                  <a:prstClr val="black">
                    <a:tint val="75000"/>
                  </a:prstClr>
                </a:solidFill>
                <a:latin typeface="Calibri"/>
              </a:rPr>
              <a:pPr fontAlgn="auto">
                <a:spcBef>
                  <a:spcPts val="0"/>
                </a:spcBef>
                <a:spcAft>
                  <a:spcPts val="0"/>
                </a:spcAft>
              </a:pPr>
              <a:t>10/18/2017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1FC741A-B4E1-4282-9BCF-2DB92FFD2241}"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7333136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DB8CB44-EA5B-46DA-A15B-9729A54D5F3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5514956"/>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DB8CB44-EA5B-46DA-A15B-9729A54D5F3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2910531"/>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CBC7FBD0-D551-43EA-B76E-10004F78D3FA}" type="datetimeFigureOut">
              <a:rPr lang="en-US" smtClean="0">
                <a:solidFill>
                  <a:prstClr val="black">
                    <a:tint val="75000"/>
                  </a:prstClr>
                </a:solidFill>
              </a:rPr>
              <a:pPr/>
              <a:t>10/18/2017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29017072"/>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auto">
              <a:spcBef>
                <a:spcPts val="0"/>
              </a:spcBef>
              <a:spcAft>
                <a:spcPts val="0"/>
              </a:spcAft>
            </a:pPr>
            <a:fld id="{DA7A2894-A709-4C9D-BDF5-EB9BC6ADC6BF}" type="datetimeFigureOut">
              <a:rPr lang="en-US" smtClean="0">
                <a:solidFill>
                  <a:prstClr val="black">
                    <a:tint val="75000"/>
                  </a:prstClr>
                </a:solidFill>
                <a:cs typeface="Arial" charset="0"/>
              </a:rPr>
              <a:pPr fontAlgn="auto">
                <a:spcBef>
                  <a:spcPts val="0"/>
                </a:spcBef>
                <a:spcAft>
                  <a:spcPts val="0"/>
                </a:spcAft>
              </a:pPr>
              <a:t>10/18/2017</a:t>
            </a:fld>
            <a:endParaRPr lang="en-US" dirty="0">
              <a:solidFill>
                <a:prstClr val="black">
                  <a:tint val="75000"/>
                </a:prstClr>
              </a:solidFill>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auto">
              <a:spcBef>
                <a:spcPts val="0"/>
              </a:spcBef>
              <a:spcAft>
                <a:spcPts val="0"/>
              </a:spcAft>
            </a:pPr>
            <a:endParaRPr lang="en-US" dirty="0">
              <a:solidFill>
                <a:prstClr val="black">
                  <a:tint val="75000"/>
                </a:prstClr>
              </a:solidFill>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auto">
              <a:spcBef>
                <a:spcPts val="0"/>
              </a:spcBef>
              <a:spcAft>
                <a:spcPts val="0"/>
              </a:spcAft>
            </a:pPr>
            <a:fld id="{414154EE-FA8E-4C12-B9D6-E6CF5AC7CB99}" type="slidenum">
              <a:rPr lang="en-US" smtClean="0">
                <a:solidFill>
                  <a:prstClr val="black">
                    <a:tint val="75000"/>
                  </a:prstClr>
                </a:solidFill>
                <a:cs typeface="Arial" charset="0"/>
              </a:rPr>
              <a:pPr fontAlgn="auto">
                <a:spcBef>
                  <a:spcPts val="0"/>
                </a:spcBef>
                <a:spcAft>
                  <a:spcPts val="0"/>
                </a:spcAft>
              </a:pPr>
              <a:t>‹#›</a:t>
            </a:fld>
            <a:endParaRPr lang="en-US" dirty="0">
              <a:solidFill>
                <a:prstClr val="black">
                  <a:tint val="75000"/>
                </a:prstClr>
              </a:solidFill>
              <a:cs typeface="Arial" charset="0"/>
            </a:endParaRPr>
          </a:p>
        </p:txBody>
      </p:sp>
    </p:spTree>
    <p:extLst>
      <p:ext uri="{BB962C8B-B14F-4D97-AF65-F5344CB8AC3E}">
        <p14:creationId xmlns:p14="http://schemas.microsoft.com/office/powerpoint/2010/main" val="70043389"/>
      </p:ext>
    </p:extLst>
  </p:cSld>
  <p:clrMap bg1="lt1" tx1="dk1" bg2="lt2" tx2="dk2" accent1="accent1" accent2="accent2" accent3="accent3" accent4="accent4" accent5="accent5" accent6="accent6" hlink="hlink" folHlink="folHlink"/>
  <p:sldLayoutIdLst>
    <p:sldLayoutId id="2147484247" r:id="rId1"/>
    <p:sldLayoutId id="2147484248" r:id="rId2"/>
    <p:sldLayoutId id="2147484249" r:id="rId3"/>
    <p:sldLayoutId id="2147484250" r:id="rId4"/>
    <p:sldLayoutId id="2147484251" r:id="rId5"/>
    <p:sldLayoutId id="2147484252" r:id="rId6"/>
    <p:sldLayoutId id="2147484253" r:id="rId7"/>
    <p:sldLayoutId id="2147484254" r:id="rId8"/>
    <p:sldLayoutId id="2147484255" r:id="rId9"/>
    <p:sldLayoutId id="2147484256" r:id="rId10"/>
    <p:sldLayoutId id="2147484257" r:id="rId11"/>
    <p:sldLayoutId id="2147484258" r:id="rId12"/>
    <p:sldLayoutId id="2147484259" r:id="rId13"/>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52.png"/></Relationships>
</file>

<file path=ppt/slides/_rels/slide11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5.xml"/></Relationships>
</file>

<file path=ppt/slides/_rels/slide11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5.xml"/></Relationships>
</file>

<file path=ppt/slides/_rels/slide11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5.xml"/></Relationships>
</file>

<file path=ppt/slides/_rels/slide11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5.xml"/></Relationships>
</file>

<file path=ppt/slides/_rels/slide11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5.xml"/></Relationships>
</file>

<file path=ppt/slides/_rels/slide11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5.xml"/></Relationships>
</file>

<file path=ppt/slides/_rels/slide11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5.xml"/></Relationships>
</file>

<file path=ppt/slides/_rels/slide11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5.xml"/></Relationships>
</file>

<file path=ppt/slides/_rels/slide11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2.xml"/><Relationship Id="rId1" Type="http://schemas.openxmlformats.org/officeDocument/2006/relationships/vmlDrawing" Target="../drawings/vmlDrawing7.vml"/><Relationship Id="rId6" Type="http://schemas.openxmlformats.org/officeDocument/2006/relationships/image" Target="../media/image16.emf"/><Relationship Id="rId5" Type="http://schemas.openxmlformats.org/officeDocument/2006/relationships/oleObject" Target="../embeddings/oleObject13.bin"/><Relationship Id="rId4" Type="http://schemas.openxmlformats.org/officeDocument/2006/relationships/image" Target="../media/image62.emf"/></Relationships>
</file>

<file path=ppt/slides/_rels/slide12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2.xml"/><Relationship Id="rId1" Type="http://schemas.openxmlformats.org/officeDocument/2006/relationships/vmlDrawing" Target="../drawings/vmlDrawing8.vml"/><Relationship Id="rId4" Type="http://schemas.openxmlformats.org/officeDocument/2006/relationships/image" Target="../media/image63.emf"/></Relationships>
</file>

<file path=ppt/slides/_rels/slide12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xml"/><Relationship Id="rId1" Type="http://schemas.openxmlformats.org/officeDocument/2006/relationships/slideLayout" Target="../slideLayouts/slideLayout85.xml"/></Relationships>
</file>

<file path=ppt/slides/_rels/slide1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80.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5.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13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6.emf"/><Relationship Id="rId5" Type="http://schemas.openxmlformats.org/officeDocument/2006/relationships/oleObject" Target="../embeddings/oleObject2.bin"/><Relationship Id="rId4" Type="http://schemas.openxmlformats.org/officeDocument/2006/relationships/image" Target="../media/image15.e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16.emf"/><Relationship Id="rId5" Type="http://schemas.openxmlformats.org/officeDocument/2006/relationships/oleObject" Target="../embeddings/oleObject4.bin"/><Relationship Id="rId4" Type="http://schemas.openxmlformats.org/officeDocument/2006/relationships/image" Target="../media/image17.emf"/></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1.png"/><Relationship Id="rId5" Type="http://schemas.openxmlformats.org/officeDocument/2006/relationships/oleObject" Target="../embeddings/oleObject6.bin"/><Relationship Id="rId4" Type="http://schemas.openxmlformats.org/officeDocument/2006/relationships/image" Target="../media/image20.png"/></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9.bin"/><Relationship Id="rId5" Type="http://schemas.openxmlformats.org/officeDocument/2006/relationships/oleObject" Target="../embeddings/oleObject8.bin"/><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video" Target="file:///C:\Users\James_Holton\Desktop\James_Holton\beamline%20talk\thaw.wmv"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video" Target="file:///C:\Users\James_Holton\Desktop\James_Holton\beamline%20talk\thaw_slomo.wmv"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55.xml"/><Relationship Id="rId4" Type="http://schemas.openxmlformats.org/officeDocument/2006/relationships/image" Target="../media/image35.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6.xml"/><Relationship Id="rId1" Type="http://schemas.openxmlformats.org/officeDocument/2006/relationships/vmlDrawing" Target="../drawings/vmlDrawing5.vml"/><Relationship Id="rId4" Type="http://schemas.openxmlformats.org/officeDocument/2006/relationships/image" Target="../media/image36.emf"/></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6.xml"/><Relationship Id="rId1" Type="http://schemas.openxmlformats.org/officeDocument/2006/relationships/vmlDrawing" Target="../drawings/vmlDrawing6.vml"/><Relationship Id="rId4" Type="http://schemas.openxmlformats.org/officeDocument/2006/relationships/image" Target="../media/image37.emf"/></Relationships>
</file>

<file path=ppt/slides/_rels/slide6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6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7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sz="4800" dirty="0"/>
              <a:t>PowerPoint File available:</a:t>
            </a:r>
          </a:p>
        </p:txBody>
      </p:sp>
      <p:sp>
        <p:nvSpPr>
          <p:cNvPr id="3075" name="Rectangle 3"/>
          <p:cNvSpPr>
            <a:spLocks noGrp="1" noChangeArrowheads="1"/>
          </p:cNvSpPr>
          <p:nvPr>
            <p:ph type="body" idx="1"/>
          </p:nvPr>
        </p:nvSpPr>
        <p:spPr>
          <a:xfrm>
            <a:off x="457200" y="1600200"/>
            <a:ext cx="8229600" cy="4976813"/>
          </a:xfrm>
        </p:spPr>
        <p:txBody>
          <a:bodyPr/>
          <a:lstStyle/>
          <a:p>
            <a:endParaRPr lang="en-US" altLang="en-US" sz="6600" dirty="0"/>
          </a:p>
          <a:p>
            <a:pPr algn="ctr">
              <a:buFontTx/>
              <a:buNone/>
            </a:pPr>
            <a:r>
              <a:rPr lang="en-US" altLang="en-US" sz="4400" dirty="0"/>
              <a:t>http://bl831.als.lbl.gov/</a:t>
            </a:r>
          </a:p>
          <a:p>
            <a:pPr algn="ctr">
              <a:buFontTx/>
              <a:buNone/>
            </a:pPr>
            <a:r>
              <a:rPr lang="en-US" altLang="en-US" sz="4400" dirty="0"/>
              <a:t>~</a:t>
            </a:r>
            <a:r>
              <a:rPr lang="en-US" altLang="en-US" sz="4400" dirty="0" err="1"/>
              <a:t>jamesh</a:t>
            </a:r>
            <a:r>
              <a:rPr lang="en-US" altLang="en-US" sz="4400" dirty="0"/>
              <a:t>/</a:t>
            </a:r>
            <a:r>
              <a:rPr lang="en-US" altLang="en-US" sz="4400" dirty="0" err="1"/>
              <a:t>powerpoint</a:t>
            </a:r>
            <a:r>
              <a:rPr lang="en-US" altLang="en-US" sz="4400" dirty="0"/>
              <a:t>/</a:t>
            </a:r>
          </a:p>
          <a:p>
            <a:pPr algn="ctr">
              <a:buFontTx/>
              <a:buNone/>
            </a:pPr>
            <a:r>
              <a:rPr lang="en-US" altLang="en-US" sz="4400" dirty="0" smtClean="0"/>
              <a:t>CSHL_cryo_2017.pptx</a:t>
            </a:r>
            <a:endParaRPr lang="en-US" altLang="en-US" sz="4400" dirty="0"/>
          </a:p>
          <a:p>
            <a:pPr algn="ctr">
              <a:buFontTx/>
              <a:buNone/>
            </a:pPr>
            <a:endParaRPr lang="en-US" altLang="en-US" sz="4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6"/>
          <p:cNvSpPr>
            <a:spLocks noGrp="1" noChangeArrowheads="1"/>
          </p:cNvSpPr>
          <p:nvPr>
            <p:ph type="title"/>
          </p:nvPr>
        </p:nvSpPr>
        <p:spPr>
          <a:xfrm>
            <a:off x="0" y="0"/>
            <a:ext cx="9144000" cy="1752600"/>
          </a:xfrm>
        </p:spPr>
        <p:txBody>
          <a:bodyPr/>
          <a:lstStyle/>
          <a:p>
            <a:pPr eaLnBrk="1" hangingPunct="1"/>
            <a:r>
              <a:rPr lang="en-US" altLang="en-US" sz="4000" dirty="0" smtClean="0"/>
              <a:t>How many “crystals” do you see?</a:t>
            </a:r>
          </a:p>
        </p:txBody>
      </p:sp>
      <p:sp>
        <p:nvSpPr>
          <p:cNvPr id="149507"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dirty="0">
              <a:solidFill>
                <a:srgbClr val="000000"/>
              </a:solidFill>
              <a:cs typeface="Arial" pitchFamily="34" charset="0"/>
            </a:endParaRPr>
          </a:p>
        </p:txBody>
      </p:sp>
      <p:sp>
        <p:nvSpPr>
          <p:cNvPr id="149508" name="Rectangle 13"/>
          <p:cNvSpPr>
            <a:spLocks noChangeArrowheads="1"/>
          </p:cNvSpPr>
          <p:nvPr/>
        </p:nvSpPr>
        <p:spPr bwMode="auto">
          <a:xfrm rot="4492759">
            <a:off x="546100" y="3441701"/>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149509" name="Rectangle 13"/>
          <p:cNvSpPr>
            <a:spLocks noChangeArrowheads="1"/>
          </p:cNvSpPr>
          <p:nvPr/>
        </p:nvSpPr>
        <p:spPr bwMode="auto">
          <a:xfrm rot="4492759">
            <a:off x="1411287" y="3206751"/>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149510" name="Rectangle 13"/>
          <p:cNvSpPr>
            <a:spLocks noChangeArrowheads="1"/>
          </p:cNvSpPr>
          <p:nvPr/>
        </p:nvSpPr>
        <p:spPr bwMode="auto">
          <a:xfrm rot="4687694">
            <a:off x="2303462" y="2998788"/>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149511" name="Rectangle 13"/>
          <p:cNvSpPr>
            <a:spLocks noChangeArrowheads="1"/>
          </p:cNvSpPr>
          <p:nvPr/>
        </p:nvSpPr>
        <p:spPr bwMode="auto">
          <a:xfrm rot="4791210">
            <a:off x="3205956" y="2832895"/>
            <a:ext cx="1089025" cy="900112"/>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149512" name="Rectangle 13"/>
          <p:cNvSpPr>
            <a:spLocks noChangeArrowheads="1"/>
          </p:cNvSpPr>
          <p:nvPr/>
        </p:nvSpPr>
        <p:spPr bwMode="auto">
          <a:xfrm rot="5400000">
            <a:off x="4033837" y="2749551"/>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149513" name="Rectangle 13"/>
          <p:cNvSpPr>
            <a:spLocks noChangeArrowheads="1"/>
          </p:cNvSpPr>
          <p:nvPr/>
        </p:nvSpPr>
        <p:spPr bwMode="auto">
          <a:xfrm rot="5796060">
            <a:off x="4870450" y="2763838"/>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149514" name="Rectangle 13"/>
          <p:cNvSpPr>
            <a:spLocks noChangeArrowheads="1"/>
          </p:cNvSpPr>
          <p:nvPr/>
        </p:nvSpPr>
        <p:spPr bwMode="auto">
          <a:xfrm rot="5796060">
            <a:off x="5743575" y="2836863"/>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149515" name="Rectangle 13"/>
          <p:cNvSpPr>
            <a:spLocks noChangeArrowheads="1"/>
          </p:cNvSpPr>
          <p:nvPr/>
        </p:nvSpPr>
        <p:spPr bwMode="auto">
          <a:xfrm rot="6123736">
            <a:off x="6584950" y="2982913"/>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149516" name="Rectangle 13"/>
          <p:cNvSpPr>
            <a:spLocks noChangeArrowheads="1"/>
          </p:cNvSpPr>
          <p:nvPr/>
        </p:nvSpPr>
        <p:spPr bwMode="auto">
          <a:xfrm rot="6016447">
            <a:off x="7459662" y="3178176"/>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3" name="Rectangle 2"/>
          <p:cNvSpPr>
            <a:spLocks noChangeArrowheads="1"/>
          </p:cNvSpPr>
          <p:nvPr/>
        </p:nvSpPr>
        <p:spPr bwMode="auto">
          <a:xfrm>
            <a:off x="3400425" y="5292725"/>
            <a:ext cx="3006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srgbClr val="000000"/>
                </a:solidFill>
                <a:cs typeface="Arial" pitchFamily="34" charset="0"/>
              </a:rPr>
              <a:t>Shoot the </a:t>
            </a:r>
            <a:r>
              <a:rPr lang="en-US" altLang="en-US" sz="1800" b="1" dirty="0">
                <a:solidFill>
                  <a:srgbClr val="000000"/>
                </a:solidFill>
                <a:cs typeface="Arial" pitchFamily="34" charset="0"/>
              </a:rPr>
              <a:t>crystal</a:t>
            </a:r>
            <a:r>
              <a:rPr lang="en-US" altLang="en-US" sz="1800" dirty="0">
                <a:solidFill>
                  <a:srgbClr val="000000"/>
                </a:solidFill>
                <a:cs typeface="Arial" pitchFamily="34" charset="0"/>
              </a:rPr>
              <a:t> (singular)</a:t>
            </a:r>
          </a:p>
        </p:txBody>
      </p:sp>
    </p:spTree>
    <p:extLst>
      <p:ext uri="{BB962C8B-B14F-4D97-AF65-F5344CB8AC3E}">
        <p14:creationId xmlns:p14="http://schemas.microsoft.com/office/powerpoint/2010/main" val="259378513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Freeform 2"/>
          <p:cNvSpPr>
            <a:spLocks/>
          </p:cNvSpPr>
          <p:nvPr/>
        </p:nvSpPr>
        <p:spPr bwMode="auto">
          <a:xfrm>
            <a:off x="-1727200" y="1878013"/>
            <a:ext cx="12634913" cy="7099300"/>
          </a:xfrm>
          <a:custGeom>
            <a:avLst/>
            <a:gdLst>
              <a:gd name="T0" fmla="*/ 1072 w 7959"/>
              <a:gd name="T1" fmla="*/ 1401 h 4472"/>
              <a:gd name="T2" fmla="*/ 1631 w 7959"/>
              <a:gd name="T3" fmla="*/ 1393 h 4472"/>
              <a:gd name="T4" fmla="*/ 1968 w 7959"/>
              <a:gd name="T5" fmla="*/ 1376 h 4472"/>
              <a:gd name="T6" fmla="*/ 2306 w 7959"/>
              <a:gd name="T7" fmla="*/ 1384 h 4472"/>
              <a:gd name="T8" fmla="*/ 2553 w 7959"/>
              <a:gd name="T9" fmla="*/ 1351 h 4472"/>
              <a:gd name="T10" fmla="*/ 2717 w 7959"/>
              <a:gd name="T11" fmla="*/ 1162 h 4472"/>
              <a:gd name="T12" fmla="*/ 2693 w 7959"/>
              <a:gd name="T13" fmla="*/ 907 h 4472"/>
              <a:gd name="T14" fmla="*/ 2561 w 7959"/>
              <a:gd name="T15" fmla="*/ 578 h 4472"/>
              <a:gd name="T16" fmla="*/ 2372 w 7959"/>
              <a:gd name="T17" fmla="*/ 142 h 4472"/>
              <a:gd name="T18" fmla="*/ 2298 w 7959"/>
              <a:gd name="T19" fmla="*/ 27 h 4472"/>
              <a:gd name="T20" fmla="*/ 2331 w 7959"/>
              <a:gd name="T21" fmla="*/ 10 h 4472"/>
              <a:gd name="T22" fmla="*/ 2380 w 7959"/>
              <a:gd name="T23" fmla="*/ 84 h 4472"/>
              <a:gd name="T24" fmla="*/ 2610 w 7959"/>
              <a:gd name="T25" fmla="*/ 166 h 4472"/>
              <a:gd name="T26" fmla="*/ 2907 w 7959"/>
              <a:gd name="T27" fmla="*/ 339 h 4472"/>
              <a:gd name="T28" fmla="*/ 3170 w 7959"/>
              <a:gd name="T29" fmla="*/ 553 h 4472"/>
              <a:gd name="T30" fmla="*/ 3392 w 7959"/>
              <a:gd name="T31" fmla="*/ 742 h 4472"/>
              <a:gd name="T32" fmla="*/ 3466 w 7959"/>
              <a:gd name="T33" fmla="*/ 940 h 4472"/>
              <a:gd name="T34" fmla="*/ 3244 w 7959"/>
              <a:gd name="T35" fmla="*/ 1203 h 4472"/>
              <a:gd name="T36" fmla="*/ 3359 w 7959"/>
              <a:gd name="T37" fmla="*/ 1376 h 4472"/>
              <a:gd name="T38" fmla="*/ 3861 w 7959"/>
              <a:gd name="T39" fmla="*/ 1417 h 4472"/>
              <a:gd name="T40" fmla="*/ 4445 w 7959"/>
              <a:gd name="T41" fmla="*/ 1421 h 4472"/>
              <a:gd name="T42" fmla="*/ 4684 w 7959"/>
              <a:gd name="T43" fmla="*/ 1421 h 4472"/>
              <a:gd name="T44" fmla="*/ 4947 w 7959"/>
              <a:gd name="T45" fmla="*/ 1286 h 4472"/>
              <a:gd name="T46" fmla="*/ 5021 w 7959"/>
              <a:gd name="T47" fmla="*/ 1080 h 4472"/>
              <a:gd name="T48" fmla="*/ 4898 w 7959"/>
              <a:gd name="T49" fmla="*/ 636 h 4472"/>
              <a:gd name="T50" fmla="*/ 5161 w 7959"/>
              <a:gd name="T51" fmla="*/ 76 h 4472"/>
              <a:gd name="T52" fmla="*/ 5523 w 7959"/>
              <a:gd name="T53" fmla="*/ 619 h 4472"/>
              <a:gd name="T54" fmla="*/ 5441 w 7959"/>
              <a:gd name="T55" fmla="*/ 1063 h 4472"/>
              <a:gd name="T56" fmla="*/ 5466 w 7959"/>
              <a:gd name="T57" fmla="*/ 1286 h 4472"/>
              <a:gd name="T58" fmla="*/ 5729 w 7959"/>
              <a:gd name="T59" fmla="*/ 1409 h 4472"/>
              <a:gd name="T60" fmla="*/ 6099 w 7959"/>
              <a:gd name="T61" fmla="*/ 1430 h 4472"/>
              <a:gd name="T62" fmla="*/ 6887 w 7959"/>
              <a:gd name="T63" fmla="*/ 1435 h 4472"/>
              <a:gd name="T64" fmla="*/ 6998 w 7959"/>
              <a:gd name="T65" fmla="*/ 1474 h 4472"/>
              <a:gd name="T66" fmla="*/ 7069 w 7959"/>
              <a:gd name="T67" fmla="*/ 3486 h 4472"/>
              <a:gd name="T68" fmla="*/ 6947 w 7959"/>
              <a:gd name="T69" fmla="*/ 4331 h 4472"/>
              <a:gd name="T70" fmla="*/ 997 w 7959"/>
              <a:gd name="T71" fmla="*/ 4331 h 4472"/>
              <a:gd name="T72" fmla="*/ 962 w 7959"/>
              <a:gd name="T73" fmla="*/ 3636 h 4472"/>
              <a:gd name="T74" fmla="*/ 962 w 7959"/>
              <a:gd name="T75" fmla="*/ 3589 h 4472"/>
              <a:gd name="T76" fmla="*/ 938 w 7959"/>
              <a:gd name="T77" fmla="*/ 1545 h 4472"/>
              <a:gd name="T78" fmla="*/ 954 w 7959"/>
              <a:gd name="T79" fmla="*/ 1443 h 4472"/>
              <a:gd name="T80" fmla="*/ 1072 w 7959"/>
              <a:gd name="T81" fmla="*/ 1401 h 4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959" h="4472">
                <a:moveTo>
                  <a:pt x="1072" y="1401"/>
                </a:moveTo>
                <a:cubicBezTo>
                  <a:pt x="1185" y="1393"/>
                  <a:pt x="1482" y="1397"/>
                  <a:pt x="1631" y="1393"/>
                </a:cubicBezTo>
                <a:cubicBezTo>
                  <a:pt x="1780" y="1389"/>
                  <a:pt x="1856" y="1377"/>
                  <a:pt x="1968" y="1376"/>
                </a:cubicBezTo>
                <a:cubicBezTo>
                  <a:pt x="2080" y="1375"/>
                  <a:pt x="2209" y="1388"/>
                  <a:pt x="2306" y="1384"/>
                </a:cubicBezTo>
                <a:cubicBezTo>
                  <a:pt x="2403" y="1380"/>
                  <a:pt x="2485" y="1388"/>
                  <a:pt x="2553" y="1351"/>
                </a:cubicBezTo>
                <a:cubicBezTo>
                  <a:pt x="2621" y="1314"/>
                  <a:pt x="2694" y="1236"/>
                  <a:pt x="2717" y="1162"/>
                </a:cubicBezTo>
                <a:cubicBezTo>
                  <a:pt x="2740" y="1088"/>
                  <a:pt x="2719" y="1004"/>
                  <a:pt x="2693" y="907"/>
                </a:cubicBezTo>
                <a:cubicBezTo>
                  <a:pt x="2667" y="810"/>
                  <a:pt x="2614" y="705"/>
                  <a:pt x="2561" y="578"/>
                </a:cubicBezTo>
                <a:cubicBezTo>
                  <a:pt x="2508" y="451"/>
                  <a:pt x="2416" y="234"/>
                  <a:pt x="2372" y="142"/>
                </a:cubicBezTo>
                <a:cubicBezTo>
                  <a:pt x="2328" y="50"/>
                  <a:pt x="2305" y="49"/>
                  <a:pt x="2298" y="27"/>
                </a:cubicBezTo>
                <a:cubicBezTo>
                  <a:pt x="2291" y="5"/>
                  <a:pt x="2317" y="0"/>
                  <a:pt x="2331" y="10"/>
                </a:cubicBezTo>
                <a:cubicBezTo>
                  <a:pt x="2345" y="20"/>
                  <a:pt x="2334" y="58"/>
                  <a:pt x="2380" y="84"/>
                </a:cubicBezTo>
                <a:cubicBezTo>
                  <a:pt x="2426" y="110"/>
                  <a:pt x="2522" y="124"/>
                  <a:pt x="2610" y="166"/>
                </a:cubicBezTo>
                <a:cubicBezTo>
                  <a:pt x="2698" y="208"/>
                  <a:pt x="2814" y="275"/>
                  <a:pt x="2907" y="339"/>
                </a:cubicBezTo>
                <a:cubicBezTo>
                  <a:pt x="3000" y="403"/>
                  <a:pt x="3089" y="486"/>
                  <a:pt x="3170" y="553"/>
                </a:cubicBezTo>
                <a:cubicBezTo>
                  <a:pt x="3251" y="620"/>
                  <a:pt x="3343" y="677"/>
                  <a:pt x="3392" y="742"/>
                </a:cubicBezTo>
                <a:cubicBezTo>
                  <a:pt x="3441" y="807"/>
                  <a:pt x="3491" y="863"/>
                  <a:pt x="3466" y="940"/>
                </a:cubicBezTo>
                <a:cubicBezTo>
                  <a:pt x="3441" y="1017"/>
                  <a:pt x="3262" y="1131"/>
                  <a:pt x="3244" y="1203"/>
                </a:cubicBezTo>
                <a:cubicBezTo>
                  <a:pt x="3226" y="1275"/>
                  <a:pt x="3256" y="1340"/>
                  <a:pt x="3359" y="1376"/>
                </a:cubicBezTo>
                <a:cubicBezTo>
                  <a:pt x="3462" y="1412"/>
                  <a:pt x="3680" y="1410"/>
                  <a:pt x="3861" y="1417"/>
                </a:cubicBezTo>
                <a:cubicBezTo>
                  <a:pt x="4042" y="1424"/>
                  <a:pt x="4308" y="1420"/>
                  <a:pt x="4445" y="1421"/>
                </a:cubicBezTo>
                <a:cubicBezTo>
                  <a:pt x="4582" y="1422"/>
                  <a:pt x="4600" y="1443"/>
                  <a:pt x="4684" y="1421"/>
                </a:cubicBezTo>
                <a:cubicBezTo>
                  <a:pt x="4768" y="1399"/>
                  <a:pt x="4891" y="1343"/>
                  <a:pt x="4947" y="1286"/>
                </a:cubicBezTo>
                <a:cubicBezTo>
                  <a:pt x="5003" y="1229"/>
                  <a:pt x="5029" y="1188"/>
                  <a:pt x="5021" y="1080"/>
                </a:cubicBezTo>
                <a:cubicBezTo>
                  <a:pt x="5013" y="972"/>
                  <a:pt x="4875" y="803"/>
                  <a:pt x="4898" y="636"/>
                </a:cubicBezTo>
                <a:cubicBezTo>
                  <a:pt x="4921" y="469"/>
                  <a:pt x="5057" y="79"/>
                  <a:pt x="5161" y="76"/>
                </a:cubicBezTo>
                <a:cubicBezTo>
                  <a:pt x="5265" y="73"/>
                  <a:pt x="5476" y="455"/>
                  <a:pt x="5523" y="619"/>
                </a:cubicBezTo>
                <a:cubicBezTo>
                  <a:pt x="5570" y="783"/>
                  <a:pt x="5450" y="952"/>
                  <a:pt x="5441" y="1063"/>
                </a:cubicBezTo>
                <a:cubicBezTo>
                  <a:pt x="5432" y="1174"/>
                  <a:pt x="5418" y="1228"/>
                  <a:pt x="5466" y="1286"/>
                </a:cubicBezTo>
                <a:cubicBezTo>
                  <a:pt x="5514" y="1344"/>
                  <a:pt x="5624" y="1385"/>
                  <a:pt x="5729" y="1409"/>
                </a:cubicBezTo>
                <a:cubicBezTo>
                  <a:pt x="5834" y="1433"/>
                  <a:pt x="5906" y="1426"/>
                  <a:pt x="6099" y="1430"/>
                </a:cubicBezTo>
                <a:cubicBezTo>
                  <a:pt x="6292" y="1434"/>
                  <a:pt x="6737" y="1428"/>
                  <a:pt x="6887" y="1435"/>
                </a:cubicBezTo>
                <a:cubicBezTo>
                  <a:pt x="7037" y="1442"/>
                  <a:pt x="6968" y="1132"/>
                  <a:pt x="6998" y="1474"/>
                </a:cubicBezTo>
                <a:cubicBezTo>
                  <a:pt x="7028" y="1816"/>
                  <a:pt x="7077" y="3010"/>
                  <a:pt x="7069" y="3486"/>
                </a:cubicBezTo>
                <a:cubicBezTo>
                  <a:pt x="7061" y="3962"/>
                  <a:pt x="7959" y="4190"/>
                  <a:pt x="6947" y="4331"/>
                </a:cubicBezTo>
                <a:cubicBezTo>
                  <a:pt x="5935" y="4472"/>
                  <a:pt x="1994" y="4447"/>
                  <a:pt x="997" y="4331"/>
                </a:cubicBezTo>
                <a:cubicBezTo>
                  <a:pt x="0" y="4215"/>
                  <a:pt x="968" y="3760"/>
                  <a:pt x="962" y="3636"/>
                </a:cubicBezTo>
                <a:cubicBezTo>
                  <a:pt x="956" y="3512"/>
                  <a:pt x="966" y="3937"/>
                  <a:pt x="962" y="3589"/>
                </a:cubicBezTo>
                <a:cubicBezTo>
                  <a:pt x="958" y="3241"/>
                  <a:pt x="939" y="1903"/>
                  <a:pt x="938" y="1545"/>
                </a:cubicBezTo>
                <a:cubicBezTo>
                  <a:pt x="937" y="1187"/>
                  <a:pt x="932" y="1467"/>
                  <a:pt x="954" y="1443"/>
                </a:cubicBezTo>
                <a:cubicBezTo>
                  <a:pt x="976" y="1419"/>
                  <a:pt x="959" y="1409"/>
                  <a:pt x="1072" y="1401"/>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03"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804" name="Freeform 4"/>
          <p:cNvSpPr>
            <a:spLocks/>
          </p:cNvSpPr>
          <p:nvPr/>
        </p:nvSpPr>
        <p:spPr bwMode="auto">
          <a:xfrm>
            <a:off x="587375" y="515938"/>
            <a:ext cx="3063875" cy="2863850"/>
          </a:xfrm>
          <a:custGeom>
            <a:avLst/>
            <a:gdLst>
              <a:gd name="T0" fmla="*/ 1930 w 1930"/>
              <a:gd name="T1" fmla="*/ 1804 h 1804"/>
              <a:gd name="T2" fmla="*/ 1695 w 1930"/>
              <a:gd name="T3" fmla="*/ 1722 h 1804"/>
              <a:gd name="T4" fmla="*/ 1449 w 1930"/>
              <a:gd name="T5" fmla="*/ 1558 h 1804"/>
              <a:gd name="T6" fmla="*/ 1144 w 1930"/>
              <a:gd name="T7" fmla="*/ 1253 h 1804"/>
              <a:gd name="T8" fmla="*/ 963 w 1930"/>
              <a:gd name="T9" fmla="*/ 1056 h 1804"/>
              <a:gd name="T10" fmla="*/ 819 w 1930"/>
              <a:gd name="T11" fmla="*/ 812 h 1804"/>
              <a:gd name="T12" fmla="*/ 537 w 1930"/>
              <a:gd name="T13" fmla="*/ 706 h 1804"/>
              <a:gd name="T14" fmla="*/ 402 w 1930"/>
              <a:gd name="T15" fmla="*/ 409 h 1804"/>
              <a:gd name="T16" fmla="*/ 113 w 1930"/>
              <a:gd name="T17" fmla="*/ 298 h 1804"/>
              <a:gd name="T18" fmla="*/ 0 w 1930"/>
              <a:gd name="T19" fmla="*/ 0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804">
                <a:moveTo>
                  <a:pt x="1930" y="1804"/>
                </a:moveTo>
                <a:cubicBezTo>
                  <a:pt x="1891" y="1790"/>
                  <a:pt x="1775" y="1763"/>
                  <a:pt x="1695" y="1722"/>
                </a:cubicBezTo>
                <a:cubicBezTo>
                  <a:pt x="1615" y="1681"/>
                  <a:pt x="1541" y="1636"/>
                  <a:pt x="1449" y="1558"/>
                </a:cubicBezTo>
                <a:cubicBezTo>
                  <a:pt x="1357" y="1480"/>
                  <a:pt x="1225" y="1337"/>
                  <a:pt x="1144" y="1253"/>
                </a:cubicBezTo>
                <a:cubicBezTo>
                  <a:pt x="1063" y="1169"/>
                  <a:pt x="1017" y="1129"/>
                  <a:pt x="963" y="1056"/>
                </a:cubicBezTo>
                <a:cubicBezTo>
                  <a:pt x="909" y="983"/>
                  <a:pt x="890" y="870"/>
                  <a:pt x="819" y="812"/>
                </a:cubicBezTo>
                <a:cubicBezTo>
                  <a:pt x="748" y="754"/>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05" name="Freeform 5"/>
          <p:cNvSpPr>
            <a:spLocks/>
          </p:cNvSpPr>
          <p:nvPr/>
        </p:nvSpPr>
        <p:spPr bwMode="auto">
          <a:xfrm>
            <a:off x="6413500" y="-109538"/>
            <a:ext cx="692150" cy="3581401"/>
          </a:xfrm>
          <a:custGeom>
            <a:avLst/>
            <a:gdLst>
              <a:gd name="T0" fmla="*/ 66 w 436"/>
              <a:gd name="T1" fmla="*/ 2256 h 2256"/>
              <a:gd name="T2" fmla="*/ 296 w 436"/>
              <a:gd name="T3" fmla="*/ 2166 h 2256"/>
              <a:gd name="T4" fmla="*/ 403 w 436"/>
              <a:gd name="T5" fmla="*/ 1795 h 2256"/>
              <a:gd name="T6" fmla="*/ 95 w 436"/>
              <a:gd name="T7" fmla="*/ 1393 h 2256"/>
              <a:gd name="T8" fmla="*/ 9 w 436"/>
              <a:gd name="T9" fmla="*/ 1153 h 2256"/>
              <a:gd name="T10" fmla="*/ 143 w 436"/>
              <a:gd name="T11" fmla="*/ 882 h 2256"/>
              <a:gd name="T12" fmla="*/ 37 w 436"/>
              <a:gd name="T13" fmla="*/ 574 h 2256"/>
              <a:gd name="T14" fmla="*/ 172 w 436"/>
              <a:gd name="T15" fmla="*/ 294 h 2256"/>
              <a:gd name="T16" fmla="*/ 50 w 436"/>
              <a:gd name="T17" fmla="*/ 0 h 2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 h="2256">
                <a:moveTo>
                  <a:pt x="66" y="2256"/>
                </a:moveTo>
                <a:cubicBezTo>
                  <a:pt x="96" y="2224"/>
                  <a:pt x="240" y="2243"/>
                  <a:pt x="296" y="2166"/>
                </a:cubicBezTo>
                <a:cubicBezTo>
                  <a:pt x="352" y="2089"/>
                  <a:pt x="436" y="1924"/>
                  <a:pt x="403" y="1795"/>
                </a:cubicBezTo>
                <a:cubicBezTo>
                  <a:pt x="370" y="1666"/>
                  <a:pt x="161" y="1500"/>
                  <a:pt x="95" y="1393"/>
                </a:cubicBezTo>
                <a:cubicBezTo>
                  <a:pt x="29" y="1286"/>
                  <a:pt x="0" y="1238"/>
                  <a:pt x="9" y="1153"/>
                </a:cubicBezTo>
                <a:cubicBezTo>
                  <a:pt x="17" y="1067"/>
                  <a:pt x="137" y="978"/>
                  <a:pt x="143" y="882"/>
                </a:cubicBezTo>
                <a:cubicBezTo>
                  <a:pt x="148" y="786"/>
                  <a:pt x="32" y="671"/>
                  <a:pt x="37" y="574"/>
                </a:cubicBezTo>
                <a:cubicBezTo>
                  <a:pt x="43" y="475"/>
                  <a:pt x="170" y="391"/>
                  <a:pt x="172" y="294"/>
                </a:cubicBezTo>
                <a:cubicBezTo>
                  <a:pt x="174" y="199"/>
                  <a:pt x="71" y="50"/>
                  <a:pt x="5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06" name="Freeform 6"/>
          <p:cNvSpPr>
            <a:spLocks/>
          </p:cNvSpPr>
          <p:nvPr/>
        </p:nvSpPr>
        <p:spPr bwMode="auto">
          <a:xfrm>
            <a:off x="6027738" y="-50800"/>
            <a:ext cx="657225" cy="3521075"/>
          </a:xfrm>
          <a:custGeom>
            <a:avLst/>
            <a:gdLst>
              <a:gd name="T0" fmla="*/ 350 w 414"/>
              <a:gd name="T1" fmla="*/ 2218 h 2218"/>
              <a:gd name="T2" fmla="*/ 62 w 414"/>
              <a:gd name="T3" fmla="*/ 2022 h 2218"/>
              <a:gd name="T4" fmla="*/ 29 w 414"/>
              <a:gd name="T5" fmla="*/ 1676 h 2218"/>
              <a:gd name="T6" fmla="*/ 235 w 414"/>
              <a:gd name="T7" fmla="*/ 1372 h 2218"/>
              <a:gd name="T8" fmla="*/ 372 w 414"/>
              <a:gd name="T9" fmla="*/ 1152 h 2218"/>
              <a:gd name="T10" fmla="*/ 259 w 414"/>
              <a:gd name="T11" fmla="*/ 873 h 2218"/>
              <a:gd name="T12" fmla="*/ 386 w 414"/>
              <a:gd name="T13" fmla="*/ 573 h 2218"/>
              <a:gd name="T14" fmla="*/ 271 w 414"/>
              <a:gd name="T15" fmla="*/ 285 h 2218"/>
              <a:gd name="T16" fmla="*/ 414 w 414"/>
              <a:gd name="T17" fmla="*/ 0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2218">
                <a:moveTo>
                  <a:pt x="350" y="2218"/>
                </a:moveTo>
                <a:cubicBezTo>
                  <a:pt x="318" y="2178"/>
                  <a:pt x="115" y="2112"/>
                  <a:pt x="62" y="2022"/>
                </a:cubicBezTo>
                <a:cubicBezTo>
                  <a:pt x="9" y="1932"/>
                  <a:pt x="0" y="1784"/>
                  <a:pt x="29" y="1676"/>
                </a:cubicBezTo>
                <a:cubicBezTo>
                  <a:pt x="58" y="1568"/>
                  <a:pt x="178" y="1459"/>
                  <a:pt x="235" y="1372"/>
                </a:cubicBezTo>
                <a:cubicBezTo>
                  <a:pt x="292" y="1285"/>
                  <a:pt x="368" y="1235"/>
                  <a:pt x="372" y="1152"/>
                </a:cubicBezTo>
                <a:cubicBezTo>
                  <a:pt x="376" y="1069"/>
                  <a:pt x="257" y="969"/>
                  <a:pt x="259" y="873"/>
                </a:cubicBezTo>
                <a:cubicBezTo>
                  <a:pt x="260" y="777"/>
                  <a:pt x="384" y="671"/>
                  <a:pt x="386" y="573"/>
                </a:cubicBezTo>
                <a:cubicBezTo>
                  <a:pt x="387" y="473"/>
                  <a:pt x="266" y="381"/>
                  <a:pt x="271" y="285"/>
                </a:cubicBezTo>
                <a:cubicBezTo>
                  <a:pt x="277" y="189"/>
                  <a:pt x="389" y="48"/>
                  <a:pt x="414"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07" name="Rectangle 7"/>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808" name="Rectangle 8"/>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809" name="Rectangle 9"/>
          <p:cNvSpPr>
            <a:spLocks noGrp="1" noChangeArrowheads="1"/>
          </p:cNvSpPr>
          <p:nvPr>
            <p:ph type="title"/>
          </p:nvPr>
        </p:nvSpPr>
        <p:spPr>
          <a:xfrm>
            <a:off x="457200" y="-207963"/>
            <a:ext cx="8229600" cy="1143001"/>
          </a:xfrm>
        </p:spPr>
        <p:txBody>
          <a:bodyPr/>
          <a:lstStyle/>
          <a:p>
            <a:r>
              <a:rPr lang="en-US" altLang="en-US"/>
              <a:t>Crystal fishing demystified</a:t>
            </a:r>
          </a:p>
        </p:txBody>
      </p:sp>
      <p:sp>
        <p:nvSpPr>
          <p:cNvPr id="460810" name="Freeform 10"/>
          <p:cNvSpPr>
            <a:spLocks/>
          </p:cNvSpPr>
          <p:nvPr/>
        </p:nvSpPr>
        <p:spPr bwMode="auto">
          <a:xfrm>
            <a:off x="396875" y="600075"/>
            <a:ext cx="3373438" cy="2803525"/>
          </a:xfrm>
          <a:custGeom>
            <a:avLst/>
            <a:gdLst>
              <a:gd name="T0" fmla="*/ 2020 w 2125"/>
              <a:gd name="T1" fmla="*/ 1766 h 1766"/>
              <a:gd name="T2" fmla="*/ 2096 w 2125"/>
              <a:gd name="T3" fmla="*/ 1668 h 1766"/>
              <a:gd name="T4" fmla="*/ 1848 w 2125"/>
              <a:gd name="T5" fmla="*/ 1447 h 1766"/>
              <a:gd name="T6" fmla="*/ 1404 w 2125"/>
              <a:gd name="T7" fmla="*/ 1093 h 1766"/>
              <a:gd name="T8" fmla="*/ 1054 w 2125"/>
              <a:gd name="T9" fmla="*/ 911 h 1766"/>
              <a:gd name="T10" fmla="*/ 819 w 2125"/>
              <a:gd name="T11" fmla="*/ 812 h 1766"/>
              <a:gd name="T12" fmla="*/ 711 w 2125"/>
              <a:gd name="T13" fmla="*/ 530 h 1766"/>
              <a:gd name="T14" fmla="*/ 413 w 2125"/>
              <a:gd name="T15" fmla="*/ 398 h 1766"/>
              <a:gd name="T16" fmla="*/ 299 w 2125"/>
              <a:gd name="T17" fmla="*/ 110 h 1766"/>
              <a:gd name="T18" fmla="*/ 0 w 2125"/>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5" h="1766">
                <a:moveTo>
                  <a:pt x="2020" y="1766"/>
                </a:moveTo>
                <a:cubicBezTo>
                  <a:pt x="2033" y="1750"/>
                  <a:pt x="2125" y="1721"/>
                  <a:pt x="2096" y="1668"/>
                </a:cubicBezTo>
                <a:cubicBezTo>
                  <a:pt x="2067" y="1615"/>
                  <a:pt x="1963" y="1543"/>
                  <a:pt x="1848" y="1447"/>
                </a:cubicBezTo>
                <a:cubicBezTo>
                  <a:pt x="1733" y="1351"/>
                  <a:pt x="1536" y="1182"/>
                  <a:pt x="1404" y="1093"/>
                </a:cubicBezTo>
                <a:cubicBezTo>
                  <a:pt x="1272" y="1004"/>
                  <a:pt x="1151" y="958"/>
                  <a:pt x="1054" y="911"/>
                </a:cubicBezTo>
                <a:cubicBezTo>
                  <a:pt x="957" y="864"/>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Freeform 2"/>
          <p:cNvSpPr>
            <a:spLocks/>
          </p:cNvSpPr>
          <p:nvPr/>
        </p:nvSpPr>
        <p:spPr bwMode="auto">
          <a:xfrm>
            <a:off x="396875" y="25400"/>
            <a:ext cx="3373438" cy="2803525"/>
          </a:xfrm>
          <a:custGeom>
            <a:avLst/>
            <a:gdLst>
              <a:gd name="T0" fmla="*/ 2020 w 2125"/>
              <a:gd name="T1" fmla="*/ 1766 h 1766"/>
              <a:gd name="T2" fmla="*/ 2096 w 2125"/>
              <a:gd name="T3" fmla="*/ 1668 h 1766"/>
              <a:gd name="T4" fmla="*/ 1848 w 2125"/>
              <a:gd name="T5" fmla="*/ 1447 h 1766"/>
              <a:gd name="T6" fmla="*/ 1404 w 2125"/>
              <a:gd name="T7" fmla="*/ 1093 h 1766"/>
              <a:gd name="T8" fmla="*/ 1054 w 2125"/>
              <a:gd name="T9" fmla="*/ 911 h 1766"/>
              <a:gd name="T10" fmla="*/ 819 w 2125"/>
              <a:gd name="T11" fmla="*/ 812 h 1766"/>
              <a:gd name="T12" fmla="*/ 711 w 2125"/>
              <a:gd name="T13" fmla="*/ 530 h 1766"/>
              <a:gd name="T14" fmla="*/ 413 w 2125"/>
              <a:gd name="T15" fmla="*/ 398 h 1766"/>
              <a:gd name="T16" fmla="*/ 299 w 2125"/>
              <a:gd name="T17" fmla="*/ 110 h 1766"/>
              <a:gd name="T18" fmla="*/ 0 w 2125"/>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5" h="1766">
                <a:moveTo>
                  <a:pt x="2020" y="1766"/>
                </a:moveTo>
                <a:cubicBezTo>
                  <a:pt x="2033" y="1750"/>
                  <a:pt x="2125" y="1721"/>
                  <a:pt x="2096" y="1668"/>
                </a:cubicBezTo>
                <a:cubicBezTo>
                  <a:pt x="2067" y="1615"/>
                  <a:pt x="1963" y="1543"/>
                  <a:pt x="1848" y="1447"/>
                </a:cubicBezTo>
                <a:cubicBezTo>
                  <a:pt x="1733" y="1351"/>
                  <a:pt x="1536" y="1182"/>
                  <a:pt x="1404" y="1093"/>
                </a:cubicBezTo>
                <a:cubicBezTo>
                  <a:pt x="1272" y="1004"/>
                  <a:pt x="1151" y="958"/>
                  <a:pt x="1054" y="911"/>
                </a:cubicBezTo>
                <a:cubicBezTo>
                  <a:pt x="957" y="864"/>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827" name="Freeform 3"/>
          <p:cNvSpPr>
            <a:spLocks/>
          </p:cNvSpPr>
          <p:nvPr/>
        </p:nvSpPr>
        <p:spPr bwMode="auto">
          <a:xfrm>
            <a:off x="1955800" y="1376363"/>
            <a:ext cx="1828800" cy="1501775"/>
          </a:xfrm>
          <a:custGeom>
            <a:avLst/>
            <a:gdLst>
              <a:gd name="T0" fmla="*/ 208 w 1152"/>
              <a:gd name="T1" fmla="*/ 540 h 946"/>
              <a:gd name="T2" fmla="*/ 545 w 1152"/>
              <a:gd name="T3" fmla="*/ 894 h 946"/>
              <a:gd name="T4" fmla="*/ 1078 w 1152"/>
              <a:gd name="T5" fmla="*/ 852 h 946"/>
              <a:gd name="T6" fmla="*/ 990 w 1152"/>
              <a:gd name="T7" fmla="*/ 425 h 946"/>
              <a:gd name="T8" fmla="*/ 570 w 1152"/>
              <a:gd name="T9" fmla="*/ 162 h 946"/>
              <a:gd name="T10" fmla="*/ 60 w 1152"/>
              <a:gd name="T11" fmla="*/ 63 h 946"/>
              <a:gd name="T12" fmla="*/ 208 w 1152"/>
              <a:gd name="T13" fmla="*/ 540 h 946"/>
            </a:gdLst>
            <a:ahLst/>
            <a:cxnLst>
              <a:cxn ang="0">
                <a:pos x="T0" y="T1"/>
              </a:cxn>
              <a:cxn ang="0">
                <a:pos x="T2" y="T3"/>
              </a:cxn>
              <a:cxn ang="0">
                <a:pos x="T4" y="T5"/>
              </a:cxn>
              <a:cxn ang="0">
                <a:pos x="T6" y="T7"/>
              </a:cxn>
              <a:cxn ang="0">
                <a:pos x="T8" y="T9"/>
              </a:cxn>
              <a:cxn ang="0">
                <a:pos x="T10" y="T11"/>
              </a:cxn>
              <a:cxn ang="0">
                <a:pos x="T12" y="T13"/>
              </a:cxn>
            </a:cxnLst>
            <a:rect l="0" t="0" r="r" b="b"/>
            <a:pathLst>
              <a:path w="1152" h="946">
                <a:moveTo>
                  <a:pt x="208" y="540"/>
                </a:moveTo>
                <a:cubicBezTo>
                  <a:pt x="289" y="678"/>
                  <a:pt x="400" y="842"/>
                  <a:pt x="545" y="894"/>
                </a:cubicBezTo>
                <a:cubicBezTo>
                  <a:pt x="690" y="946"/>
                  <a:pt x="1004" y="930"/>
                  <a:pt x="1078" y="852"/>
                </a:cubicBezTo>
                <a:cubicBezTo>
                  <a:pt x="1152" y="774"/>
                  <a:pt x="1075" y="540"/>
                  <a:pt x="990" y="425"/>
                </a:cubicBezTo>
                <a:cubicBezTo>
                  <a:pt x="905" y="310"/>
                  <a:pt x="725" y="222"/>
                  <a:pt x="570" y="162"/>
                </a:cubicBezTo>
                <a:cubicBezTo>
                  <a:pt x="415" y="102"/>
                  <a:pt x="120" y="0"/>
                  <a:pt x="60" y="63"/>
                </a:cubicBezTo>
                <a:cubicBezTo>
                  <a:pt x="0" y="126"/>
                  <a:pt x="127" y="402"/>
                  <a:pt x="208" y="54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828" name="Freeform 4"/>
          <p:cNvSpPr>
            <a:spLocks/>
          </p:cNvSpPr>
          <p:nvPr/>
        </p:nvSpPr>
        <p:spPr bwMode="auto">
          <a:xfrm>
            <a:off x="587375" y="-58738"/>
            <a:ext cx="3063875" cy="2863851"/>
          </a:xfrm>
          <a:custGeom>
            <a:avLst/>
            <a:gdLst>
              <a:gd name="T0" fmla="*/ 1930 w 1930"/>
              <a:gd name="T1" fmla="*/ 1804 h 1804"/>
              <a:gd name="T2" fmla="*/ 1695 w 1930"/>
              <a:gd name="T3" fmla="*/ 1722 h 1804"/>
              <a:gd name="T4" fmla="*/ 1449 w 1930"/>
              <a:gd name="T5" fmla="*/ 1558 h 1804"/>
              <a:gd name="T6" fmla="*/ 1144 w 1930"/>
              <a:gd name="T7" fmla="*/ 1253 h 1804"/>
              <a:gd name="T8" fmla="*/ 963 w 1930"/>
              <a:gd name="T9" fmla="*/ 1056 h 1804"/>
              <a:gd name="T10" fmla="*/ 819 w 1930"/>
              <a:gd name="T11" fmla="*/ 812 h 1804"/>
              <a:gd name="T12" fmla="*/ 537 w 1930"/>
              <a:gd name="T13" fmla="*/ 706 h 1804"/>
              <a:gd name="T14" fmla="*/ 402 w 1930"/>
              <a:gd name="T15" fmla="*/ 409 h 1804"/>
              <a:gd name="T16" fmla="*/ 113 w 1930"/>
              <a:gd name="T17" fmla="*/ 298 h 1804"/>
              <a:gd name="T18" fmla="*/ 0 w 1930"/>
              <a:gd name="T19" fmla="*/ 0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804">
                <a:moveTo>
                  <a:pt x="1930" y="1804"/>
                </a:moveTo>
                <a:cubicBezTo>
                  <a:pt x="1891" y="1790"/>
                  <a:pt x="1775" y="1763"/>
                  <a:pt x="1695" y="1722"/>
                </a:cubicBezTo>
                <a:cubicBezTo>
                  <a:pt x="1615" y="1681"/>
                  <a:pt x="1541" y="1636"/>
                  <a:pt x="1449" y="1558"/>
                </a:cubicBezTo>
                <a:cubicBezTo>
                  <a:pt x="1357" y="1480"/>
                  <a:pt x="1225" y="1337"/>
                  <a:pt x="1144" y="1253"/>
                </a:cubicBezTo>
                <a:cubicBezTo>
                  <a:pt x="1063" y="1169"/>
                  <a:pt x="1017" y="1129"/>
                  <a:pt x="963" y="1056"/>
                </a:cubicBezTo>
                <a:cubicBezTo>
                  <a:pt x="909" y="983"/>
                  <a:pt x="890" y="870"/>
                  <a:pt x="819" y="812"/>
                </a:cubicBezTo>
                <a:cubicBezTo>
                  <a:pt x="748" y="754"/>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829" name="Freeform 5"/>
          <p:cNvSpPr>
            <a:spLocks/>
          </p:cNvSpPr>
          <p:nvPr/>
        </p:nvSpPr>
        <p:spPr bwMode="auto">
          <a:xfrm>
            <a:off x="6053138" y="1449388"/>
            <a:ext cx="1027112" cy="1393825"/>
          </a:xfrm>
          <a:custGeom>
            <a:avLst/>
            <a:gdLst>
              <a:gd name="T0" fmla="*/ 293 w 647"/>
              <a:gd name="T1" fmla="*/ 0 h 878"/>
              <a:gd name="T2" fmla="*/ 38 w 647"/>
              <a:gd name="T3" fmla="*/ 297 h 878"/>
              <a:gd name="T4" fmla="*/ 63 w 647"/>
              <a:gd name="T5" fmla="*/ 692 h 878"/>
              <a:gd name="T6" fmla="*/ 301 w 647"/>
              <a:gd name="T7" fmla="*/ 873 h 878"/>
              <a:gd name="T8" fmla="*/ 606 w 647"/>
              <a:gd name="T9" fmla="*/ 659 h 878"/>
              <a:gd name="T10" fmla="*/ 548 w 647"/>
              <a:gd name="T11" fmla="*/ 338 h 878"/>
              <a:gd name="T12" fmla="*/ 326 w 647"/>
              <a:gd name="T13" fmla="*/ 58 h 878"/>
              <a:gd name="T14" fmla="*/ 293 w 647"/>
              <a:gd name="T15" fmla="*/ 0 h 8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7" h="878">
                <a:moveTo>
                  <a:pt x="293" y="0"/>
                </a:moveTo>
                <a:cubicBezTo>
                  <a:pt x="245" y="40"/>
                  <a:pt x="76" y="182"/>
                  <a:pt x="38" y="297"/>
                </a:cubicBezTo>
                <a:cubicBezTo>
                  <a:pt x="0" y="412"/>
                  <a:pt x="19" y="596"/>
                  <a:pt x="63" y="692"/>
                </a:cubicBezTo>
                <a:cubicBezTo>
                  <a:pt x="107" y="788"/>
                  <a:pt x="211" y="878"/>
                  <a:pt x="301" y="873"/>
                </a:cubicBezTo>
                <a:cubicBezTo>
                  <a:pt x="391" y="868"/>
                  <a:pt x="565" y="748"/>
                  <a:pt x="606" y="659"/>
                </a:cubicBezTo>
                <a:cubicBezTo>
                  <a:pt x="647" y="570"/>
                  <a:pt x="595" y="438"/>
                  <a:pt x="548" y="338"/>
                </a:cubicBezTo>
                <a:cubicBezTo>
                  <a:pt x="501" y="238"/>
                  <a:pt x="368" y="114"/>
                  <a:pt x="326" y="58"/>
                </a:cubicBezTo>
                <a:cubicBezTo>
                  <a:pt x="284" y="2"/>
                  <a:pt x="293" y="0"/>
                  <a:pt x="293" y="0"/>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830" name="Freeform 6"/>
          <p:cNvSpPr>
            <a:spLocks/>
          </p:cNvSpPr>
          <p:nvPr/>
        </p:nvSpPr>
        <p:spPr bwMode="auto">
          <a:xfrm>
            <a:off x="-1727200" y="3675063"/>
            <a:ext cx="12634913" cy="5302250"/>
          </a:xfrm>
          <a:custGeom>
            <a:avLst/>
            <a:gdLst>
              <a:gd name="T0" fmla="*/ 1072 w 7959"/>
              <a:gd name="T1" fmla="*/ 269 h 3340"/>
              <a:gd name="T2" fmla="*/ 1631 w 7959"/>
              <a:gd name="T3" fmla="*/ 261 h 3340"/>
              <a:gd name="T4" fmla="*/ 1968 w 7959"/>
              <a:gd name="T5" fmla="*/ 244 h 3340"/>
              <a:gd name="T6" fmla="*/ 2306 w 7959"/>
              <a:gd name="T7" fmla="*/ 252 h 3340"/>
              <a:gd name="T8" fmla="*/ 3343 w 7959"/>
              <a:gd name="T9" fmla="*/ 261 h 3340"/>
              <a:gd name="T10" fmla="*/ 3861 w 7959"/>
              <a:gd name="T11" fmla="*/ 285 h 3340"/>
              <a:gd name="T12" fmla="*/ 4445 w 7959"/>
              <a:gd name="T13" fmla="*/ 289 h 3340"/>
              <a:gd name="T14" fmla="*/ 4684 w 7959"/>
              <a:gd name="T15" fmla="*/ 289 h 3340"/>
              <a:gd name="T16" fmla="*/ 5729 w 7959"/>
              <a:gd name="T17" fmla="*/ 277 h 3340"/>
              <a:gd name="T18" fmla="*/ 6099 w 7959"/>
              <a:gd name="T19" fmla="*/ 298 h 3340"/>
              <a:gd name="T20" fmla="*/ 6887 w 7959"/>
              <a:gd name="T21" fmla="*/ 303 h 3340"/>
              <a:gd name="T22" fmla="*/ 6998 w 7959"/>
              <a:gd name="T23" fmla="*/ 342 h 3340"/>
              <a:gd name="T24" fmla="*/ 7069 w 7959"/>
              <a:gd name="T25" fmla="*/ 2354 h 3340"/>
              <a:gd name="T26" fmla="*/ 6947 w 7959"/>
              <a:gd name="T27" fmla="*/ 3199 h 3340"/>
              <a:gd name="T28" fmla="*/ 997 w 7959"/>
              <a:gd name="T29" fmla="*/ 3199 h 3340"/>
              <a:gd name="T30" fmla="*/ 962 w 7959"/>
              <a:gd name="T31" fmla="*/ 2504 h 3340"/>
              <a:gd name="T32" fmla="*/ 962 w 7959"/>
              <a:gd name="T33" fmla="*/ 2457 h 3340"/>
              <a:gd name="T34" fmla="*/ 938 w 7959"/>
              <a:gd name="T35" fmla="*/ 413 h 3340"/>
              <a:gd name="T36" fmla="*/ 954 w 7959"/>
              <a:gd name="T37" fmla="*/ 311 h 3340"/>
              <a:gd name="T38" fmla="*/ 1072 w 7959"/>
              <a:gd name="T39" fmla="*/ 269 h 3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59" h="3340">
                <a:moveTo>
                  <a:pt x="1072" y="269"/>
                </a:moveTo>
                <a:cubicBezTo>
                  <a:pt x="1185" y="261"/>
                  <a:pt x="1482" y="265"/>
                  <a:pt x="1631" y="261"/>
                </a:cubicBezTo>
                <a:cubicBezTo>
                  <a:pt x="1780" y="257"/>
                  <a:pt x="1856" y="245"/>
                  <a:pt x="1968" y="244"/>
                </a:cubicBezTo>
                <a:cubicBezTo>
                  <a:pt x="2080" y="243"/>
                  <a:pt x="2077" y="249"/>
                  <a:pt x="2306" y="252"/>
                </a:cubicBezTo>
                <a:cubicBezTo>
                  <a:pt x="2535" y="255"/>
                  <a:pt x="3084" y="256"/>
                  <a:pt x="3343" y="261"/>
                </a:cubicBezTo>
                <a:cubicBezTo>
                  <a:pt x="3602" y="266"/>
                  <a:pt x="3677" y="280"/>
                  <a:pt x="3861" y="285"/>
                </a:cubicBezTo>
                <a:cubicBezTo>
                  <a:pt x="4045" y="290"/>
                  <a:pt x="4308" y="288"/>
                  <a:pt x="4445" y="289"/>
                </a:cubicBezTo>
                <a:cubicBezTo>
                  <a:pt x="4582" y="290"/>
                  <a:pt x="4470" y="291"/>
                  <a:pt x="4684" y="289"/>
                </a:cubicBezTo>
                <a:cubicBezTo>
                  <a:pt x="4898" y="287"/>
                  <a:pt x="5493" y="276"/>
                  <a:pt x="5729" y="277"/>
                </a:cubicBezTo>
                <a:cubicBezTo>
                  <a:pt x="5965" y="278"/>
                  <a:pt x="5906" y="294"/>
                  <a:pt x="6099" y="298"/>
                </a:cubicBezTo>
                <a:cubicBezTo>
                  <a:pt x="6292" y="302"/>
                  <a:pt x="6737" y="296"/>
                  <a:pt x="6887" y="303"/>
                </a:cubicBezTo>
                <a:cubicBezTo>
                  <a:pt x="7037" y="310"/>
                  <a:pt x="6968" y="0"/>
                  <a:pt x="6998" y="342"/>
                </a:cubicBezTo>
                <a:cubicBezTo>
                  <a:pt x="7028" y="684"/>
                  <a:pt x="7077" y="1878"/>
                  <a:pt x="7069" y="2354"/>
                </a:cubicBezTo>
                <a:cubicBezTo>
                  <a:pt x="7061" y="2830"/>
                  <a:pt x="7959" y="3058"/>
                  <a:pt x="6947" y="3199"/>
                </a:cubicBezTo>
                <a:cubicBezTo>
                  <a:pt x="5935" y="3340"/>
                  <a:pt x="1994" y="3315"/>
                  <a:pt x="997" y="3199"/>
                </a:cubicBezTo>
                <a:cubicBezTo>
                  <a:pt x="0" y="3083"/>
                  <a:pt x="968" y="2628"/>
                  <a:pt x="962" y="2504"/>
                </a:cubicBezTo>
                <a:cubicBezTo>
                  <a:pt x="956" y="2380"/>
                  <a:pt x="966" y="2805"/>
                  <a:pt x="962" y="2457"/>
                </a:cubicBezTo>
                <a:cubicBezTo>
                  <a:pt x="958" y="2109"/>
                  <a:pt x="939" y="771"/>
                  <a:pt x="938" y="413"/>
                </a:cubicBezTo>
                <a:cubicBezTo>
                  <a:pt x="937" y="55"/>
                  <a:pt x="932" y="335"/>
                  <a:pt x="954" y="311"/>
                </a:cubicBezTo>
                <a:cubicBezTo>
                  <a:pt x="976" y="287"/>
                  <a:pt x="959" y="277"/>
                  <a:pt x="1072" y="269"/>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831" name="Rectangle 7"/>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832" name="Freeform 8"/>
          <p:cNvSpPr>
            <a:spLocks/>
          </p:cNvSpPr>
          <p:nvPr/>
        </p:nvSpPr>
        <p:spPr bwMode="auto">
          <a:xfrm>
            <a:off x="6413500" y="-684213"/>
            <a:ext cx="692150" cy="3581401"/>
          </a:xfrm>
          <a:custGeom>
            <a:avLst/>
            <a:gdLst>
              <a:gd name="T0" fmla="*/ 66 w 436"/>
              <a:gd name="T1" fmla="*/ 2256 h 2256"/>
              <a:gd name="T2" fmla="*/ 296 w 436"/>
              <a:gd name="T3" fmla="*/ 2166 h 2256"/>
              <a:gd name="T4" fmla="*/ 403 w 436"/>
              <a:gd name="T5" fmla="*/ 1795 h 2256"/>
              <a:gd name="T6" fmla="*/ 95 w 436"/>
              <a:gd name="T7" fmla="*/ 1393 h 2256"/>
              <a:gd name="T8" fmla="*/ 9 w 436"/>
              <a:gd name="T9" fmla="*/ 1153 h 2256"/>
              <a:gd name="T10" fmla="*/ 143 w 436"/>
              <a:gd name="T11" fmla="*/ 882 h 2256"/>
              <a:gd name="T12" fmla="*/ 37 w 436"/>
              <a:gd name="T13" fmla="*/ 574 h 2256"/>
              <a:gd name="T14" fmla="*/ 172 w 436"/>
              <a:gd name="T15" fmla="*/ 294 h 2256"/>
              <a:gd name="T16" fmla="*/ 50 w 436"/>
              <a:gd name="T17" fmla="*/ 0 h 2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 h="2256">
                <a:moveTo>
                  <a:pt x="66" y="2256"/>
                </a:moveTo>
                <a:cubicBezTo>
                  <a:pt x="96" y="2224"/>
                  <a:pt x="240" y="2243"/>
                  <a:pt x="296" y="2166"/>
                </a:cubicBezTo>
                <a:cubicBezTo>
                  <a:pt x="352" y="2089"/>
                  <a:pt x="436" y="1924"/>
                  <a:pt x="403" y="1795"/>
                </a:cubicBezTo>
                <a:cubicBezTo>
                  <a:pt x="370" y="1666"/>
                  <a:pt x="161" y="1500"/>
                  <a:pt x="95" y="1393"/>
                </a:cubicBezTo>
                <a:cubicBezTo>
                  <a:pt x="29" y="1286"/>
                  <a:pt x="0" y="1238"/>
                  <a:pt x="9" y="1153"/>
                </a:cubicBezTo>
                <a:cubicBezTo>
                  <a:pt x="17" y="1067"/>
                  <a:pt x="137" y="978"/>
                  <a:pt x="143" y="882"/>
                </a:cubicBezTo>
                <a:cubicBezTo>
                  <a:pt x="148" y="786"/>
                  <a:pt x="32" y="671"/>
                  <a:pt x="37" y="574"/>
                </a:cubicBezTo>
                <a:cubicBezTo>
                  <a:pt x="43" y="475"/>
                  <a:pt x="170" y="391"/>
                  <a:pt x="172" y="294"/>
                </a:cubicBezTo>
                <a:cubicBezTo>
                  <a:pt x="174" y="199"/>
                  <a:pt x="71" y="50"/>
                  <a:pt x="5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833" name="Freeform 9"/>
          <p:cNvSpPr>
            <a:spLocks/>
          </p:cNvSpPr>
          <p:nvPr/>
        </p:nvSpPr>
        <p:spPr bwMode="auto">
          <a:xfrm>
            <a:off x="6027738" y="-625475"/>
            <a:ext cx="657225" cy="3521075"/>
          </a:xfrm>
          <a:custGeom>
            <a:avLst/>
            <a:gdLst>
              <a:gd name="T0" fmla="*/ 350 w 414"/>
              <a:gd name="T1" fmla="*/ 2218 h 2218"/>
              <a:gd name="T2" fmla="*/ 62 w 414"/>
              <a:gd name="T3" fmla="*/ 2022 h 2218"/>
              <a:gd name="T4" fmla="*/ 29 w 414"/>
              <a:gd name="T5" fmla="*/ 1676 h 2218"/>
              <a:gd name="T6" fmla="*/ 235 w 414"/>
              <a:gd name="T7" fmla="*/ 1372 h 2218"/>
              <a:gd name="T8" fmla="*/ 372 w 414"/>
              <a:gd name="T9" fmla="*/ 1152 h 2218"/>
              <a:gd name="T10" fmla="*/ 259 w 414"/>
              <a:gd name="T11" fmla="*/ 873 h 2218"/>
              <a:gd name="T12" fmla="*/ 386 w 414"/>
              <a:gd name="T13" fmla="*/ 573 h 2218"/>
              <a:gd name="T14" fmla="*/ 271 w 414"/>
              <a:gd name="T15" fmla="*/ 285 h 2218"/>
              <a:gd name="T16" fmla="*/ 414 w 414"/>
              <a:gd name="T17" fmla="*/ 0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2218">
                <a:moveTo>
                  <a:pt x="350" y="2218"/>
                </a:moveTo>
                <a:cubicBezTo>
                  <a:pt x="318" y="2178"/>
                  <a:pt x="115" y="2112"/>
                  <a:pt x="62" y="2022"/>
                </a:cubicBezTo>
                <a:cubicBezTo>
                  <a:pt x="9" y="1932"/>
                  <a:pt x="0" y="1784"/>
                  <a:pt x="29" y="1676"/>
                </a:cubicBezTo>
                <a:cubicBezTo>
                  <a:pt x="58" y="1568"/>
                  <a:pt x="178" y="1459"/>
                  <a:pt x="235" y="1372"/>
                </a:cubicBezTo>
                <a:cubicBezTo>
                  <a:pt x="292" y="1285"/>
                  <a:pt x="368" y="1235"/>
                  <a:pt x="372" y="1152"/>
                </a:cubicBezTo>
                <a:cubicBezTo>
                  <a:pt x="376" y="1069"/>
                  <a:pt x="257" y="969"/>
                  <a:pt x="259" y="873"/>
                </a:cubicBezTo>
                <a:cubicBezTo>
                  <a:pt x="260" y="777"/>
                  <a:pt x="384" y="671"/>
                  <a:pt x="386" y="573"/>
                </a:cubicBezTo>
                <a:cubicBezTo>
                  <a:pt x="387" y="473"/>
                  <a:pt x="266" y="381"/>
                  <a:pt x="271" y="285"/>
                </a:cubicBezTo>
                <a:cubicBezTo>
                  <a:pt x="277" y="189"/>
                  <a:pt x="389" y="48"/>
                  <a:pt x="414"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834" name="Rectangle 10"/>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835" name="Rectangle 11"/>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836" name="Rectangle 12"/>
          <p:cNvSpPr>
            <a:spLocks noGrp="1" noChangeArrowheads="1"/>
          </p:cNvSpPr>
          <p:nvPr>
            <p:ph type="title"/>
          </p:nvPr>
        </p:nvSpPr>
        <p:spPr>
          <a:xfrm>
            <a:off x="457200" y="-207963"/>
            <a:ext cx="8229600" cy="1143001"/>
          </a:xfrm>
        </p:spPr>
        <p:txBody>
          <a:bodyPr/>
          <a:lstStyle/>
          <a:p>
            <a:r>
              <a:rPr lang="en-US" altLang="en-US"/>
              <a:t>Crystal fishing demystified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Freeform 2"/>
          <p:cNvSpPr>
            <a:spLocks/>
          </p:cNvSpPr>
          <p:nvPr/>
        </p:nvSpPr>
        <p:spPr bwMode="auto">
          <a:xfrm>
            <a:off x="1244600" y="2125663"/>
            <a:ext cx="6616700" cy="2351087"/>
          </a:xfrm>
          <a:custGeom>
            <a:avLst/>
            <a:gdLst>
              <a:gd name="T0" fmla="*/ 202 w 4168"/>
              <a:gd name="T1" fmla="*/ 452 h 1481"/>
              <a:gd name="T2" fmla="*/ 297 w 4168"/>
              <a:gd name="T3" fmla="*/ 121 h 1481"/>
              <a:gd name="T4" fmla="*/ 922 w 4168"/>
              <a:gd name="T5" fmla="*/ 91 h 1481"/>
              <a:gd name="T6" fmla="*/ 1159 w 4168"/>
              <a:gd name="T7" fmla="*/ 106 h 1481"/>
              <a:gd name="T8" fmla="*/ 1404 w 4168"/>
              <a:gd name="T9" fmla="*/ 106 h 1481"/>
              <a:gd name="T10" fmla="*/ 1836 w 4168"/>
              <a:gd name="T11" fmla="*/ 89 h 1481"/>
              <a:gd name="T12" fmla="*/ 2128 w 4168"/>
              <a:gd name="T13" fmla="*/ 89 h 1481"/>
              <a:gd name="T14" fmla="*/ 2285 w 4168"/>
              <a:gd name="T15" fmla="*/ 81 h 1481"/>
              <a:gd name="T16" fmla="*/ 2427 w 4168"/>
              <a:gd name="T17" fmla="*/ 81 h 1481"/>
              <a:gd name="T18" fmla="*/ 2577 w 4168"/>
              <a:gd name="T19" fmla="*/ 65 h 1481"/>
              <a:gd name="T20" fmla="*/ 2901 w 4168"/>
              <a:gd name="T21" fmla="*/ 58 h 1481"/>
              <a:gd name="T22" fmla="*/ 3264 w 4168"/>
              <a:gd name="T23" fmla="*/ 65 h 1481"/>
              <a:gd name="T24" fmla="*/ 3942 w 4168"/>
              <a:gd name="T25" fmla="*/ 97 h 1481"/>
              <a:gd name="T26" fmla="*/ 4005 w 4168"/>
              <a:gd name="T27" fmla="*/ 649 h 1481"/>
              <a:gd name="T28" fmla="*/ 4053 w 4168"/>
              <a:gd name="T29" fmla="*/ 1312 h 1481"/>
              <a:gd name="T30" fmla="*/ 3313 w 4168"/>
              <a:gd name="T31" fmla="*/ 1227 h 1481"/>
              <a:gd name="T32" fmla="*/ 851 w 4168"/>
              <a:gd name="T33" fmla="*/ 1274 h 1481"/>
              <a:gd name="T34" fmla="*/ 108 w 4168"/>
              <a:gd name="T35" fmla="*/ 1344 h 1481"/>
              <a:gd name="T36" fmla="*/ 202 w 4168"/>
              <a:gd name="T37" fmla="*/ 452 h 1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68" h="1481">
                <a:moveTo>
                  <a:pt x="202" y="452"/>
                </a:moveTo>
                <a:cubicBezTo>
                  <a:pt x="233" y="248"/>
                  <a:pt x="177" y="181"/>
                  <a:pt x="297" y="121"/>
                </a:cubicBezTo>
                <a:cubicBezTo>
                  <a:pt x="417" y="61"/>
                  <a:pt x="778" y="93"/>
                  <a:pt x="922" y="91"/>
                </a:cubicBezTo>
                <a:cubicBezTo>
                  <a:pt x="1066" y="89"/>
                  <a:pt x="1079" y="103"/>
                  <a:pt x="1159" y="106"/>
                </a:cubicBezTo>
                <a:cubicBezTo>
                  <a:pt x="1239" y="109"/>
                  <a:pt x="1291" y="109"/>
                  <a:pt x="1404" y="106"/>
                </a:cubicBezTo>
                <a:cubicBezTo>
                  <a:pt x="1517" y="103"/>
                  <a:pt x="1715" y="92"/>
                  <a:pt x="1836" y="89"/>
                </a:cubicBezTo>
                <a:cubicBezTo>
                  <a:pt x="1957" y="86"/>
                  <a:pt x="2053" y="90"/>
                  <a:pt x="2128" y="89"/>
                </a:cubicBezTo>
                <a:cubicBezTo>
                  <a:pt x="2203" y="88"/>
                  <a:pt x="2235" y="82"/>
                  <a:pt x="2285" y="81"/>
                </a:cubicBezTo>
                <a:cubicBezTo>
                  <a:pt x="2335" y="80"/>
                  <a:pt x="2378" y="84"/>
                  <a:pt x="2427" y="81"/>
                </a:cubicBezTo>
                <a:cubicBezTo>
                  <a:pt x="2476" y="78"/>
                  <a:pt x="2498" y="69"/>
                  <a:pt x="2577" y="65"/>
                </a:cubicBezTo>
                <a:cubicBezTo>
                  <a:pt x="2656" y="61"/>
                  <a:pt x="2787" y="58"/>
                  <a:pt x="2901" y="58"/>
                </a:cubicBezTo>
                <a:cubicBezTo>
                  <a:pt x="3015" y="58"/>
                  <a:pt x="3091" y="59"/>
                  <a:pt x="3264" y="65"/>
                </a:cubicBezTo>
                <a:cubicBezTo>
                  <a:pt x="3437" y="71"/>
                  <a:pt x="3818" y="0"/>
                  <a:pt x="3942" y="97"/>
                </a:cubicBezTo>
                <a:cubicBezTo>
                  <a:pt x="4066" y="194"/>
                  <a:pt x="3987" y="447"/>
                  <a:pt x="4005" y="649"/>
                </a:cubicBezTo>
                <a:cubicBezTo>
                  <a:pt x="4023" y="851"/>
                  <a:pt x="4168" y="1216"/>
                  <a:pt x="4053" y="1312"/>
                </a:cubicBezTo>
                <a:cubicBezTo>
                  <a:pt x="3938" y="1408"/>
                  <a:pt x="3847" y="1233"/>
                  <a:pt x="3313" y="1227"/>
                </a:cubicBezTo>
                <a:cubicBezTo>
                  <a:pt x="2779" y="1221"/>
                  <a:pt x="1385" y="1255"/>
                  <a:pt x="851" y="1274"/>
                </a:cubicBezTo>
                <a:cubicBezTo>
                  <a:pt x="317" y="1293"/>
                  <a:pt x="216" y="1481"/>
                  <a:pt x="108" y="1344"/>
                </a:cubicBezTo>
                <a:cubicBezTo>
                  <a:pt x="0" y="1207"/>
                  <a:pt x="72" y="669"/>
                  <a:pt x="202" y="452"/>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07" name="Freeform 3"/>
          <p:cNvSpPr>
            <a:spLocks/>
          </p:cNvSpPr>
          <p:nvPr/>
        </p:nvSpPr>
        <p:spPr bwMode="auto">
          <a:xfrm>
            <a:off x="1935163" y="2562225"/>
            <a:ext cx="5219700" cy="2727325"/>
          </a:xfrm>
          <a:custGeom>
            <a:avLst/>
            <a:gdLst>
              <a:gd name="T0" fmla="*/ 399 w 3288"/>
              <a:gd name="T1" fmla="*/ 359 h 1718"/>
              <a:gd name="T2" fmla="*/ 462 w 3288"/>
              <a:gd name="T3" fmla="*/ 303 h 1718"/>
              <a:gd name="T4" fmla="*/ 493 w 3288"/>
              <a:gd name="T5" fmla="*/ 351 h 1718"/>
              <a:gd name="T6" fmla="*/ 572 w 3288"/>
              <a:gd name="T7" fmla="*/ 366 h 1718"/>
              <a:gd name="T8" fmla="*/ 604 w 3288"/>
              <a:gd name="T9" fmla="*/ 319 h 1718"/>
              <a:gd name="T10" fmla="*/ 667 w 3288"/>
              <a:gd name="T11" fmla="*/ 366 h 1718"/>
              <a:gd name="T12" fmla="*/ 730 w 3288"/>
              <a:gd name="T13" fmla="*/ 366 h 1718"/>
              <a:gd name="T14" fmla="*/ 801 w 3288"/>
              <a:gd name="T15" fmla="*/ 390 h 1718"/>
              <a:gd name="T16" fmla="*/ 840 w 3288"/>
              <a:gd name="T17" fmla="*/ 382 h 1718"/>
              <a:gd name="T18" fmla="*/ 880 w 3288"/>
              <a:gd name="T19" fmla="*/ 366 h 1718"/>
              <a:gd name="T20" fmla="*/ 975 w 3288"/>
              <a:gd name="T21" fmla="*/ 366 h 1718"/>
              <a:gd name="T22" fmla="*/ 1022 w 3288"/>
              <a:gd name="T23" fmla="*/ 382 h 1718"/>
              <a:gd name="T24" fmla="*/ 1077 w 3288"/>
              <a:gd name="T25" fmla="*/ 359 h 1718"/>
              <a:gd name="T26" fmla="*/ 1132 w 3288"/>
              <a:gd name="T27" fmla="*/ 335 h 1718"/>
              <a:gd name="T28" fmla="*/ 1243 w 3288"/>
              <a:gd name="T29" fmla="*/ 335 h 1718"/>
              <a:gd name="T30" fmla="*/ 1282 w 3288"/>
              <a:gd name="T31" fmla="*/ 390 h 1718"/>
              <a:gd name="T32" fmla="*/ 1330 w 3288"/>
              <a:gd name="T33" fmla="*/ 366 h 1718"/>
              <a:gd name="T34" fmla="*/ 1416 w 3288"/>
              <a:gd name="T35" fmla="*/ 398 h 1718"/>
              <a:gd name="T36" fmla="*/ 1503 w 3288"/>
              <a:gd name="T37" fmla="*/ 374 h 1718"/>
              <a:gd name="T38" fmla="*/ 1551 w 3288"/>
              <a:gd name="T39" fmla="*/ 398 h 1718"/>
              <a:gd name="T40" fmla="*/ 1637 w 3288"/>
              <a:gd name="T41" fmla="*/ 366 h 1718"/>
              <a:gd name="T42" fmla="*/ 1700 w 3288"/>
              <a:gd name="T43" fmla="*/ 382 h 1718"/>
              <a:gd name="T44" fmla="*/ 1811 w 3288"/>
              <a:gd name="T45" fmla="*/ 351 h 1718"/>
              <a:gd name="T46" fmla="*/ 1866 w 3288"/>
              <a:gd name="T47" fmla="*/ 382 h 1718"/>
              <a:gd name="T48" fmla="*/ 1937 w 3288"/>
              <a:gd name="T49" fmla="*/ 351 h 1718"/>
              <a:gd name="T50" fmla="*/ 2000 w 3288"/>
              <a:gd name="T51" fmla="*/ 366 h 1718"/>
              <a:gd name="T52" fmla="*/ 2071 w 3288"/>
              <a:gd name="T53" fmla="*/ 343 h 1718"/>
              <a:gd name="T54" fmla="*/ 2150 w 3288"/>
              <a:gd name="T55" fmla="*/ 366 h 1718"/>
              <a:gd name="T56" fmla="*/ 2237 w 3288"/>
              <a:gd name="T57" fmla="*/ 343 h 1718"/>
              <a:gd name="T58" fmla="*/ 2292 w 3288"/>
              <a:gd name="T59" fmla="*/ 359 h 1718"/>
              <a:gd name="T60" fmla="*/ 2371 w 3288"/>
              <a:gd name="T61" fmla="*/ 335 h 1718"/>
              <a:gd name="T62" fmla="*/ 2482 w 3288"/>
              <a:gd name="T63" fmla="*/ 351 h 1718"/>
              <a:gd name="T64" fmla="*/ 2576 w 3288"/>
              <a:gd name="T65" fmla="*/ 351 h 1718"/>
              <a:gd name="T66" fmla="*/ 2718 w 3288"/>
              <a:gd name="T67" fmla="*/ 343 h 1718"/>
              <a:gd name="T68" fmla="*/ 2789 w 3288"/>
              <a:gd name="T69" fmla="*/ 327 h 1718"/>
              <a:gd name="T70" fmla="*/ 2845 w 3288"/>
              <a:gd name="T71" fmla="*/ 193 h 1718"/>
              <a:gd name="T72" fmla="*/ 2884 w 3288"/>
              <a:gd name="T73" fmla="*/ 1487 h 1718"/>
              <a:gd name="T74" fmla="*/ 422 w 3288"/>
              <a:gd name="T75" fmla="*/ 1534 h 1718"/>
              <a:gd name="T76" fmla="*/ 351 w 3288"/>
              <a:gd name="T77" fmla="*/ 382 h 1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88" h="1718">
                <a:moveTo>
                  <a:pt x="399" y="359"/>
                </a:moveTo>
                <a:cubicBezTo>
                  <a:pt x="422" y="331"/>
                  <a:pt x="446" y="304"/>
                  <a:pt x="462" y="303"/>
                </a:cubicBezTo>
                <a:cubicBezTo>
                  <a:pt x="478" y="302"/>
                  <a:pt x="475" y="341"/>
                  <a:pt x="493" y="351"/>
                </a:cubicBezTo>
                <a:cubicBezTo>
                  <a:pt x="511" y="361"/>
                  <a:pt x="554" y="371"/>
                  <a:pt x="572" y="366"/>
                </a:cubicBezTo>
                <a:cubicBezTo>
                  <a:pt x="590" y="361"/>
                  <a:pt x="588" y="319"/>
                  <a:pt x="604" y="319"/>
                </a:cubicBezTo>
                <a:cubicBezTo>
                  <a:pt x="620" y="319"/>
                  <a:pt x="646" y="358"/>
                  <a:pt x="667" y="366"/>
                </a:cubicBezTo>
                <a:cubicBezTo>
                  <a:pt x="688" y="374"/>
                  <a:pt x="708" y="362"/>
                  <a:pt x="730" y="366"/>
                </a:cubicBezTo>
                <a:cubicBezTo>
                  <a:pt x="752" y="370"/>
                  <a:pt x="783" y="387"/>
                  <a:pt x="801" y="390"/>
                </a:cubicBezTo>
                <a:cubicBezTo>
                  <a:pt x="819" y="393"/>
                  <a:pt x="827" y="386"/>
                  <a:pt x="840" y="382"/>
                </a:cubicBezTo>
                <a:cubicBezTo>
                  <a:pt x="853" y="378"/>
                  <a:pt x="858" y="369"/>
                  <a:pt x="880" y="366"/>
                </a:cubicBezTo>
                <a:cubicBezTo>
                  <a:pt x="902" y="363"/>
                  <a:pt x="951" y="363"/>
                  <a:pt x="975" y="366"/>
                </a:cubicBezTo>
                <a:cubicBezTo>
                  <a:pt x="999" y="369"/>
                  <a:pt x="1005" y="383"/>
                  <a:pt x="1022" y="382"/>
                </a:cubicBezTo>
                <a:cubicBezTo>
                  <a:pt x="1039" y="381"/>
                  <a:pt x="1059" y="367"/>
                  <a:pt x="1077" y="359"/>
                </a:cubicBezTo>
                <a:cubicBezTo>
                  <a:pt x="1095" y="351"/>
                  <a:pt x="1104" y="339"/>
                  <a:pt x="1132" y="335"/>
                </a:cubicBezTo>
                <a:cubicBezTo>
                  <a:pt x="1160" y="331"/>
                  <a:pt x="1218" y="326"/>
                  <a:pt x="1243" y="335"/>
                </a:cubicBezTo>
                <a:cubicBezTo>
                  <a:pt x="1268" y="344"/>
                  <a:pt x="1268" y="385"/>
                  <a:pt x="1282" y="390"/>
                </a:cubicBezTo>
                <a:cubicBezTo>
                  <a:pt x="1296" y="395"/>
                  <a:pt x="1308" y="365"/>
                  <a:pt x="1330" y="366"/>
                </a:cubicBezTo>
                <a:cubicBezTo>
                  <a:pt x="1352" y="367"/>
                  <a:pt x="1387" y="397"/>
                  <a:pt x="1416" y="398"/>
                </a:cubicBezTo>
                <a:cubicBezTo>
                  <a:pt x="1445" y="399"/>
                  <a:pt x="1481" y="374"/>
                  <a:pt x="1503" y="374"/>
                </a:cubicBezTo>
                <a:cubicBezTo>
                  <a:pt x="1525" y="374"/>
                  <a:pt x="1529" y="399"/>
                  <a:pt x="1551" y="398"/>
                </a:cubicBezTo>
                <a:cubicBezTo>
                  <a:pt x="1573" y="397"/>
                  <a:pt x="1612" y="369"/>
                  <a:pt x="1637" y="366"/>
                </a:cubicBezTo>
                <a:cubicBezTo>
                  <a:pt x="1662" y="363"/>
                  <a:pt x="1671" y="384"/>
                  <a:pt x="1700" y="382"/>
                </a:cubicBezTo>
                <a:cubicBezTo>
                  <a:pt x="1729" y="380"/>
                  <a:pt x="1783" y="351"/>
                  <a:pt x="1811" y="351"/>
                </a:cubicBezTo>
                <a:cubicBezTo>
                  <a:pt x="1839" y="351"/>
                  <a:pt x="1845" y="382"/>
                  <a:pt x="1866" y="382"/>
                </a:cubicBezTo>
                <a:cubicBezTo>
                  <a:pt x="1887" y="382"/>
                  <a:pt x="1915" y="354"/>
                  <a:pt x="1937" y="351"/>
                </a:cubicBezTo>
                <a:cubicBezTo>
                  <a:pt x="1959" y="348"/>
                  <a:pt x="1978" y="367"/>
                  <a:pt x="2000" y="366"/>
                </a:cubicBezTo>
                <a:cubicBezTo>
                  <a:pt x="2022" y="365"/>
                  <a:pt x="2046" y="343"/>
                  <a:pt x="2071" y="343"/>
                </a:cubicBezTo>
                <a:cubicBezTo>
                  <a:pt x="2096" y="343"/>
                  <a:pt x="2122" y="366"/>
                  <a:pt x="2150" y="366"/>
                </a:cubicBezTo>
                <a:cubicBezTo>
                  <a:pt x="2178" y="366"/>
                  <a:pt x="2213" y="344"/>
                  <a:pt x="2237" y="343"/>
                </a:cubicBezTo>
                <a:cubicBezTo>
                  <a:pt x="2261" y="342"/>
                  <a:pt x="2270" y="360"/>
                  <a:pt x="2292" y="359"/>
                </a:cubicBezTo>
                <a:cubicBezTo>
                  <a:pt x="2314" y="358"/>
                  <a:pt x="2339" y="336"/>
                  <a:pt x="2371" y="335"/>
                </a:cubicBezTo>
                <a:cubicBezTo>
                  <a:pt x="2403" y="334"/>
                  <a:pt x="2448" y="348"/>
                  <a:pt x="2482" y="351"/>
                </a:cubicBezTo>
                <a:cubicBezTo>
                  <a:pt x="2516" y="354"/>
                  <a:pt x="2537" y="352"/>
                  <a:pt x="2576" y="351"/>
                </a:cubicBezTo>
                <a:cubicBezTo>
                  <a:pt x="2615" y="350"/>
                  <a:pt x="2683" y="347"/>
                  <a:pt x="2718" y="343"/>
                </a:cubicBezTo>
                <a:cubicBezTo>
                  <a:pt x="2753" y="339"/>
                  <a:pt x="2768" y="352"/>
                  <a:pt x="2789" y="327"/>
                </a:cubicBezTo>
                <a:cubicBezTo>
                  <a:pt x="2810" y="302"/>
                  <a:pt x="2829" y="0"/>
                  <a:pt x="2845" y="193"/>
                </a:cubicBezTo>
                <a:cubicBezTo>
                  <a:pt x="2861" y="386"/>
                  <a:pt x="3288" y="1264"/>
                  <a:pt x="2884" y="1487"/>
                </a:cubicBezTo>
                <a:cubicBezTo>
                  <a:pt x="2480" y="1710"/>
                  <a:pt x="844" y="1718"/>
                  <a:pt x="422" y="1534"/>
                </a:cubicBezTo>
                <a:cubicBezTo>
                  <a:pt x="0" y="1350"/>
                  <a:pt x="175" y="866"/>
                  <a:pt x="351" y="382"/>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08" name="Rectangle 4"/>
          <p:cNvSpPr>
            <a:spLocks noGrp="1" noChangeArrowheads="1"/>
          </p:cNvSpPr>
          <p:nvPr>
            <p:ph type="title"/>
          </p:nvPr>
        </p:nvSpPr>
        <p:spPr>
          <a:xfrm>
            <a:off x="457200" y="33338"/>
            <a:ext cx="8229600" cy="1143000"/>
          </a:xfrm>
        </p:spPr>
        <p:txBody>
          <a:bodyPr/>
          <a:lstStyle/>
          <a:p>
            <a:r>
              <a:rPr lang="en-US" altLang="en-US"/>
              <a:t>plunge cooling</a:t>
            </a:r>
          </a:p>
        </p:txBody>
      </p:sp>
      <p:sp>
        <p:nvSpPr>
          <p:cNvPr id="98309" name="Freeform 5"/>
          <p:cNvSpPr>
            <a:spLocks/>
          </p:cNvSpPr>
          <p:nvPr/>
        </p:nvSpPr>
        <p:spPr bwMode="auto">
          <a:xfrm>
            <a:off x="1771650" y="2427288"/>
            <a:ext cx="5600700" cy="3371850"/>
          </a:xfrm>
          <a:custGeom>
            <a:avLst/>
            <a:gdLst>
              <a:gd name="T0" fmla="*/ 1 w 3528"/>
              <a:gd name="T1" fmla="*/ 2124 h 2124"/>
              <a:gd name="T2" fmla="*/ 0 w 3528"/>
              <a:gd name="T3" fmla="*/ 1 h 2124"/>
              <a:gd name="T4" fmla="*/ 703 w 3528"/>
              <a:gd name="T5" fmla="*/ 0 h 2124"/>
              <a:gd name="T6" fmla="*/ 704 w 3528"/>
              <a:gd name="T7" fmla="*/ 1422 h 2124"/>
              <a:gd name="T8" fmla="*/ 2824 w 3528"/>
              <a:gd name="T9" fmla="*/ 1422 h 2124"/>
              <a:gd name="T10" fmla="*/ 2826 w 3528"/>
              <a:gd name="T11" fmla="*/ 1 h 2124"/>
              <a:gd name="T12" fmla="*/ 3528 w 3528"/>
              <a:gd name="T13" fmla="*/ 2 h 2124"/>
              <a:gd name="T14" fmla="*/ 3528 w 3528"/>
              <a:gd name="T15" fmla="*/ 2124 h 2124"/>
              <a:gd name="T16" fmla="*/ 1 w 3528"/>
              <a:gd name="T17" fmla="*/ 2124 h 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8" h="2124">
                <a:moveTo>
                  <a:pt x="1" y="2124"/>
                </a:moveTo>
                <a:lnTo>
                  <a:pt x="0" y="1"/>
                </a:lnTo>
                <a:lnTo>
                  <a:pt x="703" y="0"/>
                </a:lnTo>
                <a:lnTo>
                  <a:pt x="704" y="1422"/>
                </a:lnTo>
                <a:lnTo>
                  <a:pt x="2824" y="1422"/>
                </a:lnTo>
                <a:lnTo>
                  <a:pt x="2826" y="1"/>
                </a:lnTo>
                <a:lnTo>
                  <a:pt x="3528" y="2"/>
                </a:lnTo>
                <a:lnTo>
                  <a:pt x="3528" y="2124"/>
                </a:lnTo>
                <a:lnTo>
                  <a:pt x="1" y="2124"/>
                </a:lnTo>
                <a:close/>
              </a:path>
            </a:pathLst>
          </a:custGeom>
          <a:solidFill>
            <a:srgbClr val="A589A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10" name="Text Box 6"/>
          <p:cNvSpPr txBox="1">
            <a:spLocks noChangeArrowheads="1"/>
          </p:cNvSpPr>
          <p:nvPr/>
        </p:nvSpPr>
        <p:spPr bwMode="auto">
          <a:xfrm>
            <a:off x="3711575" y="5043488"/>
            <a:ext cx="172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foam insulation</a:t>
            </a:r>
          </a:p>
        </p:txBody>
      </p:sp>
      <p:sp>
        <p:nvSpPr>
          <p:cNvPr id="98311" name="AutoShape 7"/>
          <p:cNvSpPr>
            <a:spLocks noChangeArrowheads="1"/>
          </p:cNvSpPr>
          <p:nvPr/>
        </p:nvSpPr>
        <p:spPr bwMode="auto">
          <a:xfrm>
            <a:off x="7372350" y="25622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2" name="AutoShape 8"/>
          <p:cNvSpPr>
            <a:spLocks noChangeArrowheads="1"/>
          </p:cNvSpPr>
          <p:nvPr/>
        </p:nvSpPr>
        <p:spPr bwMode="auto">
          <a:xfrm>
            <a:off x="7418388" y="33909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3" name="AutoShape 9"/>
          <p:cNvSpPr>
            <a:spLocks noChangeArrowheads="1"/>
          </p:cNvSpPr>
          <p:nvPr/>
        </p:nvSpPr>
        <p:spPr bwMode="auto">
          <a:xfrm>
            <a:off x="767556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4" name="AutoShape 10"/>
          <p:cNvSpPr>
            <a:spLocks noChangeArrowheads="1"/>
          </p:cNvSpPr>
          <p:nvPr/>
        </p:nvSpPr>
        <p:spPr bwMode="auto">
          <a:xfrm>
            <a:off x="746601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5" name="AutoShape 11"/>
          <p:cNvSpPr>
            <a:spLocks noChangeArrowheads="1"/>
          </p:cNvSpPr>
          <p:nvPr/>
        </p:nvSpPr>
        <p:spPr bwMode="auto">
          <a:xfrm>
            <a:off x="7673975" y="33464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6" name="AutoShape 12"/>
          <p:cNvSpPr>
            <a:spLocks noChangeArrowheads="1"/>
          </p:cNvSpPr>
          <p:nvPr/>
        </p:nvSpPr>
        <p:spPr bwMode="auto">
          <a:xfrm>
            <a:off x="7558088" y="31686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7" name="AutoShape 13"/>
          <p:cNvSpPr>
            <a:spLocks noChangeArrowheads="1"/>
          </p:cNvSpPr>
          <p:nvPr/>
        </p:nvSpPr>
        <p:spPr bwMode="auto">
          <a:xfrm>
            <a:off x="7675563" y="40020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8" name="AutoShape 14"/>
          <p:cNvSpPr>
            <a:spLocks noChangeArrowheads="1"/>
          </p:cNvSpPr>
          <p:nvPr/>
        </p:nvSpPr>
        <p:spPr bwMode="auto">
          <a:xfrm>
            <a:off x="7372350" y="353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9" name="AutoShape 15"/>
          <p:cNvSpPr>
            <a:spLocks noChangeArrowheads="1"/>
          </p:cNvSpPr>
          <p:nvPr/>
        </p:nvSpPr>
        <p:spPr bwMode="auto">
          <a:xfrm>
            <a:off x="7418388" y="2905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0" name="AutoShape 16"/>
          <p:cNvSpPr>
            <a:spLocks noChangeArrowheads="1"/>
          </p:cNvSpPr>
          <p:nvPr/>
        </p:nvSpPr>
        <p:spPr bwMode="auto">
          <a:xfrm>
            <a:off x="7558088" y="2651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1" name="AutoShape 17"/>
          <p:cNvSpPr>
            <a:spLocks noChangeArrowheads="1"/>
          </p:cNvSpPr>
          <p:nvPr/>
        </p:nvSpPr>
        <p:spPr bwMode="auto">
          <a:xfrm>
            <a:off x="2889250" y="20780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2" name="AutoShape 18"/>
          <p:cNvSpPr>
            <a:spLocks noChangeArrowheads="1"/>
          </p:cNvSpPr>
          <p:nvPr/>
        </p:nvSpPr>
        <p:spPr bwMode="auto">
          <a:xfrm>
            <a:off x="3041650"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3" name="AutoShape 19"/>
          <p:cNvSpPr>
            <a:spLocks noChangeArrowheads="1"/>
          </p:cNvSpPr>
          <p:nvPr/>
        </p:nvSpPr>
        <p:spPr bwMode="auto">
          <a:xfrm>
            <a:off x="3194050" y="2382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4" name="AutoShape 20"/>
          <p:cNvSpPr>
            <a:spLocks noChangeArrowheads="1"/>
          </p:cNvSpPr>
          <p:nvPr/>
        </p:nvSpPr>
        <p:spPr bwMode="auto">
          <a:xfrm>
            <a:off x="3333750" y="2319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5" name="AutoShape 21"/>
          <p:cNvSpPr>
            <a:spLocks noChangeArrowheads="1"/>
          </p:cNvSpPr>
          <p:nvPr/>
        </p:nvSpPr>
        <p:spPr bwMode="auto">
          <a:xfrm>
            <a:off x="2795588"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6" name="AutoShape 22"/>
          <p:cNvSpPr>
            <a:spLocks noChangeArrowheads="1"/>
          </p:cNvSpPr>
          <p:nvPr/>
        </p:nvSpPr>
        <p:spPr bwMode="auto">
          <a:xfrm>
            <a:off x="3427413" y="2166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7" name="AutoShape 23"/>
          <p:cNvSpPr>
            <a:spLocks noChangeArrowheads="1"/>
          </p:cNvSpPr>
          <p:nvPr/>
        </p:nvSpPr>
        <p:spPr bwMode="auto">
          <a:xfrm>
            <a:off x="3684588"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8" name="AutoShape 24"/>
          <p:cNvSpPr>
            <a:spLocks noChangeArrowheads="1"/>
          </p:cNvSpPr>
          <p:nvPr/>
        </p:nvSpPr>
        <p:spPr bwMode="auto">
          <a:xfrm>
            <a:off x="3825875" y="2154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9" name="AutoShape 25"/>
          <p:cNvSpPr>
            <a:spLocks noChangeArrowheads="1"/>
          </p:cNvSpPr>
          <p:nvPr/>
        </p:nvSpPr>
        <p:spPr bwMode="auto">
          <a:xfrm>
            <a:off x="3240088" y="2166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0" name="AutoShape 26"/>
          <p:cNvSpPr>
            <a:spLocks noChangeArrowheads="1"/>
          </p:cNvSpPr>
          <p:nvPr/>
        </p:nvSpPr>
        <p:spPr bwMode="auto">
          <a:xfrm>
            <a:off x="3087688" y="1989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1" name="AutoShape 27"/>
          <p:cNvSpPr>
            <a:spLocks noChangeArrowheads="1"/>
          </p:cNvSpPr>
          <p:nvPr/>
        </p:nvSpPr>
        <p:spPr bwMode="auto">
          <a:xfrm>
            <a:off x="3638550" y="2058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2" name="AutoShape 28"/>
          <p:cNvSpPr>
            <a:spLocks noChangeArrowheads="1"/>
          </p:cNvSpPr>
          <p:nvPr/>
        </p:nvSpPr>
        <p:spPr bwMode="auto">
          <a:xfrm>
            <a:off x="3943350" y="23637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3" name="AutoShape 29"/>
          <p:cNvSpPr>
            <a:spLocks noChangeArrowheads="1"/>
          </p:cNvSpPr>
          <p:nvPr/>
        </p:nvSpPr>
        <p:spPr bwMode="auto">
          <a:xfrm>
            <a:off x="4083050" y="23002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4" name="AutoShape 30"/>
          <p:cNvSpPr>
            <a:spLocks noChangeArrowheads="1"/>
          </p:cNvSpPr>
          <p:nvPr/>
        </p:nvSpPr>
        <p:spPr bwMode="auto">
          <a:xfrm>
            <a:off x="3333750" y="20335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5" name="AutoShape 31"/>
          <p:cNvSpPr>
            <a:spLocks noChangeArrowheads="1"/>
          </p:cNvSpPr>
          <p:nvPr/>
        </p:nvSpPr>
        <p:spPr bwMode="auto">
          <a:xfrm>
            <a:off x="4176713" y="21478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6" name="AutoShape 32"/>
          <p:cNvSpPr>
            <a:spLocks noChangeArrowheads="1"/>
          </p:cNvSpPr>
          <p:nvPr/>
        </p:nvSpPr>
        <p:spPr bwMode="auto">
          <a:xfrm>
            <a:off x="4270375" y="2403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7" name="AutoShape 33"/>
          <p:cNvSpPr>
            <a:spLocks noChangeArrowheads="1"/>
          </p:cNvSpPr>
          <p:nvPr/>
        </p:nvSpPr>
        <p:spPr bwMode="auto">
          <a:xfrm>
            <a:off x="3943350" y="21082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8" name="AutoShape 34"/>
          <p:cNvSpPr>
            <a:spLocks noChangeArrowheads="1"/>
          </p:cNvSpPr>
          <p:nvPr/>
        </p:nvSpPr>
        <p:spPr bwMode="auto">
          <a:xfrm>
            <a:off x="4364038" y="1976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9" name="AutoShape 35"/>
          <p:cNvSpPr>
            <a:spLocks noChangeArrowheads="1"/>
          </p:cNvSpPr>
          <p:nvPr/>
        </p:nvSpPr>
        <p:spPr bwMode="auto">
          <a:xfrm>
            <a:off x="4516438" y="2128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0" name="AutoShape 36"/>
          <p:cNvSpPr>
            <a:spLocks noChangeArrowheads="1"/>
          </p:cNvSpPr>
          <p:nvPr/>
        </p:nvSpPr>
        <p:spPr bwMode="auto">
          <a:xfrm>
            <a:off x="4668838" y="22812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1" name="AutoShape 37"/>
          <p:cNvSpPr>
            <a:spLocks noChangeArrowheads="1"/>
          </p:cNvSpPr>
          <p:nvPr/>
        </p:nvSpPr>
        <p:spPr bwMode="auto">
          <a:xfrm>
            <a:off x="4808538"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2" name="AutoShape 38"/>
          <p:cNvSpPr>
            <a:spLocks noChangeArrowheads="1"/>
          </p:cNvSpPr>
          <p:nvPr/>
        </p:nvSpPr>
        <p:spPr bwMode="auto">
          <a:xfrm>
            <a:off x="5065713" y="2141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3" name="AutoShape 39"/>
          <p:cNvSpPr>
            <a:spLocks noChangeArrowheads="1"/>
          </p:cNvSpPr>
          <p:nvPr/>
        </p:nvSpPr>
        <p:spPr bwMode="auto">
          <a:xfrm>
            <a:off x="4995863"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4" name="AutoShape 40"/>
          <p:cNvSpPr>
            <a:spLocks noChangeArrowheads="1"/>
          </p:cNvSpPr>
          <p:nvPr/>
        </p:nvSpPr>
        <p:spPr bwMode="auto">
          <a:xfrm>
            <a:off x="4714875" y="2065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5" name="AutoShape 41"/>
          <p:cNvSpPr>
            <a:spLocks noChangeArrowheads="1"/>
          </p:cNvSpPr>
          <p:nvPr/>
        </p:nvSpPr>
        <p:spPr bwMode="auto">
          <a:xfrm>
            <a:off x="4562475" y="1887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6" name="AutoShape 42"/>
          <p:cNvSpPr>
            <a:spLocks noChangeArrowheads="1"/>
          </p:cNvSpPr>
          <p:nvPr/>
        </p:nvSpPr>
        <p:spPr bwMode="auto">
          <a:xfrm>
            <a:off x="5006975" y="1976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7" name="AutoShape 43"/>
          <p:cNvSpPr>
            <a:spLocks noChangeArrowheads="1"/>
          </p:cNvSpPr>
          <p:nvPr/>
        </p:nvSpPr>
        <p:spPr bwMode="auto">
          <a:xfrm>
            <a:off x="5159375"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8" name="AutoShape 44"/>
          <p:cNvSpPr>
            <a:spLocks noChangeArrowheads="1"/>
          </p:cNvSpPr>
          <p:nvPr/>
        </p:nvSpPr>
        <p:spPr bwMode="auto">
          <a:xfrm>
            <a:off x="5311775" y="2281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9" name="AutoShape 45"/>
          <p:cNvSpPr>
            <a:spLocks noChangeArrowheads="1"/>
          </p:cNvSpPr>
          <p:nvPr/>
        </p:nvSpPr>
        <p:spPr bwMode="auto">
          <a:xfrm>
            <a:off x="5451475" y="2217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0" name="AutoShape 46"/>
          <p:cNvSpPr>
            <a:spLocks noChangeArrowheads="1"/>
          </p:cNvSpPr>
          <p:nvPr/>
        </p:nvSpPr>
        <p:spPr bwMode="auto">
          <a:xfrm>
            <a:off x="5218113" y="2039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1" name="AutoShape 47"/>
          <p:cNvSpPr>
            <a:spLocks noChangeArrowheads="1"/>
          </p:cNvSpPr>
          <p:nvPr/>
        </p:nvSpPr>
        <p:spPr bwMode="auto">
          <a:xfrm>
            <a:off x="5545138"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2" name="AutoShape 48"/>
          <p:cNvSpPr>
            <a:spLocks noChangeArrowheads="1"/>
          </p:cNvSpPr>
          <p:nvPr/>
        </p:nvSpPr>
        <p:spPr bwMode="auto">
          <a:xfrm>
            <a:off x="563880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3" name="AutoShape 49"/>
          <p:cNvSpPr>
            <a:spLocks noChangeArrowheads="1"/>
          </p:cNvSpPr>
          <p:nvPr/>
        </p:nvSpPr>
        <p:spPr bwMode="auto">
          <a:xfrm>
            <a:off x="53578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4" name="AutoShape 50"/>
          <p:cNvSpPr>
            <a:spLocks noChangeArrowheads="1"/>
          </p:cNvSpPr>
          <p:nvPr/>
        </p:nvSpPr>
        <p:spPr bwMode="auto">
          <a:xfrm>
            <a:off x="5205413" y="1887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5" name="AutoShape 51"/>
          <p:cNvSpPr>
            <a:spLocks noChangeArrowheads="1"/>
          </p:cNvSpPr>
          <p:nvPr/>
        </p:nvSpPr>
        <p:spPr bwMode="auto">
          <a:xfrm>
            <a:off x="4422775" y="2276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6" name="AutoShape 52"/>
          <p:cNvSpPr>
            <a:spLocks noChangeArrowheads="1"/>
          </p:cNvSpPr>
          <p:nvPr/>
        </p:nvSpPr>
        <p:spPr bwMode="auto">
          <a:xfrm>
            <a:off x="58150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7" name="AutoShape 53"/>
          <p:cNvSpPr>
            <a:spLocks noChangeArrowheads="1"/>
          </p:cNvSpPr>
          <p:nvPr/>
        </p:nvSpPr>
        <p:spPr bwMode="auto">
          <a:xfrm>
            <a:off x="5967413"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8" name="AutoShape 54"/>
          <p:cNvSpPr>
            <a:spLocks noChangeArrowheads="1"/>
          </p:cNvSpPr>
          <p:nvPr/>
        </p:nvSpPr>
        <p:spPr bwMode="auto">
          <a:xfrm>
            <a:off x="6200775"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9" name="AutoShape 55"/>
          <p:cNvSpPr>
            <a:spLocks noChangeArrowheads="1"/>
          </p:cNvSpPr>
          <p:nvPr/>
        </p:nvSpPr>
        <p:spPr bwMode="auto">
          <a:xfrm>
            <a:off x="6294438" y="22574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60" name="AutoShape 56"/>
          <p:cNvSpPr>
            <a:spLocks noChangeArrowheads="1"/>
          </p:cNvSpPr>
          <p:nvPr/>
        </p:nvSpPr>
        <p:spPr bwMode="auto">
          <a:xfrm>
            <a:off x="6318250" y="2090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61" name="AutoShape 57"/>
          <p:cNvSpPr>
            <a:spLocks noChangeArrowheads="1"/>
          </p:cNvSpPr>
          <p:nvPr/>
        </p:nvSpPr>
        <p:spPr bwMode="auto">
          <a:xfrm>
            <a:off x="6013450"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62" name="AutoShape 58"/>
          <p:cNvSpPr>
            <a:spLocks noChangeArrowheads="1"/>
          </p:cNvSpPr>
          <p:nvPr/>
        </p:nvSpPr>
        <p:spPr bwMode="auto">
          <a:xfrm>
            <a:off x="4083050" y="19891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63" name="AutoShape 59"/>
          <p:cNvSpPr>
            <a:spLocks noChangeArrowheads="1"/>
          </p:cNvSpPr>
          <p:nvPr/>
        </p:nvSpPr>
        <p:spPr bwMode="auto">
          <a:xfrm>
            <a:off x="1935163"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64" name="AutoShape 60"/>
          <p:cNvSpPr>
            <a:spLocks noChangeArrowheads="1"/>
          </p:cNvSpPr>
          <p:nvPr/>
        </p:nvSpPr>
        <p:spPr bwMode="auto">
          <a:xfrm>
            <a:off x="2087563" y="2090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65" name="AutoShape 61"/>
          <p:cNvSpPr>
            <a:spLocks noChangeArrowheads="1"/>
          </p:cNvSpPr>
          <p:nvPr/>
        </p:nvSpPr>
        <p:spPr bwMode="auto">
          <a:xfrm>
            <a:off x="2239963" y="2243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66" name="AutoShape 62"/>
          <p:cNvSpPr>
            <a:spLocks noChangeArrowheads="1"/>
          </p:cNvSpPr>
          <p:nvPr/>
        </p:nvSpPr>
        <p:spPr bwMode="auto">
          <a:xfrm>
            <a:off x="2379663" y="21796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67" name="AutoShape 63"/>
          <p:cNvSpPr>
            <a:spLocks noChangeArrowheads="1"/>
          </p:cNvSpPr>
          <p:nvPr/>
        </p:nvSpPr>
        <p:spPr bwMode="auto">
          <a:xfrm>
            <a:off x="2098675" y="2316163"/>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68" name="AutoShape 64"/>
          <p:cNvSpPr>
            <a:spLocks noChangeArrowheads="1"/>
          </p:cNvSpPr>
          <p:nvPr/>
        </p:nvSpPr>
        <p:spPr bwMode="auto">
          <a:xfrm>
            <a:off x="2473325"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69" name="AutoShape 65"/>
          <p:cNvSpPr>
            <a:spLocks noChangeArrowheads="1"/>
          </p:cNvSpPr>
          <p:nvPr/>
        </p:nvSpPr>
        <p:spPr bwMode="auto">
          <a:xfrm>
            <a:off x="2566988" y="22828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70" name="AutoShape 66"/>
          <p:cNvSpPr>
            <a:spLocks noChangeArrowheads="1"/>
          </p:cNvSpPr>
          <p:nvPr/>
        </p:nvSpPr>
        <p:spPr bwMode="auto">
          <a:xfrm>
            <a:off x="2590800" y="21161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71" name="AutoShape 67"/>
          <p:cNvSpPr>
            <a:spLocks noChangeArrowheads="1"/>
          </p:cNvSpPr>
          <p:nvPr/>
        </p:nvSpPr>
        <p:spPr bwMode="auto">
          <a:xfrm>
            <a:off x="2286000"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72" name="AutoShape 68"/>
          <p:cNvSpPr>
            <a:spLocks noChangeArrowheads="1"/>
          </p:cNvSpPr>
          <p:nvPr/>
        </p:nvSpPr>
        <p:spPr bwMode="auto">
          <a:xfrm>
            <a:off x="7067550" y="226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73" name="AutoShape 69"/>
          <p:cNvSpPr>
            <a:spLocks noChangeArrowheads="1"/>
          </p:cNvSpPr>
          <p:nvPr/>
        </p:nvSpPr>
        <p:spPr bwMode="auto">
          <a:xfrm>
            <a:off x="7219950" y="21685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74" name="AutoShape 70"/>
          <p:cNvSpPr>
            <a:spLocks noChangeArrowheads="1"/>
          </p:cNvSpPr>
          <p:nvPr/>
        </p:nvSpPr>
        <p:spPr bwMode="auto">
          <a:xfrm>
            <a:off x="737235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75" name="AutoShape 71"/>
          <p:cNvSpPr>
            <a:spLocks noChangeArrowheads="1"/>
          </p:cNvSpPr>
          <p:nvPr/>
        </p:nvSpPr>
        <p:spPr bwMode="auto">
          <a:xfrm>
            <a:off x="7512050" y="22574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76" name="AutoShape 72"/>
          <p:cNvSpPr>
            <a:spLocks noChangeArrowheads="1"/>
          </p:cNvSpPr>
          <p:nvPr/>
        </p:nvSpPr>
        <p:spPr bwMode="auto">
          <a:xfrm>
            <a:off x="7605713"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77" name="AutoShape 73"/>
          <p:cNvSpPr>
            <a:spLocks noChangeArrowheads="1"/>
          </p:cNvSpPr>
          <p:nvPr/>
        </p:nvSpPr>
        <p:spPr bwMode="auto">
          <a:xfrm>
            <a:off x="7558088" y="24733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78" name="AutoShape 74"/>
          <p:cNvSpPr>
            <a:spLocks noChangeArrowheads="1"/>
          </p:cNvSpPr>
          <p:nvPr/>
        </p:nvSpPr>
        <p:spPr bwMode="auto">
          <a:xfrm>
            <a:off x="1579563" y="24526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79" name="AutoShape 75"/>
          <p:cNvSpPr>
            <a:spLocks noChangeArrowheads="1"/>
          </p:cNvSpPr>
          <p:nvPr/>
        </p:nvSpPr>
        <p:spPr bwMode="auto">
          <a:xfrm>
            <a:off x="7418388"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0" name="AutoShape 76"/>
          <p:cNvSpPr>
            <a:spLocks noChangeArrowheads="1"/>
          </p:cNvSpPr>
          <p:nvPr/>
        </p:nvSpPr>
        <p:spPr bwMode="auto">
          <a:xfrm>
            <a:off x="6470650" y="23050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1" name="AutoShape 77"/>
          <p:cNvSpPr>
            <a:spLocks noChangeArrowheads="1"/>
          </p:cNvSpPr>
          <p:nvPr/>
        </p:nvSpPr>
        <p:spPr bwMode="auto">
          <a:xfrm>
            <a:off x="6318250" y="19113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2" name="AutoShape 78"/>
          <p:cNvSpPr>
            <a:spLocks noChangeArrowheads="1"/>
          </p:cNvSpPr>
          <p:nvPr/>
        </p:nvSpPr>
        <p:spPr bwMode="auto">
          <a:xfrm>
            <a:off x="6470650" y="20637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3" name="AutoShape 79"/>
          <p:cNvSpPr>
            <a:spLocks noChangeArrowheads="1"/>
          </p:cNvSpPr>
          <p:nvPr/>
        </p:nvSpPr>
        <p:spPr bwMode="auto">
          <a:xfrm>
            <a:off x="6623050" y="22161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4" name="AutoShape 80"/>
          <p:cNvSpPr>
            <a:spLocks noChangeArrowheads="1"/>
          </p:cNvSpPr>
          <p:nvPr/>
        </p:nvSpPr>
        <p:spPr bwMode="auto">
          <a:xfrm>
            <a:off x="6762750" y="21526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5" name="AutoShape 81"/>
          <p:cNvSpPr>
            <a:spLocks noChangeArrowheads="1"/>
          </p:cNvSpPr>
          <p:nvPr/>
        </p:nvSpPr>
        <p:spPr bwMode="auto">
          <a:xfrm>
            <a:off x="6856413"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6" name="AutoShape 82"/>
          <p:cNvSpPr>
            <a:spLocks noChangeArrowheads="1"/>
          </p:cNvSpPr>
          <p:nvPr/>
        </p:nvSpPr>
        <p:spPr bwMode="auto">
          <a:xfrm>
            <a:off x="6950075"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7" name="AutoShape 83"/>
          <p:cNvSpPr>
            <a:spLocks noChangeArrowheads="1"/>
          </p:cNvSpPr>
          <p:nvPr/>
        </p:nvSpPr>
        <p:spPr bwMode="auto">
          <a:xfrm>
            <a:off x="6669088"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8" name="AutoShape 84"/>
          <p:cNvSpPr>
            <a:spLocks noChangeArrowheads="1"/>
          </p:cNvSpPr>
          <p:nvPr/>
        </p:nvSpPr>
        <p:spPr bwMode="auto">
          <a:xfrm>
            <a:off x="1381125" y="3627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9" name="AutoShape 85"/>
          <p:cNvSpPr>
            <a:spLocks noChangeArrowheads="1"/>
          </p:cNvSpPr>
          <p:nvPr/>
        </p:nvSpPr>
        <p:spPr bwMode="auto">
          <a:xfrm>
            <a:off x="1579563" y="32575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0" name="AutoShape 86"/>
          <p:cNvSpPr>
            <a:spLocks noChangeArrowheads="1"/>
          </p:cNvSpPr>
          <p:nvPr/>
        </p:nvSpPr>
        <p:spPr bwMode="auto">
          <a:xfrm>
            <a:off x="1381125" y="4090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1" name="AutoShape 87"/>
          <p:cNvSpPr>
            <a:spLocks noChangeArrowheads="1"/>
          </p:cNvSpPr>
          <p:nvPr/>
        </p:nvSpPr>
        <p:spPr bwMode="auto">
          <a:xfrm>
            <a:off x="1520825" y="26955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2" name="AutoShape 88"/>
          <p:cNvSpPr>
            <a:spLocks noChangeArrowheads="1"/>
          </p:cNvSpPr>
          <p:nvPr/>
        </p:nvSpPr>
        <p:spPr bwMode="auto">
          <a:xfrm>
            <a:off x="1381125" y="33020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3" name="AutoShape 89"/>
          <p:cNvSpPr>
            <a:spLocks noChangeArrowheads="1"/>
          </p:cNvSpPr>
          <p:nvPr/>
        </p:nvSpPr>
        <p:spPr bwMode="auto">
          <a:xfrm>
            <a:off x="1244600" y="39131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4" name="AutoShape 90"/>
          <p:cNvSpPr>
            <a:spLocks noChangeArrowheads="1"/>
          </p:cNvSpPr>
          <p:nvPr/>
        </p:nvSpPr>
        <p:spPr bwMode="auto">
          <a:xfrm>
            <a:off x="1720850"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5" name="AutoShape 91"/>
          <p:cNvSpPr>
            <a:spLocks noChangeArrowheads="1"/>
          </p:cNvSpPr>
          <p:nvPr/>
        </p:nvSpPr>
        <p:spPr bwMode="auto">
          <a:xfrm>
            <a:off x="1744663" y="20891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6" name="AutoShape 92"/>
          <p:cNvSpPr>
            <a:spLocks noChangeArrowheads="1"/>
          </p:cNvSpPr>
          <p:nvPr/>
        </p:nvSpPr>
        <p:spPr bwMode="auto">
          <a:xfrm>
            <a:off x="1427163" y="31242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7" name="AutoShape 93"/>
          <p:cNvSpPr>
            <a:spLocks noChangeArrowheads="1"/>
          </p:cNvSpPr>
          <p:nvPr/>
        </p:nvSpPr>
        <p:spPr bwMode="auto">
          <a:xfrm>
            <a:off x="1533525" y="29051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8" name="Text Box 94"/>
          <p:cNvSpPr txBox="1">
            <a:spLocks noChangeArrowheads="1"/>
          </p:cNvSpPr>
          <p:nvPr/>
        </p:nvSpPr>
        <p:spPr bwMode="auto">
          <a:xfrm>
            <a:off x="3705225" y="1235075"/>
            <a:ext cx="173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warm, moist air</a:t>
            </a:r>
          </a:p>
        </p:txBody>
      </p:sp>
      <p:sp>
        <p:nvSpPr>
          <p:cNvPr id="98399" name="Text Box 95"/>
          <p:cNvSpPr txBox="1">
            <a:spLocks noChangeArrowheads="1"/>
          </p:cNvSpPr>
          <p:nvPr/>
        </p:nvSpPr>
        <p:spPr bwMode="auto">
          <a:xfrm>
            <a:off x="4113213" y="2636838"/>
            <a:ext cx="915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cold N</a:t>
            </a:r>
            <a:r>
              <a:rPr lang="en-US" altLang="en-US" baseline="-25000"/>
              <a:t>2</a:t>
            </a:r>
          </a:p>
        </p:txBody>
      </p:sp>
      <p:sp>
        <p:nvSpPr>
          <p:cNvPr id="98400" name="Text Box 96"/>
          <p:cNvSpPr txBox="1">
            <a:spLocks noChangeArrowheads="1"/>
          </p:cNvSpPr>
          <p:nvPr/>
        </p:nvSpPr>
        <p:spPr bwMode="auto">
          <a:xfrm>
            <a:off x="4056063" y="3729038"/>
            <a:ext cx="10302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liquid N</a:t>
            </a:r>
            <a:r>
              <a:rPr lang="en-US" altLang="en-US" baseline="-25000"/>
              <a:t>2</a:t>
            </a:r>
          </a:p>
        </p:txBody>
      </p:sp>
      <p:sp>
        <p:nvSpPr>
          <p:cNvPr id="98401" name="Text Box 97"/>
          <p:cNvSpPr txBox="1">
            <a:spLocks noChangeArrowheads="1"/>
          </p:cNvSpPr>
          <p:nvPr/>
        </p:nvSpPr>
        <p:spPr bwMode="auto">
          <a:xfrm>
            <a:off x="6550025" y="1417638"/>
            <a:ext cx="476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993300"/>
                </a:solidFill>
              </a:rPr>
              <a:t>ice</a:t>
            </a:r>
            <a:endParaRPr lang="en-US" altLang="en-US" baseline="-25000">
              <a:solidFill>
                <a:srgbClr val="993300"/>
              </a:solidFill>
            </a:endParaRPr>
          </a:p>
        </p:txBody>
      </p:sp>
      <p:grpSp>
        <p:nvGrpSpPr>
          <p:cNvPr id="98402" name="Group 98"/>
          <p:cNvGrpSpPr>
            <a:grpSpLocks/>
          </p:cNvGrpSpPr>
          <p:nvPr/>
        </p:nvGrpSpPr>
        <p:grpSpPr bwMode="auto">
          <a:xfrm>
            <a:off x="-1071563" y="4995863"/>
            <a:ext cx="820738" cy="427037"/>
            <a:chOff x="445" y="1175"/>
            <a:chExt cx="517" cy="269"/>
          </a:xfrm>
        </p:grpSpPr>
        <p:sp>
          <p:nvSpPr>
            <p:cNvPr id="98403" name="Freeform 99"/>
            <p:cNvSpPr>
              <a:spLocks noChangeAspect="1"/>
            </p:cNvSpPr>
            <p:nvPr/>
          </p:nvSpPr>
          <p:spPr bwMode="auto">
            <a:xfrm rot="2166978" flipH="1">
              <a:off x="647" y="1293"/>
              <a:ext cx="315" cy="151"/>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508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04" name="Rectangle 100"/>
            <p:cNvSpPr>
              <a:spLocks noChangeArrowheads="1"/>
            </p:cNvSpPr>
            <p:nvPr/>
          </p:nvSpPr>
          <p:spPr bwMode="auto">
            <a:xfrm rot="2166978" flipH="1">
              <a:off x="833" y="1393"/>
              <a:ext cx="23" cy="27"/>
            </a:xfrm>
            <a:prstGeom prst="rect">
              <a:avLst/>
            </a:prstGeom>
            <a:solidFill>
              <a:srgbClr val="FF0000"/>
            </a:solidFill>
            <a:ln w="9525">
              <a:miter lim="800000"/>
              <a:headEnd/>
              <a:tailEnd/>
            </a:ln>
            <a:effectLst/>
            <a:scene3d>
              <a:camera prst="legacyObliqueTopRight">
                <a:rot lat="20399999" lon="20999999" rev="0"/>
              </a:camera>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98405" name="Freeform 101"/>
            <p:cNvSpPr>
              <a:spLocks/>
            </p:cNvSpPr>
            <p:nvPr/>
          </p:nvSpPr>
          <p:spPr bwMode="auto">
            <a:xfrm rot="2166978" flipH="1">
              <a:off x="445" y="1175"/>
              <a:ext cx="293" cy="32"/>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06" name="Freeform 102"/>
            <p:cNvSpPr>
              <a:spLocks/>
            </p:cNvSpPr>
            <p:nvPr/>
          </p:nvSpPr>
          <p:spPr bwMode="auto">
            <a:xfrm rot="12966978">
              <a:off x="454" y="1179"/>
              <a:ext cx="293" cy="32"/>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path" presetSubtype="0" decel="50000" fill="hold" nodeType="clickEffect">
                                  <p:stCondLst>
                                    <p:cond delay="0"/>
                                  </p:stCondLst>
                                  <p:childTnLst>
                                    <p:animMotion origin="layout" path="M 0.16041 -0.72988 L 0.67899 -0.16513 " pathEditMode="relative" rAng="0" ptsTypes="AA">
                                      <p:cBhvr>
                                        <p:cTn id="6" dur="500" fill="hold"/>
                                        <p:tgtEl>
                                          <p:spTgt spid="98402"/>
                                        </p:tgtEl>
                                        <p:attrNameLst>
                                          <p:attrName>ppt_x</p:attrName>
                                          <p:attrName>ppt_y</p:attrName>
                                        </p:attrNameLst>
                                      </p:cBhvr>
                                      <p:rCtr x="25920" y="28238"/>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49" presetClass="path" presetSubtype="0" decel="50000" fill="hold" nodeType="clickEffect">
                                  <p:stCondLst>
                                    <p:cond delay="0"/>
                                  </p:stCondLst>
                                  <p:childTnLst>
                                    <p:animMotion origin="layout" path="M 0.16441 -0.73079 L 0.75416 -0.06898 " pathEditMode="relative" rAng="0" ptsTypes="AA">
                                      <p:cBhvr>
                                        <p:cTn id="10" dur="500" fill="hold"/>
                                        <p:tgtEl>
                                          <p:spTgt spid="98402"/>
                                        </p:tgtEl>
                                        <p:attrNameLst>
                                          <p:attrName>ppt_x</p:attrName>
                                          <p:attrName>ppt_y</p:attrName>
                                        </p:attrNameLst>
                                      </p:cBhvr>
                                      <p:rCtr x="29479" y="33079"/>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path" presetSubtype="0" decel="50000" fill="hold" nodeType="clickEffect">
                                  <p:stCondLst>
                                    <p:cond delay="0"/>
                                  </p:stCondLst>
                                  <p:childTnLst>
                                    <p:animMotion origin="layout" path="M 0.16423 -0.72942 L 0.69305 -0.14663 " pathEditMode="relative" rAng="0" ptsTypes="AA">
                                      <p:cBhvr>
                                        <p:cTn id="14" dur="5000" fill="hold"/>
                                        <p:tgtEl>
                                          <p:spTgt spid="98402"/>
                                        </p:tgtEl>
                                        <p:attrNameLst>
                                          <p:attrName>ppt_x</p:attrName>
                                          <p:attrName>ppt_y</p:attrName>
                                        </p:attrNameLst>
                                      </p:cBhvr>
                                      <p:rCtr x="26441" y="291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Freeform 2"/>
          <p:cNvSpPr>
            <a:spLocks/>
          </p:cNvSpPr>
          <p:nvPr/>
        </p:nvSpPr>
        <p:spPr bwMode="auto">
          <a:xfrm>
            <a:off x="1244600" y="2125663"/>
            <a:ext cx="6616700" cy="2351087"/>
          </a:xfrm>
          <a:custGeom>
            <a:avLst/>
            <a:gdLst>
              <a:gd name="T0" fmla="*/ 202 w 4168"/>
              <a:gd name="T1" fmla="*/ 452 h 1481"/>
              <a:gd name="T2" fmla="*/ 297 w 4168"/>
              <a:gd name="T3" fmla="*/ 121 h 1481"/>
              <a:gd name="T4" fmla="*/ 922 w 4168"/>
              <a:gd name="T5" fmla="*/ 91 h 1481"/>
              <a:gd name="T6" fmla="*/ 1159 w 4168"/>
              <a:gd name="T7" fmla="*/ 106 h 1481"/>
              <a:gd name="T8" fmla="*/ 1404 w 4168"/>
              <a:gd name="T9" fmla="*/ 106 h 1481"/>
              <a:gd name="T10" fmla="*/ 1836 w 4168"/>
              <a:gd name="T11" fmla="*/ 89 h 1481"/>
              <a:gd name="T12" fmla="*/ 2128 w 4168"/>
              <a:gd name="T13" fmla="*/ 89 h 1481"/>
              <a:gd name="T14" fmla="*/ 2285 w 4168"/>
              <a:gd name="T15" fmla="*/ 81 h 1481"/>
              <a:gd name="T16" fmla="*/ 2427 w 4168"/>
              <a:gd name="T17" fmla="*/ 81 h 1481"/>
              <a:gd name="T18" fmla="*/ 2577 w 4168"/>
              <a:gd name="T19" fmla="*/ 65 h 1481"/>
              <a:gd name="T20" fmla="*/ 2901 w 4168"/>
              <a:gd name="T21" fmla="*/ 58 h 1481"/>
              <a:gd name="T22" fmla="*/ 3264 w 4168"/>
              <a:gd name="T23" fmla="*/ 65 h 1481"/>
              <a:gd name="T24" fmla="*/ 3942 w 4168"/>
              <a:gd name="T25" fmla="*/ 97 h 1481"/>
              <a:gd name="T26" fmla="*/ 4005 w 4168"/>
              <a:gd name="T27" fmla="*/ 649 h 1481"/>
              <a:gd name="T28" fmla="*/ 4053 w 4168"/>
              <a:gd name="T29" fmla="*/ 1312 h 1481"/>
              <a:gd name="T30" fmla="*/ 3313 w 4168"/>
              <a:gd name="T31" fmla="*/ 1227 h 1481"/>
              <a:gd name="T32" fmla="*/ 851 w 4168"/>
              <a:gd name="T33" fmla="*/ 1274 h 1481"/>
              <a:gd name="T34" fmla="*/ 108 w 4168"/>
              <a:gd name="T35" fmla="*/ 1344 h 1481"/>
              <a:gd name="T36" fmla="*/ 202 w 4168"/>
              <a:gd name="T37" fmla="*/ 452 h 1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68" h="1481">
                <a:moveTo>
                  <a:pt x="202" y="452"/>
                </a:moveTo>
                <a:cubicBezTo>
                  <a:pt x="233" y="248"/>
                  <a:pt x="177" y="181"/>
                  <a:pt x="297" y="121"/>
                </a:cubicBezTo>
                <a:cubicBezTo>
                  <a:pt x="417" y="61"/>
                  <a:pt x="778" y="93"/>
                  <a:pt x="922" y="91"/>
                </a:cubicBezTo>
                <a:cubicBezTo>
                  <a:pt x="1066" y="89"/>
                  <a:pt x="1079" y="103"/>
                  <a:pt x="1159" y="106"/>
                </a:cubicBezTo>
                <a:cubicBezTo>
                  <a:pt x="1239" y="109"/>
                  <a:pt x="1291" y="109"/>
                  <a:pt x="1404" y="106"/>
                </a:cubicBezTo>
                <a:cubicBezTo>
                  <a:pt x="1517" y="103"/>
                  <a:pt x="1715" y="92"/>
                  <a:pt x="1836" y="89"/>
                </a:cubicBezTo>
                <a:cubicBezTo>
                  <a:pt x="1957" y="86"/>
                  <a:pt x="2053" y="90"/>
                  <a:pt x="2128" y="89"/>
                </a:cubicBezTo>
                <a:cubicBezTo>
                  <a:pt x="2203" y="88"/>
                  <a:pt x="2235" y="82"/>
                  <a:pt x="2285" y="81"/>
                </a:cubicBezTo>
                <a:cubicBezTo>
                  <a:pt x="2335" y="80"/>
                  <a:pt x="2378" y="84"/>
                  <a:pt x="2427" y="81"/>
                </a:cubicBezTo>
                <a:cubicBezTo>
                  <a:pt x="2476" y="78"/>
                  <a:pt x="2498" y="69"/>
                  <a:pt x="2577" y="65"/>
                </a:cubicBezTo>
                <a:cubicBezTo>
                  <a:pt x="2656" y="61"/>
                  <a:pt x="2787" y="58"/>
                  <a:pt x="2901" y="58"/>
                </a:cubicBezTo>
                <a:cubicBezTo>
                  <a:pt x="3015" y="58"/>
                  <a:pt x="3091" y="59"/>
                  <a:pt x="3264" y="65"/>
                </a:cubicBezTo>
                <a:cubicBezTo>
                  <a:pt x="3437" y="71"/>
                  <a:pt x="3818" y="0"/>
                  <a:pt x="3942" y="97"/>
                </a:cubicBezTo>
                <a:cubicBezTo>
                  <a:pt x="4066" y="194"/>
                  <a:pt x="3987" y="447"/>
                  <a:pt x="4005" y="649"/>
                </a:cubicBezTo>
                <a:cubicBezTo>
                  <a:pt x="4023" y="851"/>
                  <a:pt x="4168" y="1216"/>
                  <a:pt x="4053" y="1312"/>
                </a:cubicBezTo>
                <a:cubicBezTo>
                  <a:pt x="3938" y="1408"/>
                  <a:pt x="3847" y="1233"/>
                  <a:pt x="3313" y="1227"/>
                </a:cubicBezTo>
                <a:cubicBezTo>
                  <a:pt x="2779" y="1221"/>
                  <a:pt x="1385" y="1255"/>
                  <a:pt x="851" y="1274"/>
                </a:cubicBezTo>
                <a:cubicBezTo>
                  <a:pt x="317" y="1293"/>
                  <a:pt x="216" y="1481"/>
                  <a:pt x="108" y="1344"/>
                </a:cubicBezTo>
                <a:cubicBezTo>
                  <a:pt x="0" y="1207"/>
                  <a:pt x="72" y="669"/>
                  <a:pt x="202" y="452"/>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1" name="Text Box 3"/>
          <p:cNvSpPr txBox="1">
            <a:spLocks noChangeArrowheads="1"/>
          </p:cNvSpPr>
          <p:nvPr/>
        </p:nvSpPr>
        <p:spPr bwMode="auto">
          <a:xfrm>
            <a:off x="4113213" y="2636838"/>
            <a:ext cx="915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cold N</a:t>
            </a:r>
            <a:r>
              <a:rPr lang="en-US" altLang="en-US" baseline="-25000"/>
              <a:t>2</a:t>
            </a:r>
          </a:p>
        </p:txBody>
      </p:sp>
      <p:sp>
        <p:nvSpPr>
          <p:cNvPr id="99332" name="Freeform 4"/>
          <p:cNvSpPr>
            <a:spLocks/>
          </p:cNvSpPr>
          <p:nvPr/>
        </p:nvSpPr>
        <p:spPr bwMode="auto">
          <a:xfrm>
            <a:off x="1935163" y="2562225"/>
            <a:ext cx="5219700" cy="2727325"/>
          </a:xfrm>
          <a:custGeom>
            <a:avLst/>
            <a:gdLst>
              <a:gd name="T0" fmla="*/ 399 w 3288"/>
              <a:gd name="T1" fmla="*/ 359 h 1718"/>
              <a:gd name="T2" fmla="*/ 462 w 3288"/>
              <a:gd name="T3" fmla="*/ 303 h 1718"/>
              <a:gd name="T4" fmla="*/ 493 w 3288"/>
              <a:gd name="T5" fmla="*/ 351 h 1718"/>
              <a:gd name="T6" fmla="*/ 572 w 3288"/>
              <a:gd name="T7" fmla="*/ 366 h 1718"/>
              <a:gd name="T8" fmla="*/ 604 w 3288"/>
              <a:gd name="T9" fmla="*/ 319 h 1718"/>
              <a:gd name="T10" fmla="*/ 667 w 3288"/>
              <a:gd name="T11" fmla="*/ 366 h 1718"/>
              <a:gd name="T12" fmla="*/ 730 w 3288"/>
              <a:gd name="T13" fmla="*/ 366 h 1718"/>
              <a:gd name="T14" fmla="*/ 801 w 3288"/>
              <a:gd name="T15" fmla="*/ 390 h 1718"/>
              <a:gd name="T16" fmla="*/ 840 w 3288"/>
              <a:gd name="T17" fmla="*/ 382 h 1718"/>
              <a:gd name="T18" fmla="*/ 880 w 3288"/>
              <a:gd name="T19" fmla="*/ 366 h 1718"/>
              <a:gd name="T20" fmla="*/ 975 w 3288"/>
              <a:gd name="T21" fmla="*/ 366 h 1718"/>
              <a:gd name="T22" fmla="*/ 1022 w 3288"/>
              <a:gd name="T23" fmla="*/ 382 h 1718"/>
              <a:gd name="T24" fmla="*/ 1077 w 3288"/>
              <a:gd name="T25" fmla="*/ 359 h 1718"/>
              <a:gd name="T26" fmla="*/ 1132 w 3288"/>
              <a:gd name="T27" fmla="*/ 335 h 1718"/>
              <a:gd name="T28" fmla="*/ 1243 w 3288"/>
              <a:gd name="T29" fmla="*/ 335 h 1718"/>
              <a:gd name="T30" fmla="*/ 1282 w 3288"/>
              <a:gd name="T31" fmla="*/ 390 h 1718"/>
              <a:gd name="T32" fmla="*/ 1330 w 3288"/>
              <a:gd name="T33" fmla="*/ 366 h 1718"/>
              <a:gd name="T34" fmla="*/ 1416 w 3288"/>
              <a:gd name="T35" fmla="*/ 398 h 1718"/>
              <a:gd name="T36" fmla="*/ 1503 w 3288"/>
              <a:gd name="T37" fmla="*/ 374 h 1718"/>
              <a:gd name="T38" fmla="*/ 1551 w 3288"/>
              <a:gd name="T39" fmla="*/ 398 h 1718"/>
              <a:gd name="T40" fmla="*/ 1637 w 3288"/>
              <a:gd name="T41" fmla="*/ 366 h 1718"/>
              <a:gd name="T42" fmla="*/ 1700 w 3288"/>
              <a:gd name="T43" fmla="*/ 382 h 1718"/>
              <a:gd name="T44" fmla="*/ 1811 w 3288"/>
              <a:gd name="T45" fmla="*/ 351 h 1718"/>
              <a:gd name="T46" fmla="*/ 1866 w 3288"/>
              <a:gd name="T47" fmla="*/ 382 h 1718"/>
              <a:gd name="T48" fmla="*/ 1937 w 3288"/>
              <a:gd name="T49" fmla="*/ 351 h 1718"/>
              <a:gd name="T50" fmla="*/ 2000 w 3288"/>
              <a:gd name="T51" fmla="*/ 366 h 1718"/>
              <a:gd name="T52" fmla="*/ 2071 w 3288"/>
              <a:gd name="T53" fmla="*/ 343 h 1718"/>
              <a:gd name="T54" fmla="*/ 2150 w 3288"/>
              <a:gd name="T55" fmla="*/ 366 h 1718"/>
              <a:gd name="T56" fmla="*/ 2237 w 3288"/>
              <a:gd name="T57" fmla="*/ 343 h 1718"/>
              <a:gd name="T58" fmla="*/ 2292 w 3288"/>
              <a:gd name="T59" fmla="*/ 359 h 1718"/>
              <a:gd name="T60" fmla="*/ 2371 w 3288"/>
              <a:gd name="T61" fmla="*/ 335 h 1718"/>
              <a:gd name="T62" fmla="*/ 2482 w 3288"/>
              <a:gd name="T63" fmla="*/ 351 h 1718"/>
              <a:gd name="T64" fmla="*/ 2576 w 3288"/>
              <a:gd name="T65" fmla="*/ 351 h 1718"/>
              <a:gd name="T66" fmla="*/ 2718 w 3288"/>
              <a:gd name="T67" fmla="*/ 343 h 1718"/>
              <a:gd name="T68" fmla="*/ 2789 w 3288"/>
              <a:gd name="T69" fmla="*/ 327 h 1718"/>
              <a:gd name="T70" fmla="*/ 2845 w 3288"/>
              <a:gd name="T71" fmla="*/ 193 h 1718"/>
              <a:gd name="T72" fmla="*/ 2884 w 3288"/>
              <a:gd name="T73" fmla="*/ 1487 h 1718"/>
              <a:gd name="T74" fmla="*/ 422 w 3288"/>
              <a:gd name="T75" fmla="*/ 1534 h 1718"/>
              <a:gd name="T76" fmla="*/ 351 w 3288"/>
              <a:gd name="T77" fmla="*/ 382 h 1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88" h="1718">
                <a:moveTo>
                  <a:pt x="399" y="359"/>
                </a:moveTo>
                <a:cubicBezTo>
                  <a:pt x="422" y="331"/>
                  <a:pt x="446" y="304"/>
                  <a:pt x="462" y="303"/>
                </a:cubicBezTo>
                <a:cubicBezTo>
                  <a:pt x="478" y="302"/>
                  <a:pt x="475" y="341"/>
                  <a:pt x="493" y="351"/>
                </a:cubicBezTo>
                <a:cubicBezTo>
                  <a:pt x="511" y="361"/>
                  <a:pt x="554" y="371"/>
                  <a:pt x="572" y="366"/>
                </a:cubicBezTo>
                <a:cubicBezTo>
                  <a:pt x="590" y="361"/>
                  <a:pt x="588" y="319"/>
                  <a:pt x="604" y="319"/>
                </a:cubicBezTo>
                <a:cubicBezTo>
                  <a:pt x="620" y="319"/>
                  <a:pt x="646" y="358"/>
                  <a:pt x="667" y="366"/>
                </a:cubicBezTo>
                <a:cubicBezTo>
                  <a:pt x="688" y="374"/>
                  <a:pt x="708" y="362"/>
                  <a:pt x="730" y="366"/>
                </a:cubicBezTo>
                <a:cubicBezTo>
                  <a:pt x="752" y="370"/>
                  <a:pt x="783" y="387"/>
                  <a:pt x="801" y="390"/>
                </a:cubicBezTo>
                <a:cubicBezTo>
                  <a:pt x="819" y="393"/>
                  <a:pt x="827" y="386"/>
                  <a:pt x="840" y="382"/>
                </a:cubicBezTo>
                <a:cubicBezTo>
                  <a:pt x="853" y="378"/>
                  <a:pt x="858" y="369"/>
                  <a:pt x="880" y="366"/>
                </a:cubicBezTo>
                <a:cubicBezTo>
                  <a:pt x="902" y="363"/>
                  <a:pt x="951" y="363"/>
                  <a:pt x="975" y="366"/>
                </a:cubicBezTo>
                <a:cubicBezTo>
                  <a:pt x="999" y="369"/>
                  <a:pt x="1005" y="383"/>
                  <a:pt x="1022" y="382"/>
                </a:cubicBezTo>
                <a:cubicBezTo>
                  <a:pt x="1039" y="381"/>
                  <a:pt x="1059" y="367"/>
                  <a:pt x="1077" y="359"/>
                </a:cubicBezTo>
                <a:cubicBezTo>
                  <a:pt x="1095" y="351"/>
                  <a:pt x="1104" y="339"/>
                  <a:pt x="1132" y="335"/>
                </a:cubicBezTo>
                <a:cubicBezTo>
                  <a:pt x="1160" y="331"/>
                  <a:pt x="1218" y="326"/>
                  <a:pt x="1243" y="335"/>
                </a:cubicBezTo>
                <a:cubicBezTo>
                  <a:pt x="1268" y="344"/>
                  <a:pt x="1268" y="385"/>
                  <a:pt x="1282" y="390"/>
                </a:cubicBezTo>
                <a:cubicBezTo>
                  <a:pt x="1296" y="395"/>
                  <a:pt x="1308" y="365"/>
                  <a:pt x="1330" y="366"/>
                </a:cubicBezTo>
                <a:cubicBezTo>
                  <a:pt x="1352" y="367"/>
                  <a:pt x="1387" y="397"/>
                  <a:pt x="1416" y="398"/>
                </a:cubicBezTo>
                <a:cubicBezTo>
                  <a:pt x="1445" y="399"/>
                  <a:pt x="1481" y="374"/>
                  <a:pt x="1503" y="374"/>
                </a:cubicBezTo>
                <a:cubicBezTo>
                  <a:pt x="1525" y="374"/>
                  <a:pt x="1529" y="399"/>
                  <a:pt x="1551" y="398"/>
                </a:cubicBezTo>
                <a:cubicBezTo>
                  <a:pt x="1573" y="397"/>
                  <a:pt x="1612" y="369"/>
                  <a:pt x="1637" y="366"/>
                </a:cubicBezTo>
                <a:cubicBezTo>
                  <a:pt x="1662" y="363"/>
                  <a:pt x="1671" y="384"/>
                  <a:pt x="1700" y="382"/>
                </a:cubicBezTo>
                <a:cubicBezTo>
                  <a:pt x="1729" y="380"/>
                  <a:pt x="1783" y="351"/>
                  <a:pt x="1811" y="351"/>
                </a:cubicBezTo>
                <a:cubicBezTo>
                  <a:pt x="1839" y="351"/>
                  <a:pt x="1845" y="382"/>
                  <a:pt x="1866" y="382"/>
                </a:cubicBezTo>
                <a:cubicBezTo>
                  <a:pt x="1887" y="382"/>
                  <a:pt x="1915" y="354"/>
                  <a:pt x="1937" y="351"/>
                </a:cubicBezTo>
                <a:cubicBezTo>
                  <a:pt x="1959" y="348"/>
                  <a:pt x="1978" y="367"/>
                  <a:pt x="2000" y="366"/>
                </a:cubicBezTo>
                <a:cubicBezTo>
                  <a:pt x="2022" y="365"/>
                  <a:pt x="2046" y="343"/>
                  <a:pt x="2071" y="343"/>
                </a:cubicBezTo>
                <a:cubicBezTo>
                  <a:pt x="2096" y="343"/>
                  <a:pt x="2122" y="366"/>
                  <a:pt x="2150" y="366"/>
                </a:cubicBezTo>
                <a:cubicBezTo>
                  <a:pt x="2178" y="366"/>
                  <a:pt x="2213" y="344"/>
                  <a:pt x="2237" y="343"/>
                </a:cubicBezTo>
                <a:cubicBezTo>
                  <a:pt x="2261" y="342"/>
                  <a:pt x="2270" y="360"/>
                  <a:pt x="2292" y="359"/>
                </a:cubicBezTo>
                <a:cubicBezTo>
                  <a:pt x="2314" y="358"/>
                  <a:pt x="2339" y="336"/>
                  <a:pt x="2371" y="335"/>
                </a:cubicBezTo>
                <a:cubicBezTo>
                  <a:pt x="2403" y="334"/>
                  <a:pt x="2448" y="348"/>
                  <a:pt x="2482" y="351"/>
                </a:cubicBezTo>
                <a:cubicBezTo>
                  <a:pt x="2516" y="354"/>
                  <a:pt x="2537" y="352"/>
                  <a:pt x="2576" y="351"/>
                </a:cubicBezTo>
                <a:cubicBezTo>
                  <a:pt x="2615" y="350"/>
                  <a:pt x="2683" y="347"/>
                  <a:pt x="2718" y="343"/>
                </a:cubicBezTo>
                <a:cubicBezTo>
                  <a:pt x="2753" y="339"/>
                  <a:pt x="2768" y="352"/>
                  <a:pt x="2789" y="327"/>
                </a:cubicBezTo>
                <a:cubicBezTo>
                  <a:pt x="2810" y="302"/>
                  <a:pt x="2829" y="0"/>
                  <a:pt x="2845" y="193"/>
                </a:cubicBezTo>
                <a:cubicBezTo>
                  <a:pt x="2861" y="386"/>
                  <a:pt x="3288" y="1264"/>
                  <a:pt x="2884" y="1487"/>
                </a:cubicBezTo>
                <a:cubicBezTo>
                  <a:pt x="2480" y="1710"/>
                  <a:pt x="844" y="1718"/>
                  <a:pt x="422" y="1534"/>
                </a:cubicBezTo>
                <a:cubicBezTo>
                  <a:pt x="0" y="1350"/>
                  <a:pt x="175" y="866"/>
                  <a:pt x="351" y="382"/>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3" name="Freeform 5"/>
          <p:cNvSpPr>
            <a:spLocks/>
          </p:cNvSpPr>
          <p:nvPr/>
        </p:nvSpPr>
        <p:spPr bwMode="auto">
          <a:xfrm>
            <a:off x="1935163" y="2035175"/>
            <a:ext cx="5205412" cy="3005138"/>
          </a:xfrm>
          <a:custGeom>
            <a:avLst/>
            <a:gdLst>
              <a:gd name="T0" fmla="*/ 399 w 3279"/>
              <a:gd name="T1" fmla="*/ 266 h 1893"/>
              <a:gd name="T2" fmla="*/ 462 w 3279"/>
              <a:gd name="T3" fmla="*/ 199 h 1893"/>
              <a:gd name="T4" fmla="*/ 493 w 3279"/>
              <a:gd name="T5" fmla="*/ 256 h 1893"/>
              <a:gd name="T6" fmla="*/ 572 w 3279"/>
              <a:gd name="T7" fmla="*/ 274 h 1893"/>
              <a:gd name="T8" fmla="*/ 604 w 3279"/>
              <a:gd name="T9" fmla="*/ 218 h 1893"/>
              <a:gd name="T10" fmla="*/ 667 w 3279"/>
              <a:gd name="T11" fmla="*/ 274 h 1893"/>
              <a:gd name="T12" fmla="*/ 730 w 3279"/>
              <a:gd name="T13" fmla="*/ 274 h 1893"/>
              <a:gd name="T14" fmla="*/ 801 w 3279"/>
              <a:gd name="T15" fmla="*/ 303 h 1893"/>
              <a:gd name="T16" fmla="*/ 840 w 3279"/>
              <a:gd name="T17" fmla="*/ 293 h 1893"/>
              <a:gd name="T18" fmla="*/ 880 w 3279"/>
              <a:gd name="T19" fmla="*/ 274 h 1893"/>
              <a:gd name="T20" fmla="*/ 975 w 3279"/>
              <a:gd name="T21" fmla="*/ 274 h 1893"/>
              <a:gd name="T22" fmla="*/ 1022 w 3279"/>
              <a:gd name="T23" fmla="*/ 293 h 1893"/>
              <a:gd name="T24" fmla="*/ 1077 w 3279"/>
              <a:gd name="T25" fmla="*/ 266 h 1893"/>
              <a:gd name="T26" fmla="*/ 1132 w 3279"/>
              <a:gd name="T27" fmla="*/ 237 h 1893"/>
              <a:gd name="T28" fmla="*/ 1243 w 3279"/>
              <a:gd name="T29" fmla="*/ 237 h 1893"/>
              <a:gd name="T30" fmla="*/ 1282 w 3279"/>
              <a:gd name="T31" fmla="*/ 303 h 1893"/>
              <a:gd name="T32" fmla="*/ 1330 w 3279"/>
              <a:gd name="T33" fmla="*/ 274 h 1893"/>
              <a:gd name="T34" fmla="*/ 1416 w 3279"/>
              <a:gd name="T35" fmla="*/ 313 h 1893"/>
              <a:gd name="T36" fmla="*/ 1503 w 3279"/>
              <a:gd name="T37" fmla="*/ 284 h 1893"/>
              <a:gd name="T38" fmla="*/ 1551 w 3279"/>
              <a:gd name="T39" fmla="*/ 313 h 1893"/>
              <a:gd name="T40" fmla="*/ 1637 w 3279"/>
              <a:gd name="T41" fmla="*/ 274 h 1893"/>
              <a:gd name="T42" fmla="*/ 1700 w 3279"/>
              <a:gd name="T43" fmla="*/ 293 h 1893"/>
              <a:gd name="T44" fmla="*/ 1811 w 3279"/>
              <a:gd name="T45" fmla="*/ 256 h 1893"/>
              <a:gd name="T46" fmla="*/ 1866 w 3279"/>
              <a:gd name="T47" fmla="*/ 293 h 1893"/>
              <a:gd name="T48" fmla="*/ 1937 w 3279"/>
              <a:gd name="T49" fmla="*/ 256 h 1893"/>
              <a:gd name="T50" fmla="*/ 2000 w 3279"/>
              <a:gd name="T51" fmla="*/ 274 h 1893"/>
              <a:gd name="T52" fmla="*/ 2071 w 3279"/>
              <a:gd name="T53" fmla="*/ 247 h 1893"/>
              <a:gd name="T54" fmla="*/ 2150 w 3279"/>
              <a:gd name="T55" fmla="*/ 274 h 1893"/>
              <a:gd name="T56" fmla="*/ 2237 w 3279"/>
              <a:gd name="T57" fmla="*/ 247 h 1893"/>
              <a:gd name="T58" fmla="*/ 2292 w 3279"/>
              <a:gd name="T59" fmla="*/ 266 h 1893"/>
              <a:gd name="T60" fmla="*/ 2371 w 3279"/>
              <a:gd name="T61" fmla="*/ 237 h 1893"/>
              <a:gd name="T62" fmla="*/ 2482 w 3279"/>
              <a:gd name="T63" fmla="*/ 256 h 1893"/>
              <a:gd name="T64" fmla="*/ 2576 w 3279"/>
              <a:gd name="T65" fmla="*/ 256 h 1893"/>
              <a:gd name="T66" fmla="*/ 2718 w 3279"/>
              <a:gd name="T67" fmla="*/ 247 h 1893"/>
              <a:gd name="T68" fmla="*/ 2789 w 3279"/>
              <a:gd name="T69" fmla="*/ 228 h 1893"/>
              <a:gd name="T70" fmla="*/ 2884 w 3279"/>
              <a:gd name="T71" fmla="*/ 1616 h 1893"/>
              <a:gd name="T72" fmla="*/ 422 w 3279"/>
              <a:gd name="T73" fmla="*/ 1673 h 1893"/>
              <a:gd name="T74" fmla="*/ 351 w 3279"/>
              <a:gd name="T75" fmla="*/ 293 h 1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79" h="1893">
                <a:moveTo>
                  <a:pt x="399" y="266"/>
                </a:moveTo>
                <a:cubicBezTo>
                  <a:pt x="422" y="232"/>
                  <a:pt x="446" y="200"/>
                  <a:pt x="462" y="199"/>
                </a:cubicBezTo>
                <a:cubicBezTo>
                  <a:pt x="478" y="198"/>
                  <a:pt x="475" y="244"/>
                  <a:pt x="493" y="256"/>
                </a:cubicBezTo>
                <a:cubicBezTo>
                  <a:pt x="511" y="268"/>
                  <a:pt x="554" y="280"/>
                  <a:pt x="572" y="274"/>
                </a:cubicBezTo>
                <a:cubicBezTo>
                  <a:pt x="590" y="268"/>
                  <a:pt x="588" y="218"/>
                  <a:pt x="604" y="218"/>
                </a:cubicBezTo>
                <a:cubicBezTo>
                  <a:pt x="620" y="218"/>
                  <a:pt x="646" y="265"/>
                  <a:pt x="667" y="274"/>
                </a:cubicBezTo>
                <a:cubicBezTo>
                  <a:pt x="688" y="284"/>
                  <a:pt x="708" y="269"/>
                  <a:pt x="730" y="274"/>
                </a:cubicBezTo>
                <a:cubicBezTo>
                  <a:pt x="752" y="279"/>
                  <a:pt x="783" y="299"/>
                  <a:pt x="801" y="303"/>
                </a:cubicBezTo>
                <a:cubicBezTo>
                  <a:pt x="819" y="307"/>
                  <a:pt x="827" y="298"/>
                  <a:pt x="840" y="293"/>
                </a:cubicBezTo>
                <a:cubicBezTo>
                  <a:pt x="853" y="289"/>
                  <a:pt x="858" y="278"/>
                  <a:pt x="880" y="274"/>
                </a:cubicBezTo>
                <a:cubicBezTo>
                  <a:pt x="902" y="271"/>
                  <a:pt x="951" y="271"/>
                  <a:pt x="975" y="274"/>
                </a:cubicBezTo>
                <a:cubicBezTo>
                  <a:pt x="999" y="278"/>
                  <a:pt x="1005" y="295"/>
                  <a:pt x="1022" y="293"/>
                </a:cubicBezTo>
                <a:cubicBezTo>
                  <a:pt x="1039" y="292"/>
                  <a:pt x="1059" y="275"/>
                  <a:pt x="1077" y="266"/>
                </a:cubicBezTo>
                <a:cubicBezTo>
                  <a:pt x="1095" y="256"/>
                  <a:pt x="1104" y="242"/>
                  <a:pt x="1132" y="237"/>
                </a:cubicBezTo>
                <a:cubicBezTo>
                  <a:pt x="1160" y="232"/>
                  <a:pt x="1218" y="226"/>
                  <a:pt x="1243" y="237"/>
                </a:cubicBezTo>
                <a:cubicBezTo>
                  <a:pt x="1268" y="248"/>
                  <a:pt x="1268" y="297"/>
                  <a:pt x="1282" y="303"/>
                </a:cubicBezTo>
                <a:cubicBezTo>
                  <a:pt x="1296" y="309"/>
                  <a:pt x="1308" y="273"/>
                  <a:pt x="1330" y="274"/>
                </a:cubicBezTo>
                <a:cubicBezTo>
                  <a:pt x="1352" y="275"/>
                  <a:pt x="1387" y="311"/>
                  <a:pt x="1416" y="313"/>
                </a:cubicBezTo>
                <a:cubicBezTo>
                  <a:pt x="1445" y="314"/>
                  <a:pt x="1481" y="284"/>
                  <a:pt x="1503" y="284"/>
                </a:cubicBezTo>
                <a:cubicBezTo>
                  <a:pt x="1525" y="284"/>
                  <a:pt x="1529" y="314"/>
                  <a:pt x="1551" y="313"/>
                </a:cubicBezTo>
                <a:cubicBezTo>
                  <a:pt x="1573" y="311"/>
                  <a:pt x="1612" y="278"/>
                  <a:pt x="1637" y="274"/>
                </a:cubicBezTo>
                <a:cubicBezTo>
                  <a:pt x="1662" y="271"/>
                  <a:pt x="1671" y="296"/>
                  <a:pt x="1700" y="293"/>
                </a:cubicBezTo>
                <a:cubicBezTo>
                  <a:pt x="1729" y="291"/>
                  <a:pt x="1783" y="256"/>
                  <a:pt x="1811" y="256"/>
                </a:cubicBezTo>
                <a:cubicBezTo>
                  <a:pt x="1839" y="256"/>
                  <a:pt x="1845" y="293"/>
                  <a:pt x="1866" y="293"/>
                </a:cubicBezTo>
                <a:cubicBezTo>
                  <a:pt x="1887" y="293"/>
                  <a:pt x="1915" y="260"/>
                  <a:pt x="1937" y="256"/>
                </a:cubicBezTo>
                <a:cubicBezTo>
                  <a:pt x="1959" y="253"/>
                  <a:pt x="1978" y="275"/>
                  <a:pt x="2000" y="274"/>
                </a:cubicBezTo>
                <a:cubicBezTo>
                  <a:pt x="2022" y="273"/>
                  <a:pt x="2046" y="247"/>
                  <a:pt x="2071" y="247"/>
                </a:cubicBezTo>
                <a:cubicBezTo>
                  <a:pt x="2096" y="247"/>
                  <a:pt x="2122" y="274"/>
                  <a:pt x="2150" y="274"/>
                </a:cubicBezTo>
                <a:cubicBezTo>
                  <a:pt x="2178" y="274"/>
                  <a:pt x="2213" y="248"/>
                  <a:pt x="2237" y="247"/>
                </a:cubicBezTo>
                <a:cubicBezTo>
                  <a:pt x="2261" y="245"/>
                  <a:pt x="2270" y="267"/>
                  <a:pt x="2292" y="266"/>
                </a:cubicBezTo>
                <a:cubicBezTo>
                  <a:pt x="2314" y="265"/>
                  <a:pt x="2339" y="238"/>
                  <a:pt x="2371" y="237"/>
                </a:cubicBezTo>
                <a:cubicBezTo>
                  <a:pt x="2403" y="236"/>
                  <a:pt x="2448" y="253"/>
                  <a:pt x="2482" y="256"/>
                </a:cubicBezTo>
                <a:cubicBezTo>
                  <a:pt x="2516" y="260"/>
                  <a:pt x="2537" y="257"/>
                  <a:pt x="2576" y="256"/>
                </a:cubicBezTo>
                <a:cubicBezTo>
                  <a:pt x="2615" y="255"/>
                  <a:pt x="2683" y="251"/>
                  <a:pt x="2718" y="247"/>
                </a:cubicBezTo>
                <a:cubicBezTo>
                  <a:pt x="2753" y="242"/>
                  <a:pt x="2761" y="0"/>
                  <a:pt x="2789" y="228"/>
                </a:cubicBezTo>
                <a:cubicBezTo>
                  <a:pt x="2817" y="456"/>
                  <a:pt x="3279" y="1375"/>
                  <a:pt x="2884" y="1616"/>
                </a:cubicBezTo>
                <a:cubicBezTo>
                  <a:pt x="2489" y="1857"/>
                  <a:pt x="844" y="1893"/>
                  <a:pt x="422" y="1673"/>
                </a:cubicBezTo>
                <a:cubicBezTo>
                  <a:pt x="0" y="1452"/>
                  <a:pt x="175" y="873"/>
                  <a:pt x="351" y="293"/>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4" name="Rectangle 6"/>
          <p:cNvSpPr>
            <a:spLocks noGrp="1" noChangeArrowheads="1"/>
          </p:cNvSpPr>
          <p:nvPr>
            <p:ph type="title"/>
          </p:nvPr>
        </p:nvSpPr>
        <p:spPr>
          <a:xfrm>
            <a:off x="457200" y="33338"/>
            <a:ext cx="8229600" cy="1143000"/>
          </a:xfrm>
        </p:spPr>
        <p:txBody>
          <a:bodyPr/>
          <a:lstStyle/>
          <a:p>
            <a:r>
              <a:rPr lang="en-US" altLang="en-US"/>
              <a:t>plunge cooling</a:t>
            </a:r>
          </a:p>
        </p:txBody>
      </p:sp>
      <p:sp>
        <p:nvSpPr>
          <p:cNvPr id="99335" name="Freeform 7"/>
          <p:cNvSpPr>
            <a:spLocks/>
          </p:cNvSpPr>
          <p:nvPr/>
        </p:nvSpPr>
        <p:spPr bwMode="auto">
          <a:xfrm>
            <a:off x="1771650" y="2427288"/>
            <a:ext cx="5600700" cy="3371850"/>
          </a:xfrm>
          <a:custGeom>
            <a:avLst/>
            <a:gdLst>
              <a:gd name="T0" fmla="*/ 1 w 3528"/>
              <a:gd name="T1" fmla="*/ 2124 h 2124"/>
              <a:gd name="T2" fmla="*/ 0 w 3528"/>
              <a:gd name="T3" fmla="*/ 1 h 2124"/>
              <a:gd name="T4" fmla="*/ 703 w 3528"/>
              <a:gd name="T5" fmla="*/ 0 h 2124"/>
              <a:gd name="T6" fmla="*/ 704 w 3528"/>
              <a:gd name="T7" fmla="*/ 1422 h 2124"/>
              <a:gd name="T8" fmla="*/ 2824 w 3528"/>
              <a:gd name="T9" fmla="*/ 1422 h 2124"/>
              <a:gd name="T10" fmla="*/ 2826 w 3528"/>
              <a:gd name="T11" fmla="*/ 1 h 2124"/>
              <a:gd name="T12" fmla="*/ 3528 w 3528"/>
              <a:gd name="T13" fmla="*/ 2 h 2124"/>
              <a:gd name="T14" fmla="*/ 3528 w 3528"/>
              <a:gd name="T15" fmla="*/ 2124 h 2124"/>
              <a:gd name="T16" fmla="*/ 1 w 3528"/>
              <a:gd name="T17" fmla="*/ 2124 h 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8" h="2124">
                <a:moveTo>
                  <a:pt x="1" y="2124"/>
                </a:moveTo>
                <a:lnTo>
                  <a:pt x="0" y="1"/>
                </a:lnTo>
                <a:lnTo>
                  <a:pt x="703" y="0"/>
                </a:lnTo>
                <a:lnTo>
                  <a:pt x="704" y="1422"/>
                </a:lnTo>
                <a:lnTo>
                  <a:pt x="2824" y="1422"/>
                </a:lnTo>
                <a:lnTo>
                  <a:pt x="2826" y="1"/>
                </a:lnTo>
                <a:lnTo>
                  <a:pt x="3528" y="2"/>
                </a:lnTo>
                <a:lnTo>
                  <a:pt x="3528" y="2124"/>
                </a:lnTo>
                <a:lnTo>
                  <a:pt x="1" y="2124"/>
                </a:lnTo>
                <a:close/>
              </a:path>
            </a:pathLst>
          </a:custGeom>
          <a:solidFill>
            <a:srgbClr val="A589A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6" name="Text Box 8"/>
          <p:cNvSpPr txBox="1">
            <a:spLocks noChangeArrowheads="1"/>
          </p:cNvSpPr>
          <p:nvPr/>
        </p:nvSpPr>
        <p:spPr bwMode="auto">
          <a:xfrm>
            <a:off x="3711575" y="5043488"/>
            <a:ext cx="172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foam insulation</a:t>
            </a:r>
          </a:p>
        </p:txBody>
      </p:sp>
      <p:sp>
        <p:nvSpPr>
          <p:cNvPr id="99337" name="AutoShape 9"/>
          <p:cNvSpPr>
            <a:spLocks noChangeArrowheads="1"/>
          </p:cNvSpPr>
          <p:nvPr/>
        </p:nvSpPr>
        <p:spPr bwMode="auto">
          <a:xfrm>
            <a:off x="7372350" y="25622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38" name="AutoShape 10"/>
          <p:cNvSpPr>
            <a:spLocks noChangeArrowheads="1"/>
          </p:cNvSpPr>
          <p:nvPr/>
        </p:nvSpPr>
        <p:spPr bwMode="auto">
          <a:xfrm>
            <a:off x="7418388" y="33909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39" name="AutoShape 11"/>
          <p:cNvSpPr>
            <a:spLocks noChangeArrowheads="1"/>
          </p:cNvSpPr>
          <p:nvPr/>
        </p:nvSpPr>
        <p:spPr bwMode="auto">
          <a:xfrm>
            <a:off x="767556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0" name="AutoShape 12"/>
          <p:cNvSpPr>
            <a:spLocks noChangeArrowheads="1"/>
          </p:cNvSpPr>
          <p:nvPr/>
        </p:nvSpPr>
        <p:spPr bwMode="auto">
          <a:xfrm>
            <a:off x="746601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1" name="AutoShape 13"/>
          <p:cNvSpPr>
            <a:spLocks noChangeArrowheads="1"/>
          </p:cNvSpPr>
          <p:nvPr/>
        </p:nvSpPr>
        <p:spPr bwMode="auto">
          <a:xfrm>
            <a:off x="7673975" y="33464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2" name="AutoShape 14"/>
          <p:cNvSpPr>
            <a:spLocks noChangeArrowheads="1"/>
          </p:cNvSpPr>
          <p:nvPr/>
        </p:nvSpPr>
        <p:spPr bwMode="auto">
          <a:xfrm>
            <a:off x="7558088" y="31686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3" name="AutoShape 15"/>
          <p:cNvSpPr>
            <a:spLocks noChangeArrowheads="1"/>
          </p:cNvSpPr>
          <p:nvPr/>
        </p:nvSpPr>
        <p:spPr bwMode="auto">
          <a:xfrm>
            <a:off x="7675563" y="40020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4" name="AutoShape 16"/>
          <p:cNvSpPr>
            <a:spLocks noChangeArrowheads="1"/>
          </p:cNvSpPr>
          <p:nvPr/>
        </p:nvSpPr>
        <p:spPr bwMode="auto">
          <a:xfrm>
            <a:off x="7372350" y="353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5" name="AutoShape 17"/>
          <p:cNvSpPr>
            <a:spLocks noChangeArrowheads="1"/>
          </p:cNvSpPr>
          <p:nvPr/>
        </p:nvSpPr>
        <p:spPr bwMode="auto">
          <a:xfrm>
            <a:off x="7418388" y="2905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6" name="AutoShape 18"/>
          <p:cNvSpPr>
            <a:spLocks noChangeArrowheads="1"/>
          </p:cNvSpPr>
          <p:nvPr/>
        </p:nvSpPr>
        <p:spPr bwMode="auto">
          <a:xfrm>
            <a:off x="7558088" y="2651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7" name="AutoShape 19"/>
          <p:cNvSpPr>
            <a:spLocks noChangeArrowheads="1"/>
          </p:cNvSpPr>
          <p:nvPr/>
        </p:nvSpPr>
        <p:spPr bwMode="auto">
          <a:xfrm>
            <a:off x="2889250" y="20780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8" name="AutoShape 20"/>
          <p:cNvSpPr>
            <a:spLocks noChangeArrowheads="1"/>
          </p:cNvSpPr>
          <p:nvPr/>
        </p:nvSpPr>
        <p:spPr bwMode="auto">
          <a:xfrm>
            <a:off x="3041650"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9" name="AutoShape 21"/>
          <p:cNvSpPr>
            <a:spLocks noChangeArrowheads="1"/>
          </p:cNvSpPr>
          <p:nvPr/>
        </p:nvSpPr>
        <p:spPr bwMode="auto">
          <a:xfrm>
            <a:off x="3194050" y="2382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50" name="AutoShape 22"/>
          <p:cNvSpPr>
            <a:spLocks noChangeArrowheads="1"/>
          </p:cNvSpPr>
          <p:nvPr/>
        </p:nvSpPr>
        <p:spPr bwMode="auto">
          <a:xfrm>
            <a:off x="3333750" y="2319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51" name="AutoShape 23"/>
          <p:cNvSpPr>
            <a:spLocks noChangeArrowheads="1"/>
          </p:cNvSpPr>
          <p:nvPr/>
        </p:nvSpPr>
        <p:spPr bwMode="auto">
          <a:xfrm>
            <a:off x="2795588"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52" name="AutoShape 24"/>
          <p:cNvSpPr>
            <a:spLocks noChangeArrowheads="1"/>
          </p:cNvSpPr>
          <p:nvPr/>
        </p:nvSpPr>
        <p:spPr bwMode="auto">
          <a:xfrm>
            <a:off x="3427413" y="2166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53" name="AutoShape 25"/>
          <p:cNvSpPr>
            <a:spLocks noChangeArrowheads="1"/>
          </p:cNvSpPr>
          <p:nvPr/>
        </p:nvSpPr>
        <p:spPr bwMode="auto">
          <a:xfrm>
            <a:off x="3684588"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54" name="AutoShape 26"/>
          <p:cNvSpPr>
            <a:spLocks noChangeArrowheads="1"/>
          </p:cNvSpPr>
          <p:nvPr/>
        </p:nvSpPr>
        <p:spPr bwMode="auto">
          <a:xfrm>
            <a:off x="3825875" y="2154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55" name="AutoShape 27"/>
          <p:cNvSpPr>
            <a:spLocks noChangeArrowheads="1"/>
          </p:cNvSpPr>
          <p:nvPr/>
        </p:nvSpPr>
        <p:spPr bwMode="auto">
          <a:xfrm>
            <a:off x="3240088" y="2166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56" name="AutoShape 28"/>
          <p:cNvSpPr>
            <a:spLocks noChangeArrowheads="1"/>
          </p:cNvSpPr>
          <p:nvPr/>
        </p:nvSpPr>
        <p:spPr bwMode="auto">
          <a:xfrm>
            <a:off x="3087688" y="1989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57" name="AutoShape 29"/>
          <p:cNvSpPr>
            <a:spLocks noChangeArrowheads="1"/>
          </p:cNvSpPr>
          <p:nvPr/>
        </p:nvSpPr>
        <p:spPr bwMode="auto">
          <a:xfrm>
            <a:off x="3638550" y="2058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58" name="AutoShape 30"/>
          <p:cNvSpPr>
            <a:spLocks noChangeArrowheads="1"/>
          </p:cNvSpPr>
          <p:nvPr/>
        </p:nvSpPr>
        <p:spPr bwMode="auto">
          <a:xfrm>
            <a:off x="3943350" y="23637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59" name="AutoShape 31"/>
          <p:cNvSpPr>
            <a:spLocks noChangeArrowheads="1"/>
          </p:cNvSpPr>
          <p:nvPr/>
        </p:nvSpPr>
        <p:spPr bwMode="auto">
          <a:xfrm>
            <a:off x="4083050" y="23002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60" name="AutoShape 32"/>
          <p:cNvSpPr>
            <a:spLocks noChangeArrowheads="1"/>
          </p:cNvSpPr>
          <p:nvPr/>
        </p:nvSpPr>
        <p:spPr bwMode="auto">
          <a:xfrm>
            <a:off x="3333750" y="20335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61" name="AutoShape 33"/>
          <p:cNvSpPr>
            <a:spLocks noChangeArrowheads="1"/>
          </p:cNvSpPr>
          <p:nvPr/>
        </p:nvSpPr>
        <p:spPr bwMode="auto">
          <a:xfrm>
            <a:off x="4176713" y="21478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62" name="AutoShape 34"/>
          <p:cNvSpPr>
            <a:spLocks noChangeArrowheads="1"/>
          </p:cNvSpPr>
          <p:nvPr/>
        </p:nvSpPr>
        <p:spPr bwMode="auto">
          <a:xfrm>
            <a:off x="4270375" y="2403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63" name="AutoShape 35"/>
          <p:cNvSpPr>
            <a:spLocks noChangeArrowheads="1"/>
          </p:cNvSpPr>
          <p:nvPr/>
        </p:nvSpPr>
        <p:spPr bwMode="auto">
          <a:xfrm>
            <a:off x="3943350" y="21082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64" name="AutoShape 36"/>
          <p:cNvSpPr>
            <a:spLocks noChangeArrowheads="1"/>
          </p:cNvSpPr>
          <p:nvPr/>
        </p:nvSpPr>
        <p:spPr bwMode="auto">
          <a:xfrm>
            <a:off x="4364038" y="1976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65" name="AutoShape 37"/>
          <p:cNvSpPr>
            <a:spLocks noChangeArrowheads="1"/>
          </p:cNvSpPr>
          <p:nvPr/>
        </p:nvSpPr>
        <p:spPr bwMode="auto">
          <a:xfrm>
            <a:off x="4516438" y="2128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66" name="AutoShape 38"/>
          <p:cNvSpPr>
            <a:spLocks noChangeArrowheads="1"/>
          </p:cNvSpPr>
          <p:nvPr/>
        </p:nvSpPr>
        <p:spPr bwMode="auto">
          <a:xfrm>
            <a:off x="4668838" y="22812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67" name="AutoShape 39"/>
          <p:cNvSpPr>
            <a:spLocks noChangeArrowheads="1"/>
          </p:cNvSpPr>
          <p:nvPr/>
        </p:nvSpPr>
        <p:spPr bwMode="auto">
          <a:xfrm>
            <a:off x="4808538"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68" name="AutoShape 40"/>
          <p:cNvSpPr>
            <a:spLocks noChangeArrowheads="1"/>
          </p:cNvSpPr>
          <p:nvPr/>
        </p:nvSpPr>
        <p:spPr bwMode="auto">
          <a:xfrm>
            <a:off x="5065713" y="2141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69" name="AutoShape 41"/>
          <p:cNvSpPr>
            <a:spLocks noChangeArrowheads="1"/>
          </p:cNvSpPr>
          <p:nvPr/>
        </p:nvSpPr>
        <p:spPr bwMode="auto">
          <a:xfrm>
            <a:off x="4995863"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70" name="AutoShape 42"/>
          <p:cNvSpPr>
            <a:spLocks noChangeArrowheads="1"/>
          </p:cNvSpPr>
          <p:nvPr/>
        </p:nvSpPr>
        <p:spPr bwMode="auto">
          <a:xfrm>
            <a:off x="4714875" y="2065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71" name="AutoShape 43"/>
          <p:cNvSpPr>
            <a:spLocks noChangeArrowheads="1"/>
          </p:cNvSpPr>
          <p:nvPr/>
        </p:nvSpPr>
        <p:spPr bwMode="auto">
          <a:xfrm>
            <a:off x="4562475" y="1887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72" name="AutoShape 44"/>
          <p:cNvSpPr>
            <a:spLocks noChangeArrowheads="1"/>
          </p:cNvSpPr>
          <p:nvPr/>
        </p:nvSpPr>
        <p:spPr bwMode="auto">
          <a:xfrm>
            <a:off x="5006975" y="1976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73" name="AutoShape 45"/>
          <p:cNvSpPr>
            <a:spLocks noChangeArrowheads="1"/>
          </p:cNvSpPr>
          <p:nvPr/>
        </p:nvSpPr>
        <p:spPr bwMode="auto">
          <a:xfrm>
            <a:off x="5159375"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74" name="AutoShape 46"/>
          <p:cNvSpPr>
            <a:spLocks noChangeArrowheads="1"/>
          </p:cNvSpPr>
          <p:nvPr/>
        </p:nvSpPr>
        <p:spPr bwMode="auto">
          <a:xfrm>
            <a:off x="5311775" y="2281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75" name="AutoShape 47"/>
          <p:cNvSpPr>
            <a:spLocks noChangeArrowheads="1"/>
          </p:cNvSpPr>
          <p:nvPr/>
        </p:nvSpPr>
        <p:spPr bwMode="auto">
          <a:xfrm>
            <a:off x="5451475" y="2217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76" name="AutoShape 48"/>
          <p:cNvSpPr>
            <a:spLocks noChangeArrowheads="1"/>
          </p:cNvSpPr>
          <p:nvPr/>
        </p:nvSpPr>
        <p:spPr bwMode="auto">
          <a:xfrm>
            <a:off x="5218113" y="2039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77" name="AutoShape 49"/>
          <p:cNvSpPr>
            <a:spLocks noChangeArrowheads="1"/>
          </p:cNvSpPr>
          <p:nvPr/>
        </p:nvSpPr>
        <p:spPr bwMode="auto">
          <a:xfrm>
            <a:off x="5545138"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78" name="AutoShape 50"/>
          <p:cNvSpPr>
            <a:spLocks noChangeArrowheads="1"/>
          </p:cNvSpPr>
          <p:nvPr/>
        </p:nvSpPr>
        <p:spPr bwMode="auto">
          <a:xfrm>
            <a:off x="563880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79" name="AutoShape 51"/>
          <p:cNvSpPr>
            <a:spLocks noChangeArrowheads="1"/>
          </p:cNvSpPr>
          <p:nvPr/>
        </p:nvSpPr>
        <p:spPr bwMode="auto">
          <a:xfrm>
            <a:off x="53578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80" name="AutoShape 52"/>
          <p:cNvSpPr>
            <a:spLocks noChangeArrowheads="1"/>
          </p:cNvSpPr>
          <p:nvPr/>
        </p:nvSpPr>
        <p:spPr bwMode="auto">
          <a:xfrm>
            <a:off x="5205413" y="1887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81" name="AutoShape 53"/>
          <p:cNvSpPr>
            <a:spLocks noChangeArrowheads="1"/>
          </p:cNvSpPr>
          <p:nvPr/>
        </p:nvSpPr>
        <p:spPr bwMode="auto">
          <a:xfrm>
            <a:off x="4422775" y="2276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82" name="AutoShape 54"/>
          <p:cNvSpPr>
            <a:spLocks noChangeArrowheads="1"/>
          </p:cNvSpPr>
          <p:nvPr/>
        </p:nvSpPr>
        <p:spPr bwMode="auto">
          <a:xfrm>
            <a:off x="58150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83" name="AutoShape 55"/>
          <p:cNvSpPr>
            <a:spLocks noChangeArrowheads="1"/>
          </p:cNvSpPr>
          <p:nvPr/>
        </p:nvSpPr>
        <p:spPr bwMode="auto">
          <a:xfrm>
            <a:off x="5967413"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84" name="AutoShape 56"/>
          <p:cNvSpPr>
            <a:spLocks noChangeArrowheads="1"/>
          </p:cNvSpPr>
          <p:nvPr/>
        </p:nvSpPr>
        <p:spPr bwMode="auto">
          <a:xfrm>
            <a:off x="6200775"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85" name="AutoShape 57"/>
          <p:cNvSpPr>
            <a:spLocks noChangeArrowheads="1"/>
          </p:cNvSpPr>
          <p:nvPr/>
        </p:nvSpPr>
        <p:spPr bwMode="auto">
          <a:xfrm>
            <a:off x="6294438" y="22574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86" name="AutoShape 58"/>
          <p:cNvSpPr>
            <a:spLocks noChangeArrowheads="1"/>
          </p:cNvSpPr>
          <p:nvPr/>
        </p:nvSpPr>
        <p:spPr bwMode="auto">
          <a:xfrm>
            <a:off x="6318250" y="2090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87" name="AutoShape 59"/>
          <p:cNvSpPr>
            <a:spLocks noChangeArrowheads="1"/>
          </p:cNvSpPr>
          <p:nvPr/>
        </p:nvSpPr>
        <p:spPr bwMode="auto">
          <a:xfrm>
            <a:off x="6013450"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88" name="AutoShape 60"/>
          <p:cNvSpPr>
            <a:spLocks noChangeArrowheads="1"/>
          </p:cNvSpPr>
          <p:nvPr/>
        </p:nvSpPr>
        <p:spPr bwMode="auto">
          <a:xfrm>
            <a:off x="4083050" y="19891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89" name="AutoShape 61"/>
          <p:cNvSpPr>
            <a:spLocks noChangeArrowheads="1"/>
          </p:cNvSpPr>
          <p:nvPr/>
        </p:nvSpPr>
        <p:spPr bwMode="auto">
          <a:xfrm>
            <a:off x="1935163"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90" name="AutoShape 62"/>
          <p:cNvSpPr>
            <a:spLocks noChangeArrowheads="1"/>
          </p:cNvSpPr>
          <p:nvPr/>
        </p:nvSpPr>
        <p:spPr bwMode="auto">
          <a:xfrm>
            <a:off x="2087563" y="2090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91" name="AutoShape 63"/>
          <p:cNvSpPr>
            <a:spLocks noChangeArrowheads="1"/>
          </p:cNvSpPr>
          <p:nvPr/>
        </p:nvSpPr>
        <p:spPr bwMode="auto">
          <a:xfrm>
            <a:off x="2239963" y="2243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92" name="AutoShape 64"/>
          <p:cNvSpPr>
            <a:spLocks noChangeArrowheads="1"/>
          </p:cNvSpPr>
          <p:nvPr/>
        </p:nvSpPr>
        <p:spPr bwMode="auto">
          <a:xfrm>
            <a:off x="2379663" y="21796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93" name="AutoShape 65"/>
          <p:cNvSpPr>
            <a:spLocks noChangeArrowheads="1"/>
          </p:cNvSpPr>
          <p:nvPr/>
        </p:nvSpPr>
        <p:spPr bwMode="auto">
          <a:xfrm>
            <a:off x="2098675" y="2316163"/>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94" name="AutoShape 66"/>
          <p:cNvSpPr>
            <a:spLocks noChangeArrowheads="1"/>
          </p:cNvSpPr>
          <p:nvPr/>
        </p:nvSpPr>
        <p:spPr bwMode="auto">
          <a:xfrm>
            <a:off x="2473325"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95" name="AutoShape 67"/>
          <p:cNvSpPr>
            <a:spLocks noChangeArrowheads="1"/>
          </p:cNvSpPr>
          <p:nvPr/>
        </p:nvSpPr>
        <p:spPr bwMode="auto">
          <a:xfrm>
            <a:off x="2566988" y="22828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96" name="AutoShape 68"/>
          <p:cNvSpPr>
            <a:spLocks noChangeArrowheads="1"/>
          </p:cNvSpPr>
          <p:nvPr/>
        </p:nvSpPr>
        <p:spPr bwMode="auto">
          <a:xfrm>
            <a:off x="2590800" y="21161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97" name="AutoShape 69"/>
          <p:cNvSpPr>
            <a:spLocks noChangeArrowheads="1"/>
          </p:cNvSpPr>
          <p:nvPr/>
        </p:nvSpPr>
        <p:spPr bwMode="auto">
          <a:xfrm>
            <a:off x="2286000"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98" name="AutoShape 70"/>
          <p:cNvSpPr>
            <a:spLocks noChangeArrowheads="1"/>
          </p:cNvSpPr>
          <p:nvPr/>
        </p:nvSpPr>
        <p:spPr bwMode="auto">
          <a:xfrm>
            <a:off x="7067550" y="226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99" name="AutoShape 71"/>
          <p:cNvSpPr>
            <a:spLocks noChangeArrowheads="1"/>
          </p:cNvSpPr>
          <p:nvPr/>
        </p:nvSpPr>
        <p:spPr bwMode="auto">
          <a:xfrm>
            <a:off x="7219950" y="21685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00" name="AutoShape 72"/>
          <p:cNvSpPr>
            <a:spLocks noChangeArrowheads="1"/>
          </p:cNvSpPr>
          <p:nvPr/>
        </p:nvSpPr>
        <p:spPr bwMode="auto">
          <a:xfrm>
            <a:off x="737235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01" name="AutoShape 73"/>
          <p:cNvSpPr>
            <a:spLocks noChangeArrowheads="1"/>
          </p:cNvSpPr>
          <p:nvPr/>
        </p:nvSpPr>
        <p:spPr bwMode="auto">
          <a:xfrm>
            <a:off x="7512050" y="22574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02" name="AutoShape 74"/>
          <p:cNvSpPr>
            <a:spLocks noChangeArrowheads="1"/>
          </p:cNvSpPr>
          <p:nvPr/>
        </p:nvSpPr>
        <p:spPr bwMode="auto">
          <a:xfrm>
            <a:off x="7605713"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03" name="AutoShape 75"/>
          <p:cNvSpPr>
            <a:spLocks noChangeArrowheads="1"/>
          </p:cNvSpPr>
          <p:nvPr/>
        </p:nvSpPr>
        <p:spPr bwMode="auto">
          <a:xfrm>
            <a:off x="7558088" y="24733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04" name="AutoShape 76"/>
          <p:cNvSpPr>
            <a:spLocks noChangeArrowheads="1"/>
          </p:cNvSpPr>
          <p:nvPr/>
        </p:nvSpPr>
        <p:spPr bwMode="auto">
          <a:xfrm>
            <a:off x="1579563" y="24526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05" name="AutoShape 77"/>
          <p:cNvSpPr>
            <a:spLocks noChangeArrowheads="1"/>
          </p:cNvSpPr>
          <p:nvPr/>
        </p:nvSpPr>
        <p:spPr bwMode="auto">
          <a:xfrm>
            <a:off x="7418388"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06" name="AutoShape 78"/>
          <p:cNvSpPr>
            <a:spLocks noChangeArrowheads="1"/>
          </p:cNvSpPr>
          <p:nvPr/>
        </p:nvSpPr>
        <p:spPr bwMode="auto">
          <a:xfrm>
            <a:off x="6470650" y="23050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07" name="AutoShape 79"/>
          <p:cNvSpPr>
            <a:spLocks noChangeArrowheads="1"/>
          </p:cNvSpPr>
          <p:nvPr/>
        </p:nvSpPr>
        <p:spPr bwMode="auto">
          <a:xfrm>
            <a:off x="6318250" y="19113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08" name="AutoShape 80"/>
          <p:cNvSpPr>
            <a:spLocks noChangeArrowheads="1"/>
          </p:cNvSpPr>
          <p:nvPr/>
        </p:nvSpPr>
        <p:spPr bwMode="auto">
          <a:xfrm>
            <a:off x="6470650" y="20637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09" name="AutoShape 81"/>
          <p:cNvSpPr>
            <a:spLocks noChangeArrowheads="1"/>
          </p:cNvSpPr>
          <p:nvPr/>
        </p:nvSpPr>
        <p:spPr bwMode="auto">
          <a:xfrm>
            <a:off x="6623050" y="22161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10" name="AutoShape 82"/>
          <p:cNvSpPr>
            <a:spLocks noChangeArrowheads="1"/>
          </p:cNvSpPr>
          <p:nvPr/>
        </p:nvSpPr>
        <p:spPr bwMode="auto">
          <a:xfrm>
            <a:off x="6762750" y="21526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11" name="AutoShape 83"/>
          <p:cNvSpPr>
            <a:spLocks noChangeArrowheads="1"/>
          </p:cNvSpPr>
          <p:nvPr/>
        </p:nvSpPr>
        <p:spPr bwMode="auto">
          <a:xfrm>
            <a:off x="6856413"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12" name="AutoShape 84"/>
          <p:cNvSpPr>
            <a:spLocks noChangeArrowheads="1"/>
          </p:cNvSpPr>
          <p:nvPr/>
        </p:nvSpPr>
        <p:spPr bwMode="auto">
          <a:xfrm>
            <a:off x="6950075"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13" name="AutoShape 85"/>
          <p:cNvSpPr>
            <a:spLocks noChangeArrowheads="1"/>
          </p:cNvSpPr>
          <p:nvPr/>
        </p:nvSpPr>
        <p:spPr bwMode="auto">
          <a:xfrm>
            <a:off x="6669088"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14" name="AutoShape 86"/>
          <p:cNvSpPr>
            <a:spLocks noChangeArrowheads="1"/>
          </p:cNvSpPr>
          <p:nvPr/>
        </p:nvSpPr>
        <p:spPr bwMode="auto">
          <a:xfrm>
            <a:off x="1381125" y="3627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15" name="AutoShape 87"/>
          <p:cNvSpPr>
            <a:spLocks noChangeArrowheads="1"/>
          </p:cNvSpPr>
          <p:nvPr/>
        </p:nvSpPr>
        <p:spPr bwMode="auto">
          <a:xfrm>
            <a:off x="1579563" y="32575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16" name="AutoShape 88"/>
          <p:cNvSpPr>
            <a:spLocks noChangeArrowheads="1"/>
          </p:cNvSpPr>
          <p:nvPr/>
        </p:nvSpPr>
        <p:spPr bwMode="auto">
          <a:xfrm>
            <a:off x="1381125" y="4090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17" name="AutoShape 89"/>
          <p:cNvSpPr>
            <a:spLocks noChangeArrowheads="1"/>
          </p:cNvSpPr>
          <p:nvPr/>
        </p:nvSpPr>
        <p:spPr bwMode="auto">
          <a:xfrm>
            <a:off x="1520825" y="26955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18" name="AutoShape 90"/>
          <p:cNvSpPr>
            <a:spLocks noChangeArrowheads="1"/>
          </p:cNvSpPr>
          <p:nvPr/>
        </p:nvSpPr>
        <p:spPr bwMode="auto">
          <a:xfrm>
            <a:off x="1381125" y="33020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19" name="AutoShape 91"/>
          <p:cNvSpPr>
            <a:spLocks noChangeArrowheads="1"/>
          </p:cNvSpPr>
          <p:nvPr/>
        </p:nvSpPr>
        <p:spPr bwMode="auto">
          <a:xfrm>
            <a:off x="1244600" y="39131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20" name="AutoShape 92"/>
          <p:cNvSpPr>
            <a:spLocks noChangeArrowheads="1"/>
          </p:cNvSpPr>
          <p:nvPr/>
        </p:nvSpPr>
        <p:spPr bwMode="auto">
          <a:xfrm>
            <a:off x="1720850"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21" name="AutoShape 93"/>
          <p:cNvSpPr>
            <a:spLocks noChangeArrowheads="1"/>
          </p:cNvSpPr>
          <p:nvPr/>
        </p:nvSpPr>
        <p:spPr bwMode="auto">
          <a:xfrm>
            <a:off x="1744663" y="20891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22" name="AutoShape 94"/>
          <p:cNvSpPr>
            <a:spLocks noChangeArrowheads="1"/>
          </p:cNvSpPr>
          <p:nvPr/>
        </p:nvSpPr>
        <p:spPr bwMode="auto">
          <a:xfrm>
            <a:off x="1427163" y="31242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23" name="AutoShape 95"/>
          <p:cNvSpPr>
            <a:spLocks noChangeArrowheads="1"/>
          </p:cNvSpPr>
          <p:nvPr/>
        </p:nvSpPr>
        <p:spPr bwMode="auto">
          <a:xfrm>
            <a:off x="1533525" y="29051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24" name="Text Box 96"/>
          <p:cNvSpPr txBox="1">
            <a:spLocks noChangeArrowheads="1"/>
          </p:cNvSpPr>
          <p:nvPr/>
        </p:nvSpPr>
        <p:spPr bwMode="auto">
          <a:xfrm>
            <a:off x="3705225" y="1235075"/>
            <a:ext cx="173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warm, moist air</a:t>
            </a:r>
          </a:p>
        </p:txBody>
      </p:sp>
      <p:sp>
        <p:nvSpPr>
          <p:cNvPr id="99425" name="Text Box 97"/>
          <p:cNvSpPr txBox="1">
            <a:spLocks noChangeArrowheads="1"/>
          </p:cNvSpPr>
          <p:nvPr/>
        </p:nvSpPr>
        <p:spPr bwMode="auto">
          <a:xfrm>
            <a:off x="4056063" y="3729038"/>
            <a:ext cx="10302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liquid N</a:t>
            </a:r>
            <a:r>
              <a:rPr lang="en-US" altLang="en-US" baseline="-25000"/>
              <a:t>2</a:t>
            </a:r>
          </a:p>
        </p:txBody>
      </p:sp>
      <p:sp>
        <p:nvSpPr>
          <p:cNvPr id="99426" name="Text Box 98"/>
          <p:cNvSpPr txBox="1">
            <a:spLocks noChangeArrowheads="1"/>
          </p:cNvSpPr>
          <p:nvPr/>
        </p:nvSpPr>
        <p:spPr bwMode="auto">
          <a:xfrm>
            <a:off x="6550025" y="1417638"/>
            <a:ext cx="476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993300"/>
                </a:solidFill>
              </a:rPr>
              <a:t>ice</a:t>
            </a:r>
            <a:endParaRPr lang="en-US" altLang="en-US" baseline="-25000">
              <a:solidFill>
                <a:srgbClr val="993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Freeform 2"/>
          <p:cNvSpPr>
            <a:spLocks/>
          </p:cNvSpPr>
          <p:nvPr/>
        </p:nvSpPr>
        <p:spPr bwMode="auto">
          <a:xfrm>
            <a:off x="1244600" y="1701800"/>
            <a:ext cx="6616700" cy="2774950"/>
          </a:xfrm>
          <a:custGeom>
            <a:avLst/>
            <a:gdLst>
              <a:gd name="T0" fmla="*/ 202 w 4168"/>
              <a:gd name="T1" fmla="*/ 719 h 1748"/>
              <a:gd name="T2" fmla="*/ 297 w 4168"/>
              <a:gd name="T3" fmla="*/ 388 h 1748"/>
              <a:gd name="T4" fmla="*/ 620 w 4168"/>
              <a:gd name="T5" fmla="*/ 175 h 1748"/>
              <a:gd name="T6" fmla="*/ 1102 w 4168"/>
              <a:gd name="T7" fmla="*/ 411 h 1748"/>
              <a:gd name="T8" fmla="*/ 1417 w 4168"/>
              <a:gd name="T9" fmla="*/ 506 h 1748"/>
              <a:gd name="T10" fmla="*/ 1804 w 4168"/>
              <a:gd name="T11" fmla="*/ 356 h 1748"/>
              <a:gd name="T12" fmla="*/ 1836 w 4168"/>
              <a:gd name="T13" fmla="*/ 356 h 1748"/>
              <a:gd name="T14" fmla="*/ 2199 w 4168"/>
              <a:gd name="T15" fmla="*/ 41 h 1748"/>
              <a:gd name="T16" fmla="*/ 2443 w 4168"/>
              <a:gd name="T17" fmla="*/ 112 h 1748"/>
              <a:gd name="T18" fmla="*/ 2427 w 4168"/>
              <a:gd name="T19" fmla="*/ 348 h 1748"/>
              <a:gd name="T20" fmla="*/ 2869 w 4168"/>
              <a:gd name="T21" fmla="*/ 104 h 1748"/>
              <a:gd name="T22" fmla="*/ 2901 w 4168"/>
              <a:gd name="T23" fmla="*/ 325 h 1748"/>
              <a:gd name="T24" fmla="*/ 3264 w 4168"/>
              <a:gd name="T25" fmla="*/ 332 h 1748"/>
              <a:gd name="T26" fmla="*/ 3942 w 4168"/>
              <a:gd name="T27" fmla="*/ 364 h 1748"/>
              <a:gd name="T28" fmla="*/ 4005 w 4168"/>
              <a:gd name="T29" fmla="*/ 916 h 1748"/>
              <a:gd name="T30" fmla="*/ 4053 w 4168"/>
              <a:gd name="T31" fmla="*/ 1579 h 1748"/>
              <a:gd name="T32" fmla="*/ 3313 w 4168"/>
              <a:gd name="T33" fmla="*/ 1494 h 1748"/>
              <a:gd name="T34" fmla="*/ 851 w 4168"/>
              <a:gd name="T35" fmla="*/ 1541 h 1748"/>
              <a:gd name="T36" fmla="*/ 108 w 4168"/>
              <a:gd name="T37" fmla="*/ 1611 h 1748"/>
              <a:gd name="T38" fmla="*/ 202 w 4168"/>
              <a:gd name="T39" fmla="*/ 719 h 1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68" h="1748">
                <a:moveTo>
                  <a:pt x="202" y="719"/>
                </a:moveTo>
                <a:cubicBezTo>
                  <a:pt x="233" y="515"/>
                  <a:pt x="227" y="479"/>
                  <a:pt x="297" y="388"/>
                </a:cubicBezTo>
                <a:cubicBezTo>
                  <a:pt x="367" y="297"/>
                  <a:pt x="486" y="171"/>
                  <a:pt x="620" y="175"/>
                </a:cubicBezTo>
                <a:cubicBezTo>
                  <a:pt x="754" y="179"/>
                  <a:pt x="969" y="356"/>
                  <a:pt x="1102" y="411"/>
                </a:cubicBezTo>
                <a:cubicBezTo>
                  <a:pt x="1235" y="466"/>
                  <a:pt x="1300" y="515"/>
                  <a:pt x="1417" y="506"/>
                </a:cubicBezTo>
                <a:cubicBezTo>
                  <a:pt x="1534" y="497"/>
                  <a:pt x="1734" y="381"/>
                  <a:pt x="1804" y="356"/>
                </a:cubicBezTo>
                <a:cubicBezTo>
                  <a:pt x="1874" y="331"/>
                  <a:pt x="1770" y="408"/>
                  <a:pt x="1836" y="356"/>
                </a:cubicBezTo>
                <a:cubicBezTo>
                  <a:pt x="1902" y="304"/>
                  <a:pt x="2098" y="82"/>
                  <a:pt x="2199" y="41"/>
                </a:cubicBezTo>
                <a:cubicBezTo>
                  <a:pt x="2300" y="0"/>
                  <a:pt x="2405" y="61"/>
                  <a:pt x="2443" y="112"/>
                </a:cubicBezTo>
                <a:cubicBezTo>
                  <a:pt x="2481" y="163"/>
                  <a:pt x="2356" y="349"/>
                  <a:pt x="2427" y="348"/>
                </a:cubicBezTo>
                <a:cubicBezTo>
                  <a:pt x="2498" y="347"/>
                  <a:pt x="2790" y="108"/>
                  <a:pt x="2869" y="104"/>
                </a:cubicBezTo>
                <a:cubicBezTo>
                  <a:pt x="2948" y="100"/>
                  <a:pt x="2835" y="287"/>
                  <a:pt x="2901" y="325"/>
                </a:cubicBezTo>
                <a:cubicBezTo>
                  <a:pt x="2967" y="363"/>
                  <a:pt x="3091" y="326"/>
                  <a:pt x="3264" y="332"/>
                </a:cubicBezTo>
                <a:cubicBezTo>
                  <a:pt x="3437" y="338"/>
                  <a:pt x="3818" y="267"/>
                  <a:pt x="3942" y="364"/>
                </a:cubicBezTo>
                <a:cubicBezTo>
                  <a:pt x="4066" y="461"/>
                  <a:pt x="3987" y="714"/>
                  <a:pt x="4005" y="916"/>
                </a:cubicBezTo>
                <a:cubicBezTo>
                  <a:pt x="4023" y="1118"/>
                  <a:pt x="4168" y="1483"/>
                  <a:pt x="4053" y="1579"/>
                </a:cubicBezTo>
                <a:cubicBezTo>
                  <a:pt x="3938" y="1675"/>
                  <a:pt x="3847" y="1500"/>
                  <a:pt x="3313" y="1494"/>
                </a:cubicBezTo>
                <a:cubicBezTo>
                  <a:pt x="2779" y="1488"/>
                  <a:pt x="1385" y="1522"/>
                  <a:pt x="851" y="1541"/>
                </a:cubicBezTo>
                <a:cubicBezTo>
                  <a:pt x="317" y="1560"/>
                  <a:pt x="216" y="1748"/>
                  <a:pt x="108" y="1611"/>
                </a:cubicBezTo>
                <a:cubicBezTo>
                  <a:pt x="0" y="1474"/>
                  <a:pt x="72" y="936"/>
                  <a:pt x="202" y="719"/>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55" name="Freeform 3"/>
          <p:cNvSpPr>
            <a:spLocks/>
          </p:cNvSpPr>
          <p:nvPr/>
        </p:nvSpPr>
        <p:spPr bwMode="auto">
          <a:xfrm>
            <a:off x="1935163" y="2024063"/>
            <a:ext cx="5203825" cy="3041650"/>
          </a:xfrm>
          <a:custGeom>
            <a:avLst/>
            <a:gdLst>
              <a:gd name="T0" fmla="*/ 399 w 3278"/>
              <a:gd name="T1" fmla="*/ 270 h 1916"/>
              <a:gd name="T2" fmla="*/ 462 w 3278"/>
              <a:gd name="T3" fmla="*/ 202 h 1916"/>
              <a:gd name="T4" fmla="*/ 493 w 3278"/>
              <a:gd name="T5" fmla="*/ 260 h 1916"/>
              <a:gd name="T6" fmla="*/ 572 w 3278"/>
              <a:gd name="T7" fmla="*/ 278 h 1916"/>
              <a:gd name="T8" fmla="*/ 604 w 3278"/>
              <a:gd name="T9" fmla="*/ 221 h 1916"/>
              <a:gd name="T10" fmla="*/ 667 w 3278"/>
              <a:gd name="T11" fmla="*/ 278 h 1916"/>
              <a:gd name="T12" fmla="*/ 730 w 3278"/>
              <a:gd name="T13" fmla="*/ 278 h 1916"/>
              <a:gd name="T14" fmla="*/ 801 w 3278"/>
              <a:gd name="T15" fmla="*/ 307 h 1916"/>
              <a:gd name="T16" fmla="*/ 998 w 3278"/>
              <a:gd name="T17" fmla="*/ 335 h 1916"/>
              <a:gd name="T18" fmla="*/ 1243 w 3278"/>
              <a:gd name="T19" fmla="*/ 241 h 1916"/>
              <a:gd name="T20" fmla="*/ 1330 w 3278"/>
              <a:gd name="T21" fmla="*/ 208 h 1916"/>
              <a:gd name="T22" fmla="*/ 1330 w 3278"/>
              <a:gd name="T23" fmla="*/ 278 h 1916"/>
              <a:gd name="T24" fmla="*/ 1432 w 3278"/>
              <a:gd name="T25" fmla="*/ 240 h 1916"/>
              <a:gd name="T26" fmla="*/ 1503 w 3278"/>
              <a:gd name="T27" fmla="*/ 288 h 1916"/>
              <a:gd name="T28" fmla="*/ 1551 w 3278"/>
              <a:gd name="T29" fmla="*/ 317 h 1916"/>
              <a:gd name="T30" fmla="*/ 1637 w 3278"/>
              <a:gd name="T31" fmla="*/ 278 h 1916"/>
              <a:gd name="T32" fmla="*/ 1700 w 3278"/>
              <a:gd name="T33" fmla="*/ 298 h 1916"/>
              <a:gd name="T34" fmla="*/ 1811 w 3278"/>
              <a:gd name="T35" fmla="*/ 260 h 1916"/>
              <a:gd name="T36" fmla="*/ 1866 w 3278"/>
              <a:gd name="T37" fmla="*/ 298 h 1916"/>
              <a:gd name="T38" fmla="*/ 1937 w 3278"/>
              <a:gd name="T39" fmla="*/ 260 h 1916"/>
              <a:gd name="T40" fmla="*/ 2000 w 3278"/>
              <a:gd name="T41" fmla="*/ 278 h 1916"/>
              <a:gd name="T42" fmla="*/ 2071 w 3278"/>
              <a:gd name="T43" fmla="*/ 250 h 1916"/>
              <a:gd name="T44" fmla="*/ 2150 w 3278"/>
              <a:gd name="T45" fmla="*/ 278 h 1916"/>
              <a:gd name="T46" fmla="*/ 2237 w 3278"/>
              <a:gd name="T47" fmla="*/ 250 h 1916"/>
              <a:gd name="T48" fmla="*/ 2292 w 3278"/>
              <a:gd name="T49" fmla="*/ 270 h 1916"/>
              <a:gd name="T50" fmla="*/ 2371 w 3278"/>
              <a:gd name="T51" fmla="*/ 241 h 1916"/>
              <a:gd name="T52" fmla="*/ 2482 w 3278"/>
              <a:gd name="T53" fmla="*/ 260 h 1916"/>
              <a:gd name="T54" fmla="*/ 2576 w 3278"/>
              <a:gd name="T55" fmla="*/ 260 h 1916"/>
              <a:gd name="T56" fmla="*/ 2718 w 3278"/>
              <a:gd name="T57" fmla="*/ 250 h 1916"/>
              <a:gd name="T58" fmla="*/ 2789 w 3278"/>
              <a:gd name="T59" fmla="*/ 231 h 1916"/>
              <a:gd name="T60" fmla="*/ 2884 w 3278"/>
              <a:gd name="T61" fmla="*/ 1636 h 1916"/>
              <a:gd name="T62" fmla="*/ 422 w 3278"/>
              <a:gd name="T63" fmla="*/ 1693 h 1916"/>
              <a:gd name="T64" fmla="*/ 351 w 3278"/>
              <a:gd name="T65" fmla="*/ 298 h 1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78" h="1916">
                <a:moveTo>
                  <a:pt x="399" y="270"/>
                </a:moveTo>
                <a:cubicBezTo>
                  <a:pt x="422" y="236"/>
                  <a:pt x="446" y="203"/>
                  <a:pt x="462" y="202"/>
                </a:cubicBezTo>
                <a:cubicBezTo>
                  <a:pt x="478" y="201"/>
                  <a:pt x="475" y="248"/>
                  <a:pt x="493" y="260"/>
                </a:cubicBezTo>
                <a:cubicBezTo>
                  <a:pt x="511" y="272"/>
                  <a:pt x="554" y="284"/>
                  <a:pt x="572" y="278"/>
                </a:cubicBezTo>
                <a:cubicBezTo>
                  <a:pt x="590" y="272"/>
                  <a:pt x="588" y="221"/>
                  <a:pt x="604" y="221"/>
                </a:cubicBezTo>
                <a:cubicBezTo>
                  <a:pt x="620" y="221"/>
                  <a:pt x="646" y="269"/>
                  <a:pt x="667" y="278"/>
                </a:cubicBezTo>
                <a:cubicBezTo>
                  <a:pt x="688" y="288"/>
                  <a:pt x="708" y="273"/>
                  <a:pt x="730" y="278"/>
                </a:cubicBezTo>
                <a:cubicBezTo>
                  <a:pt x="752" y="283"/>
                  <a:pt x="756" y="297"/>
                  <a:pt x="801" y="307"/>
                </a:cubicBezTo>
                <a:cubicBezTo>
                  <a:pt x="846" y="317"/>
                  <a:pt x="924" y="346"/>
                  <a:pt x="998" y="335"/>
                </a:cubicBezTo>
                <a:cubicBezTo>
                  <a:pt x="1072" y="324"/>
                  <a:pt x="1188" y="262"/>
                  <a:pt x="1243" y="241"/>
                </a:cubicBezTo>
                <a:cubicBezTo>
                  <a:pt x="1298" y="220"/>
                  <a:pt x="1315" y="202"/>
                  <a:pt x="1330" y="208"/>
                </a:cubicBezTo>
                <a:cubicBezTo>
                  <a:pt x="1345" y="214"/>
                  <a:pt x="1313" y="273"/>
                  <a:pt x="1330" y="278"/>
                </a:cubicBezTo>
                <a:cubicBezTo>
                  <a:pt x="1347" y="283"/>
                  <a:pt x="1403" y="238"/>
                  <a:pt x="1432" y="240"/>
                </a:cubicBezTo>
                <a:cubicBezTo>
                  <a:pt x="1461" y="242"/>
                  <a:pt x="1483" y="275"/>
                  <a:pt x="1503" y="288"/>
                </a:cubicBezTo>
                <a:cubicBezTo>
                  <a:pt x="1523" y="301"/>
                  <a:pt x="1529" y="318"/>
                  <a:pt x="1551" y="317"/>
                </a:cubicBezTo>
                <a:cubicBezTo>
                  <a:pt x="1573" y="316"/>
                  <a:pt x="1612" y="282"/>
                  <a:pt x="1637" y="278"/>
                </a:cubicBezTo>
                <a:cubicBezTo>
                  <a:pt x="1662" y="275"/>
                  <a:pt x="1671" y="300"/>
                  <a:pt x="1700" y="298"/>
                </a:cubicBezTo>
                <a:cubicBezTo>
                  <a:pt x="1729" y="295"/>
                  <a:pt x="1783" y="260"/>
                  <a:pt x="1811" y="260"/>
                </a:cubicBezTo>
                <a:cubicBezTo>
                  <a:pt x="1839" y="260"/>
                  <a:pt x="1845" y="298"/>
                  <a:pt x="1866" y="298"/>
                </a:cubicBezTo>
                <a:cubicBezTo>
                  <a:pt x="1887" y="298"/>
                  <a:pt x="1915" y="264"/>
                  <a:pt x="1937" y="260"/>
                </a:cubicBezTo>
                <a:cubicBezTo>
                  <a:pt x="1959" y="257"/>
                  <a:pt x="1978" y="280"/>
                  <a:pt x="2000" y="278"/>
                </a:cubicBezTo>
                <a:cubicBezTo>
                  <a:pt x="2022" y="277"/>
                  <a:pt x="2046" y="250"/>
                  <a:pt x="2071" y="250"/>
                </a:cubicBezTo>
                <a:cubicBezTo>
                  <a:pt x="2096" y="250"/>
                  <a:pt x="2122" y="278"/>
                  <a:pt x="2150" y="278"/>
                </a:cubicBezTo>
                <a:cubicBezTo>
                  <a:pt x="2178" y="278"/>
                  <a:pt x="2213" y="252"/>
                  <a:pt x="2237" y="250"/>
                </a:cubicBezTo>
                <a:cubicBezTo>
                  <a:pt x="2261" y="249"/>
                  <a:pt x="2270" y="271"/>
                  <a:pt x="2292" y="270"/>
                </a:cubicBezTo>
                <a:cubicBezTo>
                  <a:pt x="2314" y="269"/>
                  <a:pt x="2339" y="242"/>
                  <a:pt x="2371" y="241"/>
                </a:cubicBezTo>
                <a:cubicBezTo>
                  <a:pt x="2403" y="240"/>
                  <a:pt x="2448" y="257"/>
                  <a:pt x="2482" y="260"/>
                </a:cubicBezTo>
                <a:cubicBezTo>
                  <a:pt x="2516" y="264"/>
                  <a:pt x="2537" y="261"/>
                  <a:pt x="2576" y="260"/>
                </a:cubicBezTo>
                <a:cubicBezTo>
                  <a:pt x="2615" y="259"/>
                  <a:pt x="2683" y="255"/>
                  <a:pt x="2718" y="250"/>
                </a:cubicBezTo>
                <a:cubicBezTo>
                  <a:pt x="2753" y="246"/>
                  <a:pt x="2761" y="0"/>
                  <a:pt x="2789" y="231"/>
                </a:cubicBezTo>
                <a:cubicBezTo>
                  <a:pt x="2817" y="462"/>
                  <a:pt x="3278" y="1392"/>
                  <a:pt x="2884" y="1636"/>
                </a:cubicBezTo>
                <a:cubicBezTo>
                  <a:pt x="2490" y="1880"/>
                  <a:pt x="844" y="1916"/>
                  <a:pt x="422" y="1693"/>
                </a:cubicBezTo>
                <a:cubicBezTo>
                  <a:pt x="0" y="1470"/>
                  <a:pt x="175" y="884"/>
                  <a:pt x="351" y="298"/>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56" name="Rectangle 4"/>
          <p:cNvSpPr>
            <a:spLocks noGrp="1" noChangeArrowheads="1"/>
          </p:cNvSpPr>
          <p:nvPr>
            <p:ph type="title"/>
          </p:nvPr>
        </p:nvSpPr>
        <p:spPr>
          <a:xfrm>
            <a:off x="457200" y="33338"/>
            <a:ext cx="8229600" cy="1143000"/>
          </a:xfrm>
        </p:spPr>
        <p:txBody>
          <a:bodyPr/>
          <a:lstStyle/>
          <a:p>
            <a:r>
              <a:rPr lang="en-US" altLang="en-US"/>
              <a:t>Warkentin method</a:t>
            </a:r>
          </a:p>
        </p:txBody>
      </p:sp>
      <p:sp>
        <p:nvSpPr>
          <p:cNvPr id="100357" name="Freeform 5"/>
          <p:cNvSpPr>
            <a:spLocks/>
          </p:cNvSpPr>
          <p:nvPr/>
        </p:nvSpPr>
        <p:spPr bwMode="auto">
          <a:xfrm>
            <a:off x="1771650" y="2427288"/>
            <a:ext cx="5600700" cy="3371850"/>
          </a:xfrm>
          <a:custGeom>
            <a:avLst/>
            <a:gdLst>
              <a:gd name="T0" fmla="*/ 1 w 3528"/>
              <a:gd name="T1" fmla="*/ 2124 h 2124"/>
              <a:gd name="T2" fmla="*/ 0 w 3528"/>
              <a:gd name="T3" fmla="*/ 1 h 2124"/>
              <a:gd name="T4" fmla="*/ 703 w 3528"/>
              <a:gd name="T5" fmla="*/ 0 h 2124"/>
              <a:gd name="T6" fmla="*/ 704 w 3528"/>
              <a:gd name="T7" fmla="*/ 1422 h 2124"/>
              <a:gd name="T8" fmla="*/ 2824 w 3528"/>
              <a:gd name="T9" fmla="*/ 1422 h 2124"/>
              <a:gd name="T10" fmla="*/ 2826 w 3528"/>
              <a:gd name="T11" fmla="*/ 1 h 2124"/>
              <a:gd name="T12" fmla="*/ 3528 w 3528"/>
              <a:gd name="T13" fmla="*/ 2 h 2124"/>
              <a:gd name="T14" fmla="*/ 3528 w 3528"/>
              <a:gd name="T15" fmla="*/ 2124 h 2124"/>
              <a:gd name="T16" fmla="*/ 1 w 3528"/>
              <a:gd name="T17" fmla="*/ 2124 h 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8" h="2124">
                <a:moveTo>
                  <a:pt x="1" y="2124"/>
                </a:moveTo>
                <a:lnTo>
                  <a:pt x="0" y="1"/>
                </a:lnTo>
                <a:lnTo>
                  <a:pt x="703" y="0"/>
                </a:lnTo>
                <a:lnTo>
                  <a:pt x="704" y="1422"/>
                </a:lnTo>
                <a:lnTo>
                  <a:pt x="2824" y="1422"/>
                </a:lnTo>
                <a:lnTo>
                  <a:pt x="2826" y="1"/>
                </a:lnTo>
                <a:lnTo>
                  <a:pt x="3528" y="2"/>
                </a:lnTo>
                <a:lnTo>
                  <a:pt x="3528" y="2124"/>
                </a:lnTo>
                <a:lnTo>
                  <a:pt x="1" y="2124"/>
                </a:lnTo>
                <a:close/>
              </a:path>
            </a:pathLst>
          </a:custGeom>
          <a:solidFill>
            <a:srgbClr val="A589A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58" name="Text Box 6"/>
          <p:cNvSpPr txBox="1">
            <a:spLocks noChangeArrowheads="1"/>
          </p:cNvSpPr>
          <p:nvPr/>
        </p:nvSpPr>
        <p:spPr bwMode="auto">
          <a:xfrm>
            <a:off x="3711575" y="5043488"/>
            <a:ext cx="172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foam insulation</a:t>
            </a:r>
          </a:p>
        </p:txBody>
      </p:sp>
      <p:sp>
        <p:nvSpPr>
          <p:cNvPr id="100359" name="AutoShape 7"/>
          <p:cNvSpPr>
            <a:spLocks noChangeArrowheads="1"/>
          </p:cNvSpPr>
          <p:nvPr/>
        </p:nvSpPr>
        <p:spPr bwMode="auto">
          <a:xfrm>
            <a:off x="7372350" y="25622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0" name="AutoShape 8"/>
          <p:cNvSpPr>
            <a:spLocks noChangeArrowheads="1"/>
          </p:cNvSpPr>
          <p:nvPr/>
        </p:nvSpPr>
        <p:spPr bwMode="auto">
          <a:xfrm>
            <a:off x="7418388" y="33909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1" name="AutoShape 9"/>
          <p:cNvSpPr>
            <a:spLocks noChangeArrowheads="1"/>
          </p:cNvSpPr>
          <p:nvPr/>
        </p:nvSpPr>
        <p:spPr bwMode="auto">
          <a:xfrm>
            <a:off x="767556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2" name="AutoShape 10"/>
          <p:cNvSpPr>
            <a:spLocks noChangeArrowheads="1"/>
          </p:cNvSpPr>
          <p:nvPr/>
        </p:nvSpPr>
        <p:spPr bwMode="auto">
          <a:xfrm>
            <a:off x="746601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3" name="AutoShape 11"/>
          <p:cNvSpPr>
            <a:spLocks noChangeArrowheads="1"/>
          </p:cNvSpPr>
          <p:nvPr/>
        </p:nvSpPr>
        <p:spPr bwMode="auto">
          <a:xfrm>
            <a:off x="7673975" y="33464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4" name="AutoShape 12"/>
          <p:cNvSpPr>
            <a:spLocks noChangeArrowheads="1"/>
          </p:cNvSpPr>
          <p:nvPr/>
        </p:nvSpPr>
        <p:spPr bwMode="auto">
          <a:xfrm>
            <a:off x="7558088" y="31686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5" name="AutoShape 13"/>
          <p:cNvSpPr>
            <a:spLocks noChangeArrowheads="1"/>
          </p:cNvSpPr>
          <p:nvPr/>
        </p:nvSpPr>
        <p:spPr bwMode="auto">
          <a:xfrm>
            <a:off x="7675563" y="40020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6" name="AutoShape 14"/>
          <p:cNvSpPr>
            <a:spLocks noChangeArrowheads="1"/>
          </p:cNvSpPr>
          <p:nvPr/>
        </p:nvSpPr>
        <p:spPr bwMode="auto">
          <a:xfrm>
            <a:off x="7372350" y="353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7" name="AutoShape 15"/>
          <p:cNvSpPr>
            <a:spLocks noChangeArrowheads="1"/>
          </p:cNvSpPr>
          <p:nvPr/>
        </p:nvSpPr>
        <p:spPr bwMode="auto">
          <a:xfrm>
            <a:off x="7418388" y="2905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8" name="AutoShape 16"/>
          <p:cNvSpPr>
            <a:spLocks noChangeArrowheads="1"/>
          </p:cNvSpPr>
          <p:nvPr/>
        </p:nvSpPr>
        <p:spPr bwMode="auto">
          <a:xfrm>
            <a:off x="7558088" y="2651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9" name="AutoShape 17"/>
          <p:cNvSpPr>
            <a:spLocks noChangeArrowheads="1"/>
          </p:cNvSpPr>
          <p:nvPr/>
        </p:nvSpPr>
        <p:spPr bwMode="auto">
          <a:xfrm>
            <a:off x="4840288" y="18415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70" name="AutoShape 18"/>
          <p:cNvSpPr>
            <a:spLocks noChangeArrowheads="1"/>
          </p:cNvSpPr>
          <p:nvPr/>
        </p:nvSpPr>
        <p:spPr bwMode="auto">
          <a:xfrm>
            <a:off x="3943350" y="23637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71" name="AutoShape 19"/>
          <p:cNvSpPr>
            <a:spLocks noChangeArrowheads="1"/>
          </p:cNvSpPr>
          <p:nvPr/>
        </p:nvSpPr>
        <p:spPr bwMode="auto">
          <a:xfrm>
            <a:off x="4083050" y="23002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72" name="AutoShape 20"/>
          <p:cNvSpPr>
            <a:spLocks noChangeArrowheads="1"/>
          </p:cNvSpPr>
          <p:nvPr/>
        </p:nvSpPr>
        <p:spPr bwMode="auto">
          <a:xfrm>
            <a:off x="4176713" y="21478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73" name="AutoShape 21"/>
          <p:cNvSpPr>
            <a:spLocks noChangeArrowheads="1"/>
          </p:cNvSpPr>
          <p:nvPr/>
        </p:nvSpPr>
        <p:spPr bwMode="auto">
          <a:xfrm>
            <a:off x="4270375" y="2403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74" name="AutoShape 22"/>
          <p:cNvSpPr>
            <a:spLocks noChangeArrowheads="1"/>
          </p:cNvSpPr>
          <p:nvPr/>
        </p:nvSpPr>
        <p:spPr bwMode="auto">
          <a:xfrm>
            <a:off x="5510213" y="190817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75" name="AutoShape 23"/>
          <p:cNvSpPr>
            <a:spLocks noChangeArrowheads="1"/>
          </p:cNvSpPr>
          <p:nvPr/>
        </p:nvSpPr>
        <p:spPr bwMode="auto">
          <a:xfrm>
            <a:off x="4364038" y="1976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76" name="AutoShape 24"/>
          <p:cNvSpPr>
            <a:spLocks noChangeArrowheads="1"/>
          </p:cNvSpPr>
          <p:nvPr/>
        </p:nvSpPr>
        <p:spPr bwMode="auto">
          <a:xfrm>
            <a:off x="4516438" y="2128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77" name="AutoShape 25"/>
          <p:cNvSpPr>
            <a:spLocks noChangeArrowheads="1"/>
          </p:cNvSpPr>
          <p:nvPr/>
        </p:nvSpPr>
        <p:spPr bwMode="auto">
          <a:xfrm>
            <a:off x="4668838" y="22812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78" name="AutoShape 26"/>
          <p:cNvSpPr>
            <a:spLocks noChangeArrowheads="1"/>
          </p:cNvSpPr>
          <p:nvPr/>
        </p:nvSpPr>
        <p:spPr bwMode="auto">
          <a:xfrm>
            <a:off x="4808538"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79" name="AutoShape 27"/>
          <p:cNvSpPr>
            <a:spLocks noChangeArrowheads="1"/>
          </p:cNvSpPr>
          <p:nvPr/>
        </p:nvSpPr>
        <p:spPr bwMode="auto">
          <a:xfrm>
            <a:off x="5065713" y="2141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80" name="AutoShape 28"/>
          <p:cNvSpPr>
            <a:spLocks noChangeArrowheads="1"/>
          </p:cNvSpPr>
          <p:nvPr/>
        </p:nvSpPr>
        <p:spPr bwMode="auto">
          <a:xfrm>
            <a:off x="4995863"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81" name="AutoShape 29"/>
          <p:cNvSpPr>
            <a:spLocks noChangeArrowheads="1"/>
          </p:cNvSpPr>
          <p:nvPr/>
        </p:nvSpPr>
        <p:spPr bwMode="auto">
          <a:xfrm>
            <a:off x="4714875" y="2065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82" name="AutoShape 30"/>
          <p:cNvSpPr>
            <a:spLocks noChangeArrowheads="1"/>
          </p:cNvSpPr>
          <p:nvPr/>
        </p:nvSpPr>
        <p:spPr bwMode="auto">
          <a:xfrm>
            <a:off x="4562475" y="1887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83" name="AutoShape 31"/>
          <p:cNvSpPr>
            <a:spLocks noChangeArrowheads="1"/>
          </p:cNvSpPr>
          <p:nvPr/>
        </p:nvSpPr>
        <p:spPr bwMode="auto">
          <a:xfrm>
            <a:off x="5006975" y="1976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84" name="AutoShape 32"/>
          <p:cNvSpPr>
            <a:spLocks noChangeArrowheads="1"/>
          </p:cNvSpPr>
          <p:nvPr/>
        </p:nvSpPr>
        <p:spPr bwMode="auto">
          <a:xfrm>
            <a:off x="5159375"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85" name="AutoShape 33"/>
          <p:cNvSpPr>
            <a:spLocks noChangeArrowheads="1"/>
          </p:cNvSpPr>
          <p:nvPr/>
        </p:nvSpPr>
        <p:spPr bwMode="auto">
          <a:xfrm>
            <a:off x="5311775" y="2281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86" name="AutoShape 34"/>
          <p:cNvSpPr>
            <a:spLocks noChangeArrowheads="1"/>
          </p:cNvSpPr>
          <p:nvPr/>
        </p:nvSpPr>
        <p:spPr bwMode="auto">
          <a:xfrm>
            <a:off x="5451475" y="2217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87" name="AutoShape 35"/>
          <p:cNvSpPr>
            <a:spLocks noChangeArrowheads="1"/>
          </p:cNvSpPr>
          <p:nvPr/>
        </p:nvSpPr>
        <p:spPr bwMode="auto">
          <a:xfrm>
            <a:off x="5218113" y="2039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88" name="AutoShape 36"/>
          <p:cNvSpPr>
            <a:spLocks noChangeArrowheads="1"/>
          </p:cNvSpPr>
          <p:nvPr/>
        </p:nvSpPr>
        <p:spPr bwMode="auto">
          <a:xfrm>
            <a:off x="5545138"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89" name="AutoShape 37"/>
          <p:cNvSpPr>
            <a:spLocks noChangeArrowheads="1"/>
          </p:cNvSpPr>
          <p:nvPr/>
        </p:nvSpPr>
        <p:spPr bwMode="auto">
          <a:xfrm>
            <a:off x="563880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90" name="AutoShape 38"/>
          <p:cNvSpPr>
            <a:spLocks noChangeArrowheads="1"/>
          </p:cNvSpPr>
          <p:nvPr/>
        </p:nvSpPr>
        <p:spPr bwMode="auto">
          <a:xfrm>
            <a:off x="53578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91" name="AutoShape 39"/>
          <p:cNvSpPr>
            <a:spLocks noChangeArrowheads="1"/>
          </p:cNvSpPr>
          <p:nvPr/>
        </p:nvSpPr>
        <p:spPr bwMode="auto">
          <a:xfrm>
            <a:off x="5205413" y="1887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92" name="AutoShape 40"/>
          <p:cNvSpPr>
            <a:spLocks noChangeArrowheads="1"/>
          </p:cNvSpPr>
          <p:nvPr/>
        </p:nvSpPr>
        <p:spPr bwMode="auto">
          <a:xfrm>
            <a:off x="4422775" y="2276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93" name="AutoShape 41"/>
          <p:cNvSpPr>
            <a:spLocks noChangeArrowheads="1"/>
          </p:cNvSpPr>
          <p:nvPr/>
        </p:nvSpPr>
        <p:spPr bwMode="auto">
          <a:xfrm>
            <a:off x="58150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94" name="AutoShape 42"/>
          <p:cNvSpPr>
            <a:spLocks noChangeArrowheads="1"/>
          </p:cNvSpPr>
          <p:nvPr/>
        </p:nvSpPr>
        <p:spPr bwMode="auto">
          <a:xfrm>
            <a:off x="5967413"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95" name="AutoShape 43"/>
          <p:cNvSpPr>
            <a:spLocks noChangeArrowheads="1"/>
          </p:cNvSpPr>
          <p:nvPr/>
        </p:nvSpPr>
        <p:spPr bwMode="auto">
          <a:xfrm>
            <a:off x="6200775"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96" name="AutoShape 44"/>
          <p:cNvSpPr>
            <a:spLocks noChangeArrowheads="1"/>
          </p:cNvSpPr>
          <p:nvPr/>
        </p:nvSpPr>
        <p:spPr bwMode="auto">
          <a:xfrm>
            <a:off x="6294438" y="22574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97" name="AutoShape 45"/>
          <p:cNvSpPr>
            <a:spLocks noChangeArrowheads="1"/>
          </p:cNvSpPr>
          <p:nvPr/>
        </p:nvSpPr>
        <p:spPr bwMode="auto">
          <a:xfrm>
            <a:off x="6318250" y="2090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98" name="AutoShape 46"/>
          <p:cNvSpPr>
            <a:spLocks noChangeArrowheads="1"/>
          </p:cNvSpPr>
          <p:nvPr/>
        </p:nvSpPr>
        <p:spPr bwMode="auto">
          <a:xfrm>
            <a:off x="6013450"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99" name="AutoShape 47"/>
          <p:cNvSpPr>
            <a:spLocks noChangeArrowheads="1"/>
          </p:cNvSpPr>
          <p:nvPr/>
        </p:nvSpPr>
        <p:spPr bwMode="auto">
          <a:xfrm>
            <a:off x="4822825"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00" name="AutoShape 48"/>
          <p:cNvSpPr>
            <a:spLocks noChangeArrowheads="1"/>
          </p:cNvSpPr>
          <p:nvPr/>
        </p:nvSpPr>
        <p:spPr bwMode="auto">
          <a:xfrm>
            <a:off x="1935163"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01" name="AutoShape 49"/>
          <p:cNvSpPr>
            <a:spLocks noChangeArrowheads="1"/>
          </p:cNvSpPr>
          <p:nvPr/>
        </p:nvSpPr>
        <p:spPr bwMode="auto">
          <a:xfrm>
            <a:off x="2087563" y="2090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02" name="AutoShape 50"/>
          <p:cNvSpPr>
            <a:spLocks noChangeArrowheads="1"/>
          </p:cNvSpPr>
          <p:nvPr/>
        </p:nvSpPr>
        <p:spPr bwMode="auto">
          <a:xfrm>
            <a:off x="2239963" y="2243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03" name="AutoShape 51"/>
          <p:cNvSpPr>
            <a:spLocks noChangeArrowheads="1"/>
          </p:cNvSpPr>
          <p:nvPr/>
        </p:nvSpPr>
        <p:spPr bwMode="auto">
          <a:xfrm>
            <a:off x="2379663" y="21796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04" name="AutoShape 52"/>
          <p:cNvSpPr>
            <a:spLocks noChangeArrowheads="1"/>
          </p:cNvSpPr>
          <p:nvPr/>
        </p:nvSpPr>
        <p:spPr bwMode="auto">
          <a:xfrm>
            <a:off x="2098675" y="2316163"/>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05" name="AutoShape 53"/>
          <p:cNvSpPr>
            <a:spLocks noChangeArrowheads="1"/>
          </p:cNvSpPr>
          <p:nvPr/>
        </p:nvSpPr>
        <p:spPr bwMode="auto">
          <a:xfrm>
            <a:off x="2473325"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06" name="AutoShape 54"/>
          <p:cNvSpPr>
            <a:spLocks noChangeArrowheads="1"/>
          </p:cNvSpPr>
          <p:nvPr/>
        </p:nvSpPr>
        <p:spPr bwMode="auto">
          <a:xfrm>
            <a:off x="2566988" y="22828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07" name="AutoShape 55"/>
          <p:cNvSpPr>
            <a:spLocks noChangeArrowheads="1"/>
          </p:cNvSpPr>
          <p:nvPr/>
        </p:nvSpPr>
        <p:spPr bwMode="auto">
          <a:xfrm>
            <a:off x="5734050" y="22161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08" name="AutoShape 56"/>
          <p:cNvSpPr>
            <a:spLocks noChangeArrowheads="1"/>
          </p:cNvSpPr>
          <p:nvPr/>
        </p:nvSpPr>
        <p:spPr bwMode="auto">
          <a:xfrm>
            <a:off x="2286000"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09" name="AutoShape 57"/>
          <p:cNvSpPr>
            <a:spLocks noChangeArrowheads="1"/>
          </p:cNvSpPr>
          <p:nvPr/>
        </p:nvSpPr>
        <p:spPr bwMode="auto">
          <a:xfrm>
            <a:off x="7067550" y="226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10" name="AutoShape 58"/>
          <p:cNvSpPr>
            <a:spLocks noChangeArrowheads="1"/>
          </p:cNvSpPr>
          <p:nvPr/>
        </p:nvSpPr>
        <p:spPr bwMode="auto">
          <a:xfrm>
            <a:off x="7219950" y="21685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11" name="AutoShape 59"/>
          <p:cNvSpPr>
            <a:spLocks noChangeArrowheads="1"/>
          </p:cNvSpPr>
          <p:nvPr/>
        </p:nvSpPr>
        <p:spPr bwMode="auto">
          <a:xfrm>
            <a:off x="737235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12" name="AutoShape 60"/>
          <p:cNvSpPr>
            <a:spLocks noChangeArrowheads="1"/>
          </p:cNvSpPr>
          <p:nvPr/>
        </p:nvSpPr>
        <p:spPr bwMode="auto">
          <a:xfrm>
            <a:off x="7512050" y="22574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13" name="AutoShape 61"/>
          <p:cNvSpPr>
            <a:spLocks noChangeArrowheads="1"/>
          </p:cNvSpPr>
          <p:nvPr/>
        </p:nvSpPr>
        <p:spPr bwMode="auto">
          <a:xfrm>
            <a:off x="7605713"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14" name="AutoShape 62"/>
          <p:cNvSpPr>
            <a:spLocks noChangeArrowheads="1"/>
          </p:cNvSpPr>
          <p:nvPr/>
        </p:nvSpPr>
        <p:spPr bwMode="auto">
          <a:xfrm>
            <a:off x="7558088" y="24733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15" name="AutoShape 63"/>
          <p:cNvSpPr>
            <a:spLocks noChangeArrowheads="1"/>
          </p:cNvSpPr>
          <p:nvPr/>
        </p:nvSpPr>
        <p:spPr bwMode="auto">
          <a:xfrm>
            <a:off x="1579563" y="24526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16" name="AutoShape 64"/>
          <p:cNvSpPr>
            <a:spLocks noChangeArrowheads="1"/>
          </p:cNvSpPr>
          <p:nvPr/>
        </p:nvSpPr>
        <p:spPr bwMode="auto">
          <a:xfrm>
            <a:off x="7418388"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17" name="AutoShape 65"/>
          <p:cNvSpPr>
            <a:spLocks noChangeArrowheads="1"/>
          </p:cNvSpPr>
          <p:nvPr/>
        </p:nvSpPr>
        <p:spPr bwMode="auto">
          <a:xfrm>
            <a:off x="6470650" y="23050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18" name="AutoShape 66"/>
          <p:cNvSpPr>
            <a:spLocks noChangeArrowheads="1"/>
          </p:cNvSpPr>
          <p:nvPr/>
        </p:nvSpPr>
        <p:spPr bwMode="auto">
          <a:xfrm>
            <a:off x="6318250" y="19113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19" name="AutoShape 67"/>
          <p:cNvSpPr>
            <a:spLocks noChangeArrowheads="1"/>
          </p:cNvSpPr>
          <p:nvPr/>
        </p:nvSpPr>
        <p:spPr bwMode="auto">
          <a:xfrm>
            <a:off x="6470650" y="20637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20" name="AutoShape 68"/>
          <p:cNvSpPr>
            <a:spLocks noChangeArrowheads="1"/>
          </p:cNvSpPr>
          <p:nvPr/>
        </p:nvSpPr>
        <p:spPr bwMode="auto">
          <a:xfrm>
            <a:off x="6623050" y="22161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21" name="AutoShape 69"/>
          <p:cNvSpPr>
            <a:spLocks noChangeArrowheads="1"/>
          </p:cNvSpPr>
          <p:nvPr/>
        </p:nvSpPr>
        <p:spPr bwMode="auto">
          <a:xfrm>
            <a:off x="6762750" y="21526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22" name="AutoShape 70"/>
          <p:cNvSpPr>
            <a:spLocks noChangeArrowheads="1"/>
          </p:cNvSpPr>
          <p:nvPr/>
        </p:nvSpPr>
        <p:spPr bwMode="auto">
          <a:xfrm>
            <a:off x="6856413"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23" name="AutoShape 71"/>
          <p:cNvSpPr>
            <a:spLocks noChangeArrowheads="1"/>
          </p:cNvSpPr>
          <p:nvPr/>
        </p:nvSpPr>
        <p:spPr bwMode="auto">
          <a:xfrm>
            <a:off x="6950075"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24" name="AutoShape 72"/>
          <p:cNvSpPr>
            <a:spLocks noChangeArrowheads="1"/>
          </p:cNvSpPr>
          <p:nvPr/>
        </p:nvSpPr>
        <p:spPr bwMode="auto">
          <a:xfrm>
            <a:off x="6669088"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25" name="AutoShape 73"/>
          <p:cNvSpPr>
            <a:spLocks noChangeArrowheads="1"/>
          </p:cNvSpPr>
          <p:nvPr/>
        </p:nvSpPr>
        <p:spPr bwMode="auto">
          <a:xfrm>
            <a:off x="1381125" y="3627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26" name="AutoShape 74"/>
          <p:cNvSpPr>
            <a:spLocks noChangeArrowheads="1"/>
          </p:cNvSpPr>
          <p:nvPr/>
        </p:nvSpPr>
        <p:spPr bwMode="auto">
          <a:xfrm>
            <a:off x="1579563" y="32575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27" name="AutoShape 75"/>
          <p:cNvSpPr>
            <a:spLocks noChangeArrowheads="1"/>
          </p:cNvSpPr>
          <p:nvPr/>
        </p:nvSpPr>
        <p:spPr bwMode="auto">
          <a:xfrm>
            <a:off x="1381125" y="4090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28" name="AutoShape 76"/>
          <p:cNvSpPr>
            <a:spLocks noChangeArrowheads="1"/>
          </p:cNvSpPr>
          <p:nvPr/>
        </p:nvSpPr>
        <p:spPr bwMode="auto">
          <a:xfrm>
            <a:off x="1520825" y="26955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29" name="AutoShape 77"/>
          <p:cNvSpPr>
            <a:spLocks noChangeArrowheads="1"/>
          </p:cNvSpPr>
          <p:nvPr/>
        </p:nvSpPr>
        <p:spPr bwMode="auto">
          <a:xfrm>
            <a:off x="1381125" y="33020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30" name="AutoShape 78"/>
          <p:cNvSpPr>
            <a:spLocks noChangeArrowheads="1"/>
          </p:cNvSpPr>
          <p:nvPr/>
        </p:nvSpPr>
        <p:spPr bwMode="auto">
          <a:xfrm>
            <a:off x="1244600" y="39131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31" name="AutoShape 79"/>
          <p:cNvSpPr>
            <a:spLocks noChangeArrowheads="1"/>
          </p:cNvSpPr>
          <p:nvPr/>
        </p:nvSpPr>
        <p:spPr bwMode="auto">
          <a:xfrm>
            <a:off x="1720850"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32" name="AutoShape 80"/>
          <p:cNvSpPr>
            <a:spLocks noChangeArrowheads="1"/>
          </p:cNvSpPr>
          <p:nvPr/>
        </p:nvSpPr>
        <p:spPr bwMode="auto">
          <a:xfrm>
            <a:off x="1744663" y="20891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33" name="AutoShape 81"/>
          <p:cNvSpPr>
            <a:spLocks noChangeArrowheads="1"/>
          </p:cNvSpPr>
          <p:nvPr/>
        </p:nvSpPr>
        <p:spPr bwMode="auto">
          <a:xfrm>
            <a:off x="1427163" y="31242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34" name="AutoShape 82"/>
          <p:cNvSpPr>
            <a:spLocks noChangeArrowheads="1"/>
          </p:cNvSpPr>
          <p:nvPr/>
        </p:nvSpPr>
        <p:spPr bwMode="auto">
          <a:xfrm>
            <a:off x="1533525" y="29051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35" name="Text Box 83"/>
          <p:cNvSpPr txBox="1">
            <a:spLocks noChangeArrowheads="1"/>
          </p:cNvSpPr>
          <p:nvPr/>
        </p:nvSpPr>
        <p:spPr bwMode="auto">
          <a:xfrm>
            <a:off x="4056063" y="3729038"/>
            <a:ext cx="10302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liquid N</a:t>
            </a:r>
            <a:r>
              <a:rPr lang="en-US" altLang="en-US" baseline="-25000"/>
              <a:t>2</a:t>
            </a:r>
          </a:p>
        </p:txBody>
      </p:sp>
      <p:grpSp>
        <p:nvGrpSpPr>
          <p:cNvPr id="100436" name="Group 84"/>
          <p:cNvGrpSpPr>
            <a:grpSpLocks/>
          </p:cNvGrpSpPr>
          <p:nvPr/>
        </p:nvGrpSpPr>
        <p:grpSpPr bwMode="auto">
          <a:xfrm>
            <a:off x="-1071563" y="4995863"/>
            <a:ext cx="820738" cy="427037"/>
            <a:chOff x="445" y="1175"/>
            <a:chExt cx="517" cy="269"/>
          </a:xfrm>
        </p:grpSpPr>
        <p:sp>
          <p:nvSpPr>
            <p:cNvPr id="100437" name="Freeform 85"/>
            <p:cNvSpPr>
              <a:spLocks noChangeAspect="1"/>
            </p:cNvSpPr>
            <p:nvPr/>
          </p:nvSpPr>
          <p:spPr bwMode="auto">
            <a:xfrm rot="2166978" flipH="1">
              <a:off x="647" y="1293"/>
              <a:ext cx="315" cy="151"/>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508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38" name="Rectangle 86"/>
            <p:cNvSpPr>
              <a:spLocks noChangeArrowheads="1"/>
            </p:cNvSpPr>
            <p:nvPr/>
          </p:nvSpPr>
          <p:spPr bwMode="auto">
            <a:xfrm rot="2166978" flipH="1">
              <a:off x="833" y="1393"/>
              <a:ext cx="23" cy="27"/>
            </a:xfrm>
            <a:prstGeom prst="rect">
              <a:avLst/>
            </a:prstGeom>
            <a:solidFill>
              <a:srgbClr val="FF0000"/>
            </a:solidFill>
            <a:ln w="9525">
              <a:miter lim="800000"/>
              <a:headEnd/>
              <a:tailEnd/>
            </a:ln>
            <a:effectLst/>
            <a:scene3d>
              <a:camera prst="legacyObliqueTopRight">
                <a:rot lat="20399999" lon="20999999" rev="0"/>
              </a:camera>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00439" name="Freeform 87"/>
            <p:cNvSpPr>
              <a:spLocks/>
            </p:cNvSpPr>
            <p:nvPr/>
          </p:nvSpPr>
          <p:spPr bwMode="auto">
            <a:xfrm rot="2166978" flipH="1">
              <a:off x="445" y="1175"/>
              <a:ext cx="293" cy="32"/>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40" name="Freeform 88"/>
            <p:cNvSpPr>
              <a:spLocks/>
            </p:cNvSpPr>
            <p:nvPr/>
          </p:nvSpPr>
          <p:spPr bwMode="auto">
            <a:xfrm rot="12966978">
              <a:off x="454" y="1179"/>
              <a:ext cx="293" cy="32"/>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0441" name="Text Box 89"/>
          <p:cNvSpPr txBox="1">
            <a:spLocks noChangeArrowheads="1"/>
          </p:cNvSpPr>
          <p:nvPr/>
        </p:nvSpPr>
        <p:spPr bwMode="auto">
          <a:xfrm>
            <a:off x="1849438" y="6178550"/>
            <a:ext cx="5391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Warkentin (2006) </a:t>
            </a:r>
            <a:r>
              <a:rPr lang="en-US" altLang="en-US" i="1"/>
              <a:t>J. Appl. Crystallogr.</a:t>
            </a:r>
            <a:r>
              <a:rPr lang="en-US" altLang="en-US"/>
              <a:t> </a:t>
            </a:r>
            <a:r>
              <a:rPr lang="en-US" altLang="en-US" b="1"/>
              <a:t>39</a:t>
            </a:r>
            <a:r>
              <a:rPr lang="en-US" altLang="en-US"/>
              <a:t>, 805-811. </a:t>
            </a:r>
          </a:p>
          <a:p>
            <a:endParaRPr lang="en-US" altLang="en-US"/>
          </a:p>
        </p:txBody>
      </p:sp>
      <p:sp>
        <p:nvSpPr>
          <p:cNvPr id="100442" name="Freeform 90"/>
          <p:cNvSpPr>
            <a:spLocks/>
          </p:cNvSpPr>
          <p:nvPr/>
        </p:nvSpPr>
        <p:spPr bwMode="auto">
          <a:xfrm>
            <a:off x="2617788" y="1114425"/>
            <a:ext cx="498475" cy="1084263"/>
          </a:xfrm>
          <a:custGeom>
            <a:avLst/>
            <a:gdLst>
              <a:gd name="T0" fmla="*/ 150 w 314"/>
              <a:gd name="T1" fmla="*/ 0 h 683"/>
              <a:gd name="T2" fmla="*/ 276 w 314"/>
              <a:gd name="T3" fmla="*/ 371 h 683"/>
              <a:gd name="T4" fmla="*/ 268 w 314"/>
              <a:gd name="T5" fmla="*/ 655 h 683"/>
              <a:gd name="T6" fmla="*/ 0 w 314"/>
              <a:gd name="T7" fmla="*/ 537 h 683"/>
            </a:gdLst>
            <a:ahLst/>
            <a:cxnLst>
              <a:cxn ang="0">
                <a:pos x="T0" y="T1"/>
              </a:cxn>
              <a:cxn ang="0">
                <a:pos x="T2" y="T3"/>
              </a:cxn>
              <a:cxn ang="0">
                <a:pos x="T4" y="T5"/>
              </a:cxn>
              <a:cxn ang="0">
                <a:pos x="T6" y="T7"/>
              </a:cxn>
            </a:cxnLst>
            <a:rect l="0" t="0" r="r" b="b"/>
            <a:pathLst>
              <a:path w="314" h="683">
                <a:moveTo>
                  <a:pt x="150" y="0"/>
                </a:moveTo>
                <a:cubicBezTo>
                  <a:pt x="203" y="131"/>
                  <a:pt x="256" y="262"/>
                  <a:pt x="276" y="371"/>
                </a:cubicBezTo>
                <a:cubicBezTo>
                  <a:pt x="296" y="480"/>
                  <a:pt x="314" y="627"/>
                  <a:pt x="268" y="655"/>
                </a:cubicBezTo>
                <a:cubicBezTo>
                  <a:pt x="222" y="683"/>
                  <a:pt x="111" y="610"/>
                  <a:pt x="0" y="537"/>
                </a:cubicBezTo>
              </a:path>
            </a:pathLst>
          </a:custGeom>
          <a:noFill/>
          <a:ln w="635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43" name="Freeform 91"/>
          <p:cNvSpPr>
            <a:spLocks/>
          </p:cNvSpPr>
          <p:nvPr/>
        </p:nvSpPr>
        <p:spPr bwMode="auto">
          <a:xfrm>
            <a:off x="3319463" y="1039813"/>
            <a:ext cx="939800" cy="773112"/>
          </a:xfrm>
          <a:custGeom>
            <a:avLst/>
            <a:gdLst>
              <a:gd name="T0" fmla="*/ 0 w 592"/>
              <a:gd name="T1" fmla="*/ 0 h 487"/>
              <a:gd name="T2" fmla="*/ 134 w 592"/>
              <a:gd name="T3" fmla="*/ 387 h 487"/>
              <a:gd name="T4" fmla="*/ 371 w 592"/>
              <a:gd name="T5" fmla="*/ 458 h 487"/>
              <a:gd name="T6" fmla="*/ 592 w 592"/>
              <a:gd name="T7" fmla="*/ 213 h 487"/>
            </a:gdLst>
            <a:ahLst/>
            <a:cxnLst>
              <a:cxn ang="0">
                <a:pos x="T0" y="T1"/>
              </a:cxn>
              <a:cxn ang="0">
                <a:pos x="T2" y="T3"/>
              </a:cxn>
              <a:cxn ang="0">
                <a:pos x="T4" y="T5"/>
              </a:cxn>
              <a:cxn ang="0">
                <a:pos x="T6" y="T7"/>
              </a:cxn>
            </a:cxnLst>
            <a:rect l="0" t="0" r="r" b="b"/>
            <a:pathLst>
              <a:path w="592" h="487">
                <a:moveTo>
                  <a:pt x="0" y="0"/>
                </a:moveTo>
                <a:cubicBezTo>
                  <a:pt x="36" y="155"/>
                  <a:pt x="72" y="311"/>
                  <a:pt x="134" y="387"/>
                </a:cubicBezTo>
                <a:cubicBezTo>
                  <a:pt x="196" y="463"/>
                  <a:pt x="295" y="487"/>
                  <a:pt x="371" y="458"/>
                </a:cubicBezTo>
                <a:cubicBezTo>
                  <a:pt x="447" y="429"/>
                  <a:pt x="519" y="321"/>
                  <a:pt x="592" y="213"/>
                </a:cubicBezTo>
              </a:path>
            </a:pathLst>
          </a:custGeom>
          <a:noFill/>
          <a:ln w="635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44" name="Freeform 92"/>
          <p:cNvSpPr>
            <a:spLocks/>
          </p:cNvSpPr>
          <p:nvPr/>
        </p:nvSpPr>
        <p:spPr bwMode="auto">
          <a:xfrm>
            <a:off x="3043238" y="1165225"/>
            <a:ext cx="333375" cy="1139825"/>
          </a:xfrm>
          <a:custGeom>
            <a:avLst/>
            <a:gdLst>
              <a:gd name="T0" fmla="*/ 0 w 210"/>
              <a:gd name="T1" fmla="*/ 0 h 718"/>
              <a:gd name="T2" fmla="*/ 182 w 210"/>
              <a:gd name="T3" fmla="*/ 513 h 718"/>
              <a:gd name="T4" fmla="*/ 166 w 210"/>
              <a:gd name="T5" fmla="*/ 718 h 718"/>
            </a:gdLst>
            <a:ahLst/>
            <a:cxnLst>
              <a:cxn ang="0">
                <a:pos x="T0" y="T1"/>
              </a:cxn>
              <a:cxn ang="0">
                <a:pos x="T2" y="T3"/>
              </a:cxn>
              <a:cxn ang="0">
                <a:pos x="T4" y="T5"/>
              </a:cxn>
            </a:cxnLst>
            <a:rect l="0" t="0" r="r" b="b"/>
            <a:pathLst>
              <a:path w="210" h="718">
                <a:moveTo>
                  <a:pt x="0" y="0"/>
                </a:moveTo>
                <a:cubicBezTo>
                  <a:pt x="77" y="197"/>
                  <a:pt x="154" y="394"/>
                  <a:pt x="182" y="513"/>
                </a:cubicBezTo>
                <a:cubicBezTo>
                  <a:pt x="210" y="632"/>
                  <a:pt x="188" y="675"/>
                  <a:pt x="166" y="718"/>
                </a:cubicBezTo>
              </a:path>
            </a:pathLst>
          </a:custGeom>
          <a:noFill/>
          <a:ln w="635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45" name="Freeform 93"/>
          <p:cNvSpPr>
            <a:spLocks/>
          </p:cNvSpPr>
          <p:nvPr/>
        </p:nvSpPr>
        <p:spPr bwMode="auto">
          <a:xfrm>
            <a:off x="3170238" y="1076325"/>
            <a:ext cx="1050925" cy="969963"/>
          </a:xfrm>
          <a:custGeom>
            <a:avLst/>
            <a:gdLst>
              <a:gd name="T0" fmla="*/ 0 w 449"/>
              <a:gd name="T1" fmla="*/ 0 h 555"/>
              <a:gd name="T2" fmla="*/ 110 w 449"/>
              <a:gd name="T3" fmla="*/ 395 h 555"/>
              <a:gd name="T4" fmla="*/ 276 w 449"/>
              <a:gd name="T5" fmla="*/ 537 h 555"/>
              <a:gd name="T6" fmla="*/ 449 w 449"/>
              <a:gd name="T7" fmla="*/ 505 h 555"/>
            </a:gdLst>
            <a:ahLst/>
            <a:cxnLst>
              <a:cxn ang="0">
                <a:pos x="T0" y="T1"/>
              </a:cxn>
              <a:cxn ang="0">
                <a:pos x="T2" y="T3"/>
              </a:cxn>
              <a:cxn ang="0">
                <a:pos x="T4" y="T5"/>
              </a:cxn>
              <a:cxn ang="0">
                <a:pos x="T6" y="T7"/>
              </a:cxn>
            </a:cxnLst>
            <a:rect l="0" t="0" r="r" b="b"/>
            <a:pathLst>
              <a:path w="449" h="555">
                <a:moveTo>
                  <a:pt x="0" y="0"/>
                </a:moveTo>
                <a:cubicBezTo>
                  <a:pt x="32" y="153"/>
                  <a:pt x="64" y="306"/>
                  <a:pt x="110" y="395"/>
                </a:cubicBezTo>
                <a:cubicBezTo>
                  <a:pt x="156" y="484"/>
                  <a:pt x="220" y="519"/>
                  <a:pt x="276" y="537"/>
                </a:cubicBezTo>
                <a:cubicBezTo>
                  <a:pt x="332" y="555"/>
                  <a:pt x="390" y="530"/>
                  <a:pt x="449" y="505"/>
                </a:cubicBezTo>
              </a:path>
            </a:pathLst>
          </a:custGeom>
          <a:noFill/>
          <a:ln w="635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path" presetSubtype="0" decel="50000" fill="hold" nodeType="clickEffect">
                                  <p:stCondLst>
                                    <p:cond delay="0"/>
                                  </p:stCondLst>
                                  <p:childTnLst>
                                    <p:animMotion origin="layout" path="M 0.16041 -0.72988 L 0.67899 -0.16513 " pathEditMode="relative" rAng="0" ptsTypes="AA">
                                      <p:cBhvr>
                                        <p:cTn id="6" dur="5000" fill="hold"/>
                                        <p:tgtEl>
                                          <p:spTgt spid="100436"/>
                                        </p:tgtEl>
                                        <p:attrNameLst>
                                          <p:attrName>ppt_x</p:attrName>
                                          <p:attrName>ppt_y</p:attrName>
                                        </p:attrNameLst>
                                      </p:cBhvr>
                                      <p:rCtr x="25920" y="282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795" name="Rectangle 3"/>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796" name="Rectangle 4"/>
          <p:cNvSpPr>
            <a:spLocks noGrp="1" noChangeArrowheads="1"/>
          </p:cNvSpPr>
          <p:nvPr>
            <p:ph type="title"/>
          </p:nvPr>
        </p:nvSpPr>
        <p:spPr>
          <a:xfrm>
            <a:off x="457200" y="-207963"/>
            <a:ext cx="8229600" cy="1143001"/>
          </a:xfrm>
        </p:spPr>
        <p:txBody>
          <a:bodyPr/>
          <a:lstStyle/>
          <a:p>
            <a:r>
              <a:rPr lang="en-US" altLang="en-US"/>
              <a:t>COMBINE cryoprotectants!</a:t>
            </a:r>
          </a:p>
        </p:txBody>
      </p:sp>
      <p:sp>
        <p:nvSpPr>
          <p:cNvPr id="33797" name="Text Box 5"/>
          <p:cNvSpPr txBox="1">
            <a:spLocks noChangeArrowheads="1"/>
          </p:cNvSpPr>
          <p:nvPr/>
        </p:nvSpPr>
        <p:spPr bwMode="auto">
          <a:xfrm>
            <a:off x="776288" y="1654175"/>
            <a:ext cx="7829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33798" name="Text Box 6"/>
          <p:cNvSpPr txBox="1">
            <a:spLocks noChangeArrowheads="1"/>
          </p:cNvSpPr>
          <p:nvPr/>
        </p:nvSpPr>
        <p:spPr bwMode="auto">
          <a:xfrm>
            <a:off x="1374775" y="1247775"/>
            <a:ext cx="5757863" cy="497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r>
              <a:rPr lang="en-US" altLang="en-US" sz="3600"/>
              <a:t>organic + hyperquenching</a:t>
            </a:r>
          </a:p>
          <a:p>
            <a:endParaRPr lang="en-US" altLang="en-US" sz="3600"/>
          </a:p>
          <a:p>
            <a:r>
              <a:rPr lang="en-US" altLang="en-US" sz="3600"/>
              <a:t>malonate + glycerol</a:t>
            </a:r>
          </a:p>
          <a:p>
            <a:endParaRPr lang="en-US" altLang="en-US" sz="3600"/>
          </a:p>
          <a:p>
            <a:r>
              <a:rPr lang="en-US" altLang="en-US" sz="3600"/>
              <a:t>“confusion principle”</a:t>
            </a:r>
          </a:p>
          <a:p>
            <a:r>
              <a:rPr lang="en-US" altLang="en-US" sz="2000"/>
              <a:t>	~30% glycerol is not as good as:</a:t>
            </a:r>
          </a:p>
          <a:p>
            <a:r>
              <a:rPr lang="en-US" altLang="en-US" sz="2000"/>
              <a:t>		5% glycerol +</a:t>
            </a:r>
          </a:p>
          <a:p>
            <a:r>
              <a:rPr lang="en-US" altLang="en-US" sz="2000"/>
              <a:t>		5% PEG400 +</a:t>
            </a:r>
          </a:p>
          <a:p>
            <a:r>
              <a:rPr lang="en-US" altLang="en-US" sz="2000"/>
              <a:t>		5% MPD +</a:t>
            </a:r>
          </a:p>
          <a:p>
            <a:r>
              <a:rPr lang="en-US" altLang="en-US" sz="2000"/>
              <a:t>		5% sucrose +</a:t>
            </a:r>
          </a:p>
          <a:p>
            <a:r>
              <a:rPr lang="en-US" altLang="en-US" sz="2000"/>
              <a:t>		5% sorbitol +</a:t>
            </a:r>
          </a:p>
          <a:p>
            <a:r>
              <a:rPr lang="en-US" altLang="en-US" sz="2000"/>
              <a:t>		5% ethylene glycol</a:t>
            </a:r>
            <a:endParaRPr lang="en-US" altLang="en-US" sz="1000" baseline="-250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79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79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379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79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79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798">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798">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798">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798">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79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19" name="Rectangle 3"/>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20" name="Rectangle 4"/>
          <p:cNvSpPr>
            <a:spLocks noGrp="1" noChangeArrowheads="1"/>
          </p:cNvSpPr>
          <p:nvPr>
            <p:ph type="title"/>
          </p:nvPr>
        </p:nvSpPr>
        <p:spPr>
          <a:xfrm>
            <a:off x="457200" y="-207963"/>
            <a:ext cx="8229600" cy="1143001"/>
          </a:xfrm>
        </p:spPr>
        <p:txBody>
          <a:bodyPr/>
          <a:lstStyle/>
          <a:p>
            <a:r>
              <a:rPr lang="en-US" altLang="en-US"/>
              <a:t>COMBINE cryoprotectants!</a:t>
            </a:r>
          </a:p>
        </p:txBody>
      </p:sp>
      <p:sp>
        <p:nvSpPr>
          <p:cNvPr id="34821" name="Text Box 5"/>
          <p:cNvSpPr txBox="1">
            <a:spLocks noChangeArrowheads="1"/>
          </p:cNvSpPr>
          <p:nvPr/>
        </p:nvSpPr>
        <p:spPr bwMode="auto">
          <a:xfrm>
            <a:off x="776288" y="1654175"/>
            <a:ext cx="7829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34822" name="Text Box 6"/>
          <p:cNvSpPr txBox="1">
            <a:spLocks noChangeArrowheads="1"/>
          </p:cNvSpPr>
          <p:nvPr/>
        </p:nvSpPr>
        <p:spPr bwMode="auto">
          <a:xfrm>
            <a:off x="1374775" y="1247775"/>
            <a:ext cx="5757863" cy="497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r>
              <a:rPr lang="en-US" altLang="en-US" sz="3600"/>
              <a:t>organic + hyperquenching</a:t>
            </a:r>
          </a:p>
          <a:p>
            <a:endParaRPr lang="en-US" altLang="en-US" sz="3600"/>
          </a:p>
          <a:p>
            <a:r>
              <a:rPr lang="en-US" altLang="en-US" sz="3600"/>
              <a:t>malonate + glycerol</a:t>
            </a:r>
          </a:p>
          <a:p>
            <a:endParaRPr lang="en-US" altLang="en-US" sz="3600"/>
          </a:p>
          <a:p>
            <a:r>
              <a:rPr lang="en-US" altLang="en-US" sz="3600"/>
              <a:t>“confusion principle”</a:t>
            </a:r>
          </a:p>
          <a:p>
            <a:r>
              <a:rPr lang="en-US" altLang="en-US" sz="2000"/>
              <a:t>	~30% glycerol is not as good as:</a:t>
            </a:r>
          </a:p>
          <a:p>
            <a:r>
              <a:rPr lang="en-US" altLang="en-US" sz="2000"/>
              <a:t>		25% glycerol +</a:t>
            </a:r>
          </a:p>
          <a:p>
            <a:r>
              <a:rPr lang="en-US" altLang="en-US" sz="2000"/>
              <a:t>		1% PEG400 +</a:t>
            </a:r>
          </a:p>
          <a:p>
            <a:r>
              <a:rPr lang="en-US" altLang="en-US" sz="2000"/>
              <a:t>		1% MPD +</a:t>
            </a:r>
          </a:p>
          <a:p>
            <a:r>
              <a:rPr lang="en-US" altLang="en-US" sz="2000"/>
              <a:t>		1% sucrose +</a:t>
            </a:r>
          </a:p>
          <a:p>
            <a:r>
              <a:rPr lang="en-US" altLang="en-US" sz="2000"/>
              <a:t>		1% sorbitol +</a:t>
            </a:r>
          </a:p>
          <a:p>
            <a:r>
              <a:rPr lang="en-US" altLang="en-US" sz="2000"/>
              <a:t>		1% ethylene glycol</a:t>
            </a:r>
            <a:endParaRPr lang="en-US" altLang="en-US" sz="1000" baseline="-2500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0"/>
            <a:ext cx="8229600" cy="1143000"/>
          </a:xfrm>
          <a:noFill/>
          <a:ln/>
        </p:spPr>
        <p:txBody>
          <a:bodyPr/>
          <a:lstStyle/>
          <a:p>
            <a:r>
              <a:rPr lang="en-US" altLang="en-US"/>
              <a:t>Pressure as a cryoprotectant</a:t>
            </a:r>
          </a:p>
        </p:txBody>
      </p:sp>
      <p:pic>
        <p:nvPicPr>
          <p:cNvPr id="35843" name="Picture 3"/>
          <p:cNvPicPr>
            <a:picLocks noChangeAspect="1" noChangeArrowheads="1"/>
          </p:cNvPicPr>
          <p:nvPr/>
        </p:nvPicPr>
        <p:blipFill>
          <a:blip r:embed="rId2">
            <a:extLst>
              <a:ext uri="{28A0092B-C50C-407E-A947-70E740481C1C}">
                <a14:useLocalDpi xmlns:a14="http://schemas.microsoft.com/office/drawing/2010/main" val="0"/>
              </a:ext>
            </a:extLst>
          </a:blip>
          <a:srcRect l="10666" t="16948" r="16989" b="20322"/>
          <a:stretch>
            <a:fillRect/>
          </a:stretch>
        </p:blipFill>
        <p:spPr bwMode="auto">
          <a:xfrm>
            <a:off x="271463" y="1138238"/>
            <a:ext cx="3827462" cy="548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4" name="Rectangle 4"/>
          <p:cNvSpPr>
            <a:spLocks noChangeArrowheads="1"/>
          </p:cNvSpPr>
          <p:nvPr/>
        </p:nvSpPr>
        <p:spPr bwMode="auto">
          <a:xfrm>
            <a:off x="4767263" y="4748213"/>
            <a:ext cx="3948112"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Thomanek </a:t>
            </a:r>
            <a:r>
              <a:rPr lang="en-US" altLang="en-US" i="1"/>
              <a:t>et al.</a:t>
            </a:r>
            <a:r>
              <a:rPr lang="en-US" altLang="en-US"/>
              <a:t> (1973) </a:t>
            </a:r>
          </a:p>
          <a:p>
            <a:r>
              <a:rPr lang="en-US" altLang="en-US" i="1"/>
              <a:t>Acta Cryst. A</a:t>
            </a:r>
            <a:r>
              <a:rPr lang="en-US" altLang="en-US"/>
              <a:t> </a:t>
            </a:r>
            <a:r>
              <a:rPr lang="en-US" altLang="en-US" b="1"/>
              <a:t>29</a:t>
            </a:r>
            <a:r>
              <a:rPr lang="en-US" altLang="en-US"/>
              <a:t>, 263-265. </a:t>
            </a:r>
          </a:p>
          <a:p>
            <a:endParaRPr lang="en-US" altLang="en-US"/>
          </a:p>
        </p:txBody>
      </p:sp>
      <p:sp>
        <p:nvSpPr>
          <p:cNvPr id="35845" name="Text Box 5"/>
          <p:cNvSpPr txBox="1">
            <a:spLocks noChangeArrowheads="1"/>
          </p:cNvSpPr>
          <p:nvPr/>
        </p:nvSpPr>
        <p:spPr bwMode="auto">
          <a:xfrm>
            <a:off x="4400550" y="1778000"/>
            <a:ext cx="4376738"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Fig. 1. Equipment for freezing at 2500 atm. (1) Steel cylinder, (2) and (3) pistons which can be coupled to a hydraulic press, (4) Teflon cell, (5) vessel for liquid nitrogen, (6) steel tube used for pushing cell (4) out of cylinder (1), (7) steel rings. Scale is in mm. </a:t>
            </a:r>
            <a:r>
              <a:rPr lang="en-US" altLang="en-US" i="1"/>
              <a:t>A-A </a:t>
            </a:r>
            <a:r>
              <a:rPr lang="en-US" altLang="en-US"/>
              <a:t>: direction of the force.</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0"/>
            <a:ext cx="8229600" cy="1143000"/>
          </a:xfrm>
          <a:noFill/>
          <a:ln/>
        </p:spPr>
        <p:txBody>
          <a:bodyPr/>
          <a:lstStyle/>
          <a:p>
            <a:r>
              <a:rPr lang="en-US" altLang="en-US"/>
              <a:t>Pressure as a cryoprotectant</a:t>
            </a:r>
          </a:p>
        </p:txBody>
      </p:sp>
      <p:sp>
        <p:nvSpPr>
          <p:cNvPr id="36867" name="Rectangle 3"/>
          <p:cNvSpPr>
            <a:spLocks noChangeArrowheads="1"/>
          </p:cNvSpPr>
          <p:nvPr/>
        </p:nvSpPr>
        <p:spPr bwMode="auto">
          <a:xfrm>
            <a:off x="4716463" y="5613400"/>
            <a:ext cx="39481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Kim </a:t>
            </a:r>
            <a:r>
              <a:rPr lang="en-US" altLang="en-US" i="1"/>
              <a:t>et al.</a:t>
            </a:r>
            <a:r>
              <a:rPr lang="en-US" altLang="en-US"/>
              <a:t> (2005) </a:t>
            </a:r>
            <a:r>
              <a:rPr lang="en-US" altLang="en-US" i="1"/>
              <a:t>Acta Cryst. D</a:t>
            </a:r>
            <a:r>
              <a:rPr lang="en-US" altLang="en-US"/>
              <a:t> </a:t>
            </a:r>
            <a:r>
              <a:rPr lang="en-US" altLang="en-US" b="1"/>
              <a:t>61</a:t>
            </a:r>
            <a:r>
              <a:rPr lang="en-US" altLang="en-US"/>
              <a:t>, 881-890. </a:t>
            </a:r>
          </a:p>
        </p:txBody>
      </p:sp>
      <p:sp>
        <p:nvSpPr>
          <p:cNvPr id="36868" name="Text Box 4"/>
          <p:cNvSpPr txBox="1">
            <a:spLocks noChangeArrowheads="1"/>
          </p:cNvSpPr>
          <p:nvPr/>
        </p:nvSpPr>
        <p:spPr bwMode="auto">
          <a:xfrm>
            <a:off x="4400550" y="1778000"/>
            <a:ext cx="4376738" cy="311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High-pressure cooling apparatus. (a) Sample pin. An oil-coated crystal in a cryoloop is inserted into one end (right) of a brass tube (2.5 cm long) and a</a:t>
            </a:r>
          </a:p>
          <a:p>
            <a:r>
              <a:rPr lang="en-US" altLang="en-US"/>
              <a:t>steel piano wire in the other end (left). (b) High-pressure tubing assembly in a LN2 container. A sample is loaded into the top of each 30 cm long tube</a:t>
            </a:r>
          </a:p>
          <a:p>
            <a:r>
              <a:rPr lang="en-US" altLang="en-US"/>
              <a:t>and is held in place by a magnet outside the tube. Three crystals can be pressure-cooled at a time.</a:t>
            </a:r>
          </a:p>
        </p:txBody>
      </p:sp>
      <p:pic>
        <p:nvPicPr>
          <p:cNvPr id="3686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388" y="3600450"/>
            <a:ext cx="3949700" cy="294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25" y="1163638"/>
            <a:ext cx="3921125"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0"/>
            <a:ext cx="8229600" cy="1143000"/>
          </a:xfrm>
          <a:noFill/>
          <a:ln/>
        </p:spPr>
        <p:txBody>
          <a:bodyPr/>
          <a:lstStyle/>
          <a:p>
            <a:r>
              <a:rPr lang="en-US" altLang="en-US"/>
              <a:t>Pressure as a cryoprotectant</a:t>
            </a:r>
          </a:p>
        </p:txBody>
      </p:sp>
      <p:sp>
        <p:nvSpPr>
          <p:cNvPr id="37891" name="Text Box 3"/>
          <p:cNvSpPr txBox="1">
            <a:spLocks noChangeArrowheads="1"/>
          </p:cNvSpPr>
          <p:nvPr/>
        </p:nvSpPr>
        <p:spPr bwMode="auto">
          <a:xfrm>
            <a:off x="4349750" y="1414463"/>
            <a:ext cx="4376738" cy="311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t>Balzers HPM 010 High Pressure Freezer</a:t>
            </a:r>
            <a:r>
              <a:rPr lang="en-US" altLang="en-US"/>
              <a:t/>
            </a:r>
            <a:br>
              <a:rPr lang="en-US" altLang="en-US"/>
            </a:br>
            <a:r>
              <a:rPr lang="en-US" altLang="en-US"/>
              <a:t>The Bal-Tec HPM 010 is a high pressure freezing machine that is designed to freeze non-cryoprotected samples up to 0.5mm in thickness without significant ice crystal damage. Samples can then be processed for TEM using the freeze substitution protocol. These two methods are the state-of-the-art for TEM specimen preparation. </a:t>
            </a:r>
          </a:p>
        </p:txBody>
      </p:sp>
      <p:pic>
        <p:nvPicPr>
          <p:cNvPr id="378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700" y="1370013"/>
            <a:ext cx="3619500" cy="481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3" name="Rectangle 5"/>
          <p:cNvSpPr>
            <a:spLocks noChangeArrowheads="1"/>
          </p:cNvSpPr>
          <p:nvPr/>
        </p:nvSpPr>
        <p:spPr bwMode="auto">
          <a:xfrm>
            <a:off x="2784475" y="5327650"/>
            <a:ext cx="6054725" cy="11906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latin typeface="Courier New" pitchFamily="49" charset="0"/>
              </a:rPr>
              <a:t>http://www.leica-microsystems.com/products/</a:t>
            </a:r>
          </a:p>
          <a:p>
            <a:r>
              <a:rPr lang="en-US" altLang="en-US" b="1">
                <a:latin typeface="Courier New" pitchFamily="49" charset="0"/>
              </a:rPr>
              <a:t>electron-microscope-sample-preparation/</a:t>
            </a:r>
          </a:p>
          <a:p>
            <a:r>
              <a:rPr lang="en-US" altLang="en-US" b="1">
                <a:latin typeface="Courier New" pitchFamily="49" charset="0"/>
              </a:rPr>
              <a:t>industrial-materials/cryo-preparation/</a:t>
            </a:r>
          </a:p>
          <a:p>
            <a:r>
              <a:rPr lang="en-US" altLang="en-US" b="1">
                <a:latin typeface="Courier New" pitchFamily="49" charset="0"/>
              </a:rPr>
              <a:t>details/product/leica-em-pact2/</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Freeform 2"/>
          <p:cNvSpPr>
            <a:spLocks/>
          </p:cNvSpPr>
          <p:nvPr/>
        </p:nvSpPr>
        <p:spPr bwMode="auto">
          <a:xfrm>
            <a:off x="2105025" y="2432050"/>
            <a:ext cx="2016125" cy="2663825"/>
          </a:xfrm>
          <a:custGeom>
            <a:avLst/>
            <a:gdLst>
              <a:gd name="T0" fmla="*/ 0 w 1270"/>
              <a:gd name="T1" fmla="*/ 2104331263 h 1678"/>
              <a:gd name="T2" fmla="*/ 574595625 w 1270"/>
              <a:gd name="T3" fmla="*/ 2147483647 h 1678"/>
              <a:gd name="T4" fmla="*/ 715724375 w 1270"/>
              <a:gd name="T5" fmla="*/ 2147483647 h 1678"/>
              <a:gd name="T6" fmla="*/ 1330642500 w 1270"/>
              <a:gd name="T7" fmla="*/ 2147483647 h 1678"/>
              <a:gd name="T8" fmla="*/ 2106850625 w 1270"/>
              <a:gd name="T9" fmla="*/ 2147483647 h 1678"/>
              <a:gd name="T10" fmla="*/ 2147483647 w 1270"/>
              <a:gd name="T11" fmla="*/ 2147483647 h 1678"/>
              <a:gd name="T12" fmla="*/ 2147483647 w 1270"/>
              <a:gd name="T13" fmla="*/ 2147483647 h 1678"/>
              <a:gd name="T14" fmla="*/ 2147483647 w 1270"/>
              <a:gd name="T15" fmla="*/ 1310481250 h 1678"/>
              <a:gd name="T16" fmla="*/ 2147483647 w 1270"/>
              <a:gd name="T17" fmla="*/ 433466875 h 1678"/>
              <a:gd name="T18" fmla="*/ 2147483647 w 1270"/>
              <a:gd name="T19" fmla="*/ 294859075 h 1678"/>
              <a:gd name="T20" fmla="*/ 1549896888 w 1270"/>
              <a:gd name="T21" fmla="*/ 156249688 h 1678"/>
              <a:gd name="T22" fmla="*/ 1033264063 w 1270"/>
              <a:gd name="T23" fmla="*/ 1229836250 h 1678"/>
              <a:gd name="T24" fmla="*/ 98286888 w 1270"/>
              <a:gd name="T25" fmla="*/ 1985883125 h 1678"/>
              <a:gd name="T26" fmla="*/ 0 w 1270"/>
              <a:gd name="T27" fmla="*/ 2104331263 h 16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70" h="1678">
                <a:moveTo>
                  <a:pt x="0" y="835"/>
                </a:moveTo>
                <a:cubicBezTo>
                  <a:pt x="93" y="953"/>
                  <a:pt x="181" y="1079"/>
                  <a:pt x="228" y="1190"/>
                </a:cubicBezTo>
                <a:cubicBezTo>
                  <a:pt x="275" y="1301"/>
                  <a:pt x="234" y="1436"/>
                  <a:pt x="284" y="1498"/>
                </a:cubicBezTo>
                <a:cubicBezTo>
                  <a:pt x="334" y="1560"/>
                  <a:pt x="436" y="1539"/>
                  <a:pt x="528" y="1561"/>
                </a:cubicBezTo>
                <a:cubicBezTo>
                  <a:pt x="620" y="1583"/>
                  <a:pt x="753" y="1678"/>
                  <a:pt x="836" y="1632"/>
                </a:cubicBezTo>
                <a:cubicBezTo>
                  <a:pt x="919" y="1586"/>
                  <a:pt x="958" y="1401"/>
                  <a:pt x="1025" y="1285"/>
                </a:cubicBezTo>
                <a:cubicBezTo>
                  <a:pt x="1092" y="1169"/>
                  <a:pt x="1206" y="1066"/>
                  <a:pt x="1238" y="938"/>
                </a:cubicBezTo>
                <a:cubicBezTo>
                  <a:pt x="1270" y="810"/>
                  <a:pt x="1223" y="648"/>
                  <a:pt x="1215" y="520"/>
                </a:cubicBezTo>
                <a:cubicBezTo>
                  <a:pt x="1207" y="392"/>
                  <a:pt x="1241" y="239"/>
                  <a:pt x="1191" y="172"/>
                </a:cubicBezTo>
                <a:cubicBezTo>
                  <a:pt x="1141" y="105"/>
                  <a:pt x="1011" y="135"/>
                  <a:pt x="915" y="117"/>
                </a:cubicBezTo>
                <a:cubicBezTo>
                  <a:pt x="819" y="99"/>
                  <a:pt x="699" y="0"/>
                  <a:pt x="615" y="62"/>
                </a:cubicBezTo>
                <a:cubicBezTo>
                  <a:pt x="531" y="124"/>
                  <a:pt x="506" y="367"/>
                  <a:pt x="410" y="488"/>
                </a:cubicBezTo>
                <a:cubicBezTo>
                  <a:pt x="314" y="609"/>
                  <a:pt x="176" y="704"/>
                  <a:pt x="39" y="788"/>
                </a:cubicBezTo>
                <a:cubicBezTo>
                  <a:pt x="39" y="788"/>
                  <a:pt x="0" y="835"/>
                  <a:pt x="0" y="835"/>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1011" name="Freeform 3"/>
          <p:cNvSpPr>
            <a:spLocks/>
          </p:cNvSpPr>
          <p:nvPr/>
        </p:nvSpPr>
        <p:spPr bwMode="auto">
          <a:xfrm>
            <a:off x="6434138" y="2351088"/>
            <a:ext cx="369887" cy="2857500"/>
          </a:xfrm>
          <a:custGeom>
            <a:avLst/>
            <a:gdLst>
              <a:gd name="T0" fmla="*/ 7559665 w 233"/>
              <a:gd name="T1" fmla="*/ 1456650313 h 1800"/>
              <a:gd name="T2" fmla="*/ 85685197 w 233"/>
              <a:gd name="T3" fmla="*/ 204133450 h 1800"/>
              <a:gd name="T4" fmla="*/ 345260146 w 233"/>
              <a:gd name="T5" fmla="*/ 224294700 h 1800"/>
              <a:gd name="T6" fmla="*/ 443546900 w 233"/>
              <a:gd name="T7" fmla="*/ 740925938 h 1800"/>
              <a:gd name="T8" fmla="*/ 544353014 w 233"/>
              <a:gd name="T9" fmla="*/ 1398687513 h 1800"/>
              <a:gd name="T10" fmla="*/ 564514237 w 233"/>
              <a:gd name="T11" fmla="*/ 2147483647 h 1800"/>
              <a:gd name="T12" fmla="*/ 403224455 w 233"/>
              <a:gd name="T13" fmla="*/ 2147483647 h 1800"/>
              <a:gd name="T14" fmla="*/ 126007642 w 233"/>
              <a:gd name="T15" fmla="*/ 2147483647 h 1800"/>
              <a:gd name="T16" fmla="*/ 7559665 w 233"/>
              <a:gd name="T17" fmla="*/ 2147483647 h 1800"/>
              <a:gd name="T18" fmla="*/ 85685197 w 233"/>
              <a:gd name="T19" fmla="*/ 2147483647 h 1800"/>
              <a:gd name="T20" fmla="*/ 7559665 w 233"/>
              <a:gd name="T21" fmla="*/ 1456650313 h 18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3" h="1800">
                <a:moveTo>
                  <a:pt x="3" y="578"/>
                </a:moveTo>
                <a:cubicBezTo>
                  <a:pt x="9" y="438"/>
                  <a:pt x="12" y="162"/>
                  <a:pt x="34" y="81"/>
                </a:cubicBezTo>
                <a:cubicBezTo>
                  <a:pt x="56" y="0"/>
                  <a:pt x="113" y="54"/>
                  <a:pt x="137" y="89"/>
                </a:cubicBezTo>
                <a:cubicBezTo>
                  <a:pt x="161" y="124"/>
                  <a:pt x="163" y="216"/>
                  <a:pt x="176" y="294"/>
                </a:cubicBezTo>
                <a:cubicBezTo>
                  <a:pt x="189" y="372"/>
                  <a:pt x="208" y="389"/>
                  <a:pt x="216" y="555"/>
                </a:cubicBezTo>
                <a:cubicBezTo>
                  <a:pt x="224" y="721"/>
                  <a:pt x="233" y="1097"/>
                  <a:pt x="224" y="1289"/>
                </a:cubicBezTo>
                <a:cubicBezTo>
                  <a:pt x="215" y="1481"/>
                  <a:pt x="189" y="1633"/>
                  <a:pt x="160" y="1707"/>
                </a:cubicBezTo>
                <a:cubicBezTo>
                  <a:pt x="131" y="1781"/>
                  <a:pt x="76" y="1800"/>
                  <a:pt x="50" y="1730"/>
                </a:cubicBezTo>
                <a:cubicBezTo>
                  <a:pt x="24" y="1660"/>
                  <a:pt x="6" y="1424"/>
                  <a:pt x="3" y="1289"/>
                </a:cubicBezTo>
                <a:cubicBezTo>
                  <a:pt x="0" y="1154"/>
                  <a:pt x="34" y="1036"/>
                  <a:pt x="34" y="918"/>
                </a:cubicBezTo>
                <a:cubicBezTo>
                  <a:pt x="34" y="800"/>
                  <a:pt x="9" y="649"/>
                  <a:pt x="3" y="578"/>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1012" name="Rectangle 4"/>
          <p:cNvSpPr>
            <a:spLocks noGrp="1" noChangeArrowheads="1"/>
          </p:cNvSpPr>
          <p:nvPr>
            <p:ph type="title"/>
          </p:nvPr>
        </p:nvSpPr>
        <p:spPr/>
        <p:txBody>
          <a:bodyPr/>
          <a:lstStyle/>
          <a:p>
            <a:pPr eaLnBrk="1" hangingPunct="1"/>
            <a:r>
              <a:rPr lang="en-US" altLang="en-US" smtClean="0"/>
              <a:t>platy crystals</a:t>
            </a:r>
          </a:p>
        </p:txBody>
      </p:sp>
      <p:sp>
        <p:nvSpPr>
          <p:cNvPr id="171013" name="Rectangle 5"/>
          <p:cNvSpPr>
            <a:spLocks noChangeArrowheads="1"/>
          </p:cNvSpPr>
          <p:nvPr/>
        </p:nvSpPr>
        <p:spPr bwMode="auto">
          <a:xfrm rot="762849">
            <a:off x="2757488" y="2500313"/>
            <a:ext cx="1057275" cy="2527300"/>
          </a:xfrm>
          <a:prstGeom prst="rect">
            <a:avLst/>
          </a:prstGeom>
          <a:solidFill>
            <a:srgbClr val="FF616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71014" name="Freeform 6"/>
          <p:cNvSpPr>
            <a:spLocks/>
          </p:cNvSpPr>
          <p:nvPr/>
        </p:nvSpPr>
        <p:spPr bwMode="auto">
          <a:xfrm>
            <a:off x="6521450" y="2481263"/>
            <a:ext cx="92075" cy="2605087"/>
          </a:xfrm>
          <a:custGeom>
            <a:avLst/>
            <a:gdLst>
              <a:gd name="T0" fmla="*/ 88206263 w 58"/>
              <a:gd name="T1" fmla="*/ 0 h 1641"/>
              <a:gd name="T2" fmla="*/ 7561263 w 58"/>
              <a:gd name="T3" fmla="*/ 1252516622 h 1641"/>
              <a:gd name="T4" fmla="*/ 128528763 w 58"/>
              <a:gd name="T5" fmla="*/ 2127011467 h 1641"/>
              <a:gd name="T6" fmla="*/ 27722513 w 58"/>
              <a:gd name="T7" fmla="*/ 2147483647 h 1641"/>
              <a:gd name="T8" fmla="*/ 146169063 w 58"/>
              <a:gd name="T9" fmla="*/ 2147483647 h 16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1641">
                <a:moveTo>
                  <a:pt x="35" y="0"/>
                </a:moveTo>
                <a:cubicBezTo>
                  <a:pt x="17" y="178"/>
                  <a:pt x="0" y="356"/>
                  <a:pt x="3" y="497"/>
                </a:cubicBezTo>
                <a:cubicBezTo>
                  <a:pt x="6" y="638"/>
                  <a:pt x="50" y="727"/>
                  <a:pt x="51" y="844"/>
                </a:cubicBezTo>
                <a:cubicBezTo>
                  <a:pt x="52" y="961"/>
                  <a:pt x="10" y="1066"/>
                  <a:pt x="11" y="1199"/>
                </a:cubicBezTo>
                <a:cubicBezTo>
                  <a:pt x="12" y="1332"/>
                  <a:pt x="35" y="1486"/>
                  <a:pt x="58" y="1641"/>
                </a:cubicBezTo>
              </a:path>
            </a:pathLst>
          </a:custGeom>
          <a:noFill/>
          <a:ln w="177800">
            <a:solidFill>
              <a:srgbClr val="FF616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1015" name="Oval 7"/>
          <p:cNvSpPr>
            <a:spLocks noChangeArrowheads="1"/>
          </p:cNvSpPr>
          <p:nvPr/>
        </p:nvSpPr>
        <p:spPr bwMode="auto">
          <a:xfrm>
            <a:off x="6611938" y="3155950"/>
            <a:ext cx="187325" cy="174625"/>
          </a:xfrm>
          <a:prstGeom prst="ellipse">
            <a:avLst/>
          </a:prstGeom>
          <a:solidFill>
            <a:srgbClr val="8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71016" name="Oval 8"/>
          <p:cNvSpPr>
            <a:spLocks noChangeArrowheads="1"/>
          </p:cNvSpPr>
          <p:nvPr/>
        </p:nvSpPr>
        <p:spPr bwMode="auto">
          <a:xfrm>
            <a:off x="6611938" y="4322763"/>
            <a:ext cx="187325" cy="174625"/>
          </a:xfrm>
          <a:prstGeom prst="ellipse">
            <a:avLst/>
          </a:prstGeom>
          <a:solidFill>
            <a:srgbClr val="8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nvGrpSpPr>
          <p:cNvPr id="171017" name="Group 9"/>
          <p:cNvGrpSpPr>
            <a:grpSpLocks/>
          </p:cNvGrpSpPr>
          <p:nvPr/>
        </p:nvGrpSpPr>
        <p:grpSpPr bwMode="auto">
          <a:xfrm>
            <a:off x="-31750" y="3219450"/>
            <a:ext cx="4105275" cy="1277938"/>
            <a:chOff x="816" y="2123"/>
            <a:chExt cx="2586" cy="805"/>
          </a:xfrm>
        </p:grpSpPr>
        <p:sp>
          <p:nvSpPr>
            <p:cNvPr id="171018" name="Freeform 10"/>
            <p:cNvSpPr>
              <a:spLocks noChangeAspect="1"/>
            </p:cNvSpPr>
            <p:nvPr/>
          </p:nvSpPr>
          <p:spPr bwMode="auto">
            <a:xfrm flipH="1">
              <a:off x="2001" y="2123"/>
              <a:ext cx="1401" cy="805"/>
            </a:xfrm>
            <a:custGeom>
              <a:avLst/>
              <a:gdLst>
                <a:gd name="T0" fmla="*/ 740 w 2552"/>
                <a:gd name="T1" fmla="*/ 173 h 1384"/>
                <a:gd name="T2" fmla="*/ 364 w 2552"/>
                <a:gd name="T3" fmla="*/ 433 h 1384"/>
                <a:gd name="T4" fmla="*/ 104 w 2552"/>
                <a:gd name="T5" fmla="*/ 384 h 1384"/>
                <a:gd name="T6" fmla="*/ 2 w 2552"/>
                <a:gd name="T7" fmla="*/ 206 h 1384"/>
                <a:gd name="T8" fmla="*/ 89 w 2552"/>
                <a:gd name="T9" fmla="*/ 43 h 1384"/>
                <a:gd name="T10" fmla="*/ 321 w 2552"/>
                <a:gd name="T11" fmla="*/ 11 h 1384"/>
                <a:gd name="T12" fmla="*/ 509 w 2552"/>
                <a:gd name="T13" fmla="*/ 108 h 1384"/>
                <a:gd name="T14" fmla="*/ 711 w 2552"/>
                <a:gd name="T15" fmla="*/ 190 h 1384"/>
                <a:gd name="T16" fmla="*/ 769 w 2552"/>
                <a:gd name="T17" fmla="*/ 190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1019" name="Freeform 11"/>
            <p:cNvSpPr>
              <a:spLocks/>
            </p:cNvSpPr>
            <p:nvPr/>
          </p:nvSpPr>
          <p:spPr bwMode="auto">
            <a:xfrm flipH="1">
              <a:off x="816" y="2347"/>
              <a:ext cx="1306" cy="168"/>
            </a:xfrm>
            <a:custGeom>
              <a:avLst/>
              <a:gdLst>
                <a:gd name="T0" fmla="*/ 0 w 712"/>
                <a:gd name="T1" fmla="*/ 344 h 66"/>
                <a:gd name="T2" fmla="*/ 416 w 712"/>
                <a:gd name="T3" fmla="*/ 8 h 66"/>
                <a:gd name="T4" fmla="*/ 888 w 712"/>
                <a:gd name="T5" fmla="*/ 395 h 66"/>
                <a:gd name="T6" fmla="*/ 1412 w 712"/>
                <a:gd name="T7" fmla="*/ 33 h 66"/>
                <a:gd name="T8" fmla="*/ 1898 w 712"/>
                <a:gd name="T9" fmla="*/ 420 h 66"/>
                <a:gd name="T10" fmla="*/ 2396 w 712"/>
                <a:gd name="T11" fmla="*/ 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1020" name="Freeform 12"/>
            <p:cNvSpPr>
              <a:spLocks/>
            </p:cNvSpPr>
            <p:nvPr/>
          </p:nvSpPr>
          <p:spPr bwMode="auto">
            <a:xfrm>
              <a:off x="859" y="2337"/>
              <a:ext cx="1335" cy="182"/>
            </a:xfrm>
            <a:custGeom>
              <a:avLst/>
              <a:gdLst>
                <a:gd name="T0" fmla="*/ 1335 w 1335"/>
                <a:gd name="T1" fmla="*/ 117 h 182"/>
                <a:gd name="T2" fmla="*/ 1079 w 1335"/>
                <a:gd name="T3" fmla="*/ 165 h 182"/>
                <a:gd name="T4" fmla="*/ 822 w 1335"/>
                <a:gd name="T5" fmla="*/ 13 h 182"/>
                <a:gd name="T6" fmla="*/ 536 w 1335"/>
                <a:gd name="T7" fmla="*/ 155 h 182"/>
                <a:gd name="T8" fmla="*/ 271 w 1335"/>
                <a:gd name="T9" fmla="*/ 3 h 182"/>
                <a:gd name="T10" fmla="*/ 0 w 1335"/>
                <a:gd name="T11" fmla="*/ 165 h 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35" h="182">
                  <a:moveTo>
                    <a:pt x="1335" y="117"/>
                  </a:moveTo>
                  <a:cubicBezTo>
                    <a:pt x="1292" y="125"/>
                    <a:pt x="1164" y="182"/>
                    <a:pt x="1079" y="165"/>
                  </a:cubicBezTo>
                  <a:cubicBezTo>
                    <a:pt x="994" y="148"/>
                    <a:pt x="912" y="15"/>
                    <a:pt x="822" y="13"/>
                  </a:cubicBezTo>
                  <a:cubicBezTo>
                    <a:pt x="732" y="10"/>
                    <a:pt x="627" y="158"/>
                    <a:pt x="536" y="155"/>
                  </a:cubicBezTo>
                  <a:cubicBezTo>
                    <a:pt x="444" y="153"/>
                    <a:pt x="361" y="0"/>
                    <a:pt x="271" y="3"/>
                  </a:cubicBezTo>
                  <a:cubicBezTo>
                    <a:pt x="182" y="5"/>
                    <a:pt x="46" y="137"/>
                    <a:pt x="0" y="165"/>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spTree>
    <p:extLst>
      <p:ext uri="{BB962C8B-B14F-4D97-AF65-F5344CB8AC3E}">
        <p14:creationId xmlns:p14="http://schemas.microsoft.com/office/powerpoint/2010/main" val="392354939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0"/>
            <a:ext cx="8229600" cy="1143000"/>
          </a:xfrm>
          <a:noFill/>
          <a:ln/>
        </p:spPr>
        <p:txBody>
          <a:bodyPr/>
          <a:lstStyle/>
          <a:p>
            <a:r>
              <a:rPr lang="en-US" altLang="en-US"/>
              <a:t>Pressure as a cryoprotectant</a:t>
            </a:r>
          </a:p>
        </p:txBody>
      </p:sp>
      <p:pic>
        <p:nvPicPr>
          <p:cNvPr id="3" name="boom_boom.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24858" y="1104899"/>
            <a:ext cx="6858957" cy="5144219"/>
          </a:xfrm>
          <a:prstGeom prst="rect">
            <a:avLst/>
          </a:prstGeom>
        </p:spPr>
      </p:pic>
    </p:spTree>
    <p:extLst>
      <p:ext uri="{BB962C8B-B14F-4D97-AF65-F5344CB8AC3E}">
        <p14:creationId xmlns:p14="http://schemas.microsoft.com/office/powerpoint/2010/main" val="4096910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300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20638"/>
            <a:ext cx="8229600" cy="1143000"/>
          </a:xfrm>
        </p:spPr>
        <p:txBody>
          <a:bodyPr/>
          <a:lstStyle/>
          <a:p>
            <a:pPr eaLnBrk="1" hangingPunct="1"/>
            <a:r>
              <a:rPr lang="en-US" altLang="en-US" smtClean="0">
                <a:solidFill>
                  <a:schemeClr val="tx1"/>
                </a:solidFill>
              </a:rPr>
              <a:t>Response to dehydration</a:t>
            </a:r>
          </a:p>
        </p:txBody>
      </p:sp>
      <p:pic>
        <p:nvPicPr>
          <p:cNvPr id="13209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1838" y="1104900"/>
            <a:ext cx="76771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0" name="Text Box 7"/>
          <p:cNvSpPr txBox="1">
            <a:spLocks noChangeArrowheads="1"/>
          </p:cNvSpPr>
          <p:nvPr/>
        </p:nvSpPr>
        <p:spPr bwMode="auto">
          <a:xfrm>
            <a:off x="0" y="6491288"/>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www.proteros.de</a:t>
            </a:r>
          </a:p>
        </p:txBody>
      </p:sp>
    </p:spTree>
    <p:extLst>
      <p:ext uri="{BB962C8B-B14F-4D97-AF65-F5344CB8AC3E}">
        <p14:creationId xmlns:p14="http://schemas.microsoft.com/office/powerpoint/2010/main" val="3110203000"/>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457200" y="20638"/>
            <a:ext cx="8229600" cy="1143000"/>
          </a:xfrm>
        </p:spPr>
        <p:txBody>
          <a:bodyPr/>
          <a:lstStyle/>
          <a:p>
            <a:pPr eaLnBrk="1" hangingPunct="1"/>
            <a:r>
              <a:rPr lang="en-US" altLang="en-US" smtClean="0">
                <a:solidFill>
                  <a:schemeClr val="tx1"/>
                </a:solidFill>
              </a:rPr>
              <a:t>Response to dehydration</a:t>
            </a:r>
          </a:p>
        </p:txBody>
      </p:sp>
      <p:pic>
        <p:nvPicPr>
          <p:cNvPr id="13312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1838" y="1104900"/>
            <a:ext cx="76771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Text Box 7"/>
          <p:cNvSpPr txBox="1">
            <a:spLocks noChangeArrowheads="1"/>
          </p:cNvSpPr>
          <p:nvPr/>
        </p:nvSpPr>
        <p:spPr bwMode="auto">
          <a:xfrm>
            <a:off x="0" y="6491288"/>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www.proteros.de</a:t>
            </a:r>
          </a:p>
        </p:txBody>
      </p:sp>
    </p:spTree>
    <p:extLst>
      <p:ext uri="{BB962C8B-B14F-4D97-AF65-F5344CB8AC3E}">
        <p14:creationId xmlns:p14="http://schemas.microsoft.com/office/powerpoint/2010/main" val="3537285324"/>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457200" y="20638"/>
            <a:ext cx="8229600" cy="1143000"/>
          </a:xfrm>
        </p:spPr>
        <p:txBody>
          <a:bodyPr/>
          <a:lstStyle/>
          <a:p>
            <a:pPr eaLnBrk="1" hangingPunct="1"/>
            <a:r>
              <a:rPr lang="en-US" altLang="en-US" smtClean="0">
                <a:solidFill>
                  <a:schemeClr val="tx1"/>
                </a:solidFill>
              </a:rPr>
              <a:t>Response to dehydration</a:t>
            </a:r>
          </a:p>
        </p:txBody>
      </p:sp>
      <p:pic>
        <p:nvPicPr>
          <p:cNvPr id="13414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3425" y="1104900"/>
            <a:ext cx="76771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Text Box 7"/>
          <p:cNvSpPr txBox="1">
            <a:spLocks noChangeArrowheads="1"/>
          </p:cNvSpPr>
          <p:nvPr/>
        </p:nvSpPr>
        <p:spPr bwMode="auto">
          <a:xfrm>
            <a:off x="0" y="6491288"/>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www.proteros.de</a:t>
            </a:r>
          </a:p>
        </p:txBody>
      </p:sp>
    </p:spTree>
    <p:extLst>
      <p:ext uri="{BB962C8B-B14F-4D97-AF65-F5344CB8AC3E}">
        <p14:creationId xmlns:p14="http://schemas.microsoft.com/office/powerpoint/2010/main" val="1086454061"/>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20638"/>
            <a:ext cx="8229600" cy="1143000"/>
          </a:xfrm>
        </p:spPr>
        <p:txBody>
          <a:bodyPr/>
          <a:lstStyle/>
          <a:p>
            <a:pPr eaLnBrk="1" hangingPunct="1"/>
            <a:r>
              <a:rPr lang="en-US" altLang="en-US" smtClean="0">
                <a:solidFill>
                  <a:schemeClr val="tx1"/>
                </a:solidFill>
              </a:rPr>
              <a:t>Response to dehydration</a:t>
            </a:r>
          </a:p>
        </p:txBody>
      </p:sp>
      <p:pic>
        <p:nvPicPr>
          <p:cNvPr id="13517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3425" y="1104900"/>
            <a:ext cx="76771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2" name="Text Box 7"/>
          <p:cNvSpPr txBox="1">
            <a:spLocks noChangeArrowheads="1"/>
          </p:cNvSpPr>
          <p:nvPr/>
        </p:nvSpPr>
        <p:spPr bwMode="auto">
          <a:xfrm>
            <a:off x="0" y="6491288"/>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www.proteros.de</a:t>
            </a:r>
          </a:p>
        </p:txBody>
      </p:sp>
    </p:spTree>
    <p:extLst>
      <p:ext uri="{BB962C8B-B14F-4D97-AF65-F5344CB8AC3E}">
        <p14:creationId xmlns:p14="http://schemas.microsoft.com/office/powerpoint/2010/main" val="1051871052"/>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457200" y="20638"/>
            <a:ext cx="8229600" cy="1143000"/>
          </a:xfrm>
        </p:spPr>
        <p:txBody>
          <a:bodyPr/>
          <a:lstStyle/>
          <a:p>
            <a:pPr eaLnBrk="1" hangingPunct="1"/>
            <a:r>
              <a:rPr lang="en-US" altLang="en-US" smtClean="0">
                <a:solidFill>
                  <a:schemeClr val="tx1"/>
                </a:solidFill>
              </a:rPr>
              <a:t>Response to dehydration</a:t>
            </a:r>
          </a:p>
        </p:txBody>
      </p:sp>
      <p:pic>
        <p:nvPicPr>
          <p:cNvPr id="13619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3425" y="1104900"/>
            <a:ext cx="76771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Text Box 7"/>
          <p:cNvSpPr txBox="1">
            <a:spLocks noChangeArrowheads="1"/>
          </p:cNvSpPr>
          <p:nvPr/>
        </p:nvSpPr>
        <p:spPr bwMode="auto">
          <a:xfrm>
            <a:off x="0" y="6491288"/>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www.proteros.de</a:t>
            </a:r>
          </a:p>
        </p:txBody>
      </p:sp>
    </p:spTree>
    <p:extLst>
      <p:ext uri="{BB962C8B-B14F-4D97-AF65-F5344CB8AC3E}">
        <p14:creationId xmlns:p14="http://schemas.microsoft.com/office/powerpoint/2010/main" val="141453146"/>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457200" y="20638"/>
            <a:ext cx="8229600" cy="1143000"/>
          </a:xfrm>
        </p:spPr>
        <p:txBody>
          <a:bodyPr/>
          <a:lstStyle/>
          <a:p>
            <a:pPr eaLnBrk="1" hangingPunct="1"/>
            <a:r>
              <a:rPr lang="en-US" altLang="en-US" smtClean="0">
                <a:solidFill>
                  <a:schemeClr val="tx1"/>
                </a:solidFill>
              </a:rPr>
              <a:t>Response to dehydration</a:t>
            </a:r>
          </a:p>
        </p:txBody>
      </p:sp>
      <p:pic>
        <p:nvPicPr>
          <p:cNvPr id="13721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3425" y="1104900"/>
            <a:ext cx="76771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Text Box 7"/>
          <p:cNvSpPr txBox="1">
            <a:spLocks noChangeArrowheads="1"/>
          </p:cNvSpPr>
          <p:nvPr/>
        </p:nvSpPr>
        <p:spPr bwMode="auto">
          <a:xfrm>
            <a:off x="0" y="6491288"/>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www.proteros.de</a:t>
            </a:r>
          </a:p>
        </p:txBody>
      </p:sp>
    </p:spTree>
    <p:extLst>
      <p:ext uri="{BB962C8B-B14F-4D97-AF65-F5344CB8AC3E}">
        <p14:creationId xmlns:p14="http://schemas.microsoft.com/office/powerpoint/2010/main" val="2586326043"/>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457200" y="20638"/>
            <a:ext cx="8229600" cy="1143000"/>
          </a:xfrm>
        </p:spPr>
        <p:txBody>
          <a:bodyPr/>
          <a:lstStyle/>
          <a:p>
            <a:pPr eaLnBrk="1" hangingPunct="1"/>
            <a:r>
              <a:rPr lang="en-US" altLang="en-US" smtClean="0">
                <a:solidFill>
                  <a:schemeClr val="tx1"/>
                </a:solidFill>
              </a:rPr>
              <a:t>Response to dehydration</a:t>
            </a:r>
          </a:p>
        </p:txBody>
      </p:sp>
      <p:pic>
        <p:nvPicPr>
          <p:cNvPr id="13824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3425" y="1104900"/>
            <a:ext cx="76771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Text Box 7"/>
          <p:cNvSpPr txBox="1">
            <a:spLocks noChangeArrowheads="1"/>
          </p:cNvSpPr>
          <p:nvPr/>
        </p:nvSpPr>
        <p:spPr bwMode="auto">
          <a:xfrm>
            <a:off x="0" y="6491288"/>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www.proteros.de</a:t>
            </a:r>
          </a:p>
        </p:txBody>
      </p:sp>
    </p:spTree>
    <p:extLst>
      <p:ext uri="{BB962C8B-B14F-4D97-AF65-F5344CB8AC3E}">
        <p14:creationId xmlns:p14="http://schemas.microsoft.com/office/powerpoint/2010/main" val="768226992"/>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457200" y="20638"/>
            <a:ext cx="8229600" cy="1143000"/>
          </a:xfrm>
        </p:spPr>
        <p:txBody>
          <a:bodyPr/>
          <a:lstStyle/>
          <a:p>
            <a:pPr eaLnBrk="1" hangingPunct="1"/>
            <a:r>
              <a:rPr lang="en-US" altLang="en-US" smtClean="0">
                <a:solidFill>
                  <a:schemeClr val="tx1"/>
                </a:solidFill>
              </a:rPr>
              <a:t>Response to dehydration</a:t>
            </a:r>
          </a:p>
        </p:txBody>
      </p:sp>
      <p:pic>
        <p:nvPicPr>
          <p:cNvPr id="13926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3425" y="1104900"/>
            <a:ext cx="76771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 Box 7"/>
          <p:cNvSpPr txBox="1">
            <a:spLocks noChangeArrowheads="1"/>
          </p:cNvSpPr>
          <p:nvPr/>
        </p:nvSpPr>
        <p:spPr bwMode="auto">
          <a:xfrm>
            <a:off x="0" y="6491288"/>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www.proteros.de</a:t>
            </a:r>
          </a:p>
        </p:txBody>
      </p:sp>
    </p:spTree>
    <p:extLst>
      <p:ext uri="{BB962C8B-B14F-4D97-AF65-F5344CB8AC3E}">
        <p14:creationId xmlns:p14="http://schemas.microsoft.com/office/powerpoint/2010/main" val="1865571888"/>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457200" y="20638"/>
            <a:ext cx="8229600" cy="1143000"/>
          </a:xfrm>
        </p:spPr>
        <p:txBody>
          <a:bodyPr/>
          <a:lstStyle/>
          <a:p>
            <a:pPr eaLnBrk="1" hangingPunct="1"/>
            <a:r>
              <a:rPr lang="en-US" altLang="en-US" smtClean="0">
                <a:solidFill>
                  <a:schemeClr val="tx1"/>
                </a:solidFill>
              </a:rPr>
              <a:t>Ostwald Ripening</a:t>
            </a:r>
          </a:p>
        </p:txBody>
      </p:sp>
      <p:pic>
        <p:nvPicPr>
          <p:cNvPr id="140291" name="Picture 2" descr="http://xray.bmc.uu.se/terese/images/4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7788" y="1128713"/>
            <a:ext cx="6383337" cy="537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2" name="Rectangle 1"/>
          <p:cNvSpPr>
            <a:spLocks noChangeArrowheads="1"/>
          </p:cNvSpPr>
          <p:nvPr/>
        </p:nvSpPr>
        <p:spPr bwMode="auto">
          <a:xfrm>
            <a:off x="0" y="6470650"/>
            <a:ext cx="6111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latin typeface="Courier New" pitchFamily="49" charset="0"/>
                <a:cs typeface="Courier New" pitchFamily="49" charset="0"/>
              </a:rPr>
              <a:t>http://xray.bmc.uu.se/terese/tutorial6.html</a:t>
            </a:r>
          </a:p>
        </p:txBody>
      </p:sp>
    </p:spTree>
    <p:extLst>
      <p:ext uri="{BB962C8B-B14F-4D97-AF65-F5344CB8AC3E}">
        <p14:creationId xmlns:p14="http://schemas.microsoft.com/office/powerpoint/2010/main" val="239434753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Oval 2"/>
          <p:cNvSpPr>
            <a:spLocks noChangeArrowheads="1"/>
          </p:cNvSpPr>
          <p:nvPr/>
        </p:nvSpPr>
        <p:spPr bwMode="auto">
          <a:xfrm>
            <a:off x="5013325" y="1955800"/>
            <a:ext cx="3432175" cy="35687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72035" name="Oval 3"/>
          <p:cNvSpPr>
            <a:spLocks noChangeArrowheads="1"/>
          </p:cNvSpPr>
          <p:nvPr/>
        </p:nvSpPr>
        <p:spPr bwMode="auto">
          <a:xfrm>
            <a:off x="1227138" y="1979613"/>
            <a:ext cx="3432175" cy="35687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72036" name="Freeform 4"/>
          <p:cNvSpPr>
            <a:spLocks/>
          </p:cNvSpPr>
          <p:nvPr/>
        </p:nvSpPr>
        <p:spPr bwMode="auto">
          <a:xfrm>
            <a:off x="692150" y="2190750"/>
            <a:ext cx="3857625" cy="3152775"/>
          </a:xfrm>
          <a:custGeom>
            <a:avLst/>
            <a:gdLst>
              <a:gd name="T0" fmla="*/ 153730325 w 2430"/>
              <a:gd name="T1" fmla="*/ 2147483647 h 1986"/>
              <a:gd name="T2" fmla="*/ 1844754375 w 2430"/>
              <a:gd name="T3" fmla="*/ 2147483647 h 1986"/>
              <a:gd name="T4" fmla="*/ 2147483647 w 2430"/>
              <a:gd name="T5" fmla="*/ 2147483647 h 1986"/>
              <a:gd name="T6" fmla="*/ 2147483647 w 2430"/>
              <a:gd name="T7" fmla="*/ 2147483647 h 1986"/>
              <a:gd name="T8" fmla="*/ 2147483647 w 2430"/>
              <a:gd name="T9" fmla="*/ 2147483647 h 1986"/>
              <a:gd name="T10" fmla="*/ 2147483647 w 2430"/>
              <a:gd name="T11" fmla="*/ 2147483647 h 1986"/>
              <a:gd name="T12" fmla="*/ 2147483647 w 2430"/>
              <a:gd name="T13" fmla="*/ 2147483647 h 1986"/>
              <a:gd name="T14" fmla="*/ 2147483647 w 2430"/>
              <a:gd name="T15" fmla="*/ 1771670638 h 1986"/>
              <a:gd name="T16" fmla="*/ 2147483647 w 2430"/>
              <a:gd name="T17" fmla="*/ 677922825 h 1986"/>
              <a:gd name="T18" fmla="*/ 2147483647 w 2430"/>
              <a:gd name="T19" fmla="*/ 161290000 h 1986"/>
              <a:gd name="T20" fmla="*/ 2147483647 w 2430"/>
              <a:gd name="T21" fmla="*/ 80645000 h 1986"/>
              <a:gd name="T22" fmla="*/ 2147483647 w 2430"/>
              <a:gd name="T23" fmla="*/ 637600325 h 1986"/>
              <a:gd name="T24" fmla="*/ 1784270625 w 2430"/>
              <a:gd name="T25" fmla="*/ 1512093750 h 1986"/>
              <a:gd name="T26" fmla="*/ 272176875 w 2430"/>
              <a:gd name="T27" fmla="*/ 2147483647 h 1986"/>
              <a:gd name="T28" fmla="*/ 153730325 w 2430"/>
              <a:gd name="T29" fmla="*/ 2147483647 h 198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30" h="1986">
                <a:moveTo>
                  <a:pt x="61" y="979"/>
                </a:moveTo>
                <a:cubicBezTo>
                  <a:pt x="28" y="1050"/>
                  <a:pt x="574" y="1242"/>
                  <a:pt x="732" y="1366"/>
                </a:cubicBezTo>
                <a:cubicBezTo>
                  <a:pt x="890" y="1490"/>
                  <a:pt x="915" y="1630"/>
                  <a:pt x="1008" y="1721"/>
                </a:cubicBezTo>
                <a:cubicBezTo>
                  <a:pt x="1101" y="1812"/>
                  <a:pt x="1171" y="1868"/>
                  <a:pt x="1292" y="1910"/>
                </a:cubicBezTo>
                <a:cubicBezTo>
                  <a:pt x="1413" y="1952"/>
                  <a:pt x="1593" y="1986"/>
                  <a:pt x="1734" y="1973"/>
                </a:cubicBezTo>
                <a:cubicBezTo>
                  <a:pt x="1875" y="1960"/>
                  <a:pt x="2027" y="1935"/>
                  <a:pt x="2136" y="1831"/>
                </a:cubicBezTo>
                <a:cubicBezTo>
                  <a:pt x="2245" y="1727"/>
                  <a:pt x="2348" y="1538"/>
                  <a:pt x="2389" y="1350"/>
                </a:cubicBezTo>
                <a:cubicBezTo>
                  <a:pt x="2430" y="1162"/>
                  <a:pt x="2407" y="883"/>
                  <a:pt x="2381" y="703"/>
                </a:cubicBezTo>
                <a:cubicBezTo>
                  <a:pt x="2355" y="523"/>
                  <a:pt x="2309" y="375"/>
                  <a:pt x="2231" y="269"/>
                </a:cubicBezTo>
                <a:cubicBezTo>
                  <a:pt x="2153" y="163"/>
                  <a:pt x="2066" y="103"/>
                  <a:pt x="1915" y="64"/>
                </a:cubicBezTo>
                <a:cubicBezTo>
                  <a:pt x="1764" y="25"/>
                  <a:pt x="1483" y="0"/>
                  <a:pt x="1324" y="32"/>
                </a:cubicBezTo>
                <a:cubicBezTo>
                  <a:pt x="1165" y="64"/>
                  <a:pt x="1064" y="158"/>
                  <a:pt x="961" y="253"/>
                </a:cubicBezTo>
                <a:cubicBezTo>
                  <a:pt x="858" y="348"/>
                  <a:pt x="850" y="484"/>
                  <a:pt x="708" y="600"/>
                </a:cubicBezTo>
                <a:cubicBezTo>
                  <a:pt x="566" y="716"/>
                  <a:pt x="216" y="885"/>
                  <a:pt x="108" y="948"/>
                </a:cubicBezTo>
                <a:cubicBezTo>
                  <a:pt x="0" y="1011"/>
                  <a:pt x="71" y="973"/>
                  <a:pt x="61" y="979"/>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2037" name="Freeform 5"/>
          <p:cNvSpPr>
            <a:spLocks/>
          </p:cNvSpPr>
          <p:nvPr/>
        </p:nvSpPr>
        <p:spPr bwMode="auto">
          <a:xfrm>
            <a:off x="5502275" y="2290763"/>
            <a:ext cx="1957388" cy="2919412"/>
          </a:xfrm>
          <a:custGeom>
            <a:avLst/>
            <a:gdLst>
              <a:gd name="T0" fmla="*/ 73085344 w 1233"/>
              <a:gd name="T1" fmla="*/ 1454129113 h 1839"/>
              <a:gd name="T2" fmla="*/ 650200479 w 1233"/>
              <a:gd name="T3" fmla="*/ 279736502 h 1839"/>
              <a:gd name="T4" fmla="*/ 1882557993 w 1233"/>
              <a:gd name="T5" fmla="*/ 22680609 h 1839"/>
              <a:gd name="T6" fmla="*/ 2147483647 w 1233"/>
              <a:gd name="T7" fmla="*/ 420865228 h 1839"/>
              <a:gd name="T8" fmla="*/ 2147483647 w 1233"/>
              <a:gd name="T9" fmla="*/ 1454129113 h 1839"/>
              <a:gd name="T10" fmla="*/ 2147483647 w 1233"/>
              <a:gd name="T11" fmla="*/ 2147483647 h 1839"/>
              <a:gd name="T12" fmla="*/ 2147483647 w 1233"/>
              <a:gd name="T13" fmla="*/ 2147483647 h 1839"/>
              <a:gd name="T14" fmla="*/ 1287800966 w 1233"/>
              <a:gd name="T15" fmla="*/ 2147483647 h 1839"/>
              <a:gd name="T16" fmla="*/ 214214130 w 1233"/>
              <a:gd name="T17" fmla="*/ 2147483647 h 1839"/>
              <a:gd name="T18" fmla="*/ 73085344 w 1233"/>
              <a:gd name="T19" fmla="*/ 1454129113 h 18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33" h="1839">
                <a:moveTo>
                  <a:pt x="29" y="577"/>
                </a:moveTo>
                <a:cubicBezTo>
                  <a:pt x="58" y="360"/>
                  <a:pt x="138" y="206"/>
                  <a:pt x="258" y="111"/>
                </a:cubicBezTo>
                <a:cubicBezTo>
                  <a:pt x="378" y="16"/>
                  <a:pt x="623" y="0"/>
                  <a:pt x="747" y="9"/>
                </a:cubicBezTo>
                <a:cubicBezTo>
                  <a:pt x="871" y="18"/>
                  <a:pt x="922" y="72"/>
                  <a:pt x="1000" y="167"/>
                </a:cubicBezTo>
                <a:cubicBezTo>
                  <a:pt x="1078" y="262"/>
                  <a:pt x="1193" y="377"/>
                  <a:pt x="1213" y="577"/>
                </a:cubicBezTo>
                <a:cubicBezTo>
                  <a:pt x="1233" y="777"/>
                  <a:pt x="1177" y="1171"/>
                  <a:pt x="1118" y="1366"/>
                </a:cubicBezTo>
                <a:cubicBezTo>
                  <a:pt x="1059" y="1561"/>
                  <a:pt x="959" y="1675"/>
                  <a:pt x="858" y="1745"/>
                </a:cubicBezTo>
                <a:cubicBezTo>
                  <a:pt x="757" y="1815"/>
                  <a:pt x="640" y="1839"/>
                  <a:pt x="511" y="1784"/>
                </a:cubicBezTo>
                <a:cubicBezTo>
                  <a:pt x="382" y="1729"/>
                  <a:pt x="165" y="1614"/>
                  <a:pt x="85" y="1413"/>
                </a:cubicBezTo>
                <a:cubicBezTo>
                  <a:pt x="5" y="1212"/>
                  <a:pt x="0" y="794"/>
                  <a:pt x="29" y="577"/>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2038" name="Rectangle 6"/>
          <p:cNvSpPr>
            <a:spLocks noGrp="1" noChangeArrowheads="1"/>
          </p:cNvSpPr>
          <p:nvPr>
            <p:ph type="title"/>
          </p:nvPr>
        </p:nvSpPr>
        <p:spPr/>
        <p:txBody>
          <a:bodyPr/>
          <a:lstStyle/>
          <a:p>
            <a:pPr eaLnBrk="1" hangingPunct="1"/>
            <a:r>
              <a:rPr lang="en-US" altLang="en-US" smtClean="0"/>
              <a:t>platy crystals</a:t>
            </a:r>
          </a:p>
        </p:txBody>
      </p:sp>
      <p:sp>
        <p:nvSpPr>
          <p:cNvPr id="172039" name="Rectangle 7"/>
          <p:cNvSpPr>
            <a:spLocks noChangeArrowheads="1"/>
          </p:cNvSpPr>
          <p:nvPr/>
        </p:nvSpPr>
        <p:spPr bwMode="auto">
          <a:xfrm rot="762849">
            <a:off x="2757488" y="2500313"/>
            <a:ext cx="1057275" cy="2527300"/>
          </a:xfrm>
          <a:prstGeom prst="rect">
            <a:avLst/>
          </a:prstGeom>
          <a:solidFill>
            <a:srgbClr val="FF616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72040" name="Freeform 8"/>
          <p:cNvSpPr>
            <a:spLocks/>
          </p:cNvSpPr>
          <p:nvPr/>
        </p:nvSpPr>
        <p:spPr bwMode="auto">
          <a:xfrm>
            <a:off x="6450013" y="2481263"/>
            <a:ext cx="36512" cy="2605087"/>
          </a:xfrm>
          <a:custGeom>
            <a:avLst/>
            <a:gdLst>
              <a:gd name="T0" fmla="*/ 0 w 23"/>
              <a:gd name="T1" fmla="*/ 0 h 1641"/>
              <a:gd name="T2" fmla="*/ 57962006 w 23"/>
              <a:gd name="T3" fmla="*/ 2147483647 h 1641"/>
              <a:gd name="T4" fmla="*/ 0 60000 65536"/>
              <a:gd name="T5" fmla="*/ 0 60000 65536"/>
            </a:gdLst>
            <a:ahLst/>
            <a:cxnLst>
              <a:cxn ang="T4">
                <a:pos x="T0" y="T1"/>
              </a:cxn>
              <a:cxn ang="T5">
                <a:pos x="T2" y="T3"/>
              </a:cxn>
            </a:cxnLst>
            <a:rect l="0" t="0" r="r" b="b"/>
            <a:pathLst>
              <a:path w="23" h="1641">
                <a:moveTo>
                  <a:pt x="0" y="0"/>
                </a:moveTo>
                <a:cubicBezTo>
                  <a:pt x="4" y="273"/>
                  <a:pt x="19" y="1368"/>
                  <a:pt x="23" y="1641"/>
                </a:cubicBezTo>
              </a:path>
            </a:pathLst>
          </a:custGeom>
          <a:noFill/>
          <a:ln w="177800">
            <a:solidFill>
              <a:srgbClr val="FF616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2041" name="Oval 9"/>
          <p:cNvSpPr>
            <a:spLocks noChangeArrowheads="1"/>
          </p:cNvSpPr>
          <p:nvPr/>
        </p:nvSpPr>
        <p:spPr bwMode="auto">
          <a:xfrm>
            <a:off x="6611938" y="3155950"/>
            <a:ext cx="187325" cy="174625"/>
          </a:xfrm>
          <a:prstGeom prst="ellipse">
            <a:avLst/>
          </a:prstGeom>
          <a:solidFill>
            <a:srgbClr val="8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72042" name="Oval 10"/>
          <p:cNvSpPr>
            <a:spLocks noChangeArrowheads="1"/>
          </p:cNvSpPr>
          <p:nvPr/>
        </p:nvSpPr>
        <p:spPr bwMode="auto">
          <a:xfrm>
            <a:off x="6611938" y="4322763"/>
            <a:ext cx="187325" cy="174625"/>
          </a:xfrm>
          <a:prstGeom prst="ellipse">
            <a:avLst/>
          </a:prstGeom>
          <a:solidFill>
            <a:srgbClr val="8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nvGrpSpPr>
          <p:cNvPr id="172043" name="Group 11"/>
          <p:cNvGrpSpPr>
            <a:grpSpLocks/>
          </p:cNvGrpSpPr>
          <p:nvPr/>
        </p:nvGrpSpPr>
        <p:grpSpPr bwMode="auto">
          <a:xfrm>
            <a:off x="-31750" y="3219450"/>
            <a:ext cx="4105275" cy="1277938"/>
            <a:chOff x="816" y="2123"/>
            <a:chExt cx="2586" cy="805"/>
          </a:xfrm>
        </p:grpSpPr>
        <p:sp>
          <p:nvSpPr>
            <p:cNvPr id="172044" name="Freeform 12"/>
            <p:cNvSpPr>
              <a:spLocks noChangeAspect="1"/>
            </p:cNvSpPr>
            <p:nvPr/>
          </p:nvSpPr>
          <p:spPr bwMode="auto">
            <a:xfrm flipH="1">
              <a:off x="2001" y="2123"/>
              <a:ext cx="1401" cy="805"/>
            </a:xfrm>
            <a:custGeom>
              <a:avLst/>
              <a:gdLst>
                <a:gd name="T0" fmla="*/ 740 w 2552"/>
                <a:gd name="T1" fmla="*/ 173 h 1384"/>
                <a:gd name="T2" fmla="*/ 364 w 2552"/>
                <a:gd name="T3" fmla="*/ 433 h 1384"/>
                <a:gd name="T4" fmla="*/ 104 w 2552"/>
                <a:gd name="T5" fmla="*/ 384 h 1384"/>
                <a:gd name="T6" fmla="*/ 2 w 2552"/>
                <a:gd name="T7" fmla="*/ 206 h 1384"/>
                <a:gd name="T8" fmla="*/ 89 w 2552"/>
                <a:gd name="T9" fmla="*/ 43 h 1384"/>
                <a:gd name="T10" fmla="*/ 321 w 2552"/>
                <a:gd name="T11" fmla="*/ 11 h 1384"/>
                <a:gd name="T12" fmla="*/ 509 w 2552"/>
                <a:gd name="T13" fmla="*/ 108 h 1384"/>
                <a:gd name="T14" fmla="*/ 711 w 2552"/>
                <a:gd name="T15" fmla="*/ 190 h 1384"/>
                <a:gd name="T16" fmla="*/ 769 w 2552"/>
                <a:gd name="T17" fmla="*/ 190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2045" name="Freeform 13"/>
            <p:cNvSpPr>
              <a:spLocks/>
            </p:cNvSpPr>
            <p:nvPr/>
          </p:nvSpPr>
          <p:spPr bwMode="auto">
            <a:xfrm flipH="1">
              <a:off x="816" y="2347"/>
              <a:ext cx="1306" cy="168"/>
            </a:xfrm>
            <a:custGeom>
              <a:avLst/>
              <a:gdLst>
                <a:gd name="T0" fmla="*/ 0 w 712"/>
                <a:gd name="T1" fmla="*/ 344 h 66"/>
                <a:gd name="T2" fmla="*/ 416 w 712"/>
                <a:gd name="T3" fmla="*/ 8 h 66"/>
                <a:gd name="T4" fmla="*/ 888 w 712"/>
                <a:gd name="T5" fmla="*/ 395 h 66"/>
                <a:gd name="T6" fmla="*/ 1412 w 712"/>
                <a:gd name="T7" fmla="*/ 33 h 66"/>
                <a:gd name="T8" fmla="*/ 1898 w 712"/>
                <a:gd name="T9" fmla="*/ 420 h 66"/>
                <a:gd name="T10" fmla="*/ 2396 w 712"/>
                <a:gd name="T11" fmla="*/ 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2046" name="Freeform 14"/>
            <p:cNvSpPr>
              <a:spLocks/>
            </p:cNvSpPr>
            <p:nvPr/>
          </p:nvSpPr>
          <p:spPr bwMode="auto">
            <a:xfrm>
              <a:off x="859" y="2337"/>
              <a:ext cx="1335" cy="182"/>
            </a:xfrm>
            <a:custGeom>
              <a:avLst/>
              <a:gdLst>
                <a:gd name="T0" fmla="*/ 1335 w 1335"/>
                <a:gd name="T1" fmla="*/ 117 h 182"/>
                <a:gd name="T2" fmla="*/ 1079 w 1335"/>
                <a:gd name="T3" fmla="*/ 165 h 182"/>
                <a:gd name="T4" fmla="*/ 822 w 1335"/>
                <a:gd name="T5" fmla="*/ 13 h 182"/>
                <a:gd name="T6" fmla="*/ 536 w 1335"/>
                <a:gd name="T7" fmla="*/ 155 h 182"/>
                <a:gd name="T8" fmla="*/ 271 w 1335"/>
                <a:gd name="T9" fmla="*/ 3 h 182"/>
                <a:gd name="T10" fmla="*/ 0 w 1335"/>
                <a:gd name="T11" fmla="*/ 165 h 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35" h="182">
                  <a:moveTo>
                    <a:pt x="1335" y="117"/>
                  </a:moveTo>
                  <a:cubicBezTo>
                    <a:pt x="1292" y="125"/>
                    <a:pt x="1164" y="182"/>
                    <a:pt x="1079" y="165"/>
                  </a:cubicBezTo>
                  <a:cubicBezTo>
                    <a:pt x="994" y="148"/>
                    <a:pt x="912" y="15"/>
                    <a:pt x="822" y="13"/>
                  </a:cubicBezTo>
                  <a:cubicBezTo>
                    <a:pt x="732" y="10"/>
                    <a:pt x="627" y="158"/>
                    <a:pt x="536" y="155"/>
                  </a:cubicBezTo>
                  <a:cubicBezTo>
                    <a:pt x="444" y="153"/>
                    <a:pt x="361" y="0"/>
                    <a:pt x="271" y="3"/>
                  </a:cubicBezTo>
                  <a:cubicBezTo>
                    <a:pt x="182" y="5"/>
                    <a:pt x="46" y="137"/>
                    <a:pt x="0" y="165"/>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spTree>
    <p:extLst>
      <p:ext uri="{BB962C8B-B14F-4D97-AF65-F5344CB8AC3E}">
        <p14:creationId xmlns:p14="http://schemas.microsoft.com/office/powerpoint/2010/main" val="346680138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528638" y="4743450"/>
            <a:ext cx="7945437"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a:ea typeface="MS PGothic" pitchFamily="34" charset="-128"/>
              </a:rPr>
              <a:t>Efremov, R. G. &amp; Sazanov, L. A. (2011)."Structure of the membrane domain of respiratory complex I", </a:t>
            </a:r>
            <a:r>
              <a:rPr lang="en-US" altLang="en-US" sz="1600" i="1">
                <a:ea typeface="MS PGothic" pitchFamily="34" charset="-128"/>
              </a:rPr>
              <a:t>Nature</a:t>
            </a:r>
            <a:r>
              <a:rPr lang="en-US" altLang="en-US" sz="1600">
                <a:ea typeface="MS PGothic" pitchFamily="34" charset="-128"/>
              </a:rPr>
              <a:t> </a:t>
            </a:r>
            <a:r>
              <a:rPr lang="en-US" altLang="en-US" sz="1600" b="1">
                <a:ea typeface="MS PGothic" pitchFamily="34" charset="-128"/>
              </a:rPr>
              <a:t>476</a:t>
            </a:r>
            <a:r>
              <a:rPr lang="en-US" altLang="en-US" sz="1600">
                <a:ea typeface="MS PGothic" pitchFamily="34" charset="-128"/>
              </a:rPr>
              <a:t>, 414-420. </a:t>
            </a:r>
          </a:p>
          <a:p>
            <a:pPr eaLnBrk="1" hangingPunct="1">
              <a:spcBef>
                <a:spcPct val="0"/>
              </a:spcBef>
              <a:buFontTx/>
              <a:buNone/>
            </a:pPr>
            <a:r>
              <a:rPr lang="en-US" altLang="en-US" sz="1400">
                <a:ea typeface="MS PGothic" pitchFamily="34" charset="-128"/>
              </a:rPr>
              <a:t>“To improve diffraction properties, crystals were slowly cooled to 4 C, placed into micro-dialysis buttons, and mother liquor was exchanged by dialysis for 0.1 M sodium acetate (pH 4.8), 0.15 M sodium tartrate (pH 5.0), 30% PEG4000, 0.1% sodium cholate and 12.5% glycerol over a period of 5 days.”</a:t>
            </a:r>
          </a:p>
        </p:txBody>
      </p:sp>
      <p:sp>
        <p:nvSpPr>
          <p:cNvPr id="141315" name="Title 1"/>
          <p:cNvSpPr>
            <a:spLocks noGrp="1"/>
          </p:cNvSpPr>
          <p:nvPr>
            <p:ph type="title"/>
          </p:nvPr>
        </p:nvSpPr>
        <p:spPr/>
        <p:txBody>
          <a:bodyPr/>
          <a:lstStyle/>
          <a:p>
            <a:r>
              <a:rPr lang="en-US" altLang="en-US" smtClean="0"/>
              <a:t>… but does it work for membrane proteins?</a:t>
            </a:r>
          </a:p>
        </p:txBody>
      </p:sp>
      <p:sp>
        <p:nvSpPr>
          <p:cNvPr id="141316" name="Content Placeholder 2"/>
          <p:cNvSpPr>
            <a:spLocks noGrp="1"/>
          </p:cNvSpPr>
          <p:nvPr>
            <p:ph idx="1"/>
          </p:nvPr>
        </p:nvSpPr>
        <p:spPr>
          <a:xfrm>
            <a:off x="457200" y="1728788"/>
            <a:ext cx="8229600" cy="3040062"/>
          </a:xfrm>
        </p:spPr>
        <p:txBody>
          <a:bodyPr/>
          <a:lstStyle/>
          <a:p>
            <a:pPr marL="0" indent="0">
              <a:buFontTx/>
              <a:buNone/>
            </a:pPr>
            <a:r>
              <a:rPr lang="en-US" altLang="en-US" sz="1600" b="1" smtClean="0"/>
              <a:t>CCP4BB:</a:t>
            </a:r>
            <a:endParaRPr lang="en-US" altLang="en-US" sz="1400" smtClean="0"/>
          </a:p>
          <a:p>
            <a:pPr marL="0" indent="0">
              <a:buFontTx/>
              <a:buNone/>
            </a:pPr>
            <a:r>
              <a:rPr lang="en-US" altLang="en-US" sz="1400" smtClean="0"/>
              <a:t>“We used it for a large membrane protein complex and diffraction improved from ~7 to 2.7 A. The crystal is fished out and put into mother liquor solution in the button, sealed with dialysis membrane and the button is then placed into about 5 mls of mother liquor with slightly higher PEG concentration. Then you just exchange outside buffer every day or so for solutions containing higher concentrations of PEG. We went from ~9 to 30 % PEG4000 in about a week. You can easily observe crystal under microscope and if it cracks - you went too far/too quickly with PEG and need to use a bit less next time. Also, this method allows you to control all other components of the dehydrating solution - we needed to decrease salt concentration at the same time as increasing PEG. You can also introduce/increase cryo-protectant concentration at the same time. With these crystals, otherwise excellent dehydration machines already mentioned did not work, possibly because the process had to be really slow.”</a:t>
            </a:r>
          </a:p>
        </p:txBody>
      </p:sp>
      <p:sp>
        <p:nvSpPr>
          <p:cNvPr id="4" name="Oval 3"/>
          <p:cNvSpPr/>
          <p:nvPr/>
        </p:nvSpPr>
        <p:spPr>
          <a:xfrm>
            <a:off x="425450" y="5873750"/>
            <a:ext cx="1017588" cy="3429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Oval 4"/>
          <p:cNvSpPr/>
          <p:nvPr/>
        </p:nvSpPr>
        <p:spPr>
          <a:xfrm>
            <a:off x="6735763" y="1968500"/>
            <a:ext cx="1158875" cy="4381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6"/>
          <p:cNvSpPr/>
          <p:nvPr/>
        </p:nvSpPr>
        <p:spPr>
          <a:xfrm>
            <a:off x="4070350" y="2882900"/>
            <a:ext cx="1466850" cy="3429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p:cNvSpPr/>
          <p:nvPr/>
        </p:nvSpPr>
        <p:spPr>
          <a:xfrm>
            <a:off x="482600" y="5218113"/>
            <a:ext cx="2943225" cy="3429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3956663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5" grpId="0" animBg="1"/>
      <p:bldP spid="7" grpId="0" animBg="1"/>
      <p:bldP spid="8"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altLang="en-US"/>
              <a:t>Why harvest at all?</a:t>
            </a:r>
          </a:p>
        </p:txBody>
      </p:sp>
      <p:sp>
        <p:nvSpPr>
          <p:cNvPr id="112643" name="Rectangle 3"/>
          <p:cNvSpPr>
            <a:spLocks noGrp="1" noChangeArrowheads="1"/>
          </p:cNvSpPr>
          <p:nvPr>
            <p:ph type="body" idx="1"/>
          </p:nvPr>
        </p:nvSpPr>
        <p:spPr>
          <a:xfrm>
            <a:off x="1196975" y="1600200"/>
            <a:ext cx="7489825" cy="4525963"/>
          </a:xfrm>
        </p:spPr>
        <p:txBody>
          <a:bodyPr/>
          <a:lstStyle/>
          <a:p>
            <a:pPr>
              <a:buFontTx/>
              <a:buNone/>
            </a:pPr>
            <a:r>
              <a:rPr lang="en-US" altLang="en-US"/>
              <a:t>Radiation damage</a:t>
            </a:r>
          </a:p>
          <a:p>
            <a:pPr lvl="1">
              <a:buFontTx/>
              <a:buNone/>
            </a:pPr>
            <a:r>
              <a:rPr lang="en-US" altLang="en-US"/>
              <a:t>	10-100x reduced at ~100 K</a:t>
            </a:r>
          </a:p>
          <a:p>
            <a:pPr>
              <a:buFontTx/>
              <a:buNone/>
            </a:pPr>
            <a:r>
              <a:rPr lang="en-US" altLang="en-US"/>
              <a:t>Background scatter</a:t>
            </a:r>
          </a:p>
          <a:p>
            <a:pPr lvl="2">
              <a:buFontTx/>
              <a:buNone/>
            </a:pPr>
            <a:r>
              <a:rPr lang="en-US" altLang="en-US"/>
              <a:t>tray &gt;&gt; xtal</a:t>
            </a:r>
          </a:p>
          <a:p>
            <a:pPr>
              <a:buFontTx/>
              <a:buNone/>
            </a:pPr>
            <a:r>
              <a:rPr lang="en-US" altLang="en-US"/>
              <a:t>Timing</a:t>
            </a:r>
          </a:p>
          <a:p>
            <a:pPr lvl="2">
              <a:buFontTx/>
              <a:buNone/>
            </a:pPr>
            <a:r>
              <a:rPr lang="en-US" altLang="en-US"/>
              <a:t>nothing lasts forever</a:t>
            </a:r>
            <a:endParaRPr lang="en-US" altLang="en-US" sz="2800"/>
          </a:p>
          <a:p>
            <a:pPr>
              <a:buFontTx/>
              <a:buNone/>
            </a:pPr>
            <a:r>
              <a:rPr lang="en-US" altLang="en-US"/>
              <a:t>Shipping</a:t>
            </a:r>
          </a:p>
          <a:p>
            <a:pPr lvl="2">
              <a:buFontTx/>
              <a:buNone/>
            </a:pPr>
            <a:r>
              <a:rPr lang="en-US" altLang="en-US"/>
              <a:t>cryo samples are glass beads</a:t>
            </a:r>
          </a:p>
          <a:p>
            <a:pPr lvl="1">
              <a:buFontTx/>
              <a:buNone/>
            </a:pP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43">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1264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264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264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2643">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1264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264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3666" name="Object 2"/>
          <p:cNvGraphicFramePr>
            <a:graphicFrameLocks noGrp="1" noChangeAspect="1"/>
          </p:cNvGraphicFramePr>
          <p:nvPr>
            <p:ph idx="1"/>
          </p:nvPr>
        </p:nvGraphicFramePr>
        <p:xfrm>
          <a:off x="890588" y="1122363"/>
          <a:ext cx="7204075" cy="5046662"/>
        </p:xfrm>
        <a:graphic>
          <a:graphicData uri="http://schemas.openxmlformats.org/presentationml/2006/ole">
            <mc:AlternateContent xmlns:mc="http://schemas.openxmlformats.org/markup-compatibility/2006">
              <mc:Choice xmlns:v="urn:schemas-microsoft-com:vml" Requires="v">
                <p:oleObj spid="_x0000_s113787" name="Chart" r:id="rId3" imgW="7219950" imgH="5057775" progId="MSGraph.Chart.8">
                  <p:embed followColorScheme="full"/>
                </p:oleObj>
              </mc:Choice>
              <mc:Fallback>
                <p:oleObj name="Chart" r:id="rId3" imgW="7219950" imgH="5057775"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588" y="1122363"/>
                        <a:ext cx="7204075" cy="5046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3667" name="Rectangle 3"/>
          <p:cNvSpPr>
            <a:spLocks noGrp="1" noChangeArrowheads="1"/>
          </p:cNvSpPr>
          <p:nvPr>
            <p:ph type="title"/>
          </p:nvPr>
        </p:nvSpPr>
        <p:spPr>
          <a:noFill/>
          <a:ln/>
        </p:spPr>
        <p:txBody>
          <a:bodyPr/>
          <a:lstStyle/>
          <a:p>
            <a:r>
              <a:rPr lang="en-US" altLang="en-US" sz="4000"/>
              <a:t>X-ray transmission of materials</a:t>
            </a:r>
          </a:p>
        </p:txBody>
      </p:sp>
      <p:sp>
        <p:nvSpPr>
          <p:cNvPr id="113668" name="Text Box 4"/>
          <p:cNvSpPr txBox="1">
            <a:spLocks noChangeArrowheads="1"/>
          </p:cNvSpPr>
          <p:nvPr/>
        </p:nvSpPr>
        <p:spPr bwMode="auto">
          <a:xfrm>
            <a:off x="3470275" y="6010275"/>
            <a:ext cx="281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Depth into material (</a:t>
            </a:r>
            <a:r>
              <a:rPr lang="el-GR" altLang="en-US" b="1">
                <a:cs typeface="Arial" pitchFamily="34" charset="0"/>
              </a:rPr>
              <a:t>μ</a:t>
            </a:r>
            <a:r>
              <a:rPr lang="en-US" altLang="en-US" b="1"/>
              <a:t>m)</a:t>
            </a:r>
          </a:p>
        </p:txBody>
      </p:sp>
      <p:sp>
        <p:nvSpPr>
          <p:cNvPr id="113669" name="Text Box 5"/>
          <p:cNvSpPr txBox="1">
            <a:spLocks noChangeArrowheads="1"/>
          </p:cNvSpPr>
          <p:nvPr/>
        </p:nvSpPr>
        <p:spPr bwMode="auto">
          <a:xfrm rot="-5400000">
            <a:off x="-8731" y="3217069"/>
            <a:ext cx="160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transmission</a:t>
            </a:r>
          </a:p>
        </p:txBody>
      </p:sp>
      <p:graphicFrame>
        <p:nvGraphicFramePr>
          <p:cNvPr id="113670" name="Object 6"/>
          <p:cNvGraphicFramePr>
            <a:graphicFrameLocks noChangeAspect="1"/>
          </p:cNvGraphicFramePr>
          <p:nvPr/>
        </p:nvGraphicFramePr>
        <p:xfrm>
          <a:off x="987425" y="4946650"/>
          <a:ext cx="1474788" cy="1116013"/>
        </p:xfrm>
        <a:graphic>
          <a:graphicData uri="http://schemas.openxmlformats.org/presentationml/2006/ole">
            <mc:AlternateContent xmlns:mc="http://schemas.openxmlformats.org/markup-compatibility/2006">
              <mc:Choice xmlns:v="urn:schemas-microsoft-com:vml" Requires="v">
                <p:oleObj spid="_x0000_s113788" name="Chart" r:id="rId5" imgW="1209675" imgH="914400" progId="MSGraph.Chart.8">
                  <p:embed followColorScheme="full"/>
                </p:oleObj>
              </mc:Choice>
              <mc:Fallback>
                <p:oleObj name="Chart" r:id="rId5" imgW="1209675" imgH="914400" progId="MSGraph.Chart.8">
                  <p:embed followColorScheme="full"/>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425" y="4946650"/>
                        <a:ext cx="1474788" cy="1116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3671" name="Text Box 7"/>
          <p:cNvSpPr txBox="1">
            <a:spLocks noChangeArrowheads="1"/>
          </p:cNvSpPr>
          <p:nvPr/>
        </p:nvSpPr>
        <p:spPr bwMode="auto">
          <a:xfrm>
            <a:off x="3754438" y="4175125"/>
            <a:ext cx="76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990000"/>
                </a:solidFill>
              </a:rPr>
              <a:t>glass</a:t>
            </a:r>
          </a:p>
        </p:txBody>
      </p:sp>
      <p:sp>
        <p:nvSpPr>
          <p:cNvPr id="113672" name="Text Box 8"/>
          <p:cNvSpPr txBox="1">
            <a:spLocks noChangeArrowheads="1"/>
          </p:cNvSpPr>
          <p:nvPr/>
        </p:nvSpPr>
        <p:spPr bwMode="auto">
          <a:xfrm rot="280220">
            <a:off x="6184900" y="2176463"/>
            <a:ext cx="958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protein</a:t>
            </a:r>
          </a:p>
          <a:p>
            <a:r>
              <a:rPr lang="en-US" altLang="en-US" b="1"/>
              <a:t>crystal</a:t>
            </a:r>
          </a:p>
        </p:txBody>
      </p:sp>
      <p:sp>
        <p:nvSpPr>
          <p:cNvPr id="113673" name="Text Box 9"/>
          <p:cNvSpPr txBox="1">
            <a:spLocks noChangeArrowheads="1"/>
          </p:cNvSpPr>
          <p:nvPr/>
        </p:nvSpPr>
        <p:spPr bwMode="auto">
          <a:xfrm rot="310074">
            <a:off x="6642100" y="1833563"/>
            <a:ext cx="781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FF"/>
                </a:solidFill>
              </a:rPr>
              <a:t>water</a:t>
            </a:r>
          </a:p>
        </p:txBody>
      </p:sp>
      <p:sp>
        <p:nvSpPr>
          <p:cNvPr id="113674" name="Text Box 10"/>
          <p:cNvSpPr txBox="1">
            <a:spLocks noChangeArrowheads="1"/>
          </p:cNvSpPr>
          <p:nvPr/>
        </p:nvSpPr>
        <p:spPr bwMode="auto">
          <a:xfrm>
            <a:off x="5627688" y="1498600"/>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FF0000"/>
                </a:solidFill>
              </a:rPr>
              <a:t>air</a:t>
            </a:r>
          </a:p>
        </p:txBody>
      </p:sp>
    </p:spTree>
  </p:cSld>
  <p:clrMapOvr>
    <a:masterClrMapping/>
  </p:clrMapOvr>
  <p:transition spd="med"/>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4690" name="Object 2"/>
          <p:cNvGraphicFramePr>
            <a:graphicFrameLocks noGrp="1" noChangeAspect="1"/>
          </p:cNvGraphicFramePr>
          <p:nvPr>
            <p:ph idx="1"/>
          </p:nvPr>
        </p:nvGraphicFramePr>
        <p:xfrm>
          <a:off x="457200" y="1122363"/>
          <a:ext cx="8229600" cy="5046662"/>
        </p:xfrm>
        <a:graphic>
          <a:graphicData uri="http://schemas.openxmlformats.org/presentationml/2006/ole">
            <mc:AlternateContent xmlns:mc="http://schemas.openxmlformats.org/markup-compatibility/2006">
              <mc:Choice xmlns:v="urn:schemas-microsoft-com:vml" Requires="v">
                <p:oleObj spid="_x0000_s114759" name="Chart" r:id="rId3" imgW="7219950" imgH="5057775" progId="MSGraph.Chart.8">
                  <p:embed followColorScheme="full"/>
                </p:oleObj>
              </mc:Choice>
              <mc:Fallback>
                <p:oleObj name="Chart" r:id="rId3" imgW="7219950" imgH="5057775"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22363"/>
                        <a:ext cx="8229600" cy="5046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4691" name="Rectangle 3"/>
          <p:cNvSpPr>
            <a:spLocks noGrp="1" noChangeArrowheads="1"/>
          </p:cNvSpPr>
          <p:nvPr>
            <p:ph type="title"/>
          </p:nvPr>
        </p:nvSpPr>
        <p:spPr>
          <a:noFill/>
          <a:ln/>
        </p:spPr>
        <p:txBody>
          <a:bodyPr/>
          <a:lstStyle/>
          <a:p>
            <a:r>
              <a:rPr lang="en-US" altLang="en-US" sz="3600"/>
              <a:t>X-ray scattering of materials</a:t>
            </a:r>
          </a:p>
        </p:txBody>
      </p:sp>
      <p:sp>
        <p:nvSpPr>
          <p:cNvPr id="114692" name="Text Box 4"/>
          <p:cNvSpPr txBox="1">
            <a:spLocks noChangeArrowheads="1"/>
          </p:cNvSpPr>
          <p:nvPr/>
        </p:nvSpPr>
        <p:spPr bwMode="auto">
          <a:xfrm rot="-5400000">
            <a:off x="-2449512" y="3371850"/>
            <a:ext cx="56308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Differential cross section</a:t>
            </a:r>
          </a:p>
          <a:p>
            <a:pPr algn="ctr"/>
            <a:r>
              <a:rPr lang="en-US" altLang="en-US" sz="1400" b="1"/>
              <a:t> (scattered photons/solid angle/incident photon/meter thickness)</a:t>
            </a:r>
          </a:p>
        </p:txBody>
      </p:sp>
      <p:sp>
        <p:nvSpPr>
          <p:cNvPr id="114693" name="Text Box 5"/>
          <p:cNvSpPr txBox="1">
            <a:spLocks noChangeArrowheads="1"/>
          </p:cNvSpPr>
          <p:nvPr/>
        </p:nvSpPr>
        <p:spPr bwMode="auto">
          <a:xfrm>
            <a:off x="990600" y="5867400"/>
            <a:ext cx="77724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900" b="1">
                <a:sym typeface="Symbol" pitchFamily="18" charset="2"/>
              </a:rPr>
              <a:t> </a:t>
            </a:r>
            <a:r>
              <a:rPr lang="en-US" altLang="en-US" sz="1900" b="1"/>
              <a:t>                7.5                3.8                2.5                1.9               1.5</a:t>
            </a:r>
          </a:p>
        </p:txBody>
      </p:sp>
      <p:sp>
        <p:nvSpPr>
          <p:cNvPr id="114694" name="Text Box 6"/>
          <p:cNvSpPr txBox="1">
            <a:spLocks noChangeArrowheads="1"/>
          </p:cNvSpPr>
          <p:nvPr/>
        </p:nvSpPr>
        <p:spPr bwMode="auto">
          <a:xfrm>
            <a:off x="3917950" y="6172200"/>
            <a:ext cx="1644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d-spacing (</a:t>
            </a:r>
            <a:r>
              <a:rPr lang="en-US" altLang="en-US" b="1">
                <a:cs typeface="Arial" pitchFamily="34" charset="0"/>
              </a:rPr>
              <a:t>Ǻ</a:t>
            </a:r>
            <a:r>
              <a:rPr lang="en-US" altLang="en-US" b="1"/>
              <a:t>)</a:t>
            </a:r>
          </a:p>
        </p:txBody>
      </p:sp>
      <p:sp>
        <p:nvSpPr>
          <p:cNvPr id="114695" name="Text Box 7"/>
          <p:cNvSpPr txBox="1">
            <a:spLocks noChangeArrowheads="1"/>
          </p:cNvSpPr>
          <p:nvPr/>
        </p:nvSpPr>
        <p:spPr bwMode="auto">
          <a:xfrm>
            <a:off x="5334000" y="4951413"/>
            <a:ext cx="781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FF"/>
                </a:solidFill>
              </a:rPr>
              <a:t>water</a:t>
            </a:r>
          </a:p>
        </p:txBody>
      </p:sp>
      <p:sp>
        <p:nvSpPr>
          <p:cNvPr id="114696" name="Text Box 8"/>
          <p:cNvSpPr txBox="1">
            <a:spLocks noChangeArrowheads="1"/>
          </p:cNvSpPr>
          <p:nvPr/>
        </p:nvSpPr>
        <p:spPr bwMode="auto">
          <a:xfrm>
            <a:off x="4772025" y="4681538"/>
            <a:ext cx="15811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00080"/>
                </a:solidFill>
              </a:rPr>
              <a:t>25% glycerol</a:t>
            </a:r>
          </a:p>
        </p:txBody>
      </p:sp>
      <p:sp>
        <p:nvSpPr>
          <p:cNvPr id="114697" name="Text Box 9"/>
          <p:cNvSpPr txBox="1">
            <a:spLocks noChangeArrowheads="1"/>
          </p:cNvSpPr>
          <p:nvPr/>
        </p:nvSpPr>
        <p:spPr bwMode="auto">
          <a:xfrm>
            <a:off x="4772025" y="4448175"/>
            <a:ext cx="1720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A5C00"/>
                </a:solidFill>
              </a:rPr>
              <a:t>paratone-N oil</a:t>
            </a:r>
          </a:p>
        </p:txBody>
      </p:sp>
      <p:sp>
        <p:nvSpPr>
          <p:cNvPr id="114698" name="Line 10"/>
          <p:cNvSpPr>
            <a:spLocks noChangeShapeType="1"/>
          </p:cNvSpPr>
          <p:nvPr/>
        </p:nvSpPr>
        <p:spPr bwMode="auto">
          <a:xfrm flipH="1">
            <a:off x="4187825" y="4813300"/>
            <a:ext cx="584200" cy="247650"/>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699" name="Line 11"/>
          <p:cNvSpPr>
            <a:spLocks noChangeShapeType="1"/>
          </p:cNvSpPr>
          <p:nvPr/>
        </p:nvSpPr>
        <p:spPr bwMode="auto">
          <a:xfrm flipH="1">
            <a:off x="3482975" y="4594225"/>
            <a:ext cx="1295400" cy="258763"/>
          </a:xfrm>
          <a:prstGeom prst="line">
            <a:avLst/>
          </a:prstGeom>
          <a:noFill/>
          <a:ln w="95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700" name="Text Box 12"/>
          <p:cNvSpPr txBox="1">
            <a:spLocks noChangeArrowheads="1"/>
          </p:cNvSpPr>
          <p:nvPr/>
        </p:nvSpPr>
        <p:spPr bwMode="auto">
          <a:xfrm>
            <a:off x="4217988" y="4044950"/>
            <a:ext cx="908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3366"/>
                </a:solidFill>
              </a:rPr>
              <a:t>plastic</a:t>
            </a:r>
          </a:p>
        </p:txBody>
      </p:sp>
      <p:sp>
        <p:nvSpPr>
          <p:cNvPr id="114701" name="Line 13"/>
          <p:cNvSpPr>
            <a:spLocks noChangeShapeType="1"/>
          </p:cNvSpPr>
          <p:nvPr/>
        </p:nvSpPr>
        <p:spPr bwMode="auto">
          <a:xfrm flipH="1">
            <a:off x="3497263" y="4181475"/>
            <a:ext cx="773112" cy="142875"/>
          </a:xfrm>
          <a:prstGeom prst="line">
            <a:avLst/>
          </a:prstGeom>
          <a:noFill/>
          <a:ln w="9525">
            <a:solidFill>
              <a:srgbClr val="00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702" name="Text Box 14"/>
          <p:cNvSpPr txBox="1">
            <a:spLocks noChangeArrowheads="1"/>
          </p:cNvSpPr>
          <p:nvPr/>
        </p:nvSpPr>
        <p:spPr bwMode="auto">
          <a:xfrm>
            <a:off x="3768725" y="2082800"/>
            <a:ext cx="76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A5C00"/>
                </a:solidFill>
              </a:rPr>
              <a:t>glass</a:t>
            </a:r>
          </a:p>
        </p:txBody>
      </p:sp>
    </p:spTree>
  </p:cSld>
  <p:clrMapOvr>
    <a:masterClrMapping/>
  </p:clrMapOvr>
  <p:transition spd="med"/>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DSCN01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4863" y="0"/>
            <a:ext cx="9948863" cy="7461250"/>
          </a:xfrm>
          <a:prstGeom prst="rect">
            <a:avLst/>
          </a:prstGeom>
          <a:noFill/>
          <a:extLst>
            <a:ext uri="{909E8E84-426E-40DD-AFC4-6F175D3DCCD1}">
              <a14:hiddenFill xmlns:a14="http://schemas.microsoft.com/office/drawing/2010/main">
                <a:solidFill>
                  <a:srgbClr val="FFFFFF"/>
                </a:solidFill>
              </a14:hiddenFill>
            </a:ext>
          </a:extLst>
        </p:spPr>
      </p:pic>
      <p:sp>
        <p:nvSpPr>
          <p:cNvPr id="39939" name="Rectangle 3"/>
          <p:cNvSpPr>
            <a:spLocks noGrp="1" noChangeArrowheads="1"/>
          </p:cNvSpPr>
          <p:nvPr>
            <p:ph type="title"/>
          </p:nvPr>
        </p:nvSpPr>
        <p:spPr>
          <a:xfrm>
            <a:off x="457200" y="20638"/>
            <a:ext cx="8229600" cy="1143000"/>
          </a:xfrm>
        </p:spPr>
        <p:txBody>
          <a:bodyPr/>
          <a:lstStyle/>
          <a:p>
            <a:r>
              <a:rPr lang="en-US" altLang="en-US">
                <a:solidFill>
                  <a:schemeClr val="bg1"/>
                </a:solidFill>
              </a:rPr>
              <a:t>Crowfoot Cell</a:t>
            </a:r>
          </a:p>
        </p:txBody>
      </p:sp>
      <p:grpSp>
        <p:nvGrpSpPr>
          <p:cNvPr id="39940" name="Group 4"/>
          <p:cNvGrpSpPr>
            <a:grpSpLocks/>
          </p:cNvGrpSpPr>
          <p:nvPr/>
        </p:nvGrpSpPr>
        <p:grpSpPr bwMode="auto">
          <a:xfrm>
            <a:off x="246063" y="1289050"/>
            <a:ext cx="7945437" cy="4081463"/>
            <a:chOff x="155" y="812"/>
            <a:chExt cx="5005" cy="2571"/>
          </a:xfrm>
        </p:grpSpPr>
        <p:sp>
          <p:nvSpPr>
            <p:cNvPr id="39941" name="Line 5"/>
            <p:cNvSpPr>
              <a:spLocks noChangeShapeType="1"/>
            </p:cNvSpPr>
            <p:nvPr/>
          </p:nvSpPr>
          <p:spPr bwMode="auto">
            <a:xfrm flipH="1" flipV="1">
              <a:off x="3117" y="2334"/>
              <a:ext cx="2043" cy="70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2" name="Line 6"/>
            <p:cNvSpPr>
              <a:spLocks noChangeShapeType="1"/>
            </p:cNvSpPr>
            <p:nvPr/>
          </p:nvSpPr>
          <p:spPr bwMode="auto">
            <a:xfrm flipH="1" flipV="1">
              <a:off x="472" y="1413"/>
              <a:ext cx="1448" cy="499"/>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3" name="Line 7"/>
            <p:cNvSpPr>
              <a:spLocks noChangeShapeType="1"/>
            </p:cNvSpPr>
            <p:nvPr/>
          </p:nvSpPr>
          <p:spPr bwMode="auto">
            <a:xfrm flipH="1" flipV="1">
              <a:off x="2910" y="2262"/>
              <a:ext cx="126" cy="44"/>
            </a:xfrm>
            <a:prstGeom prst="line">
              <a:avLst/>
            </a:prstGeom>
            <a:noFill/>
            <a:ln w="28575">
              <a:solidFill>
                <a:srgbClr val="FF474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4" name="Line 8"/>
            <p:cNvSpPr>
              <a:spLocks noChangeShapeType="1"/>
            </p:cNvSpPr>
            <p:nvPr/>
          </p:nvSpPr>
          <p:spPr bwMode="auto">
            <a:xfrm flipH="1" flipV="1">
              <a:off x="2538" y="2132"/>
              <a:ext cx="372" cy="130"/>
            </a:xfrm>
            <a:prstGeom prst="line">
              <a:avLst/>
            </a:prstGeom>
            <a:noFill/>
            <a:ln w="28575">
              <a:solidFill>
                <a:srgbClr val="FF9B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5" name="Line 9"/>
            <p:cNvSpPr>
              <a:spLocks noChangeShapeType="1"/>
            </p:cNvSpPr>
            <p:nvPr/>
          </p:nvSpPr>
          <p:spPr bwMode="auto">
            <a:xfrm flipH="1" flipV="1">
              <a:off x="1920" y="1912"/>
              <a:ext cx="243" cy="85"/>
            </a:xfrm>
            <a:prstGeom prst="line">
              <a:avLst/>
            </a:prstGeom>
            <a:noFill/>
            <a:ln w="28575">
              <a:solidFill>
                <a:srgbClr val="FF9B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6" name="Line 10"/>
            <p:cNvSpPr>
              <a:spLocks noChangeShapeType="1"/>
            </p:cNvSpPr>
            <p:nvPr/>
          </p:nvSpPr>
          <p:spPr bwMode="auto">
            <a:xfrm>
              <a:off x="3036" y="1997"/>
              <a:ext cx="59" cy="244"/>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7" name="Line 11"/>
            <p:cNvSpPr>
              <a:spLocks noChangeShapeType="1"/>
            </p:cNvSpPr>
            <p:nvPr/>
          </p:nvSpPr>
          <p:spPr bwMode="auto">
            <a:xfrm flipV="1">
              <a:off x="2662" y="2393"/>
              <a:ext cx="374" cy="271"/>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8" name="Line 12"/>
            <p:cNvSpPr>
              <a:spLocks noChangeShapeType="1"/>
            </p:cNvSpPr>
            <p:nvPr/>
          </p:nvSpPr>
          <p:spPr bwMode="auto">
            <a:xfrm flipV="1">
              <a:off x="2787" y="2346"/>
              <a:ext cx="249" cy="38"/>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9" name="Line 13"/>
            <p:cNvSpPr>
              <a:spLocks noChangeShapeType="1"/>
            </p:cNvSpPr>
            <p:nvPr/>
          </p:nvSpPr>
          <p:spPr bwMode="auto">
            <a:xfrm>
              <a:off x="2959" y="1679"/>
              <a:ext cx="77" cy="318"/>
            </a:xfrm>
            <a:prstGeom prst="line">
              <a:avLst/>
            </a:prstGeom>
            <a:noFill/>
            <a:ln w="9525">
              <a:solidFill>
                <a:srgbClr val="3BFF3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50" name="Line 14"/>
            <p:cNvSpPr>
              <a:spLocks noChangeShapeType="1"/>
            </p:cNvSpPr>
            <p:nvPr/>
          </p:nvSpPr>
          <p:spPr bwMode="auto">
            <a:xfrm flipV="1">
              <a:off x="2458" y="2384"/>
              <a:ext cx="329" cy="50"/>
            </a:xfrm>
            <a:prstGeom prst="line">
              <a:avLst/>
            </a:prstGeom>
            <a:noFill/>
            <a:ln w="9525">
              <a:solidFill>
                <a:srgbClr val="3BFF3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51" name="Line 15"/>
            <p:cNvSpPr>
              <a:spLocks noChangeShapeType="1"/>
            </p:cNvSpPr>
            <p:nvPr/>
          </p:nvSpPr>
          <p:spPr bwMode="auto">
            <a:xfrm flipV="1">
              <a:off x="2530" y="2664"/>
              <a:ext cx="132" cy="96"/>
            </a:xfrm>
            <a:prstGeom prst="line">
              <a:avLst/>
            </a:prstGeom>
            <a:noFill/>
            <a:ln w="9525">
              <a:solidFill>
                <a:srgbClr val="3BFF3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52" name="Line 16"/>
            <p:cNvSpPr>
              <a:spLocks noChangeShapeType="1"/>
            </p:cNvSpPr>
            <p:nvPr/>
          </p:nvSpPr>
          <p:spPr bwMode="auto">
            <a:xfrm>
              <a:off x="2748" y="812"/>
              <a:ext cx="119" cy="493"/>
            </a:xfrm>
            <a:prstGeom prst="line">
              <a:avLst/>
            </a:prstGeom>
            <a:noFill/>
            <a:ln w="9525">
              <a:solidFill>
                <a:srgbClr val="3BFF3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53" name="Line 17"/>
            <p:cNvSpPr>
              <a:spLocks noChangeShapeType="1"/>
            </p:cNvSpPr>
            <p:nvPr/>
          </p:nvSpPr>
          <p:spPr bwMode="auto">
            <a:xfrm flipV="1">
              <a:off x="1667" y="2942"/>
              <a:ext cx="607" cy="441"/>
            </a:xfrm>
            <a:prstGeom prst="line">
              <a:avLst/>
            </a:prstGeom>
            <a:noFill/>
            <a:ln w="9525">
              <a:solidFill>
                <a:srgbClr val="3BFF3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54" name="Line 18"/>
            <p:cNvSpPr>
              <a:spLocks noChangeShapeType="1"/>
            </p:cNvSpPr>
            <p:nvPr/>
          </p:nvSpPr>
          <p:spPr bwMode="auto">
            <a:xfrm flipV="1">
              <a:off x="155" y="2490"/>
              <a:ext cx="1933" cy="294"/>
            </a:xfrm>
            <a:prstGeom prst="line">
              <a:avLst/>
            </a:prstGeom>
            <a:noFill/>
            <a:ln w="9525">
              <a:solidFill>
                <a:srgbClr val="3BFF3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39940"/>
                                        </p:tgtEl>
                                        <p:attrNameLst>
                                          <p:attrName>style.visibility</p:attrName>
                                        </p:attrNameLst>
                                      </p:cBhvr>
                                      <p:to>
                                        <p:strVal val="visible"/>
                                      </p:to>
                                    </p:set>
                                    <p:animEffect transition="in" filter="wipe(right)">
                                      <p:cBhvr>
                                        <p:cTn id="7" dur="1000"/>
                                        <p:tgtEl>
                                          <p:spTgt spid="39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DSCN01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638" y="20638"/>
            <a:ext cx="9948863" cy="7461250"/>
          </a:xfrm>
          <a:prstGeom prst="rect">
            <a:avLst/>
          </a:prstGeom>
          <a:noFill/>
          <a:extLst>
            <a:ext uri="{909E8E84-426E-40DD-AFC4-6F175D3DCCD1}">
              <a14:hiddenFill xmlns:a14="http://schemas.microsoft.com/office/drawing/2010/main">
                <a:solidFill>
                  <a:srgbClr val="FFFFFF"/>
                </a:solidFill>
              </a14:hiddenFill>
            </a:ext>
          </a:extLst>
        </p:spPr>
      </p:pic>
      <p:sp>
        <p:nvSpPr>
          <p:cNvPr id="40963" name="Rectangle 3"/>
          <p:cNvSpPr>
            <a:spLocks noGrp="1" noChangeArrowheads="1"/>
          </p:cNvSpPr>
          <p:nvPr>
            <p:ph type="title"/>
          </p:nvPr>
        </p:nvSpPr>
        <p:spPr>
          <a:xfrm>
            <a:off x="457200" y="20638"/>
            <a:ext cx="8229600" cy="1143000"/>
          </a:xfrm>
        </p:spPr>
        <p:txBody>
          <a:bodyPr/>
          <a:lstStyle/>
          <a:p>
            <a:r>
              <a:rPr lang="en-US" altLang="en-US">
                <a:solidFill>
                  <a:schemeClr val="bg1"/>
                </a:solidFill>
              </a:rPr>
              <a:t>Crowfoot Cell</a:t>
            </a:r>
          </a:p>
        </p:txBody>
      </p:sp>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0638"/>
            <a:ext cx="8229600" cy="1143000"/>
          </a:xfrm>
        </p:spPr>
        <p:txBody>
          <a:bodyPr/>
          <a:lstStyle/>
          <a:p>
            <a:r>
              <a:rPr lang="en-US" altLang="en-US"/>
              <a:t>Crowfoot Cell</a:t>
            </a:r>
          </a:p>
        </p:txBody>
      </p:sp>
      <p:pic>
        <p:nvPicPr>
          <p:cNvPr id="41987"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l="14545" t="23352" r="15297" b="5823"/>
          <a:stretch>
            <a:fillRect/>
          </a:stretch>
        </p:blipFill>
        <p:spPr>
          <a:xfrm>
            <a:off x="635000" y="1417638"/>
            <a:ext cx="7747000" cy="4300537"/>
          </a:xfrm>
        </p:spPr>
      </p:pic>
      <p:sp>
        <p:nvSpPr>
          <p:cNvPr id="41988" name="Text Box 4"/>
          <p:cNvSpPr txBox="1">
            <a:spLocks noChangeArrowheads="1"/>
          </p:cNvSpPr>
          <p:nvPr/>
        </p:nvSpPr>
        <p:spPr bwMode="auto">
          <a:xfrm>
            <a:off x="1089025" y="6200775"/>
            <a:ext cx="67389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J. D. Bernal and D. Crowfoot, </a:t>
            </a:r>
            <a:r>
              <a:rPr lang="en-US" altLang="en-US" i="1"/>
              <a:t>Nature (London) </a:t>
            </a:r>
            <a:r>
              <a:rPr lang="en-US" altLang="en-US" b="1"/>
              <a:t>133</a:t>
            </a:r>
            <a:r>
              <a:rPr lang="en-US" altLang="en-US"/>
              <a:t>, 794 (1934).</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54946" name="Group 2"/>
          <p:cNvGrpSpPr>
            <a:grpSpLocks/>
          </p:cNvGrpSpPr>
          <p:nvPr/>
        </p:nvGrpSpPr>
        <p:grpSpPr bwMode="auto">
          <a:xfrm flipH="1">
            <a:off x="1334124" y="-1227138"/>
            <a:ext cx="3957403" cy="9561513"/>
            <a:chOff x="1894" y="-773"/>
            <a:chExt cx="2781" cy="6023"/>
          </a:xfrm>
        </p:grpSpPr>
        <p:pic>
          <p:nvPicPr>
            <p:cNvPr id="31549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24061">
              <a:off x="2393" y="-362"/>
              <a:ext cx="1681" cy="5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54948" name="Rectangle 4"/>
            <p:cNvSpPr>
              <a:spLocks noChangeArrowheads="1"/>
            </p:cNvSpPr>
            <p:nvPr/>
          </p:nvSpPr>
          <p:spPr bwMode="auto">
            <a:xfrm>
              <a:off x="1894" y="-347"/>
              <a:ext cx="666" cy="379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cs typeface="Arial" charset="0"/>
              </a:endParaRPr>
            </a:p>
          </p:txBody>
        </p:sp>
        <p:sp>
          <p:nvSpPr>
            <p:cNvPr id="3154949" name="Rectangle 5"/>
            <p:cNvSpPr>
              <a:spLocks noChangeArrowheads="1"/>
            </p:cNvSpPr>
            <p:nvPr/>
          </p:nvSpPr>
          <p:spPr bwMode="auto">
            <a:xfrm rot="284723">
              <a:off x="3852" y="1629"/>
              <a:ext cx="823" cy="333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cs typeface="Arial" charset="0"/>
              </a:endParaRPr>
            </a:p>
          </p:txBody>
        </p:sp>
        <p:sp>
          <p:nvSpPr>
            <p:cNvPr id="3154950" name="Rectangle 6"/>
            <p:cNvSpPr>
              <a:spLocks noChangeArrowheads="1"/>
            </p:cNvSpPr>
            <p:nvPr/>
          </p:nvSpPr>
          <p:spPr bwMode="auto">
            <a:xfrm rot="-1566722">
              <a:off x="2458" y="3251"/>
              <a:ext cx="547" cy="19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cs typeface="Arial" charset="0"/>
              </a:endParaRPr>
            </a:p>
          </p:txBody>
        </p:sp>
        <p:sp>
          <p:nvSpPr>
            <p:cNvPr id="3154951" name="Rectangle 7"/>
            <p:cNvSpPr>
              <a:spLocks noChangeArrowheads="1"/>
            </p:cNvSpPr>
            <p:nvPr/>
          </p:nvSpPr>
          <p:spPr bwMode="auto">
            <a:xfrm rot="-2115212">
              <a:off x="3215" y="-773"/>
              <a:ext cx="650" cy="153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cs typeface="Arial" charset="0"/>
              </a:endParaRPr>
            </a:p>
          </p:txBody>
        </p:sp>
      </p:grpSp>
      <p:sp>
        <p:nvSpPr>
          <p:cNvPr id="3154964" name="Rectangle 20"/>
          <p:cNvSpPr>
            <a:spLocks noChangeArrowheads="1"/>
          </p:cNvSpPr>
          <p:nvPr/>
        </p:nvSpPr>
        <p:spPr bwMode="auto">
          <a:xfrm flipH="1">
            <a:off x="866775" y="2057400"/>
            <a:ext cx="381000" cy="3810000"/>
          </a:xfrm>
          <a:prstGeom prst="rect">
            <a:avLst/>
          </a:prstGeom>
          <a:solidFill>
            <a:srgbClr val="CC66FF">
              <a:alpha val="50000"/>
            </a:srgbClr>
          </a:solidFill>
          <a:ln w="9525">
            <a:miter lim="800000"/>
            <a:headEnd/>
            <a:tailEnd/>
          </a:ln>
          <a:effectLst/>
          <a:scene3d>
            <a:camera prst="legacyObliqueTopLeft">
              <a:rot lat="21299999" lon="2400000" rev="0"/>
            </a:camera>
            <a:lightRig rig="legacyFlat3" dir="t"/>
          </a:scene3d>
          <a:sp3d extrusionH="430200" prstMaterial="legacyMatte">
            <a:bevelT w="13500" h="13500" prst="angle"/>
            <a:bevelB w="13500" h="13500" prst="angle"/>
            <a:extrusionClr>
              <a:srgbClr val="CC66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dirty="0">
              <a:solidFill>
                <a:prstClr val="black"/>
              </a:solidFill>
              <a:cs typeface="Arial" charset="0"/>
            </a:endParaRPr>
          </a:p>
        </p:txBody>
      </p:sp>
      <p:sp>
        <p:nvSpPr>
          <p:cNvPr id="3154952" name="AutoShape 8"/>
          <p:cNvSpPr>
            <a:spLocks noChangeArrowheads="1"/>
          </p:cNvSpPr>
          <p:nvPr/>
        </p:nvSpPr>
        <p:spPr bwMode="auto">
          <a:xfrm rot="20618651" flipH="1" flipV="1">
            <a:off x="4524375" y="3276600"/>
            <a:ext cx="914400" cy="914400"/>
          </a:xfrm>
          <a:prstGeom prst="rtTriangle">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cs typeface="Arial" charset="0"/>
            </a:endParaRPr>
          </a:p>
        </p:txBody>
      </p:sp>
      <p:sp>
        <p:nvSpPr>
          <p:cNvPr id="3154953" name="Rectangle 9"/>
          <p:cNvSpPr>
            <a:spLocks noChangeArrowheads="1"/>
          </p:cNvSpPr>
          <p:nvPr/>
        </p:nvSpPr>
        <p:spPr bwMode="auto">
          <a:xfrm rot="20691244">
            <a:off x="4802187" y="3535363"/>
            <a:ext cx="863600" cy="685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cs typeface="Arial" charset="0"/>
            </a:endParaRPr>
          </a:p>
        </p:txBody>
      </p:sp>
      <p:sp>
        <p:nvSpPr>
          <p:cNvPr id="3154955" name="AutoShape 11"/>
          <p:cNvSpPr>
            <a:spLocks noChangeArrowheads="1"/>
          </p:cNvSpPr>
          <p:nvPr/>
        </p:nvSpPr>
        <p:spPr bwMode="auto">
          <a:xfrm rot="16200000" flipH="1">
            <a:off x="6391275" y="2324100"/>
            <a:ext cx="1524000" cy="2667000"/>
          </a:xfrm>
          <a:prstGeom prst="can">
            <a:avLst>
              <a:gd name="adj" fmla="val 16341"/>
            </a:avLst>
          </a:prstGeom>
          <a:solidFill>
            <a:srgbClr val="0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cs typeface="Arial" charset="0"/>
            </a:endParaRPr>
          </a:p>
        </p:txBody>
      </p:sp>
      <p:sp>
        <p:nvSpPr>
          <p:cNvPr id="3154956" name="AutoShape 12"/>
          <p:cNvSpPr>
            <a:spLocks noChangeArrowheads="1"/>
          </p:cNvSpPr>
          <p:nvPr/>
        </p:nvSpPr>
        <p:spPr bwMode="auto">
          <a:xfrm rot="5400000" flipH="1">
            <a:off x="1321593" y="3305969"/>
            <a:ext cx="242888" cy="762000"/>
          </a:xfrm>
          <a:prstGeom prst="can">
            <a:avLst>
              <a:gd name="adj" fmla="val 29296"/>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cs typeface="Arial" charset="0"/>
            </a:endParaRPr>
          </a:p>
        </p:txBody>
      </p:sp>
      <p:sp>
        <p:nvSpPr>
          <p:cNvPr id="3154957" name="Rectangle 13"/>
          <p:cNvSpPr>
            <a:spLocks noChangeArrowheads="1"/>
          </p:cNvSpPr>
          <p:nvPr/>
        </p:nvSpPr>
        <p:spPr bwMode="auto">
          <a:xfrm>
            <a:off x="5895975" y="3657600"/>
            <a:ext cx="76200" cy="76200"/>
          </a:xfrm>
          <a:prstGeom prst="rect">
            <a:avLst/>
          </a:prstGeom>
          <a:solidFill>
            <a:schemeClr val="tx2"/>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cs typeface="Arial" charset="0"/>
            </a:endParaRPr>
          </a:p>
        </p:txBody>
      </p:sp>
      <p:sp>
        <p:nvSpPr>
          <p:cNvPr id="3154958" name="Text Box 14"/>
          <p:cNvSpPr txBox="1">
            <a:spLocks noChangeArrowheads="1"/>
          </p:cNvSpPr>
          <p:nvPr/>
        </p:nvSpPr>
        <p:spPr bwMode="auto">
          <a:xfrm>
            <a:off x="6581775" y="3429000"/>
            <a:ext cx="1169987"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pPr>
            <a:r>
              <a:rPr lang="en-US" altLang="en-US" sz="2400" dirty="0">
                <a:solidFill>
                  <a:prstClr val="black"/>
                </a:solidFill>
                <a:cs typeface="Arial" charset="0"/>
              </a:rPr>
              <a:t>pinhole</a:t>
            </a:r>
          </a:p>
        </p:txBody>
      </p:sp>
      <p:sp>
        <p:nvSpPr>
          <p:cNvPr id="3154959" name="Text Box 15"/>
          <p:cNvSpPr txBox="1">
            <a:spLocks noChangeArrowheads="1"/>
          </p:cNvSpPr>
          <p:nvPr/>
        </p:nvSpPr>
        <p:spPr bwMode="auto">
          <a:xfrm rot="20682600">
            <a:off x="4538662" y="2747963"/>
            <a:ext cx="981075"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pPr>
            <a:r>
              <a:rPr lang="en-US" altLang="en-US" sz="2400" dirty="0">
                <a:solidFill>
                  <a:prstClr val="black"/>
                </a:solidFill>
                <a:cs typeface="Arial" charset="0"/>
              </a:rPr>
              <a:t>mirror</a:t>
            </a:r>
          </a:p>
        </p:txBody>
      </p:sp>
      <p:sp>
        <p:nvSpPr>
          <p:cNvPr id="3154960" name="Line 16"/>
          <p:cNvSpPr>
            <a:spLocks noChangeShapeType="1"/>
          </p:cNvSpPr>
          <p:nvPr/>
        </p:nvSpPr>
        <p:spPr bwMode="auto">
          <a:xfrm flipV="1">
            <a:off x="3609975" y="3429000"/>
            <a:ext cx="8382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cs typeface="Arial" charset="0"/>
            </a:endParaRPr>
          </a:p>
        </p:txBody>
      </p:sp>
      <p:sp>
        <p:nvSpPr>
          <p:cNvPr id="3154961" name="Line 17"/>
          <p:cNvSpPr>
            <a:spLocks noChangeShapeType="1"/>
          </p:cNvSpPr>
          <p:nvPr/>
        </p:nvSpPr>
        <p:spPr bwMode="auto">
          <a:xfrm flipV="1">
            <a:off x="3609975" y="3581400"/>
            <a:ext cx="1081087" cy="101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cs typeface="Arial" charset="0"/>
            </a:endParaRPr>
          </a:p>
        </p:txBody>
      </p:sp>
      <p:sp>
        <p:nvSpPr>
          <p:cNvPr id="3154962" name="Line 18"/>
          <p:cNvSpPr>
            <a:spLocks noChangeShapeType="1"/>
          </p:cNvSpPr>
          <p:nvPr/>
        </p:nvSpPr>
        <p:spPr bwMode="auto">
          <a:xfrm>
            <a:off x="4829175" y="3810000"/>
            <a:ext cx="954087" cy="149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cs typeface="Arial" charset="0"/>
            </a:endParaRPr>
          </a:p>
        </p:txBody>
      </p:sp>
      <p:sp>
        <p:nvSpPr>
          <p:cNvPr id="3154963" name="Rectangle 19"/>
          <p:cNvSpPr>
            <a:spLocks noChangeArrowheads="1"/>
          </p:cNvSpPr>
          <p:nvPr/>
        </p:nvSpPr>
        <p:spPr bwMode="auto">
          <a:xfrm>
            <a:off x="3194050" y="3657600"/>
            <a:ext cx="2778125" cy="76200"/>
          </a:xfrm>
          <a:prstGeom prst="rect">
            <a:avLst/>
          </a:prstGeom>
          <a:solidFill>
            <a:srgbClr val="669900"/>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cs typeface="Arial" charset="0"/>
            </a:endParaRPr>
          </a:p>
        </p:txBody>
      </p:sp>
      <p:sp>
        <p:nvSpPr>
          <p:cNvPr id="3154965" name="Rectangle 21"/>
          <p:cNvSpPr>
            <a:spLocks noChangeArrowheads="1"/>
          </p:cNvSpPr>
          <p:nvPr/>
        </p:nvSpPr>
        <p:spPr bwMode="auto">
          <a:xfrm rot="1620533">
            <a:off x="157162" y="2540000"/>
            <a:ext cx="2316163" cy="68263"/>
          </a:xfrm>
          <a:prstGeom prst="rect">
            <a:avLst/>
          </a:prstGeom>
          <a:solidFill>
            <a:srgbClr val="669900">
              <a:alpha val="50000"/>
            </a:srgbClr>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cs typeface="Arial" charset="0"/>
            </a:endParaRPr>
          </a:p>
        </p:txBody>
      </p:sp>
      <p:sp>
        <p:nvSpPr>
          <p:cNvPr id="3154966" name="Rectangle 22"/>
          <p:cNvSpPr>
            <a:spLocks noChangeArrowheads="1"/>
          </p:cNvSpPr>
          <p:nvPr/>
        </p:nvSpPr>
        <p:spPr bwMode="auto">
          <a:xfrm>
            <a:off x="1781175" y="3657600"/>
            <a:ext cx="631825" cy="61913"/>
          </a:xfrm>
          <a:prstGeom prst="rect">
            <a:avLst/>
          </a:prstGeom>
          <a:solidFill>
            <a:srgbClr val="669900"/>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cs typeface="Arial" charset="0"/>
            </a:endParaRPr>
          </a:p>
        </p:txBody>
      </p:sp>
      <p:sp>
        <p:nvSpPr>
          <p:cNvPr id="3154967" name="Rectangle 23"/>
          <p:cNvSpPr>
            <a:spLocks noChangeArrowheads="1"/>
          </p:cNvSpPr>
          <p:nvPr/>
        </p:nvSpPr>
        <p:spPr bwMode="auto">
          <a:xfrm rot="19979467" flipV="1">
            <a:off x="152400" y="4754563"/>
            <a:ext cx="2430462" cy="66675"/>
          </a:xfrm>
          <a:prstGeom prst="rect">
            <a:avLst/>
          </a:prstGeom>
          <a:solidFill>
            <a:srgbClr val="669900">
              <a:alpha val="50000"/>
            </a:srgbClr>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cs typeface="Arial" charset="0"/>
            </a:endParaRPr>
          </a:p>
        </p:txBody>
      </p:sp>
      <p:sp>
        <p:nvSpPr>
          <p:cNvPr id="3154968" name="AutoShape 24"/>
          <p:cNvSpPr>
            <a:spLocks noChangeArrowheads="1"/>
          </p:cNvSpPr>
          <p:nvPr/>
        </p:nvSpPr>
        <p:spPr bwMode="auto">
          <a:xfrm rot="19949778" flipH="1">
            <a:off x="5095875" y="4900613"/>
            <a:ext cx="2684462" cy="3117850"/>
          </a:xfrm>
          <a:prstGeom prst="can">
            <a:avLst>
              <a:gd name="adj" fmla="val 5264"/>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cs typeface="Arial" charset="0"/>
            </a:endParaRPr>
          </a:p>
        </p:txBody>
      </p:sp>
      <p:sp>
        <p:nvSpPr>
          <p:cNvPr id="3154969" name="Line 25"/>
          <p:cNvSpPr>
            <a:spLocks noChangeShapeType="1"/>
          </p:cNvSpPr>
          <p:nvPr/>
        </p:nvSpPr>
        <p:spPr bwMode="auto">
          <a:xfrm rot="19949778" flipV="1">
            <a:off x="4386262" y="3424238"/>
            <a:ext cx="566738" cy="20431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dirty="0">
              <a:solidFill>
                <a:prstClr val="black"/>
              </a:solidFill>
              <a:cs typeface="Arial" charset="0"/>
            </a:endParaRPr>
          </a:p>
        </p:txBody>
      </p:sp>
      <p:sp>
        <p:nvSpPr>
          <p:cNvPr id="3154970" name="Text Box 26"/>
          <p:cNvSpPr txBox="1">
            <a:spLocks noChangeArrowheads="1"/>
          </p:cNvSpPr>
          <p:nvPr/>
        </p:nvSpPr>
        <p:spPr bwMode="auto">
          <a:xfrm rot="19917014">
            <a:off x="5268912" y="5540375"/>
            <a:ext cx="174466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pPr>
            <a:r>
              <a:rPr lang="en-US" altLang="en-US" sz="2400" dirty="0">
                <a:solidFill>
                  <a:prstClr val="black"/>
                </a:solidFill>
                <a:cs typeface="Arial" charset="0"/>
              </a:rPr>
              <a:t>microscope</a:t>
            </a:r>
          </a:p>
        </p:txBody>
      </p:sp>
      <p:sp>
        <p:nvSpPr>
          <p:cNvPr id="28" name="Text Box 15"/>
          <p:cNvSpPr txBox="1">
            <a:spLocks noChangeArrowheads="1"/>
          </p:cNvSpPr>
          <p:nvPr/>
        </p:nvSpPr>
        <p:spPr bwMode="auto">
          <a:xfrm>
            <a:off x="4474646" y="650245"/>
            <a:ext cx="2034531" cy="156966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2400" dirty="0" smtClean="0">
                <a:solidFill>
                  <a:prstClr val="black"/>
                </a:solidFill>
                <a:cs typeface="Arial" charset="0"/>
              </a:rPr>
              <a:t>SBS</a:t>
            </a:r>
          </a:p>
          <a:p>
            <a:pPr fontAlgn="auto">
              <a:spcBef>
                <a:spcPts val="0"/>
              </a:spcBef>
              <a:spcAft>
                <a:spcPts val="0"/>
              </a:spcAft>
            </a:pPr>
            <a:r>
              <a:rPr lang="en-US" altLang="en-US" sz="2400" dirty="0">
                <a:solidFill>
                  <a:prstClr val="black"/>
                </a:solidFill>
                <a:cs typeface="Arial" charset="0"/>
              </a:rPr>
              <a:t>f</a:t>
            </a:r>
            <a:r>
              <a:rPr lang="en-US" altLang="en-US" sz="2400" dirty="0" smtClean="0">
                <a:solidFill>
                  <a:prstClr val="black"/>
                </a:solidFill>
                <a:cs typeface="Arial" charset="0"/>
              </a:rPr>
              <a:t>ormat</a:t>
            </a:r>
          </a:p>
          <a:p>
            <a:pPr fontAlgn="auto">
              <a:spcBef>
                <a:spcPts val="0"/>
              </a:spcBef>
              <a:spcAft>
                <a:spcPts val="0"/>
              </a:spcAft>
            </a:pPr>
            <a:r>
              <a:rPr lang="en-US" altLang="en-US" sz="2400" dirty="0" smtClean="0">
                <a:solidFill>
                  <a:prstClr val="black"/>
                </a:solidFill>
                <a:cs typeface="Arial" charset="0"/>
              </a:rPr>
              <a:t>crystallization</a:t>
            </a:r>
          </a:p>
          <a:p>
            <a:pPr fontAlgn="auto">
              <a:spcBef>
                <a:spcPts val="0"/>
              </a:spcBef>
              <a:spcAft>
                <a:spcPts val="0"/>
              </a:spcAft>
            </a:pPr>
            <a:r>
              <a:rPr lang="en-US" altLang="en-US" sz="2400" dirty="0" smtClean="0">
                <a:solidFill>
                  <a:prstClr val="black"/>
                </a:solidFill>
                <a:cs typeface="Arial" charset="0"/>
              </a:rPr>
              <a:t>tray</a:t>
            </a:r>
            <a:endParaRPr lang="en-US" altLang="en-US" sz="2400" dirty="0">
              <a:solidFill>
                <a:prstClr val="black"/>
              </a:solidFill>
              <a:cs typeface="Arial" charset="0"/>
            </a:endParaRPr>
          </a:p>
        </p:txBody>
      </p:sp>
    </p:spTree>
    <p:extLst>
      <p:ext uri="{BB962C8B-B14F-4D97-AF65-F5344CB8AC3E}">
        <p14:creationId xmlns:p14="http://schemas.microsoft.com/office/powerpoint/2010/main" val="667522959"/>
      </p:ext>
    </p:extLst>
  </p:cSld>
  <p:clrMapOvr>
    <a:masterClrMapping/>
  </p:clrMapOvr>
  <p:transition spd="slow"/>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
            <a:ext cx="9144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9161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97" name="Text Box 37"/>
          <p:cNvSpPr txBox="1">
            <a:spLocks noChangeArrowheads="1"/>
          </p:cNvSpPr>
          <p:nvPr/>
        </p:nvSpPr>
        <p:spPr bwMode="auto">
          <a:xfrm>
            <a:off x="3721002" y="3926347"/>
            <a:ext cx="194155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auto" hangingPunct="1">
              <a:spcBef>
                <a:spcPct val="0"/>
              </a:spcBef>
              <a:spcAft>
                <a:spcPts val="0"/>
              </a:spcAft>
              <a:buFontTx/>
              <a:buNone/>
            </a:pPr>
            <a:r>
              <a:rPr lang="en-US" altLang="en-US" sz="1800" dirty="0" err="1">
                <a:solidFill>
                  <a:prstClr val="black"/>
                </a:solidFill>
                <a:ea typeface="MS PGothic" pitchFamily="34" charset="-128"/>
                <a:cs typeface="Arial" charset="0"/>
              </a:rPr>
              <a:t>NatX</a:t>
            </a:r>
            <a:r>
              <a:rPr lang="en-US" altLang="en-US" sz="1800" dirty="0">
                <a:solidFill>
                  <a:prstClr val="black"/>
                </a:solidFill>
                <a:ea typeface="MS PGothic" pitchFamily="34" charset="-128"/>
                <a:cs typeface="Arial" charset="0"/>
              </a:rPr>
              <a:t>-ray</a:t>
            </a:r>
          </a:p>
          <a:p>
            <a:pPr algn="ctr" eaLnBrk="1" fontAlgn="auto" hangingPunct="1">
              <a:spcBef>
                <a:spcPct val="0"/>
              </a:spcBef>
              <a:spcAft>
                <a:spcPts val="0"/>
              </a:spcAft>
              <a:buFontTx/>
              <a:buNone/>
            </a:pPr>
            <a:r>
              <a:rPr lang="en-US" altLang="en-US" sz="1800" dirty="0" err="1">
                <a:solidFill>
                  <a:prstClr val="black"/>
                </a:solidFill>
                <a:ea typeface="MS PGothic" pitchFamily="34" charset="-128"/>
                <a:cs typeface="Arial" charset="0"/>
              </a:rPr>
              <a:t>CrystalQuick</a:t>
            </a:r>
            <a:r>
              <a:rPr lang="en-US" altLang="en-US" sz="1800" dirty="0">
                <a:solidFill>
                  <a:prstClr val="black"/>
                </a:solidFill>
                <a:ea typeface="MS PGothic" pitchFamily="34" charset="-128"/>
                <a:cs typeface="Arial" charset="0"/>
              </a:rPr>
              <a:t>™ X</a:t>
            </a:r>
          </a:p>
        </p:txBody>
      </p:sp>
      <p:grpSp>
        <p:nvGrpSpPr>
          <p:cNvPr id="5" name="Group 4"/>
          <p:cNvGrpSpPr/>
          <p:nvPr/>
        </p:nvGrpSpPr>
        <p:grpSpPr>
          <a:xfrm>
            <a:off x="3832353" y="1646238"/>
            <a:ext cx="1592665" cy="2062163"/>
            <a:chOff x="3832353" y="1646238"/>
            <a:chExt cx="1592665" cy="2062163"/>
          </a:xfrm>
        </p:grpSpPr>
        <p:sp>
          <p:nvSpPr>
            <p:cNvPr id="45093" name="Oval 34"/>
            <p:cNvSpPr>
              <a:spLocks noChangeArrowheads="1"/>
            </p:cNvSpPr>
            <p:nvPr/>
          </p:nvSpPr>
          <p:spPr bwMode="auto">
            <a:xfrm>
              <a:off x="4107375" y="2435226"/>
              <a:ext cx="1046725" cy="120015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endParaRPr lang="en-US" altLang="en-US" sz="1800" dirty="0">
                <a:solidFill>
                  <a:prstClr val="black"/>
                </a:solidFill>
                <a:ea typeface="MS PGothic" pitchFamily="34" charset="-128"/>
                <a:cs typeface="Arial" charset="0"/>
              </a:endParaRPr>
            </a:p>
          </p:txBody>
        </p:sp>
        <p:sp>
          <p:nvSpPr>
            <p:cNvPr id="45095" name="Rectangle 33"/>
            <p:cNvSpPr>
              <a:spLocks noChangeArrowheads="1"/>
            </p:cNvSpPr>
            <p:nvPr/>
          </p:nvSpPr>
          <p:spPr bwMode="auto">
            <a:xfrm>
              <a:off x="3836458" y="2995613"/>
              <a:ext cx="1588560" cy="712788"/>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auto" hangingPunct="1">
                <a:spcBef>
                  <a:spcPct val="0"/>
                </a:spcBef>
                <a:spcAft>
                  <a:spcPts val="0"/>
                </a:spcAft>
                <a:buFontTx/>
                <a:buNone/>
              </a:pPr>
              <a:r>
                <a:rPr lang="en-US" altLang="en-US" sz="1800" dirty="0">
                  <a:solidFill>
                    <a:prstClr val="black"/>
                  </a:solidFill>
                  <a:ea typeface="MS PGothic" pitchFamily="34" charset="-128"/>
                  <a:cs typeface="Arial" charset="0"/>
                </a:rPr>
                <a:t>250 </a:t>
              </a:r>
              <a:r>
                <a:rPr lang="el-GR" altLang="en-US" sz="1800" dirty="0">
                  <a:solidFill>
                    <a:prstClr val="black"/>
                  </a:solidFill>
                  <a:ea typeface="MS PGothic" pitchFamily="34" charset="-128"/>
                  <a:cs typeface="Arial" charset="0"/>
                </a:rPr>
                <a:t>μ</a:t>
              </a:r>
              <a:r>
                <a:rPr lang="en-US" altLang="en-US" sz="1800" dirty="0">
                  <a:solidFill>
                    <a:prstClr val="black"/>
                  </a:solidFill>
                  <a:ea typeface="MS PGothic" pitchFamily="34" charset="-128"/>
                  <a:cs typeface="Arial" charset="0"/>
                </a:rPr>
                <a:t>m</a:t>
              </a:r>
              <a:endParaRPr lang="el-GR" altLang="en-US" sz="1800" dirty="0">
                <a:solidFill>
                  <a:prstClr val="black"/>
                </a:solidFill>
                <a:ea typeface="MS PGothic" pitchFamily="34" charset="-128"/>
                <a:cs typeface="Arial" charset="0"/>
              </a:endParaRPr>
            </a:p>
          </p:txBody>
        </p:sp>
        <p:sp>
          <p:nvSpPr>
            <p:cNvPr id="45096" name="Rectangle 35"/>
            <p:cNvSpPr>
              <a:spLocks noChangeArrowheads="1"/>
            </p:cNvSpPr>
            <p:nvPr/>
          </p:nvSpPr>
          <p:spPr bwMode="auto">
            <a:xfrm>
              <a:off x="4583532" y="2855913"/>
              <a:ext cx="76623"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endParaRPr lang="en-US" altLang="en-US" sz="1800" dirty="0">
                <a:solidFill>
                  <a:prstClr val="black"/>
                </a:solidFill>
                <a:ea typeface="MS PGothic" pitchFamily="34" charset="-128"/>
                <a:cs typeface="Arial" charset="0"/>
              </a:endParaRPr>
            </a:p>
          </p:txBody>
        </p:sp>
        <p:sp>
          <p:nvSpPr>
            <p:cNvPr id="45098" name="Rectangle 45"/>
            <p:cNvSpPr>
              <a:spLocks noChangeArrowheads="1"/>
            </p:cNvSpPr>
            <p:nvPr/>
          </p:nvSpPr>
          <p:spPr bwMode="auto">
            <a:xfrm>
              <a:off x="3832353" y="1646238"/>
              <a:ext cx="1588560" cy="119063"/>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auto" hangingPunct="1">
                <a:spcBef>
                  <a:spcPct val="0"/>
                </a:spcBef>
                <a:spcAft>
                  <a:spcPts val="0"/>
                </a:spcAft>
                <a:buFontTx/>
                <a:buNone/>
              </a:pPr>
              <a:endParaRPr lang="el-GR" altLang="en-US" sz="1800" dirty="0">
                <a:solidFill>
                  <a:prstClr val="black"/>
                </a:solidFill>
                <a:ea typeface="MS PGothic" pitchFamily="34" charset="-128"/>
                <a:cs typeface="Arial" charset="0"/>
              </a:endParaRPr>
            </a:p>
          </p:txBody>
        </p:sp>
        <p:sp>
          <p:nvSpPr>
            <p:cNvPr id="45099" name="Text Box 46"/>
            <p:cNvSpPr txBox="1">
              <a:spLocks noChangeArrowheads="1"/>
            </p:cNvSpPr>
            <p:nvPr/>
          </p:nvSpPr>
          <p:spPr bwMode="auto">
            <a:xfrm>
              <a:off x="3909704" y="1737747"/>
              <a:ext cx="14782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r>
                <a:rPr lang="en-US" altLang="en-US" sz="1800" dirty="0">
                  <a:solidFill>
                    <a:prstClr val="black"/>
                  </a:solidFill>
                  <a:ea typeface="MS PGothic" pitchFamily="34" charset="-128"/>
                  <a:cs typeface="Arial" charset="0"/>
                </a:rPr>
                <a:t>~50 </a:t>
              </a:r>
              <a:r>
                <a:rPr lang="el-GR" altLang="en-US" sz="1800" dirty="0">
                  <a:solidFill>
                    <a:prstClr val="black"/>
                  </a:solidFill>
                  <a:ea typeface="MS PGothic" pitchFamily="34" charset="-128"/>
                  <a:cs typeface="Arial" charset="0"/>
                </a:rPr>
                <a:t>μ</a:t>
              </a:r>
              <a:r>
                <a:rPr lang="en-US" altLang="en-US" sz="1800" dirty="0">
                  <a:solidFill>
                    <a:prstClr val="black"/>
                  </a:solidFill>
                  <a:ea typeface="MS PGothic" pitchFamily="34" charset="-128"/>
                  <a:cs typeface="Arial" charset="0"/>
                </a:rPr>
                <a:t>m tape</a:t>
              </a:r>
              <a:endParaRPr lang="el-GR" altLang="en-US" sz="1800" dirty="0">
                <a:solidFill>
                  <a:prstClr val="black"/>
                </a:solidFill>
                <a:ea typeface="MS PGothic" pitchFamily="34" charset="-128"/>
                <a:cs typeface="Arial" charset="0"/>
              </a:endParaRPr>
            </a:p>
          </p:txBody>
        </p:sp>
      </p:grpSp>
      <p:sp>
        <p:nvSpPr>
          <p:cNvPr id="45103" name="Text Box 30"/>
          <p:cNvSpPr txBox="1">
            <a:spLocks noChangeArrowheads="1"/>
          </p:cNvSpPr>
          <p:nvPr/>
        </p:nvSpPr>
        <p:spPr bwMode="auto">
          <a:xfrm>
            <a:off x="214990" y="3926347"/>
            <a:ext cx="13811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auto" hangingPunct="1">
              <a:spcBef>
                <a:spcPct val="0"/>
              </a:spcBef>
              <a:spcAft>
                <a:spcPts val="0"/>
              </a:spcAft>
              <a:buFontTx/>
              <a:buNone/>
            </a:pPr>
            <a:r>
              <a:rPr lang="en-US" altLang="en-US" sz="1800" dirty="0" err="1">
                <a:solidFill>
                  <a:prstClr val="black"/>
                </a:solidFill>
                <a:ea typeface="MS PGothic" pitchFamily="34" charset="-128"/>
                <a:cs typeface="Arial" charset="0"/>
              </a:rPr>
              <a:t>Fluidigm</a:t>
            </a:r>
            <a:endParaRPr lang="en-US" altLang="en-US" sz="1800" dirty="0">
              <a:solidFill>
                <a:prstClr val="black"/>
              </a:solidFill>
              <a:ea typeface="MS PGothic" pitchFamily="34" charset="-128"/>
              <a:cs typeface="Arial" charset="0"/>
            </a:endParaRPr>
          </a:p>
          <a:p>
            <a:pPr algn="ctr" eaLnBrk="1" fontAlgn="auto" hangingPunct="1">
              <a:spcBef>
                <a:spcPct val="0"/>
              </a:spcBef>
              <a:spcAft>
                <a:spcPts val="0"/>
              </a:spcAft>
              <a:buFontTx/>
              <a:buNone/>
            </a:pPr>
            <a:r>
              <a:rPr lang="en-US" altLang="en-US" sz="1800" dirty="0">
                <a:solidFill>
                  <a:prstClr val="black"/>
                </a:solidFill>
                <a:ea typeface="MS PGothic" pitchFamily="34" charset="-128"/>
                <a:cs typeface="Arial" charset="0"/>
              </a:rPr>
              <a:t>Topaz® DC</a:t>
            </a:r>
          </a:p>
        </p:txBody>
      </p:sp>
      <p:grpSp>
        <p:nvGrpSpPr>
          <p:cNvPr id="3" name="Group 2"/>
          <p:cNvGrpSpPr/>
          <p:nvPr/>
        </p:nvGrpSpPr>
        <p:grpSpPr>
          <a:xfrm>
            <a:off x="90488" y="2790368"/>
            <a:ext cx="1698625" cy="955676"/>
            <a:chOff x="90488" y="2616200"/>
            <a:chExt cx="1698625" cy="955676"/>
          </a:xfrm>
        </p:grpSpPr>
        <p:sp>
          <p:nvSpPr>
            <p:cNvPr id="45100" name="Rectangle 7"/>
            <p:cNvSpPr>
              <a:spLocks noChangeArrowheads="1"/>
            </p:cNvSpPr>
            <p:nvPr/>
          </p:nvSpPr>
          <p:spPr bwMode="auto">
            <a:xfrm>
              <a:off x="90488" y="2616200"/>
              <a:ext cx="1698625" cy="476250"/>
            </a:xfrm>
            <a:prstGeom prst="rect">
              <a:avLst/>
            </a:prstGeom>
            <a:solidFill>
              <a:srgbClr val="A7FFA7"/>
            </a:solidFill>
            <a:ln w="9525">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auto" hangingPunct="1">
                <a:spcBef>
                  <a:spcPct val="0"/>
                </a:spcBef>
                <a:spcAft>
                  <a:spcPts val="0"/>
                </a:spcAft>
                <a:buFontTx/>
                <a:buNone/>
              </a:pPr>
              <a:endParaRPr lang="en-US" altLang="en-US" sz="1800" b="1" dirty="0">
                <a:solidFill>
                  <a:prstClr val="white"/>
                </a:solidFill>
                <a:ea typeface="MS PGothic" pitchFamily="34" charset="-128"/>
                <a:cs typeface="Arial" charset="0"/>
              </a:endParaRPr>
            </a:p>
          </p:txBody>
        </p:sp>
        <p:sp>
          <p:nvSpPr>
            <p:cNvPr id="45101" name="Rectangle 9"/>
            <p:cNvSpPr>
              <a:spLocks noChangeArrowheads="1"/>
            </p:cNvSpPr>
            <p:nvPr/>
          </p:nvSpPr>
          <p:spPr bwMode="auto">
            <a:xfrm>
              <a:off x="676275" y="2720975"/>
              <a:ext cx="508000" cy="2746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endParaRPr lang="en-US" altLang="en-US" sz="1800" dirty="0">
                <a:solidFill>
                  <a:prstClr val="black"/>
                </a:solidFill>
                <a:ea typeface="MS PGothic" pitchFamily="34" charset="-128"/>
                <a:cs typeface="Arial" charset="0"/>
              </a:endParaRPr>
            </a:p>
          </p:txBody>
        </p:sp>
        <p:sp>
          <p:nvSpPr>
            <p:cNvPr id="45102" name="Rectangle 10"/>
            <p:cNvSpPr>
              <a:spLocks noChangeArrowheads="1"/>
            </p:cNvSpPr>
            <p:nvPr/>
          </p:nvSpPr>
          <p:spPr bwMode="auto">
            <a:xfrm>
              <a:off x="857250" y="2855913"/>
              <a:ext cx="88900"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endParaRPr lang="en-US" altLang="en-US" sz="1800" dirty="0">
                <a:solidFill>
                  <a:prstClr val="black"/>
                </a:solidFill>
                <a:ea typeface="MS PGothic" pitchFamily="34" charset="-128"/>
                <a:cs typeface="Arial" charset="0"/>
              </a:endParaRPr>
            </a:p>
          </p:txBody>
        </p:sp>
        <p:sp>
          <p:nvSpPr>
            <p:cNvPr id="45105" name="Text Box 40"/>
            <p:cNvSpPr txBox="1">
              <a:spLocks noChangeArrowheads="1"/>
            </p:cNvSpPr>
            <p:nvPr/>
          </p:nvSpPr>
          <p:spPr bwMode="auto">
            <a:xfrm>
              <a:off x="482600" y="3205163"/>
              <a:ext cx="9509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r>
                <a:rPr lang="en-US" altLang="en-US" sz="1800" dirty="0">
                  <a:solidFill>
                    <a:prstClr val="black"/>
                  </a:solidFill>
                  <a:ea typeface="MS PGothic" pitchFamily="34" charset="-128"/>
                  <a:cs typeface="Arial" charset="0"/>
                </a:rPr>
                <a:t>200 </a:t>
              </a:r>
              <a:r>
                <a:rPr lang="el-GR" altLang="en-US" sz="1800" dirty="0">
                  <a:solidFill>
                    <a:prstClr val="black"/>
                  </a:solidFill>
                  <a:ea typeface="MS PGothic" pitchFamily="34" charset="-128"/>
                  <a:cs typeface="Arial" charset="0"/>
                </a:rPr>
                <a:t>μ</a:t>
              </a:r>
              <a:r>
                <a:rPr lang="en-US" altLang="en-US" sz="1800" dirty="0">
                  <a:solidFill>
                    <a:prstClr val="black"/>
                  </a:solidFill>
                  <a:ea typeface="MS PGothic" pitchFamily="34" charset="-128"/>
                  <a:cs typeface="Arial" charset="0"/>
                </a:rPr>
                <a:t>m</a:t>
              </a:r>
              <a:endParaRPr lang="el-GR" altLang="en-US" sz="1800" dirty="0">
                <a:solidFill>
                  <a:prstClr val="black"/>
                </a:solidFill>
                <a:ea typeface="MS PGothic" pitchFamily="34" charset="-128"/>
                <a:cs typeface="Arial" charset="0"/>
              </a:endParaRPr>
            </a:p>
          </p:txBody>
        </p:sp>
        <p:sp>
          <p:nvSpPr>
            <p:cNvPr id="45061" name="Rectangle 62"/>
            <p:cNvSpPr>
              <a:spLocks noChangeArrowheads="1"/>
            </p:cNvSpPr>
            <p:nvPr/>
          </p:nvSpPr>
          <p:spPr bwMode="auto">
            <a:xfrm>
              <a:off x="95250" y="2717800"/>
              <a:ext cx="577850" cy="279400"/>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auto" hangingPunct="1">
                <a:spcBef>
                  <a:spcPct val="0"/>
                </a:spcBef>
                <a:spcAft>
                  <a:spcPts val="0"/>
                </a:spcAft>
                <a:buFontTx/>
                <a:buNone/>
              </a:pPr>
              <a:r>
                <a:rPr lang="en-US" altLang="en-US" sz="900" dirty="0">
                  <a:solidFill>
                    <a:prstClr val="white"/>
                  </a:solidFill>
                  <a:ea typeface="MS PGothic" pitchFamily="34" charset="-128"/>
                  <a:cs typeface="Arial" charset="0"/>
                </a:rPr>
                <a:t>PDMS</a:t>
              </a:r>
            </a:p>
          </p:txBody>
        </p:sp>
        <p:sp>
          <p:nvSpPr>
            <p:cNvPr id="45062" name="Rectangle 63"/>
            <p:cNvSpPr>
              <a:spLocks noChangeArrowheads="1"/>
            </p:cNvSpPr>
            <p:nvPr/>
          </p:nvSpPr>
          <p:spPr bwMode="auto">
            <a:xfrm>
              <a:off x="1187450" y="2717800"/>
              <a:ext cx="596900" cy="279400"/>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auto" hangingPunct="1">
                <a:spcBef>
                  <a:spcPct val="0"/>
                </a:spcBef>
                <a:spcAft>
                  <a:spcPts val="0"/>
                </a:spcAft>
                <a:buFontTx/>
                <a:buNone/>
              </a:pPr>
              <a:r>
                <a:rPr lang="en-US" altLang="en-US" sz="900" dirty="0">
                  <a:solidFill>
                    <a:prstClr val="white"/>
                  </a:solidFill>
                  <a:ea typeface="MS PGothic" pitchFamily="34" charset="-128"/>
                  <a:cs typeface="Arial" charset="0"/>
                </a:rPr>
                <a:t>PDMS</a:t>
              </a:r>
            </a:p>
          </p:txBody>
        </p:sp>
      </p:grpSp>
      <p:sp>
        <p:nvSpPr>
          <p:cNvPr id="45078" name="Text Box 37"/>
          <p:cNvSpPr txBox="1">
            <a:spLocks noChangeArrowheads="1"/>
          </p:cNvSpPr>
          <p:nvPr/>
        </p:nvSpPr>
        <p:spPr bwMode="auto">
          <a:xfrm>
            <a:off x="5697612" y="3923172"/>
            <a:ext cx="11080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auto" hangingPunct="1">
              <a:spcBef>
                <a:spcPct val="0"/>
              </a:spcBef>
              <a:spcAft>
                <a:spcPts val="0"/>
              </a:spcAft>
              <a:buFontTx/>
              <a:buNone/>
            </a:pPr>
            <a:r>
              <a:rPr lang="en-US" altLang="en-US" sz="1800" dirty="0" err="1">
                <a:solidFill>
                  <a:prstClr val="black"/>
                </a:solidFill>
                <a:ea typeface="MS PGothic" pitchFamily="34" charset="-128"/>
                <a:cs typeface="Arial" charset="0"/>
              </a:rPr>
              <a:t>MiTeGen</a:t>
            </a:r>
            <a:endParaRPr lang="en-US" altLang="en-US" sz="1800" dirty="0">
              <a:solidFill>
                <a:prstClr val="black"/>
              </a:solidFill>
              <a:ea typeface="MS PGothic" pitchFamily="34" charset="-128"/>
              <a:cs typeface="Arial" charset="0"/>
            </a:endParaRPr>
          </a:p>
          <a:p>
            <a:pPr algn="ctr" eaLnBrk="1" fontAlgn="auto" hangingPunct="1">
              <a:spcBef>
                <a:spcPct val="0"/>
              </a:spcBef>
              <a:spcAft>
                <a:spcPts val="0"/>
              </a:spcAft>
              <a:buFontTx/>
              <a:buNone/>
            </a:pPr>
            <a:r>
              <a:rPr lang="en-US" altLang="en-US" sz="1800" dirty="0">
                <a:solidFill>
                  <a:prstClr val="black"/>
                </a:solidFill>
                <a:ea typeface="MS PGothic" pitchFamily="34" charset="-128"/>
                <a:cs typeface="Arial" charset="0"/>
              </a:rPr>
              <a:t>in-situ-1</a:t>
            </a:r>
          </a:p>
        </p:txBody>
      </p:sp>
      <p:grpSp>
        <p:nvGrpSpPr>
          <p:cNvPr id="6" name="Group 5"/>
          <p:cNvGrpSpPr/>
          <p:nvPr/>
        </p:nvGrpSpPr>
        <p:grpSpPr>
          <a:xfrm>
            <a:off x="5629275" y="1643063"/>
            <a:ext cx="1565181" cy="1633538"/>
            <a:chOff x="5629275" y="1643063"/>
            <a:chExt cx="1565181" cy="1633538"/>
          </a:xfrm>
        </p:grpSpPr>
        <p:sp>
          <p:nvSpPr>
            <p:cNvPr id="45074" name="Oval 34"/>
            <p:cNvSpPr>
              <a:spLocks noChangeArrowheads="1"/>
            </p:cNvSpPr>
            <p:nvPr/>
          </p:nvSpPr>
          <p:spPr bwMode="auto">
            <a:xfrm>
              <a:off x="5896004" y="2627313"/>
              <a:ext cx="1015162" cy="649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endParaRPr lang="en-US" altLang="en-US" sz="1800" dirty="0">
                <a:solidFill>
                  <a:prstClr val="black"/>
                </a:solidFill>
                <a:ea typeface="MS PGothic" pitchFamily="34" charset="-128"/>
                <a:cs typeface="Arial" charset="0"/>
              </a:endParaRPr>
            </a:p>
          </p:txBody>
        </p:sp>
        <p:sp>
          <p:nvSpPr>
            <p:cNvPr id="45076" name="Rectangle 33"/>
            <p:cNvSpPr>
              <a:spLocks noChangeArrowheads="1"/>
            </p:cNvSpPr>
            <p:nvPr/>
          </p:nvSpPr>
          <p:spPr bwMode="auto">
            <a:xfrm>
              <a:off x="5633256" y="2992438"/>
              <a:ext cx="1540657" cy="284163"/>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auto" hangingPunct="1">
                <a:spcBef>
                  <a:spcPct val="0"/>
                </a:spcBef>
                <a:spcAft>
                  <a:spcPts val="0"/>
                </a:spcAft>
                <a:buFontTx/>
                <a:buNone/>
              </a:pPr>
              <a:r>
                <a:rPr lang="en-US" altLang="en-US" sz="1800" dirty="0">
                  <a:solidFill>
                    <a:prstClr val="black"/>
                  </a:solidFill>
                  <a:ea typeface="MS PGothic" pitchFamily="34" charset="-128"/>
                  <a:cs typeface="Arial" charset="0"/>
                </a:rPr>
                <a:t>100 </a:t>
              </a:r>
              <a:r>
                <a:rPr lang="el-GR" altLang="en-US" sz="1800" dirty="0">
                  <a:solidFill>
                    <a:prstClr val="black"/>
                  </a:solidFill>
                  <a:ea typeface="MS PGothic" pitchFamily="34" charset="-128"/>
                  <a:cs typeface="Arial" charset="0"/>
                </a:rPr>
                <a:t>μ</a:t>
              </a:r>
              <a:r>
                <a:rPr lang="en-US" altLang="en-US" sz="1800" dirty="0">
                  <a:solidFill>
                    <a:prstClr val="black"/>
                  </a:solidFill>
                  <a:ea typeface="MS PGothic" pitchFamily="34" charset="-128"/>
                  <a:cs typeface="Arial" charset="0"/>
                </a:rPr>
                <a:t>m</a:t>
              </a:r>
              <a:endParaRPr lang="el-GR" altLang="en-US" sz="1800" dirty="0">
                <a:solidFill>
                  <a:prstClr val="black"/>
                </a:solidFill>
                <a:ea typeface="MS PGothic" pitchFamily="34" charset="-128"/>
                <a:cs typeface="Arial" charset="0"/>
              </a:endParaRPr>
            </a:p>
          </p:txBody>
        </p:sp>
        <p:sp>
          <p:nvSpPr>
            <p:cNvPr id="45077" name="Rectangle 35"/>
            <p:cNvSpPr>
              <a:spLocks noChangeArrowheads="1"/>
            </p:cNvSpPr>
            <p:nvPr/>
          </p:nvSpPr>
          <p:spPr bwMode="auto">
            <a:xfrm>
              <a:off x="6357803" y="2852738"/>
              <a:ext cx="74312"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endParaRPr lang="en-US" altLang="en-US" sz="1800" dirty="0">
                <a:solidFill>
                  <a:prstClr val="black"/>
                </a:solidFill>
                <a:ea typeface="MS PGothic" pitchFamily="34" charset="-128"/>
                <a:cs typeface="Arial" charset="0"/>
              </a:endParaRPr>
            </a:p>
          </p:txBody>
        </p:sp>
        <p:sp>
          <p:nvSpPr>
            <p:cNvPr id="45079" name="Rectangle 45"/>
            <p:cNvSpPr>
              <a:spLocks noChangeArrowheads="1"/>
            </p:cNvSpPr>
            <p:nvPr/>
          </p:nvSpPr>
          <p:spPr bwMode="auto">
            <a:xfrm>
              <a:off x="5629275" y="1643063"/>
              <a:ext cx="1540657" cy="119063"/>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auto" hangingPunct="1">
                <a:spcBef>
                  <a:spcPct val="0"/>
                </a:spcBef>
                <a:spcAft>
                  <a:spcPts val="0"/>
                </a:spcAft>
                <a:buFontTx/>
                <a:buNone/>
              </a:pPr>
              <a:endParaRPr lang="el-GR" altLang="en-US" sz="1800" dirty="0">
                <a:solidFill>
                  <a:prstClr val="black"/>
                </a:solidFill>
                <a:ea typeface="MS PGothic" pitchFamily="34" charset="-128"/>
                <a:cs typeface="Arial" charset="0"/>
              </a:endParaRPr>
            </a:p>
          </p:txBody>
        </p:sp>
        <p:sp>
          <p:nvSpPr>
            <p:cNvPr id="45080" name="Text Box 46"/>
            <p:cNvSpPr txBox="1">
              <a:spLocks noChangeArrowheads="1"/>
            </p:cNvSpPr>
            <p:nvPr/>
          </p:nvSpPr>
          <p:spPr bwMode="auto">
            <a:xfrm>
              <a:off x="5716166" y="1737747"/>
              <a:ext cx="14782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r>
                <a:rPr lang="en-US" altLang="en-US" sz="1800" dirty="0">
                  <a:solidFill>
                    <a:prstClr val="black"/>
                  </a:solidFill>
                  <a:ea typeface="MS PGothic" pitchFamily="34" charset="-128"/>
                  <a:cs typeface="Arial" charset="0"/>
                </a:rPr>
                <a:t>~50 </a:t>
              </a:r>
              <a:r>
                <a:rPr lang="el-GR" altLang="en-US" sz="1800" dirty="0">
                  <a:solidFill>
                    <a:prstClr val="black"/>
                  </a:solidFill>
                  <a:ea typeface="MS PGothic" pitchFamily="34" charset="-128"/>
                  <a:cs typeface="Arial" charset="0"/>
                </a:rPr>
                <a:t>μ</a:t>
              </a:r>
              <a:r>
                <a:rPr lang="en-US" altLang="en-US" sz="1800" dirty="0">
                  <a:solidFill>
                    <a:prstClr val="black"/>
                  </a:solidFill>
                  <a:ea typeface="MS PGothic" pitchFamily="34" charset="-128"/>
                  <a:cs typeface="Arial" charset="0"/>
                </a:rPr>
                <a:t>m tape</a:t>
              </a:r>
              <a:endParaRPr lang="el-GR" altLang="en-US" sz="1800" dirty="0">
                <a:solidFill>
                  <a:prstClr val="black"/>
                </a:solidFill>
                <a:ea typeface="MS PGothic" pitchFamily="34" charset="-128"/>
                <a:cs typeface="Arial" charset="0"/>
              </a:endParaRPr>
            </a:p>
          </p:txBody>
        </p:sp>
      </p:grpSp>
      <p:sp>
        <p:nvSpPr>
          <p:cNvPr id="45064" name="TextBox 1"/>
          <p:cNvSpPr txBox="1">
            <a:spLocks noChangeArrowheads="1"/>
          </p:cNvSpPr>
          <p:nvPr/>
        </p:nvSpPr>
        <p:spPr bwMode="auto">
          <a:xfrm>
            <a:off x="0" y="0"/>
            <a:ext cx="9144000" cy="98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auto" hangingPunct="1">
              <a:lnSpc>
                <a:spcPct val="150000"/>
              </a:lnSpc>
              <a:spcBef>
                <a:spcPct val="0"/>
              </a:spcBef>
              <a:spcAft>
                <a:spcPts val="0"/>
              </a:spcAft>
              <a:buFontTx/>
              <a:buNone/>
            </a:pPr>
            <a:r>
              <a:rPr lang="en-US" altLang="en-US" sz="4400" i="1" dirty="0">
                <a:solidFill>
                  <a:prstClr val="black"/>
                </a:solidFill>
                <a:ea typeface="MS PGothic" pitchFamily="34" charset="-128"/>
                <a:cs typeface="Arial" charset="0"/>
              </a:rPr>
              <a:t>in-situ</a:t>
            </a:r>
            <a:r>
              <a:rPr lang="en-US" altLang="en-US" sz="4400" dirty="0">
                <a:solidFill>
                  <a:prstClr val="black"/>
                </a:solidFill>
                <a:ea typeface="MS PGothic" pitchFamily="34" charset="-128"/>
                <a:cs typeface="Arial" charset="0"/>
              </a:rPr>
              <a:t> diffraction </a:t>
            </a:r>
            <a:r>
              <a:rPr lang="en-US" altLang="en-US" sz="4400" dirty="0" smtClean="0">
                <a:solidFill>
                  <a:prstClr val="black"/>
                </a:solidFill>
                <a:ea typeface="MS PGothic" pitchFamily="34" charset="-128"/>
                <a:cs typeface="Arial" charset="0"/>
              </a:rPr>
              <a:t>trays</a:t>
            </a:r>
            <a:endParaRPr lang="en-US" altLang="en-US" sz="4400" dirty="0">
              <a:solidFill>
                <a:prstClr val="black"/>
              </a:solidFill>
              <a:ea typeface="MS PGothic" pitchFamily="34" charset="-128"/>
              <a:cs typeface="Arial" charset="0"/>
            </a:endParaRPr>
          </a:p>
        </p:txBody>
      </p:sp>
      <p:sp>
        <p:nvSpPr>
          <p:cNvPr id="45071" name="Text Box 37"/>
          <p:cNvSpPr txBox="1">
            <a:spLocks noChangeArrowheads="1"/>
          </p:cNvSpPr>
          <p:nvPr/>
        </p:nvSpPr>
        <p:spPr bwMode="auto">
          <a:xfrm>
            <a:off x="7229475" y="3924759"/>
            <a:ext cx="150556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auto" hangingPunct="1">
              <a:spcBef>
                <a:spcPct val="0"/>
              </a:spcBef>
              <a:spcAft>
                <a:spcPts val="0"/>
              </a:spcAft>
              <a:buFontTx/>
              <a:buNone/>
            </a:pPr>
            <a:r>
              <a:rPr lang="en-US" altLang="en-US" sz="1800" dirty="0" err="1">
                <a:solidFill>
                  <a:prstClr val="black"/>
                </a:solidFill>
                <a:ea typeface="MS PGothic" pitchFamily="34" charset="-128"/>
                <a:cs typeface="Arial" charset="0"/>
              </a:rPr>
              <a:t>CrystalDirect</a:t>
            </a:r>
            <a:endParaRPr lang="en-US" altLang="en-US" sz="1800" dirty="0">
              <a:solidFill>
                <a:prstClr val="black"/>
              </a:solidFill>
              <a:ea typeface="MS PGothic" pitchFamily="34" charset="-128"/>
              <a:cs typeface="Arial" charset="0"/>
            </a:endParaRPr>
          </a:p>
        </p:txBody>
      </p:sp>
      <p:grpSp>
        <p:nvGrpSpPr>
          <p:cNvPr id="7" name="Group 6"/>
          <p:cNvGrpSpPr/>
          <p:nvPr/>
        </p:nvGrpSpPr>
        <p:grpSpPr>
          <a:xfrm>
            <a:off x="7355491" y="1644650"/>
            <a:ext cx="1607345" cy="1674813"/>
            <a:chOff x="7355491" y="1644650"/>
            <a:chExt cx="1607345" cy="1674813"/>
          </a:xfrm>
        </p:grpSpPr>
        <p:sp>
          <p:nvSpPr>
            <p:cNvPr id="45067" name="Oval 34"/>
            <p:cNvSpPr>
              <a:spLocks noChangeArrowheads="1"/>
            </p:cNvSpPr>
            <p:nvPr/>
          </p:nvSpPr>
          <p:spPr bwMode="auto">
            <a:xfrm>
              <a:off x="7622116" y="2628900"/>
              <a:ext cx="1014764" cy="649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endParaRPr lang="en-US" altLang="en-US" sz="1800" dirty="0">
                <a:solidFill>
                  <a:prstClr val="black"/>
                </a:solidFill>
                <a:ea typeface="MS PGothic" pitchFamily="34" charset="-128"/>
                <a:cs typeface="Arial" charset="0"/>
              </a:endParaRPr>
            </a:p>
          </p:txBody>
        </p:sp>
        <p:sp>
          <p:nvSpPr>
            <p:cNvPr id="45069" name="Rectangle 33"/>
            <p:cNvSpPr>
              <a:spLocks noChangeArrowheads="1"/>
            </p:cNvSpPr>
            <p:nvPr/>
          </p:nvSpPr>
          <p:spPr bwMode="auto">
            <a:xfrm>
              <a:off x="7359471" y="2994025"/>
              <a:ext cx="1540054" cy="71438"/>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auto" hangingPunct="1">
                <a:spcBef>
                  <a:spcPct val="0"/>
                </a:spcBef>
                <a:spcAft>
                  <a:spcPts val="0"/>
                </a:spcAft>
                <a:buFontTx/>
                <a:buNone/>
              </a:pPr>
              <a:endParaRPr lang="el-GR" altLang="en-US" sz="1800" dirty="0">
                <a:solidFill>
                  <a:prstClr val="black"/>
                </a:solidFill>
                <a:ea typeface="MS PGothic" pitchFamily="34" charset="-128"/>
                <a:cs typeface="Arial" charset="0"/>
              </a:endParaRPr>
            </a:p>
          </p:txBody>
        </p:sp>
        <p:sp>
          <p:nvSpPr>
            <p:cNvPr id="45070" name="Rectangle 35"/>
            <p:cNvSpPr>
              <a:spLocks noChangeArrowheads="1"/>
            </p:cNvSpPr>
            <p:nvPr/>
          </p:nvSpPr>
          <p:spPr bwMode="auto">
            <a:xfrm>
              <a:off x="8083734" y="2854325"/>
              <a:ext cx="74283"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endParaRPr lang="en-US" altLang="en-US" sz="1800" dirty="0">
                <a:solidFill>
                  <a:prstClr val="black"/>
                </a:solidFill>
                <a:ea typeface="MS PGothic" pitchFamily="34" charset="-128"/>
                <a:cs typeface="Arial" charset="0"/>
              </a:endParaRPr>
            </a:p>
          </p:txBody>
        </p:sp>
        <p:sp>
          <p:nvSpPr>
            <p:cNvPr id="45072" name="Rectangle 45"/>
            <p:cNvSpPr>
              <a:spLocks noChangeArrowheads="1"/>
            </p:cNvSpPr>
            <p:nvPr/>
          </p:nvSpPr>
          <p:spPr bwMode="auto">
            <a:xfrm>
              <a:off x="7355491" y="1644650"/>
              <a:ext cx="1540054" cy="119063"/>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auto" hangingPunct="1">
                <a:spcBef>
                  <a:spcPct val="0"/>
                </a:spcBef>
                <a:spcAft>
                  <a:spcPts val="0"/>
                </a:spcAft>
                <a:buFontTx/>
                <a:buNone/>
              </a:pPr>
              <a:endParaRPr lang="el-GR" altLang="en-US" sz="1800" dirty="0">
                <a:solidFill>
                  <a:prstClr val="black"/>
                </a:solidFill>
                <a:ea typeface="MS PGothic" pitchFamily="34" charset="-128"/>
                <a:cs typeface="Arial" charset="0"/>
              </a:endParaRPr>
            </a:p>
          </p:txBody>
        </p:sp>
        <p:sp>
          <p:nvSpPr>
            <p:cNvPr id="45073" name="Text Box 46"/>
            <p:cNvSpPr txBox="1">
              <a:spLocks noChangeArrowheads="1"/>
            </p:cNvSpPr>
            <p:nvPr/>
          </p:nvSpPr>
          <p:spPr bwMode="auto">
            <a:xfrm>
              <a:off x="7484546" y="1737747"/>
              <a:ext cx="14782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r>
                <a:rPr lang="en-US" altLang="en-US" sz="1800" dirty="0">
                  <a:solidFill>
                    <a:prstClr val="black"/>
                  </a:solidFill>
                  <a:ea typeface="MS PGothic" pitchFamily="34" charset="-128"/>
                  <a:cs typeface="Arial" charset="0"/>
                </a:rPr>
                <a:t>~50 </a:t>
              </a:r>
              <a:r>
                <a:rPr lang="el-GR" altLang="en-US" sz="1800" dirty="0">
                  <a:solidFill>
                    <a:prstClr val="black"/>
                  </a:solidFill>
                  <a:ea typeface="MS PGothic" pitchFamily="34" charset="-128"/>
                  <a:cs typeface="Arial" charset="0"/>
                </a:rPr>
                <a:t>μ</a:t>
              </a:r>
              <a:r>
                <a:rPr lang="en-US" altLang="en-US" sz="1800" dirty="0">
                  <a:solidFill>
                    <a:prstClr val="black"/>
                  </a:solidFill>
                  <a:ea typeface="MS PGothic" pitchFamily="34" charset="-128"/>
                  <a:cs typeface="Arial" charset="0"/>
                </a:rPr>
                <a:t>m tape</a:t>
              </a:r>
              <a:endParaRPr lang="el-GR" altLang="en-US" sz="1800" dirty="0">
                <a:solidFill>
                  <a:prstClr val="black"/>
                </a:solidFill>
                <a:ea typeface="MS PGothic" pitchFamily="34" charset="-128"/>
                <a:cs typeface="Arial" charset="0"/>
              </a:endParaRPr>
            </a:p>
          </p:txBody>
        </p:sp>
        <p:sp>
          <p:nvSpPr>
            <p:cNvPr id="45066" name="Rectangle 33"/>
            <p:cNvSpPr>
              <a:spLocks noChangeArrowheads="1"/>
            </p:cNvSpPr>
            <p:nvPr/>
          </p:nvSpPr>
          <p:spPr bwMode="auto">
            <a:xfrm>
              <a:off x="7356475" y="3086100"/>
              <a:ext cx="1541463" cy="233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auto" hangingPunct="1">
                <a:spcBef>
                  <a:spcPct val="0"/>
                </a:spcBef>
                <a:spcAft>
                  <a:spcPts val="0"/>
                </a:spcAft>
                <a:buFontTx/>
                <a:buNone/>
              </a:pPr>
              <a:r>
                <a:rPr lang="en-US" altLang="en-US" sz="1800" dirty="0">
                  <a:solidFill>
                    <a:prstClr val="black"/>
                  </a:solidFill>
                  <a:ea typeface="MS PGothic" pitchFamily="34" charset="-128"/>
                  <a:cs typeface="Arial" charset="0"/>
                </a:rPr>
                <a:t>25 </a:t>
              </a:r>
              <a:r>
                <a:rPr lang="el-GR" altLang="en-US" sz="1800" dirty="0">
                  <a:solidFill>
                    <a:prstClr val="black"/>
                  </a:solidFill>
                  <a:ea typeface="MS PGothic" pitchFamily="34" charset="-128"/>
                  <a:cs typeface="Arial" charset="0"/>
                </a:rPr>
                <a:t>μ</a:t>
              </a:r>
              <a:r>
                <a:rPr lang="en-US" altLang="en-US" sz="1800" dirty="0">
                  <a:solidFill>
                    <a:prstClr val="black"/>
                  </a:solidFill>
                  <a:ea typeface="MS PGothic" pitchFamily="34" charset="-128"/>
                  <a:cs typeface="Arial" charset="0"/>
                </a:rPr>
                <a:t>m</a:t>
              </a:r>
              <a:endParaRPr lang="el-GR" altLang="en-US" sz="1800" dirty="0">
                <a:solidFill>
                  <a:prstClr val="black"/>
                </a:solidFill>
                <a:ea typeface="MS PGothic" pitchFamily="34" charset="-128"/>
                <a:cs typeface="Arial" charset="0"/>
              </a:endParaRPr>
            </a:p>
          </p:txBody>
        </p:sp>
      </p:grpSp>
      <p:sp>
        <p:nvSpPr>
          <p:cNvPr id="62" name="Text Box 49"/>
          <p:cNvSpPr txBox="1">
            <a:spLocks noChangeArrowheads="1"/>
          </p:cNvSpPr>
          <p:nvPr/>
        </p:nvSpPr>
        <p:spPr bwMode="auto">
          <a:xfrm>
            <a:off x="1712681" y="3926347"/>
            <a:ext cx="207554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auto" hangingPunct="1">
              <a:spcBef>
                <a:spcPct val="0"/>
              </a:spcBef>
              <a:spcAft>
                <a:spcPts val="0"/>
              </a:spcAft>
              <a:buFontTx/>
              <a:buNone/>
            </a:pPr>
            <a:r>
              <a:rPr lang="en-US" altLang="en-US" sz="1800" dirty="0" err="1">
                <a:solidFill>
                  <a:prstClr val="black"/>
                </a:solidFill>
                <a:ea typeface="MS PGothic" pitchFamily="34" charset="-128"/>
                <a:cs typeface="Arial" charset="0"/>
              </a:rPr>
              <a:t>Microlytic</a:t>
            </a:r>
            <a:endParaRPr lang="en-US" altLang="en-US" sz="1800" dirty="0">
              <a:solidFill>
                <a:prstClr val="black"/>
              </a:solidFill>
              <a:ea typeface="MS PGothic" pitchFamily="34" charset="-128"/>
              <a:cs typeface="Arial" charset="0"/>
            </a:endParaRPr>
          </a:p>
          <a:p>
            <a:pPr algn="ctr" eaLnBrk="1" fontAlgn="auto" hangingPunct="1">
              <a:spcBef>
                <a:spcPct val="0"/>
              </a:spcBef>
              <a:spcAft>
                <a:spcPts val="0"/>
              </a:spcAft>
              <a:buFontTx/>
              <a:buNone/>
            </a:pPr>
            <a:r>
              <a:rPr lang="en-US" altLang="en-US" sz="1800" dirty="0" smtClean="0">
                <a:solidFill>
                  <a:prstClr val="black"/>
                </a:solidFill>
                <a:ea typeface="MS PGothic" pitchFamily="34" charset="-128"/>
                <a:cs typeface="Arial" charset="0"/>
              </a:rPr>
              <a:t>Crystal Former</a:t>
            </a:r>
            <a:r>
              <a:rPr lang="en-US" altLang="en-US" sz="1800" dirty="0">
                <a:solidFill>
                  <a:prstClr val="black"/>
                </a:solidFill>
                <a:ea typeface="MS PGothic" pitchFamily="34" charset="-128"/>
                <a:cs typeface="Arial" charset="0"/>
              </a:rPr>
              <a:t>™</a:t>
            </a:r>
          </a:p>
        </p:txBody>
      </p:sp>
      <p:grpSp>
        <p:nvGrpSpPr>
          <p:cNvPr id="4" name="Group 3"/>
          <p:cNvGrpSpPr/>
          <p:nvPr/>
        </p:nvGrpSpPr>
        <p:grpSpPr>
          <a:xfrm>
            <a:off x="2139595" y="1441450"/>
            <a:ext cx="1304407" cy="2376488"/>
            <a:chOff x="2139595" y="1441450"/>
            <a:chExt cx="1304407" cy="2376488"/>
          </a:xfrm>
        </p:grpSpPr>
        <p:sp>
          <p:nvSpPr>
            <p:cNvPr id="60" name="Rectangle 42"/>
            <p:cNvSpPr>
              <a:spLocks noChangeArrowheads="1"/>
            </p:cNvSpPr>
            <p:nvPr/>
          </p:nvSpPr>
          <p:spPr bwMode="auto">
            <a:xfrm>
              <a:off x="2139595" y="1441450"/>
              <a:ext cx="1304407" cy="2376488"/>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auto" hangingPunct="1">
                <a:spcBef>
                  <a:spcPct val="0"/>
                </a:spcBef>
                <a:spcAft>
                  <a:spcPts val="0"/>
                </a:spcAft>
                <a:buFontTx/>
                <a:buNone/>
              </a:pPr>
              <a:endParaRPr lang="el-GR" altLang="en-US" sz="1800" dirty="0">
                <a:solidFill>
                  <a:prstClr val="black"/>
                </a:solidFill>
                <a:ea typeface="MS PGothic" pitchFamily="34" charset="-128"/>
                <a:cs typeface="Arial" charset="0"/>
              </a:endParaRPr>
            </a:p>
          </p:txBody>
        </p:sp>
        <p:sp>
          <p:nvSpPr>
            <p:cNvPr id="61" name="Text Box 43"/>
            <p:cNvSpPr txBox="1">
              <a:spLocks noChangeArrowheads="1"/>
            </p:cNvSpPr>
            <p:nvPr/>
          </p:nvSpPr>
          <p:spPr bwMode="auto">
            <a:xfrm>
              <a:off x="2272171" y="3354388"/>
              <a:ext cx="10871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r>
                <a:rPr lang="en-US" altLang="en-US" sz="1800" dirty="0">
                  <a:solidFill>
                    <a:prstClr val="black"/>
                  </a:solidFill>
                  <a:ea typeface="MS PGothic" pitchFamily="34" charset="-128"/>
                  <a:cs typeface="Arial" charset="0"/>
                </a:rPr>
                <a:t>1000 </a:t>
              </a:r>
              <a:r>
                <a:rPr lang="el-GR" altLang="en-US" sz="1800" dirty="0">
                  <a:solidFill>
                    <a:prstClr val="black"/>
                  </a:solidFill>
                  <a:ea typeface="MS PGothic" pitchFamily="34" charset="-128"/>
                  <a:cs typeface="Arial" charset="0"/>
                </a:rPr>
                <a:t>μ</a:t>
              </a:r>
              <a:r>
                <a:rPr lang="en-US" altLang="en-US" sz="1800" dirty="0">
                  <a:solidFill>
                    <a:prstClr val="black"/>
                  </a:solidFill>
                  <a:ea typeface="MS PGothic" pitchFamily="34" charset="-128"/>
                  <a:cs typeface="Arial" charset="0"/>
                </a:rPr>
                <a:t>m</a:t>
              </a:r>
            </a:p>
          </p:txBody>
        </p:sp>
        <p:sp>
          <p:nvSpPr>
            <p:cNvPr id="63" name="Rectangle 51"/>
            <p:cNvSpPr>
              <a:spLocks noChangeArrowheads="1"/>
            </p:cNvSpPr>
            <p:nvPr/>
          </p:nvSpPr>
          <p:spPr bwMode="auto">
            <a:xfrm>
              <a:off x="2612597" y="1541463"/>
              <a:ext cx="359527" cy="2746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endParaRPr lang="en-US" altLang="en-US" sz="1800" dirty="0">
                <a:solidFill>
                  <a:prstClr val="black"/>
                </a:solidFill>
                <a:ea typeface="MS PGothic" pitchFamily="34" charset="-128"/>
                <a:cs typeface="Arial" charset="0"/>
              </a:endParaRPr>
            </a:p>
          </p:txBody>
        </p:sp>
        <p:sp>
          <p:nvSpPr>
            <p:cNvPr id="64" name="Rectangle 52"/>
            <p:cNvSpPr>
              <a:spLocks noChangeArrowheads="1"/>
            </p:cNvSpPr>
            <p:nvPr/>
          </p:nvSpPr>
          <p:spPr bwMode="auto">
            <a:xfrm>
              <a:off x="2740679" y="1651000"/>
              <a:ext cx="62917"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endParaRPr lang="en-US" altLang="en-US" sz="1800" dirty="0">
                <a:solidFill>
                  <a:prstClr val="black"/>
                </a:solidFill>
                <a:ea typeface="MS PGothic" pitchFamily="34" charset="-128"/>
                <a:cs typeface="Arial" charset="0"/>
              </a:endParaRPr>
            </a:p>
          </p:txBody>
        </p:sp>
      </p:grpSp>
    </p:spTree>
    <p:extLst>
      <p:ext uri="{BB962C8B-B14F-4D97-AF65-F5344CB8AC3E}">
        <p14:creationId xmlns:p14="http://schemas.microsoft.com/office/powerpoint/2010/main" val="2272159211"/>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pPr eaLnBrk="1" hangingPunct="1"/>
            <a:r>
              <a:rPr lang="en-US" altLang="en-US" smtClean="0"/>
              <a:t>MiTeGen MicroMesh grids</a:t>
            </a:r>
          </a:p>
        </p:txBody>
      </p:sp>
      <p:pic>
        <p:nvPicPr>
          <p:cNvPr id="188419" name="Picture 3"/>
          <p:cNvPicPr>
            <a:picLocks noChangeAspect="1" noChangeArrowheads="1"/>
          </p:cNvPicPr>
          <p:nvPr/>
        </p:nvPicPr>
        <p:blipFill>
          <a:blip r:embed="rId2">
            <a:extLst>
              <a:ext uri="{28A0092B-C50C-407E-A947-70E740481C1C}">
                <a14:useLocalDpi xmlns:a14="http://schemas.microsoft.com/office/drawing/2010/main" val="0"/>
              </a:ext>
            </a:extLst>
          </a:blip>
          <a:srcRect r="1416"/>
          <a:stretch>
            <a:fillRect/>
          </a:stretch>
        </p:blipFill>
        <p:spPr bwMode="auto">
          <a:xfrm>
            <a:off x="365125" y="1665288"/>
            <a:ext cx="8181975" cy="365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8420" name="Text Box 4"/>
          <p:cNvSpPr txBox="1">
            <a:spLocks noChangeArrowheads="1"/>
          </p:cNvSpPr>
          <p:nvPr/>
        </p:nvSpPr>
        <p:spPr bwMode="auto">
          <a:xfrm>
            <a:off x="247650" y="6115050"/>
            <a:ext cx="85121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a:solidFill>
                  <a:srgbClr val="000000"/>
                </a:solidFill>
                <a:latin typeface="Courier New" pitchFamily="49" charset="0"/>
              </a:rPr>
              <a:t>http://www.mitegen.com/products/micromeshes/micromeshes.shtml</a:t>
            </a:r>
          </a:p>
        </p:txBody>
      </p:sp>
    </p:spTree>
    <p:extLst>
      <p:ext uri="{BB962C8B-B14F-4D97-AF65-F5344CB8AC3E}">
        <p14:creationId xmlns:p14="http://schemas.microsoft.com/office/powerpoint/2010/main" val="3617592582"/>
      </p:ext>
    </p:extLst>
  </p:cSld>
  <p:clrMapOvr>
    <a:masterClrMapping/>
  </p:clrMapOvr>
  <p:transition spd="slow"/>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ltLang="en-US"/>
              <a:t>Plate goniometers</a:t>
            </a:r>
          </a:p>
        </p:txBody>
      </p:sp>
      <p:sp>
        <p:nvSpPr>
          <p:cNvPr id="44035" name="Rectangle 3"/>
          <p:cNvSpPr>
            <a:spLocks noChangeArrowheads="1"/>
          </p:cNvSpPr>
          <p:nvPr/>
        </p:nvSpPr>
        <p:spPr bwMode="auto">
          <a:xfrm>
            <a:off x="4479925" y="32464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pic>
        <p:nvPicPr>
          <p:cNvPr id="44036" name="Picture 4" descr="DSC054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descr="DSC054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588"/>
            <a:ext cx="4572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endParaRPr lang="en-US" altLang="en-US"/>
          </a:p>
        </p:txBody>
      </p:sp>
      <p:pic>
        <p:nvPicPr>
          <p:cNvPr id="47107" name="Picture 3" descr="DSC00564"/>
          <p:cNvPicPr>
            <a:picLocks noGrp="1" noChangeAspect="1" noChangeArrowheads="1"/>
          </p:cNvPicPr>
          <p:nvPr>
            <p:ph type="body" idx="1"/>
          </p:nvPr>
        </p:nvPicPr>
        <p:blipFill>
          <a:blip r:embed="rId3" cstate="print">
            <a:extLst>
              <a:ext uri="{28A0092B-C50C-407E-A947-70E740481C1C}">
                <a14:useLocalDpi xmlns:a14="http://schemas.microsoft.com/office/drawing/2010/main" val="0"/>
              </a:ext>
            </a:extLst>
          </a:blip>
          <a:srcRect/>
          <a:stretch>
            <a:fillRect/>
          </a:stretch>
        </p:blipFill>
        <p:spPr>
          <a:xfrm>
            <a:off x="0" y="0"/>
            <a:ext cx="9144000" cy="6858000"/>
          </a:xfrm>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endParaRPr lang="en-US" altLang="en-US"/>
          </a:p>
        </p:txBody>
      </p:sp>
      <p:sp>
        <p:nvSpPr>
          <p:cNvPr id="49155" name="Rectangle 3"/>
          <p:cNvSpPr>
            <a:spLocks noGrp="1" noChangeArrowheads="1"/>
          </p:cNvSpPr>
          <p:nvPr>
            <p:ph type="body" idx="1"/>
          </p:nvPr>
        </p:nvSpPr>
        <p:spPr/>
        <p:txBody>
          <a:bodyPr/>
          <a:lstStyle/>
          <a:p>
            <a:endParaRPr lang="en-US" altLang="en-US"/>
          </a:p>
        </p:txBody>
      </p:sp>
      <p:pic>
        <p:nvPicPr>
          <p:cNvPr id="491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ltLang="en-US">
                <a:solidFill>
                  <a:schemeClr val="tx1"/>
                </a:solidFill>
              </a:rPr>
              <a:t>MiTeGen RT cell</a:t>
            </a:r>
          </a:p>
        </p:txBody>
      </p:sp>
      <p:sp>
        <p:nvSpPr>
          <p:cNvPr id="54275" name="Text Box 3"/>
          <p:cNvSpPr txBox="1">
            <a:spLocks noChangeArrowheads="1"/>
          </p:cNvSpPr>
          <p:nvPr/>
        </p:nvSpPr>
        <p:spPr bwMode="auto">
          <a:xfrm>
            <a:off x="862013" y="6229350"/>
            <a:ext cx="74199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latin typeface="Courier New" pitchFamily="49" charset="0"/>
              </a:rPr>
              <a:t>http://www.mitegen.com/products/micrort/micrort.shtml</a:t>
            </a:r>
          </a:p>
        </p:txBody>
      </p:sp>
      <p:pic>
        <p:nvPicPr>
          <p:cNvPr id="542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163" y="1652588"/>
            <a:ext cx="5484812" cy="3694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7" name="Picture 5" descr="MiTeGen_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8538" y="1643063"/>
            <a:ext cx="2428875" cy="3714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body" idx="1"/>
          </p:nvPr>
        </p:nvSpPr>
        <p:spPr>
          <a:xfrm>
            <a:off x="523875" y="1370013"/>
            <a:ext cx="8162925" cy="5153025"/>
          </a:xfrm>
        </p:spPr>
        <p:txBody>
          <a:bodyPr/>
          <a:lstStyle/>
          <a:p>
            <a:pPr algn="ctr">
              <a:lnSpc>
                <a:spcPct val="130000"/>
              </a:lnSpc>
              <a:buFontTx/>
              <a:buNone/>
            </a:pPr>
            <a:r>
              <a:rPr lang="en-US" altLang="en-US" sz="2800" b="1" dirty="0" smtClean="0">
                <a:solidFill>
                  <a:srgbClr val="008000"/>
                </a:solidFill>
              </a:rPr>
              <a:t>Don’t touch what you want to shoot</a:t>
            </a:r>
            <a:endParaRPr lang="en-US" altLang="en-US" sz="2800" b="1" dirty="0">
              <a:solidFill>
                <a:srgbClr val="008000"/>
              </a:solidFill>
            </a:endParaRPr>
          </a:p>
          <a:p>
            <a:pPr algn="ctr">
              <a:lnSpc>
                <a:spcPct val="130000"/>
              </a:lnSpc>
              <a:buFontTx/>
              <a:buNone/>
            </a:pPr>
            <a:r>
              <a:rPr lang="en-US" altLang="en-US" sz="2800" b="1" dirty="0" smtClean="0">
                <a:solidFill>
                  <a:srgbClr val="008000"/>
                </a:solidFill>
              </a:rPr>
              <a:t>oil </a:t>
            </a:r>
            <a:r>
              <a:rPr lang="en-US" altLang="en-US" sz="2800" b="1" dirty="0">
                <a:solidFill>
                  <a:srgbClr val="008000"/>
                </a:solidFill>
              </a:rPr>
              <a:t>is your </a:t>
            </a:r>
            <a:r>
              <a:rPr lang="en-US" altLang="en-US" sz="2800" b="1" dirty="0" smtClean="0">
                <a:solidFill>
                  <a:srgbClr val="008000"/>
                </a:solidFill>
              </a:rPr>
              <a:t>friend</a:t>
            </a:r>
          </a:p>
          <a:p>
            <a:pPr algn="ctr">
              <a:lnSpc>
                <a:spcPct val="130000"/>
              </a:lnSpc>
              <a:buFontTx/>
              <a:buNone/>
            </a:pPr>
            <a:r>
              <a:rPr lang="en-US" altLang="en-US" sz="2800" b="1" dirty="0">
                <a:solidFill>
                  <a:srgbClr val="008000"/>
                </a:solidFill>
              </a:rPr>
              <a:t>d</a:t>
            </a:r>
            <a:r>
              <a:rPr lang="en-US" altLang="en-US" sz="2800" b="1" dirty="0" smtClean="0">
                <a:solidFill>
                  <a:srgbClr val="008000"/>
                </a:solidFill>
              </a:rPr>
              <a:t>o not bend</a:t>
            </a:r>
          </a:p>
          <a:p>
            <a:pPr algn="ctr">
              <a:lnSpc>
                <a:spcPct val="130000"/>
              </a:lnSpc>
              <a:buFontTx/>
              <a:buNone/>
            </a:pPr>
            <a:r>
              <a:rPr lang="en-US" altLang="en-US" sz="2800" b="1" dirty="0">
                <a:solidFill>
                  <a:srgbClr val="008000"/>
                </a:solidFill>
              </a:rPr>
              <a:t>n</a:t>
            </a:r>
            <a:r>
              <a:rPr lang="en-US" altLang="en-US" sz="2800" b="1" dirty="0" smtClean="0">
                <a:solidFill>
                  <a:srgbClr val="008000"/>
                </a:solidFill>
              </a:rPr>
              <a:t>o sudden moves</a:t>
            </a:r>
          </a:p>
          <a:p>
            <a:pPr algn="ctr">
              <a:lnSpc>
                <a:spcPct val="130000"/>
              </a:lnSpc>
              <a:buFontTx/>
              <a:buNone/>
            </a:pPr>
            <a:r>
              <a:rPr lang="en-US" altLang="en-US" sz="2800" b="1" dirty="0" smtClean="0">
                <a:solidFill>
                  <a:srgbClr val="008000"/>
                </a:solidFill>
              </a:rPr>
              <a:t>Cross link?</a:t>
            </a:r>
            <a:endParaRPr lang="en-US" altLang="en-US" sz="2800" b="1" dirty="0">
              <a:solidFill>
                <a:srgbClr val="008000"/>
              </a:solidFill>
            </a:endParaRPr>
          </a:p>
          <a:p>
            <a:pPr algn="ctr">
              <a:lnSpc>
                <a:spcPct val="130000"/>
              </a:lnSpc>
              <a:buFontTx/>
              <a:buNone/>
            </a:pPr>
            <a:r>
              <a:rPr lang="en-US" altLang="en-US" sz="2800" b="1" dirty="0" err="1">
                <a:solidFill>
                  <a:srgbClr val="008000"/>
                </a:solidFill>
              </a:rPr>
              <a:t>Warkentin</a:t>
            </a:r>
            <a:r>
              <a:rPr lang="en-US" altLang="en-US" sz="2800" b="1" dirty="0">
                <a:solidFill>
                  <a:srgbClr val="008000"/>
                </a:solidFill>
              </a:rPr>
              <a:t> method</a:t>
            </a:r>
          </a:p>
          <a:p>
            <a:pPr algn="ctr">
              <a:lnSpc>
                <a:spcPct val="130000"/>
              </a:lnSpc>
              <a:buFontTx/>
              <a:buNone/>
            </a:pPr>
            <a:r>
              <a:rPr lang="en-US" altLang="en-US" sz="2800" b="1" dirty="0">
                <a:solidFill>
                  <a:srgbClr val="008000"/>
                </a:solidFill>
              </a:rPr>
              <a:t>try room temp!</a:t>
            </a:r>
          </a:p>
          <a:p>
            <a:pPr algn="ctr">
              <a:lnSpc>
                <a:spcPct val="130000"/>
              </a:lnSpc>
              <a:buFontTx/>
              <a:buNone/>
            </a:pPr>
            <a:endParaRPr lang="en-US" altLang="en-US" sz="2000" b="1" dirty="0">
              <a:solidFill>
                <a:srgbClr val="008000"/>
              </a:solidFill>
            </a:endParaRPr>
          </a:p>
          <a:p>
            <a:pPr algn="ctr">
              <a:lnSpc>
                <a:spcPct val="130000"/>
              </a:lnSpc>
              <a:buFontTx/>
              <a:buNone/>
            </a:pPr>
            <a:r>
              <a:rPr lang="en-US" altLang="en-US" sz="2000" b="1" dirty="0">
                <a:solidFill>
                  <a:srgbClr val="008000"/>
                </a:solidFill>
              </a:rPr>
              <a:t>http://bl831.als.lbl.gov/~</a:t>
            </a:r>
            <a:r>
              <a:rPr lang="en-US" altLang="en-US" sz="2000" b="1" dirty="0" smtClean="0">
                <a:solidFill>
                  <a:srgbClr val="008000"/>
                </a:solidFill>
              </a:rPr>
              <a:t>jamesh/powerpoint/CSHL_cryo_2017.pptx</a:t>
            </a:r>
            <a:endParaRPr lang="en-US" altLang="en-US" sz="2000" b="1" dirty="0">
              <a:solidFill>
                <a:srgbClr val="008000"/>
              </a:solidFill>
            </a:endParaRPr>
          </a:p>
        </p:txBody>
      </p:sp>
      <p:sp>
        <p:nvSpPr>
          <p:cNvPr id="431107" name="Rectangle 3"/>
          <p:cNvSpPr>
            <a:spLocks noGrp="1" noChangeArrowheads="1"/>
          </p:cNvSpPr>
          <p:nvPr>
            <p:ph type="title"/>
          </p:nvPr>
        </p:nvSpPr>
        <p:spPr>
          <a:xfrm>
            <a:off x="685800" y="71438"/>
            <a:ext cx="7772400" cy="1143000"/>
          </a:xfrm>
          <a:noFill/>
        </p:spPr>
        <p:txBody>
          <a:bodyPr/>
          <a:lstStyle/>
          <a:p>
            <a:r>
              <a:rPr lang="en-US" altLang="en-US" b="1"/>
              <a:t>Summary</a:t>
            </a:r>
          </a:p>
        </p:txBody>
      </p:sp>
    </p:spTree>
    <p:extLst>
      <p:ext uri="{BB962C8B-B14F-4D97-AF65-F5344CB8AC3E}">
        <p14:creationId xmlns:p14="http://schemas.microsoft.com/office/powerpoint/2010/main" val="178693024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110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3110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110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110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1106">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31106">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31106">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3110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p:cNvPicPr>
            <a:picLocks noChangeAspect="1" noChangeArrowheads="1"/>
          </p:cNvPicPr>
          <p:nvPr/>
        </p:nvPicPr>
        <p:blipFill>
          <a:blip r:embed="rId2">
            <a:lum contrast="20000"/>
            <a:extLst>
              <a:ext uri="{28A0092B-C50C-407E-A947-70E740481C1C}">
                <a14:useLocalDpi xmlns:a14="http://schemas.microsoft.com/office/drawing/2010/main" val="0"/>
              </a:ext>
            </a:extLst>
          </a:blip>
          <a:srcRect l="13002" t="25317" r="3000" b="51295"/>
          <a:stretch>
            <a:fillRect/>
          </a:stretch>
        </p:blipFill>
        <p:spPr bwMode="auto">
          <a:xfrm>
            <a:off x="330200" y="2546350"/>
            <a:ext cx="3876675" cy="241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9443" name="Rectangle 3"/>
          <p:cNvSpPr>
            <a:spLocks noGrp="1" noChangeArrowheads="1"/>
          </p:cNvSpPr>
          <p:nvPr>
            <p:ph type="title"/>
          </p:nvPr>
        </p:nvSpPr>
        <p:spPr/>
        <p:txBody>
          <a:bodyPr/>
          <a:lstStyle/>
          <a:p>
            <a:pPr eaLnBrk="1" hangingPunct="1"/>
            <a:r>
              <a:rPr lang="en-US" altLang="en-US" smtClean="0"/>
              <a:t>platy crystals</a:t>
            </a:r>
          </a:p>
        </p:txBody>
      </p:sp>
      <p:sp>
        <p:nvSpPr>
          <p:cNvPr id="189444" name="Rectangle 4"/>
          <p:cNvSpPr>
            <a:spLocks noChangeArrowheads="1"/>
          </p:cNvSpPr>
          <p:nvPr/>
        </p:nvSpPr>
        <p:spPr bwMode="auto">
          <a:xfrm rot="762849">
            <a:off x="2757488" y="2500313"/>
            <a:ext cx="1057275" cy="2527300"/>
          </a:xfrm>
          <a:prstGeom prst="rect">
            <a:avLst/>
          </a:prstGeom>
          <a:solidFill>
            <a:srgbClr val="FF0000">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89445" name="Freeform 5"/>
          <p:cNvSpPr>
            <a:spLocks/>
          </p:cNvSpPr>
          <p:nvPr/>
        </p:nvSpPr>
        <p:spPr bwMode="auto">
          <a:xfrm>
            <a:off x="6434138" y="2351088"/>
            <a:ext cx="325437" cy="2874962"/>
          </a:xfrm>
          <a:custGeom>
            <a:avLst/>
            <a:gdLst>
              <a:gd name="T0" fmla="*/ 7559663 w 205"/>
              <a:gd name="T1" fmla="*/ 1456650059 h 1811"/>
              <a:gd name="T2" fmla="*/ 85685181 w 205"/>
              <a:gd name="T3" fmla="*/ 204131827 h 1811"/>
              <a:gd name="T4" fmla="*/ 345260082 w 205"/>
              <a:gd name="T5" fmla="*/ 224293073 h 1811"/>
              <a:gd name="T6" fmla="*/ 443546819 w 205"/>
              <a:gd name="T7" fmla="*/ 740925809 h 1811"/>
              <a:gd name="T8" fmla="*/ 483869257 w 205"/>
              <a:gd name="T9" fmla="*/ 1854834677 h 1811"/>
              <a:gd name="T10" fmla="*/ 504030476 w 205"/>
              <a:gd name="T11" fmla="*/ 2147483647 h 1811"/>
              <a:gd name="T12" fmla="*/ 403224380 w 205"/>
              <a:gd name="T13" fmla="*/ 2147483647 h 1811"/>
              <a:gd name="T14" fmla="*/ 126007619 w 205"/>
              <a:gd name="T15" fmla="*/ 2147483647 h 1811"/>
              <a:gd name="T16" fmla="*/ 7559663 w 205"/>
              <a:gd name="T17" fmla="*/ 2147483647 h 1811"/>
              <a:gd name="T18" fmla="*/ 85685181 w 205"/>
              <a:gd name="T19" fmla="*/ 2147483647 h 1811"/>
              <a:gd name="T20" fmla="*/ 7559663 w 205"/>
              <a:gd name="T21" fmla="*/ 1456650059 h 18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5" h="1811">
                <a:moveTo>
                  <a:pt x="3" y="578"/>
                </a:moveTo>
                <a:cubicBezTo>
                  <a:pt x="9" y="436"/>
                  <a:pt x="12" y="162"/>
                  <a:pt x="34" y="81"/>
                </a:cubicBezTo>
                <a:cubicBezTo>
                  <a:pt x="56" y="0"/>
                  <a:pt x="113" y="54"/>
                  <a:pt x="137" y="89"/>
                </a:cubicBezTo>
                <a:cubicBezTo>
                  <a:pt x="161" y="124"/>
                  <a:pt x="167" y="186"/>
                  <a:pt x="176" y="294"/>
                </a:cubicBezTo>
                <a:cubicBezTo>
                  <a:pt x="185" y="402"/>
                  <a:pt x="188" y="601"/>
                  <a:pt x="192" y="736"/>
                </a:cubicBezTo>
                <a:cubicBezTo>
                  <a:pt x="196" y="871"/>
                  <a:pt x="205" y="945"/>
                  <a:pt x="200" y="1107"/>
                </a:cubicBezTo>
                <a:cubicBezTo>
                  <a:pt x="195" y="1269"/>
                  <a:pt x="185" y="1603"/>
                  <a:pt x="160" y="1707"/>
                </a:cubicBezTo>
                <a:cubicBezTo>
                  <a:pt x="135" y="1811"/>
                  <a:pt x="76" y="1800"/>
                  <a:pt x="50" y="1730"/>
                </a:cubicBezTo>
                <a:cubicBezTo>
                  <a:pt x="24" y="1660"/>
                  <a:pt x="6" y="1423"/>
                  <a:pt x="3" y="1289"/>
                </a:cubicBezTo>
                <a:cubicBezTo>
                  <a:pt x="0" y="1155"/>
                  <a:pt x="34" y="1044"/>
                  <a:pt x="34" y="926"/>
                </a:cubicBezTo>
                <a:cubicBezTo>
                  <a:pt x="34" y="808"/>
                  <a:pt x="9" y="650"/>
                  <a:pt x="3" y="578"/>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9446" name="Freeform 6"/>
          <p:cNvSpPr>
            <a:spLocks/>
          </p:cNvSpPr>
          <p:nvPr/>
        </p:nvSpPr>
        <p:spPr bwMode="auto">
          <a:xfrm>
            <a:off x="6521450" y="2481263"/>
            <a:ext cx="92075" cy="2605087"/>
          </a:xfrm>
          <a:custGeom>
            <a:avLst/>
            <a:gdLst>
              <a:gd name="T0" fmla="*/ 88206263 w 58"/>
              <a:gd name="T1" fmla="*/ 0 h 1641"/>
              <a:gd name="T2" fmla="*/ 7561263 w 58"/>
              <a:gd name="T3" fmla="*/ 1252516622 h 1641"/>
              <a:gd name="T4" fmla="*/ 128528763 w 58"/>
              <a:gd name="T5" fmla="*/ 2127011467 h 1641"/>
              <a:gd name="T6" fmla="*/ 27722513 w 58"/>
              <a:gd name="T7" fmla="*/ 2147483647 h 1641"/>
              <a:gd name="T8" fmla="*/ 146169063 w 58"/>
              <a:gd name="T9" fmla="*/ 2147483647 h 16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1641">
                <a:moveTo>
                  <a:pt x="35" y="0"/>
                </a:moveTo>
                <a:cubicBezTo>
                  <a:pt x="17" y="178"/>
                  <a:pt x="0" y="356"/>
                  <a:pt x="3" y="497"/>
                </a:cubicBezTo>
                <a:cubicBezTo>
                  <a:pt x="6" y="638"/>
                  <a:pt x="50" y="727"/>
                  <a:pt x="51" y="844"/>
                </a:cubicBezTo>
                <a:cubicBezTo>
                  <a:pt x="52" y="961"/>
                  <a:pt x="10" y="1066"/>
                  <a:pt x="11" y="1199"/>
                </a:cubicBezTo>
                <a:cubicBezTo>
                  <a:pt x="12" y="1332"/>
                  <a:pt x="35" y="1486"/>
                  <a:pt x="58" y="1641"/>
                </a:cubicBezTo>
              </a:path>
            </a:pathLst>
          </a:custGeom>
          <a:noFill/>
          <a:ln w="177800">
            <a:solidFill>
              <a:srgbClr val="FF616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9447" name="Freeform 7"/>
          <p:cNvSpPr>
            <a:spLocks/>
          </p:cNvSpPr>
          <p:nvPr/>
        </p:nvSpPr>
        <p:spPr bwMode="auto">
          <a:xfrm>
            <a:off x="6650038" y="3232150"/>
            <a:ext cx="76200" cy="1189038"/>
          </a:xfrm>
          <a:custGeom>
            <a:avLst/>
            <a:gdLst>
              <a:gd name="T0" fmla="*/ 0 w 48"/>
              <a:gd name="T1" fmla="*/ 0 h 749"/>
              <a:gd name="T2" fmla="*/ 120967500 w 48"/>
              <a:gd name="T3" fmla="*/ 952619463 h 749"/>
              <a:gd name="T4" fmla="*/ 0 w 48"/>
              <a:gd name="T5" fmla="*/ 1887598619 h 749"/>
              <a:gd name="T6" fmla="*/ 0 60000 65536"/>
              <a:gd name="T7" fmla="*/ 0 60000 65536"/>
              <a:gd name="T8" fmla="*/ 0 60000 65536"/>
            </a:gdLst>
            <a:ahLst/>
            <a:cxnLst>
              <a:cxn ang="T6">
                <a:pos x="T0" y="T1"/>
              </a:cxn>
              <a:cxn ang="T7">
                <a:pos x="T2" y="T3"/>
              </a:cxn>
              <a:cxn ang="T8">
                <a:pos x="T4" y="T5"/>
              </a:cxn>
            </a:cxnLst>
            <a:rect l="0" t="0" r="r" b="b"/>
            <a:pathLst>
              <a:path w="48" h="749">
                <a:moveTo>
                  <a:pt x="0" y="0"/>
                </a:moveTo>
                <a:cubicBezTo>
                  <a:pt x="8" y="63"/>
                  <a:pt x="48" y="253"/>
                  <a:pt x="48" y="378"/>
                </a:cubicBezTo>
                <a:cubicBezTo>
                  <a:pt x="48" y="503"/>
                  <a:pt x="10" y="672"/>
                  <a:pt x="0" y="749"/>
                </a:cubicBezTo>
              </a:path>
            </a:pathLst>
          </a:custGeom>
          <a:noFill/>
          <a:ln w="88900">
            <a:solidFill>
              <a:srgbClr val="D9B85B"/>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4263268523"/>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p:cNvPicPr>
            <a:picLocks noChangeAspect="1" noChangeArrowheads="1"/>
          </p:cNvPicPr>
          <p:nvPr/>
        </p:nvPicPr>
        <p:blipFill>
          <a:blip r:embed="rId2">
            <a:lum contrast="20000"/>
            <a:extLst>
              <a:ext uri="{28A0092B-C50C-407E-A947-70E740481C1C}">
                <a14:useLocalDpi xmlns:a14="http://schemas.microsoft.com/office/drawing/2010/main" val="0"/>
              </a:ext>
            </a:extLst>
          </a:blip>
          <a:srcRect l="13002" t="25317" r="3000" b="51295"/>
          <a:stretch>
            <a:fillRect/>
          </a:stretch>
        </p:blipFill>
        <p:spPr bwMode="auto">
          <a:xfrm>
            <a:off x="330200" y="2546350"/>
            <a:ext cx="3876675" cy="241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0467" name="Rectangle 3"/>
          <p:cNvSpPr>
            <a:spLocks noGrp="1" noChangeArrowheads="1"/>
          </p:cNvSpPr>
          <p:nvPr>
            <p:ph type="title"/>
          </p:nvPr>
        </p:nvSpPr>
        <p:spPr/>
        <p:txBody>
          <a:bodyPr/>
          <a:lstStyle/>
          <a:p>
            <a:pPr eaLnBrk="1" hangingPunct="1"/>
            <a:r>
              <a:rPr lang="en-US" altLang="en-US" smtClean="0"/>
              <a:t>platy crystals</a:t>
            </a:r>
          </a:p>
        </p:txBody>
      </p:sp>
      <p:sp>
        <p:nvSpPr>
          <p:cNvPr id="190468" name="Rectangle 4"/>
          <p:cNvSpPr>
            <a:spLocks noChangeArrowheads="1"/>
          </p:cNvSpPr>
          <p:nvPr/>
        </p:nvSpPr>
        <p:spPr bwMode="auto">
          <a:xfrm rot="762849">
            <a:off x="2890838" y="3203575"/>
            <a:ext cx="1057275" cy="989013"/>
          </a:xfrm>
          <a:prstGeom prst="rect">
            <a:avLst/>
          </a:prstGeom>
          <a:solidFill>
            <a:srgbClr val="FF0000">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90469" name="Freeform 5"/>
          <p:cNvSpPr>
            <a:spLocks/>
          </p:cNvSpPr>
          <p:nvPr/>
        </p:nvSpPr>
        <p:spPr bwMode="auto">
          <a:xfrm>
            <a:off x="6397625" y="3116263"/>
            <a:ext cx="361950" cy="1401762"/>
          </a:xfrm>
          <a:custGeom>
            <a:avLst/>
            <a:gdLst>
              <a:gd name="T0" fmla="*/ 65524063 w 228"/>
              <a:gd name="T1" fmla="*/ 241934914 h 883"/>
              <a:gd name="T2" fmla="*/ 501511888 w 228"/>
              <a:gd name="T3" fmla="*/ 282257399 h 883"/>
              <a:gd name="T4" fmla="*/ 501511888 w 228"/>
              <a:gd name="T5" fmla="*/ 1932958361 h 883"/>
              <a:gd name="T6" fmla="*/ 65524063 w 228"/>
              <a:gd name="T7" fmla="*/ 2033764575 h 883"/>
              <a:gd name="T8" fmla="*/ 143649700 w 228"/>
              <a:gd name="T9" fmla="*/ 1118948976 h 883"/>
              <a:gd name="T10" fmla="*/ 65524063 w 228"/>
              <a:gd name="T11" fmla="*/ 241934914 h 8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8" h="883">
                <a:moveTo>
                  <a:pt x="26" y="96"/>
                </a:moveTo>
                <a:cubicBezTo>
                  <a:pt x="50" y="41"/>
                  <a:pt x="170" y="0"/>
                  <a:pt x="199" y="112"/>
                </a:cubicBezTo>
                <a:cubicBezTo>
                  <a:pt x="228" y="224"/>
                  <a:pt x="228" y="651"/>
                  <a:pt x="199" y="767"/>
                </a:cubicBezTo>
                <a:cubicBezTo>
                  <a:pt x="170" y="883"/>
                  <a:pt x="50" y="861"/>
                  <a:pt x="26" y="807"/>
                </a:cubicBezTo>
                <a:cubicBezTo>
                  <a:pt x="2" y="753"/>
                  <a:pt x="57" y="562"/>
                  <a:pt x="57" y="444"/>
                </a:cubicBezTo>
                <a:cubicBezTo>
                  <a:pt x="57" y="326"/>
                  <a:pt x="0" y="128"/>
                  <a:pt x="26" y="96"/>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470" name="Freeform 6"/>
          <p:cNvSpPr>
            <a:spLocks/>
          </p:cNvSpPr>
          <p:nvPr/>
        </p:nvSpPr>
        <p:spPr bwMode="auto">
          <a:xfrm>
            <a:off x="6526213" y="3270250"/>
            <a:ext cx="77787" cy="1114425"/>
          </a:xfrm>
          <a:custGeom>
            <a:avLst/>
            <a:gdLst>
              <a:gd name="T0" fmla="*/ 0 w 49"/>
              <a:gd name="T1" fmla="*/ 0 h 702"/>
              <a:gd name="T2" fmla="*/ 120966722 w 49"/>
              <a:gd name="T3" fmla="*/ 874495013 h 702"/>
              <a:gd name="T4" fmla="*/ 20161120 w 49"/>
              <a:gd name="T5" fmla="*/ 1769149688 h 702"/>
              <a:gd name="T6" fmla="*/ 0 60000 65536"/>
              <a:gd name="T7" fmla="*/ 0 60000 65536"/>
              <a:gd name="T8" fmla="*/ 0 60000 65536"/>
            </a:gdLst>
            <a:ahLst/>
            <a:cxnLst>
              <a:cxn ang="T6">
                <a:pos x="T0" y="T1"/>
              </a:cxn>
              <a:cxn ang="T7">
                <a:pos x="T2" y="T3"/>
              </a:cxn>
              <a:cxn ang="T8">
                <a:pos x="T4" y="T5"/>
              </a:cxn>
            </a:cxnLst>
            <a:rect l="0" t="0" r="r" b="b"/>
            <a:pathLst>
              <a:path w="49" h="702">
                <a:moveTo>
                  <a:pt x="0" y="0"/>
                </a:moveTo>
                <a:cubicBezTo>
                  <a:pt x="8" y="58"/>
                  <a:pt x="47" y="230"/>
                  <a:pt x="48" y="347"/>
                </a:cubicBezTo>
                <a:cubicBezTo>
                  <a:pt x="49" y="464"/>
                  <a:pt x="15" y="643"/>
                  <a:pt x="8" y="702"/>
                </a:cubicBezTo>
              </a:path>
            </a:pathLst>
          </a:custGeom>
          <a:noFill/>
          <a:ln w="177800">
            <a:solidFill>
              <a:srgbClr val="FF616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471" name="Freeform 7"/>
          <p:cNvSpPr>
            <a:spLocks/>
          </p:cNvSpPr>
          <p:nvPr/>
        </p:nvSpPr>
        <p:spPr bwMode="auto">
          <a:xfrm>
            <a:off x="6650038" y="3232150"/>
            <a:ext cx="76200" cy="1189038"/>
          </a:xfrm>
          <a:custGeom>
            <a:avLst/>
            <a:gdLst>
              <a:gd name="T0" fmla="*/ 0 w 48"/>
              <a:gd name="T1" fmla="*/ 0 h 749"/>
              <a:gd name="T2" fmla="*/ 120967500 w 48"/>
              <a:gd name="T3" fmla="*/ 952619463 h 749"/>
              <a:gd name="T4" fmla="*/ 0 w 48"/>
              <a:gd name="T5" fmla="*/ 1887598619 h 749"/>
              <a:gd name="T6" fmla="*/ 0 60000 65536"/>
              <a:gd name="T7" fmla="*/ 0 60000 65536"/>
              <a:gd name="T8" fmla="*/ 0 60000 65536"/>
            </a:gdLst>
            <a:ahLst/>
            <a:cxnLst>
              <a:cxn ang="T6">
                <a:pos x="T0" y="T1"/>
              </a:cxn>
              <a:cxn ang="T7">
                <a:pos x="T2" y="T3"/>
              </a:cxn>
              <a:cxn ang="T8">
                <a:pos x="T4" y="T5"/>
              </a:cxn>
            </a:cxnLst>
            <a:rect l="0" t="0" r="r" b="b"/>
            <a:pathLst>
              <a:path w="48" h="749">
                <a:moveTo>
                  <a:pt x="0" y="0"/>
                </a:moveTo>
                <a:cubicBezTo>
                  <a:pt x="8" y="63"/>
                  <a:pt x="48" y="253"/>
                  <a:pt x="48" y="378"/>
                </a:cubicBezTo>
                <a:cubicBezTo>
                  <a:pt x="48" y="503"/>
                  <a:pt x="10" y="672"/>
                  <a:pt x="0" y="749"/>
                </a:cubicBezTo>
              </a:path>
            </a:pathLst>
          </a:custGeom>
          <a:noFill/>
          <a:ln w="88900">
            <a:solidFill>
              <a:srgbClr val="D9B85B"/>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472" name="Line 8"/>
          <p:cNvSpPr>
            <a:spLocks noChangeShapeType="1"/>
          </p:cNvSpPr>
          <p:nvPr/>
        </p:nvSpPr>
        <p:spPr bwMode="auto">
          <a:xfrm>
            <a:off x="338138" y="5380038"/>
            <a:ext cx="2392362" cy="12700"/>
          </a:xfrm>
          <a:prstGeom prst="line">
            <a:avLst/>
          </a:prstGeom>
          <a:noFill/>
          <a:ln w="88900">
            <a:solidFill>
              <a:srgbClr val="DED97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473" name="Line 9"/>
          <p:cNvSpPr>
            <a:spLocks noChangeShapeType="1"/>
          </p:cNvSpPr>
          <p:nvPr/>
        </p:nvSpPr>
        <p:spPr bwMode="auto">
          <a:xfrm flipV="1">
            <a:off x="352425" y="5381625"/>
            <a:ext cx="2405063" cy="63500"/>
          </a:xfrm>
          <a:prstGeom prst="line">
            <a:avLst/>
          </a:prstGeom>
          <a:noFill/>
          <a:ln w="88900">
            <a:solidFill>
              <a:srgbClr val="DED97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474" name="Line 10"/>
          <p:cNvSpPr>
            <a:spLocks noChangeShapeType="1"/>
          </p:cNvSpPr>
          <p:nvPr/>
        </p:nvSpPr>
        <p:spPr bwMode="auto">
          <a:xfrm flipV="1">
            <a:off x="366713" y="5383213"/>
            <a:ext cx="2430462" cy="127000"/>
          </a:xfrm>
          <a:prstGeom prst="line">
            <a:avLst/>
          </a:prstGeom>
          <a:noFill/>
          <a:ln w="88900">
            <a:solidFill>
              <a:srgbClr val="DED97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475" name="Line 11"/>
          <p:cNvSpPr>
            <a:spLocks noChangeShapeType="1"/>
          </p:cNvSpPr>
          <p:nvPr/>
        </p:nvSpPr>
        <p:spPr bwMode="auto">
          <a:xfrm>
            <a:off x="2732088" y="5381625"/>
            <a:ext cx="1403350" cy="0"/>
          </a:xfrm>
          <a:prstGeom prst="line">
            <a:avLst/>
          </a:prstGeom>
          <a:noFill/>
          <a:ln w="88900">
            <a:solidFill>
              <a:srgbClr val="DED97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476" name="Freeform 12"/>
          <p:cNvSpPr>
            <a:spLocks/>
          </p:cNvSpPr>
          <p:nvPr/>
        </p:nvSpPr>
        <p:spPr bwMode="auto">
          <a:xfrm>
            <a:off x="3006725" y="5499100"/>
            <a:ext cx="1027113" cy="12700"/>
          </a:xfrm>
          <a:custGeom>
            <a:avLst/>
            <a:gdLst>
              <a:gd name="T0" fmla="*/ 0 w 647"/>
              <a:gd name="T1" fmla="*/ 0 h 8"/>
              <a:gd name="T2" fmla="*/ 1630542681 w 647"/>
              <a:gd name="T3" fmla="*/ 20161250 h 8"/>
              <a:gd name="T4" fmla="*/ 0 60000 65536"/>
              <a:gd name="T5" fmla="*/ 0 60000 65536"/>
            </a:gdLst>
            <a:ahLst/>
            <a:cxnLst>
              <a:cxn ang="T4">
                <a:pos x="T0" y="T1"/>
              </a:cxn>
              <a:cxn ang="T5">
                <a:pos x="T2" y="T3"/>
              </a:cxn>
            </a:cxnLst>
            <a:rect l="0" t="0" r="r" b="b"/>
            <a:pathLst>
              <a:path w="647" h="8">
                <a:moveTo>
                  <a:pt x="0" y="0"/>
                </a:moveTo>
                <a:cubicBezTo>
                  <a:pt x="108" y="1"/>
                  <a:pt x="512" y="6"/>
                  <a:pt x="647" y="8"/>
                </a:cubicBezTo>
              </a:path>
            </a:pathLst>
          </a:custGeom>
          <a:noFill/>
          <a:ln w="177800">
            <a:solidFill>
              <a:srgbClr val="FF616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328050264"/>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p:cNvPicPr>
            <a:picLocks noChangeAspect="1" noChangeArrowheads="1"/>
          </p:cNvPicPr>
          <p:nvPr/>
        </p:nvPicPr>
        <p:blipFill>
          <a:blip r:embed="rId2">
            <a:lum contrast="20000"/>
            <a:extLst>
              <a:ext uri="{28A0092B-C50C-407E-A947-70E740481C1C}">
                <a14:useLocalDpi xmlns:a14="http://schemas.microsoft.com/office/drawing/2010/main" val="0"/>
              </a:ext>
            </a:extLst>
          </a:blip>
          <a:srcRect l="13002" t="25317" r="34473" b="51295"/>
          <a:stretch>
            <a:fillRect/>
          </a:stretch>
        </p:blipFill>
        <p:spPr bwMode="auto">
          <a:xfrm>
            <a:off x="330200" y="2546350"/>
            <a:ext cx="2424113" cy="241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1491" name="Rectangle 3"/>
          <p:cNvSpPr>
            <a:spLocks noGrp="1" noChangeArrowheads="1"/>
          </p:cNvSpPr>
          <p:nvPr>
            <p:ph type="title"/>
          </p:nvPr>
        </p:nvSpPr>
        <p:spPr/>
        <p:txBody>
          <a:bodyPr/>
          <a:lstStyle/>
          <a:p>
            <a:pPr eaLnBrk="1" hangingPunct="1"/>
            <a:r>
              <a:rPr lang="en-US" altLang="en-US" smtClean="0"/>
              <a:t>platy crystals</a:t>
            </a:r>
          </a:p>
        </p:txBody>
      </p:sp>
      <p:sp>
        <p:nvSpPr>
          <p:cNvPr id="191492" name="Line 4"/>
          <p:cNvSpPr>
            <a:spLocks noChangeShapeType="1"/>
          </p:cNvSpPr>
          <p:nvPr/>
        </p:nvSpPr>
        <p:spPr bwMode="auto">
          <a:xfrm>
            <a:off x="338138" y="5380038"/>
            <a:ext cx="2392362" cy="12700"/>
          </a:xfrm>
          <a:prstGeom prst="line">
            <a:avLst/>
          </a:prstGeom>
          <a:noFill/>
          <a:ln w="88900">
            <a:solidFill>
              <a:srgbClr val="DED97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1493" name="Line 5"/>
          <p:cNvSpPr>
            <a:spLocks noChangeShapeType="1"/>
          </p:cNvSpPr>
          <p:nvPr/>
        </p:nvSpPr>
        <p:spPr bwMode="auto">
          <a:xfrm flipV="1">
            <a:off x="352425" y="5381625"/>
            <a:ext cx="2405063" cy="63500"/>
          </a:xfrm>
          <a:prstGeom prst="line">
            <a:avLst/>
          </a:prstGeom>
          <a:noFill/>
          <a:ln w="88900">
            <a:solidFill>
              <a:srgbClr val="DED97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1494" name="Line 6"/>
          <p:cNvSpPr>
            <a:spLocks noChangeShapeType="1"/>
          </p:cNvSpPr>
          <p:nvPr/>
        </p:nvSpPr>
        <p:spPr bwMode="auto">
          <a:xfrm flipV="1">
            <a:off x="366713" y="5383213"/>
            <a:ext cx="2430462" cy="127000"/>
          </a:xfrm>
          <a:prstGeom prst="line">
            <a:avLst/>
          </a:prstGeom>
          <a:noFill/>
          <a:ln w="88900">
            <a:solidFill>
              <a:srgbClr val="DED97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1495" name="Line 7"/>
          <p:cNvSpPr>
            <a:spLocks noChangeShapeType="1"/>
          </p:cNvSpPr>
          <p:nvPr/>
        </p:nvSpPr>
        <p:spPr bwMode="auto">
          <a:xfrm>
            <a:off x="2732088" y="5381625"/>
            <a:ext cx="788987" cy="939800"/>
          </a:xfrm>
          <a:prstGeom prst="line">
            <a:avLst/>
          </a:prstGeom>
          <a:noFill/>
          <a:ln w="88900">
            <a:solidFill>
              <a:srgbClr val="DED97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91496" name="Picture 8"/>
          <p:cNvPicPr>
            <a:picLocks noChangeAspect="1" noChangeArrowheads="1"/>
          </p:cNvPicPr>
          <p:nvPr/>
        </p:nvPicPr>
        <p:blipFill>
          <a:blip r:embed="rId2">
            <a:lum contrast="20000"/>
            <a:extLst>
              <a:ext uri="{28A0092B-C50C-407E-A947-70E740481C1C}">
                <a14:useLocalDpi xmlns:a14="http://schemas.microsoft.com/office/drawing/2010/main" val="0"/>
              </a:ext>
            </a:extLst>
          </a:blip>
          <a:srcRect l="65355" t="25317" r="3000" b="51295"/>
          <a:stretch>
            <a:fillRect/>
          </a:stretch>
        </p:blipFill>
        <p:spPr bwMode="auto">
          <a:xfrm>
            <a:off x="2760663" y="2549525"/>
            <a:ext cx="946150" cy="241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1497" name="Freeform 9"/>
          <p:cNvSpPr>
            <a:spLocks/>
          </p:cNvSpPr>
          <p:nvPr/>
        </p:nvSpPr>
        <p:spPr bwMode="auto">
          <a:xfrm>
            <a:off x="6348413" y="3113088"/>
            <a:ext cx="417512" cy="1404937"/>
          </a:xfrm>
          <a:custGeom>
            <a:avLst/>
            <a:gdLst>
              <a:gd name="T0" fmla="*/ 83164263 w 263"/>
              <a:gd name="T1" fmla="*/ 209172101 h 885"/>
              <a:gd name="T2" fmla="*/ 579635243 w 263"/>
              <a:gd name="T3" fmla="*/ 287297710 h 885"/>
              <a:gd name="T4" fmla="*/ 579635243 w 263"/>
              <a:gd name="T5" fmla="*/ 1937998673 h 885"/>
              <a:gd name="T6" fmla="*/ 143647940 w 263"/>
              <a:gd name="T7" fmla="*/ 2038804887 h 885"/>
              <a:gd name="T8" fmla="*/ 83164263 w 263"/>
              <a:gd name="T9" fmla="*/ 962699345 h 885"/>
              <a:gd name="T10" fmla="*/ 83164263 w 263"/>
              <a:gd name="T11" fmla="*/ 209172101 h 8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3" h="885">
                <a:moveTo>
                  <a:pt x="33" y="83"/>
                </a:moveTo>
                <a:cubicBezTo>
                  <a:pt x="66" y="38"/>
                  <a:pt x="197" y="0"/>
                  <a:pt x="230" y="114"/>
                </a:cubicBezTo>
                <a:cubicBezTo>
                  <a:pt x="263" y="228"/>
                  <a:pt x="259" y="653"/>
                  <a:pt x="230" y="769"/>
                </a:cubicBezTo>
                <a:cubicBezTo>
                  <a:pt x="201" y="885"/>
                  <a:pt x="90" y="873"/>
                  <a:pt x="57" y="809"/>
                </a:cubicBezTo>
                <a:cubicBezTo>
                  <a:pt x="24" y="745"/>
                  <a:pt x="37" y="503"/>
                  <a:pt x="33" y="382"/>
                </a:cubicBezTo>
                <a:cubicBezTo>
                  <a:pt x="29" y="261"/>
                  <a:pt x="0" y="128"/>
                  <a:pt x="33" y="83"/>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1498" name="Freeform 10"/>
          <p:cNvSpPr>
            <a:spLocks/>
          </p:cNvSpPr>
          <p:nvPr/>
        </p:nvSpPr>
        <p:spPr bwMode="auto">
          <a:xfrm>
            <a:off x="6526213" y="3270250"/>
            <a:ext cx="12700" cy="1114425"/>
          </a:xfrm>
          <a:custGeom>
            <a:avLst/>
            <a:gdLst>
              <a:gd name="T0" fmla="*/ 0 w 8"/>
              <a:gd name="T1" fmla="*/ 0 h 702"/>
              <a:gd name="T2" fmla="*/ 20161250 w 8"/>
              <a:gd name="T3" fmla="*/ 1769149688 h 702"/>
              <a:gd name="T4" fmla="*/ 0 60000 65536"/>
              <a:gd name="T5" fmla="*/ 0 60000 65536"/>
            </a:gdLst>
            <a:ahLst/>
            <a:cxnLst>
              <a:cxn ang="T4">
                <a:pos x="T0" y="T1"/>
              </a:cxn>
              <a:cxn ang="T5">
                <a:pos x="T2" y="T3"/>
              </a:cxn>
            </a:cxnLst>
            <a:rect l="0" t="0" r="r" b="b"/>
            <a:pathLst>
              <a:path w="8" h="702">
                <a:moveTo>
                  <a:pt x="0" y="0"/>
                </a:moveTo>
                <a:cubicBezTo>
                  <a:pt x="1" y="117"/>
                  <a:pt x="7" y="585"/>
                  <a:pt x="8" y="702"/>
                </a:cubicBezTo>
              </a:path>
            </a:pathLst>
          </a:custGeom>
          <a:noFill/>
          <a:ln w="177800">
            <a:solidFill>
              <a:srgbClr val="FF616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1499" name="Freeform 11"/>
          <p:cNvSpPr>
            <a:spLocks/>
          </p:cNvSpPr>
          <p:nvPr/>
        </p:nvSpPr>
        <p:spPr bwMode="auto">
          <a:xfrm>
            <a:off x="6650038" y="3232150"/>
            <a:ext cx="1587" cy="1189038"/>
          </a:xfrm>
          <a:custGeom>
            <a:avLst/>
            <a:gdLst>
              <a:gd name="T0" fmla="*/ 0 w 1"/>
              <a:gd name="T1" fmla="*/ 0 h 749"/>
              <a:gd name="T2" fmla="*/ 0 w 1"/>
              <a:gd name="T3" fmla="*/ 1887598619 h 749"/>
              <a:gd name="T4" fmla="*/ 0 60000 65536"/>
              <a:gd name="T5" fmla="*/ 0 60000 65536"/>
            </a:gdLst>
            <a:ahLst/>
            <a:cxnLst>
              <a:cxn ang="T4">
                <a:pos x="T0" y="T1"/>
              </a:cxn>
              <a:cxn ang="T5">
                <a:pos x="T2" y="T3"/>
              </a:cxn>
            </a:cxnLst>
            <a:rect l="0" t="0" r="r" b="b"/>
            <a:pathLst>
              <a:path w="1" h="749">
                <a:moveTo>
                  <a:pt x="0" y="0"/>
                </a:moveTo>
                <a:cubicBezTo>
                  <a:pt x="0" y="125"/>
                  <a:pt x="0" y="624"/>
                  <a:pt x="0" y="749"/>
                </a:cubicBezTo>
              </a:path>
            </a:pathLst>
          </a:custGeom>
          <a:noFill/>
          <a:ln w="88900">
            <a:solidFill>
              <a:srgbClr val="D9B85B"/>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1500" name="Rectangle 12"/>
          <p:cNvSpPr>
            <a:spLocks noChangeArrowheads="1"/>
          </p:cNvSpPr>
          <p:nvPr/>
        </p:nvSpPr>
        <p:spPr bwMode="auto">
          <a:xfrm rot="762849">
            <a:off x="2921000" y="3235325"/>
            <a:ext cx="544513" cy="989013"/>
          </a:xfrm>
          <a:prstGeom prst="rect">
            <a:avLst/>
          </a:prstGeom>
          <a:solidFill>
            <a:srgbClr val="FF0000">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91501" name="Freeform 13"/>
          <p:cNvSpPr>
            <a:spLocks/>
          </p:cNvSpPr>
          <p:nvPr/>
        </p:nvSpPr>
        <p:spPr bwMode="auto">
          <a:xfrm>
            <a:off x="2728913" y="5586413"/>
            <a:ext cx="615950" cy="739775"/>
          </a:xfrm>
          <a:custGeom>
            <a:avLst/>
            <a:gdLst>
              <a:gd name="T0" fmla="*/ 0 w 388"/>
              <a:gd name="T1" fmla="*/ 0 h 466"/>
              <a:gd name="T2" fmla="*/ 977820625 w 388"/>
              <a:gd name="T3" fmla="*/ 1174392813 h 466"/>
              <a:gd name="T4" fmla="*/ 0 60000 65536"/>
              <a:gd name="T5" fmla="*/ 0 60000 65536"/>
            </a:gdLst>
            <a:ahLst/>
            <a:cxnLst>
              <a:cxn ang="T4">
                <a:pos x="T0" y="T1"/>
              </a:cxn>
              <a:cxn ang="T5">
                <a:pos x="T2" y="T3"/>
              </a:cxn>
            </a:cxnLst>
            <a:rect l="0" t="0" r="r" b="b"/>
            <a:pathLst>
              <a:path w="388" h="466">
                <a:moveTo>
                  <a:pt x="0" y="0"/>
                </a:moveTo>
                <a:cubicBezTo>
                  <a:pt x="65" y="78"/>
                  <a:pt x="307" y="369"/>
                  <a:pt x="388" y="466"/>
                </a:cubicBezTo>
              </a:path>
            </a:pathLst>
          </a:custGeom>
          <a:noFill/>
          <a:ln w="177800">
            <a:solidFill>
              <a:srgbClr val="FF616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922136381"/>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Freeform 2"/>
          <p:cNvSpPr>
            <a:spLocks/>
          </p:cNvSpPr>
          <p:nvPr/>
        </p:nvSpPr>
        <p:spPr bwMode="auto">
          <a:xfrm>
            <a:off x="-300038" y="1176338"/>
            <a:ext cx="8258176" cy="5294312"/>
          </a:xfrm>
          <a:custGeom>
            <a:avLst/>
            <a:gdLst>
              <a:gd name="T0" fmla="*/ 41 w 5202"/>
              <a:gd name="T1" fmla="*/ 0 h 3335"/>
              <a:gd name="T2" fmla="*/ 362 w 5202"/>
              <a:gd name="T3" fmla="*/ 8 h 3335"/>
              <a:gd name="T4" fmla="*/ 716 w 5202"/>
              <a:gd name="T5" fmla="*/ 8 h 3335"/>
              <a:gd name="T6" fmla="*/ 1168 w 5202"/>
              <a:gd name="T7" fmla="*/ 57 h 3335"/>
              <a:gd name="T8" fmla="*/ 1711 w 5202"/>
              <a:gd name="T9" fmla="*/ 148 h 3335"/>
              <a:gd name="T10" fmla="*/ 2156 w 5202"/>
              <a:gd name="T11" fmla="*/ 246 h 3335"/>
              <a:gd name="T12" fmla="*/ 2715 w 5202"/>
              <a:gd name="T13" fmla="*/ 411 h 3335"/>
              <a:gd name="T14" fmla="*/ 3299 w 5202"/>
              <a:gd name="T15" fmla="*/ 650 h 3335"/>
              <a:gd name="T16" fmla="*/ 3851 w 5202"/>
              <a:gd name="T17" fmla="*/ 929 h 3335"/>
              <a:gd name="T18" fmla="*/ 4180 w 5202"/>
              <a:gd name="T19" fmla="*/ 1143 h 3335"/>
              <a:gd name="T20" fmla="*/ 4583 w 5202"/>
              <a:gd name="T21" fmla="*/ 1423 h 3335"/>
              <a:gd name="T22" fmla="*/ 4830 w 5202"/>
              <a:gd name="T23" fmla="*/ 1645 h 3335"/>
              <a:gd name="T24" fmla="*/ 4945 w 5202"/>
              <a:gd name="T25" fmla="*/ 1802 h 3335"/>
              <a:gd name="T26" fmla="*/ 4994 w 5202"/>
              <a:gd name="T27" fmla="*/ 1859 h 3335"/>
              <a:gd name="T28" fmla="*/ 3694 w 5202"/>
              <a:gd name="T29" fmla="*/ 2781 h 3335"/>
              <a:gd name="T30" fmla="*/ 1020 w 5202"/>
              <a:gd name="T31" fmla="*/ 3283 h 3335"/>
              <a:gd name="T32" fmla="*/ 0 w 5202"/>
              <a:gd name="T33" fmla="*/ 3094 h 3335"/>
              <a:gd name="T34" fmla="*/ 41 w 5202"/>
              <a:gd name="T35" fmla="*/ 0 h 3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2" h="3335">
                <a:moveTo>
                  <a:pt x="41" y="0"/>
                </a:moveTo>
                <a:cubicBezTo>
                  <a:pt x="145" y="3"/>
                  <a:pt x="250" y="7"/>
                  <a:pt x="362" y="8"/>
                </a:cubicBezTo>
                <a:cubicBezTo>
                  <a:pt x="474" y="9"/>
                  <a:pt x="582" y="0"/>
                  <a:pt x="716" y="8"/>
                </a:cubicBezTo>
                <a:cubicBezTo>
                  <a:pt x="850" y="16"/>
                  <a:pt x="1002" y="34"/>
                  <a:pt x="1168" y="57"/>
                </a:cubicBezTo>
                <a:cubicBezTo>
                  <a:pt x="1334" y="80"/>
                  <a:pt x="1546" y="116"/>
                  <a:pt x="1711" y="148"/>
                </a:cubicBezTo>
                <a:cubicBezTo>
                  <a:pt x="1876" y="180"/>
                  <a:pt x="1989" y="202"/>
                  <a:pt x="2156" y="246"/>
                </a:cubicBezTo>
                <a:cubicBezTo>
                  <a:pt x="2323" y="290"/>
                  <a:pt x="2525" y="344"/>
                  <a:pt x="2715" y="411"/>
                </a:cubicBezTo>
                <a:cubicBezTo>
                  <a:pt x="2905" y="478"/>
                  <a:pt x="3110" y="564"/>
                  <a:pt x="3299" y="650"/>
                </a:cubicBezTo>
                <a:cubicBezTo>
                  <a:pt x="3488" y="736"/>
                  <a:pt x="3704" y="847"/>
                  <a:pt x="3851" y="929"/>
                </a:cubicBezTo>
                <a:cubicBezTo>
                  <a:pt x="3998" y="1011"/>
                  <a:pt x="4058" y="1061"/>
                  <a:pt x="4180" y="1143"/>
                </a:cubicBezTo>
                <a:cubicBezTo>
                  <a:pt x="4302" y="1225"/>
                  <a:pt x="4475" y="1339"/>
                  <a:pt x="4583" y="1423"/>
                </a:cubicBezTo>
                <a:cubicBezTo>
                  <a:pt x="4691" y="1507"/>
                  <a:pt x="4770" y="1582"/>
                  <a:pt x="4830" y="1645"/>
                </a:cubicBezTo>
                <a:cubicBezTo>
                  <a:pt x="4890" y="1708"/>
                  <a:pt x="4918" y="1766"/>
                  <a:pt x="4945" y="1802"/>
                </a:cubicBezTo>
                <a:cubicBezTo>
                  <a:pt x="4972" y="1838"/>
                  <a:pt x="5202" y="1696"/>
                  <a:pt x="4994" y="1859"/>
                </a:cubicBezTo>
                <a:cubicBezTo>
                  <a:pt x="4786" y="2022"/>
                  <a:pt x="4356" y="2544"/>
                  <a:pt x="3694" y="2781"/>
                </a:cubicBezTo>
                <a:cubicBezTo>
                  <a:pt x="3032" y="3018"/>
                  <a:pt x="1636" y="3231"/>
                  <a:pt x="1020" y="3283"/>
                </a:cubicBezTo>
                <a:cubicBezTo>
                  <a:pt x="404" y="3335"/>
                  <a:pt x="202" y="3214"/>
                  <a:pt x="0" y="3094"/>
                </a:cubicBezTo>
                <a:cubicBezTo>
                  <a:pt x="0" y="3094"/>
                  <a:pt x="41" y="0"/>
                  <a:pt x="41" y="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0435" name="Freeform 3"/>
          <p:cNvSpPr>
            <a:spLocks/>
          </p:cNvSpPr>
          <p:nvPr/>
        </p:nvSpPr>
        <p:spPr bwMode="auto">
          <a:xfrm>
            <a:off x="5067300" y="3524250"/>
            <a:ext cx="1457325" cy="1489075"/>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0436" name="Rectangle 4"/>
          <p:cNvSpPr>
            <a:spLocks noGrp="1" noChangeArrowheads="1"/>
          </p:cNvSpPr>
          <p:nvPr>
            <p:ph type="title"/>
          </p:nvPr>
        </p:nvSpPr>
        <p:spPr/>
        <p:txBody>
          <a:bodyPr/>
          <a:lstStyle/>
          <a:p>
            <a:r>
              <a:rPr lang="en-US" altLang="en-US"/>
              <a:t>xtal stuck on tray</a:t>
            </a:r>
          </a:p>
        </p:txBody>
      </p:sp>
      <p:sp>
        <p:nvSpPr>
          <p:cNvPr id="530437" name="Freeform 5"/>
          <p:cNvSpPr>
            <a:spLocks/>
          </p:cNvSpPr>
          <p:nvPr/>
        </p:nvSpPr>
        <p:spPr bwMode="auto">
          <a:xfrm>
            <a:off x="-187325" y="1119188"/>
            <a:ext cx="11202988" cy="6742112"/>
          </a:xfrm>
          <a:custGeom>
            <a:avLst/>
            <a:gdLst>
              <a:gd name="T0" fmla="*/ 23 w 7057"/>
              <a:gd name="T1" fmla="*/ 2956 h 4247"/>
              <a:gd name="T2" fmla="*/ 260 w 7057"/>
              <a:gd name="T3" fmla="*/ 2956 h 4247"/>
              <a:gd name="T4" fmla="*/ 568 w 7057"/>
              <a:gd name="T5" fmla="*/ 2956 h 4247"/>
              <a:gd name="T6" fmla="*/ 978 w 7057"/>
              <a:gd name="T7" fmla="*/ 2925 h 4247"/>
              <a:gd name="T8" fmla="*/ 1412 w 7057"/>
              <a:gd name="T9" fmla="*/ 2885 h 4247"/>
              <a:gd name="T10" fmla="*/ 2130 w 7057"/>
              <a:gd name="T11" fmla="*/ 2775 h 4247"/>
              <a:gd name="T12" fmla="*/ 2801 w 7057"/>
              <a:gd name="T13" fmla="*/ 2617 h 4247"/>
              <a:gd name="T14" fmla="*/ 3621 w 7057"/>
              <a:gd name="T15" fmla="*/ 2341 h 4247"/>
              <a:gd name="T16" fmla="*/ 4308 w 7057"/>
              <a:gd name="T17" fmla="*/ 2033 h 4247"/>
              <a:gd name="T18" fmla="*/ 4836 w 7057"/>
              <a:gd name="T19" fmla="*/ 1725 h 4247"/>
              <a:gd name="T20" fmla="*/ 5334 w 7057"/>
              <a:gd name="T21" fmla="*/ 1354 h 4247"/>
              <a:gd name="T22" fmla="*/ 5720 w 7057"/>
              <a:gd name="T23" fmla="*/ 968 h 4247"/>
              <a:gd name="T24" fmla="*/ 5933 w 7057"/>
              <a:gd name="T25" fmla="*/ 699 h 4247"/>
              <a:gd name="T26" fmla="*/ 6028 w 7057"/>
              <a:gd name="T27" fmla="*/ 502 h 4247"/>
              <a:gd name="T28" fmla="*/ 6052 w 7057"/>
              <a:gd name="T29" fmla="*/ 3714 h 4247"/>
              <a:gd name="T30" fmla="*/ 0 w 7057"/>
              <a:gd name="T31" fmla="*/ 3698 h 4247"/>
              <a:gd name="T32" fmla="*/ 23 w 7057"/>
              <a:gd name="T33" fmla="*/ 2956 h 4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57" h="4247">
                <a:moveTo>
                  <a:pt x="23" y="2956"/>
                </a:moveTo>
                <a:cubicBezTo>
                  <a:pt x="96" y="2956"/>
                  <a:pt x="169" y="2956"/>
                  <a:pt x="260" y="2956"/>
                </a:cubicBezTo>
                <a:cubicBezTo>
                  <a:pt x="351" y="2956"/>
                  <a:pt x="448" y="2961"/>
                  <a:pt x="568" y="2956"/>
                </a:cubicBezTo>
                <a:cubicBezTo>
                  <a:pt x="688" y="2951"/>
                  <a:pt x="837" y="2937"/>
                  <a:pt x="978" y="2925"/>
                </a:cubicBezTo>
                <a:cubicBezTo>
                  <a:pt x="1119" y="2913"/>
                  <a:pt x="1220" y="2910"/>
                  <a:pt x="1412" y="2885"/>
                </a:cubicBezTo>
                <a:cubicBezTo>
                  <a:pt x="1604" y="2860"/>
                  <a:pt x="1899" y="2820"/>
                  <a:pt x="2130" y="2775"/>
                </a:cubicBezTo>
                <a:cubicBezTo>
                  <a:pt x="2361" y="2730"/>
                  <a:pt x="2553" y="2689"/>
                  <a:pt x="2801" y="2617"/>
                </a:cubicBezTo>
                <a:cubicBezTo>
                  <a:pt x="3049" y="2545"/>
                  <a:pt x="3370" y="2438"/>
                  <a:pt x="3621" y="2341"/>
                </a:cubicBezTo>
                <a:cubicBezTo>
                  <a:pt x="3872" y="2244"/>
                  <a:pt x="4106" y="2136"/>
                  <a:pt x="4308" y="2033"/>
                </a:cubicBezTo>
                <a:cubicBezTo>
                  <a:pt x="4510" y="1930"/>
                  <a:pt x="4665" y="1838"/>
                  <a:pt x="4836" y="1725"/>
                </a:cubicBezTo>
                <a:cubicBezTo>
                  <a:pt x="5007" y="1612"/>
                  <a:pt x="5187" y="1480"/>
                  <a:pt x="5334" y="1354"/>
                </a:cubicBezTo>
                <a:cubicBezTo>
                  <a:pt x="5481" y="1228"/>
                  <a:pt x="5620" y="1077"/>
                  <a:pt x="5720" y="968"/>
                </a:cubicBezTo>
                <a:cubicBezTo>
                  <a:pt x="5820" y="859"/>
                  <a:pt x="5882" y="777"/>
                  <a:pt x="5933" y="699"/>
                </a:cubicBezTo>
                <a:cubicBezTo>
                  <a:pt x="5984" y="621"/>
                  <a:pt x="6008" y="0"/>
                  <a:pt x="6028" y="502"/>
                </a:cubicBezTo>
                <a:cubicBezTo>
                  <a:pt x="6048" y="1004"/>
                  <a:pt x="7057" y="3181"/>
                  <a:pt x="6052" y="3714"/>
                </a:cubicBezTo>
                <a:cubicBezTo>
                  <a:pt x="5047" y="4247"/>
                  <a:pt x="2523" y="3972"/>
                  <a:pt x="0" y="3698"/>
                </a:cubicBezTo>
                <a:cubicBezTo>
                  <a:pt x="0" y="3698"/>
                  <a:pt x="23" y="2956"/>
                  <a:pt x="23" y="2956"/>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0438" name="Line 6"/>
          <p:cNvSpPr>
            <a:spLocks noChangeShapeType="1"/>
          </p:cNvSpPr>
          <p:nvPr/>
        </p:nvSpPr>
        <p:spPr bwMode="auto">
          <a:xfrm flipV="1">
            <a:off x="5068888" y="3692525"/>
            <a:ext cx="352425" cy="1320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0439" name="Line 7"/>
          <p:cNvSpPr>
            <a:spLocks noChangeShapeType="1"/>
          </p:cNvSpPr>
          <p:nvPr/>
        </p:nvSpPr>
        <p:spPr bwMode="auto">
          <a:xfrm flipV="1">
            <a:off x="5308600" y="3765550"/>
            <a:ext cx="309563" cy="1157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0440" name="Line 8"/>
          <p:cNvSpPr>
            <a:spLocks noChangeShapeType="1"/>
          </p:cNvSpPr>
          <p:nvPr/>
        </p:nvSpPr>
        <p:spPr bwMode="auto">
          <a:xfrm flipV="1">
            <a:off x="6018213" y="3822700"/>
            <a:ext cx="219075" cy="8191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0441" name="Line 9"/>
          <p:cNvSpPr>
            <a:spLocks noChangeShapeType="1"/>
          </p:cNvSpPr>
          <p:nvPr/>
        </p:nvSpPr>
        <p:spPr bwMode="auto">
          <a:xfrm flipV="1">
            <a:off x="6337300" y="3783013"/>
            <a:ext cx="190500" cy="7143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0442" name="Freeform 10"/>
          <p:cNvSpPr>
            <a:spLocks/>
          </p:cNvSpPr>
          <p:nvPr/>
        </p:nvSpPr>
        <p:spPr bwMode="auto">
          <a:xfrm>
            <a:off x="5422900" y="3678238"/>
            <a:ext cx="193675" cy="87312"/>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0443" name="Freeform 11"/>
          <p:cNvSpPr>
            <a:spLocks/>
          </p:cNvSpPr>
          <p:nvPr/>
        </p:nvSpPr>
        <p:spPr bwMode="auto">
          <a:xfrm>
            <a:off x="5616575" y="3705225"/>
            <a:ext cx="619125" cy="111125"/>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0444" name="Freeform 12"/>
          <p:cNvSpPr>
            <a:spLocks/>
          </p:cNvSpPr>
          <p:nvPr/>
        </p:nvSpPr>
        <p:spPr bwMode="auto">
          <a:xfrm>
            <a:off x="6238875" y="3711575"/>
            <a:ext cx="288925" cy="111125"/>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0445" name="Freeform 13"/>
          <p:cNvSpPr>
            <a:spLocks/>
          </p:cNvSpPr>
          <p:nvPr/>
        </p:nvSpPr>
        <p:spPr bwMode="auto">
          <a:xfrm>
            <a:off x="5416550" y="3516313"/>
            <a:ext cx="1108075" cy="265112"/>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30446" name="Group 14"/>
          <p:cNvGrpSpPr>
            <a:grpSpLocks/>
          </p:cNvGrpSpPr>
          <p:nvPr/>
        </p:nvGrpSpPr>
        <p:grpSpPr bwMode="auto">
          <a:xfrm rot="2784419">
            <a:off x="384969" y="3199607"/>
            <a:ext cx="2705100" cy="715962"/>
            <a:chOff x="816" y="2123"/>
            <a:chExt cx="2586" cy="805"/>
          </a:xfrm>
        </p:grpSpPr>
        <p:sp>
          <p:nvSpPr>
            <p:cNvPr id="530447" name="Freeform 15"/>
            <p:cNvSpPr>
              <a:spLocks noChangeAspect="1"/>
            </p:cNvSpPr>
            <p:nvPr/>
          </p:nvSpPr>
          <p:spPr bwMode="auto">
            <a:xfrm flipH="1">
              <a:off x="2001" y="2123"/>
              <a:ext cx="1401" cy="805"/>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0448" name="Freeform 16"/>
            <p:cNvSpPr>
              <a:spLocks/>
            </p:cNvSpPr>
            <p:nvPr/>
          </p:nvSpPr>
          <p:spPr bwMode="auto">
            <a:xfrm flipH="1">
              <a:off x="816" y="2347"/>
              <a:ext cx="1306" cy="168"/>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0449" name="Freeform 17"/>
            <p:cNvSpPr>
              <a:spLocks/>
            </p:cNvSpPr>
            <p:nvPr/>
          </p:nvSpPr>
          <p:spPr bwMode="auto">
            <a:xfrm>
              <a:off x="859" y="2337"/>
              <a:ext cx="1335" cy="182"/>
            </a:xfrm>
            <a:custGeom>
              <a:avLst/>
              <a:gdLst>
                <a:gd name="T0" fmla="*/ 1335 w 1335"/>
                <a:gd name="T1" fmla="*/ 117 h 182"/>
                <a:gd name="T2" fmla="*/ 1079 w 1335"/>
                <a:gd name="T3" fmla="*/ 165 h 182"/>
                <a:gd name="T4" fmla="*/ 822 w 1335"/>
                <a:gd name="T5" fmla="*/ 13 h 182"/>
                <a:gd name="T6" fmla="*/ 536 w 1335"/>
                <a:gd name="T7" fmla="*/ 155 h 182"/>
                <a:gd name="T8" fmla="*/ 271 w 1335"/>
                <a:gd name="T9" fmla="*/ 3 h 182"/>
                <a:gd name="T10" fmla="*/ 0 w 1335"/>
                <a:gd name="T11" fmla="*/ 165 h 182"/>
              </a:gdLst>
              <a:ahLst/>
              <a:cxnLst>
                <a:cxn ang="0">
                  <a:pos x="T0" y="T1"/>
                </a:cxn>
                <a:cxn ang="0">
                  <a:pos x="T2" y="T3"/>
                </a:cxn>
                <a:cxn ang="0">
                  <a:pos x="T4" y="T5"/>
                </a:cxn>
                <a:cxn ang="0">
                  <a:pos x="T6" y="T7"/>
                </a:cxn>
                <a:cxn ang="0">
                  <a:pos x="T8" y="T9"/>
                </a:cxn>
                <a:cxn ang="0">
                  <a:pos x="T10" y="T11"/>
                </a:cxn>
              </a:cxnLst>
              <a:rect l="0" t="0" r="r" b="b"/>
              <a:pathLst>
                <a:path w="1335" h="182">
                  <a:moveTo>
                    <a:pt x="1335" y="117"/>
                  </a:moveTo>
                  <a:cubicBezTo>
                    <a:pt x="1292" y="125"/>
                    <a:pt x="1164" y="182"/>
                    <a:pt x="1079" y="165"/>
                  </a:cubicBezTo>
                  <a:cubicBezTo>
                    <a:pt x="994" y="148"/>
                    <a:pt x="912" y="15"/>
                    <a:pt x="822" y="13"/>
                  </a:cubicBezTo>
                  <a:cubicBezTo>
                    <a:pt x="732" y="10"/>
                    <a:pt x="627" y="158"/>
                    <a:pt x="536" y="155"/>
                  </a:cubicBezTo>
                  <a:cubicBezTo>
                    <a:pt x="444" y="153"/>
                    <a:pt x="361" y="0"/>
                    <a:pt x="271" y="3"/>
                  </a:cubicBezTo>
                  <a:cubicBezTo>
                    <a:pt x="182" y="5"/>
                    <a:pt x="46" y="137"/>
                    <a:pt x="0" y="165"/>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30450" name="Text Box 18"/>
          <p:cNvSpPr txBox="1">
            <a:spLocks noChangeArrowheads="1"/>
          </p:cNvSpPr>
          <p:nvPr/>
        </p:nvSpPr>
        <p:spPr bwMode="auto">
          <a:xfrm>
            <a:off x="3343275" y="3095625"/>
            <a:ext cx="650875"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6600"/>
              <a:t>?</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Freeform 2"/>
          <p:cNvSpPr>
            <a:spLocks/>
          </p:cNvSpPr>
          <p:nvPr/>
        </p:nvSpPr>
        <p:spPr bwMode="auto">
          <a:xfrm>
            <a:off x="-300038" y="1176338"/>
            <a:ext cx="8258176" cy="5294312"/>
          </a:xfrm>
          <a:custGeom>
            <a:avLst/>
            <a:gdLst>
              <a:gd name="T0" fmla="*/ 41 w 5202"/>
              <a:gd name="T1" fmla="*/ 0 h 3335"/>
              <a:gd name="T2" fmla="*/ 362 w 5202"/>
              <a:gd name="T3" fmla="*/ 8 h 3335"/>
              <a:gd name="T4" fmla="*/ 716 w 5202"/>
              <a:gd name="T5" fmla="*/ 8 h 3335"/>
              <a:gd name="T6" fmla="*/ 1168 w 5202"/>
              <a:gd name="T7" fmla="*/ 57 h 3335"/>
              <a:gd name="T8" fmla="*/ 1711 w 5202"/>
              <a:gd name="T9" fmla="*/ 148 h 3335"/>
              <a:gd name="T10" fmla="*/ 2156 w 5202"/>
              <a:gd name="T11" fmla="*/ 246 h 3335"/>
              <a:gd name="T12" fmla="*/ 2715 w 5202"/>
              <a:gd name="T13" fmla="*/ 411 h 3335"/>
              <a:gd name="T14" fmla="*/ 3299 w 5202"/>
              <a:gd name="T15" fmla="*/ 650 h 3335"/>
              <a:gd name="T16" fmla="*/ 3851 w 5202"/>
              <a:gd name="T17" fmla="*/ 929 h 3335"/>
              <a:gd name="T18" fmla="*/ 4180 w 5202"/>
              <a:gd name="T19" fmla="*/ 1143 h 3335"/>
              <a:gd name="T20" fmla="*/ 4583 w 5202"/>
              <a:gd name="T21" fmla="*/ 1423 h 3335"/>
              <a:gd name="T22" fmla="*/ 4830 w 5202"/>
              <a:gd name="T23" fmla="*/ 1645 h 3335"/>
              <a:gd name="T24" fmla="*/ 4945 w 5202"/>
              <a:gd name="T25" fmla="*/ 1802 h 3335"/>
              <a:gd name="T26" fmla="*/ 4994 w 5202"/>
              <a:gd name="T27" fmla="*/ 1859 h 3335"/>
              <a:gd name="T28" fmla="*/ 3694 w 5202"/>
              <a:gd name="T29" fmla="*/ 2781 h 3335"/>
              <a:gd name="T30" fmla="*/ 1020 w 5202"/>
              <a:gd name="T31" fmla="*/ 3283 h 3335"/>
              <a:gd name="T32" fmla="*/ 0 w 5202"/>
              <a:gd name="T33" fmla="*/ 3094 h 3335"/>
              <a:gd name="T34" fmla="*/ 41 w 5202"/>
              <a:gd name="T35" fmla="*/ 0 h 3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2" h="3335">
                <a:moveTo>
                  <a:pt x="41" y="0"/>
                </a:moveTo>
                <a:cubicBezTo>
                  <a:pt x="145" y="3"/>
                  <a:pt x="250" y="7"/>
                  <a:pt x="362" y="8"/>
                </a:cubicBezTo>
                <a:cubicBezTo>
                  <a:pt x="474" y="9"/>
                  <a:pt x="582" y="0"/>
                  <a:pt x="716" y="8"/>
                </a:cubicBezTo>
                <a:cubicBezTo>
                  <a:pt x="850" y="16"/>
                  <a:pt x="1002" y="34"/>
                  <a:pt x="1168" y="57"/>
                </a:cubicBezTo>
                <a:cubicBezTo>
                  <a:pt x="1334" y="80"/>
                  <a:pt x="1546" y="116"/>
                  <a:pt x="1711" y="148"/>
                </a:cubicBezTo>
                <a:cubicBezTo>
                  <a:pt x="1876" y="180"/>
                  <a:pt x="1989" y="202"/>
                  <a:pt x="2156" y="246"/>
                </a:cubicBezTo>
                <a:cubicBezTo>
                  <a:pt x="2323" y="290"/>
                  <a:pt x="2525" y="344"/>
                  <a:pt x="2715" y="411"/>
                </a:cubicBezTo>
                <a:cubicBezTo>
                  <a:pt x="2905" y="478"/>
                  <a:pt x="3110" y="564"/>
                  <a:pt x="3299" y="650"/>
                </a:cubicBezTo>
                <a:cubicBezTo>
                  <a:pt x="3488" y="736"/>
                  <a:pt x="3704" y="847"/>
                  <a:pt x="3851" y="929"/>
                </a:cubicBezTo>
                <a:cubicBezTo>
                  <a:pt x="3998" y="1011"/>
                  <a:pt x="4058" y="1061"/>
                  <a:pt x="4180" y="1143"/>
                </a:cubicBezTo>
                <a:cubicBezTo>
                  <a:pt x="4302" y="1225"/>
                  <a:pt x="4475" y="1339"/>
                  <a:pt x="4583" y="1423"/>
                </a:cubicBezTo>
                <a:cubicBezTo>
                  <a:pt x="4691" y="1507"/>
                  <a:pt x="4770" y="1582"/>
                  <a:pt x="4830" y="1645"/>
                </a:cubicBezTo>
                <a:cubicBezTo>
                  <a:pt x="4890" y="1708"/>
                  <a:pt x="4918" y="1766"/>
                  <a:pt x="4945" y="1802"/>
                </a:cubicBezTo>
                <a:cubicBezTo>
                  <a:pt x="4972" y="1838"/>
                  <a:pt x="5202" y="1696"/>
                  <a:pt x="4994" y="1859"/>
                </a:cubicBezTo>
                <a:cubicBezTo>
                  <a:pt x="4786" y="2022"/>
                  <a:pt x="4356" y="2544"/>
                  <a:pt x="3694" y="2781"/>
                </a:cubicBezTo>
                <a:cubicBezTo>
                  <a:pt x="3032" y="3018"/>
                  <a:pt x="1636" y="3231"/>
                  <a:pt x="1020" y="3283"/>
                </a:cubicBezTo>
                <a:cubicBezTo>
                  <a:pt x="404" y="3335"/>
                  <a:pt x="202" y="3214"/>
                  <a:pt x="0" y="3094"/>
                </a:cubicBezTo>
                <a:cubicBezTo>
                  <a:pt x="0" y="3094"/>
                  <a:pt x="41" y="0"/>
                  <a:pt x="41" y="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59" name="Freeform 3"/>
          <p:cNvSpPr>
            <a:spLocks/>
          </p:cNvSpPr>
          <p:nvPr/>
        </p:nvSpPr>
        <p:spPr bwMode="auto">
          <a:xfrm>
            <a:off x="5067300" y="3524250"/>
            <a:ext cx="1457325" cy="1489075"/>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60" name="Rectangle 4"/>
          <p:cNvSpPr>
            <a:spLocks noGrp="1" noChangeArrowheads="1"/>
          </p:cNvSpPr>
          <p:nvPr>
            <p:ph type="title"/>
          </p:nvPr>
        </p:nvSpPr>
        <p:spPr/>
        <p:txBody>
          <a:bodyPr/>
          <a:lstStyle/>
          <a:p>
            <a:r>
              <a:rPr lang="en-US" altLang="en-US"/>
              <a:t>xtal stuck on tray</a:t>
            </a:r>
          </a:p>
        </p:txBody>
      </p:sp>
      <p:sp>
        <p:nvSpPr>
          <p:cNvPr id="531461" name="Freeform 5"/>
          <p:cNvSpPr>
            <a:spLocks/>
          </p:cNvSpPr>
          <p:nvPr/>
        </p:nvSpPr>
        <p:spPr bwMode="auto">
          <a:xfrm>
            <a:off x="-187325" y="1119188"/>
            <a:ext cx="11202988" cy="6742112"/>
          </a:xfrm>
          <a:custGeom>
            <a:avLst/>
            <a:gdLst>
              <a:gd name="T0" fmla="*/ 23 w 7057"/>
              <a:gd name="T1" fmla="*/ 2956 h 4247"/>
              <a:gd name="T2" fmla="*/ 260 w 7057"/>
              <a:gd name="T3" fmla="*/ 2956 h 4247"/>
              <a:gd name="T4" fmla="*/ 568 w 7057"/>
              <a:gd name="T5" fmla="*/ 2956 h 4247"/>
              <a:gd name="T6" fmla="*/ 978 w 7057"/>
              <a:gd name="T7" fmla="*/ 2925 h 4247"/>
              <a:gd name="T8" fmla="*/ 1412 w 7057"/>
              <a:gd name="T9" fmla="*/ 2885 h 4247"/>
              <a:gd name="T10" fmla="*/ 2130 w 7057"/>
              <a:gd name="T11" fmla="*/ 2775 h 4247"/>
              <a:gd name="T12" fmla="*/ 2801 w 7057"/>
              <a:gd name="T13" fmla="*/ 2617 h 4247"/>
              <a:gd name="T14" fmla="*/ 3621 w 7057"/>
              <a:gd name="T15" fmla="*/ 2341 h 4247"/>
              <a:gd name="T16" fmla="*/ 4308 w 7057"/>
              <a:gd name="T17" fmla="*/ 2033 h 4247"/>
              <a:gd name="T18" fmla="*/ 4836 w 7057"/>
              <a:gd name="T19" fmla="*/ 1725 h 4247"/>
              <a:gd name="T20" fmla="*/ 5334 w 7057"/>
              <a:gd name="T21" fmla="*/ 1354 h 4247"/>
              <a:gd name="T22" fmla="*/ 5720 w 7057"/>
              <a:gd name="T23" fmla="*/ 968 h 4247"/>
              <a:gd name="T24" fmla="*/ 5933 w 7057"/>
              <a:gd name="T25" fmla="*/ 699 h 4247"/>
              <a:gd name="T26" fmla="*/ 6028 w 7057"/>
              <a:gd name="T27" fmla="*/ 502 h 4247"/>
              <a:gd name="T28" fmla="*/ 6052 w 7057"/>
              <a:gd name="T29" fmla="*/ 3714 h 4247"/>
              <a:gd name="T30" fmla="*/ 0 w 7057"/>
              <a:gd name="T31" fmla="*/ 3698 h 4247"/>
              <a:gd name="T32" fmla="*/ 23 w 7057"/>
              <a:gd name="T33" fmla="*/ 2956 h 4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57" h="4247">
                <a:moveTo>
                  <a:pt x="23" y="2956"/>
                </a:moveTo>
                <a:cubicBezTo>
                  <a:pt x="96" y="2956"/>
                  <a:pt x="169" y="2956"/>
                  <a:pt x="260" y="2956"/>
                </a:cubicBezTo>
                <a:cubicBezTo>
                  <a:pt x="351" y="2956"/>
                  <a:pt x="448" y="2961"/>
                  <a:pt x="568" y="2956"/>
                </a:cubicBezTo>
                <a:cubicBezTo>
                  <a:pt x="688" y="2951"/>
                  <a:pt x="837" y="2937"/>
                  <a:pt x="978" y="2925"/>
                </a:cubicBezTo>
                <a:cubicBezTo>
                  <a:pt x="1119" y="2913"/>
                  <a:pt x="1220" y="2910"/>
                  <a:pt x="1412" y="2885"/>
                </a:cubicBezTo>
                <a:cubicBezTo>
                  <a:pt x="1604" y="2860"/>
                  <a:pt x="1899" y="2820"/>
                  <a:pt x="2130" y="2775"/>
                </a:cubicBezTo>
                <a:cubicBezTo>
                  <a:pt x="2361" y="2730"/>
                  <a:pt x="2553" y="2689"/>
                  <a:pt x="2801" y="2617"/>
                </a:cubicBezTo>
                <a:cubicBezTo>
                  <a:pt x="3049" y="2545"/>
                  <a:pt x="3370" y="2438"/>
                  <a:pt x="3621" y="2341"/>
                </a:cubicBezTo>
                <a:cubicBezTo>
                  <a:pt x="3872" y="2244"/>
                  <a:pt x="4106" y="2136"/>
                  <a:pt x="4308" y="2033"/>
                </a:cubicBezTo>
                <a:cubicBezTo>
                  <a:pt x="4510" y="1930"/>
                  <a:pt x="4665" y="1838"/>
                  <a:pt x="4836" y="1725"/>
                </a:cubicBezTo>
                <a:cubicBezTo>
                  <a:pt x="5007" y="1612"/>
                  <a:pt x="5187" y="1480"/>
                  <a:pt x="5334" y="1354"/>
                </a:cubicBezTo>
                <a:cubicBezTo>
                  <a:pt x="5481" y="1228"/>
                  <a:pt x="5620" y="1077"/>
                  <a:pt x="5720" y="968"/>
                </a:cubicBezTo>
                <a:cubicBezTo>
                  <a:pt x="5820" y="859"/>
                  <a:pt x="5882" y="777"/>
                  <a:pt x="5933" y="699"/>
                </a:cubicBezTo>
                <a:cubicBezTo>
                  <a:pt x="5984" y="621"/>
                  <a:pt x="6008" y="0"/>
                  <a:pt x="6028" y="502"/>
                </a:cubicBezTo>
                <a:cubicBezTo>
                  <a:pt x="6048" y="1004"/>
                  <a:pt x="7057" y="3181"/>
                  <a:pt x="6052" y="3714"/>
                </a:cubicBezTo>
                <a:cubicBezTo>
                  <a:pt x="5047" y="4247"/>
                  <a:pt x="2523" y="3972"/>
                  <a:pt x="0" y="3698"/>
                </a:cubicBezTo>
                <a:cubicBezTo>
                  <a:pt x="0" y="3698"/>
                  <a:pt x="23" y="2956"/>
                  <a:pt x="23" y="2956"/>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62" name="Line 6"/>
          <p:cNvSpPr>
            <a:spLocks noChangeShapeType="1"/>
          </p:cNvSpPr>
          <p:nvPr/>
        </p:nvSpPr>
        <p:spPr bwMode="auto">
          <a:xfrm flipV="1">
            <a:off x="5068888" y="3692525"/>
            <a:ext cx="352425" cy="1320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63" name="Line 7"/>
          <p:cNvSpPr>
            <a:spLocks noChangeShapeType="1"/>
          </p:cNvSpPr>
          <p:nvPr/>
        </p:nvSpPr>
        <p:spPr bwMode="auto">
          <a:xfrm flipV="1">
            <a:off x="5308600" y="3765550"/>
            <a:ext cx="309563" cy="1157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64" name="Line 8"/>
          <p:cNvSpPr>
            <a:spLocks noChangeShapeType="1"/>
          </p:cNvSpPr>
          <p:nvPr/>
        </p:nvSpPr>
        <p:spPr bwMode="auto">
          <a:xfrm flipV="1">
            <a:off x="6018213" y="3822700"/>
            <a:ext cx="219075" cy="8191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65" name="Line 9"/>
          <p:cNvSpPr>
            <a:spLocks noChangeShapeType="1"/>
          </p:cNvSpPr>
          <p:nvPr/>
        </p:nvSpPr>
        <p:spPr bwMode="auto">
          <a:xfrm flipV="1">
            <a:off x="6337300" y="3783013"/>
            <a:ext cx="190500" cy="7143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66" name="Freeform 10"/>
          <p:cNvSpPr>
            <a:spLocks/>
          </p:cNvSpPr>
          <p:nvPr/>
        </p:nvSpPr>
        <p:spPr bwMode="auto">
          <a:xfrm>
            <a:off x="5422900" y="3678238"/>
            <a:ext cx="193675" cy="87312"/>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67" name="Freeform 11"/>
          <p:cNvSpPr>
            <a:spLocks/>
          </p:cNvSpPr>
          <p:nvPr/>
        </p:nvSpPr>
        <p:spPr bwMode="auto">
          <a:xfrm>
            <a:off x="5616575" y="3705225"/>
            <a:ext cx="619125" cy="111125"/>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68" name="Freeform 12"/>
          <p:cNvSpPr>
            <a:spLocks/>
          </p:cNvSpPr>
          <p:nvPr/>
        </p:nvSpPr>
        <p:spPr bwMode="auto">
          <a:xfrm>
            <a:off x="6238875" y="3711575"/>
            <a:ext cx="288925" cy="111125"/>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69" name="Freeform 13"/>
          <p:cNvSpPr>
            <a:spLocks/>
          </p:cNvSpPr>
          <p:nvPr/>
        </p:nvSpPr>
        <p:spPr bwMode="auto">
          <a:xfrm>
            <a:off x="5416550" y="3516313"/>
            <a:ext cx="1108075" cy="265112"/>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31470" name="Group 14"/>
          <p:cNvGrpSpPr>
            <a:grpSpLocks/>
          </p:cNvGrpSpPr>
          <p:nvPr/>
        </p:nvGrpSpPr>
        <p:grpSpPr bwMode="auto">
          <a:xfrm rot="2784419">
            <a:off x="-721519" y="2536032"/>
            <a:ext cx="4633913" cy="1060450"/>
            <a:chOff x="816" y="2123"/>
            <a:chExt cx="2586" cy="805"/>
          </a:xfrm>
        </p:grpSpPr>
        <p:sp>
          <p:nvSpPr>
            <p:cNvPr id="531471" name="Freeform 15"/>
            <p:cNvSpPr>
              <a:spLocks noChangeAspect="1"/>
            </p:cNvSpPr>
            <p:nvPr/>
          </p:nvSpPr>
          <p:spPr bwMode="auto">
            <a:xfrm flipH="1">
              <a:off x="2001" y="2123"/>
              <a:ext cx="1401" cy="805"/>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72" name="Freeform 16"/>
            <p:cNvSpPr>
              <a:spLocks/>
            </p:cNvSpPr>
            <p:nvPr/>
          </p:nvSpPr>
          <p:spPr bwMode="auto">
            <a:xfrm flipH="1">
              <a:off x="816" y="2347"/>
              <a:ext cx="1306" cy="168"/>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73" name="Freeform 17"/>
            <p:cNvSpPr>
              <a:spLocks/>
            </p:cNvSpPr>
            <p:nvPr/>
          </p:nvSpPr>
          <p:spPr bwMode="auto">
            <a:xfrm>
              <a:off x="859" y="2337"/>
              <a:ext cx="1335" cy="182"/>
            </a:xfrm>
            <a:custGeom>
              <a:avLst/>
              <a:gdLst>
                <a:gd name="T0" fmla="*/ 1335 w 1335"/>
                <a:gd name="T1" fmla="*/ 117 h 182"/>
                <a:gd name="T2" fmla="*/ 1079 w 1335"/>
                <a:gd name="T3" fmla="*/ 165 h 182"/>
                <a:gd name="T4" fmla="*/ 822 w 1335"/>
                <a:gd name="T5" fmla="*/ 13 h 182"/>
                <a:gd name="T6" fmla="*/ 536 w 1335"/>
                <a:gd name="T7" fmla="*/ 155 h 182"/>
                <a:gd name="T8" fmla="*/ 271 w 1335"/>
                <a:gd name="T9" fmla="*/ 3 h 182"/>
                <a:gd name="T10" fmla="*/ 0 w 1335"/>
                <a:gd name="T11" fmla="*/ 165 h 182"/>
              </a:gdLst>
              <a:ahLst/>
              <a:cxnLst>
                <a:cxn ang="0">
                  <a:pos x="T0" y="T1"/>
                </a:cxn>
                <a:cxn ang="0">
                  <a:pos x="T2" y="T3"/>
                </a:cxn>
                <a:cxn ang="0">
                  <a:pos x="T4" y="T5"/>
                </a:cxn>
                <a:cxn ang="0">
                  <a:pos x="T6" y="T7"/>
                </a:cxn>
                <a:cxn ang="0">
                  <a:pos x="T8" y="T9"/>
                </a:cxn>
                <a:cxn ang="0">
                  <a:pos x="T10" y="T11"/>
                </a:cxn>
              </a:cxnLst>
              <a:rect l="0" t="0" r="r" b="b"/>
              <a:pathLst>
                <a:path w="1335" h="182">
                  <a:moveTo>
                    <a:pt x="1335" y="117"/>
                  </a:moveTo>
                  <a:cubicBezTo>
                    <a:pt x="1292" y="125"/>
                    <a:pt x="1164" y="182"/>
                    <a:pt x="1079" y="165"/>
                  </a:cubicBezTo>
                  <a:cubicBezTo>
                    <a:pt x="994" y="148"/>
                    <a:pt x="912" y="15"/>
                    <a:pt x="822" y="13"/>
                  </a:cubicBezTo>
                  <a:cubicBezTo>
                    <a:pt x="732" y="10"/>
                    <a:pt x="627" y="158"/>
                    <a:pt x="536" y="155"/>
                  </a:cubicBezTo>
                  <a:cubicBezTo>
                    <a:pt x="444" y="153"/>
                    <a:pt x="361" y="0"/>
                    <a:pt x="271" y="3"/>
                  </a:cubicBezTo>
                  <a:cubicBezTo>
                    <a:pt x="182" y="5"/>
                    <a:pt x="46" y="137"/>
                    <a:pt x="0" y="165"/>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31474" name="Group 18"/>
          <p:cNvGrpSpPr>
            <a:grpSpLocks/>
          </p:cNvGrpSpPr>
          <p:nvPr/>
        </p:nvGrpSpPr>
        <p:grpSpPr bwMode="auto">
          <a:xfrm rot="1505789">
            <a:off x="2308225" y="2509838"/>
            <a:ext cx="4633913" cy="1060450"/>
            <a:chOff x="816" y="2123"/>
            <a:chExt cx="2586" cy="805"/>
          </a:xfrm>
        </p:grpSpPr>
        <p:sp>
          <p:nvSpPr>
            <p:cNvPr id="531475" name="Freeform 19"/>
            <p:cNvSpPr>
              <a:spLocks noChangeAspect="1"/>
            </p:cNvSpPr>
            <p:nvPr/>
          </p:nvSpPr>
          <p:spPr bwMode="auto">
            <a:xfrm flipH="1">
              <a:off x="2001" y="2123"/>
              <a:ext cx="1401" cy="805"/>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76" name="Freeform 20"/>
            <p:cNvSpPr>
              <a:spLocks/>
            </p:cNvSpPr>
            <p:nvPr/>
          </p:nvSpPr>
          <p:spPr bwMode="auto">
            <a:xfrm flipH="1">
              <a:off x="816" y="2347"/>
              <a:ext cx="1306" cy="168"/>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77" name="Freeform 21"/>
            <p:cNvSpPr>
              <a:spLocks/>
            </p:cNvSpPr>
            <p:nvPr/>
          </p:nvSpPr>
          <p:spPr bwMode="auto">
            <a:xfrm>
              <a:off x="859" y="2337"/>
              <a:ext cx="1335" cy="182"/>
            </a:xfrm>
            <a:custGeom>
              <a:avLst/>
              <a:gdLst>
                <a:gd name="T0" fmla="*/ 1335 w 1335"/>
                <a:gd name="T1" fmla="*/ 117 h 182"/>
                <a:gd name="T2" fmla="*/ 1079 w 1335"/>
                <a:gd name="T3" fmla="*/ 165 h 182"/>
                <a:gd name="T4" fmla="*/ 822 w 1335"/>
                <a:gd name="T5" fmla="*/ 13 h 182"/>
                <a:gd name="T6" fmla="*/ 536 w 1335"/>
                <a:gd name="T7" fmla="*/ 155 h 182"/>
                <a:gd name="T8" fmla="*/ 271 w 1335"/>
                <a:gd name="T9" fmla="*/ 3 h 182"/>
                <a:gd name="T10" fmla="*/ 0 w 1335"/>
                <a:gd name="T11" fmla="*/ 165 h 182"/>
              </a:gdLst>
              <a:ahLst/>
              <a:cxnLst>
                <a:cxn ang="0">
                  <a:pos x="T0" y="T1"/>
                </a:cxn>
                <a:cxn ang="0">
                  <a:pos x="T2" y="T3"/>
                </a:cxn>
                <a:cxn ang="0">
                  <a:pos x="T4" y="T5"/>
                </a:cxn>
                <a:cxn ang="0">
                  <a:pos x="T6" y="T7"/>
                </a:cxn>
                <a:cxn ang="0">
                  <a:pos x="T8" y="T9"/>
                </a:cxn>
                <a:cxn ang="0">
                  <a:pos x="T10" y="T11"/>
                </a:cxn>
              </a:cxnLst>
              <a:rect l="0" t="0" r="r" b="b"/>
              <a:pathLst>
                <a:path w="1335" h="182">
                  <a:moveTo>
                    <a:pt x="1335" y="117"/>
                  </a:moveTo>
                  <a:cubicBezTo>
                    <a:pt x="1292" y="125"/>
                    <a:pt x="1164" y="182"/>
                    <a:pt x="1079" y="165"/>
                  </a:cubicBezTo>
                  <a:cubicBezTo>
                    <a:pt x="994" y="148"/>
                    <a:pt x="912" y="15"/>
                    <a:pt x="822" y="13"/>
                  </a:cubicBezTo>
                  <a:cubicBezTo>
                    <a:pt x="732" y="10"/>
                    <a:pt x="627" y="158"/>
                    <a:pt x="536" y="155"/>
                  </a:cubicBezTo>
                  <a:cubicBezTo>
                    <a:pt x="444" y="153"/>
                    <a:pt x="361" y="0"/>
                    <a:pt x="271" y="3"/>
                  </a:cubicBezTo>
                  <a:cubicBezTo>
                    <a:pt x="182" y="5"/>
                    <a:pt x="46" y="137"/>
                    <a:pt x="0" y="165"/>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3147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314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Freeform 2"/>
          <p:cNvSpPr>
            <a:spLocks/>
          </p:cNvSpPr>
          <p:nvPr/>
        </p:nvSpPr>
        <p:spPr bwMode="auto">
          <a:xfrm>
            <a:off x="-300038" y="1176338"/>
            <a:ext cx="8258176" cy="5294312"/>
          </a:xfrm>
          <a:custGeom>
            <a:avLst/>
            <a:gdLst>
              <a:gd name="T0" fmla="*/ 41 w 5202"/>
              <a:gd name="T1" fmla="*/ 0 h 3335"/>
              <a:gd name="T2" fmla="*/ 362 w 5202"/>
              <a:gd name="T3" fmla="*/ 8 h 3335"/>
              <a:gd name="T4" fmla="*/ 716 w 5202"/>
              <a:gd name="T5" fmla="*/ 8 h 3335"/>
              <a:gd name="T6" fmla="*/ 1168 w 5202"/>
              <a:gd name="T7" fmla="*/ 57 h 3335"/>
              <a:gd name="T8" fmla="*/ 1711 w 5202"/>
              <a:gd name="T9" fmla="*/ 148 h 3335"/>
              <a:gd name="T10" fmla="*/ 2156 w 5202"/>
              <a:gd name="T11" fmla="*/ 246 h 3335"/>
              <a:gd name="T12" fmla="*/ 2715 w 5202"/>
              <a:gd name="T13" fmla="*/ 411 h 3335"/>
              <a:gd name="T14" fmla="*/ 3299 w 5202"/>
              <a:gd name="T15" fmla="*/ 650 h 3335"/>
              <a:gd name="T16" fmla="*/ 3851 w 5202"/>
              <a:gd name="T17" fmla="*/ 929 h 3335"/>
              <a:gd name="T18" fmla="*/ 4180 w 5202"/>
              <a:gd name="T19" fmla="*/ 1143 h 3335"/>
              <a:gd name="T20" fmla="*/ 4583 w 5202"/>
              <a:gd name="T21" fmla="*/ 1423 h 3335"/>
              <a:gd name="T22" fmla="*/ 4830 w 5202"/>
              <a:gd name="T23" fmla="*/ 1645 h 3335"/>
              <a:gd name="T24" fmla="*/ 4945 w 5202"/>
              <a:gd name="T25" fmla="*/ 1802 h 3335"/>
              <a:gd name="T26" fmla="*/ 4994 w 5202"/>
              <a:gd name="T27" fmla="*/ 1859 h 3335"/>
              <a:gd name="T28" fmla="*/ 3694 w 5202"/>
              <a:gd name="T29" fmla="*/ 2781 h 3335"/>
              <a:gd name="T30" fmla="*/ 1020 w 5202"/>
              <a:gd name="T31" fmla="*/ 3283 h 3335"/>
              <a:gd name="T32" fmla="*/ 0 w 5202"/>
              <a:gd name="T33" fmla="*/ 3094 h 3335"/>
              <a:gd name="T34" fmla="*/ 41 w 5202"/>
              <a:gd name="T35" fmla="*/ 0 h 3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2" h="3335">
                <a:moveTo>
                  <a:pt x="41" y="0"/>
                </a:moveTo>
                <a:cubicBezTo>
                  <a:pt x="145" y="3"/>
                  <a:pt x="250" y="7"/>
                  <a:pt x="362" y="8"/>
                </a:cubicBezTo>
                <a:cubicBezTo>
                  <a:pt x="474" y="9"/>
                  <a:pt x="582" y="0"/>
                  <a:pt x="716" y="8"/>
                </a:cubicBezTo>
                <a:cubicBezTo>
                  <a:pt x="850" y="16"/>
                  <a:pt x="1002" y="34"/>
                  <a:pt x="1168" y="57"/>
                </a:cubicBezTo>
                <a:cubicBezTo>
                  <a:pt x="1334" y="80"/>
                  <a:pt x="1546" y="116"/>
                  <a:pt x="1711" y="148"/>
                </a:cubicBezTo>
                <a:cubicBezTo>
                  <a:pt x="1876" y="180"/>
                  <a:pt x="1989" y="202"/>
                  <a:pt x="2156" y="246"/>
                </a:cubicBezTo>
                <a:cubicBezTo>
                  <a:pt x="2323" y="290"/>
                  <a:pt x="2525" y="344"/>
                  <a:pt x="2715" y="411"/>
                </a:cubicBezTo>
                <a:cubicBezTo>
                  <a:pt x="2905" y="478"/>
                  <a:pt x="3110" y="564"/>
                  <a:pt x="3299" y="650"/>
                </a:cubicBezTo>
                <a:cubicBezTo>
                  <a:pt x="3488" y="736"/>
                  <a:pt x="3704" y="847"/>
                  <a:pt x="3851" y="929"/>
                </a:cubicBezTo>
                <a:cubicBezTo>
                  <a:pt x="3998" y="1011"/>
                  <a:pt x="4058" y="1061"/>
                  <a:pt x="4180" y="1143"/>
                </a:cubicBezTo>
                <a:cubicBezTo>
                  <a:pt x="4302" y="1225"/>
                  <a:pt x="4475" y="1339"/>
                  <a:pt x="4583" y="1423"/>
                </a:cubicBezTo>
                <a:cubicBezTo>
                  <a:pt x="4691" y="1507"/>
                  <a:pt x="4770" y="1582"/>
                  <a:pt x="4830" y="1645"/>
                </a:cubicBezTo>
                <a:cubicBezTo>
                  <a:pt x="4890" y="1708"/>
                  <a:pt x="4918" y="1766"/>
                  <a:pt x="4945" y="1802"/>
                </a:cubicBezTo>
                <a:cubicBezTo>
                  <a:pt x="4972" y="1838"/>
                  <a:pt x="5202" y="1696"/>
                  <a:pt x="4994" y="1859"/>
                </a:cubicBezTo>
                <a:cubicBezTo>
                  <a:pt x="4786" y="2022"/>
                  <a:pt x="4356" y="2544"/>
                  <a:pt x="3694" y="2781"/>
                </a:cubicBezTo>
                <a:cubicBezTo>
                  <a:pt x="3032" y="3018"/>
                  <a:pt x="1636" y="3231"/>
                  <a:pt x="1020" y="3283"/>
                </a:cubicBezTo>
                <a:cubicBezTo>
                  <a:pt x="404" y="3335"/>
                  <a:pt x="202" y="3214"/>
                  <a:pt x="0" y="3094"/>
                </a:cubicBezTo>
                <a:cubicBezTo>
                  <a:pt x="0" y="3094"/>
                  <a:pt x="41" y="0"/>
                  <a:pt x="41" y="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483" name="Freeform 3"/>
          <p:cNvSpPr>
            <a:spLocks/>
          </p:cNvSpPr>
          <p:nvPr/>
        </p:nvSpPr>
        <p:spPr bwMode="auto">
          <a:xfrm>
            <a:off x="2771775" y="4100513"/>
            <a:ext cx="4057650" cy="1357312"/>
          </a:xfrm>
          <a:custGeom>
            <a:avLst/>
            <a:gdLst>
              <a:gd name="T0" fmla="*/ 2362 w 2556"/>
              <a:gd name="T1" fmla="*/ 113 h 855"/>
              <a:gd name="T2" fmla="*/ 2492 w 2556"/>
              <a:gd name="T3" fmla="*/ 3 h 855"/>
              <a:gd name="T4" fmla="*/ 1980 w 2556"/>
              <a:gd name="T5" fmla="*/ 133 h 855"/>
              <a:gd name="T6" fmla="*/ 1578 w 2556"/>
              <a:gd name="T7" fmla="*/ 355 h 855"/>
              <a:gd name="T8" fmla="*/ 1178 w 2556"/>
              <a:gd name="T9" fmla="*/ 555 h 855"/>
              <a:gd name="T10" fmla="*/ 868 w 2556"/>
              <a:gd name="T11" fmla="*/ 506 h 855"/>
              <a:gd name="T12" fmla="*/ 585 w 2556"/>
              <a:gd name="T13" fmla="*/ 699 h 855"/>
              <a:gd name="T14" fmla="*/ 264 w 2556"/>
              <a:gd name="T15" fmla="*/ 649 h 855"/>
              <a:gd name="T16" fmla="*/ 0 w 2556"/>
              <a:gd name="T17" fmla="*/ 855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6" h="855">
                <a:moveTo>
                  <a:pt x="2362" y="113"/>
                </a:moveTo>
                <a:cubicBezTo>
                  <a:pt x="2384" y="95"/>
                  <a:pt x="2556" y="0"/>
                  <a:pt x="2492" y="3"/>
                </a:cubicBezTo>
                <a:cubicBezTo>
                  <a:pt x="2428" y="6"/>
                  <a:pt x="2132" y="74"/>
                  <a:pt x="1980" y="133"/>
                </a:cubicBezTo>
                <a:cubicBezTo>
                  <a:pt x="1828" y="192"/>
                  <a:pt x="1712" y="285"/>
                  <a:pt x="1578" y="355"/>
                </a:cubicBezTo>
                <a:cubicBezTo>
                  <a:pt x="1444" y="425"/>
                  <a:pt x="1296" y="530"/>
                  <a:pt x="1178" y="555"/>
                </a:cubicBezTo>
                <a:cubicBezTo>
                  <a:pt x="1060" y="580"/>
                  <a:pt x="967" y="482"/>
                  <a:pt x="868" y="506"/>
                </a:cubicBezTo>
                <a:cubicBezTo>
                  <a:pt x="769" y="530"/>
                  <a:pt x="684" y="676"/>
                  <a:pt x="585" y="699"/>
                </a:cubicBezTo>
                <a:cubicBezTo>
                  <a:pt x="484" y="723"/>
                  <a:pt x="361" y="623"/>
                  <a:pt x="264" y="649"/>
                </a:cubicBezTo>
                <a:cubicBezTo>
                  <a:pt x="167" y="676"/>
                  <a:pt x="45" y="820"/>
                  <a:pt x="0" y="855"/>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484" name="Freeform 4"/>
          <p:cNvSpPr>
            <a:spLocks/>
          </p:cNvSpPr>
          <p:nvPr/>
        </p:nvSpPr>
        <p:spPr bwMode="auto">
          <a:xfrm>
            <a:off x="5067300" y="3524250"/>
            <a:ext cx="1457325" cy="1489075"/>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485" name="Rectangle 5"/>
          <p:cNvSpPr>
            <a:spLocks noGrp="1" noChangeArrowheads="1"/>
          </p:cNvSpPr>
          <p:nvPr>
            <p:ph type="title"/>
          </p:nvPr>
        </p:nvSpPr>
        <p:spPr/>
        <p:txBody>
          <a:bodyPr/>
          <a:lstStyle/>
          <a:p>
            <a:r>
              <a:rPr lang="en-US" altLang="en-US"/>
              <a:t>xtal stuck on tray</a:t>
            </a:r>
          </a:p>
        </p:txBody>
      </p:sp>
      <p:sp>
        <p:nvSpPr>
          <p:cNvPr id="532486" name="Freeform 6"/>
          <p:cNvSpPr>
            <a:spLocks/>
          </p:cNvSpPr>
          <p:nvPr/>
        </p:nvSpPr>
        <p:spPr bwMode="auto">
          <a:xfrm>
            <a:off x="-187325" y="1119188"/>
            <a:ext cx="11202988" cy="6742112"/>
          </a:xfrm>
          <a:custGeom>
            <a:avLst/>
            <a:gdLst>
              <a:gd name="T0" fmla="*/ 23 w 7057"/>
              <a:gd name="T1" fmla="*/ 2956 h 4247"/>
              <a:gd name="T2" fmla="*/ 260 w 7057"/>
              <a:gd name="T3" fmla="*/ 2956 h 4247"/>
              <a:gd name="T4" fmla="*/ 568 w 7057"/>
              <a:gd name="T5" fmla="*/ 2956 h 4247"/>
              <a:gd name="T6" fmla="*/ 978 w 7057"/>
              <a:gd name="T7" fmla="*/ 2925 h 4247"/>
              <a:gd name="T8" fmla="*/ 1412 w 7057"/>
              <a:gd name="T9" fmla="*/ 2885 h 4247"/>
              <a:gd name="T10" fmla="*/ 2130 w 7057"/>
              <a:gd name="T11" fmla="*/ 2775 h 4247"/>
              <a:gd name="T12" fmla="*/ 2801 w 7057"/>
              <a:gd name="T13" fmla="*/ 2617 h 4247"/>
              <a:gd name="T14" fmla="*/ 3621 w 7057"/>
              <a:gd name="T15" fmla="*/ 2341 h 4247"/>
              <a:gd name="T16" fmla="*/ 4308 w 7057"/>
              <a:gd name="T17" fmla="*/ 2033 h 4247"/>
              <a:gd name="T18" fmla="*/ 4836 w 7057"/>
              <a:gd name="T19" fmla="*/ 1725 h 4247"/>
              <a:gd name="T20" fmla="*/ 5334 w 7057"/>
              <a:gd name="T21" fmla="*/ 1354 h 4247"/>
              <a:gd name="T22" fmla="*/ 5720 w 7057"/>
              <a:gd name="T23" fmla="*/ 968 h 4247"/>
              <a:gd name="T24" fmla="*/ 5933 w 7057"/>
              <a:gd name="T25" fmla="*/ 699 h 4247"/>
              <a:gd name="T26" fmla="*/ 6028 w 7057"/>
              <a:gd name="T27" fmla="*/ 502 h 4247"/>
              <a:gd name="T28" fmla="*/ 6052 w 7057"/>
              <a:gd name="T29" fmla="*/ 3714 h 4247"/>
              <a:gd name="T30" fmla="*/ 0 w 7057"/>
              <a:gd name="T31" fmla="*/ 3698 h 4247"/>
              <a:gd name="T32" fmla="*/ 23 w 7057"/>
              <a:gd name="T33" fmla="*/ 2956 h 4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57" h="4247">
                <a:moveTo>
                  <a:pt x="23" y="2956"/>
                </a:moveTo>
                <a:cubicBezTo>
                  <a:pt x="96" y="2956"/>
                  <a:pt x="169" y="2956"/>
                  <a:pt x="260" y="2956"/>
                </a:cubicBezTo>
                <a:cubicBezTo>
                  <a:pt x="351" y="2956"/>
                  <a:pt x="448" y="2961"/>
                  <a:pt x="568" y="2956"/>
                </a:cubicBezTo>
                <a:cubicBezTo>
                  <a:pt x="688" y="2951"/>
                  <a:pt x="837" y="2937"/>
                  <a:pt x="978" y="2925"/>
                </a:cubicBezTo>
                <a:cubicBezTo>
                  <a:pt x="1119" y="2913"/>
                  <a:pt x="1220" y="2910"/>
                  <a:pt x="1412" y="2885"/>
                </a:cubicBezTo>
                <a:cubicBezTo>
                  <a:pt x="1604" y="2860"/>
                  <a:pt x="1899" y="2820"/>
                  <a:pt x="2130" y="2775"/>
                </a:cubicBezTo>
                <a:cubicBezTo>
                  <a:pt x="2361" y="2730"/>
                  <a:pt x="2553" y="2689"/>
                  <a:pt x="2801" y="2617"/>
                </a:cubicBezTo>
                <a:cubicBezTo>
                  <a:pt x="3049" y="2545"/>
                  <a:pt x="3370" y="2438"/>
                  <a:pt x="3621" y="2341"/>
                </a:cubicBezTo>
                <a:cubicBezTo>
                  <a:pt x="3872" y="2244"/>
                  <a:pt x="4106" y="2136"/>
                  <a:pt x="4308" y="2033"/>
                </a:cubicBezTo>
                <a:cubicBezTo>
                  <a:pt x="4510" y="1930"/>
                  <a:pt x="4665" y="1838"/>
                  <a:pt x="4836" y="1725"/>
                </a:cubicBezTo>
                <a:cubicBezTo>
                  <a:pt x="5007" y="1612"/>
                  <a:pt x="5187" y="1480"/>
                  <a:pt x="5334" y="1354"/>
                </a:cubicBezTo>
                <a:cubicBezTo>
                  <a:pt x="5481" y="1228"/>
                  <a:pt x="5620" y="1077"/>
                  <a:pt x="5720" y="968"/>
                </a:cubicBezTo>
                <a:cubicBezTo>
                  <a:pt x="5820" y="859"/>
                  <a:pt x="5882" y="777"/>
                  <a:pt x="5933" y="699"/>
                </a:cubicBezTo>
                <a:cubicBezTo>
                  <a:pt x="5984" y="621"/>
                  <a:pt x="6008" y="0"/>
                  <a:pt x="6028" y="502"/>
                </a:cubicBezTo>
                <a:cubicBezTo>
                  <a:pt x="6048" y="1004"/>
                  <a:pt x="7057" y="3181"/>
                  <a:pt x="6052" y="3714"/>
                </a:cubicBezTo>
                <a:cubicBezTo>
                  <a:pt x="5047" y="4247"/>
                  <a:pt x="2523" y="3972"/>
                  <a:pt x="0" y="3698"/>
                </a:cubicBezTo>
                <a:cubicBezTo>
                  <a:pt x="0" y="3698"/>
                  <a:pt x="23" y="2956"/>
                  <a:pt x="23" y="2956"/>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487" name="Line 7"/>
          <p:cNvSpPr>
            <a:spLocks noChangeShapeType="1"/>
          </p:cNvSpPr>
          <p:nvPr/>
        </p:nvSpPr>
        <p:spPr bwMode="auto">
          <a:xfrm flipV="1">
            <a:off x="5068888" y="3692525"/>
            <a:ext cx="352425" cy="1320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488" name="Line 8"/>
          <p:cNvSpPr>
            <a:spLocks noChangeShapeType="1"/>
          </p:cNvSpPr>
          <p:nvPr/>
        </p:nvSpPr>
        <p:spPr bwMode="auto">
          <a:xfrm flipV="1">
            <a:off x="5308600" y="3765550"/>
            <a:ext cx="309563" cy="1157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489" name="Line 9"/>
          <p:cNvSpPr>
            <a:spLocks noChangeShapeType="1"/>
          </p:cNvSpPr>
          <p:nvPr/>
        </p:nvSpPr>
        <p:spPr bwMode="auto">
          <a:xfrm flipV="1">
            <a:off x="6018213" y="3822700"/>
            <a:ext cx="219075" cy="8191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490" name="Line 10"/>
          <p:cNvSpPr>
            <a:spLocks noChangeShapeType="1"/>
          </p:cNvSpPr>
          <p:nvPr/>
        </p:nvSpPr>
        <p:spPr bwMode="auto">
          <a:xfrm flipV="1">
            <a:off x="6337300" y="3783013"/>
            <a:ext cx="190500" cy="7143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491" name="Freeform 11"/>
          <p:cNvSpPr>
            <a:spLocks/>
          </p:cNvSpPr>
          <p:nvPr/>
        </p:nvSpPr>
        <p:spPr bwMode="auto">
          <a:xfrm>
            <a:off x="5422900" y="3678238"/>
            <a:ext cx="193675" cy="87312"/>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492" name="Freeform 12"/>
          <p:cNvSpPr>
            <a:spLocks/>
          </p:cNvSpPr>
          <p:nvPr/>
        </p:nvSpPr>
        <p:spPr bwMode="auto">
          <a:xfrm>
            <a:off x="5616575" y="3705225"/>
            <a:ext cx="619125" cy="111125"/>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493" name="Freeform 13"/>
          <p:cNvSpPr>
            <a:spLocks/>
          </p:cNvSpPr>
          <p:nvPr/>
        </p:nvSpPr>
        <p:spPr bwMode="auto">
          <a:xfrm>
            <a:off x="6238875" y="3711575"/>
            <a:ext cx="288925" cy="111125"/>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494" name="Freeform 14"/>
          <p:cNvSpPr>
            <a:spLocks/>
          </p:cNvSpPr>
          <p:nvPr/>
        </p:nvSpPr>
        <p:spPr bwMode="auto">
          <a:xfrm>
            <a:off x="5416550" y="3516313"/>
            <a:ext cx="1108075" cy="265112"/>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495" name="Freeform 15"/>
          <p:cNvSpPr>
            <a:spLocks/>
          </p:cNvSpPr>
          <p:nvPr/>
        </p:nvSpPr>
        <p:spPr bwMode="auto">
          <a:xfrm>
            <a:off x="2651125" y="4232275"/>
            <a:ext cx="3949700" cy="1187450"/>
          </a:xfrm>
          <a:custGeom>
            <a:avLst/>
            <a:gdLst>
              <a:gd name="T0" fmla="*/ 2488 w 2488"/>
              <a:gd name="T1" fmla="*/ 0 h 748"/>
              <a:gd name="T2" fmla="*/ 2076 w 2488"/>
              <a:gd name="T3" fmla="*/ 217 h 748"/>
              <a:gd name="T4" fmla="*/ 1655 w 2488"/>
              <a:gd name="T5" fmla="*/ 356 h 748"/>
              <a:gd name="T6" fmla="*/ 1489 w 2488"/>
              <a:gd name="T7" fmla="*/ 371 h 748"/>
              <a:gd name="T8" fmla="*/ 1208 w 2488"/>
              <a:gd name="T9" fmla="*/ 350 h 748"/>
              <a:gd name="T10" fmla="*/ 953 w 2488"/>
              <a:gd name="T11" fmla="*/ 552 h 748"/>
              <a:gd name="T12" fmla="*/ 603 w 2488"/>
              <a:gd name="T13" fmla="*/ 519 h 748"/>
              <a:gd name="T14" fmla="*/ 338 w 2488"/>
              <a:gd name="T15" fmla="*/ 723 h 748"/>
              <a:gd name="T16" fmla="*/ 0 w 2488"/>
              <a:gd name="T17" fmla="*/ 668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88" h="748">
                <a:moveTo>
                  <a:pt x="2488" y="0"/>
                </a:moveTo>
                <a:cubicBezTo>
                  <a:pt x="2419" y="36"/>
                  <a:pt x="2215" y="158"/>
                  <a:pt x="2076" y="217"/>
                </a:cubicBezTo>
                <a:cubicBezTo>
                  <a:pt x="1937" y="276"/>
                  <a:pt x="1753" y="330"/>
                  <a:pt x="1655" y="356"/>
                </a:cubicBezTo>
                <a:cubicBezTo>
                  <a:pt x="1558" y="382"/>
                  <a:pt x="1564" y="372"/>
                  <a:pt x="1489" y="371"/>
                </a:cubicBezTo>
                <a:cubicBezTo>
                  <a:pt x="1414" y="370"/>
                  <a:pt x="1297" y="320"/>
                  <a:pt x="1208" y="350"/>
                </a:cubicBezTo>
                <a:cubicBezTo>
                  <a:pt x="1119" y="380"/>
                  <a:pt x="1053" y="523"/>
                  <a:pt x="953" y="552"/>
                </a:cubicBezTo>
                <a:cubicBezTo>
                  <a:pt x="853" y="581"/>
                  <a:pt x="705" y="489"/>
                  <a:pt x="603" y="519"/>
                </a:cubicBezTo>
                <a:cubicBezTo>
                  <a:pt x="500" y="548"/>
                  <a:pt x="441" y="698"/>
                  <a:pt x="338" y="723"/>
                </a:cubicBezTo>
                <a:cubicBezTo>
                  <a:pt x="238" y="748"/>
                  <a:pt x="57" y="678"/>
                  <a:pt x="0" y="668"/>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496" name="Line 16"/>
          <p:cNvSpPr>
            <a:spLocks noChangeShapeType="1"/>
          </p:cNvSpPr>
          <p:nvPr/>
        </p:nvSpPr>
        <p:spPr bwMode="auto">
          <a:xfrm flipH="1">
            <a:off x="3657600" y="4324350"/>
            <a:ext cx="1109663" cy="365125"/>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24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9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26" name="Picture 2" descr="icky_skin_stuf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5" y="128588"/>
            <a:ext cx="9140825" cy="6742112"/>
          </a:xfrm>
          <a:prstGeom prst="rect">
            <a:avLst/>
          </a:prstGeom>
          <a:noFill/>
          <a:extLst>
            <a:ext uri="{909E8E84-426E-40DD-AFC4-6F175D3DCCD1}">
              <a14:hiddenFill xmlns:a14="http://schemas.microsoft.com/office/drawing/2010/main">
                <a:solidFill>
                  <a:srgbClr val="FFFFFF"/>
                </a:solidFill>
              </a14:hiddenFill>
            </a:ext>
          </a:extLst>
        </p:spPr>
      </p:pic>
      <p:sp>
        <p:nvSpPr>
          <p:cNvPr id="513027"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028" name="Rectangle 4"/>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029" name="Rectangle 5"/>
          <p:cNvSpPr>
            <a:spLocks noGrp="1" noChangeArrowheads="1"/>
          </p:cNvSpPr>
          <p:nvPr>
            <p:ph type="title"/>
          </p:nvPr>
        </p:nvSpPr>
        <p:spPr>
          <a:xfrm>
            <a:off x="457200" y="-207963"/>
            <a:ext cx="8229600" cy="1143001"/>
          </a:xfrm>
        </p:spPr>
        <p:txBody>
          <a:bodyPr/>
          <a:lstStyle/>
          <a:p>
            <a:r>
              <a:rPr lang="en-US" altLang="en-US"/>
              <a:t>Icky Skin Stuff</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Freeform 2"/>
          <p:cNvSpPr>
            <a:spLocks/>
          </p:cNvSpPr>
          <p:nvPr/>
        </p:nvSpPr>
        <p:spPr bwMode="auto">
          <a:xfrm>
            <a:off x="-300038" y="1176338"/>
            <a:ext cx="8258176" cy="5294312"/>
          </a:xfrm>
          <a:custGeom>
            <a:avLst/>
            <a:gdLst>
              <a:gd name="T0" fmla="*/ 41 w 5202"/>
              <a:gd name="T1" fmla="*/ 0 h 3335"/>
              <a:gd name="T2" fmla="*/ 362 w 5202"/>
              <a:gd name="T3" fmla="*/ 8 h 3335"/>
              <a:gd name="T4" fmla="*/ 716 w 5202"/>
              <a:gd name="T5" fmla="*/ 8 h 3335"/>
              <a:gd name="T6" fmla="*/ 1168 w 5202"/>
              <a:gd name="T7" fmla="*/ 57 h 3335"/>
              <a:gd name="T8" fmla="*/ 1711 w 5202"/>
              <a:gd name="T9" fmla="*/ 148 h 3335"/>
              <a:gd name="T10" fmla="*/ 2156 w 5202"/>
              <a:gd name="T11" fmla="*/ 246 h 3335"/>
              <a:gd name="T12" fmla="*/ 2715 w 5202"/>
              <a:gd name="T13" fmla="*/ 411 h 3335"/>
              <a:gd name="T14" fmla="*/ 3299 w 5202"/>
              <a:gd name="T15" fmla="*/ 650 h 3335"/>
              <a:gd name="T16" fmla="*/ 3851 w 5202"/>
              <a:gd name="T17" fmla="*/ 929 h 3335"/>
              <a:gd name="T18" fmla="*/ 4180 w 5202"/>
              <a:gd name="T19" fmla="*/ 1143 h 3335"/>
              <a:gd name="T20" fmla="*/ 4583 w 5202"/>
              <a:gd name="T21" fmla="*/ 1423 h 3335"/>
              <a:gd name="T22" fmla="*/ 4830 w 5202"/>
              <a:gd name="T23" fmla="*/ 1645 h 3335"/>
              <a:gd name="T24" fmla="*/ 4945 w 5202"/>
              <a:gd name="T25" fmla="*/ 1802 h 3335"/>
              <a:gd name="T26" fmla="*/ 4994 w 5202"/>
              <a:gd name="T27" fmla="*/ 1859 h 3335"/>
              <a:gd name="T28" fmla="*/ 3694 w 5202"/>
              <a:gd name="T29" fmla="*/ 2781 h 3335"/>
              <a:gd name="T30" fmla="*/ 1020 w 5202"/>
              <a:gd name="T31" fmla="*/ 3283 h 3335"/>
              <a:gd name="T32" fmla="*/ 0 w 5202"/>
              <a:gd name="T33" fmla="*/ 3094 h 3335"/>
              <a:gd name="T34" fmla="*/ 41 w 5202"/>
              <a:gd name="T35" fmla="*/ 0 h 3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2" h="3335">
                <a:moveTo>
                  <a:pt x="41" y="0"/>
                </a:moveTo>
                <a:cubicBezTo>
                  <a:pt x="145" y="3"/>
                  <a:pt x="250" y="7"/>
                  <a:pt x="362" y="8"/>
                </a:cubicBezTo>
                <a:cubicBezTo>
                  <a:pt x="474" y="9"/>
                  <a:pt x="582" y="0"/>
                  <a:pt x="716" y="8"/>
                </a:cubicBezTo>
                <a:cubicBezTo>
                  <a:pt x="850" y="16"/>
                  <a:pt x="1002" y="34"/>
                  <a:pt x="1168" y="57"/>
                </a:cubicBezTo>
                <a:cubicBezTo>
                  <a:pt x="1334" y="80"/>
                  <a:pt x="1546" y="116"/>
                  <a:pt x="1711" y="148"/>
                </a:cubicBezTo>
                <a:cubicBezTo>
                  <a:pt x="1876" y="180"/>
                  <a:pt x="1989" y="202"/>
                  <a:pt x="2156" y="246"/>
                </a:cubicBezTo>
                <a:cubicBezTo>
                  <a:pt x="2323" y="290"/>
                  <a:pt x="2525" y="344"/>
                  <a:pt x="2715" y="411"/>
                </a:cubicBezTo>
                <a:cubicBezTo>
                  <a:pt x="2905" y="478"/>
                  <a:pt x="3110" y="564"/>
                  <a:pt x="3299" y="650"/>
                </a:cubicBezTo>
                <a:cubicBezTo>
                  <a:pt x="3488" y="736"/>
                  <a:pt x="3704" y="847"/>
                  <a:pt x="3851" y="929"/>
                </a:cubicBezTo>
                <a:cubicBezTo>
                  <a:pt x="3998" y="1011"/>
                  <a:pt x="4058" y="1061"/>
                  <a:pt x="4180" y="1143"/>
                </a:cubicBezTo>
                <a:cubicBezTo>
                  <a:pt x="4302" y="1225"/>
                  <a:pt x="4475" y="1339"/>
                  <a:pt x="4583" y="1423"/>
                </a:cubicBezTo>
                <a:cubicBezTo>
                  <a:pt x="4691" y="1507"/>
                  <a:pt x="4770" y="1582"/>
                  <a:pt x="4830" y="1645"/>
                </a:cubicBezTo>
                <a:cubicBezTo>
                  <a:pt x="4890" y="1708"/>
                  <a:pt x="4918" y="1766"/>
                  <a:pt x="4945" y="1802"/>
                </a:cubicBezTo>
                <a:cubicBezTo>
                  <a:pt x="4972" y="1838"/>
                  <a:pt x="5202" y="1696"/>
                  <a:pt x="4994" y="1859"/>
                </a:cubicBezTo>
                <a:cubicBezTo>
                  <a:pt x="4786" y="2022"/>
                  <a:pt x="4356" y="2544"/>
                  <a:pt x="3694" y="2781"/>
                </a:cubicBezTo>
                <a:cubicBezTo>
                  <a:pt x="3032" y="3018"/>
                  <a:pt x="1636" y="3231"/>
                  <a:pt x="1020" y="3283"/>
                </a:cubicBezTo>
                <a:cubicBezTo>
                  <a:pt x="404" y="3335"/>
                  <a:pt x="202" y="3214"/>
                  <a:pt x="0" y="3094"/>
                </a:cubicBezTo>
                <a:cubicBezTo>
                  <a:pt x="0" y="3094"/>
                  <a:pt x="41" y="0"/>
                  <a:pt x="41" y="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07" name="Freeform 3"/>
          <p:cNvSpPr>
            <a:spLocks/>
          </p:cNvSpPr>
          <p:nvPr/>
        </p:nvSpPr>
        <p:spPr bwMode="auto">
          <a:xfrm>
            <a:off x="5067300" y="3524250"/>
            <a:ext cx="1895475" cy="1489075"/>
          </a:xfrm>
          <a:custGeom>
            <a:avLst/>
            <a:gdLst>
              <a:gd name="T0" fmla="*/ 0 w 1194"/>
              <a:gd name="T1" fmla="*/ 938 h 938"/>
              <a:gd name="T2" fmla="*/ 222 w 1194"/>
              <a:gd name="T3" fmla="*/ 108 h 938"/>
              <a:gd name="T4" fmla="*/ 258 w 1194"/>
              <a:gd name="T5" fmla="*/ 84 h 938"/>
              <a:gd name="T6" fmla="*/ 316 w 1194"/>
              <a:gd name="T7" fmla="*/ 54 h 938"/>
              <a:gd name="T8" fmla="*/ 386 w 1194"/>
              <a:gd name="T9" fmla="*/ 26 h 938"/>
              <a:gd name="T10" fmla="*/ 466 w 1194"/>
              <a:gd name="T11" fmla="*/ 8 h 938"/>
              <a:gd name="T12" fmla="*/ 550 w 1194"/>
              <a:gd name="T13" fmla="*/ 0 h 938"/>
              <a:gd name="T14" fmla="*/ 650 w 1194"/>
              <a:gd name="T15" fmla="*/ 2 h 938"/>
              <a:gd name="T16" fmla="*/ 726 w 1194"/>
              <a:gd name="T17" fmla="*/ 12 h 938"/>
              <a:gd name="T18" fmla="*/ 788 w 1194"/>
              <a:gd name="T19" fmla="*/ 30 h 938"/>
              <a:gd name="T20" fmla="*/ 824 w 1194"/>
              <a:gd name="T21" fmla="*/ 56 h 938"/>
              <a:gd name="T22" fmla="*/ 862 w 1194"/>
              <a:gd name="T23" fmla="*/ 88 h 938"/>
              <a:gd name="T24" fmla="*/ 928 w 1194"/>
              <a:gd name="T25" fmla="*/ 142 h 938"/>
              <a:gd name="T26" fmla="*/ 1194 w 1194"/>
              <a:gd name="T27" fmla="*/ 412 h 938"/>
              <a:gd name="T28" fmla="*/ 1048 w 1194"/>
              <a:gd name="T29" fmla="*/ 488 h 938"/>
              <a:gd name="T30" fmla="*/ 864 w 1194"/>
              <a:gd name="T31" fmla="*/ 584 h 938"/>
              <a:gd name="T32" fmla="*/ 648 w 1194"/>
              <a:gd name="T33" fmla="*/ 684 h 938"/>
              <a:gd name="T34" fmla="*/ 512 w 1194"/>
              <a:gd name="T35" fmla="*/ 744 h 938"/>
              <a:gd name="T36" fmla="*/ 358 w 1194"/>
              <a:gd name="T37" fmla="*/ 806 h 938"/>
              <a:gd name="T38" fmla="*/ 174 w 1194"/>
              <a:gd name="T39" fmla="*/ 878 h 938"/>
              <a:gd name="T40" fmla="*/ 58 w 1194"/>
              <a:gd name="T41" fmla="*/ 916 h 938"/>
              <a:gd name="T42" fmla="*/ 0 w 1194"/>
              <a:gd name="T43"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4"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928" y="142"/>
                </a:lnTo>
                <a:lnTo>
                  <a:pt x="1194" y="412"/>
                </a:lnTo>
                <a:lnTo>
                  <a:pt x="1048" y="488"/>
                </a:lnTo>
                <a:lnTo>
                  <a:pt x="864" y="58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08" name="Rectangle 4"/>
          <p:cNvSpPr>
            <a:spLocks noGrp="1" noChangeArrowheads="1"/>
          </p:cNvSpPr>
          <p:nvPr>
            <p:ph type="title"/>
          </p:nvPr>
        </p:nvSpPr>
        <p:spPr/>
        <p:txBody>
          <a:bodyPr/>
          <a:lstStyle/>
          <a:p>
            <a:r>
              <a:rPr lang="en-US" altLang="en-US"/>
              <a:t>xtal stuck on tray</a:t>
            </a:r>
          </a:p>
        </p:txBody>
      </p:sp>
      <p:sp>
        <p:nvSpPr>
          <p:cNvPr id="533509" name="Freeform 5"/>
          <p:cNvSpPr>
            <a:spLocks/>
          </p:cNvSpPr>
          <p:nvPr/>
        </p:nvSpPr>
        <p:spPr bwMode="auto">
          <a:xfrm>
            <a:off x="-187325" y="1119188"/>
            <a:ext cx="11202988" cy="6742112"/>
          </a:xfrm>
          <a:custGeom>
            <a:avLst/>
            <a:gdLst>
              <a:gd name="T0" fmla="*/ 23 w 7057"/>
              <a:gd name="T1" fmla="*/ 2956 h 4247"/>
              <a:gd name="T2" fmla="*/ 260 w 7057"/>
              <a:gd name="T3" fmla="*/ 2956 h 4247"/>
              <a:gd name="T4" fmla="*/ 568 w 7057"/>
              <a:gd name="T5" fmla="*/ 2956 h 4247"/>
              <a:gd name="T6" fmla="*/ 978 w 7057"/>
              <a:gd name="T7" fmla="*/ 2925 h 4247"/>
              <a:gd name="T8" fmla="*/ 1412 w 7057"/>
              <a:gd name="T9" fmla="*/ 2885 h 4247"/>
              <a:gd name="T10" fmla="*/ 2130 w 7057"/>
              <a:gd name="T11" fmla="*/ 2775 h 4247"/>
              <a:gd name="T12" fmla="*/ 2801 w 7057"/>
              <a:gd name="T13" fmla="*/ 2617 h 4247"/>
              <a:gd name="T14" fmla="*/ 3621 w 7057"/>
              <a:gd name="T15" fmla="*/ 2341 h 4247"/>
              <a:gd name="T16" fmla="*/ 4308 w 7057"/>
              <a:gd name="T17" fmla="*/ 2033 h 4247"/>
              <a:gd name="T18" fmla="*/ 4836 w 7057"/>
              <a:gd name="T19" fmla="*/ 1725 h 4247"/>
              <a:gd name="T20" fmla="*/ 5334 w 7057"/>
              <a:gd name="T21" fmla="*/ 1354 h 4247"/>
              <a:gd name="T22" fmla="*/ 5720 w 7057"/>
              <a:gd name="T23" fmla="*/ 968 h 4247"/>
              <a:gd name="T24" fmla="*/ 5933 w 7057"/>
              <a:gd name="T25" fmla="*/ 699 h 4247"/>
              <a:gd name="T26" fmla="*/ 6028 w 7057"/>
              <a:gd name="T27" fmla="*/ 502 h 4247"/>
              <a:gd name="T28" fmla="*/ 6052 w 7057"/>
              <a:gd name="T29" fmla="*/ 3714 h 4247"/>
              <a:gd name="T30" fmla="*/ 0 w 7057"/>
              <a:gd name="T31" fmla="*/ 3698 h 4247"/>
              <a:gd name="T32" fmla="*/ 23 w 7057"/>
              <a:gd name="T33" fmla="*/ 2956 h 4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57" h="4247">
                <a:moveTo>
                  <a:pt x="23" y="2956"/>
                </a:moveTo>
                <a:cubicBezTo>
                  <a:pt x="96" y="2956"/>
                  <a:pt x="169" y="2956"/>
                  <a:pt x="260" y="2956"/>
                </a:cubicBezTo>
                <a:cubicBezTo>
                  <a:pt x="351" y="2956"/>
                  <a:pt x="448" y="2961"/>
                  <a:pt x="568" y="2956"/>
                </a:cubicBezTo>
                <a:cubicBezTo>
                  <a:pt x="688" y="2951"/>
                  <a:pt x="837" y="2937"/>
                  <a:pt x="978" y="2925"/>
                </a:cubicBezTo>
                <a:cubicBezTo>
                  <a:pt x="1119" y="2913"/>
                  <a:pt x="1220" y="2910"/>
                  <a:pt x="1412" y="2885"/>
                </a:cubicBezTo>
                <a:cubicBezTo>
                  <a:pt x="1604" y="2860"/>
                  <a:pt x="1899" y="2820"/>
                  <a:pt x="2130" y="2775"/>
                </a:cubicBezTo>
                <a:cubicBezTo>
                  <a:pt x="2361" y="2730"/>
                  <a:pt x="2553" y="2689"/>
                  <a:pt x="2801" y="2617"/>
                </a:cubicBezTo>
                <a:cubicBezTo>
                  <a:pt x="3049" y="2545"/>
                  <a:pt x="3370" y="2438"/>
                  <a:pt x="3621" y="2341"/>
                </a:cubicBezTo>
                <a:cubicBezTo>
                  <a:pt x="3872" y="2244"/>
                  <a:pt x="4106" y="2136"/>
                  <a:pt x="4308" y="2033"/>
                </a:cubicBezTo>
                <a:cubicBezTo>
                  <a:pt x="4510" y="1930"/>
                  <a:pt x="4665" y="1838"/>
                  <a:pt x="4836" y="1725"/>
                </a:cubicBezTo>
                <a:cubicBezTo>
                  <a:pt x="5007" y="1612"/>
                  <a:pt x="5187" y="1480"/>
                  <a:pt x="5334" y="1354"/>
                </a:cubicBezTo>
                <a:cubicBezTo>
                  <a:pt x="5481" y="1228"/>
                  <a:pt x="5620" y="1077"/>
                  <a:pt x="5720" y="968"/>
                </a:cubicBezTo>
                <a:cubicBezTo>
                  <a:pt x="5820" y="859"/>
                  <a:pt x="5882" y="777"/>
                  <a:pt x="5933" y="699"/>
                </a:cubicBezTo>
                <a:cubicBezTo>
                  <a:pt x="5984" y="621"/>
                  <a:pt x="6008" y="0"/>
                  <a:pt x="6028" y="502"/>
                </a:cubicBezTo>
                <a:cubicBezTo>
                  <a:pt x="6048" y="1004"/>
                  <a:pt x="7057" y="3181"/>
                  <a:pt x="6052" y="3714"/>
                </a:cubicBezTo>
                <a:cubicBezTo>
                  <a:pt x="5047" y="4247"/>
                  <a:pt x="2523" y="3972"/>
                  <a:pt x="0" y="3698"/>
                </a:cubicBezTo>
                <a:cubicBezTo>
                  <a:pt x="0" y="3698"/>
                  <a:pt x="23" y="2956"/>
                  <a:pt x="23" y="2956"/>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10" name="Line 6"/>
          <p:cNvSpPr>
            <a:spLocks noChangeShapeType="1"/>
          </p:cNvSpPr>
          <p:nvPr/>
        </p:nvSpPr>
        <p:spPr bwMode="auto">
          <a:xfrm flipV="1">
            <a:off x="5068888" y="3692525"/>
            <a:ext cx="352425" cy="1320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11" name="Line 7"/>
          <p:cNvSpPr>
            <a:spLocks noChangeShapeType="1"/>
          </p:cNvSpPr>
          <p:nvPr/>
        </p:nvSpPr>
        <p:spPr bwMode="auto">
          <a:xfrm flipV="1">
            <a:off x="5308600" y="3765550"/>
            <a:ext cx="309563" cy="1157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12" name="Line 8"/>
          <p:cNvSpPr>
            <a:spLocks noChangeShapeType="1"/>
          </p:cNvSpPr>
          <p:nvPr/>
        </p:nvSpPr>
        <p:spPr bwMode="auto">
          <a:xfrm flipV="1">
            <a:off x="6183313" y="3822700"/>
            <a:ext cx="53975" cy="749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13" name="Freeform 9"/>
          <p:cNvSpPr>
            <a:spLocks/>
          </p:cNvSpPr>
          <p:nvPr/>
        </p:nvSpPr>
        <p:spPr bwMode="auto">
          <a:xfrm>
            <a:off x="5422900" y="3678238"/>
            <a:ext cx="193675" cy="87312"/>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14" name="Freeform 10"/>
          <p:cNvSpPr>
            <a:spLocks/>
          </p:cNvSpPr>
          <p:nvPr/>
        </p:nvSpPr>
        <p:spPr bwMode="auto">
          <a:xfrm>
            <a:off x="5616575" y="3705225"/>
            <a:ext cx="619125" cy="111125"/>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15" name="Freeform 11"/>
          <p:cNvSpPr>
            <a:spLocks/>
          </p:cNvSpPr>
          <p:nvPr/>
        </p:nvSpPr>
        <p:spPr bwMode="auto">
          <a:xfrm>
            <a:off x="6238875" y="3752850"/>
            <a:ext cx="304800" cy="69850"/>
          </a:xfrm>
          <a:custGeom>
            <a:avLst/>
            <a:gdLst>
              <a:gd name="T0" fmla="*/ 0 w 192"/>
              <a:gd name="T1" fmla="*/ 44 h 44"/>
              <a:gd name="T2" fmla="*/ 102 w 192"/>
              <a:gd name="T3" fmla="*/ 8 h 44"/>
              <a:gd name="T4" fmla="*/ 192 w 192"/>
              <a:gd name="T5" fmla="*/ 0 h 44"/>
            </a:gdLst>
            <a:ahLst/>
            <a:cxnLst>
              <a:cxn ang="0">
                <a:pos x="T0" y="T1"/>
              </a:cxn>
              <a:cxn ang="0">
                <a:pos x="T2" y="T3"/>
              </a:cxn>
              <a:cxn ang="0">
                <a:pos x="T4" y="T5"/>
              </a:cxn>
            </a:cxnLst>
            <a:rect l="0" t="0" r="r" b="b"/>
            <a:pathLst>
              <a:path w="192" h="44">
                <a:moveTo>
                  <a:pt x="0" y="44"/>
                </a:moveTo>
                <a:cubicBezTo>
                  <a:pt x="17" y="38"/>
                  <a:pt x="70" y="15"/>
                  <a:pt x="102" y="8"/>
                </a:cubicBezTo>
                <a:cubicBezTo>
                  <a:pt x="134" y="1"/>
                  <a:pt x="173" y="2"/>
                  <a:pt x="192"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16" name="Freeform 12"/>
          <p:cNvSpPr>
            <a:spLocks/>
          </p:cNvSpPr>
          <p:nvPr/>
        </p:nvSpPr>
        <p:spPr bwMode="auto">
          <a:xfrm>
            <a:off x="5416550" y="3517900"/>
            <a:ext cx="1127125" cy="228600"/>
          </a:xfrm>
          <a:custGeom>
            <a:avLst/>
            <a:gdLst>
              <a:gd name="T0" fmla="*/ 0 w 710"/>
              <a:gd name="T1" fmla="*/ 110 h 144"/>
              <a:gd name="T2" fmla="*/ 232 w 710"/>
              <a:gd name="T3" fmla="*/ 14 h 144"/>
              <a:gd name="T4" fmla="*/ 538 w 710"/>
              <a:gd name="T5" fmla="*/ 24 h 144"/>
              <a:gd name="T6" fmla="*/ 710 w 710"/>
              <a:gd name="T7" fmla="*/ 144 h 144"/>
            </a:gdLst>
            <a:ahLst/>
            <a:cxnLst>
              <a:cxn ang="0">
                <a:pos x="T0" y="T1"/>
              </a:cxn>
              <a:cxn ang="0">
                <a:pos x="T2" y="T3"/>
              </a:cxn>
              <a:cxn ang="0">
                <a:pos x="T4" y="T5"/>
              </a:cxn>
              <a:cxn ang="0">
                <a:pos x="T6" y="T7"/>
              </a:cxn>
            </a:cxnLst>
            <a:rect l="0" t="0" r="r" b="b"/>
            <a:pathLst>
              <a:path w="710" h="144">
                <a:moveTo>
                  <a:pt x="0" y="110"/>
                </a:moveTo>
                <a:cubicBezTo>
                  <a:pt x="71" y="69"/>
                  <a:pt x="142" y="28"/>
                  <a:pt x="232" y="14"/>
                </a:cubicBezTo>
                <a:cubicBezTo>
                  <a:pt x="322" y="0"/>
                  <a:pt x="458" y="2"/>
                  <a:pt x="538" y="24"/>
                </a:cubicBezTo>
                <a:cubicBezTo>
                  <a:pt x="618" y="46"/>
                  <a:pt x="674" y="119"/>
                  <a:pt x="710" y="14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33517" name="Group 13"/>
          <p:cNvGrpSpPr>
            <a:grpSpLocks/>
          </p:cNvGrpSpPr>
          <p:nvPr/>
        </p:nvGrpSpPr>
        <p:grpSpPr bwMode="auto">
          <a:xfrm rot="2784419">
            <a:off x="-721519" y="2536032"/>
            <a:ext cx="4633913" cy="1060450"/>
            <a:chOff x="816" y="2123"/>
            <a:chExt cx="2586" cy="805"/>
          </a:xfrm>
        </p:grpSpPr>
        <p:sp>
          <p:nvSpPr>
            <p:cNvPr id="533518" name="Freeform 14"/>
            <p:cNvSpPr>
              <a:spLocks noChangeAspect="1"/>
            </p:cNvSpPr>
            <p:nvPr/>
          </p:nvSpPr>
          <p:spPr bwMode="auto">
            <a:xfrm flipH="1">
              <a:off x="2001" y="2123"/>
              <a:ext cx="1401" cy="805"/>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19" name="Freeform 15"/>
            <p:cNvSpPr>
              <a:spLocks/>
            </p:cNvSpPr>
            <p:nvPr/>
          </p:nvSpPr>
          <p:spPr bwMode="auto">
            <a:xfrm flipH="1">
              <a:off x="816" y="2347"/>
              <a:ext cx="1306" cy="168"/>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20" name="Freeform 16"/>
            <p:cNvSpPr>
              <a:spLocks/>
            </p:cNvSpPr>
            <p:nvPr/>
          </p:nvSpPr>
          <p:spPr bwMode="auto">
            <a:xfrm>
              <a:off x="859" y="2337"/>
              <a:ext cx="1335" cy="182"/>
            </a:xfrm>
            <a:custGeom>
              <a:avLst/>
              <a:gdLst>
                <a:gd name="T0" fmla="*/ 1335 w 1335"/>
                <a:gd name="T1" fmla="*/ 117 h 182"/>
                <a:gd name="T2" fmla="*/ 1079 w 1335"/>
                <a:gd name="T3" fmla="*/ 165 h 182"/>
                <a:gd name="T4" fmla="*/ 822 w 1335"/>
                <a:gd name="T5" fmla="*/ 13 h 182"/>
                <a:gd name="T6" fmla="*/ 536 w 1335"/>
                <a:gd name="T7" fmla="*/ 155 h 182"/>
                <a:gd name="T8" fmla="*/ 271 w 1335"/>
                <a:gd name="T9" fmla="*/ 3 h 182"/>
                <a:gd name="T10" fmla="*/ 0 w 1335"/>
                <a:gd name="T11" fmla="*/ 165 h 182"/>
              </a:gdLst>
              <a:ahLst/>
              <a:cxnLst>
                <a:cxn ang="0">
                  <a:pos x="T0" y="T1"/>
                </a:cxn>
                <a:cxn ang="0">
                  <a:pos x="T2" y="T3"/>
                </a:cxn>
                <a:cxn ang="0">
                  <a:pos x="T4" y="T5"/>
                </a:cxn>
                <a:cxn ang="0">
                  <a:pos x="T6" y="T7"/>
                </a:cxn>
                <a:cxn ang="0">
                  <a:pos x="T8" y="T9"/>
                </a:cxn>
                <a:cxn ang="0">
                  <a:pos x="T10" y="T11"/>
                </a:cxn>
              </a:cxnLst>
              <a:rect l="0" t="0" r="r" b="b"/>
              <a:pathLst>
                <a:path w="1335" h="182">
                  <a:moveTo>
                    <a:pt x="1335" y="117"/>
                  </a:moveTo>
                  <a:cubicBezTo>
                    <a:pt x="1292" y="125"/>
                    <a:pt x="1164" y="182"/>
                    <a:pt x="1079" y="165"/>
                  </a:cubicBezTo>
                  <a:cubicBezTo>
                    <a:pt x="994" y="148"/>
                    <a:pt x="912" y="15"/>
                    <a:pt x="822" y="13"/>
                  </a:cubicBezTo>
                  <a:cubicBezTo>
                    <a:pt x="732" y="10"/>
                    <a:pt x="627" y="158"/>
                    <a:pt x="536" y="155"/>
                  </a:cubicBezTo>
                  <a:cubicBezTo>
                    <a:pt x="444" y="153"/>
                    <a:pt x="361" y="0"/>
                    <a:pt x="271" y="3"/>
                  </a:cubicBezTo>
                  <a:cubicBezTo>
                    <a:pt x="182" y="5"/>
                    <a:pt x="46" y="137"/>
                    <a:pt x="0" y="165"/>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33521" name="Group 17"/>
          <p:cNvGrpSpPr>
            <a:grpSpLocks/>
          </p:cNvGrpSpPr>
          <p:nvPr/>
        </p:nvGrpSpPr>
        <p:grpSpPr bwMode="auto">
          <a:xfrm rot="1505789">
            <a:off x="2308225" y="2509838"/>
            <a:ext cx="4633913" cy="1060450"/>
            <a:chOff x="816" y="2123"/>
            <a:chExt cx="2586" cy="805"/>
          </a:xfrm>
        </p:grpSpPr>
        <p:sp>
          <p:nvSpPr>
            <p:cNvPr id="533522" name="Freeform 18"/>
            <p:cNvSpPr>
              <a:spLocks noChangeAspect="1"/>
            </p:cNvSpPr>
            <p:nvPr/>
          </p:nvSpPr>
          <p:spPr bwMode="auto">
            <a:xfrm flipH="1">
              <a:off x="2001" y="2123"/>
              <a:ext cx="1401" cy="805"/>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23" name="Freeform 19"/>
            <p:cNvSpPr>
              <a:spLocks/>
            </p:cNvSpPr>
            <p:nvPr/>
          </p:nvSpPr>
          <p:spPr bwMode="auto">
            <a:xfrm flipH="1">
              <a:off x="816" y="2347"/>
              <a:ext cx="1306" cy="168"/>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24" name="Freeform 20"/>
            <p:cNvSpPr>
              <a:spLocks/>
            </p:cNvSpPr>
            <p:nvPr/>
          </p:nvSpPr>
          <p:spPr bwMode="auto">
            <a:xfrm>
              <a:off x="859" y="2337"/>
              <a:ext cx="1335" cy="182"/>
            </a:xfrm>
            <a:custGeom>
              <a:avLst/>
              <a:gdLst>
                <a:gd name="T0" fmla="*/ 1335 w 1335"/>
                <a:gd name="T1" fmla="*/ 117 h 182"/>
                <a:gd name="T2" fmla="*/ 1079 w 1335"/>
                <a:gd name="T3" fmla="*/ 165 h 182"/>
                <a:gd name="T4" fmla="*/ 822 w 1335"/>
                <a:gd name="T5" fmla="*/ 13 h 182"/>
                <a:gd name="T6" fmla="*/ 536 w 1335"/>
                <a:gd name="T7" fmla="*/ 155 h 182"/>
                <a:gd name="T8" fmla="*/ 271 w 1335"/>
                <a:gd name="T9" fmla="*/ 3 h 182"/>
                <a:gd name="T10" fmla="*/ 0 w 1335"/>
                <a:gd name="T11" fmla="*/ 165 h 182"/>
              </a:gdLst>
              <a:ahLst/>
              <a:cxnLst>
                <a:cxn ang="0">
                  <a:pos x="T0" y="T1"/>
                </a:cxn>
                <a:cxn ang="0">
                  <a:pos x="T2" y="T3"/>
                </a:cxn>
                <a:cxn ang="0">
                  <a:pos x="T4" y="T5"/>
                </a:cxn>
                <a:cxn ang="0">
                  <a:pos x="T6" y="T7"/>
                </a:cxn>
                <a:cxn ang="0">
                  <a:pos x="T8" y="T9"/>
                </a:cxn>
                <a:cxn ang="0">
                  <a:pos x="T10" y="T11"/>
                </a:cxn>
              </a:cxnLst>
              <a:rect l="0" t="0" r="r" b="b"/>
              <a:pathLst>
                <a:path w="1335" h="182">
                  <a:moveTo>
                    <a:pt x="1335" y="117"/>
                  </a:moveTo>
                  <a:cubicBezTo>
                    <a:pt x="1292" y="125"/>
                    <a:pt x="1164" y="182"/>
                    <a:pt x="1079" y="165"/>
                  </a:cubicBezTo>
                  <a:cubicBezTo>
                    <a:pt x="994" y="148"/>
                    <a:pt x="912" y="15"/>
                    <a:pt x="822" y="13"/>
                  </a:cubicBezTo>
                  <a:cubicBezTo>
                    <a:pt x="732" y="10"/>
                    <a:pt x="627" y="158"/>
                    <a:pt x="536" y="155"/>
                  </a:cubicBezTo>
                  <a:cubicBezTo>
                    <a:pt x="444" y="153"/>
                    <a:pt x="361" y="0"/>
                    <a:pt x="271" y="3"/>
                  </a:cubicBezTo>
                  <a:cubicBezTo>
                    <a:pt x="182" y="5"/>
                    <a:pt x="46" y="137"/>
                    <a:pt x="0" y="165"/>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335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33521"/>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5335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Freeform 2"/>
          <p:cNvSpPr>
            <a:spLocks/>
          </p:cNvSpPr>
          <p:nvPr/>
        </p:nvSpPr>
        <p:spPr bwMode="auto">
          <a:xfrm>
            <a:off x="-300038" y="1176338"/>
            <a:ext cx="8258176" cy="5294312"/>
          </a:xfrm>
          <a:custGeom>
            <a:avLst/>
            <a:gdLst>
              <a:gd name="T0" fmla="*/ 41 w 5202"/>
              <a:gd name="T1" fmla="*/ 0 h 3335"/>
              <a:gd name="T2" fmla="*/ 362 w 5202"/>
              <a:gd name="T3" fmla="*/ 8 h 3335"/>
              <a:gd name="T4" fmla="*/ 716 w 5202"/>
              <a:gd name="T5" fmla="*/ 8 h 3335"/>
              <a:gd name="T6" fmla="*/ 1168 w 5202"/>
              <a:gd name="T7" fmla="*/ 57 h 3335"/>
              <a:gd name="T8" fmla="*/ 1711 w 5202"/>
              <a:gd name="T9" fmla="*/ 148 h 3335"/>
              <a:gd name="T10" fmla="*/ 2156 w 5202"/>
              <a:gd name="T11" fmla="*/ 246 h 3335"/>
              <a:gd name="T12" fmla="*/ 2715 w 5202"/>
              <a:gd name="T13" fmla="*/ 411 h 3335"/>
              <a:gd name="T14" fmla="*/ 3299 w 5202"/>
              <a:gd name="T15" fmla="*/ 650 h 3335"/>
              <a:gd name="T16" fmla="*/ 3851 w 5202"/>
              <a:gd name="T17" fmla="*/ 929 h 3335"/>
              <a:gd name="T18" fmla="*/ 4180 w 5202"/>
              <a:gd name="T19" fmla="*/ 1143 h 3335"/>
              <a:gd name="T20" fmla="*/ 4583 w 5202"/>
              <a:gd name="T21" fmla="*/ 1423 h 3335"/>
              <a:gd name="T22" fmla="*/ 4830 w 5202"/>
              <a:gd name="T23" fmla="*/ 1645 h 3335"/>
              <a:gd name="T24" fmla="*/ 4945 w 5202"/>
              <a:gd name="T25" fmla="*/ 1802 h 3335"/>
              <a:gd name="T26" fmla="*/ 4994 w 5202"/>
              <a:gd name="T27" fmla="*/ 1859 h 3335"/>
              <a:gd name="T28" fmla="*/ 3694 w 5202"/>
              <a:gd name="T29" fmla="*/ 2781 h 3335"/>
              <a:gd name="T30" fmla="*/ 1020 w 5202"/>
              <a:gd name="T31" fmla="*/ 3283 h 3335"/>
              <a:gd name="T32" fmla="*/ 0 w 5202"/>
              <a:gd name="T33" fmla="*/ 3094 h 3335"/>
              <a:gd name="T34" fmla="*/ 41 w 5202"/>
              <a:gd name="T35" fmla="*/ 0 h 3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2" h="3335">
                <a:moveTo>
                  <a:pt x="41" y="0"/>
                </a:moveTo>
                <a:cubicBezTo>
                  <a:pt x="145" y="3"/>
                  <a:pt x="250" y="7"/>
                  <a:pt x="362" y="8"/>
                </a:cubicBezTo>
                <a:cubicBezTo>
                  <a:pt x="474" y="9"/>
                  <a:pt x="582" y="0"/>
                  <a:pt x="716" y="8"/>
                </a:cubicBezTo>
                <a:cubicBezTo>
                  <a:pt x="850" y="16"/>
                  <a:pt x="1002" y="34"/>
                  <a:pt x="1168" y="57"/>
                </a:cubicBezTo>
                <a:cubicBezTo>
                  <a:pt x="1334" y="80"/>
                  <a:pt x="1546" y="116"/>
                  <a:pt x="1711" y="148"/>
                </a:cubicBezTo>
                <a:cubicBezTo>
                  <a:pt x="1876" y="180"/>
                  <a:pt x="1989" y="202"/>
                  <a:pt x="2156" y="246"/>
                </a:cubicBezTo>
                <a:cubicBezTo>
                  <a:pt x="2323" y="290"/>
                  <a:pt x="2525" y="344"/>
                  <a:pt x="2715" y="411"/>
                </a:cubicBezTo>
                <a:cubicBezTo>
                  <a:pt x="2905" y="478"/>
                  <a:pt x="3110" y="564"/>
                  <a:pt x="3299" y="650"/>
                </a:cubicBezTo>
                <a:cubicBezTo>
                  <a:pt x="3488" y="736"/>
                  <a:pt x="3704" y="847"/>
                  <a:pt x="3851" y="929"/>
                </a:cubicBezTo>
                <a:cubicBezTo>
                  <a:pt x="3998" y="1011"/>
                  <a:pt x="4058" y="1061"/>
                  <a:pt x="4180" y="1143"/>
                </a:cubicBezTo>
                <a:cubicBezTo>
                  <a:pt x="4302" y="1225"/>
                  <a:pt x="4475" y="1339"/>
                  <a:pt x="4583" y="1423"/>
                </a:cubicBezTo>
                <a:cubicBezTo>
                  <a:pt x="4691" y="1507"/>
                  <a:pt x="4770" y="1582"/>
                  <a:pt x="4830" y="1645"/>
                </a:cubicBezTo>
                <a:cubicBezTo>
                  <a:pt x="4890" y="1708"/>
                  <a:pt x="4918" y="1766"/>
                  <a:pt x="4945" y="1802"/>
                </a:cubicBezTo>
                <a:cubicBezTo>
                  <a:pt x="4972" y="1838"/>
                  <a:pt x="5202" y="1696"/>
                  <a:pt x="4994" y="1859"/>
                </a:cubicBezTo>
                <a:cubicBezTo>
                  <a:pt x="4786" y="2022"/>
                  <a:pt x="4356" y="2544"/>
                  <a:pt x="3694" y="2781"/>
                </a:cubicBezTo>
                <a:cubicBezTo>
                  <a:pt x="3032" y="3018"/>
                  <a:pt x="1636" y="3231"/>
                  <a:pt x="1020" y="3283"/>
                </a:cubicBezTo>
                <a:cubicBezTo>
                  <a:pt x="404" y="3335"/>
                  <a:pt x="202" y="3214"/>
                  <a:pt x="0" y="3094"/>
                </a:cubicBezTo>
                <a:cubicBezTo>
                  <a:pt x="0" y="3094"/>
                  <a:pt x="41" y="0"/>
                  <a:pt x="41" y="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531" name="Freeform 3"/>
          <p:cNvSpPr>
            <a:spLocks/>
          </p:cNvSpPr>
          <p:nvPr/>
        </p:nvSpPr>
        <p:spPr bwMode="auto">
          <a:xfrm>
            <a:off x="2771775" y="3836988"/>
            <a:ext cx="4519613" cy="1620837"/>
          </a:xfrm>
          <a:custGeom>
            <a:avLst/>
            <a:gdLst>
              <a:gd name="T0" fmla="*/ 2600 w 2847"/>
              <a:gd name="T1" fmla="*/ 149 h 1021"/>
              <a:gd name="T2" fmla="*/ 2744 w 2847"/>
              <a:gd name="T3" fmla="*/ 25 h 1021"/>
              <a:gd name="T4" fmla="*/ 1980 w 2847"/>
              <a:gd name="T5" fmla="*/ 299 h 1021"/>
              <a:gd name="T6" fmla="*/ 1578 w 2847"/>
              <a:gd name="T7" fmla="*/ 521 h 1021"/>
              <a:gd name="T8" fmla="*/ 1178 w 2847"/>
              <a:gd name="T9" fmla="*/ 721 h 1021"/>
              <a:gd name="T10" fmla="*/ 868 w 2847"/>
              <a:gd name="T11" fmla="*/ 672 h 1021"/>
              <a:gd name="T12" fmla="*/ 585 w 2847"/>
              <a:gd name="T13" fmla="*/ 865 h 1021"/>
              <a:gd name="T14" fmla="*/ 264 w 2847"/>
              <a:gd name="T15" fmla="*/ 815 h 1021"/>
              <a:gd name="T16" fmla="*/ 0 w 2847"/>
              <a:gd name="T17" fmla="*/ 1021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7" h="1021">
                <a:moveTo>
                  <a:pt x="2600" y="149"/>
                </a:moveTo>
                <a:cubicBezTo>
                  <a:pt x="2624" y="129"/>
                  <a:pt x="2847" y="0"/>
                  <a:pt x="2744" y="25"/>
                </a:cubicBezTo>
                <a:cubicBezTo>
                  <a:pt x="2641" y="50"/>
                  <a:pt x="2174" y="216"/>
                  <a:pt x="1980" y="299"/>
                </a:cubicBezTo>
                <a:cubicBezTo>
                  <a:pt x="1786" y="382"/>
                  <a:pt x="1712" y="451"/>
                  <a:pt x="1578" y="521"/>
                </a:cubicBezTo>
                <a:cubicBezTo>
                  <a:pt x="1444" y="591"/>
                  <a:pt x="1296" y="696"/>
                  <a:pt x="1178" y="721"/>
                </a:cubicBezTo>
                <a:cubicBezTo>
                  <a:pt x="1060" y="746"/>
                  <a:pt x="967" y="648"/>
                  <a:pt x="868" y="672"/>
                </a:cubicBezTo>
                <a:cubicBezTo>
                  <a:pt x="769" y="696"/>
                  <a:pt x="684" y="842"/>
                  <a:pt x="585" y="865"/>
                </a:cubicBezTo>
                <a:cubicBezTo>
                  <a:pt x="484" y="889"/>
                  <a:pt x="361" y="789"/>
                  <a:pt x="264" y="815"/>
                </a:cubicBezTo>
                <a:cubicBezTo>
                  <a:pt x="167" y="842"/>
                  <a:pt x="45" y="986"/>
                  <a:pt x="0" y="1021"/>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532" name="Freeform 4"/>
          <p:cNvSpPr>
            <a:spLocks/>
          </p:cNvSpPr>
          <p:nvPr/>
        </p:nvSpPr>
        <p:spPr bwMode="auto">
          <a:xfrm>
            <a:off x="5067300" y="3524250"/>
            <a:ext cx="1895475" cy="1489075"/>
          </a:xfrm>
          <a:custGeom>
            <a:avLst/>
            <a:gdLst>
              <a:gd name="T0" fmla="*/ 0 w 1194"/>
              <a:gd name="T1" fmla="*/ 938 h 938"/>
              <a:gd name="T2" fmla="*/ 222 w 1194"/>
              <a:gd name="T3" fmla="*/ 108 h 938"/>
              <a:gd name="T4" fmla="*/ 258 w 1194"/>
              <a:gd name="T5" fmla="*/ 84 h 938"/>
              <a:gd name="T6" fmla="*/ 316 w 1194"/>
              <a:gd name="T7" fmla="*/ 54 h 938"/>
              <a:gd name="T8" fmla="*/ 386 w 1194"/>
              <a:gd name="T9" fmla="*/ 26 h 938"/>
              <a:gd name="T10" fmla="*/ 466 w 1194"/>
              <a:gd name="T11" fmla="*/ 8 h 938"/>
              <a:gd name="T12" fmla="*/ 550 w 1194"/>
              <a:gd name="T13" fmla="*/ 0 h 938"/>
              <a:gd name="T14" fmla="*/ 650 w 1194"/>
              <a:gd name="T15" fmla="*/ 2 h 938"/>
              <a:gd name="T16" fmla="*/ 726 w 1194"/>
              <a:gd name="T17" fmla="*/ 12 h 938"/>
              <a:gd name="T18" fmla="*/ 788 w 1194"/>
              <a:gd name="T19" fmla="*/ 30 h 938"/>
              <a:gd name="T20" fmla="*/ 824 w 1194"/>
              <a:gd name="T21" fmla="*/ 56 h 938"/>
              <a:gd name="T22" fmla="*/ 862 w 1194"/>
              <a:gd name="T23" fmla="*/ 88 h 938"/>
              <a:gd name="T24" fmla="*/ 928 w 1194"/>
              <a:gd name="T25" fmla="*/ 142 h 938"/>
              <a:gd name="T26" fmla="*/ 1194 w 1194"/>
              <a:gd name="T27" fmla="*/ 412 h 938"/>
              <a:gd name="T28" fmla="*/ 1048 w 1194"/>
              <a:gd name="T29" fmla="*/ 488 h 938"/>
              <a:gd name="T30" fmla="*/ 864 w 1194"/>
              <a:gd name="T31" fmla="*/ 584 h 938"/>
              <a:gd name="T32" fmla="*/ 648 w 1194"/>
              <a:gd name="T33" fmla="*/ 684 h 938"/>
              <a:gd name="T34" fmla="*/ 512 w 1194"/>
              <a:gd name="T35" fmla="*/ 744 h 938"/>
              <a:gd name="T36" fmla="*/ 358 w 1194"/>
              <a:gd name="T37" fmla="*/ 806 h 938"/>
              <a:gd name="T38" fmla="*/ 174 w 1194"/>
              <a:gd name="T39" fmla="*/ 878 h 938"/>
              <a:gd name="T40" fmla="*/ 58 w 1194"/>
              <a:gd name="T41" fmla="*/ 916 h 938"/>
              <a:gd name="T42" fmla="*/ 0 w 1194"/>
              <a:gd name="T43"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4"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928" y="142"/>
                </a:lnTo>
                <a:lnTo>
                  <a:pt x="1194" y="412"/>
                </a:lnTo>
                <a:lnTo>
                  <a:pt x="1048" y="488"/>
                </a:lnTo>
                <a:lnTo>
                  <a:pt x="864" y="58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533" name="Rectangle 5"/>
          <p:cNvSpPr>
            <a:spLocks noGrp="1" noChangeArrowheads="1"/>
          </p:cNvSpPr>
          <p:nvPr>
            <p:ph type="title"/>
          </p:nvPr>
        </p:nvSpPr>
        <p:spPr/>
        <p:txBody>
          <a:bodyPr/>
          <a:lstStyle/>
          <a:p>
            <a:r>
              <a:rPr lang="en-US" altLang="en-US"/>
              <a:t>xtal stuck on tray</a:t>
            </a:r>
          </a:p>
        </p:txBody>
      </p:sp>
      <p:sp>
        <p:nvSpPr>
          <p:cNvPr id="534534" name="Freeform 6"/>
          <p:cNvSpPr>
            <a:spLocks/>
          </p:cNvSpPr>
          <p:nvPr/>
        </p:nvSpPr>
        <p:spPr bwMode="auto">
          <a:xfrm>
            <a:off x="-187325" y="1119188"/>
            <a:ext cx="11202988" cy="6742112"/>
          </a:xfrm>
          <a:custGeom>
            <a:avLst/>
            <a:gdLst>
              <a:gd name="T0" fmla="*/ 23 w 7057"/>
              <a:gd name="T1" fmla="*/ 2956 h 4247"/>
              <a:gd name="T2" fmla="*/ 260 w 7057"/>
              <a:gd name="T3" fmla="*/ 2956 h 4247"/>
              <a:gd name="T4" fmla="*/ 568 w 7057"/>
              <a:gd name="T5" fmla="*/ 2956 h 4247"/>
              <a:gd name="T6" fmla="*/ 978 w 7057"/>
              <a:gd name="T7" fmla="*/ 2925 h 4247"/>
              <a:gd name="T8" fmla="*/ 1412 w 7057"/>
              <a:gd name="T9" fmla="*/ 2885 h 4247"/>
              <a:gd name="T10" fmla="*/ 2130 w 7057"/>
              <a:gd name="T11" fmla="*/ 2775 h 4247"/>
              <a:gd name="T12" fmla="*/ 2801 w 7057"/>
              <a:gd name="T13" fmla="*/ 2617 h 4247"/>
              <a:gd name="T14" fmla="*/ 3621 w 7057"/>
              <a:gd name="T15" fmla="*/ 2341 h 4247"/>
              <a:gd name="T16" fmla="*/ 4308 w 7057"/>
              <a:gd name="T17" fmla="*/ 2033 h 4247"/>
              <a:gd name="T18" fmla="*/ 4836 w 7057"/>
              <a:gd name="T19" fmla="*/ 1725 h 4247"/>
              <a:gd name="T20" fmla="*/ 5334 w 7057"/>
              <a:gd name="T21" fmla="*/ 1354 h 4247"/>
              <a:gd name="T22" fmla="*/ 5720 w 7057"/>
              <a:gd name="T23" fmla="*/ 968 h 4247"/>
              <a:gd name="T24" fmla="*/ 5933 w 7057"/>
              <a:gd name="T25" fmla="*/ 699 h 4247"/>
              <a:gd name="T26" fmla="*/ 6028 w 7057"/>
              <a:gd name="T27" fmla="*/ 502 h 4247"/>
              <a:gd name="T28" fmla="*/ 6052 w 7057"/>
              <a:gd name="T29" fmla="*/ 3714 h 4247"/>
              <a:gd name="T30" fmla="*/ 0 w 7057"/>
              <a:gd name="T31" fmla="*/ 3698 h 4247"/>
              <a:gd name="T32" fmla="*/ 23 w 7057"/>
              <a:gd name="T33" fmla="*/ 2956 h 4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57" h="4247">
                <a:moveTo>
                  <a:pt x="23" y="2956"/>
                </a:moveTo>
                <a:cubicBezTo>
                  <a:pt x="96" y="2956"/>
                  <a:pt x="169" y="2956"/>
                  <a:pt x="260" y="2956"/>
                </a:cubicBezTo>
                <a:cubicBezTo>
                  <a:pt x="351" y="2956"/>
                  <a:pt x="448" y="2961"/>
                  <a:pt x="568" y="2956"/>
                </a:cubicBezTo>
                <a:cubicBezTo>
                  <a:pt x="688" y="2951"/>
                  <a:pt x="837" y="2937"/>
                  <a:pt x="978" y="2925"/>
                </a:cubicBezTo>
                <a:cubicBezTo>
                  <a:pt x="1119" y="2913"/>
                  <a:pt x="1220" y="2910"/>
                  <a:pt x="1412" y="2885"/>
                </a:cubicBezTo>
                <a:cubicBezTo>
                  <a:pt x="1604" y="2860"/>
                  <a:pt x="1899" y="2820"/>
                  <a:pt x="2130" y="2775"/>
                </a:cubicBezTo>
                <a:cubicBezTo>
                  <a:pt x="2361" y="2730"/>
                  <a:pt x="2553" y="2689"/>
                  <a:pt x="2801" y="2617"/>
                </a:cubicBezTo>
                <a:cubicBezTo>
                  <a:pt x="3049" y="2545"/>
                  <a:pt x="3370" y="2438"/>
                  <a:pt x="3621" y="2341"/>
                </a:cubicBezTo>
                <a:cubicBezTo>
                  <a:pt x="3872" y="2244"/>
                  <a:pt x="4106" y="2136"/>
                  <a:pt x="4308" y="2033"/>
                </a:cubicBezTo>
                <a:cubicBezTo>
                  <a:pt x="4510" y="1930"/>
                  <a:pt x="4665" y="1838"/>
                  <a:pt x="4836" y="1725"/>
                </a:cubicBezTo>
                <a:cubicBezTo>
                  <a:pt x="5007" y="1612"/>
                  <a:pt x="5187" y="1480"/>
                  <a:pt x="5334" y="1354"/>
                </a:cubicBezTo>
                <a:cubicBezTo>
                  <a:pt x="5481" y="1228"/>
                  <a:pt x="5620" y="1077"/>
                  <a:pt x="5720" y="968"/>
                </a:cubicBezTo>
                <a:cubicBezTo>
                  <a:pt x="5820" y="859"/>
                  <a:pt x="5882" y="777"/>
                  <a:pt x="5933" y="699"/>
                </a:cubicBezTo>
                <a:cubicBezTo>
                  <a:pt x="5984" y="621"/>
                  <a:pt x="6008" y="0"/>
                  <a:pt x="6028" y="502"/>
                </a:cubicBezTo>
                <a:cubicBezTo>
                  <a:pt x="6048" y="1004"/>
                  <a:pt x="7057" y="3181"/>
                  <a:pt x="6052" y="3714"/>
                </a:cubicBezTo>
                <a:cubicBezTo>
                  <a:pt x="5047" y="4247"/>
                  <a:pt x="2523" y="3972"/>
                  <a:pt x="0" y="3698"/>
                </a:cubicBezTo>
                <a:cubicBezTo>
                  <a:pt x="0" y="3698"/>
                  <a:pt x="23" y="2956"/>
                  <a:pt x="23" y="2956"/>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535" name="Line 7"/>
          <p:cNvSpPr>
            <a:spLocks noChangeShapeType="1"/>
          </p:cNvSpPr>
          <p:nvPr/>
        </p:nvSpPr>
        <p:spPr bwMode="auto">
          <a:xfrm flipV="1">
            <a:off x="5068888" y="3692525"/>
            <a:ext cx="352425" cy="1320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536" name="Line 8"/>
          <p:cNvSpPr>
            <a:spLocks noChangeShapeType="1"/>
          </p:cNvSpPr>
          <p:nvPr/>
        </p:nvSpPr>
        <p:spPr bwMode="auto">
          <a:xfrm flipV="1">
            <a:off x="5308600" y="3765550"/>
            <a:ext cx="309563" cy="1157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537" name="Line 9"/>
          <p:cNvSpPr>
            <a:spLocks noChangeShapeType="1"/>
          </p:cNvSpPr>
          <p:nvPr/>
        </p:nvSpPr>
        <p:spPr bwMode="auto">
          <a:xfrm flipV="1">
            <a:off x="6183313" y="3822700"/>
            <a:ext cx="53975" cy="749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538" name="Freeform 10"/>
          <p:cNvSpPr>
            <a:spLocks/>
          </p:cNvSpPr>
          <p:nvPr/>
        </p:nvSpPr>
        <p:spPr bwMode="auto">
          <a:xfrm>
            <a:off x="5422900" y="3678238"/>
            <a:ext cx="193675" cy="87312"/>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539" name="Freeform 11"/>
          <p:cNvSpPr>
            <a:spLocks/>
          </p:cNvSpPr>
          <p:nvPr/>
        </p:nvSpPr>
        <p:spPr bwMode="auto">
          <a:xfrm>
            <a:off x="5616575" y="3705225"/>
            <a:ext cx="619125" cy="111125"/>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540" name="Freeform 12"/>
          <p:cNvSpPr>
            <a:spLocks/>
          </p:cNvSpPr>
          <p:nvPr/>
        </p:nvSpPr>
        <p:spPr bwMode="auto">
          <a:xfrm>
            <a:off x="6238875" y="3752850"/>
            <a:ext cx="304800" cy="69850"/>
          </a:xfrm>
          <a:custGeom>
            <a:avLst/>
            <a:gdLst>
              <a:gd name="T0" fmla="*/ 0 w 192"/>
              <a:gd name="T1" fmla="*/ 44 h 44"/>
              <a:gd name="T2" fmla="*/ 102 w 192"/>
              <a:gd name="T3" fmla="*/ 8 h 44"/>
              <a:gd name="T4" fmla="*/ 192 w 192"/>
              <a:gd name="T5" fmla="*/ 0 h 44"/>
            </a:gdLst>
            <a:ahLst/>
            <a:cxnLst>
              <a:cxn ang="0">
                <a:pos x="T0" y="T1"/>
              </a:cxn>
              <a:cxn ang="0">
                <a:pos x="T2" y="T3"/>
              </a:cxn>
              <a:cxn ang="0">
                <a:pos x="T4" y="T5"/>
              </a:cxn>
            </a:cxnLst>
            <a:rect l="0" t="0" r="r" b="b"/>
            <a:pathLst>
              <a:path w="192" h="44">
                <a:moveTo>
                  <a:pt x="0" y="44"/>
                </a:moveTo>
                <a:cubicBezTo>
                  <a:pt x="17" y="38"/>
                  <a:pt x="70" y="15"/>
                  <a:pt x="102" y="8"/>
                </a:cubicBezTo>
                <a:cubicBezTo>
                  <a:pt x="134" y="1"/>
                  <a:pt x="173" y="2"/>
                  <a:pt x="192"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541" name="Freeform 13"/>
          <p:cNvSpPr>
            <a:spLocks/>
          </p:cNvSpPr>
          <p:nvPr/>
        </p:nvSpPr>
        <p:spPr bwMode="auto">
          <a:xfrm>
            <a:off x="5416550" y="3517900"/>
            <a:ext cx="1127125" cy="228600"/>
          </a:xfrm>
          <a:custGeom>
            <a:avLst/>
            <a:gdLst>
              <a:gd name="T0" fmla="*/ 0 w 710"/>
              <a:gd name="T1" fmla="*/ 110 h 144"/>
              <a:gd name="T2" fmla="*/ 232 w 710"/>
              <a:gd name="T3" fmla="*/ 14 h 144"/>
              <a:gd name="T4" fmla="*/ 538 w 710"/>
              <a:gd name="T5" fmla="*/ 24 h 144"/>
              <a:gd name="T6" fmla="*/ 710 w 710"/>
              <a:gd name="T7" fmla="*/ 144 h 144"/>
            </a:gdLst>
            <a:ahLst/>
            <a:cxnLst>
              <a:cxn ang="0">
                <a:pos x="T0" y="T1"/>
              </a:cxn>
              <a:cxn ang="0">
                <a:pos x="T2" y="T3"/>
              </a:cxn>
              <a:cxn ang="0">
                <a:pos x="T4" y="T5"/>
              </a:cxn>
              <a:cxn ang="0">
                <a:pos x="T6" y="T7"/>
              </a:cxn>
            </a:cxnLst>
            <a:rect l="0" t="0" r="r" b="b"/>
            <a:pathLst>
              <a:path w="710" h="144">
                <a:moveTo>
                  <a:pt x="0" y="110"/>
                </a:moveTo>
                <a:cubicBezTo>
                  <a:pt x="71" y="69"/>
                  <a:pt x="142" y="28"/>
                  <a:pt x="232" y="14"/>
                </a:cubicBezTo>
                <a:cubicBezTo>
                  <a:pt x="322" y="0"/>
                  <a:pt x="458" y="2"/>
                  <a:pt x="538" y="24"/>
                </a:cubicBezTo>
                <a:cubicBezTo>
                  <a:pt x="618" y="46"/>
                  <a:pt x="674" y="119"/>
                  <a:pt x="710" y="14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542" name="Freeform 14"/>
          <p:cNvSpPr>
            <a:spLocks/>
          </p:cNvSpPr>
          <p:nvPr/>
        </p:nvSpPr>
        <p:spPr bwMode="auto">
          <a:xfrm>
            <a:off x="2651125" y="4035425"/>
            <a:ext cx="4311650" cy="1384300"/>
          </a:xfrm>
          <a:custGeom>
            <a:avLst/>
            <a:gdLst>
              <a:gd name="T0" fmla="*/ 2716 w 2716"/>
              <a:gd name="T1" fmla="*/ 0 h 872"/>
              <a:gd name="T2" fmla="*/ 2200 w 2716"/>
              <a:gd name="T3" fmla="*/ 272 h 872"/>
              <a:gd name="T4" fmla="*/ 1655 w 2716"/>
              <a:gd name="T5" fmla="*/ 480 h 872"/>
              <a:gd name="T6" fmla="*/ 1489 w 2716"/>
              <a:gd name="T7" fmla="*/ 495 h 872"/>
              <a:gd name="T8" fmla="*/ 1208 w 2716"/>
              <a:gd name="T9" fmla="*/ 474 h 872"/>
              <a:gd name="T10" fmla="*/ 953 w 2716"/>
              <a:gd name="T11" fmla="*/ 676 h 872"/>
              <a:gd name="T12" fmla="*/ 603 w 2716"/>
              <a:gd name="T13" fmla="*/ 643 h 872"/>
              <a:gd name="T14" fmla="*/ 338 w 2716"/>
              <a:gd name="T15" fmla="*/ 847 h 872"/>
              <a:gd name="T16" fmla="*/ 0 w 2716"/>
              <a:gd name="T17" fmla="*/ 792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16" h="872">
                <a:moveTo>
                  <a:pt x="2716" y="0"/>
                </a:moveTo>
                <a:cubicBezTo>
                  <a:pt x="2630" y="45"/>
                  <a:pt x="2377" y="192"/>
                  <a:pt x="2200" y="272"/>
                </a:cubicBezTo>
                <a:cubicBezTo>
                  <a:pt x="2023" y="352"/>
                  <a:pt x="1773" y="443"/>
                  <a:pt x="1655" y="480"/>
                </a:cubicBezTo>
                <a:cubicBezTo>
                  <a:pt x="1537" y="517"/>
                  <a:pt x="1564" y="496"/>
                  <a:pt x="1489" y="495"/>
                </a:cubicBezTo>
                <a:cubicBezTo>
                  <a:pt x="1414" y="494"/>
                  <a:pt x="1297" y="444"/>
                  <a:pt x="1208" y="474"/>
                </a:cubicBezTo>
                <a:cubicBezTo>
                  <a:pt x="1119" y="504"/>
                  <a:pt x="1053" y="647"/>
                  <a:pt x="953" y="676"/>
                </a:cubicBezTo>
                <a:cubicBezTo>
                  <a:pt x="853" y="705"/>
                  <a:pt x="705" y="613"/>
                  <a:pt x="603" y="643"/>
                </a:cubicBezTo>
                <a:cubicBezTo>
                  <a:pt x="500" y="672"/>
                  <a:pt x="441" y="822"/>
                  <a:pt x="338" y="847"/>
                </a:cubicBezTo>
                <a:cubicBezTo>
                  <a:pt x="238" y="872"/>
                  <a:pt x="57" y="802"/>
                  <a:pt x="0" y="792"/>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Freeform 2"/>
          <p:cNvSpPr>
            <a:spLocks/>
          </p:cNvSpPr>
          <p:nvPr/>
        </p:nvSpPr>
        <p:spPr bwMode="auto">
          <a:xfrm>
            <a:off x="-300038" y="1176338"/>
            <a:ext cx="8258176" cy="5294312"/>
          </a:xfrm>
          <a:custGeom>
            <a:avLst/>
            <a:gdLst>
              <a:gd name="T0" fmla="*/ 41 w 5202"/>
              <a:gd name="T1" fmla="*/ 0 h 3335"/>
              <a:gd name="T2" fmla="*/ 362 w 5202"/>
              <a:gd name="T3" fmla="*/ 8 h 3335"/>
              <a:gd name="T4" fmla="*/ 716 w 5202"/>
              <a:gd name="T5" fmla="*/ 8 h 3335"/>
              <a:gd name="T6" fmla="*/ 1168 w 5202"/>
              <a:gd name="T7" fmla="*/ 57 h 3335"/>
              <a:gd name="T8" fmla="*/ 1711 w 5202"/>
              <a:gd name="T9" fmla="*/ 148 h 3335"/>
              <a:gd name="T10" fmla="*/ 2156 w 5202"/>
              <a:gd name="T11" fmla="*/ 246 h 3335"/>
              <a:gd name="T12" fmla="*/ 2715 w 5202"/>
              <a:gd name="T13" fmla="*/ 411 h 3335"/>
              <a:gd name="T14" fmla="*/ 3299 w 5202"/>
              <a:gd name="T15" fmla="*/ 650 h 3335"/>
              <a:gd name="T16" fmla="*/ 3851 w 5202"/>
              <a:gd name="T17" fmla="*/ 929 h 3335"/>
              <a:gd name="T18" fmla="*/ 4180 w 5202"/>
              <a:gd name="T19" fmla="*/ 1143 h 3335"/>
              <a:gd name="T20" fmla="*/ 4583 w 5202"/>
              <a:gd name="T21" fmla="*/ 1423 h 3335"/>
              <a:gd name="T22" fmla="*/ 4830 w 5202"/>
              <a:gd name="T23" fmla="*/ 1645 h 3335"/>
              <a:gd name="T24" fmla="*/ 4945 w 5202"/>
              <a:gd name="T25" fmla="*/ 1802 h 3335"/>
              <a:gd name="T26" fmla="*/ 4994 w 5202"/>
              <a:gd name="T27" fmla="*/ 1859 h 3335"/>
              <a:gd name="T28" fmla="*/ 3694 w 5202"/>
              <a:gd name="T29" fmla="*/ 2781 h 3335"/>
              <a:gd name="T30" fmla="*/ 1020 w 5202"/>
              <a:gd name="T31" fmla="*/ 3283 h 3335"/>
              <a:gd name="T32" fmla="*/ 0 w 5202"/>
              <a:gd name="T33" fmla="*/ 3094 h 3335"/>
              <a:gd name="T34" fmla="*/ 41 w 5202"/>
              <a:gd name="T35" fmla="*/ 0 h 3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2" h="3335">
                <a:moveTo>
                  <a:pt x="41" y="0"/>
                </a:moveTo>
                <a:cubicBezTo>
                  <a:pt x="145" y="3"/>
                  <a:pt x="250" y="7"/>
                  <a:pt x="362" y="8"/>
                </a:cubicBezTo>
                <a:cubicBezTo>
                  <a:pt x="474" y="9"/>
                  <a:pt x="582" y="0"/>
                  <a:pt x="716" y="8"/>
                </a:cubicBezTo>
                <a:cubicBezTo>
                  <a:pt x="850" y="16"/>
                  <a:pt x="1002" y="34"/>
                  <a:pt x="1168" y="57"/>
                </a:cubicBezTo>
                <a:cubicBezTo>
                  <a:pt x="1334" y="80"/>
                  <a:pt x="1546" y="116"/>
                  <a:pt x="1711" y="148"/>
                </a:cubicBezTo>
                <a:cubicBezTo>
                  <a:pt x="1876" y="180"/>
                  <a:pt x="1989" y="202"/>
                  <a:pt x="2156" y="246"/>
                </a:cubicBezTo>
                <a:cubicBezTo>
                  <a:pt x="2323" y="290"/>
                  <a:pt x="2525" y="344"/>
                  <a:pt x="2715" y="411"/>
                </a:cubicBezTo>
                <a:cubicBezTo>
                  <a:pt x="2905" y="478"/>
                  <a:pt x="3110" y="564"/>
                  <a:pt x="3299" y="650"/>
                </a:cubicBezTo>
                <a:cubicBezTo>
                  <a:pt x="3488" y="736"/>
                  <a:pt x="3704" y="847"/>
                  <a:pt x="3851" y="929"/>
                </a:cubicBezTo>
                <a:cubicBezTo>
                  <a:pt x="3998" y="1011"/>
                  <a:pt x="4058" y="1061"/>
                  <a:pt x="4180" y="1143"/>
                </a:cubicBezTo>
                <a:cubicBezTo>
                  <a:pt x="4302" y="1225"/>
                  <a:pt x="4475" y="1339"/>
                  <a:pt x="4583" y="1423"/>
                </a:cubicBezTo>
                <a:cubicBezTo>
                  <a:pt x="4691" y="1507"/>
                  <a:pt x="4770" y="1582"/>
                  <a:pt x="4830" y="1645"/>
                </a:cubicBezTo>
                <a:cubicBezTo>
                  <a:pt x="4890" y="1708"/>
                  <a:pt x="4918" y="1766"/>
                  <a:pt x="4945" y="1802"/>
                </a:cubicBezTo>
                <a:cubicBezTo>
                  <a:pt x="4972" y="1838"/>
                  <a:pt x="5202" y="1696"/>
                  <a:pt x="4994" y="1859"/>
                </a:cubicBezTo>
                <a:cubicBezTo>
                  <a:pt x="4786" y="2022"/>
                  <a:pt x="4356" y="2544"/>
                  <a:pt x="3694" y="2781"/>
                </a:cubicBezTo>
                <a:cubicBezTo>
                  <a:pt x="3032" y="3018"/>
                  <a:pt x="1636" y="3231"/>
                  <a:pt x="1020" y="3283"/>
                </a:cubicBezTo>
                <a:cubicBezTo>
                  <a:pt x="404" y="3335"/>
                  <a:pt x="202" y="3214"/>
                  <a:pt x="0" y="3094"/>
                </a:cubicBezTo>
                <a:cubicBezTo>
                  <a:pt x="0" y="3094"/>
                  <a:pt x="41" y="0"/>
                  <a:pt x="41" y="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5555" name="Rectangle 3"/>
          <p:cNvSpPr>
            <a:spLocks noGrp="1" noChangeArrowheads="1"/>
          </p:cNvSpPr>
          <p:nvPr>
            <p:ph type="title"/>
          </p:nvPr>
        </p:nvSpPr>
        <p:spPr/>
        <p:txBody>
          <a:bodyPr/>
          <a:lstStyle/>
          <a:p>
            <a:r>
              <a:rPr lang="en-US" altLang="en-US"/>
              <a:t>xtal stuck on tray</a:t>
            </a:r>
          </a:p>
        </p:txBody>
      </p:sp>
      <p:sp>
        <p:nvSpPr>
          <p:cNvPr id="535556" name="Freeform 4"/>
          <p:cNvSpPr>
            <a:spLocks/>
          </p:cNvSpPr>
          <p:nvPr/>
        </p:nvSpPr>
        <p:spPr bwMode="auto">
          <a:xfrm>
            <a:off x="-187325" y="1119188"/>
            <a:ext cx="11202988" cy="6742112"/>
          </a:xfrm>
          <a:custGeom>
            <a:avLst/>
            <a:gdLst>
              <a:gd name="T0" fmla="*/ 23 w 7057"/>
              <a:gd name="T1" fmla="*/ 2956 h 4247"/>
              <a:gd name="T2" fmla="*/ 260 w 7057"/>
              <a:gd name="T3" fmla="*/ 2956 h 4247"/>
              <a:gd name="T4" fmla="*/ 568 w 7057"/>
              <a:gd name="T5" fmla="*/ 2956 h 4247"/>
              <a:gd name="T6" fmla="*/ 978 w 7057"/>
              <a:gd name="T7" fmla="*/ 2925 h 4247"/>
              <a:gd name="T8" fmla="*/ 1412 w 7057"/>
              <a:gd name="T9" fmla="*/ 2885 h 4247"/>
              <a:gd name="T10" fmla="*/ 2130 w 7057"/>
              <a:gd name="T11" fmla="*/ 2775 h 4247"/>
              <a:gd name="T12" fmla="*/ 2801 w 7057"/>
              <a:gd name="T13" fmla="*/ 2617 h 4247"/>
              <a:gd name="T14" fmla="*/ 3621 w 7057"/>
              <a:gd name="T15" fmla="*/ 2341 h 4247"/>
              <a:gd name="T16" fmla="*/ 4308 w 7057"/>
              <a:gd name="T17" fmla="*/ 2033 h 4247"/>
              <a:gd name="T18" fmla="*/ 4836 w 7057"/>
              <a:gd name="T19" fmla="*/ 1725 h 4247"/>
              <a:gd name="T20" fmla="*/ 5334 w 7057"/>
              <a:gd name="T21" fmla="*/ 1354 h 4247"/>
              <a:gd name="T22" fmla="*/ 5720 w 7057"/>
              <a:gd name="T23" fmla="*/ 968 h 4247"/>
              <a:gd name="T24" fmla="*/ 5933 w 7057"/>
              <a:gd name="T25" fmla="*/ 699 h 4247"/>
              <a:gd name="T26" fmla="*/ 6028 w 7057"/>
              <a:gd name="T27" fmla="*/ 502 h 4247"/>
              <a:gd name="T28" fmla="*/ 6052 w 7057"/>
              <a:gd name="T29" fmla="*/ 3714 h 4247"/>
              <a:gd name="T30" fmla="*/ 0 w 7057"/>
              <a:gd name="T31" fmla="*/ 3698 h 4247"/>
              <a:gd name="T32" fmla="*/ 23 w 7057"/>
              <a:gd name="T33" fmla="*/ 2956 h 4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57" h="4247">
                <a:moveTo>
                  <a:pt x="23" y="2956"/>
                </a:moveTo>
                <a:cubicBezTo>
                  <a:pt x="96" y="2956"/>
                  <a:pt x="169" y="2956"/>
                  <a:pt x="260" y="2956"/>
                </a:cubicBezTo>
                <a:cubicBezTo>
                  <a:pt x="351" y="2956"/>
                  <a:pt x="448" y="2961"/>
                  <a:pt x="568" y="2956"/>
                </a:cubicBezTo>
                <a:cubicBezTo>
                  <a:pt x="688" y="2951"/>
                  <a:pt x="837" y="2937"/>
                  <a:pt x="978" y="2925"/>
                </a:cubicBezTo>
                <a:cubicBezTo>
                  <a:pt x="1119" y="2913"/>
                  <a:pt x="1220" y="2910"/>
                  <a:pt x="1412" y="2885"/>
                </a:cubicBezTo>
                <a:cubicBezTo>
                  <a:pt x="1604" y="2860"/>
                  <a:pt x="1899" y="2820"/>
                  <a:pt x="2130" y="2775"/>
                </a:cubicBezTo>
                <a:cubicBezTo>
                  <a:pt x="2361" y="2730"/>
                  <a:pt x="2553" y="2689"/>
                  <a:pt x="2801" y="2617"/>
                </a:cubicBezTo>
                <a:cubicBezTo>
                  <a:pt x="3049" y="2545"/>
                  <a:pt x="3370" y="2438"/>
                  <a:pt x="3621" y="2341"/>
                </a:cubicBezTo>
                <a:cubicBezTo>
                  <a:pt x="3872" y="2244"/>
                  <a:pt x="4106" y="2136"/>
                  <a:pt x="4308" y="2033"/>
                </a:cubicBezTo>
                <a:cubicBezTo>
                  <a:pt x="4510" y="1930"/>
                  <a:pt x="4665" y="1838"/>
                  <a:pt x="4836" y="1725"/>
                </a:cubicBezTo>
                <a:cubicBezTo>
                  <a:pt x="5007" y="1612"/>
                  <a:pt x="5187" y="1480"/>
                  <a:pt x="5334" y="1354"/>
                </a:cubicBezTo>
                <a:cubicBezTo>
                  <a:pt x="5481" y="1228"/>
                  <a:pt x="5620" y="1077"/>
                  <a:pt x="5720" y="968"/>
                </a:cubicBezTo>
                <a:cubicBezTo>
                  <a:pt x="5820" y="859"/>
                  <a:pt x="5882" y="777"/>
                  <a:pt x="5933" y="699"/>
                </a:cubicBezTo>
                <a:cubicBezTo>
                  <a:pt x="5984" y="621"/>
                  <a:pt x="6008" y="0"/>
                  <a:pt x="6028" y="502"/>
                </a:cubicBezTo>
                <a:cubicBezTo>
                  <a:pt x="6048" y="1004"/>
                  <a:pt x="7057" y="3181"/>
                  <a:pt x="6052" y="3714"/>
                </a:cubicBezTo>
                <a:cubicBezTo>
                  <a:pt x="5047" y="4247"/>
                  <a:pt x="2523" y="3972"/>
                  <a:pt x="0" y="3698"/>
                </a:cubicBezTo>
                <a:cubicBezTo>
                  <a:pt x="0" y="3698"/>
                  <a:pt x="23" y="2956"/>
                  <a:pt x="23" y="2956"/>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35557" name="Group 5"/>
          <p:cNvGrpSpPr>
            <a:grpSpLocks/>
          </p:cNvGrpSpPr>
          <p:nvPr/>
        </p:nvGrpSpPr>
        <p:grpSpPr bwMode="auto">
          <a:xfrm>
            <a:off x="5067300" y="3517900"/>
            <a:ext cx="1895475" cy="1495425"/>
            <a:chOff x="3192" y="2216"/>
            <a:chExt cx="1194" cy="942"/>
          </a:xfrm>
        </p:grpSpPr>
        <p:sp>
          <p:nvSpPr>
            <p:cNvPr id="535558" name="Freeform 6"/>
            <p:cNvSpPr>
              <a:spLocks/>
            </p:cNvSpPr>
            <p:nvPr/>
          </p:nvSpPr>
          <p:spPr bwMode="auto">
            <a:xfrm>
              <a:off x="3192" y="2220"/>
              <a:ext cx="1194" cy="938"/>
            </a:xfrm>
            <a:custGeom>
              <a:avLst/>
              <a:gdLst>
                <a:gd name="T0" fmla="*/ 0 w 1194"/>
                <a:gd name="T1" fmla="*/ 938 h 938"/>
                <a:gd name="T2" fmla="*/ 222 w 1194"/>
                <a:gd name="T3" fmla="*/ 108 h 938"/>
                <a:gd name="T4" fmla="*/ 258 w 1194"/>
                <a:gd name="T5" fmla="*/ 84 h 938"/>
                <a:gd name="T6" fmla="*/ 316 w 1194"/>
                <a:gd name="T7" fmla="*/ 54 h 938"/>
                <a:gd name="T8" fmla="*/ 386 w 1194"/>
                <a:gd name="T9" fmla="*/ 26 h 938"/>
                <a:gd name="T10" fmla="*/ 466 w 1194"/>
                <a:gd name="T11" fmla="*/ 8 h 938"/>
                <a:gd name="T12" fmla="*/ 550 w 1194"/>
                <a:gd name="T13" fmla="*/ 0 h 938"/>
                <a:gd name="T14" fmla="*/ 650 w 1194"/>
                <a:gd name="T15" fmla="*/ 2 h 938"/>
                <a:gd name="T16" fmla="*/ 726 w 1194"/>
                <a:gd name="T17" fmla="*/ 12 h 938"/>
                <a:gd name="T18" fmla="*/ 788 w 1194"/>
                <a:gd name="T19" fmla="*/ 30 h 938"/>
                <a:gd name="T20" fmla="*/ 824 w 1194"/>
                <a:gd name="T21" fmla="*/ 56 h 938"/>
                <a:gd name="T22" fmla="*/ 862 w 1194"/>
                <a:gd name="T23" fmla="*/ 88 h 938"/>
                <a:gd name="T24" fmla="*/ 928 w 1194"/>
                <a:gd name="T25" fmla="*/ 142 h 938"/>
                <a:gd name="T26" fmla="*/ 1194 w 1194"/>
                <a:gd name="T27" fmla="*/ 412 h 938"/>
                <a:gd name="T28" fmla="*/ 1048 w 1194"/>
                <a:gd name="T29" fmla="*/ 488 h 938"/>
                <a:gd name="T30" fmla="*/ 864 w 1194"/>
                <a:gd name="T31" fmla="*/ 584 h 938"/>
                <a:gd name="T32" fmla="*/ 648 w 1194"/>
                <a:gd name="T33" fmla="*/ 684 h 938"/>
                <a:gd name="T34" fmla="*/ 512 w 1194"/>
                <a:gd name="T35" fmla="*/ 744 h 938"/>
                <a:gd name="T36" fmla="*/ 358 w 1194"/>
                <a:gd name="T37" fmla="*/ 806 h 938"/>
                <a:gd name="T38" fmla="*/ 174 w 1194"/>
                <a:gd name="T39" fmla="*/ 878 h 938"/>
                <a:gd name="T40" fmla="*/ 58 w 1194"/>
                <a:gd name="T41" fmla="*/ 916 h 938"/>
                <a:gd name="T42" fmla="*/ 0 w 1194"/>
                <a:gd name="T43"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4"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928" y="142"/>
                  </a:lnTo>
                  <a:lnTo>
                    <a:pt x="1194" y="412"/>
                  </a:lnTo>
                  <a:lnTo>
                    <a:pt x="1048" y="488"/>
                  </a:lnTo>
                  <a:lnTo>
                    <a:pt x="864" y="58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5559" name="Line 7"/>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5560" name="Line 8"/>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5561" name="Line 9"/>
            <p:cNvSpPr>
              <a:spLocks noChangeShapeType="1"/>
            </p:cNvSpPr>
            <p:nvPr/>
          </p:nvSpPr>
          <p:spPr bwMode="auto">
            <a:xfrm flipV="1">
              <a:off x="3895" y="2408"/>
              <a:ext cx="34" cy="4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5562" name="Freeform 10"/>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5563" name="Freeform 11"/>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5564" name="Freeform 12"/>
            <p:cNvSpPr>
              <a:spLocks/>
            </p:cNvSpPr>
            <p:nvPr/>
          </p:nvSpPr>
          <p:spPr bwMode="auto">
            <a:xfrm>
              <a:off x="3930" y="2364"/>
              <a:ext cx="192" cy="44"/>
            </a:xfrm>
            <a:custGeom>
              <a:avLst/>
              <a:gdLst>
                <a:gd name="T0" fmla="*/ 0 w 192"/>
                <a:gd name="T1" fmla="*/ 44 h 44"/>
                <a:gd name="T2" fmla="*/ 102 w 192"/>
                <a:gd name="T3" fmla="*/ 8 h 44"/>
                <a:gd name="T4" fmla="*/ 192 w 192"/>
                <a:gd name="T5" fmla="*/ 0 h 44"/>
              </a:gdLst>
              <a:ahLst/>
              <a:cxnLst>
                <a:cxn ang="0">
                  <a:pos x="T0" y="T1"/>
                </a:cxn>
                <a:cxn ang="0">
                  <a:pos x="T2" y="T3"/>
                </a:cxn>
                <a:cxn ang="0">
                  <a:pos x="T4" y="T5"/>
                </a:cxn>
              </a:cxnLst>
              <a:rect l="0" t="0" r="r" b="b"/>
              <a:pathLst>
                <a:path w="192" h="44">
                  <a:moveTo>
                    <a:pt x="0" y="44"/>
                  </a:moveTo>
                  <a:cubicBezTo>
                    <a:pt x="17" y="38"/>
                    <a:pt x="70" y="15"/>
                    <a:pt x="102" y="8"/>
                  </a:cubicBezTo>
                  <a:cubicBezTo>
                    <a:pt x="134" y="1"/>
                    <a:pt x="173" y="2"/>
                    <a:pt x="192"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5565" name="Freeform 13"/>
            <p:cNvSpPr>
              <a:spLocks/>
            </p:cNvSpPr>
            <p:nvPr/>
          </p:nvSpPr>
          <p:spPr bwMode="auto">
            <a:xfrm>
              <a:off x="3412" y="2216"/>
              <a:ext cx="710" cy="144"/>
            </a:xfrm>
            <a:custGeom>
              <a:avLst/>
              <a:gdLst>
                <a:gd name="T0" fmla="*/ 0 w 710"/>
                <a:gd name="T1" fmla="*/ 110 h 144"/>
                <a:gd name="T2" fmla="*/ 232 w 710"/>
                <a:gd name="T3" fmla="*/ 14 h 144"/>
                <a:gd name="T4" fmla="*/ 538 w 710"/>
                <a:gd name="T5" fmla="*/ 24 h 144"/>
                <a:gd name="T6" fmla="*/ 710 w 710"/>
                <a:gd name="T7" fmla="*/ 144 h 144"/>
              </a:gdLst>
              <a:ahLst/>
              <a:cxnLst>
                <a:cxn ang="0">
                  <a:pos x="T0" y="T1"/>
                </a:cxn>
                <a:cxn ang="0">
                  <a:pos x="T2" y="T3"/>
                </a:cxn>
                <a:cxn ang="0">
                  <a:pos x="T4" y="T5"/>
                </a:cxn>
                <a:cxn ang="0">
                  <a:pos x="T6" y="T7"/>
                </a:cxn>
              </a:cxnLst>
              <a:rect l="0" t="0" r="r" b="b"/>
              <a:pathLst>
                <a:path w="710" h="144">
                  <a:moveTo>
                    <a:pt x="0" y="110"/>
                  </a:moveTo>
                  <a:cubicBezTo>
                    <a:pt x="71" y="69"/>
                    <a:pt x="142" y="28"/>
                    <a:pt x="232" y="14"/>
                  </a:cubicBezTo>
                  <a:cubicBezTo>
                    <a:pt x="322" y="0"/>
                    <a:pt x="458" y="2"/>
                    <a:pt x="538" y="24"/>
                  </a:cubicBezTo>
                  <a:cubicBezTo>
                    <a:pt x="618" y="46"/>
                    <a:pt x="674" y="119"/>
                    <a:pt x="710" y="14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122" name="Picture 2" descr="needles_crysta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800"/>
            <a:ext cx="9140825" cy="6680200"/>
          </a:xfrm>
          <a:prstGeom prst="rect">
            <a:avLst/>
          </a:prstGeom>
          <a:noFill/>
          <a:extLst>
            <a:ext uri="{909E8E84-426E-40DD-AFC4-6F175D3DCCD1}">
              <a14:hiddenFill xmlns:a14="http://schemas.microsoft.com/office/drawing/2010/main">
                <a:solidFill>
                  <a:srgbClr val="FFFFFF"/>
                </a:solidFill>
              </a14:hiddenFill>
            </a:ext>
          </a:extLst>
        </p:spPr>
      </p:pic>
      <p:sp>
        <p:nvSpPr>
          <p:cNvPr id="517123"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7124" name="Rectangle 4"/>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7125" name="Rectangle 5"/>
          <p:cNvSpPr>
            <a:spLocks noGrp="1" noChangeArrowheads="1"/>
          </p:cNvSpPr>
          <p:nvPr>
            <p:ph type="title"/>
          </p:nvPr>
        </p:nvSpPr>
        <p:spPr>
          <a:xfrm>
            <a:off x="457200" y="-207963"/>
            <a:ext cx="8229600" cy="1143001"/>
          </a:xfrm>
        </p:spPr>
        <p:txBody>
          <a:bodyPr/>
          <a:lstStyle/>
          <a:p>
            <a:r>
              <a:rPr lang="en-US" altLang="en-US"/>
              <a:t>acupuncture needles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2"/>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6099" name="Rectangle 3"/>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6100" name="Rectangle 4"/>
          <p:cNvSpPr>
            <a:spLocks noGrp="1" noChangeArrowheads="1"/>
          </p:cNvSpPr>
          <p:nvPr>
            <p:ph type="title"/>
          </p:nvPr>
        </p:nvSpPr>
        <p:spPr>
          <a:xfrm>
            <a:off x="457200" y="-207963"/>
            <a:ext cx="8229600" cy="1143001"/>
          </a:xfrm>
        </p:spPr>
        <p:txBody>
          <a:bodyPr/>
          <a:lstStyle/>
          <a:p>
            <a:r>
              <a:rPr lang="en-US" altLang="en-US"/>
              <a:t>acupuncture needles</a:t>
            </a:r>
          </a:p>
        </p:txBody>
      </p:sp>
      <p:pic>
        <p:nvPicPr>
          <p:cNvPr id="516101" name="Picture 5" descr="Hampton_accupun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8963" y="1552575"/>
            <a:ext cx="5640387" cy="48021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Freeform 2"/>
          <p:cNvSpPr>
            <a:spLocks/>
          </p:cNvSpPr>
          <p:nvPr/>
        </p:nvSpPr>
        <p:spPr bwMode="auto">
          <a:xfrm>
            <a:off x="-300038" y="1176338"/>
            <a:ext cx="8258176" cy="5294312"/>
          </a:xfrm>
          <a:custGeom>
            <a:avLst/>
            <a:gdLst>
              <a:gd name="T0" fmla="*/ 41 w 5202"/>
              <a:gd name="T1" fmla="*/ 0 h 3335"/>
              <a:gd name="T2" fmla="*/ 362 w 5202"/>
              <a:gd name="T3" fmla="*/ 8 h 3335"/>
              <a:gd name="T4" fmla="*/ 716 w 5202"/>
              <a:gd name="T5" fmla="*/ 8 h 3335"/>
              <a:gd name="T6" fmla="*/ 1168 w 5202"/>
              <a:gd name="T7" fmla="*/ 57 h 3335"/>
              <a:gd name="T8" fmla="*/ 1711 w 5202"/>
              <a:gd name="T9" fmla="*/ 148 h 3335"/>
              <a:gd name="T10" fmla="*/ 2156 w 5202"/>
              <a:gd name="T11" fmla="*/ 246 h 3335"/>
              <a:gd name="T12" fmla="*/ 2715 w 5202"/>
              <a:gd name="T13" fmla="*/ 411 h 3335"/>
              <a:gd name="T14" fmla="*/ 3299 w 5202"/>
              <a:gd name="T15" fmla="*/ 650 h 3335"/>
              <a:gd name="T16" fmla="*/ 3851 w 5202"/>
              <a:gd name="T17" fmla="*/ 929 h 3335"/>
              <a:gd name="T18" fmla="*/ 4180 w 5202"/>
              <a:gd name="T19" fmla="*/ 1143 h 3335"/>
              <a:gd name="T20" fmla="*/ 4583 w 5202"/>
              <a:gd name="T21" fmla="*/ 1423 h 3335"/>
              <a:gd name="T22" fmla="*/ 4830 w 5202"/>
              <a:gd name="T23" fmla="*/ 1645 h 3335"/>
              <a:gd name="T24" fmla="*/ 4945 w 5202"/>
              <a:gd name="T25" fmla="*/ 1802 h 3335"/>
              <a:gd name="T26" fmla="*/ 4994 w 5202"/>
              <a:gd name="T27" fmla="*/ 1859 h 3335"/>
              <a:gd name="T28" fmla="*/ 3694 w 5202"/>
              <a:gd name="T29" fmla="*/ 2781 h 3335"/>
              <a:gd name="T30" fmla="*/ 1020 w 5202"/>
              <a:gd name="T31" fmla="*/ 3283 h 3335"/>
              <a:gd name="T32" fmla="*/ 0 w 5202"/>
              <a:gd name="T33" fmla="*/ 3094 h 3335"/>
              <a:gd name="T34" fmla="*/ 41 w 5202"/>
              <a:gd name="T35" fmla="*/ 0 h 3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2" h="3335">
                <a:moveTo>
                  <a:pt x="41" y="0"/>
                </a:moveTo>
                <a:cubicBezTo>
                  <a:pt x="145" y="3"/>
                  <a:pt x="250" y="7"/>
                  <a:pt x="362" y="8"/>
                </a:cubicBezTo>
                <a:cubicBezTo>
                  <a:pt x="474" y="9"/>
                  <a:pt x="582" y="0"/>
                  <a:pt x="716" y="8"/>
                </a:cubicBezTo>
                <a:cubicBezTo>
                  <a:pt x="850" y="16"/>
                  <a:pt x="1002" y="34"/>
                  <a:pt x="1168" y="57"/>
                </a:cubicBezTo>
                <a:cubicBezTo>
                  <a:pt x="1334" y="80"/>
                  <a:pt x="1546" y="116"/>
                  <a:pt x="1711" y="148"/>
                </a:cubicBezTo>
                <a:cubicBezTo>
                  <a:pt x="1876" y="180"/>
                  <a:pt x="1989" y="202"/>
                  <a:pt x="2156" y="246"/>
                </a:cubicBezTo>
                <a:cubicBezTo>
                  <a:pt x="2323" y="290"/>
                  <a:pt x="2525" y="344"/>
                  <a:pt x="2715" y="411"/>
                </a:cubicBezTo>
                <a:cubicBezTo>
                  <a:pt x="2905" y="478"/>
                  <a:pt x="3110" y="564"/>
                  <a:pt x="3299" y="650"/>
                </a:cubicBezTo>
                <a:cubicBezTo>
                  <a:pt x="3488" y="736"/>
                  <a:pt x="3704" y="847"/>
                  <a:pt x="3851" y="929"/>
                </a:cubicBezTo>
                <a:cubicBezTo>
                  <a:pt x="3998" y="1011"/>
                  <a:pt x="4058" y="1061"/>
                  <a:pt x="4180" y="1143"/>
                </a:cubicBezTo>
                <a:cubicBezTo>
                  <a:pt x="4302" y="1225"/>
                  <a:pt x="4475" y="1339"/>
                  <a:pt x="4583" y="1423"/>
                </a:cubicBezTo>
                <a:cubicBezTo>
                  <a:pt x="4691" y="1507"/>
                  <a:pt x="4770" y="1582"/>
                  <a:pt x="4830" y="1645"/>
                </a:cubicBezTo>
                <a:cubicBezTo>
                  <a:pt x="4890" y="1708"/>
                  <a:pt x="4918" y="1766"/>
                  <a:pt x="4945" y="1802"/>
                </a:cubicBezTo>
                <a:cubicBezTo>
                  <a:pt x="4972" y="1838"/>
                  <a:pt x="5202" y="1696"/>
                  <a:pt x="4994" y="1859"/>
                </a:cubicBezTo>
                <a:cubicBezTo>
                  <a:pt x="4786" y="2022"/>
                  <a:pt x="4356" y="2544"/>
                  <a:pt x="3694" y="2781"/>
                </a:cubicBezTo>
                <a:cubicBezTo>
                  <a:pt x="3032" y="3018"/>
                  <a:pt x="1636" y="3231"/>
                  <a:pt x="1020" y="3283"/>
                </a:cubicBezTo>
                <a:cubicBezTo>
                  <a:pt x="404" y="3335"/>
                  <a:pt x="202" y="3214"/>
                  <a:pt x="0" y="3094"/>
                </a:cubicBezTo>
                <a:cubicBezTo>
                  <a:pt x="0" y="3094"/>
                  <a:pt x="41" y="0"/>
                  <a:pt x="41" y="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579" name="Rectangle 3"/>
          <p:cNvSpPr>
            <a:spLocks noGrp="1" noChangeArrowheads="1"/>
          </p:cNvSpPr>
          <p:nvPr>
            <p:ph type="title"/>
          </p:nvPr>
        </p:nvSpPr>
        <p:spPr/>
        <p:txBody>
          <a:bodyPr/>
          <a:lstStyle/>
          <a:p>
            <a:r>
              <a:rPr lang="en-US" altLang="en-US"/>
              <a:t>xtal stuck on tray</a:t>
            </a:r>
          </a:p>
        </p:txBody>
      </p:sp>
      <p:sp>
        <p:nvSpPr>
          <p:cNvPr id="536580" name="Freeform 4"/>
          <p:cNvSpPr>
            <a:spLocks/>
          </p:cNvSpPr>
          <p:nvPr/>
        </p:nvSpPr>
        <p:spPr bwMode="auto">
          <a:xfrm>
            <a:off x="-187325" y="1119188"/>
            <a:ext cx="11202988" cy="6742112"/>
          </a:xfrm>
          <a:custGeom>
            <a:avLst/>
            <a:gdLst>
              <a:gd name="T0" fmla="*/ 23 w 7057"/>
              <a:gd name="T1" fmla="*/ 2956 h 4247"/>
              <a:gd name="T2" fmla="*/ 260 w 7057"/>
              <a:gd name="T3" fmla="*/ 2956 h 4247"/>
              <a:gd name="T4" fmla="*/ 568 w 7057"/>
              <a:gd name="T5" fmla="*/ 2956 h 4247"/>
              <a:gd name="T6" fmla="*/ 978 w 7057"/>
              <a:gd name="T7" fmla="*/ 2925 h 4247"/>
              <a:gd name="T8" fmla="*/ 1412 w 7057"/>
              <a:gd name="T9" fmla="*/ 2885 h 4247"/>
              <a:gd name="T10" fmla="*/ 2130 w 7057"/>
              <a:gd name="T11" fmla="*/ 2775 h 4247"/>
              <a:gd name="T12" fmla="*/ 2661 w 7057"/>
              <a:gd name="T13" fmla="*/ 2644 h 4247"/>
              <a:gd name="T14" fmla="*/ 2932 w 7057"/>
              <a:gd name="T15" fmla="*/ 2776 h 4247"/>
              <a:gd name="T16" fmla="*/ 2891 w 7057"/>
              <a:gd name="T17" fmla="*/ 2512 h 4247"/>
              <a:gd name="T18" fmla="*/ 3621 w 7057"/>
              <a:gd name="T19" fmla="*/ 2341 h 4247"/>
              <a:gd name="T20" fmla="*/ 4308 w 7057"/>
              <a:gd name="T21" fmla="*/ 2033 h 4247"/>
              <a:gd name="T22" fmla="*/ 4836 w 7057"/>
              <a:gd name="T23" fmla="*/ 1725 h 4247"/>
              <a:gd name="T24" fmla="*/ 5334 w 7057"/>
              <a:gd name="T25" fmla="*/ 1354 h 4247"/>
              <a:gd name="T26" fmla="*/ 5720 w 7057"/>
              <a:gd name="T27" fmla="*/ 968 h 4247"/>
              <a:gd name="T28" fmla="*/ 5933 w 7057"/>
              <a:gd name="T29" fmla="*/ 699 h 4247"/>
              <a:gd name="T30" fmla="*/ 6028 w 7057"/>
              <a:gd name="T31" fmla="*/ 502 h 4247"/>
              <a:gd name="T32" fmla="*/ 6052 w 7057"/>
              <a:gd name="T33" fmla="*/ 3714 h 4247"/>
              <a:gd name="T34" fmla="*/ 0 w 7057"/>
              <a:gd name="T35" fmla="*/ 3698 h 4247"/>
              <a:gd name="T36" fmla="*/ 23 w 7057"/>
              <a:gd name="T37" fmla="*/ 2956 h 4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57" h="4247">
                <a:moveTo>
                  <a:pt x="23" y="2956"/>
                </a:moveTo>
                <a:cubicBezTo>
                  <a:pt x="96" y="2956"/>
                  <a:pt x="169" y="2956"/>
                  <a:pt x="260" y="2956"/>
                </a:cubicBezTo>
                <a:cubicBezTo>
                  <a:pt x="351" y="2956"/>
                  <a:pt x="448" y="2961"/>
                  <a:pt x="568" y="2956"/>
                </a:cubicBezTo>
                <a:cubicBezTo>
                  <a:pt x="688" y="2951"/>
                  <a:pt x="837" y="2937"/>
                  <a:pt x="978" y="2925"/>
                </a:cubicBezTo>
                <a:cubicBezTo>
                  <a:pt x="1119" y="2913"/>
                  <a:pt x="1220" y="2910"/>
                  <a:pt x="1412" y="2885"/>
                </a:cubicBezTo>
                <a:cubicBezTo>
                  <a:pt x="1604" y="2860"/>
                  <a:pt x="1922" y="2815"/>
                  <a:pt x="2130" y="2775"/>
                </a:cubicBezTo>
                <a:cubicBezTo>
                  <a:pt x="2338" y="2735"/>
                  <a:pt x="2527" y="2644"/>
                  <a:pt x="2661" y="2644"/>
                </a:cubicBezTo>
                <a:cubicBezTo>
                  <a:pt x="2795" y="2644"/>
                  <a:pt x="2894" y="2798"/>
                  <a:pt x="2932" y="2776"/>
                </a:cubicBezTo>
                <a:cubicBezTo>
                  <a:pt x="2970" y="2754"/>
                  <a:pt x="2776" y="2584"/>
                  <a:pt x="2891" y="2512"/>
                </a:cubicBezTo>
                <a:cubicBezTo>
                  <a:pt x="3006" y="2440"/>
                  <a:pt x="3385" y="2421"/>
                  <a:pt x="3621" y="2341"/>
                </a:cubicBezTo>
                <a:cubicBezTo>
                  <a:pt x="3857" y="2261"/>
                  <a:pt x="4106" y="2136"/>
                  <a:pt x="4308" y="2033"/>
                </a:cubicBezTo>
                <a:cubicBezTo>
                  <a:pt x="4510" y="1930"/>
                  <a:pt x="4665" y="1838"/>
                  <a:pt x="4836" y="1725"/>
                </a:cubicBezTo>
                <a:cubicBezTo>
                  <a:pt x="5007" y="1612"/>
                  <a:pt x="5187" y="1480"/>
                  <a:pt x="5334" y="1354"/>
                </a:cubicBezTo>
                <a:cubicBezTo>
                  <a:pt x="5481" y="1228"/>
                  <a:pt x="5620" y="1077"/>
                  <a:pt x="5720" y="968"/>
                </a:cubicBezTo>
                <a:cubicBezTo>
                  <a:pt x="5820" y="859"/>
                  <a:pt x="5882" y="777"/>
                  <a:pt x="5933" y="699"/>
                </a:cubicBezTo>
                <a:cubicBezTo>
                  <a:pt x="5984" y="621"/>
                  <a:pt x="6008" y="0"/>
                  <a:pt x="6028" y="502"/>
                </a:cubicBezTo>
                <a:cubicBezTo>
                  <a:pt x="6048" y="1004"/>
                  <a:pt x="7057" y="3181"/>
                  <a:pt x="6052" y="3714"/>
                </a:cubicBezTo>
                <a:cubicBezTo>
                  <a:pt x="5047" y="4247"/>
                  <a:pt x="2523" y="3972"/>
                  <a:pt x="0" y="3698"/>
                </a:cubicBezTo>
                <a:cubicBezTo>
                  <a:pt x="0" y="3698"/>
                  <a:pt x="23" y="2956"/>
                  <a:pt x="23" y="2956"/>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36581" name="Group 5"/>
          <p:cNvGrpSpPr>
            <a:grpSpLocks/>
          </p:cNvGrpSpPr>
          <p:nvPr/>
        </p:nvGrpSpPr>
        <p:grpSpPr bwMode="auto">
          <a:xfrm rot="120000">
            <a:off x="5054600" y="3492500"/>
            <a:ext cx="1895475" cy="1495425"/>
            <a:chOff x="3192" y="2216"/>
            <a:chExt cx="1194" cy="942"/>
          </a:xfrm>
        </p:grpSpPr>
        <p:sp>
          <p:nvSpPr>
            <p:cNvPr id="536582" name="Freeform 6"/>
            <p:cNvSpPr>
              <a:spLocks/>
            </p:cNvSpPr>
            <p:nvPr/>
          </p:nvSpPr>
          <p:spPr bwMode="auto">
            <a:xfrm>
              <a:off x="3192" y="2220"/>
              <a:ext cx="1194" cy="938"/>
            </a:xfrm>
            <a:custGeom>
              <a:avLst/>
              <a:gdLst>
                <a:gd name="T0" fmla="*/ 0 w 1194"/>
                <a:gd name="T1" fmla="*/ 938 h 938"/>
                <a:gd name="T2" fmla="*/ 222 w 1194"/>
                <a:gd name="T3" fmla="*/ 108 h 938"/>
                <a:gd name="T4" fmla="*/ 258 w 1194"/>
                <a:gd name="T5" fmla="*/ 84 h 938"/>
                <a:gd name="T6" fmla="*/ 316 w 1194"/>
                <a:gd name="T7" fmla="*/ 54 h 938"/>
                <a:gd name="T8" fmla="*/ 386 w 1194"/>
                <a:gd name="T9" fmla="*/ 26 h 938"/>
                <a:gd name="T10" fmla="*/ 466 w 1194"/>
                <a:gd name="T11" fmla="*/ 8 h 938"/>
                <a:gd name="T12" fmla="*/ 550 w 1194"/>
                <a:gd name="T13" fmla="*/ 0 h 938"/>
                <a:gd name="T14" fmla="*/ 650 w 1194"/>
                <a:gd name="T15" fmla="*/ 2 h 938"/>
                <a:gd name="T16" fmla="*/ 726 w 1194"/>
                <a:gd name="T17" fmla="*/ 12 h 938"/>
                <a:gd name="T18" fmla="*/ 788 w 1194"/>
                <a:gd name="T19" fmla="*/ 30 h 938"/>
                <a:gd name="T20" fmla="*/ 824 w 1194"/>
                <a:gd name="T21" fmla="*/ 56 h 938"/>
                <a:gd name="T22" fmla="*/ 862 w 1194"/>
                <a:gd name="T23" fmla="*/ 88 h 938"/>
                <a:gd name="T24" fmla="*/ 928 w 1194"/>
                <a:gd name="T25" fmla="*/ 142 h 938"/>
                <a:gd name="T26" fmla="*/ 1194 w 1194"/>
                <a:gd name="T27" fmla="*/ 412 h 938"/>
                <a:gd name="T28" fmla="*/ 1048 w 1194"/>
                <a:gd name="T29" fmla="*/ 488 h 938"/>
                <a:gd name="T30" fmla="*/ 864 w 1194"/>
                <a:gd name="T31" fmla="*/ 584 h 938"/>
                <a:gd name="T32" fmla="*/ 648 w 1194"/>
                <a:gd name="T33" fmla="*/ 684 h 938"/>
                <a:gd name="T34" fmla="*/ 512 w 1194"/>
                <a:gd name="T35" fmla="*/ 744 h 938"/>
                <a:gd name="T36" fmla="*/ 358 w 1194"/>
                <a:gd name="T37" fmla="*/ 806 h 938"/>
                <a:gd name="T38" fmla="*/ 174 w 1194"/>
                <a:gd name="T39" fmla="*/ 878 h 938"/>
                <a:gd name="T40" fmla="*/ 58 w 1194"/>
                <a:gd name="T41" fmla="*/ 916 h 938"/>
                <a:gd name="T42" fmla="*/ 0 w 1194"/>
                <a:gd name="T43"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4"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928" y="142"/>
                  </a:lnTo>
                  <a:lnTo>
                    <a:pt x="1194" y="412"/>
                  </a:lnTo>
                  <a:lnTo>
                    <a:pt x="1048" y="488"/>
                  </a:lnTo>
                  <a:lnTo>
                    <a:pt x="864" y="58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583" name="Line 7"/>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584" name="Line 8"/>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585" name="Line 9"/>
            <p:cNvSpPr>
              <a:spLocks noChangeShapeType="1"/>
            </p:cNvSpPr>
            <p:nvPr/>
          </p:nvSpPr>
          <p:spPr bwMode="auto">
            <a:xfrm flipV="1">
              <a:off x="3895" y="2408"/>
              <a:ext cx="34" cy="4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586" name="Freeform 10"/>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587" name="Freeform 11"/>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588" name="Freeform 12"/>
            <p:cNvSpPr>
              <a:spLocks/>
            </p:cNvSpPr>
            <p:nvPr/>
          </p:nvSpPr>
          <p:spPr bwMode="auto">
            <a:xfrm>
              <a:off x="3930" y="2364"/>
              <a:ext cx="192" cy="44"/>
            </a:xfrm>
            <a:custGeom>
              <a:avLst/>
              <a:gdLst>
                <a:gd name="T0" fmla="*/ 0 w 192"/>
                <a:gd name="T1" fmla="*/ 44 h 44"/>
                <a:gd name="T2" fmla="*/ 102 w 192"/>
                <a:gd name="T3" fmla="*/ 8 h 44"/>
                <a:gd name="T4" fmla="*/ 192 w 192"/>
                <a:gd name="T5" fmla="*/ 0 h 44"/>
              </a:gdLst>
              <a:ahLst/>
              <a:cxnLst>
                <a:cxn ang="0">
                  <a:pos x="T0" y="T1"/>
                </a:cxn>
                <a:cxn ang="0">
                  <a:pos x="T2" y="T3"/>
                </a:cxn>
                <a:cxn ang="0">
                  <a:pos x="T4" y="T5"/>
                </a:cxn>
              </a:cxnLst>
              <a:rect l="0" t="0" r="r" b="b"/>
              <a:pathLst>
                <a:path w="192" h="44">
                  <a:moveTo>
                    <a:pt x="0" y="44"/>
                  </a:moveTo>
                  <a:cubicBezTo>
                    <a:pt x="17" y="38"/>
                    <a:pt x="70" y="15"/>
                    <a:pt x="102" y="8"/>
                  </a:cubicBezTo>
                  <a:cubicBezTo>
                    <a:pt x="134" y="1"/>
                    <a:pt x="173" y="2"/>
                    <a:pt x="192"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589" name="Freeform 13"/>
            <p:cNvSpPr>
              <a:spLocks/>
            </p:cNvSpPr>
            <p:nvPr/>
          </p:nvSpPr>
          <p:spPr bwMode="auto">
            <a:xfrm>
              <a:off x="3412" y="2216"/>
              <a:ext cx="710" cy="144"/>
            </a:xfrm>
            <a:custGeom>
              <a:avLst/>
              <a:gdLst>
                <a:gd name="T0" fmla="*/ 0 w 710"/>
                <a:gd name="T1" fmla="*/ 110 h 144"/>
                <a:gd name="T2" fmla="*/ 232 w 710"/>
                <a:gd name="T3" fmla="*/ 14 h 144"/>
                <a:gd name="T4" fmla="*/ 538 w 710"/>
                <a:gd name="T5" fmla="*/ 24 h 144"/>
                <a:gd name="T6" fmla="*/ 710 w 710"/>
                <a:gd name="T7" fmla="*/ 144 h 144"/>
              </a:gdLst>
              <a:ahLst/>
              <a:cxnLst>
                <a:cxn ang="0">
                  <a:pos x="T0" y="T1"/>
                </a:cxn>
                <a:cxn ang="0">
                  <a:pos x="T2" y="T3"/>
                </a:cxn>
                <a:cxn ang="0">
                  <a:pos x="T4" y="T5"/>
                </a:cxn>
                <a:cxn ang="0">
                  <a:pos x="T6" y="T7"/>
                </a:cxn>
              </a:cxnLst>
              <a:rect l="0" t="0" r="r" b="b"/>
              <a:pathLst>
                <a:path w="710" h="144">
                  <a:moveTo>
                    <a:pt x="0" y="110"/>
                  </a:moveTo>
                  <a:cubicBezTo>
                    <a:pt x="71" y="69"/>
                    <a:pt x="142" y="28"/>
                    <a:pt x="232" y="14"/>
                  </a:cubicBezTo>
                  <a:cubicBezTo>
                    <a:pt x="322" y="0"/>
                    <a:pt x="458" y="2"/>
                    <a:pt x="538" y="24"/>
                  </a:cubicBezTo>
                  <a:cubicBezTo>
                    <a:pt x="618" y="46"/>
                    <a:pt x="674" y="119"/>
                    <a:pt x="710" y="14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36590" name="Freeform 14"/>
          <p:cNvSpPr>
            <a:spLocks/>
          </p:cNvSpPr>
          <p:nvPr/>
        </p:nvSpPr>
        <p:spPr bwMode="auto">
          <a:xfrm rot="13618875">
            <a:off x="-6943726" y="2409825"/>
            <a:ext cx="7927976" cy="800100"/>
          </a:xfrm>
          <a:custGeom>
            <a:avLst/>
            <a:gdLst>
              <a:gd name="T0" fmla="*/ 4991 w 4994"/>
              <a:gd name="T1" fmla="*/ 12 h 504"/>
              <a:gd name="T2" fmla="*/ 1823 w 4994"/>
              <a:gd name="T3" fmla="*/ 12 h 504"/>
              <a:gd name="T4" fmla="*/ 1206 w 4994"/>
              <a:gd name="T5" fmla="*/ 12 h 504"/>
              <a:gd name="T6" fmla="*/ 696 w 4994"/>
              <a:gd name="T7" fmla="*/ 86 h 504"/>
              <a:gd name="T8" fmla="*/ 100 w 4994"/>
              <a:gd name="T9" fmla="*/ 227 h 504"/>
              <a:gd name="T10" fmla="*/ 100 w 4994"/>
              <a:gd name="T11" fmla="*/ 263 h 504"/>
              <a:gd name="T12" fmla="*/ 702 w 4994"/>
              <a:gd name="T13" fmla="*/ 399 h 504"/>
              <a:gd name="T14" fmla="*/ 1208 w 4994"/>
              <a:gd name="T15" fmla="*/ 483 h 504"/>
              <a:gd name="T16" fmla="*/ 1826 w 4994"/>
              <a:gd name="T17" fmla="*/ 501 h 504"/>
              <a:gd name="T18" fmla="*/ 4994 w 4994"/>
              <a:gd name="T19" fmla="*/ 501 h 504"/>
              <a:gd name="T20" fmla="*/ 4991 w 4994"/>
              <a:gd name="T21" fmla="*/ 12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94" h="504">
                <a:moveTo>
                  <a:pt x="4991" y="12"/>
                </a:moveTo>
                <a:cubicBezTo>
                  <a:pt x="3722" y="12"/>
                  <a:pt x="2454" y="12"/>
                  <a:pt x="1823" y="12"/>
                </a:cubicBezTo>
                <a:cubicBezTo>
                  <a:pt x="1192" y="12"/>
                  <a:pt x="1394" y="0"/>
                  <a:pt x="1206" y="12"/>
                </a:cubicBezTo>
                <a:cubicBezTo>
                  <a:pt x="1018" y="24"/>
                  <a:pt x="880" y="50"/>
                  <a:pt x="696" y="86"/>
                </a:cubicBezTo>
                <a:cubicBezTo>
                  <a:pt x="512" y="122"/>
                  <a:pt x="199" y="198"/>
                  <a:pt x="100" y="227"/>
                </a:cubicBezTo>
                <a:cubicBezTo>
                  <a:pt x="1" y="256"/>
                  <a:pt x="0" y="234"/>
                  <a:pt x="100" y="263"/>
                </a:cubicBezTo>
                <a:cubicBezTo>
                  <a:pt x="201" y="289"/>
                  <a:pt x="508" y="361"/>
                  <a:pt x="702" y="399"/>
                </a:cubicBezTo>
                <a:cubicBezTo>
                  <a:pt x="887" y="436"/>
                  <a:pt x="1021" y="466"/>
                  <a:pt x="1208" y="483"/>
                </a:cubicBezTo>
                <a:cubicBezTo>
                  <a:pt x="1395" y="500"/>
                  <a:pt x="1195" y="498"/>
                  <a:pt x="1826" y="501"/>
                </a:cubicBezTo>
                <a:cubicBezTo>
                  <a:pt x="2457" y="504"/>
                  <a:pt x="4334" y="501"/>
                  <a:pt x="4994" y="501"/>
                </a:cubicBezTo>
                <a:cubicBezTo>
                  <a:pt x="4994" y="501"/>
                  <a:pt x="4991" y="12"/>
                  <a:pt x="4991" y="12"/>
                </a:cubicBezTo>
                <a:close/>
              </a:path>
            </a:pathLst>
          </a:cu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591" name="Freeform 15"/>
          <p:cNvSpPr>
            <a:spLocks/>
          </p:cNvSpPr>
          <p:nvPr/>
        </p:nvSpPr>
        <p:spPr bwMode="auto">
          <a:xfrm rot="13618875">
            <a:off x="-2101850" y="2327275"/>
            <a:ext cx="7927976" cy="800100"/>
          </a:xfrm>
          <a:custGeom>
            <a:avLst/>
            <a:gdLst>
              <a:gd name="T0" fmla="*/ 4991 w 4994"/>
              <a:gd name="T1" fmla="*/ 12 h 504"/>
              <a:gd name="T2" fmla="*/ 1823 w 4994"/>
              <a:gd name="T3" fmla="*/ 12 h 504"/>
              <a:gd name="T4" fmla="*/ 1206 w 4994"/>
              <a:gd name="T5" fmla="*/ 12 h 504"/>
              <a:gd name="T6" fmla="*/ 696 w 4994"/>
              <a:gd name="T7" fmla="*/ 86 h 504"/>
              <a:gd name="T8" fmla="*/ 100 w 4994"/>
              <a:gd name="T9" fmla="*/ 227 h 504"/>
              <a:gd name="T10" fmla="*/ 100 w 4994"/>
              <a:gd name="T11" fmla="*/ 263 h 504"/>
              <a:gd name="T12" fmla="*/ 702 w 4994"/>
              <a:gd name="T13" fmla="*/ 399 h 504"/>
              <a:gd name="T14" fmla="*/ 1208 w 4994"/>
              <a:gd name="T15" fmla="*/ 483 h 504"/>
              <a:gd name="T16" fmla="*/ 1826 w 4994"/>
              <a:gd name="T17" fmla="*/ 501 h 504"/>
              <a:gd name="T18" fmla="*/ 4994 w 4994"/>
              <a:gd name="T19" fmla="*/ 501 h 504"/>
              <a:gd name="T20" fmla="*/ 4991 w 4994"/>
              <a:gd name="T21" fmla="*/ 12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94" h="504">
                <a:moveTo>
                  <a:pt x="4991" y="12"/>
                </a:moveTo>
                <a:cubicBezTo>
                  <a:pt x="3722" y="12"/>
                  <a:pt x="2454" y="12"/>
                  <a:pt x="1823" y="12"/>
                </a:cubicBezTo>
                <a:cubicBezTo>
                  <a:pt x="1192" y="12"/>
                  <a:pt x="1394" y="0"/>
                  <a:pt x="1206" y="12"/>
                </a:cubicBezTo>
                <a:cubicBezTo>
                  <a:pt x="1018" y="24"/>
                  <a:pt x="880" y="50"/>
                  <a:pt x="696" y="86"/>
                </a:cubicBezTo>
                <a:cubicBezTo>
                  <a:pt x="512" y="122"/>
                  <a:pt x="199" y="198"/>
                  <a:pt x="100" y="227"/>
                </a:cubicBezTo>
                <a:cubicBezTo>
                  <a:pt x="1" y="256"/>
                  <a:pt x="0" y="234"/>
                  <a:pt x="100" y="263"/>
                </a:cubicBezTo>
                <a:cubicBezTo>
                  <a:pt x="201" y="289"/>
                  <a:pt x="508" y="361"/>
                  <a:pt x="702" y="399"/>
                </a:cubicBezTo>
                <a:cubicBezTo>
                  <a:pt x="887" y="436"/>
                  <a:pt x="1021" y="466"/>
                  <a:pt x="1208" y="483"/>
                </a:cubicBezTo>
                <a:cubicBezTo>
                  <a:pt x="1395" y="500"/>
                  <a:pt x="1195" y="498"/>
                  <a:pt x="1826" y="501"/>
                </a:cubicBezTo>
                <a:cubicBezTo>
                  <a:pt x="2457" y="504"/>
                  <a:pt x="4334" y="501"/>
                  <a:pt x="4994" y="501"/>
                </a:cubicBezTo>
                <a:cubicBezTo>
                  <a:pt x="4994" y="501"/>
                  <a:pt x="4991" y="12"/>
                  <a:pt x="4991" y="12"/>
                </a:cubicBezTo>
                <a:close/>
              </a:path>
            </a:pathLst>
          </a:cu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36592" name="Group 16"/>
          <p:cNvGrpSpPr>
            <a:grpSpLocks/>
          </p:cNvGrpSpPr>
          <p:nvPr/>
        </p:nvGrpSpPr>
        <p:grpSpPr bwMode="auto">
          <a:xfrm>
            <a:off x="-187325" y="1119188"/>
            <a:ext cx="11202988" cy="6742112"/>
            <a:chOff x="-118" y="705"/>
            <a:chExt cx="7057" cy="4247"/>
          </a:xfrm>
        </p:grpSpPr>
        <p:sp>
          <p:nvSpPr>
            <p:cNvPr id="536593" name="Freeform 17"/>
            <p:cNvSpPr>
              <a:spLocks/>
            </p:cNvSpPr>
            <p:nvPr/>
          </p:nvSpPr>
          <p:spPr bwMode="auto">
            <a:xfrm>
              <a:off x="-118" y="705"/>
              <a:ext cx="7057" cy="4247"/>
            </a:xfrm>
            <a:custGeom>
              <a:avLst/>
              <a:gdLst>
                <a:gd name="T0" fmla="*/ 23 w 7057"/>
                <a:gd name="T1" fmla="*/ 2956 h 4247"/>
                <a:gd name="T2" fmla="*/ 260 w 7057"/>
                <a:gd name="T3" fmla="*/ 2956 h 4247"/>
                <a:gd name="T4" fmla="*/ 568 w 7057"/>
                <a:gd name="T5" fmla="*/ 2956 h 4247"/>
                <a:gd name="T6" fmla="*/ 978 w 7057"/>
                <a:gd name="T7" fmla="*/ 2925 h 4247"/>
                <a:gd name="T8" fmla="*/ 1412 w 7057"/>
                <a:gd name="T9" fmla="*/ 2885 h 4247"/>
                <a:gd name="T10" fmla="*/ 2130 w 7057"/>
                <a:gd name="T11" fmla="*/ 2775 h 4247"/>
                <a:gd name="T12" fmla="*/ 2801 w 7057"/>
                <a:gd name="T13" fmla="*/ 2617 h 4247"/>
                <a:gd name="T14" fmla="*/ 3621 w 7057"/>
                <a:gd name="T15" fmla="*/ 2341 h 4247"/>
                <a:gd name="T16" fmla="*/ 4308 w 7057"/>
                <a:gd name="T17" fmla="*/ 2033 h 4247"/>
                <a:gd name="T18" fmla="*/ 4836 w 7057"/>
                <a:gd name="T19" fmla="*/ 1725 h 4247"/>
                <a:gd name="T20" fmla="*/ 5334 w 7057"/>
                <a:gd name="T21" fmla="*/ 1354 h 4247"/>
                <a:gd name="T22" fmla="*/ 5720 w 7057"/>
                <a:gd name="T23" fmla="*/ 968 h 4247"/>
                <a:gd name="T24" fmla="*/ 5933 w 7057"/>
                <a:gd name="T25" fmla="*/ 699 h 4247"/>
                <a:gd name="T26" fmla="*/ 6028 w 7057"/>
                <a:gd name="T27" fmla="*/ 502 h 4247"/>
                <a:gd name="T28" fmla="*/ 6052 w 7057"/>
                <a:gd name="T29" fmla="*/ 3714 h 4247"/>
                <a:gd name="T30" fmla="*/ 0 w 7057"/>
                <a:gd name="T31" fmla="*/ 3698 h 4247"/>
                <a:gd name="T32" fmla="*/ 23 w 7057"/>
                <a:gd name="T33" fmla="*/ 2956 h 4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57" h="4247">
                  <a:moveTo>
                    <a:pt x="23" y="2956"/>
                  </a:moveTo>
                  <a:cubicBezTo>
                    <a:pt x="96" y="2956"/>
                    <a:pt x="169" y="2956"/>
                    <a:pt x="260" y="2956"/>
                  </a:cubicBezTo>
                  <a:cubicBezTo>
                    <a:pt x="351" y="2956"/>
                    <a:pt x="448" y="2961"/>
                    <a:pt x="568" y="2956"/>
                  </a:cubicBezTo>
                  <a:cubicBezTo>
                    <a:pt x="688" y="2951"/>
                    <a:pt x="837" y="2937"/>
                    <a:pt x="978" y="2925"/>
                  </a:cubicBezTo>
                  <a:cubicBezTo>
                    <a:pt x="1119" y="2913"/>
                    <a:pt x="1220" y="2910"/>
                    <a:pt x="1412" y="2885"/>
                  </a:cubicBezTo>
                  <a:cubicBezTo>
                    <a:pt x="1604" y="2860"/>
                    <a:pt x="1899" y="2820"/>
                    <a:pt x="2130" y="2775"/>
                  </a:cubicBezTo>
                  <a:cubicBezTo>
                    <a:pt x="2361" y="2730"/>
                    <a:pt x="2553" y="2689"/>
                    <a:pt x="2801" y="2617"/>
                  </a:cubicBezTo>
                  <a:cubicBezTo>
                    <a:pt x="3049" y="2545"/>
                    <a:pt x="3370" y="2438"/>
                    <a:pt x="3621" y="2341"/>
                  </a:cubicBezTo>
                  <a:cubicBezTo>
                    <a:pt x="3872" y="2244"/>
                    <a:pt x="4106" y="2136"/>
                    <a:pt x="4308" y="2033"/>
                  </a:cubicBezTo>
                  <a:cubicBezTo>
                    <a:pt x="4510" y="1930"/>
                    <a:pt x="4665" y="1838"/>
                    <a:pt x="4836" y="1725"/>
                  </a:cubicBezTo>
                  <a:cubicBezTo>
                    <a:pt x="5007" y="1612"/>
                    <a:pt x="5187" y="1480"/>
                    <a:pt x="5334" y="1354"/>
                  </a:cubicBezTo>
                  <a:cubicBezTo>
                    <a:pt x="5481" y="1228"/>
                    <a:pt x="5620" y="1077"/>
                    <a:pt x="5720" y="968"/>
                  </a:cubicBezTo>
                  <a:cubicBezTo>
                    <a:pt x="5820" y="859"/>
                    <a:pt x="5882" y="777"/>
                    <a:pt x="5933" y="699"/>
                  </a:cubicBezTo>
                  <a:cubicBezTo>
                    <a:pt x="5984" y="621"/>
                    <a:pt x="6008" y="0"/>
                    <a:pt x="6028" y="502"/>
                  </a:cubicBezTo>
                  <a:cubicBezTo>
                    <a:pt x="6048" y="1004"/>
                    <a:pt x="7057" y="3181"/>
                    <a:pt x="6052" y="3714"/>
                  </a:cubicBezTo>
                  <a:cubicBezTo>
                    <a:pt x="5047" y="4247"/>
                    <a:pt x="2523" y="3972"/>
                    <a:pt x="0" y="3698"/>
                  </a:cubicBezTo>
                  <a:cubicBezTo>
                    <a:pt x="0" y="3698"/>
                    <a:pt x="23" y="2956"/>
                    <a:pt x="23" y="2956"/>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36594" name="Group 18"/>
            <p:cNvGrpSpPr>
              <a:grpSpLocks/>
            </p:cNvGrpSpPr>
            <p:nvPr/>
          </p:nvGrpSpPr>
          <p:grpSpPr bwMode="auto">
            <a:xfrm>
              <a:off x="3192" y="2216"/>
              <a:ext cx="1194" cy="942"/>
              <a:chOff x="3192" y="2216"/>
              <a:chExt cx="1194" cy="942"/>
            </a:xfrm>
          </p:grpSpPr>
          <p:sp>
            <p:nvSpPr>
              <p:cNvPr id="536595" name="Freeform 19"/>
              <p:cNvSpPr>
                <a:spLocks/>
              </p:cNvSpPr>
              <p:nvPr/>
            </p:nvSpPr>
            <p:spPr bwMode="auto">
              <a:xfrm>
                <a:off x="3192" y="2220"/>
                <a:ext cx="1194" cy="938"/>
              </a:xfrm>
              <a:custGeom>
                <a:avLst/>
                <a:gdLst>
                  <a:gd name="T0" fmla="*/ 0 w 1194"/>
                  <a:gd name="T1" fmla="*/ 938 h 938"/>
                  <a:gd name="T2" fmla="*/ 222 w 1194"/>
                  <a:gd name="T3" fmla="*/ 108 h 938"/>
                  <a:gd name="T4" fmla="*/ 258 w 1194"/>
                  <a:gd name="T5" fmla="*/ 84 h 938"/>
                  <a:gd name="T6" fmla="*/ 316 w 1194"/>
                  <a:gd name="T7" fmla="*/ 54 h 938"/>
                  <a:gd name="T8" fmla="*/ 386 w 1194"/>
                  <a:gd name="T9" fmla="*/ 26 h 938"/>
                  <a:gd name="T10" fmla="*/ 466 w 1194"/>
                  <a:gd name="T11" fmla="*/ 8 h 938"/>
                  <a:gd name="T12" fmla="*/ 550 w 1194"/>
                  <a:gd name="T13" fmla="*/ 0 h 938"/>
                  <a:gd name="T14" fmla="*/ 650 w 1194"/>
                  <a:gd name="T15" fmla="*/ 2 h 938"/>
                  <a:gd name="T16" fmla="*/ 726 w 1194"/>
                  <a:gd name="T17" fmla="*/ 12 h 938"/>
                  <a:gd name="T18" fmla="*/ 788 w 1194"/>
                  <a:gd name="T19" fmla="*/ 30 h 938"/>
                  <a:gd name="T20" fmla="*/ 824 w 1194"/>
                  <a:gd name="T21" fmla="*/ 56 h 938"/>
                  <a:gd name="T22" fmla="*/ 862 w 1194"/>
                  <a:gd name="T23" fmla="*/ 88 h 938"/>
                  <a:gd name="T24" fmla="*/ 928 w 1194"/>
                  <a:gd name="T25" fmla="*/ 142 h 938"/>
                  <a:gd name="T26" fmla="*/ 1194 w 1194"/>
                  <a:gd name="T27" fmla="*/ 412 h 938"/>
                  <a:gd name="T28" fmla="*/ 1048 w 1194"/>
                  <a:gd name="T29" fmla="*/ 488 h 938"/>
                  <a:gd name="T30" fmla="*/ 864 w 1194"/>
                  <a:gd name="T31" fmla="*/ 584 h 938"/>
                  <a:gd name="T32" fmla="*/ 648 w 1194"/>
                  <a:gd name="T33" fmla="*/ 684 h 938"/>
                  <a:gd name="T34" fmla="*/ 512 w 1194"/>
                  <a:gd name="T35" fmla="*/ 744 h 938"/>
                  <a:gd name="T36" fmla="*/ 358 w 1194"/>
                  <a:gd name="T37" fmla="*/ 806 h 938"/>
                  <a:gd name="T38" fmla="*/ 174 w 1194"/>
                  <a:gd name="T39" fmla="*/ 878 h 938"/>
                  <a:gd name="T40" fmla="*/ 58 w 1194"/>
                  <a:gd name="T41" fmla="*/ 916 h 938"/>
                  <a:gd name="T42" fmla="*/ 0 w 1194"/>
                  <a:gd name="T43"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4"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928" y="142"/>
                    </a:lnTo>
                    <a:lnTo>
                      <a:pt x="1194" y="412"/>
                    </a:lnTo>
                    <a:lnTo>
                      <a:pt x="1048" y="488"/>
                    </a:lnTo>
                    <a:lnTo>
                      <a:pt x="864" y="58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596" name="Line 20"/>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597" name="Line 21"/>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598" name="Line 22"/>
              <p:cNvSpPr>
                <a:spLocks noChangeShapeType="1"/>
              </p:cNvSpPr>
              <p:nvPr/>
            </p:nvSpPr>
            <p:spPr bwMode="auto">
              <a:xfrm flipV="1">
                <a:off x="3895" y="2408"/>
                <a:ext cx="34" cy="4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599" name="Freeform 23"/>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600" name="Freeform 24"/>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601" name="Freeform 25"/>
              <p:cNvSpPr>
                <a:spLocks/>
              </p:cNvSpPr>
              <p:nvPr/>
            </p:nvSpPr>
            <p:spPr bwMode="auto">
              <a:xfrm>
                <a:off x="3930" y="2364"/>
                <a:ext cx="192" cy="44"/>
              </a:xfrm>
              <a:custGeom>
                <a:avLst/>
                <a:gdLst>
                  <a:gd name="T0" fmla="*/ 0 w 192"/>
                  <a:gd name="T1" fmla="*/ 44 h 44"/>
                  <a:gd name="T2" fmla="*/ 102 w 192"/>
                  <a:gd name="T3" fmla="*/ 8 h 44"/>
                  <a:gd name="T4" fmla="*/ 192 w 192"/>
                  <a:gd name="T5" fmla="*/ 0 h 44"/>
                </a:gdLst>
                <a:ahLst/>
                <a:cxnLst>
                  <a:cxn ang="0">
                    <a:pos x="T0" y="T1"/>
                  </a:cxn>
                  <a:cxn ang="0">
                    <a:pos x="T2" y="T3"/>
                  </a:cxn>
                  <a:cxn ang="0">
                    <a:pos x="T4" y="T5"/>
                  </a:cxn>
                </a:cxnLst>
                <a:rect l="0" t="0" r="r" b="b"/>
                <a:pathLst>
                  <a:path w="192" h="44">
                    <a:moveTo>
                      <a:pt x="0" y="44"/>
                    </a:moveTo>
                    <a:cubicBezTo>
                      <a:pt x="17" y="38"/>
                      <a:pt x="70" y="15"/>
                      <a:pt x="102" y="8"/>
                    </a:cubicBezTo>
                    <a:cubicBezTo>
                      <a:pt x="134" y="1"/>
                      <a:pt x="173" y="2"/>
                      <a:pt x="192"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602" name="Freeform 26"/>
              <p:cNvSpPr>
                <a:spLocks/>
              </p:cNvSpPr>
              <p:nvPr/>
            </p:nvSpPr>
            <p:spPr bwMode="auto">
              <a:xfrm>
                <a:off x="3412" y="2216"/>
                <a:ext cx="710" cy="144"/>
              </a:xfrm>
              <a:custGeom>
                <a:avLst/>
                <a:gdLst>
                  <a:gd name="T0" fmla="*/ 0 w 710"/>
                  <a:gd name="T1" fmla="*/ 110 h 144"/>
                  <a:gd name="T2" fmla="*/ 232 w 710"/>
                  <a:gd name="T3" fmla="*/ 14 h 144"/>
                  <a:gd name="T4" fmla="*/ 538 w 710"/>
                  <a:gd name="T5" fmla="*/ 24 h 144"/>
                  <a:gd name="T6" fmla="*/ 710 w 710"/>
                  <a:gd name="T7" fmla="*/ 144 h 144"/>
                </a:gdLst>
                <a:ahLst/>
                <a:cxnLst>
                  <a:cxn ang="0">
                    <a:pos x="T0" y="T1"/>
                  </a:cxn>
                  <a:cxn ang="0">
                    <a:pos x="T2" y="T3"/>
                  </a:cxn>
                  <a:cxn ang="0">
                    <a:pos x="T4" y="T5"/>
                  </a:cxn>
                  <a:cxn ang="0">
                    <a:pos x="T6" y="T7"/>
                  </a:cxn>
                </a:cxnLst>
                <a:rect l="0" t="0" r="r" b="b"/>
                <a:pathLst>
                  <a:path w="710" h="144">
                    <a:moveTo>
                      <a:pt x="0" y="110"/>
                    </a:moveTo>
                    <a:cubicBezTo>
                      <a:pt x="71" y="69"/>
                      <a:pt x="142" y="28"/>
                      <a:pt x="232" y="14"/>
                    </a:cubicBezTo>
                    <a:cubicBezTo>
                      <a:pt x="322" y="0"/>
                      <a:pt x="458" y="2"/>
                      <a:pt x="538" y="24"/>
                    </a:cubicBezTo>
                    <a:cubicBezTo>
                      <a:pt x="618" y="46"/>
                      <a:pt x="674" y="119"/>
                      <a:pt x="710" y="14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path" presetSubtype="0" accel="50000" fill="hold" grpId="0" nodeType="clickEffect">
                                  <p:stCondLst>
                                    <p:cond delay="0"/>
                                  </p:stCondLst>
                                  <p:childTnLst>
                                    <p:animMotion origin="layout" path="M 0.03733 -0.66481 L 0.4915 -0.05324 " pathEditMode="relative" rAng="0" ptsTypes="AA">
                                      <p:cBhvr>
                                        <p:cTn id="6" dur="500" fill="hold"/>
                                        <p:tgtEl>
                                          <p:spTgt spid="536590"/>
                                        </p:tgtEl>
                                        <p:attrNameLst>
                                          <p:attrName>ppt_x</p:attrName>
                                          <p:attrName>ppt_y</p:attrName>
                                        </p:attrNameLst>
                                      </p:cBhvr>
                                      <p:rCtr x="22708" y="30579"/>
                                    </p:animMotion>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0"/>
                                          </p:stCondLst>
                                        </p:cTn>
                                        <p:tgtEl>
                                          <p:spTgt spid="536591"/>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53658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536580"/>
                                        </p:tgtEl>
                                        <p:attrNameLst>
                                          <p:attrName>style.visibility</p:attrName>
                                        </p:attrNameLst>
                                      </p:cBhvr>
                                      <p:to>
                                        <p:strVal val="visible"/>
                                      </p:to>
                                    </p:set>
                                  </p:childTnLst>
                                </p:cTn>
                              </p:par>
                              <p:par>
                                <p:cTn id="14" presetID="1" presetClass="exit" presetSubtype="0" fill="hold" nodeType="withEffect">
                                  <p:stCondLst>
                                    <p:cond delay="0"/>
                                  </p:stCondLst>
                                  <p:childTnLst>
                                    <p:set>
                                      <p:cBhvr>
                                        <p:cTn id="15" dur="1" fill="hold">
                                          <p:stCondLst>
                                            <p:cond delay="0"/>
                                          </p:stCondLst>
                                        </p:cTn>
                                        <p:tgtEl>
                                          <p:spTgt spid="5365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80" grpId="0" animBg="1"/>
      <p:bldP spid="536590" grpId="0" animBg="1"/>
      <p:bldP spid="53659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2"/>
          <p:cNvSpPr>
            <a:spLocks noGrp="1" noChangeArrowheads="1"/>
          </p:cNvSpPr>
          <p:nvPr>
            <p:ph type="title"/>
          </p:nvPr>
        </p:nvSpPr>
        <p:spPr/>
        <p:txBody>
          <a:bodyPr/>
          <a:lstStyle/>
          <a:p>
            <a:r>
              <a:rPr lang="en-US" altLang="en-US"/>
              <a:t>MiTeGen MicroSaw</a:t>
            </a:r>
          </a:p>
        </p:txBody>
      </p:sp>
      <p:sp>
        <p:nvSpPr>
          <p:cNvPr id="538627" name="Text Box 3"/>
          <p:cNvSpPr txBox="1">
            <a:spLocks noChangeArrowheads="1"/>
          </p:cNvSpPr>
          <p:nvPr/>
        </p:nvSpPr>
        <p:spPr bwMode="auto">
          <a:xfrm>
            <a:off x="107950" y="6191250"/>
            <a:ext cx="8921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latin typeface="Courier New" pitchFamily="49" charset="0"/>
              </a:rPr>
              <a:t>http://www.mitegen.com/products/microtools/microtools_kit1.shtml</a:t>
            </a:r>
          </a:p>
        </p:txBody>
      </p:sp>
      <p:pic>
        <p:nvPicPr>
          <p:cNvPr id="538628" name="Picture 4"/>
          <p:cNvPicPr>
            <a:picLocks noChangeAspect="1" noChangeArrowheads="1"/>
          </p:cNvPicPr>
          <p:nvPr/>
        </p:nvPicPr>
        <p:blipFill>
          <a:blip r:embed="rId2">
            <a:extLst>
              <a:ext uri="{28A0092B-C50C-407E-A947-70E740481C1C}">
                <a14:useLocalDpi xmlns:a14="http://schemas.microsoft.com/office/drawing/2010/main" val="0"/>
              </a:ext>
            </a:extLst>
          </a:blip>
          <a:srcRect l="74501" t="2982" r="1465" b="1941"/>
          <a:stretch>
            <a:fillRect/>
          </a:stretch>
        </p:blipFill>
        <p:spPr bwMode="auto">
          <a:xfrm>
            <a:off x="3197225" y="1824038"/>
            <a:ext cx="2481263" cy="365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8629" name="Line 5"/>
          <p:cNvSpPr>
            <a:spLocks noChangeShapeType="1"/>
          </p:cNvSpPr>
          <p:nvPr/>
        </p:nvSpPr>
        <p:spPr bwMode="auto">
          <a:xfrm flipH="1">
            <a:off x="4684713" y="2692400"/>
            <a:ext cx="1452562" cy="903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8630" name="Text Box 6"/>
          <p:cNvSpPr txBox="1">
            <a:spLocks noChangeArrowheads="1"/>
          </p:cNvSpPr>
          <p:nvPr/>
        </p:nvSpPr>
        <p:spPr bwMode="auto">
          <a:xfrm>
            <a:off x="6359525" y="2413000"/>
            <a:ext cx="14208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10 </a:t>
            </a:r>
            <a:r>
              <a:rPr lang="el-GR" altLang="en-US">
                <a:cs typeface="Arial" pitchFamily="34" charset="0"/>
              </a:rPr>
              <a:t>μ</a:t>
            </a:r>
            <a:r>
              <a:rPr lang="en-US" altLang="en-US">
                <a:cs typeface="Arial" pitchFamily="34" charset="0"/>
              </a:rPr>
              <a:t>m thick!</a:t>
            </a:r>
            <a:endParaRPr lang="el-GR" altLang="en-US">
              <a:cs typeface="Aria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Freeform 2"/>
          <p:cNvSpPr>
            <a:spLocks/>
          </p:cNvSpPr>
          <p:nvPr/>
        </p:nvSpPr>
        <p:spPr bwMode="auto">
          <a:xfrm>
            <a:off x="-300038" y="1176338"/>
            <a:ext cx="8258176" cy="5294312"/>
          </a:xfrm>
          <a:custGeom>
            <a:avLst/>
            <a:gdLst>
              <a:gd name="T0" fmla="*/ 41 w 5202"/>
              <a:gd name="T1" fmla="*/ 0 h 3335"/>
              <a:gd name="T2" fmla="*/ 362 w 5202"/>
              <a:gd name="T3" fmla="*/ 8 h 3335"/>
              <a:gd name="T4" fmla="*/ 716 w 5202"/>
              <a:gd name="T5" fmla="*/ 8 h 3335"/>
              <a:gd name="T6" fmla="*/ 1168 w 5202"/>
              <a:gd name="T7" fmla="*/ 57 h 3335"/>
              <a:gd name="T8" fmla="*/ 1711 w 5202"/>
              <a:gd name="T9" fmla="*/ 148 h 3335"/>
              <a:gd name="T10" fmla="*/ 2156 w 5202"/>
              <a:gd name="T11" fmla="*/ 246 h 3335"/>
              <a:gd name="T12" fmla="*/ 2715 w 5202"/>
              <a:gd name="T13" fmla="*/ 411 h 3335"/>
              <a:gd name="T14" fmla="*/ 3299 w 5202"/>
              <a:gd name="T15" fmla="*/ 650 h 3335"/>
              <a:gd name="T16" fmla="*/ 3851 w 5202"/>
              <a:gd name="T17" fmla="*/ 929 h 3335"/>
              <a:gd name="T18" fmla="*/ 4180 w 5202"/>
              <a:gd name="T19" fmla="*/ 1143 h 3335"/>
              <a:gd name="T20" fmla="*/ 4583 w 5202"/>
              <a:gd name="T21" fmla="*/ 1423 h 3335"/>
              <a:gd name="T22" fmla="*/ 4830 w 5202"/>
              <a:gd name="T23" fmla="*/ 1645 h 3335"/>
              <a:gd name="T24" fmla="*/ 4945 w 5202"/>
              <a:gd name="T25" fmla="*/ 1802 h 3335"/>
              <a:gd name="T26" fmla="*/ 4994 w 5202"/>
              <a:gd name="T27" fmla="*/ 1859 h 3335"/>
              <a:gd name="T28" fmla="*/ 3694 w 5202"/>
              <a:gd name="T29" fmla="*/ 2781 h 3335"/>
              <a:gd name="T30" fmla="*/ 1020 w 5202"/>
              <a:gd name="T31" fmla="*/ 3283 h 3335"/>
              <a:gd name="T32" fmla="*/ 0 w 5202"/>
              <a:gd name="T33" fmla="*/ 3094 h 3335"/>
              <a:gd name="T34" fmla="*/ 41 w 5202"/>
              <a:gd name="T35" fmla="*/ 0 h 3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2" h="3335">
                <a:moveTo>
                  <a:pt x="41" y="0"/>
                </a:moveTo>
                <a:cubicBezTo>
                  <a:pt x="145" y="3"/>
                  <a:pt x="250" y="7"/>
                  <a:pt x="362" y="8"/>
                </a:cubicBezTo>
                <a:cubicBezTo>
                  <a:pt x="474" y="9"/>
                  <a:pt x="582" y="0"/>
                  <a:pt x="716" y="8"/>
                </a:cubicBezTo>
                <a:cubicBezTo>
                  <a:pt x="850" y="16"/>
                  <a:pt x="1002" y="34"/>
                  <a:pt x="1168" y="57"/>
                </a:cubicBezTo>
                <a:cubicBezTo>
                  <a:pt x="1334" y="80"/>
                  <a:pt x="1546" y="116"/>
                  <a:pt x="1711" y="148"/>
                </a:cubicBezTo>
                <a:cubicBezTo>
                  <a:pt x="1876" y="180"/>
                  <a:pt x="1989" y="202"/>
                  <a:pt x="2156" y="246"/>
                </a:cubicBezTo>
                <a:cubicBezTo>
                  <a:pt x="2323" y="290"/>
                  <a:pt x="2525" y="344"/>
                  <a:pt x="2715" y="411"/>
                </a:cubicBezTo>
                <a:cubicBezTo>
                  <a:pt x="2905" y="478"/>
                  <a:pt x="3110" y="564"/>
                  <a:pt x="3299" y="650"/>
                </a:cubicBezTo>
                <a:cubicBezTo>
                  <a:pt x="3488" y="736"/>
                  <a:pt x="3704" y="847"/>
                  <a:pt x="3851" y="929"/>
                </a:cubicBezTo>
                <a:cubicBezTo>
                  <a:pt x="3998" y="1011"/>
                  <a:pt x="4058" y="1061"/>
                  <a:pt x="4180" y="1143"/>
                </a:cubicBezTo>
                <a:cubicBezTo>
                  <a:pt x="4302" y="1225"/>
                  <a:pt x="4475" y="1339"/>
                  <a:pt x="4583" y="1423"/>
                </a:cubicBezTo>
                <a:cubicBezTo>
                  <a:pt x="4691" y="1507"/>
                  <a:pt x="4770" y="1582"/>
                  <a:pt x="4830" y="1645"/>
                </a:cubicBezTo>
                <a:cubicBezTo>
                  <a:pt x="4890" y="1708"/>
                  <a:pt x="4918" y="1766"/>
                  <a:pt x="4945" y="1802"/>
                </a:cubicBezTo>
                <a:cubicBezTo>
                  <a:pt x="4972" y="1838"/>
                  <a:pt x="5202" y="1696"/>
                  <a:pt x="4994" y="1859"/>
                </a:cubicBezTo>
                <a:cubicBezTo>
                  <a:pt x="4786" y="2022"/>
                  <a:pt x="4356" y="2544"/>
                  <a:pt x="3694" y="2781"/>
                </a:cubicBezTo>
                <a:cubicBezTo>
                  <a:pt x="3032" y="3018"/>
                  <a:pt x="1636" y="3231"/>
                  <a:pt x="1020" y="3283"/>
                </a:cubicBezTo>
                <a:cubicBezTo>
                  <a:pt x="404" y="3335"/>
                  <a:pt x="202" y="3214"/>
                  <a:pt x="0" y="3094"/>
                </a:cubicBezTo>
                <a:cubicBezTo>
                  <a:pt x="0" y="3094"/>
                  <a:pt x="41" y="0"/>
                  <a:pt x="41" y="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9651" name="Rectangle 3"/>
          <p:cNvSpPr>
            <a:spLocks noGrp="1" noChangeArrowheads="1"/>
          </p:cNvSpPr>
          <p:nvPr>
            <p:ph type="title"/>
          </p:nvPr>
        </p:nvSpPr>
        <p:spPr/>
        <p:txBody>
          <a:bodyPr/>
          <a:lstStyle/>
          <a:p>
            <a:r>
              <a:rPr lang="en-US" altLang="en-US"/>
              <a:t>xtal stuck on tray</a:t>
            </a:r>
          </a:p>
        </p:txBody>
      </p:sp>
      <p:sp>
        <p:nvSpPr>
          <p:cNvPr id="539652" name="Freeform 4"/>
          <p:cNvSpPr>
            <a:spLocks/>
          </p:cNvSpPr>
          <p:nvPr/>
        </p:nvSpPr>
        <p:spPr bwMode="auto">
          <a:xfrm>
            <a:off x="-187325" y="1119188"/>
            <a:ext cx="11202988" cy="6742112"/>
          </a:xfrm>
          <a:custGeom>
            <a:avLst/>
            <a:gdLst>
              <a:gd name="T0" fmla="*/ 23 w 7057"/>
              <a:gd name="T1" fmla="*/ 2956 h 4247"/>
              <a:gd name="T2" fmla="*/ 260 w 7057"/>
              <a:gd name="T3" fmla="*/ 2956 h 4247"/>
              <a:gd name="T4" fmla="*/ 568 w 7057"/>
              <a:gd name="T5" fmla="*/ 2956 h 4247"/>
              <a:gd name="T6" fmla="*/ 978 w 7057"/>
              <a:gd name="T7" fmla="*/ 2925 h 4247"/>
              <a:gd name="T8" fmla="*/ 1412 w 7057"/>
              <a:gd name="T9" fmla="*/ 2885 h 4247"/>
              <a:gd name="T10" fmla="*/ 2130 w 7057"/>
              <a:gd name="T11" fmla="*/ 2775 h 4247"/>
              <a:gd name="T12" fmla="*/ 2801 w 7057"/>
              <a:gd name="T13" fmla="*/ 2617 h 4247"/>
              <a:gd name="T14" fmla="*/ 3621 w 7057"/>
              <a:gd name="T15" fmla="*/ 2341 h 4247"/>
              <a:gd name="T16" fmla="*/ 4308 w 7057"/>
              <a:gd name="T17" fmla="*/ 2033 h 4247"/>
              <a:gd name="T18" fmla="*/ 4836 w 7057"/>
              <a:gd name="T19" fmla="*/ 1725 h 4247"/>
              <a:gd name="T20" fmla="*/ 5334 w 7057"/>
              <a:gd name="T21" fmla="*/ 1354 h 4247"/>
              <a:gd name="T22" fmla="*/ 5720 w 7057"/>
              <a:gd name="T23" fmla="*/ 968 h 4247"/>
              <a:gd name="T24" fmla="*/ 5933 w 7057"/>
              <a:gd name="T25" fmla="*/ 699 h 4247"/>
              <a:gd name="T26" fmla="*/ 6028 w 7057"/>
              <a:gd name="T27" fmla="*/ 502 h 4247"/>
              <a:gd name="T28" fmla="*/ 6052 w 7057"/>
              <a:gd name="T29" fmla="*/ 3714 h 4247"/>
              <a:gd name="T30" fmla="*/ 0 w 7057"/>
              <a:gd name="T31" fmla="*/ 3698 h 4247"/>
              <a:gd name="T32" fmla="*/ 23 w 7057"/>
              <a:gd name="T33" fmla="*/ 2956 h 4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57" h="4247">
                <a:moveTo>
                  <a:pt x="23" y="2956"/>
                </a:moveTo>
                <a:cubicBezTo>
                  <a:pt x="96" y="2956"/>
                  <a:pt x="169" y="2956"/>
                  <a:pt x="260" y="2956"/>
                </a:cubicBezTo>
                <a:cubicBezTo>
                  <a:pt x="351" y="2956"/>
                  <a:pt x="448" y="2961"/>
                  <a:pt x="568" y="2956"/>
                </a:cubicBezTo>
                <a:cubicBezTo>
                  <a:pt x="688" y="2951"/>
                  <a:pt x="837" y="2937"/>
                  <a:pt x="978" y="2925"/>
                </a:cubicBezTo>
                <a:cubicBezTo>
                  <a:pt x="1119" y="2913"/>
                  <a:pt x="1220" y="2910"/>
                  <a:pt x="1412" y="2885"/>
                </a:cubicBezTo>
                <a:cubicBezTo>
                  <a:pt x="1604" y="2860"/>
                  <a:pt x="1899" y="2820"/>
                  <a:pt x="2130" y="2775"/>
                </a:cubicBezTo>
                <a:cubicBezTo>
                  <a:pt x="2361" y="2730"/>
                  <a:pt x="2553" y="2689"/>
                  <a:pt x="2801" y="2617"/>
                </a:cubicBezTo>
                <a:cubicBezTo>
                  <a:pt x="3049" y="2545"/>
                  <a:pt x="3370" y="2438"/>
                  <a:pt x="3621" y="2341"/>
                </a:cubicBezTo>
                <a:cubicBezTo>
                  <a:pt x="3872" y="2244"/>
                  <a:pt x="4106" y="2136"/>
                  <a:pt x="4308" y="2033"/>
                </a:cubicBezTo>
                <a:cubicBezTo>
                  <a:pt x="4510" y="1930"/>
                  <a:pt x="4665" y="1838"/>
                  <a:pt x="4836" y="1725"/>
                </a:cubicBezTo>
                <a:cubicBezTo>
                  <a:pt x="5007" y="1612"/>
                  <a:pt x="5187" y="1480"/>
                  <a:pt x="5334" y="1354"/>
                </a:cubicBezTo>
                <a:cubicBezTo>
                  <a:pt x="5481" y="1228"/>
                  <a:pt x="5620" y="1077"/>
                  <a:pt x="5720" y="968"/>
                </a:cubicBezTo>
                <a:cubicBezTo>
                  <a:pt x="5820" y="859"/>
                  <a:pt x="5882" y="777"/>
                  <a:pt x="5933" y="699"/>
                </a:cubicBezTo>
                <a:cubicBezTo>
                  <a:pt x="5984" y="621"/>
                  <a:pt x="6008" y="0"/>
                  <a:pt x="6028" y="502"/>
                </a:cubicBezTo>
                <a:cubicBezTo>
                  <a:pt x="6048" y="1004"/>
                  <a:pt x="7057" y="3181"/>
                  <a:pt x="6052" y="3714"/>
                </a:cubicBezTo>
                <a:cubicBezTo>
                  <a:pt x="5047" y="4247"/>
                  <a:pt x="2523" y="3972"/>
                  <a:pt x="0" y="3698"/>
                </a:cubicBezTo>
                <a:cubicBezTo>
                  <a:pt x="0" y="3698"/>
                  <a:pt x="23" y="2956"/>
                  <a:pt x="23" y="2956"/>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39653" name="Group 5"/>
          <p:cNvGrpSpPr>
            <a:grpSpLocks/>
          </p:cNvGrpSpPr>
          <p:nvPr/>
        </p:nvGrpSpPr>
        <p:grpSpPr bwMode="auto">
          <a:xfrm>
            <a:off x="5067300" y="3517900"/>
            <a:ext cx="1895475" cy="1495425"/>
            <a:chOff x="3192" y="2216"/>
            <a:chExt cx="1194" cy="942"/>
          </a:xfrm>
        </p:grpSpPr>
        <p:sp>
          <p:nvSpPr>
            <p:cNvPr id="539654" name="Freeform 6"/>
            <p:cNvSpPr>
              <a:spLocks/>
            </p:cNvSpPr>
            <p:nvPr/>
          </p:nvSpPr>
          <p:spPr bwMode="auto">
            <a:xfrm>
              <a:off x="3192" y="2220"/>
              <a:ext cx="1194" cy="938"/>
            </a:xfrm>
            <a:custGeom>
              <a:avLst/>
              <a:gdLst>
                <a:gd name="T0" fmla="*/ 0 w 1194"/>
                <a:gd name="T1" fmla="*/ 938 h 938"/>
                <a:gd name="T2" fmla="*/ 222 w 1194"/>
                <a:gd name="T3" fmla="*/ 108 h 938"/>
                <a:gd name="T4" fmla="*/ 258 w 1194"/>
                <a:gd name="T5" fmla="*/ 84 h 938"/>
                <a:gd name="T6" fmla="*/ 316 w 1194"/>
                <a:gd name="T7" fmla="*/ 54 h 938"/>
                <a:gd name="T8" fmla="*/ 386 w 1194"/>
                <a:gd name="T9" fmla="*/ 26 h 938"/>
                <a:gd name="T10" fmla="*/ 466 w 1194"/>
                <a:gd name="T11" fmla="*/ 8 h 938"/>
                <a:gd name="T12" fmla="*/ 550 w 1194"/>
                <a:gd name="T13" fmla="*/ 0 h 938"/>
                <a:gd name="T14" fmla="*/ 650 w 1194"/>
                <a:gd name="T15" fmla="*/ 2 h 938"/>
                <a:gd name="T16" fmla="*/ 726 w 1194"/>
                <a:gd name="T17" fmla="*/ 12 h 938"/>
                <a:gd name="T18" fmla="*/ 788 w 1194"/>
                <a:gd name="T19" fmla="*/ 30 h 938"/>
                <a:gd name="T20" fmla="*/ 824 w 1194"/>
                <a:gd name="T21" fmla="*/ 56 h 938"/>
                <a:gd name="T22" fmla="*/ 862 w 1194"/>
                <a:gd name="T23" fmla="*/ 88 h 938"/>
                <a:gd name="T24" fmla="*/ 928 w 1194"/>
                <a:gd name="T25" fmla="*/ 142 h 938"/>
                <a:gd name="T26" fmla="*/ 1194 w 1194"/>
                <a:gd name="T27" fmla="*/ 412 h 938"/>
                <a:gd name="T28" fmla="*/ 1048 w 1194"/>
                <a:gd name="T29" fmla="*/ 488 h 938"/>
                <a:gd name="T30" fmla="*/ 864 w 1194"/>
                <a:gd name="T31" fmla="*/ 584 h 938"/>
                <a:gd name="T32" fmla="*/ 648 w 1194"/>
                <a:gd name="T33" fmla="*/ 684 h 938"/>
                <a:gd name="T34" fmla="*/ 512 w 1194"/>
                <a:gd name="T35" fmla="*/ 744 h 938"/>
                <a:gd name="T36" fmla="*/ 358 w 1194"/>
                <a:gd name="T37" fmla="*/ 806 h 938"/>
                <a:gd name="T38" fmla="*/ 174 w 1194"/>
                <a:gd name="T39" fmla="*/ 878 h 938"/>
                <a:gd name="T40" fmla="*/ 58 w 1194"/>
                <a:gd name="T41" fmla="*/ 916 h 938"/>
                <a:gd name="T42" fmla="*/ 0 w 1194"/>
                <a:gd name="T43"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4"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928" y="142"/>
                  </a:lnTo>
                  <a:lnTo>
                    <a:pt x="1194" y="412"/>
                  </a:lnTo>
                  <a:lnTo>
                    <a:pt x="1048" y="488"/>
                  </a:lnTo>
                  <a:lnTo>
                    <a:pt x="864" y="58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9655" name="Line 7"/>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9656" name="Line 8"/>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9657" name="Line 9"/>
            <p:cNvSpPr>
              <a:spLocks noChangeShapeType="1"/>
            </p:cNvSpPr>
            <p:nvPr/>
          </p:nvSpPr>
          <p:spPr bwMode="auto">
            <a:xfrm flipV="1">
              <a:off x="3895" y="2408"/>
              <a:ext cx="34" cy="4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9658" name="Freeform 10"/>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9659" name="Freeform 11"/>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9660" name="Freeform 12"/>
            <p:cNvSpPr>
              <a:spLocks/>
            </p:cNvSpPr>
            <p:nvPr/>
          </p:nvSpPr>
          <p:spPr bwMode="auto">
            <a:xfrm>
              <a:off x="3930" y="2364"/>
              <a:ext cx="192" cy="44"/>
            </a:xfrm>
            <a:custGeom>
              <a:avLst/>
              <a:gdLst>
                <a:gd name="T0" fmla="*/ 0 w 192"/>
                <a:gd name="T1" fmla="*/ 44 h 44"/>
                <a:gd name="T2" fmla="*/ 102 w 192"/>
                <a:gd name="T3" fmla="*/ 8 h 44"/>
                <a:gd name="T4" fmla="*/ 192 w 192"/>
                <a:gd name="T5" fmla="*/ 0 h 44"/>
              </a:gdLst>
              <a:ahLst/>
              <a:cxnLst>
                <a:cxn ang="0">
                  <a:pos x="T0" y="T1"/>
                </a:cxn>
                <a:cxn ang="0">
                  <a:pos x="T2" y="T3"/>
                </a:cxn>
                <a:cxn ang="0">
                  <a:pos x="T4" y="T5"/>
                </a:cxn>
              </a:cxnLst>
              <a:rect l="0" t="0" r="r" b="b"/>
              <a:pathLst>
                <a:path w="192" h="44">
                  <a:moveTo>
                    <a:pt x="0" y="44"/>
                  </a:moveTo>
                  <a:cubicBezTo>
                    <a:pt x="17" y="38"/>
                    <a:pt x="70" y="15"/>
                    <a:pt x="102" y="8"/>
                  </a:cubicBezTo>
                  <a:cubicBezTo>
                    <a:pt x="134" y="1"/>
                    <a:pt x="173" y="2"/>
                    <a:pt x="192"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9661" name="Freeform 13"/>
            <p:cNvSpPr>
              <a:spLocks/>
            </p:cNvSpPr>
            <p:nvPr/>
          </p:nvSpPr>
          <p:spPr bwMode="auto">
            <a:xfrm>
              <a:off x="3412" y="2216"/>
              <a:ext cx="710" cy="144"/>
            </a:xfrm>
            <a:custGeom>
              <a:avLst/>
              <a:gdLst>
                <a:gd name="T0" fmla="*/ 0 w 710"/>
                <a:gd name="T1" fmla="*/ 110 h 144"/>
                <a:gd name="T2" fmla="*/ 232 w 710"/>
                <a:gd name="T3" fmla="*/ 14 h 144"/>
                <a:gd name="T4" fmla="*/ 538 w 710"/>
                <a:gd name="T5" fmla="*/ 24 h 144"/>
                <a:gd name="T6" fmla="*/ 710 w 710"/>
                <a:gd name="T7" fmla="*/ 144 h 144"/>
              </a:gdLst>
              <a:ahLst/>
              <a:cxnLst>
                <a:cxn ang="0">
                  <a:pos x="T0" y="T1"/>
                </a:cxn>
                <a:cxn ang="0">
                  <a:pos x="T2" y="T3"/>
                </a:cxn>
                <a:cxn ang="0">
                  <a:pos x="T4" y="T5"/>
                </a:cxn>
                <a:cxn ang="0">
                  <a:pos x="T6" y="T7"/>
                </a:cxn>
              </a:cxnLst>
              <a:rect l="0" t="0" r="r" b="b"/>
              <a:pathLst>
                <a:path w="710" h="144">
                  <a:moveTo>
                    <a:pt x="0" y="110"/>
                  </a:moveTo>
                  <a:cubicBezTo>
                    <a:pt x="71" y="69"/>
                    <a:pt x="142" y="28"/>
                    <a:pt x="232" y="14"/>
                  </a:cubicBezTo>
                  <a:cubicBezTo>
                    <a:pt x="322" y="0"/>
                    <a:pt x="458" y="2"/>
                    <a:pt x="538" y="24"/>
                  </a:cubicBezTo>
                  <a:cubicBezTo>
                    <a:pt x="618" y="46"/>
                    <a:pt x="674" y="119"/>
                    <a:pt x="710" y="14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Freeform 2"/>
          <p:cNvSpPr>
            <a:spLocks/>
          </p:cNvSpPr>
          <p:nvPr/>
        </p:nvSpPr>
        <p:spPr bwMode="auto">
          <a:xfrm>
            <a:off x="-300038" y="1176338"/>
            <a:ext cx="8258176" cy="5294312"/>
          </a:xfrm>
          <a:custGeom>
            <a:avLst/>
            <a:gdLst>
              <a:gd name="T0" fmla="*/ 41 w 5202"/>
              <a:gd name="T1" fmla="*/ 0 h 3335"/>
              <a:gd name="T2" fmla="*/ 362 w 5202"/>
              <a:gd name="T3" fmla="*/ 8 h 3335"/>
              <a:gd name="T4" fmla="*/ 716 w 5202"/>
              <a:gd name="T5" fmla="*/ 8 h 3335"/>
              <a:gd name="T6" fmla="*/ 1168 w 5202"/>
              <a:gd name="T7" fmla="*/ 57 h 3335"/>
              <a:gd name="T8" fmla="*/ 1711 w 5202"/>
              <a:gd name="T9" fmla="*/ 148 h 3335"/>
              <a:gd name="T10" fmla="*/ 2156 w 5202"/>
              <a:gd name="T11" fmla="*/ 246 h 3335"/>
              <a:gd name="T12" fmla="*/ 2715 w 5202"/>
              <a:gd name="T13" fmla="*/ 411 h 3335"/>
              <a:gd name="T14" fmla="*/ 3299 w 5202"/>
              <a:gd name="T15" fmla="*/ 650 h 3335"/>
              <a:gd name="T16" fmla="*/ 3851 w 5202"/>
              <a:gd name="T17" fmla="*/ 929 h 3335"/>
              <a:gd name="T18" fmla="*/ 4180 w 5202"/>
              <a:gd name="T19" fmla="*/ 1143 h 3335"/>
              <a:gd name="T20" fmla="*/ 4583 w 5202"/>
              <a:gd name="T21" fmla="*/ 1423 h 3335"/>
              <a:gd name="T22" fmla="*/ 4830 w 5202"/>
              <a:gd name="T23" fmla="*/ 1645 h 3335"/>
              <a:gd name="T24" fmla="*/ 4945 w 5202"/>
              <a:gd name="T25" fmla="*/ 1802 h 3335"/>
              <a:gd name="T26" fmla="*/ 4994 w 5202"/>
              <a:gd name="T27" fmla="*/ 1859 h 3335"/>
              <a:gd name="T28" fmla="*/ 3694 w 5202"/>
              <a:gd name="T29" fmla="*/ 2781 h 3335"/>
              <a:gd name="T30" fmla="*/ 1020 w 5202"/>
              <a:gd name="T31" fmla="*/ 3283 h 3335"/>
              <a:gd name="T32" fmla="*/ 0 w 5202"/>
              <a:gd name="T33" fmla="*/ 3094 h 3335"/>
              <a:gd name="T34" fmla="*/ 41 w 5202"/>
              <a:gd name="T35" fmla="*/ 0 h 3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2" h="3335">
                <a:moveTo>
                  <a:pt x="41" y="0"/>
                </a:moveTo>
                <a:cubicBezTo>
                  <a:pt x="145" y="3"/>
                  <a:pt x="250" y="7"/>
                  <a:pt x="362" y="8"/>
                </a:cubicBezTo>
                <a:cubicBezTo>
                  <a:pt x="474" y="9"/>
                  <a:pt x="582" y="0"/>
                  <a:pt x="716" y="8"/>
                </a:cubicBezTo>
                <a:cubicBezTo>
                  <a:pt x="850" y="16"/>
                  <a:pt x="1002" y="34"/>
                  <a:pt x="1168" y="57"/>
                </a:cubicBezTo>
                <a:cubicBezTo>
                  <a:pt x="1334" y="80"/>
                  <a:pt x="1546" y="116"/>
                  <a:pt x="1711" y="148"/>
                </a:cubicBezTo>
                <a:cubicBezTo>
                  <a:pt x="1876" y="180"/>
                  <a:pt x="1989" y="202"/>
                  <a:pt x="2156" y="246"/>
                </a:cubicBezTo>
                <a:cubicBezTo>
                  <a:pt x="2323" y="290"/>
                  <a:pt x="2525" y="344"/>
                  <a:pt x="2715" y="411"/>
                </a:cubicBezTo>
                <a:cubicBezTo>
                  <a:pt x="2905" y="478"/>
                  <a:pt x="3110" y="564"/>
                  <a:pt x="3299" y="650"/>
                </a:cubicBezTo>
                <a:cubicBezTo>
                  <a:pt x="3488" y="736"/>
                  <a:pt x="3704" y="847"/>
                  <a:pt x="3851" y="929"/>
                </a:cubicBezTo>
                <a:cubicBezTo>
                  <a:pt x="3998" y="1011"/>
                  <a:pt x="4058" y="1061"/>
                  <a:pt x="4180" y="1143"/>
                </a:cubicBezTo>
                <a:cubicBezTo>
                  <a:pt x="4302" y="1225"/>
                  <a:pt x="4475" y="1339"/>
                  <a:pt x="4583" y="1423"/>
                </a:cubicBezTo>
                <a:cubicBezTo>
                  <a:pt x="4691" y="1507"/>
                  <a:pt x="4770" y="1582"/>
                  <a:pt x="4830" y="1645"/>
                </a:cubicBezTo>
                <a:cubicBezTo>
                  <a:pt x="4890" y="1708"/>
                  <a:pt x="4918" y="1766"/>
                  <a:pt x="4945" y="1802"/>
                </a:cubicBezTo>
                <a:cubicBezTo>
                  <a:pt x="4972" y="1838"/>
                  <a:pt x="5202" y="1696"/>
                  <a:pt x="4994" y="1859"/>
                </a:cubicBezTo>
                <a:cubicBezTo>
                  <a:pt x="4786" y="2022"/>
                  <a:pt x="4356" y="2544"/>
                  <a:pt x="3694" y="2781"/>
                </a:cubicBezTo>
                <a:cubicBezTo>
                  <a:pt x="3032" y="3018"/>
                  <a:pt x="1636" y="3231"/>
                  <a:pt x="1020" y="3283"/>
                </a:cubicBezTo>
                <a:cubicBezTo>
                  <a:pt x="404" y="3335"/>
                  <a:pt x="202" y="3214"/>
                  <a:pt x="0" y="3094"/>
                </a:cubicBezTo>
                <a:cubicBezTo>
                  <a:pt x="0" y="3094"/>
                  <a:pt x="41" y="0"/>
                  <a:pt x="41" y="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0675" name="Rectangle 3"/>
          <p:cNvSpPr>
            <a:spLocks noGrp="1" noChangeArrowheads="1"/>
          </p:cNvSpPr>
          <p:nvPr>
            <p:ph type="title"/>
          </p:nvPr>
        </p:nvSpPr>
        <p:spPr/>
        <p:txBody>
          <a:bodyPr/>
          <a:lstStyle/>
          <a:p>
            <a:r>
              <a:rPr lang="en-US" altLang="en-US"/>
              <a:t>xtal stuck on tray</a:t>
            </a:r>
          </a:p>
        </p:txBody>
      </p:sp>
      <p:sp>
        <p:nvSpPr>
          <p:cNvPr id="540676" name="Freeform 4"/>
          <p:cNvSpPr>
            <a:spLocks/>
          </p:cNvSpPr>
          <p:nvPr/>
        </p:nvSpPr>
        <p:spPr bwMode="auto">
          <a:xfrm>
            <a:off x="-187325" y="1119188"/>
            <a:ext cx="11202988" cy="6742112"/>
          </a:xfrm>
          <a:custGeom>
            <a:avLst/>
            <a:gdLst>
              <a:gd name="T0" fmla="*/ 23 w 7057"/>
              <a:gd name="T1" fmla="*/ 2956 h 4247"/>
              <a:gd name="T2" fmla="*/ 260 w 7057"/>
              <a:gd name="T3" fmla="*/ 2956 h 4247"/>
              <a:gd name="T4" fmla="*/ 568 w 7057"/>
              <a:gd name="T5" fmla="*/ 2956 h 4247"/>
              <a:gd name="T6" fmla="*/ 978 w 7057"/>
              <a:gd name="T7" fmla="*/ 2925 h 4247"/>
              <a:gd name="T8" fmla="*/ 1412 w 7057"/>
              <a:gd name="T9" fmla="*/ 2885 h 4247"/>
              <a:gd name="T10" fmla="*/ 2130 w 7057"/>
              <a:gd name="T11" fmla="*/ 2775 h 4247"/>
              <a:gd name="T12" fmla="*/ 2801 w 7057"/>
              <a:gd name="T13" fmla="*/ 2617 h 4247"/>
              <a:gd name="T14" fmla="*/ 3621 w 7057"/>
              <a:gd name="T15" fmla="*/ 2341 h 4247"/>
              <a:gd name="T16" fmla="*/ 4308 w 7057"/>
              <a:gd name="T17" fmla="*/ 2033 h 4247"/>
              <a:gd name="T18" fmla="*/ 4836 w 7057"/>
              <a:gd name="T19" fmla="*/ 1725 h 4247"/>
              <a:gd name="T20" fmla="*/ 5334 w 7057"/>
              <a:gd name="T21" fmla="*/ 1354 h 4247"/>
              <a:gd name="T22" fmla="*/ 5720 w 7057"/>
              <a:gd name="T23" fmla="*/ 968 h 4247"/>
              <a:gd name="T24" fmla="*/ 5933 w 7057"/>
              <a:gd name="T25" fmla="*/ 699 h 4247"/>
              <a:gd name="T26" fmla="*/ 6028 w 7057"/>
              <a:gd name="T27" fmla="*/ 502 h 4247"/>
              <a:gd name="T28" fmla="*/ 6052 w 7057"/>
              <a:gd name="T29" fmla="*/ 3714 h 4247"/>
              <a:gd name="T30" fmla="*/ 0 w 7057"/>
              <a:gd name="T31" fmla="*/ 3698 h 4247"/>
              <a:gd name="T32" fmla="*/ 23 w 7057"/>
              <a:gd name="T33" fmla="*/ 2956 h 4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57" h="4247">
                <a:moveTo>
                  <a:pt x="23" y="2956"/>
                </a:moveTo>
                <a:cubicBezTo>
                  <a:pt x="96" y="2956"/>
                  <a:pt x="169" y="2956"/>
                  <a:pt x="260" y="2956"/>
                </a:cubicBezTo>
                <a:cubicBezTo>
                  <a:pt x="351" y="2956"/>
                  <a:pt x="448" y="2961"/>
                  <a:pt x="568" y="2956"/>
                </a:cubicBezTo>
                <a:cubicBezTo>
                  <a:pt x="688" y="2951"/>
                  <a:pt x="837" y="2937"/>
                  <a:pt x="978" y="2925"/>
                </a:cubicBezTo>
                <a:cubicBezTo>
                  <a:pt x="1119" y="2913"/>
                  <a:pt x="1220" y="2910"/>
                  <a:pt x="1412" y="2885"/>
                </a:cubicBezTo>
                <a:cubicBezTo>
                  <a:pt x="1604" y="2860"/>
                  <a:pt x="1899" y="2820"/>
                  <a:pt x="2130" y="2775"/>
                </a:cubicBezTo>
                <a:cubicBezTo>
                  <a:pt x="2361" y="2730"/>
                  <a:pt x="2553" y="2689"/>
                  <a:pt x="2801" y="2617"/>
                </a:cubicBezTo>
                <a:cubicBezTo>
                  <a:pt x="3049" y="2545"/>
                  <a:pt x="3370" y="2438"/>
                  <a:pt x="3621" y="2341"/>
                </a:cubicBezTo>
                <a:cubicBezTo>
                  <a:pt x="3872" y="2244"/>
                  <a:pt x="4106" y="2136"/>
                  <a:pt x="4308" y="2033"/>
                </a:cubicBezTo>
                <a:cubicBezTo>
                  <a:pt x="4510" y="1930"/>
                  <a:pt x="4665" y="1838"/>
                  <a:pt x="4836" y="1725"/>
                </a:cubicBezTo>
                <a:cubicBezTo>
                  <a:pt x="5007" y="1612"/>
                  <a:pt x="5187" y="1480"/>
                  <a:pt x="5334" y="1354"/>
                </a:cubicBezTo>
                <a:cubicBezTo>
                  <a:pt x="5481" y="1228"/>
                  <a:pt x="5620" y="1077"/>
                  <a:pt x="5720" y="968"/>
                </a:cubicBezTo>
                <a:cubicBezTo>
                  <a:pt x="5820" y="859"/>
                  <a:pt x="5882" y="777"/>
                  <a:pt x="5933" y="699"/>
                </a:cubicBezTo>
                <a:cubicBezTo>
                  <a:pt x="5984" y="621"/>
                  <a:pt x="6008" y="0"/>
                  <a:pt x="6028" y="502"/>
                </a:cubicBezTo>
                <a:cubicBezTo>
                  <a:pt x="6048" y="1004"/>
                  <a:pt x="7057" y="3181"/>
                  <a:pt x="6052" y="3714"/>
                </a:cubicBezTo>
                <a:cubicBezTo>
                  <a:pt x="5047" y="4247"/>
                  <a:pt x="2523" y="3972"/>
                  <a:pt x="0" y="3698"/>
                </a:cubicBezTo>
                <a:cubicBezTo>
                  <a:pt x="0" y="3698"/>
                  <a:pt x="23" y="2956"/>
                  <a:pt x="23" y="2956"/>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40677" name="Group 5"/>
          <p:cNvGrpSpPr>
            <a:grpSpLocks/>
          </p:cNvGrpSpPr>
          <p:nvPr/>
        </p:nvGrpSpPr>
        <p:grpSpPr bwMode="auto">
          <a:xfrm>
            <a:off x="5067300" y="3517900"/>
            <a:ext cx="1895475" cy="1495425"/>
            <a:chOff x="3192" y="2216"/>
            <a:chExt cx="1194" cy="942"/>
          </a:xfrm>
        </p:grpSpPr>
        <p:sp>
          <p:nvSpPr>
            <p:cNvPr id="540678" name="Freeform 6"/>
            <p:cNvSpPr>
              <a:spLocks/>
            </p:cNvSpPr>
            <p:nvPr/>
          </p:nvSpPr>
          <p:spPr bwMode="auto">
            <a:xfrm>
              <a:off x="3192" y="2220"/>
              <a:ext cx="1194" cy="938"/>
            </a:xfrm>
            <a:custGeom>
              <a:avLst/>
              <a:gdLst>
                <a:gd name="T0" fmla="*/ 0 w 1194"/>
                <a:gd name="T1" fmla="*/ 938 h 938"/>
                <a:gd name="T2" fmla="*/ 222 w 1194"/>
                <a:gd name="T3" fmla="*/ 108 h 938"/>
                <a:gd name="T4" fmla="*/ 258 w 1194"/>
                <a:gd name="T5" fmla="*/ 84 h 938"/>
                <a:gd name="T6" fmla="*/ 316 w 1194"/>
                <a:gd name="T7" fmla="*/ 54 h 938"/>
                <a:gd name="T8" fmla="*/ 386 w 1194"/>
                <a:gd name="T9" fmla="*/ 26 h 938"/>
                <a:gd name="T10" fmla="*/ 466 w 1194"/>
                <a:gd name="T11" fmla="*/ 8 h 938"/>
                <a:gd name="T12" fmla="*/ 550 w 1194"/>
                <a:gd name="T13" fmla="*/ 0 h 938"/>
                <a:gd name="T14" fmla="*/ 650 w 1194"/>
                <a:gd name="T15" fmla="*/ 2 h 938"/>
                <a:gd name="T16" fmla="*/ 726 w 1194"/>
                <a:gd name="T17" fmla="*/ 12 h 938"/>
                <a:gd name="T18" fmla="*/ 788 w 1194"/>
                <a:gd name="T19" fmla="*/ 30 h 938"/>
                <a:gd name="T20" fmla="*/ 824 w 1194"/>
                <a:gd name="T21" fmla="*/ 56 h 938"/>
                <a:gd name="T22" fmla="*/ 862 w 1194"/>
                <a:gd name="T23" fmla="*/ 88 h 938"/>
                <a:gd name="T24" fmla="*/ 928 w 1194"/>
                <a:gd name="T25" fmla="*/ 142 h 938"/>
                <a:gd name="T26" fmla="*/ 1194 w 1194"/>
                <a:gd name="T27" fmla="*/ 412 h 938"/>
                <a:gd name="T28" fmla="*/ 1048 w 1194"/>
                <a:gd name="T29" fmla="*/ 488 h 938"/>
                <a:gd name="T30" fmla="*/ 864 w 1194"/>
                <a:gd name="T31" fmla="*/ 584 h 938"/>
                <a:gd name="T32" fmla="*/ 648 w 1194"/>
                <a:gd name="T33" fmla="*/ 684 h 938"/>
                <a:gd name="T34" fmla="*/ 512 w 1194"/>
                <a:gd name="T35" fmla="*/ 744 h 938"/>
                <a:gd name="T36" fmla="*/ 358 w 1194"/>
                <a:gd name="T37" fmla="*/ 806 h 938"/>
                <a:gd name="T38" fmla="*/ 174 w 1194"/>
                <a:gd name="T39" fmla="*/ 878 h 938"/>
                <a:gd name="T40" fmla="*/ 58 w 1194"/>
                <a:gd name="T41" fmla="*/ 916 h 938"/>
                <a:gd name="T42" fmla="*/ 0 w 1194"/>
                <a:gd name="T43"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4"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928" y="142"/>
                  </a:lnTo>
                  <a:lnTo>
                    <a:pt x="1194" y="412"/>
                  </a:lnTo>
                  <a:lnTo>
                    <a:pt x="1048" y="488"/>
                  </a:lnTo>
                  <a:lnTo>
                    <a:pt x="864" y="58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0679" name="Line 7"/>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0680" name="Line 8"/>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0681" name="Line 9"/>
            <p:cNvSpPr>
              <a:spLocks noChangeShapeType="1"/>
            </p:cNvSpPr>
            <p:nvPr/>
          </p:nvSpPr>
          <p:spPr bwMode="auto">
            <a:xfrm flipV="1">
              <a:off x="3895" y="2408"/>
              <a:ext cx="34" cy="4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0682" name="Freeform 10"/>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0683" name="Freeform 11"/>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0684" name="Freeform 12"/>
            <p:cNvSpPr>
              <a:spLocks/>
            </p:cNvSpPr>
            <p:nvPr/>
          </p:nvSpPr>
          <p:spPr bwMode="auto">
            <a:xfrm>
              <a:off x="3930" y="2364"/>
              <a:ext cx="192" cy="44"/>
            </a:xfrm>
            <a:custGeom>
              <a:avLst/>
              <a:gdLst>
                <a:gd name="T0" fmla="*/ 0 w 192"/>
                <a:gd name="T1" fmla="*/ 44 h 44"/>
                <a:gd name="T2" fmla="*/ 102 w 192"/>
                <a:gd name="T3" fmla="*/ 8 h 44"/>
                <a:gd name="T4" fmla="*/ 192 w 192"/>
                <a:gd name="T5" fmla="*/ 0 h 44"/>
              </a:gdLst>
              <a:ahLst/>
              <a:cxnLst>
                <a:cxn ang="0">
                  <a:pos x="T0" y="T1"/>
                </a:cxn>
                <a:cxn ang="0">
                  <a:pos x="T2" y="T3"/>
                </a:cxn>
                <a:cxn ang="0">
                  <a:pos x="T4" y="T5"/>
                </a:cxn>
              </a:cxnLst>
              <a:rect l="0" t="0" r="r" b="b"/>
              <a:pathLst>
                <a:path w="192" h="44">
                  <a:moveTo>
                    <a:pt x="0" y="44"/>
                  </a:moveTo>
                  <a:cubicBezTo>
                    <a:pt x="17" y="38"/>
                    <a:pt x="70" y="15"/>
                    <a:pt x="102" y="8"/>
                  </a:cubicBezTo>
                  <a:cubicBezTo>
                    <a:pt x="134" y="1"/>
                    <a:pt x="173" y="2"/>
                    <a:pt x="192"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0685" name="Freeform 13"/>
            <p:cNvSpPr>
              <a:spLocks/>
            </p:cNvSpPr>
            <p:nvPr/>
          </p:nvSpPr>
          <p:spPr bwMode="auto">
            <a:xfrm>
              <a:off x="3412" y="2216"/>
              <a:ext cx="710" cy="144"/>
            </a:xfrm>
            <a:custGeom>
              <a:avLst/>
              <a:gdLst>
                <a:gd name="T0" fmla="*/ 0 w 710"/>
                <a:gd name="T1" fmla="*/ 110 h 144"/>
                <a:gd name="T2" fmla="*/ 232 w 710"/>
                <a:gd name="T3" fmla="*/ 14 h 144"/>
                <a:gd name="T4" fmla="*/ 538 w 710"/>
                <a:gd name="T5" fmla="*/ 24 h 144"/>
                <a:gd name="T6" fmla="*/ 710 w 710"/>
                <a:gd name="T7" fmla="*/ 144 h 144"/>
              </a:gdLst>
              <a:ahLst/>
              <a:cxnLst>
                <a:cxn ang="0">
                  <a:pos x="T0" y="T1"/>
                </a:cxn>
                <a:cxn ang="0">
                  <a:pos x="T2" y="T3"/>
                </a:cxn>
                <a:cxn ang="0">
                  <a:pos x="T4" y="T5"/>
                </a:cxn>
                <a:cxn ang="0">
                  <a:pos x="T6" y="T7"/>
                </a:cxn>
              </a:cxnLst>
              <a:rect l="0" t="0" r="r" b="b"/>
              <a:pathLst>
                <a:path w="710" h="144">
                  <a:moveTo>
                    <a:pt x="0" y="110"/>
                  </a:moveTo>
                  <a:cubicBezTo>
                    <a:pt x="71" y="69"/>
                    <a:pt x="142" y="28"/>
                    <a:pt x="232" y="14"/>
                  </a:cubicBezTo>
                  <a:cubicBezTo>
                    <a:pt x="322" y="0"/>
                    <a:pt x="458" y="2"/>
                    <a:pt x="538" y="24"/>
                  </a:cubicBezTo>
                  <a:cubicBezTo>
                    <a:pt x="618" y="46"/>
                    <a:pt x="674" y="119"/>
                    <a:pt x="710" y="14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40686" name="AutoShape 14"/>
          <p:cNvSpPr>
            <a:spLocks noChangeArrowheads="1"/>
          </p:cNvSpPr>
          <p:nvPr/>
        </p:nvSpPr>
        <p:spPr bwMode="auto">
          <a:xfrm rot="1882934">
            <a:off x="-3260725" y="1304925"/>
            <a:ext cx="6519863" cy="1252538"/>
          </a:xfrm>
          <a:prstGeom prst="roundRect">
            <a:avLst>
              <a:gd name="adj" fmla="val 16667"/>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0687" name="Freeform 15"/>
          <p:cNvSpPr>
            <a:spLocks/>
          </p:cNvSpPr>
          <p:nvPr/>
        </p:nvSpPr>
        <p:spPr bwMode="auto">
          <a:xfrm>
            <a:off x="1149350" y="2163763"/>
            <a:ext cx="3322638" cy="3154362"/>
          </a:xfrm>
          <a:custGeom>
            <a:avLst/>
            <a:gdLst>
              <a:gd name="T0" fmla="*/ 0 w 2093"/>
              <a:gd name="T1" fmla="*/ 760 h 1987"/>
              <a:gd name="T2" fmla="*/ 1959 w 2093"/>
              <a:gd name="T3" fmla="*/ 1945 h 1987"/>
              <a:gd name="T4" fmla="*/ 807 w 2093"/>
              <a:gd name="T5" fmla="*/ 1015 h 1987"/>
              <a:gd name="T6" fmla="*/ 403 w 2093"/>
              <a:gd name="T7" fmla="*/ 159 h 1987"/>
              <a:gd name="T8" fmla="*/ 115 w 2093"/>
              <a:gd name="T9" fmla="*/ 61 h 1987"/>
            </a:gdLst>
            <a:ahLst/>
            <a:cxnLst>
              <a:cxn ang="0">
                <a:pos x="T0" y="T1"/>
              </a:cxn>
              <a:cxn ang="0">
                <a:pos x="T2" y="T3"/>
              </a:cxn>
              <a:cxn ang="0">
                <a:pos x="T4" y="T5"/>
              </a:cxn>
              <a:cxn ang="0">
                <a:pos x="T6" y="T7"/>
              </a:cxn>
              <a:cxn ang="0">
                <a:pos x="T8" y="T9"/>
              </a:cxn>
            </a:cxnLst>
            <a:rect l="0" t="0" r="r" b="b"/>
            <a:pathLst>
              <a:path w="2093" h="1987">
                <a:moveTo>
                  <a:pt x="0" y="760"/>
                </a:moveTo>
                <a:cubicBezTo>
                  <a:pt x="912" y="1331"/>
                  <a:pt x="1825" y="1903"/>
                  <a:pt x="1959" y="1945"/>
                </a:cubicBezTo>
                <a:cubicBezTo>
                  <a:pt x="2093" y="1987"/>
                  <a:pt x="1066" y="1313"/>
                  <a:pt x="807" y="1015"/>
                </a:cubicBezTo>
                <a:cubicBezTo>
                  <a:pt x="548" y="717"/>
                  <a:pt x="518" y="318"/>
                  <a:pt x="403" y="159"/>
                </a:cubicBezTo>
                <a:cubicBezTo>
                  <a:pt x="288" y="0"/>
                  <a:pt x="201" y="30"/>
                  <a:pt x="115" y="61"/>
                </a:cubicBezTo>
              </a:path>
            </a:pathLst>
          </a:custGeom>
          <a:solidFill>
            <a:srgbClr val="D9B85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Freeform 2"/>
          <p:cNvSpPr>
            <a:spLocks/>
          </p:cNvSpPr>
          <p:nvPr/>
        </p:nvSpPr>
        <p:spPr bwMode="auto">
          <a:xfrm>
            <a:off x="-300038" y="1176338"/>
            <a:ext cx="8258176" cy="5294312"/>
          </a:xfrm>
          <a:custGeom>
            <a:avLst/>
            <a:gdLst>
              <a:gd name="T0" fmla="*/ 41 w 5202"/>
              <a:gd name="T1" fmla="*/ 0 h 3335"/>
              <a:gd name="T2" fmla="*/ 362 w 5202"/>
              <a:gd name="T3" fmla="*/ 8 h 3335"/>
              <a:gd name="T4" fmla="*/ 716 w 5202"/>
              <a:gd name="T5" fmla="*/ 8 h 3335"/>
              <a:gd name="T6" fmla="*/ 1168 w 5202"/>
              <a:gd name="T7" fmla="*/ 57 h 3335"/>
              <a:gd name="T8" fmla="*/ 1711 w 5202"/>
              <a:gd name="T9" fmla="*/ 148 h 3335"/>
              <a:gd name="T10" fmla="*/ 2156 w 5202"/>
              <a:gd name="T11" fmla="*/ 246 h 3335"/>
              <a:gd name="T12" fmla="*/ 2715 w 5202"/>
              <a:gd name="T13" fmla="*/ 411 h 3335"/>
              <a:gd name="T14" fmla="*/ 3299 w 5202"/>
              <a:gd name="T15" fmla="*/ 650 h 3335"/>
              <a:gd name="T16" fmla="*/ 3851 w 5202"/>
              <a:gd name="T17" fmla="*/ 929 h 3335"/>
              <a:gd name="T18" fmla="*/ 4180 w 5202"/>
              <a:gd name="T19" fmla="*/ 1143 h 3335"/>
              <a:gd name="T20" fmla="*/ 4583 w 5202"/>
              <a:gd name="T21" fmla="*/ 1423 h 3335"/>
              <a:gd name="T22" fmla="*/ 4830 w 5202"/>
              <a:gd name="T23" fmla="*/ 1645 h 3335"/>
              <a:gd name="T24" fmla="*/ 4945 w 5202"/>
              <a:gd name="T25" fmla="*/ 1802 h 3335"/>
              <a:gd name="T26" fmla="*/ 4994 w 5202"/>
              <a:gd name="T27" fmla="*/ 1859 h 3335"/>
              <a:gd name="T28" fmla="*/ 3694 w 5202"/>
              <a:gd name="T29" fmla="*/ 2781 h 3335"/>
              <a:gd name="T30" fmla="*/ 1020 w 5202"/>
              <a:gd name="T31" fmla="*/ 3283 h 3335"/>
              <a:gd name="T32" fmla="*/ 0 w 5202"/>
              <a:gd name="T33" fmla="*/ 3094 h 3335"/>
              <a:gd name="T34" fmla="*/ 41 w 5202"/>
              <a:gd name="T35" fmla="*/ 0 h 3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2" h="3335">
                <a:moveTo>
                  <a:pt x="41" y="0"/>
                </a:moveTo>
                <a:cubicBezTo>
                  <a:pt x="145" y="3"/>
                  <a:pt x="250" y="7"/>
                  <a:pt x="362" y="8"/>
                </a:cubicBezTo>
                <a:cubicBezTo>
                  <a:pt x="474" y="9"/>
                  <a:pt x="582" y="0"/>
                  <a:pt x="716" y="8"/>
                </a:cubicBezTo>
                <a:cubicBezTo>
                  <a:pt x="850" y="16"/>
                  <a:pt x="1002" y="34"/>
                  <a:pt x="1168" y="57"/>
                </a:cubicBezTo>
                <a:cubicBezTo>
                  <a:pt x="1334" y="80"/>
                  <a:pt x="1546" y="116"/>
                  <a:pt x="1711" y="148"/>
                </a:cubicBezTo>
                <a:cubicBezTo>
                  <a:pt x="1876" y="180"/>
                  <a:pt x="1989" y="202"/>
                  <a:pt x="2156" y="246"/>
                </a:cubicBezTo>
                <a:cubicBezTo>
                  <a:pt x="2323" y="290"/>
                  <a:pt x="2525" y="344"/>
                  <a:pt x="2715" y="411"/>
                </a:cubicBezTo>
                <a:cubicBezTo>
                  <a:pt x="2905" y="478"/>
                  <a:pt x="3110" y="564"/>
                  <a:pt x="3299" y="650"/>
                </a:cubicBezTo>
                <a:cubicBezTo>
                  <a:pt x="3488" y="736"/>
                  <a:pt x="3704" y="847"/>
                  <a:pt x="3851" y="929"/>
                </a:cubicBezTo>
                <a:cubicBezTo>
                  <a:pt x="3998" y="1011"/>
                  <a:pt x="4058" y="1061"/>
                  <a:pt x="4180" y="1143"/>
                </a:cubicBezTo>
                <a:cubicBezTo>
                  <a:pt x="4302" y="1225"/>
                  <a:pt x="4475" y="1339"/>
                  <a:pt x="4583" y="1423"/>
                </a:cubicBezTo>
                <a:cubicBezTo>
                  <a:pt x="4691" y="1507"/>
                  <a:pt x="4770" y="1582"/>
                  <a:pt x="4830" y="1645"/>
                </a:cubicBezTo>
                <a:cubicBezTo>
                  <a:pt x="4890" y="1708"/>
                  <a:pt x="4918" y="1766"/>
                  <a:pt x="4945" y="1802"/>
                </a:cubicBezTo>
                <a:cubicBezTo>
                  <a:pt x="4972" y="1838"/>
                  <a:pt x="5202" y="1696"/>
                  <a:pt x="4994" y="1859"/>
                </a:cubicBezTo>
                <a:cubicBezTo>
                  <a:pt x="4786" y="2022"/>
                  <a:pt x="4356" y="2544"/>
                  <a:pt x="3694" y="2781"/>
                </a:cubicBezTo>
                <a:cubicBezTo>
                  <a:pt x="3032" y="3018"/>
                  <a:pt x="1636" y="3231"/>
                  <a:pt x="1020" y="3283"/>
                </a:cubicBezTo>
                <a:cubicBezTo>
                  <a:pt x="404" y="3335"/>
                  <a:pt x="202" y="3214"/>
                  <a:pt x="0" y="3094"/>
                </a:cubicBezTo>
                <a:cubicBezTo>
                  <a:pt x="0" y="3094"/>
                  <a:pt x="41" y="0"/>
                  <a:pt x="41" y="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1699" name="Rectangle 3"/>
          <p:cNvSpPr>
            <a:spLocks noGrp="1" noChangeArrowheads="1"/>
          </p:cNvSpPr>
          <p:nvPr>
            <p:ph type="title"/>
          </p:nvPr>
        </p:nvSpPr>
        <p:spPr/>
        <p:txBody>
          <a:bodyPr/>
          <a:lstStyle/>
          <a:p>
            <a:r>
              <a:rPr lang="en-US" altLang="en-US"/>
              <a:t>xtal stuck on tray</a:t>
            </a:r>
          </a:p>
        </p:txBody>
      </p:sp>
      <p:sp>
        <p:nvSpPr>
          <p:cNvPr id="541700" name="Freeform 4"/>
          <p:cNvSpPr>
            <a:spLocks/>
          </p:cNvSpPr>
          <p:nvPr/>
        </p:nvSpPr>
        <p:spPr bwMode="auto">
          <a:xfrm>
            <a:off x="-187325" y="1119188"/>
            <a:ext cx="11202988" cy="6742112"/>
          </a:xfrm>
          <a:custGeom>
            <a:avLst/>
            <a:gdLst>
              <a:gd name="T0" fmla="*/ 23 w 7057"/>
              <a:gd name="T1" fmla="*/ 2956 h 4247"/>
              <a:gd name="T2" fmla="*/ 260 w 7057"/>
              <a:gd name="T3" fmla="*/ 2956 h 4247"/>
              <a:gd name="T4" fmla="*/ 568 w 7057"/>
              <a:gd name="T5" fmla="*/ 2956 h 4247"/>
              <a:gd name="T6" fmla="*/ 978 w 7057"/>
              <a:gd name="T7" fmla="*/ 2925 h 4247"/>
              <a:gd name="T8" fmla="*/ 1412 w 7057"/>
              <a:gd name="T9" fmla="*/ 2885 h 4247"/>
              <a:gd name="T10" fmla="*/ 2130 w 7057"/>
              <a:gd name="T11" fmla="*/ 2775 h 4247"/>
              <a:gd name="T12" fmla="*/ 2801 w 7057"/>
              <a:gd name="T13" fmla="*/ 2617 h 4247"/>
              <a:gd name="T14" fmla="*/ 3621 w 7057"/>
              <a:gd name="T15" fmla="*/ 2341 h 4247"/>
              <a:gd name="T16" fmla="*/ 4308 w 7057"/>
              <a:gd name="T17" fmla="*/ 2033 h 4247"/>
              <a:gd name="T18" fmla="*/ 4836 w 7057"/>
              <a:gd name="T19" fmla="*/ 1725 h 4247"/>
              <a:gd name="T20" fmla="*/ 5334 w 7057"/>
              <a:gd name="T21" fmla="*/ 1354 h 4247"/>
              <a:gd name="T22" fmla="*/ 5720 w 7057"/>
              <a:gd name="T23" fmla="*/ 968 h 4247"/>
              <a:gd name="T24" fmla="*/ 5933 w 7057"/>
              <a:gd name="T25" fmla="*/ 699 h 4247"/>
              <a:gd name="T26" fmla="*/ 6028 w 7057"/>
              <a:gd name="T27" fmla="*/ 502 h 4247"/>
              <a:gd name="T28" fmla="*/ 6052 w 7057"/>
              <a:gd name="T29" fmla="*/ 3714 h 4247"/>
              <a:gd name="T30" fmla="*/ 0 w 7057"/>
              <a:gd name="T31" fmla="*/ 3698 h 4247"/>
              <a:gd name="T32" fmla="*/ 23 w 7057"/>
              <a:gd name="T33" fmla="*/ 2956 h 4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57" h="4247">
                <a:moveTo>
                  <a:pt x="23" y="2956"/>
                </a:moveTo>
                <a:cubicBezTo>
                  <a:pt x="96" y="2956"/>
                  <a:pt x="169" y="2956"/>
                  <a:pt x="260" y="2956"/>
                </a:cubicBezTo>
                <a:cubicBezTo>
                  <a:pt x="351" y="2956"/>
                  <a:pt x="448" y="2961"/>
                  <a:pt x="568" y="2956"/>
                </a:cubicBezTo>
                <a:cubicBezTo>
                  <a:pt x="688" y="2951"/>
                  <a:pt x="837" y="2937"/>
                  <a:pt x="978" y="2925"/>
                </a:cubicBezTo>
                <a:cubicBezTo>
                  <a:pt x="1119" y="2913"/>
                  <a:pt x="1220" y="2910"/>
                  <a:pt x="1412" y="2885"/>
                </a:cubicBezTo>
                <a:cubicBezTo>
                  <a:pt x="1604" y="2860"/>
                  <a:pt x="1899" y="2820"/>
                  <a:pt x="2130" y="2775"/>
                </a:cubicBezTo>
                <a:cubicBezTo>
                  <a:pt x="2361" y="2730"/>
                  <a:pt x="2553" y="2689"/>
                  <a:pt x="2801" y="2617"/>
                </a:cubicBezTo>
                <a:cubicBezTo>
                  <a:pt x="3049" y="2545"/>
                  <a:pt x="3370" y="2438"/>
                  <a:pt x="3621" y="2341"/>
                </a:cubicBezTo>
                <a:cubicBezTo>
                  <a:pt x="3872" y="2244"/>
                  <a:pt x="4106" y="2136"/>
                  <a:pt x="4308" y="2033"/>
                </a:cubicBezTo>
                <a:cubicBezTo>
                  <a:pt x="4510" y="1930"/>
                  <a:pt x="4665" y="1838"/>
                  <a:pt x="4836" y="1725"/>
                </a:cubicBezTo>
                <a:cubicBezTo>
                  <a:pt x="5007" y="1612"/>
                  <a:pt x="5187" y="1480"/>
                  <a:pt x="5334" y="1354"/>
                </a:cubicBezTo>
                <a:cubicBezTo>
                  <a:pt x="5481" y="1228"/>
                  <a:pt x="5620" y="1077"/>
                  <a:pt x="5720" y="968"/>
                </a:cubicBezTo>
                <a:cubicBezTo>
                  <a:pt x="5820" y="859"/>
                  <a:pt x="5882" y="777"/>
                  <a:pt x="5933" y="699"/>
                </a:cubicBezTo>
                <a:cubicBezTo>
                  <a:pt x="5984" y="621"/>
                  <a:pt x="6008" y="0"/>
                  <a:pt x="6028" y="502"/>
                </a:cubicBezTo>
                <a:cubicBezTo>
                  <a:pt x="6048" y="1004"/>
                  <a:pt x="7057" y="3181"/>
                  <a:pt x="6052" y="3714"/>
                </a:cubicBezTo>
                <a:cubicBezTo>
                  <a:pt x="5047" y="4247"/>
                  <a:pt x="2523" y="3972"/>
                  <a:pt x="0" y="3698"/>
                </a:cubicBezTo>
                <a:cubicBezTo>
                  <a:pt x="0" y="3698"/>
                  <a:pt x="23" y="2956"/>
                  <a:pt x="23" y="2956"/>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41701" name="Group 5"/>
          <p:cNvGrpSpPr>
            <a:grpSpLocks/>
          </p:cNvGrpSpPr>
          <p:nvPr/>
        </p:nvGrpSpPr>
        <p:grpSpPr bwMode="auto">
          <a:xfrm>
            <a:off x="5067300" y="3517900"/>
            <a:ext cx="1895475" cy="1495425"/>
            <a:chOff x="3192" y="2216"/>
            <a:chExt cx="1194" cy="942"/>
          </a:xfrm>
        </p:grpSpPr>
        <p:sp>
          <p:nvSpPr>
            <p:cNvPr id="541702" name="Freeform 6"/>
            <p:cNvSpPr>
              <a:spLocks/>
            </p:cNvSpPr>
            <p:nvPr/>
          </p:nvSpPr>
          <p:spPr bwMode="auto">
            <a:xfrm>
              <a:off x="3192" y="2220"/>
              <a:ext cx="1194" cy="938"/>
            </a:xfrm>
            <a:custGeom>
              <a:avLst/>
              <a:gdLst>
                <a:gd name="T0" fmla="*/ 0 w 1194"/>
                <a:gd name="T1" fmla="*/ 938 h 938"/>
                <a:gd name="T2" fmla="*/ 222 w 1194"/>
                <a:gd name="T3" fmla="*/ 108 h 938"/>
                <a:gd name="T4" fmla="*/ 258 w 1194"/>
                <a:gd name="T5" fmla="*/ 84 h 938"/>
                <a:gd name="T6" fmla="*/ 316 w 1194"/>
                <a:gd name="T7" fmla="*/ 54 h 938"/>
                <a:gd name="T8" fmla="*/ 386 w 1194"/>
                <a:gd name="T9" fmla="*/ 26 h 938"/>
                <a:gd name="T10" fmla="*/ 466 w 1194"/>
                <a:gd name="T11" fmla="*/ 8 h 938"/>
                <a:gd name="T12" fmla="*/ 550 w 1194"/>
                <a:gd name="T13" fmla="*/ 0 h 938"/>
                <a:gd name="T14" fmla="*/ 650 w 1194"/>
                <a:gd name="T15" fmla="*/ 2 h 938"/>
                <a:gd name="T16" fmla="*/ 726 w 1194"/>
                <a:gd name="T17" fmla="*/ 12 h 938"/>
                <a:gd name="T18" fmla="*/ 788 w 1194"/>
                <a:gd name="T19" fmla="*/ 30 h 938"/>
                <a:gd name="T20" fmla="*/ 824 w 1194"/>
                <a:gd name="T21" fmla="*/ 56 h 938"/>
                <a:gd name="T22" fmla="*/ 862 w 1194"/>
                <a:gd name="T23" fmla="*/ 88 h 938"/>
                <a:gd name="T24" fmla="*/ 928 w 1194"/>
                <a:gd name="T25" fmla="*/ 142 h 938"/>
                <a:gd name="T26" fmla="*/ 1194 w 1194"/>
                <a:gd name="T27" fmla="*/ 412 h 938"/>
                <a:gd name="T28" fmla="*/ 1048 w 1194"/>
                <a:gd name="T29" fmla="*/ 488 h 938"/>
                <a:gd name="T30" fmla="*/ 864 w 1194"/>
                <a:gd name="T31" fmla="*/ 584 h 938"/>
                <a:gd name="T32" fmla="*/ 648 w 1194"/>
                <a:gd name="T33" fmla="*/ 684 h 938"/>
                <a:gd name="T34" fmla="*/ 512 w 1194"/>
                <a:gd name="T35" fmla="*/ 744 h 938"/>
                <a:gd name="T36" fmla="*/ 358 w 1194"/>
                <a:gd name="T37" fmla="*/ 806 h 938"/>
                <a:gd name="T38" fmla="*/ 174 w 1194"/>
                <a:gd name="T39" fmla="*/ 878 h 938"/>
                <a:gd name="T40" fmla="*/ 58 w 1194"/>
                <a:gd name="T41" fmla="*/ 916 h 938"/>
                <a:gd name="T42" fmla="*/ 0 w 1194"/>
                <a:gd name="T43"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4"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928" y="142"/>
                  </a:lnTo>
                  <a:lnTo>
                    <a:pt x="1194" y="412"/>
                  </a:lnTo>
                  <a:lnTo>
                    <a:pt x="1048" y="488"/>
                  </a:lnTo>
                  <a:lnTo>
                    <a:pt x="864" y="58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1703" name="Line 7"/>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1704" name="Line 8"/>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1705" name="Line 9"/>
            <p:cNvSpPr>
              <a:spLocks noChangeShapeType="1"/>
            </p:cNvSpPr>
            <p:nvPr/>
          </p:nvSpPr>
          <p:spPr bwMode="auto">
            <a:xfrm flipV="1">
              <a:off x="3895" y="2408"/>
              <a:ext cx="34" cy="4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1706" name="Freeform 10"/>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1707" name="Freeform 11"/>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1708" name="Freeform 12"/>
            <p:cNvSpPr>
              <a:spLocks/>
            </p:cNvSpPr>
            <p:nvPr/>
          </p:nvSpPr>
          <p:spPr bwMode="auto">
            <a:xfrm>
              <a:off x="3930" y="2364"/>
              <a:ext cx="192" cy="44"/>
            </a:xfrm>
            <a:custGeom>
              <a:avLst/>
              <a:gdLst>
                <a:gd name="T0" fmla="*/ 0 w 192"/>
                <a:gd name="T1" fmla="*/ 44 h 44"/>
                <a:gd name="T2" fmla="*/ 102 w 192"/>
                <a:gd name="T3" fmla="*/ 8 h 44"/>
                <a:gd name="T4" fmla="*/ 192 w 192"/>
                <a:gd name="T5" fmla="*/ 0 h 44"/>
              </a:gdLst>
              <a:ahLst/>
              <a:cxnLst>
                <a:cxn ang="0">
                  <a:pos x="T0" y="T1"/>
                </a:cxn>
                <a:cxn ang="0">
                  <a:pos x="T2" y="T3"/>
                </a:cxn>
                <a:cxn ang="0">
                  <a:pos x="T4" y="T5"/>
                </a:cxn>
              </a:cxnLst>
              <a:rect l="0" t="0" r="r" b="b"/>
              <a:pathLst>
                <a:path w="192" h="44">
                  <a:moveTo>
                    <a:pt x="0" y="44"/>
                  </a:moveTo>
                  <a:cubicBezTo>
                    <a:pt x="17" y="38"/>
                    <a:pt x="70" y="15"/>
                    <a:pt x="102" y="8"/>
                  </a:cubicBezTo>
                  <a:cubicBezTo>
                    <a:pt x="134" y="1"/>
                    <a:pt x="173" y="2"/>
                    <a:pt x="192"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1709" name="Freeform 13"/>
            <p:cNvSpPr>
              <a:spLocks/>
            </p:cNvSpPr>
            <p:nvPr/>
          </p:nvSpPr>
          <p:spPr bwMode="auto">
            <a:xfrm>
              <a:off x="3412" y="2216"/>
              <a:ext cx="710" cy="144"/>
            </a:xfrm>
            <a:custGeom>
              <a:avLst/>
              <a:gdLst>
                <a:gd name="T0" fmla="*/ 0 w 710"/>
                <a:gd name="T1" fmla="*/ 110 h 144"/>
                <a:gd name="T2" fmla="*/ 232 w 710"/>
                <a:gd name="T3" fmla="*/ 14 h 144"/>
                <a:gd name="T4" fmla="*/ 538 w 710"/>
                <a:gd name="T5" fmla="*/ 24 h 144"/>
                <a:gd name="T6" fmla="*/ 710 w 710"/>
                <a:gd name="T7" fmla="*/ 144 h 144"/>
              </a:gdLst>
              <a:ahLst/>
              <a:cxnLst>
                <a:cxn ang="0">
                  <a:pos x="T0" y="T1"/>
                </a:cxn>
                <a:cxn ang="0">
                  <a:pos x="T2" y="T3"/>
                </a:cxn>
                <a:cxn ang="0">
                  <a:pos x="T4" y="T5"/>
                </a:cxn>
                <a:cxn ang="0">
                  <a:pos x="T6" y="T7"/>
                </a:cxn>
              </a:cxnLst>
              <a:rect l="0" t="0" r="r" b="b"/>
              <a:pathLst>
                <a:path w="710" h="144">
                  <a:moveTo>
                    <a:pt x="0" y="110"/>
                  </a:moveTo>
                  <a:cubicBezTo>
                    <a:pt x="71" y="69"/>
                    <a:pt x="142" y="28"/>
                    <a:pt x="232" y="14"/>
                  </a:cubicBezTo>
                  <a:cubicBezTo>
                    <a:pt x="322" y="0"/>
                    <a:pt x="458" y="2"/>
                    <a:pt x="538" y="24"/>
                  </a:cubicBezTo>
                  <a:cubicBezTo>
                    <a:pt x="618" y="46"/>
                    <a:pt x="674" y="119"/>
                    <a:pt x="710" y="14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41710" name="AutoShape 14"/>
          <p:cNvSpPr>
            <a:spLocks noChangeArrowheads="1"/>
          </p:cNvSpPr>
          <p:nvPr/>
        </p:nvSpPr>
        <p:spPr bwMode="auto">
          <a:xfrm rot="1882934">
            <a:off x="-2673350" y="2022475"/>
            <a:ext cx="6519863" cy="1252538"/>
          </a:xfrm>
          <a:prstGeom prst="roundRect">
            <a:avLst>
              <a:gd name="adj" fmla="val 16667"/>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1711" name="Freeform 15"/>
          <p:cNvSpPr>
            <a:spLocks/>
          </p:cNvSpPr>
          <p:nvPr/>
        </p:nvSpPr>
        <p:spPr bwMode="auto">
          <a:xfrm>
            <a:off x="1736725" y="2881313"/>
            <a:ext cx="3286125" cy="2508250"/>
          </a:xfrm>
          <a:custGeom>
            <a:avLst/>
            <a:gdLst>
              <a:gd name="T0" fmla="*/ 0 w 2070"/>
              <a:gd name="T1" fmla="*/ 760 h 1580"/>
              <a:gd name="T2" fmla="*/ 1135 w 2070"/>
              <a:gd name="T3" fmla="*/ 1455 h 1580"/>
              <a:gd name="T4" fmla="*/ 1222 w 2070"/>
              <a:gd name="T5" fmla="*/ 1509 h 1580"/>
              <a:gd name="T6" fmla="*/ 1306 w 2070"/>
              <a:gd name="T7" fmla="*/ 1557 h 1580"/>
              <a:gd name="T8" fmla="*/ 1486 w 2070"/>
              <a:gd name="T9" fmla="*/ 1524 h 1580"/>
              <a:gd name="T10" fmla="*/ 2029 w 2070"/>
              <a:gd name="T11" fmla="*/ 1359 h 1580"/>
              <a:gd name="T12" fmla="*/ 1729 w 2070"/>
              <a:gd name="T13" fmla="*/ 1410 h 1580"/>
              <a:gd name="T14" fmla="*/ 1366 w 2070"/>
              <a:gd name="T15" fmla="*/ 1485 h 1580"/>
              <a:gd name="T16" fmla="*/ 1291 w 2070"/>
              <a:gd name="T17" fmla="*/ 1449 h 1580"/>
              <a:gd name="T18" fmla="*/ 1246 w 2070"/>
              <a:gd name="T19" fmla="*/ 1404 h 1580"/>
              <a:gd name="T20" fmla="*/ 807 w 2070"/>
              <a:gd name="T21" fmla="*/ 1015 h 1580"/>
              <a:gd name="T22" fmla="*/ 403 w 2070"/>
              <a:gd name="T23" fmla="*/ 159 h 1580"/>
              <a:gd name="T24" fmla="*/ 115 w 2070"/>
              <a:gd name="T25" fmla="*/ 61 h 1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70" h="1580">
                <a:moveTo>
                  <a:pt x="0" y="760"/>
                </a:moveTo>
                <a:cubicBezTo>
                  <a:pt x="189" y="876"/>
                  <a:pt x="931" y="1330"/>
                  <a:pt x="1135" y="1455"/>
                </a:cubicBezTo>
                <a:cubicBezTo>
                  <a:pt x="1339" y="1580"/>
                  <a:pt x="1193" y="1492"/>
                  <a:pt x="1222" y="1509"/>
                </a:cubicBezTo>
                <a:cubicBezTo>
                  <a:pt x="1251" y="1526"/>
                  <a:pt x="1262" y="1555"/>
                  <a:pt x="1306" y="1557"/>
                </a:cubicBezTo>
                <a:cubicBezTo>
                  <a:pt x="1350" y="1559"/>
                  <a:pt x="1366" y="1557"/>
                  <a:pt x="1486" y="1524"/>
                </a:cubicBezTo>
                <a:cubicBezTo>
                  <a:pt x="1606" y="1491"/>
                  <a:pt x="1988" y="1378"/>
                  <a:pt x="2029" y="1359"/>
                </a:cubicBezTo>
                <a:cubicBezTo>
                  <a:pt x="2070" y="1340"/>
                  <a:pt x="1839" y="1389"/>
                  <a:pt x="1729" y="1410"/>
                </a:cubicBezTo>
                <a:cubicBezTo>
                  <a:pt x="1619" y="1431"/>
                  <a:pt x="1439" y="1479"/>
                  <a:pt x="1366" y="1485"/>
                </a:cubicBezTo>
                <a:cubicBezTo>
                  <a:pt x="1293" y="1491"/>
                  <a:pt x="1311" y="1462"/>
                  <a:pt x="1291" y="1449"/>
                </a:cubicBezTo>
                <a:cubicBezTo>
                  <a:pt x="1271" y="1436"/>
                  <a:pt x="1327" y="1476"/>
                  <a:pt x="1246" y="1404"/>
                </a:cubicBezTo>
                <a:cubicBezTo>
                  <a:pt x="1165" y="1332"/>
                  <a:pt x="947" y="1222"/>
                  <a:pt x="807" y="1015"/>
                </a:cubicBezTo>
                <a:cubicBezTo>
                  <a:pt x="667" y="808"/>
                  <a:pt x="518" y="318"/>
                  <a:pt x="403" y="159"/>
                </a:cubicBezTo>
                <a:cubicBezTo>
                  <a:pt x="288" y="0"/>
                  <a:pt x="201" y="30"/>
                  <a:pt x="115" y="61"/>
                </a:cubicBezTo>
              </a:path>
            </a:pathLst>
          </a:custGeom>
          <a:solidFill>
            <a:srgbClr val="D9B85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 Box 3"/>
          <p:cNvSpPr txBox="1">
            <a:spLocks noChangeArrowheads="1"/>
          </p:cNvSpPr>
          <p:nvPr/>
        </p:nvSpPr>
        <p:spPr bwMode="auto">
          <a:xfrm>
            <a:off x="563563" y="1784350"/>
            <a:ext cx="7878762"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4000">
                <a:solidFill>
                  <a:srgbClr val="000000"/>
                </a:solidFill>
                <a:cs typeface="Arial" pitchFamily="34" charset="0"/>
              </a:rPr>
              <a:t>1 </a:t>
            </a:r>
            <a:r>
              <a:rPr lang="el-GR" altLang="en-US" sz="4000">
                <a:solidFill>
                  <a:srgbClr val="000000"/>
                </a:solidFill>
                <a:cs typeface="Arial" pitchFamily="34" charset="0"/>
              </a:rPr>
              <a:t>μ</a:t>
            </a:r>
            <a:r>
              <a:rPr lang="en-US" altLang="en-US" sz="4000">
                <a:solidFill>
                  <a:srgbClr val="000000"/>
                </a:solidFill>
                <a:cs typeface="Arial" pitchFamily="34" charset="0"/>
              </a:rPr>
              <a:t>m crystal	≈ 	1 </a:t>
            </a:r>
            <a:r>
              <a:rPr lang="el-GR" altLang="en-US" sz="4000">
                <a:solidFill>
                  <a:srgbClr val="000000"/>
                </a:solidFill>
                <a:cs typeface="Arial" pitchFamily="34" charset="0"/>
              </a:rPr>
              <a:t>μ</a:t>
            </a:r>
            <a:r>
              <a:rPr lang="en-US" altLang="en-US" sz="4000">
                <a:solidFill>
                  <a:srgbClr val="000000"/>
                </a:solidFill>
                <a:cs typeface="Arial" pitchFamily="34" charset="0"/>
              </a:rPr>
              <a:t>m water</a:t>
            </a:r>
          </a:p>
          <a:p>
            <a:pPr eaLnBrk="1" hangingPunct="1">
              <a:spcBef>
                <a:spcPct val="50000"/>
              </a:spcBef>
              <a:buFontTx/>
              <a:buNone/>
            </a:pPr>
            <a:r>
              <a:rPr lang="en-US" altLang="en-US" sz="4000">
                <a:solidFill>
                  <a:srgbClr val="000000"/>
                </a:solidFill>
                <a:cs typeface="Arial" pitchFamily="34" charset="0"/>
              </a:rPr>
              <a:t>				≈ 	1 </a:t>
            </a:r>
            <a:r>
              <a:rPr lang="el-GR" altLang="en-US" sz="4000">
                <a:solidFill>
                  <a:srgbClr val="000000"/>
                </a:solidFill>
                <a:cs typeface="Arial" pitchFamily="34" charset="0"/>
              </a:rPr>
              <a:t>μ</a:t>
            </a:r>
            <a:r>
              <a:rPr lang="en-US" altLang="en-US" sz="4000">
                <a:solidFill>
                  <a:srgbClr val="000000"/>
                </a:solidFill>
                <a:cs typeface="Arial" pitchFamily="34" charset="0"/>
              </a:rPr>
              <a:t>m plastic</a:t>
            </a:r>
          </a:p>
          <a:p>
            <a:pPr eaLnBrk="1" hangingPunct="1">
              <a:spcBef>
                <a:spcPct val="50000"/>
              </a:spcBef>
              <a:buFontTx/>
              <a:buNone/>
            </a:pPr>
            <a:r>
              <a:rPr lang="en-US" altLang="en-US" sz="4000">
                <a:solidFill>
                  <a:srgbClr val="000000"/>
                </a:solidFill>
                <a:cs typeface="Arial" pitchFamily="34" charset="0"/>
              </a:rPr>
              <a:t>				≈ 	0.1 </a:t>
            </a:r>
            <a:r>
              <a:rPr lang="el-GR" altLang="en-US" sz="4000">
                <a:solidFill>
                  <a:srgbClr val="000000"/>
                </a:solidFill>
                <a:cs typeface="Arial" pitchFamily="34" charset="0"/>
              </a:rPr>
              <a:t>μ</a:t>
            </a:r>
            <a:r>
              <a:rPr lang="en-US" altLang="en-US" sz="4000">
                <a:solidFill>
                  <a:srgbClr val="000000"/>
                </a:solidFill>
                <a:cs typeface="Arial" pitchFamily="34" charset="0"/>
              </a:rPr>
              <a:t>m glass</a:t>
            </a:r>
          </a:p>
          <a:p>
            <a:pPr eaLnBrk="1" hangingPunct="1">
              <a:spcBef>
                <a:spcPct val="50000"/>
              </a:spcBef>
              <a:buFontTx/>
              <a:buNone/>
            </a:pPr>
            <a:r>
              <a:rPr lang="en-US" altLang="en-US" sz="4000">
                <a:solidFill>
                  <a:srgbClr val="000000"/>
                </a:solidFill>
                <a:cs typeface="Arial" pitchFamily="34" charset="0"/>
              </a:rPr>
              <a:t>				≈ 	1000 </a:t>
            </a:r>
            <a:r>
              <a:rPr lang="el-GR" altLang="en-US" sz="4000">
                <a:solidFill>
                  <a:srgbClr val="000000"/>
                </a:solidFill>
                <a:cs typeface="Arial" pitchFamily="34" charset="0"/>
              </a:rPr>
              <a:t>μ</a:t>
            </a:r>
            <a:r>
              <a:rPr lang="en-US" altLang="en-US" sz="4000">
                <a:solidFill>
                  <a:srgbClr val="000000"/>
                </a:solidFill>
                <a:cs typeface="Arial" pitchFamily="34" charset="0"/>
              </a:rPr>
              <a:t>m air</a:t>
            </a:r>
            <a:endParaRPr lang="el-GR" altLang="en-US" sz="4000">
              <a:solidFill>
                <a:srgbClr val="000000"/>
              </a:solidFill>
              <a:cs typeface="Arial" pitchFamily="34" charset="0"/>
            </a:endParaRPr>
          </a:p>
        </p:txBody>
      </p:sp>
      <p:sp>
        <p:nvSpPr>
          <p:cNvPr id="173059" name="Rectangle 2"/>
          <p:cNvSpPr>
            <a:spLocks noGrp="1" noChangeArrowheads="1"/>
          </p:cNvSpPr>
          <p:nvPr>
            <p:ph type="title"/>
          </p:nvPr>
        </p:nvSpPr>
        <p:spPr/>
        <p:txBody>
          <a:bodyPr/>
          <a:lstStyle/>
          <a:p>
            <a:pPr eaLnBrk="1" hangingPunct="1"/>
            <a:r>
              <a:rPr lang="en-US" altLang="en-US" smtClean="0"/>
              <a:t>X-ray scattering “rules”:</a:t>
            </a:r>
          </a:p>
        </p:txBody>
      </p:sp>
      <p:grpSp>
        <p:nvGrpSpPr>
          <p:cNvPr id="173060" name="Group 12"/>
          <p:cNvGrpSpPr>
            <a:grpSpLocks/>
          </p:cNvGrpSpPr>
          <p:nvPr/>
        </p:nvGrpSpPr>
        <p:grpSpPr bwMode="auto">
          <a:xfrm rot="5400000">
            <a:off x="592137" y="4033838"/>
            <a:ext cx="2238375" cy="501650"/>
            <a:chOff x="1288" y="3758"/>
            <a:chExt cx="1410" cy="316"/>
          </a:xfrm>
        </p:grpSpPr>
        <p:sp>
          <p:nvSpPr>
            <p:cNvPr id="173076"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3077"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73078"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3079"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3080"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grpSp>
        <p:nvGrpSpPr>
          <p:cNvPr id="173061" name="Group 2"/>
          <p:cNvGrpSpPr>
            <a:grpSpLocks/>
          </p:cNvGrpSpPr>
          <p:nvPr/>
        </p:nvGrpSpPr>
        <p:grpSpPr bwMode="auto">
          <a:xfrm>
            <a:off x="2090738" y="2965450"/>
            <a:ext cx="1809750" cy="2449513"/>
            <a:chOff x="2090550" y="2964790"/>
            <a:chExt cx="1810415" cy="2449974"/>
          </a:xfrm>
        </p:grpSpPr>
        <p:sp>
          <p:nvSpPr>
            <p:cNvPr id="173069" name="Freeform 3"/>
            <p:cNvSpPr>
              <a:spLocks/>
            </p:cNvSpPr>
            <p:nvPr/>
          </p:nvSpPr>
          <p:spPr bwMode="auto">
            <a:xfrm rot="-7731896">
              <a:off x="1964267" y="3091073"/>
              <a:ext cx="2062982" cy="1810415"/>
            </a:xfrm>
            <a:custGeom>
              <a:avLst/>
              <a:gdLst>
                <a:gd name="T0" fmla="*/ 663460 w 12531"/>
                <a:gd name="T1" fmla="*/ 1074143 h 11874"/>
                <a:gd name="T2" fmla="*/ 1350956 w 12531"/>
                <a:gd name="T3" fmla="*/ 1775500 h 11874"/>
                <a:gd name="T4" fmla="*/ 2004209 w 12531"/>
                <a:gd name="T5" fmla="*/ 1619524 h 11874"/>
                <a:gd name="T6" fmla="*/ 1904937 w 12531"/>
                <a:gd name="T7" fmla="*/ 891638 h 11874"/>
                <a:gd name="T8" fmla="*/ 1238184 w 12531"/>
                <a:gd name="T9" fmla="*/ 474178 h 11874"/>
                <a:gd name="T10" fmla="*/ 11359 w 12531"/>
                <a:gd name="T11" fmla="*/ 13875 h 11874"/>
                <a:gd name="T12" fmla="*/ 663460 w 12531"/>
                <a:gd name="T13" fmla="*/ 1074143 h 11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531" h="11874">
                  <a:moveTo>
                    <a:pt x="4030" y="7045"/>
                  </a:moveTo>
                  <a:cubicBezTo>
                    <a:pt x="5386" y="8971"/>
                    <a:pt x="6849" y="11049"/>
                    <a:pt x="8206" y="11645"/>
                  </a:cubicBezTo>
                  <a:cubicBezTo>
                    <a:pt x="9562" y="12240"/>
                    <a:pt x="11503" y="11601"/>
                    <a:pt x="12174" y="10622"/>
                  </a:cubicBezTo>
                  <a:cubicBezTo>
                    <a:pt x="12845" y="9643"/>
                    <a:pt x="12529" y="7259"/>
                    <a:pt x="11571" y="5848"/>
                  </a:cubicBezTo>
                  <a:cubicBezTo>
                    <a:pt x="10613" y="4437"/>
                    <a:pt x="9016" y="3734"/>
                    <a:pt x="7521" y="3110"/>
                  </a:cubicBezTo>
                  <a:cubicBezTo>
                    <a:pt x="6026" y="2485"/>
                    <a:pt x="649" y="-565"/>
                    <a:pt x="69" y="91"/>
                  </a:cubicBezTo>
                  <a:cubicBezTo>
                    <a:pt x="-509" y="747"/>
                    <a:pt x="2674" y="5119"/>
                    <a:pt x="4030" y="7045"/>
                  </a:cubicBezTo>
                  <a:close/>
                </a:path>
              </a:pathLst>
            </a:custGeom>
            <a:solidFill>
              <a:srgbClr val="FFC000"/>
            </a:solidFill>
            <a:ln w="9525">
              <a:solidFill>
                <a:schemeClr val="tx1"/>
              </a:solidFill>
              <a:round/>
              <a:headEnd/>
              <a:tailEnd/>
            </a:ln>
          </p:spPr>
          <p:txBody>
            <a:bodyPr/>
            <a:lstStyle/>
            <a:p>
              <a:endParaRPr lang="en-US">
                <a:solidFill>
                  <a:srgbClr val="000000"/>
                </a:solidFill>
                <a:cs typeface="Arial" pitchFamily="34" charset="0"/>
              </a:endParaRPr>
            </a:p>
          </p:txBody>
        </p:sp>
        <p:grpSp>
          <p:nvGrpSpPr>
            <p:cNvPr id="173070" name="Group 12"/>
            <p:cNvGrpSpPr>
              <a:grpSpLocks/>
            </p:cNvGrpSpPr>
            <p:nvPr/>
          </p:nvGrpSpPr>
          <p:grpSpPr bwMode="auto">
            <a:xfrm rot="5400000">
              <a:off x="1762102" y="4044752"/>
              <a:ext cx="2238375" cy="501650"/>
              <a:chOff x="1288" y="3758"/>
              <a:chExt cx="1410" cy="316"/>
            </a:xfrm>
          </p:grpSpPr>
          <p:sp>
            <p:nvSpPr>
              <p:cNvPr id="173071"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3072"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73073"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3074"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3075"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grpSp>
      <p:grpSp>
        <p:nvGrpSpPr>
          <p:cNvPr id="173062" name="Group 1"/>
          <p:cNvGrpSpPr>
            <a:grpSpLocks/>
          </p:cNvGrpSpPr>
          <p:nvPr/>
        </p:nvGrpSpPr>
        <p:grpSpPr bwMode="auto">
          <a:xfrm>
            <a:off x="641350" y="3429000"/>
            <a:ext cx="373063" cy="1449388"/>
            <a:chOff x="640737" y="3429162"/>
            <a:chExt cx="373063" cy="1449256"/>
          </a:xfrm>
        </p:grpSpPr>
        <p:sp>
          <p:nvSpPr>
            <p:cNvPr id="173063" name="Freeform 13"/>
            <p:cNvSpPr>
              <a:spLocks noChangeAspect="1"/>
            </p:cNvSpPr>
            <p:nvPr/>
          </p:nvSpPr>
          <p:spPr bwMode="auto">
            <a:xfrm rot="5400000">
              <a:off x="584381" y="3485518"/>
              <a:ext cx="390525" cy="277813"/>
            </a:xfrm>
            <a:custGeom>
              <a:avLst/>
              <a:gdLst>
                <a:gd name="T0" fmla="*/ 112475 w 2552"/>
                <a:gd name="T1" fmla="*/ 23486 h 1384"/>
                <a:gd name="T2" fmla="*/ 55396 w 2552"/>
                <a:gd name="T3" fmla="*/ 58614 h 1384"/>
                <a:gd name="T4" fmla="*/ 15762 w 2552"/>
                <a:gd name="T5" fmla="*/ 51990 h 1384"/>
                <a:gd name="T6" fmla="*/ 306 w 2552"/>
                <a:gd name="T7" fmla="*/ 27902 h 1384"/>
                <a:gd name="T8" fmla="*/ 13619 w 2552"/>
                <a:gd name="T9" fmla="*/ 5821 h 1384"/>
                <a:gd name="T10" fmla="*/ 48816 w 2552"/>
                <a:gd name="T11" fmla="*/ 1405 h 1384"/>
                <a:gd name="T12" fmla="*/ 77279 w 2552"/>
                <a:gd name="T13" fmla="*/ 14653 h 1384"/>
                <a:gd name="T14" fmla="*/ 108190 w 2552"/>
                <a:gd name="T15" fmla="*/ 25694 h 1384"/>
                <a:gd name="T16" fmla="*/ 116913 w 2552"/>
                <a:gd name="T17" fmla="*/ 25694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3064" name="Rectangle 14"/>
            <p:cNvSpPr>
              <a:spLocks noChangeArrowheads="1"/>
            </p:cNvSpPr>
            <p:nvPr/>
          </p:nvSpPr>
          <p:spPr bwMode="auto">
            <a:xfrm rot="5400000">
              <a:off x="715350" y="3551399"/>
              <a:ext cx="88900"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73065" name="Oval 17"/>
            <p:cNvSpPr>
              <a:spLocks noChangeArrowheads="1"/>
            </p:cNvSpPr>
            <p:nvPr/>
          </p:nvSpPr>
          <p:spPr bwMode="auto">
            <a:xfrm rot="5400000">
              <a:off x="875687" y="4251487"/>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73066" name="Freeform 15"/>
            <p:cNvSpPr>
              <a:spLocks/>
            </p:cNvSpPr>
            <p:nvPr/>
          </p:nvSpPr>
          <p:spPr bwMode="auto">
            <a:xfrm rot="5400000">
              <a:off x="237210" y="42608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3067" name="Freeform 16"/>
            <p:cNvSpPr>
              <a:spLocks/>
            </p:cNvSpPr>
            <p:nvPr/>
          </p:nvSpPr>
          <p:spPr bwMode="auto">
            <a:xfrm rot="16200000" flipH="1">
              <a:off x="243560" y="42227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3068" name="Oval 17"/>
            <p:cNvSpPr>
              <a:spLocks noChangeArrowheads="1"/>
            </p:cNvSpPr>
            <p:nvPr/>
          </p:nvSpPr>
          <p:spPr bwMode="auto">
            <a:xfrm rot="5400000">
              <a:off x="837285" y="3689380"/>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spTree>
    <p:extLst>
      <p:ext uri="{BB962C8B-B14F-4D97-AF65-F5344CB8AC3E}">
        <p14:creationId xmlns:p14="http://schemas.microsoft.com/office/powerpoint/2010/main" val="1750648609"/>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Freeform 2"/>
          <p:cNvSpPr>
            <a:spLocks/>
          </p:cNvSpPr>
          <p:nvPr/>
        </p:nvSpPr>
        <p:spPr bwMode="auto">
          <a:xfrm>
            <a:off x="-300038" y="1176338"/>
            <a:ext cx="8258176" cy="5294312"/>
          </a:xfrm>
          <a:custGeom>
            <a:avLst/>
            <a:gdLst>
              <a:gd name="T0" fmla="*/ 41 w 5202"/>
              <a:gd name="T1" fmla="*/ 0 h 3335"/>
              <a:gd name="T2" fmla="*/ 362 w 5202"/>
              <a:gd name="T3" fmla="*/ 8 h 3335"/>
              <a:gd name="T4" fmla="*/ 716 w 5202"/>
              <a:gd name="T5" fmla="*/ 8 h 3335"/>
              <a:gd name="T6" fmla="*/ 1168 w 5202"/>
              <a:gd name="T7" fmla="*/ 57 h 3335"/>
              <a:gd name="T8" fmla="*/ 1711 w 5202"/>
              <a:gd name="T9" fmla="*/ 148 h 3335"/>
              <a:gd name="T10" fmla="*/ 2156 w 5202"/>
              <a:gd name="T11" fmla="*/ 246 h 3335"/>
              <a:gd name="T12" fmla="*/ 2715 w 5202"/>
              <a:gd name="T13" fmla="*/ 411 h 3335"/>
              <a:gd name="T14" fmla="*/ 3299 w 5202"/>
              <a:gd name="T15" fmla="*/ 650 h 3335"/>
              <a:gd name="T16" fmla="*/ 3851 w 5202"/>
              <a:gd name="T17" fmla="*/ 929 h 3335"/>
              <a:gd name="T18" fmla="*/ 4180 w 5202"/>
              <a:gd name="T19" fmla="*/ 1143 h 3335"/>
              <a:gd name="T20" fmla="*/ 4583 w 5202"/>
              <a:gd name="T21" fmla="*/ 1423 h 3335"/>
              <a:gd name="T22" fmla="*/ 4830 w 5202"/>
              <a:gd name="T23" fmla="*/ 1645 h 3335"/>
              <a:gd name="T24" fmla="*/ 4945 w 5202"/>
              <a:gd name="T25" fmla="*/ 1802 h 3335"/>
              <a:gd name="T26" fmla="*/ 4994 w 5202"/>
              <a:gd name="T27" fmla="*/ 1859 h 3335"/>
              <a:gd name="T28" fmla="*/ 3694 w 5202"/>
              <a:gd name="T29" fmla="*/ 2781 h 3335"/>
              <a:gd name="T30" fmla="*/ 1020 w 5202"/>
              <a:gd name="T31" fmla="*/ 3283 h 3335"/>
              <a:gd name="T32" fmla="*/ 0 w 5202"/>
              <a:gd name="T33" fmla="*/ 3094 h 3335"/>
              <a:gd name="T34" fmla="*/ 41 w 5202"/>
              <a:gd name="T35" fmla="*/ 0 h 3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2" h="3335">
                <a:moveTo>
                  <a:pt x="41" y="0"/>
                </a:moveTo>
                <a:cubicBezTo>
                  <a:pt x="145" y="3"/>
                  <a:pt x="250" y="7"/>
                  <a:pt x="362" y="8"/>
                </a:cubicBezTo>
                <a:cubicBezTo>
                  <a:pt x="474" y="9"/>
                  <a:pt x="582" y="0"/>
                  <a:pt x="716" y="8"/>
                </a:cubicBezTo>
                <a:cubicBezTo>
                  <a:pt x="850" y="16"/>
                  <a:pt x="1002" y="34"/>
                  <a:pt x="1168" y="57"/>
                </a:cubicBezTo>
                <a:cubicBezTo>
                  <a:pt x="1334" y="80"/>
                  <a:pt x="1546" y="116"/>
                  <a:pt x="1711" y="148"/>
                </a:cubicBezTo>
                <a:cubicBezTo>
                  <a:pt x="1876" y="180"/>
                  <a:pt x="1989" y="202"/>
                  <a:pt x="2156" y="246"/>
                </a:cubicBezTo>
                <a:cubicBezTo>
                  <a:pt x="2323" y="290"/>
                  <a:pt x="2525" y="344"/>
                  <a:pt x="2715" y="411"/>
                </a:cubicBezTo>
                <a:cubicBezTo>
                  <a:pt x="2905" y="478"/>
                  <a:pt x="3110" y="564"/>
                  <a:pt x="3299" y="650"/>
                </a:cubicBezTo>
                <a:cubicBezTo>
                  <a:pt x="3488" y="736"/>
                  <a:pt x="3704" y="847"/>
                  <a:pt x="3851" y="929"/>
                </a:cubicBezTo>
                <a:cubicBezTo>
                  <a:pt x="3998" y="1011"/>
                  <a:pt x="4058" y="1061"/>
                  <a:pt x="4180" y="1143"/>
                </a:cubicBezTo>
                <a:cubicBezTo>
                  <a:pt x="4302" y="1225"/>
                  <a:pt x="4475" y="1339"/>
                  <a:pt x="4583" y="1423"/>
                </a:cubicBezTo>
                <a:cubicBezTo>
                  <a:pt x="4691" y="1507"/>
                  <a:pt x="4770" y="1582"/>
                  <a:pt x="4830" y="1645"/>
                </a:cubicBezTo>
                <a:cubicBezTo>
                  <a:pt x="4890" y="1708"/>
                  <a:pt x="4918" y="1766"/>
                  <a:pt x="4945" y="1802"/>
                </a:cubicBezTo>
                <a:cubicBezTo>
                  <a:pt x="4972" y="1838"/>
                  <a:pt x="5202" y="1696"/>
                  <a:pt x="4994" y="1859"/>
                </a:cubicBezTo>
                <a:cubicBezTo>
                  <a:pt x="4786" y="2022"/>
                  <a:pt x="4356" y="2544"/>
                  <a:pt x="3694" y="2781"/>
                </a:cubicBezTo>
                <a:cubicBezTo>
                  <a:pt x="3032" y="3018"/>
                  <a:pt x="1636" y="3231"/>
                  <a:pt x="1020" y="3283"/>
                </a:cubicBezTo>
                <a:cubicBezTo>
                  <a:pt x="404" y="3335"/>
                  <a:pt x="202" y="3214"/>
                  <a:pt x="0" y="3094"/>
                </a:cubicBezTo>
                <a:cubicBezTo>
                  <a:pt x="0" y="3094"/>
                  <a:pt x="41" y="0"/>
                  <a:pt x="41" y="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23" name="Rectangle 3"/>
          <p:cNvSpPr>
            <a:spLocks noGrp="1" noChangeArrowheads="1"/>
          </p:cNvSpPr>
          <p:nvPr>
            <p:ph type="title"/>
          </p:nvPr>
        </p:nvSpPr>
        <p:spPr/>
        <p:txBody>
          <a:bodyPr/>
          <a:lstStyle/>
          <a:p>
            <a:r>
              <a:rPr lang="en-US" altLang="en-US"/>
              <a:t>xtal stuck on tray</a:t>
            </a:r>
          </a:p>
        </p:txBody>
      </p:sp>
      <p:sp>
        <p:nvSpPr>
          <p:cNvPr id="542724" name="Freeform 4"/>
          <p:cNvSpPr>
            <a:spLocks/>
          </p:cNvSpPr>
          <p:nvPr/>
        </p:nvSpPr>
        <p:spPr bwMode="auto">
          <a:xfrm>
            <a:off x="-187325" y="1119188"/>
            <a:ext cx="11202988" cy="6742112"/>
          </a:xfrm>
          <a:custGeom>
            <a:avLst/>
            <a:gdLst>
              <a:gd name="T0" fmla="*/ 23 w 7057"/>
              <a:gd name="T1" fmla="*/ 2956 h 4247"/>
              <a:gd name="T2" fmla="*/ 260 w 7057"/>
              <a:gd name="T3" fmla="*/ 2956 h 4247"/>
              <a:gd name="T4" fmla="*/ 568 w 7057"/>
              <a:gd name="T5" fmla="*/ 2956 h 4247"/>
              <a:gd name="T6" fmla="*/ 978 w 7057"/>
              <a:gd name="T7" fmla="*/ 2925 h 4247"/>
              <a:gd name="T8" fmla="*/ 1412 w 7057"/>
              <a:gd name="T9" fmla="*/ 2885 h 4247"/>
              <a:gd name="T10" fmla="*/ 2130 w 7057"/>
              <a:gd name="T11" fmla="*/ 2775 h 4247"/>
              <a:gd name="T12" fmla="*/ 2801 w 7057"/>
              <a:gd name="T13" fmla="*/ 2617 h 4247"/>
              <a:gd name="T14" fmla="*/ 3621 w 7057"/>
              <a:gd name="T15" fmla="*/ 2341 h 4247"/>
              <a:gd name="T16" fmla="*/ 4308 w 7057"/>
              <a:gd name="T17" fmla="*/ 2033 h 4247"/>
              <a:gd name="T18" fmla="*/ 4836 w 7057"/>
              <a:gd name="T19" fmla="*/ 1725 h 4247"/>
              <a:gd name="T20" fmla="*/ 5334 w 7057"/>
              <a:gd name="T21" fmla="*/ 1354 h 4247"/>
              <a:gd name="T22" fmla="*/ 5720 w 7057"/>
              <a:gd name="T23" fmla="*/ 968 h 4247"/>
              <a:gd name="T24" fmla="*/ 5933 w 7057"/>
              <a:gd name="T25" fmla="*/ 699 h 4247"/>
              <a:gd name="T26" fmla="*/ 6028 w 7057"/>
              <a:gd name="T27" fmla="*/ 502 h 4247"/>
              <a:gd name="T28" fmla="*/ 6052 w 7057"/>
              <a:gd name="T29" fmla="*/ 3714 h 4247"/>
              <a:gd name="T30" fmla="*/ 0 w 7057"/>
              <a:gd name="T31" fmla="*/ 3698 h 4247"/>
              <a:gd name="T32" fmla="*/ 23 w 7057"/>
              <a:gd name="T33" fmla="*/ 2956 h 4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57" h="4247">
                <a:moveTo>
                  <a:pt x="23" y="2956"/>
                </a:moveTo>
                <a:cubicBezTo>
                  <a:pt x="96" y="2956"/>
                  <a:pt x="169" y="2956"/>
                  <a:pt x="260" y="2956"/>
                </a:cubicBezTo>
                <a:cubicBezTo>
                  <a:pt x="351" y="2956"/>
                  <a:pt x="448" y="2961"/>
                  <a:pt x="568" y="2956"/>
                </a:cubicBezTo>
                <a:cubicBezTo>
                  <a:pt x="688" y="2951"/>
                  <a:pt x="837" y="2937"/>
                  <a:pt x="978" y="2925"/>
                </a:cubicBezTo>
                <a:cubicBezTo>
                  <a:pt x="1119" y="2913"/>
                  <a:pt x="1220" y="2910"/>
                  <a:pt x="1412" y="2885"/>
                </a:cubicBezTo>
                <a:cubicBezTo>
                  <a:pt x="1604" y="2860"/>
                  <a:pt x="1899" y="2820"/>
                  <a:pt x="2130" y="2775"/>
                </a:cubicBezTo>
                <a:cubicBezTo>
                  <a:pt x="2361" y="2730"/>
                  <a:pt x="2553" y="2689"/>
                  <a:pt x="2801" y="2617"/>
                </a:cubicBezTo>
                <a:cubicBezTo>
                  <a:pt x="3049" y="2545"/>
                  <a:pt x="3370" y="2438"/>
                  <a:pt x="3621" y="2341"/>
                </a:cubicBezTo>
                <a:cubicBezTo>
                  <a:pt x="3872" y="2244"/>
                  <a:pt x="4106" y="2136"/>
                  <a:pt x="4308" y="2033"/>
                </a:cubicBezTo>
                <a:cubicBezTo>
                  <a:pt x="4510" y="1930"/>
                  <a:pt x="4665" y="1838"/>
                  <a:pt x="4836" y="1725"/>
                </a:cubicBezTo>
                <a:cubicBezTo>
                  <a:pt x="5007" y="1612"/>
                  <a:pt x="5187" y="1480"/>
                  <a:pt x="5334" y="1354"/>
                </a:cubicBezTo>
                <a:cubicBezTo>
                  <a:pt x="5481" y="1228"/>
                  <a:pt x="5620" y="1077"/>
                  <a:pt x="5720" y="968"/>
                </a:cubicBezTo>
                <a:cubicBezTo>
                  <a:pt x="5820" y="859"/>
                  <a:pt x="5882" y="777"/>
                  <a:pt x="5933" y="699"/>
                </a:cubicBezTo>
                <a:cubicBezTo>
                  <a:pt x="5984" y="621"/>
                  <a:pt x="6008" y="0"/>
                  <a:pt x="6028" y="502"/>
                </a:cubicBezTo>
                <a:cubicBezTo>
                  <a:pt x="6048" y="1004"/>
                  <a:pt x="7057" y="3181"/>
                  <a:pt x="6052" y="3714"/>
                </a:cubicBezTo>
                <a:cubicBezTo>
                  <a:pt x="5047" y="4247"/>
                  <a:pt x="2523" y="3972"/>
                  <a:pt x="0" y="3698"/>
                </a:cubicBezTo>
                <a:cubicBezTo>
                  <a:pt x="0" y="3698"/>
                  <a:pt x="23" y="2956"/>
                  <a:pt x="23" y="2956"/>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42725" name="Group 5"/>
          <p:cNvGrpSpPr>
            <a:grpSpLocks/>
          </p:cNvGrpSpPr>
          <p:nvPr/>
        </p:nvGrpSpPr>
        <p:grpSpPr bwMode="auto">
          <a:xfrm>
            <a:off x="5067300" y="3517900"/>
            <a:ext cx="1895475" cy="1495425"/>
            <a:chOff x="3192" y="2216"/>
            <a:chExt cx="1194" cy="942"/>
          </a:xfrm>
        </p:grpSpPr>
        <p:sp>
          <p:nvSpPr>
            <p:cNvPr id="542726" name="Freeform 6"/>
            <p:cNvSpPr>
              <a:spLocks/>
            </p:cNvSpPr>
            <p:nvPr/>
          </p:nvSpPr>
          <p:spPr bwMode="auto">
            <a:xfrm>
              <a:off x="3192" y="2220"/>
              <a:ext cx="1194" cy="938"/>
            </a:xfrm>
            <a:custGeom>
              <a:avLst/>
              <a:gdLst>
                <a:gd name="T0" fmla="*/ 0 w 1194"/>
                <a:gd name="T1" fmla="*/ 938 h 938"/>
                <a:gd name="T2" fmla="*/ 222 w 1194"/>
                <a:gd name="T3" fmla="*/ 108 h 938"/>
                <a:gd name="T4" fmla="*/ 258 w 1194"/>
                <a:gd name="T5" fmla="*/ 84 h 938"/>
                <a:gd name="T6" fmla="*/ 316 w 1194"/>
                <a:gd name="T7" fmla="*/ 54 h 938"/>
                <a:gd name="T8" fmla="*/ 386 w 1194"/>
                <a:gd name="T9" fmla="*/ 26 h 938"/>
                <a:gd name="T10" fmla="*/ 466 w 1194"/>
                <a:gd name="T11" fmla="*/ 8 h 938"/>
                <a:gd name="T12" fmla="*/ 550 w 1194"/>
                <a:gd name="T13" fmla="*/ 0 h 938"/>
                <a:gd name="T14" fmla="*/ 650 w 1194"/>
                <a:gd name="T15" fmla="*/ 2 h 938"/>
                <a:gd name="T16" fmla="*/ 726 w 1194"/>
                <a:gd name="T17" fmla="*/ 12 h 938"/>
                <a:gd name="T18" fmla="*/ 788 w 1194"/>
                <a:gd name="T19" fmla="*/ 30 h 938"/>
                <a:gd name="T20" fmla="*/ 824 w 1194"/>
                <a:gd name="T21" fmla="*/ 56 h 938"/>
                <a:gd name="T22" fmla="*/ 862 w 1194"/>
                <a:gd name="T23" fmla="*/ 88 h 938"/>
                <a:gd name="T24" fmla="*/ 928 w 1194"/>
                <a:gd name="T25" fmla="*/ 142 h 938"/>
                <a:gd name="T26" fmla="*/ 1194 w 1194"/>
                <a:gd name="T27" fmla="*/ 412 h 938"/>
                <a:gd name="T28" fmla="*/ 1048 w 1194"/>
                <a:gd name="T29" fmla="*/ 488 h 938"/>
                <a:gd name="T30" fmla="*/ 864 w 1194"/>
                <a:gd name="T31" fmla="*/ 584 h 938"/>
                <a:gd name="T32" fmla="*/ 648 w 1194"/>
                <a:gd name="T33" fmla="*/ 684 h 938"/>
                <a:gd name="T34" fmla="*/ 512 w 1194"/>
                <a:gd name="T35" fmla="*/ 744 h 938"/>
                <a:gd name="T36" fmla="*/ 358 w 1194"/>
                <a:gd name="T37" fmla="*/ 806 h 938"/>
                <a:gd name="T38" fmla="*/ 174 w 1194"/>
                <a:gd name="T39" fmla="*/ 878 h 938"/>
                <a:gd name="T40" fmla="*/ 58 w 1194"/>
                <a:gd name="T41" fmla="*/ 916 h 938"/>
                <a:gd name="T42" fmla="*/ 0 w 1194"/>
                <a:gd name="T43"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4"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928" y="142"/>
                  </a:lnTo>
                  <a:lnTo>
                    <a:pt x="1194" y="412"/>
                  </a:lnTo>
                  <a:lnTo>
                    <a:pt x="1048" y="488"/>
                  </a:lnTo>
                  <a:lnTo>
                    <a:pt x="864" y="58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27" name="Line 7"/>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28" name="Line 8"/>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29" name="Line 9"/>
            <p:cNvSpPr>
              <a:spLocks noChangeShapeType="1"/>
            </p:cNvSpPr>
            <p:nvPr/>
          </p:nvSpPr>
          <p:spPr bwMode="auto">
            <a:xfrm flipV="1">
              <a:off x="3895" y="2408"/>
              <a:ext cx="34" cy="4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30" name="Freeform 10"/>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31" name="Freeform 11"/>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32" name="Freeform 12"/>
            <p:cNvSpPr>
              <a:spLocks/>
            </p:cNvSpPr>
            <p:nvPr/>
          </p:nvSpPr>
          <p:spPr bwMode="auto">
            <a:xfrm>
              <a:off x="3930" y="2364"/>
              <a:ext cx="192" cy="44"/>
            </a:xfrm>
            <a:custGeom>
              <a:avLst/>
              <a:gdLst>
                <a:gd name="T0" fmla="*/ 0 w 192"/>
                <a:gd name="T1" fmla="*/ 44 h 44"/>
                <a:gd name="T2" fmla="*/ 102 w 192"/>
                <a:gd name="T3" fmla="*/ 8 h 44"/>
                <a:gd name="T4" fmla="*/ 192 w 192"/>
                <a:gd name="T5" fmla="*/ 0 h 44"/>
              </a:gdLst>
              <a:ahLst/>
              <a:cxnLst>
                <a:cxn ang="0">
                  <a:pos x="T0" y="T1"/>
                </a:cxn>
                <a:cxn ang="0">
                  <a:pos x="T2" y="T3"/>
                </a:cxn>
                <a:cxn ang="0">
                  <a:pos x="T4" y="T5"/>
                </a:cxn>
              </a:cxnLst>
              <a:rect l="0" t="0" r="r" b="b"/>
              <a:pathLst>
                <a:path w="192" h="44">
                  <a:moveTo>
                    <a:pt x="0" y="44"/>
                  </a:moveTo>
                  <a:cubicBezTo>
                    <a:pt x="17" y="38"/>
                    <a:pt x="70" y="15"/>
                    <a:pt x="102" y="8"/>
                  </a:cubicBezTo>
                  <a:cubicBezTo>
                    <a:pt x="134" y="1"/>
                    <a:pt x="173" y="2"/>
                    <a:pt x="192"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33" name="Freeform 13"/>
            <p:cNvSpPr>
              <a:spLocks/>
            </p:cNvSpPr>
            <p:nvPr/>
          </p:nvSpPr>
          <p:spPr bwMode="auto">
            <a:xfrm>
              <a:off x="3412" y="2216"/>
              <a:ext cx="710" cy="144"/>
            </a:xfrm>
            <a:custGeom>
              <a:avLst/>
              <a:gdLst>
                <a:gd name="T0" fmla="*/ 0 w 710"/>
                <a:gd name="T1" fmla="*/ 110 h 144"/>
                <a:gd name="T2" fmla="*/ 232 w 710"/>
                <a:gd name="T3" fmla="*/ 14 h 144"/>
                <a:gd name="T4" fmla="*/ 538 w 710"/>
                <a:gd name="T5" fmla="*/ 24 h 144"/>
                <a:gd name="T6" fmla="*/ 710 w 710"/>
                <a:gd name="T7" fmla="*/ 144 h 144"/>
              </a:gdLst>
              <a:ahLst/>
              <a:cxnLst>
                <a:cxn ang="0">
                  <a:pos x="T0" y="T1"/>
                </a:cxn>
                <a:cxn ang="0">
                  <a:pos x="T2" y="T3"/>
                </a:cxn>
                <a:cxn ang="0">
                  <a:pos x="T4" y="T5"/>
                </a:cxn>
                <a:cxn ang="0">
                  <a:pos x="T6" y="T7"/>
                </a:cxn>
              </a:cxnLst>
              <a:rect l="0" t="0" r="r" b="b"/>
              <a:pathLst>
                <a:path w="710" h="144">
                  <a:moveTo>
                    <a:pt x="0" y="110"/>
                  </a:moveTo>
                  <a:cubicBezTo>
                    <a:pt x="71" y="69"/>
                    <a:pt x="142" y="28"/>
                    <a:pt x="232" y="14"/>
                  </a:cubicBezTo>
                  <a:cubicBezTo>
                    <a:pt x="322" y="0"/>
                    <a:pt x="458" y="2"/>
                    <a:pt x="538" y="24"/>
                  </a:cubicBezTo>
                  <a:cubicBezTo>
                    <a:pt x="618" y="46"/>
                    <a:pt x="674" y="119"/>
                    <a:pt x="710" y="14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42734" name="AutoShape 14"/>
          <p:cNvSpPr>
            <a:spLocks noChangeArrowheads="1"/>
          </p:cNvSpPr>
          <p:nvPr/>
        </p:nvSpPr>
        <p:spPr bwMode="auto">
          <a:xfrm rot="1882934">
            <a:off x="-2173288" y="1884363"/>
            <a:ext cx="6519863" cy="1252537"/>
          </a:xfrm>
          <a:prstGeom prst="roundRect">
            <a:avLst>
              <a:gd name="adj" fmla="val 16667"/>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735" name="Freeform 15"/>
          <p:cNvSpPr>
            <a:spLocks/>
          </p:cNvSpPr>
          <p:nvPr/>
        </p:nvSpPr>
        <p:spPr bwMode="auto">
          <a:xfrm>
            <a:off x="2236788" y="2743200"/>
            <a:ext cx="3254375" cy="2508250"/>
          </a:xfrm>
          <a:custGeom>
            <a:avLst/>
            <a:gdLst>
              <a:gd name="T0" fmla="*/ 0 w 2050"/>
              <a:gd name="T1" fmla="*/ 760 h 1580"/>
              <a:gd name="T2" fmla="*/ 1135 w 2050"/>
              <a:gd name="T3" fmla="*/ 1455 h 1580"/>
              <a:gd name="T4" fmla="*/ 1222 w 2050"/>
              <a:gd name="T5" fmla="*/ 1509 h 1580"/>
              <a:gd name="T6" fmla="*/ 1306 w 2050"/>
              <a:gd name="T7" fmla="*/ 1557 h 1580"/>
              <a:gd name="T8" fmla="*/ 1486 w 2050"/>
              <a:gd name="T9" fmla="*/ 1524 h 1580"/>
              <a:gd name="T10" fmla="*/ 2011 w 2050"/>
              <a:gd name="T11" fmla="*/ 1347 h 1580"/>
              <a:gd name="T12" fmla="*/ 1723 w 2050"/>
              <a:gd name="T13" fmla="*/ 1398 h 1580"/>
              <a:gd name="T14" fmla="*/ 1366 w 2050"/>
              <a:gd name="T15" fmla="*/ 1485 h 1580"/>
              <a:gd name="T16" fmla="*/ 1291 w 2050"/>
              <a:gd name="T17" fmla="*/ 1449 h 1580"/>
              <a:gd name="T18" fmla="*/ 1246 w 2050"/>
              <a:gd name="T19" fmla="*/ 1404 h 1580"/>
              <a:gd name="T20" fmla="*/ 807 w 2050"/>
              <a:gd name="T21" fmla="*/ 1015 h 1580"/>
              <a:gd name="T22" fmla="*/ 403 w 2050"/>
              <a:gd name="T23" fmla="*/ 159 h 1580"/>
              <a:gd name="T24" fmla="*/ 115 w 2050"/>
              <a:gd name="T25" fmla="*/ 61 h 1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50" h="1580">
                <a:moveTo>
                  <a:pt x="0" y="760"/>
                </a:moveTo>
                <a:cubicBezTo>
                  <a:pt x="189" y="876"/>
                  <a:pt x="931" y="1330"/>
                  <a:pt x="1135" y="1455"/>
                </a:cubicBezTo>
                <a:cubicBezTo>
                  <a:pt x="1339" y="1580"/>
                  <a:pt x="1193" y="1492"/>
                  <a:pt x="1222" y="1509"/>
                </a:cubicBezTo>
                <a:cubicBezTo>
                  <a:pt x="1251" y="1526"/>
                  <a:pt x="1262" y="1555"/>
                  <a:pt x="1306" y="1557"/>
                </a:cubicBezTo>
                <a:cubicBezTo>
                  <a:pt x="1350" y="1559"/>
                  <a:pt x="1369" y="1559"/>
                  <a:pt x="1486" y="1524"/>
                </a:cubicBezTo>
                <a:cubicBezTo>
                  <a:pt x="1603" y="1489"/>
                  <a:pt x="1972" y="1368"/>
                  <a:pt x="2011" y="1347"/>
                </a:cubicBezTo>
                <a:cubicBezTo>
                  <a:pt x="2050" y="1326"/>
                  <a:pt x="1830" y="1375"/>
                  <a:pt x="1723" y="1398"/>
                </a:cubicBezTo>
                <a:cubicBezTo>
                  <a:pt x="1616" y="1421"/>
                  <a:pt x="1438" y="1477"/>
                  <a:pt x="1366" y="1485"/>
                </a:cubicBezTo>
                <a:cubicBezTo>
                  <a:pt x="1294" y="1493"/>
                  <a:pt x="1311" y="1462"/>
                  <a:pt x="1291" y="1449"/>
                </a:cubicBezTo>
                <a:cubicBezTo>
                  <a:pt x="1271" y="1436"/>
                  <a:pt x="1327" y="1476"/>
                  <a:pt x="1246" y="1404"/>
                </a:cubicBezTo>
                <a:cubicBezTo>
                  <a:pt x="1165" y="1332"/>
                  <a:pt x="947" y="1222"/>
                  <a:pt x="807" y="1015"/>
                </a:cubicBezTo>
                <a:cubicBezTo>
                  <a:pt x="667" y="808"/>
                  <a:pt x="518" y="318"/>
                  <a:pt x="403" y="159"/>
                </a:cubicBezTo>
                <a:cubicBezTo>
                  <a:pt x="288" y="0"/>
                  <a:pt x="201" y="30"/>
                  <a:pt x="115" y="61"/>
                </a:cubicBezTo>
              </a:path>
            </a:pathLst>
          </a:custGeom>
          <a:solidFill>
            <a:srgbClr val="D9B85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36" name="Rectangle 16"/>
          <p:cNvSpPr>
            <a:spLocks noChangeArrowheads="1"/>
          </p:cNvSpPr>
          <p:nvPr/>
        </p:nvSpPr>
        <p:spPr bwMode="auto">
          <a:xfrm>
            <a:off x="4624388" y="4895850"/>
            <a:ext cx="42862" cy="46038"/>
          </a:xfrm>
          <a:prstGeom prst="rect">
            <a:avLst/>
          </a:prstGeom>
          <a:solidFill>
            <a:srgbClr val="FF616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737" name="Rectangle 17"/>
          <p:cNvSpPr>
            <a:spLocks noChangeArrowheads="1"/>
          </p:cNvSpPr>
          <p:nvPr/>
        </p:nvSpPr>
        <p:spPr bwMode="auto">
          <a:xfrm>
            <a:off x="4748213" y="4729163"/>
            <a:ext cx="42862" cy="46037"/>
          </a:xfrm>
          <a:prstGeom prst="rect">
            <a:avLst/>
          </a:prstGeom>
          <a:solidFill>
            <a:srgbClr val="FF616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738" name="Rectangle 18"/>
          <p:cNvSpPr>
            <a:spLocks noChangeArrowheads="1"/>
          </p:cNvSpPr>
          <p:nvPr/>
        </p:nvSpPr>
        <p:spPr bwMode="auto">
          <a:xfrm>
            <a:off x="4967288" y="4767263"/>
            <a:ext cx="42862" cy="46037"/>
          </a:xfrm>
          <a:prstGeom prst="rect">
            <a:avLst/>
          </a:prstGeom>
          <a:solidFill>
            <a:srgbClr val="FF616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739" name="Rectangle 19"/>
          <p:cNvSpPr>
            <a:spLocks noChangeArrowheads="1"/>
          </p:cNvSpPr>
          <p:nvPr/>
        </p:nvSpPr>
        <p:spPr bwMode="auto">
          <a:xfrm>
            <a:off x="4448175" y="4586288"/>
            <a:ext cx="42863" cy="46037"/>
          </a:xfrm>
          <a:prstGeom prst="rect">
            <a:avLst/>
          </a:prstGeom>
          <a:solidFill>
            <a:srgbClr val="FF616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740" name="Rectangle 20"/>
          <p:cNvSpPr>
            <a:spLocks noChangeArrowheads="1"/>
          </p:cNvSpPr>
          <p:nvPr/>
        </p:nvSpPr>
        <p:spPr bwMode="auto">
          <a:xfrm>
            <a:off x="5024438" y="4852988"/>
            <a:ext cx="42862" cy="46037"/>
          </a:xfrm>
          <a:prstGeom prst="rect">
            <a:avLst/>
          </a:prstGeom>
          <a:solidFill>
            <a:srgbClr val="FF616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741" name="Rectangle 21"/>
          <p:cNvSpPr>
            <a:spLocks noChangeArrowheads="1"/>
          </p:cNvSpPr>
          <p:nvPr/>
        </p:nvSpPr>
        <p:spPr bwMode="auto">
          <a:xfrm>
            <a:off x="4948238" y="4886325"/>
            <a:ext cx="42862" cy="46038"/>
          </a:xfrm>
          <a:prstGeom prst="rect">
            <a:avLst/>
          </a:prstGeom>
          <a:solidFill>
            <a:srgbClr val="FF616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20638"/>
            <a:ext cx="8229600" cy="1593850"/>
          </a:xfrm>
        </p:spPr>
        <p:txBody>
          <a:bodyPr/>
          <a:lstStyle/>
          <a:p>
            <a:r>
              <a:rPr lang="en-US" altLang="en-US">
                <a:solidFill>
                  <a:schemeClr val="tx1"/>
                </a:solidFill>
              </a:rPr>
              <a:t>crystals too fragile?</a:t>
            </a:r>
            <a:br>
              <a:rPr lang="en-US" altLang="en-US">
                <a:solidFill>
                  <a:schemeClr val="tx1"/>
                </a:solidFill>
              </a:rPr>
            </a:br>
            <a:r>
              <a:rPr lang="en-US" altLang="en-US">
                <a:solidFill>
                  <a:schemeClr val="tx1"/>
                </a:solidFill>
              </a:rPr>
              <a:t>cross-link them!</a:t>
            </a:r>
          </a:p>
        </p:txBody>
      </p:sp>
      <p:sp>
        <p:nvSpPr>
          <p:cNvPr id="20483" name="Text Box 3"/>
          <p:cNvSpPr txBox="1">
            <a:spLocks noChangeArrowheads="1"/>
          </p:cNvSpPr>
          <p:nvPr/>
        </p:nvSpPr>
        <p:spPr bwMode="auto">
          <a:xfrm>
            <a:off x="1633538" y="5783263"/>
            <a:ext cx="5391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Lusty (1999) </a:t>
            </a:r>
            <a:r>
              <a:rPr lang="en-US" altLang="en-US" i="1"/>
              <a:t>J. Appl. Crystallogr.</a:t>
            </a:r>
            <a:r>
              <a:rPr lang="en-US" altLang="en-US"/>
              <a:t> </a:t>
            </a:r>
            <a:r>
              <a:rPr lang="en-US" altLang="en-US" b="1"/>
              <a:t>32</a:t>
            </a:r>
            <a:r>
              <a:rPr lang="en-US" altLang="en-US"/>
              <a:t>, 106-112. </a:t>
            </a:r>
          </a:p>
          <a:p>
            <a:r>
              <a:rPr lang="en-US" altLang="en-US"/>
              <a:t>McWhirter, et al. (1999) </a:t>
            </a:r>
            <a:r>
              <a:rPr lang="en-US" altLang="en-US" i="1"/>
              <a:t>PNAS USA</a:t>
            </a:r>
            <a:r>
              <a:rPr lang="en-US" altLang="en-US"/>
              <a:t> </a:t>
            </a:r>
            <a:r>
              <a:rPr lang="en-US" altLang="en-US" b="1"/>
              <a:t>96</a:t>
            </a:r>
            <a:r>
              <a:rPr lang="en-US" altLang="en-US"/>
              <a:t>, 8408-8413.</a:t>
            </a:r>
          </a:p>
        </p:txBody>
      </p:sp>
      <p:pic>
        <p:nvPicPr>
          <p:cNvPr id="20484" name="Picture 4"/>
          <p:cNvPicPr>
            <a:picLocks noChangeAspect="1" noChangeArrowheads="1"/>
          </p:cNvPicPr>
          <p:nvPr/>
        </p:nvPicPr>
        <p:blipFill>
          <a:blip r:embed="rId2">
            <a:extLst>
              <a:ext uri="{28A0092B-C50C-407E-A947-70E740481C1C}">
                <a14:useLocalDpi xmlns:a14="http://schemas.microsoft.com/office/drawing/2010/main" val="0"/>
              </a:ext>
            </a:extLst>
          </a:blip>
          <a:srcRect l="4500" t="26167" r="4649" b="13890"/>
          <a:stretch>
            <a:fillRect/>
          </a:stretch>
        </p:blipFill>
        <p:spPr bwMode="auto">
          <a:xfrm>
            <a:off x="315913" y="2122488"/>
            <a:ext cx="8226425" cy="328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5" name="Rectangle 5"/>
          <p:cNvSpPr>
            <a:spLocks noChangeArrowheads="1"/>
          </p:cNvSpPr>
          <p:nvPr/>
        </p:nvSpPr>
        <p:spPr bwMode="auto">
          <a:xfrm>
            <a:off x="3970338" y="2479675"/>
            <a:ext cx="576262" cy="212725"/>
          </a:xfrm>
          <a:prstGeom prst="rect">
            <a:avLst/>
          </a:prstGeom>
          <a:solidFill>
            <a:srgbClr val="FF616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86" name="Oval 6"/>
          <p:cNvSpPr>
            <a:spLocks noChangeArrowheads="1"/>
          </p:cNvSpPr>
          <p:nvPr/>
        </p:nvSpPr>
        <p:spPr bwMode="auto">
          <a:xfrm>
            <a:off x="4033838" y="3532188"/>
            <a:ext cx="650875" cy="276225"/>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87" name="Rectangle 7"/>
          <p:cNvSpPr>
            <a:spLocks noChangeArrowheads="1"/>
          </p:cNvSpPr>
          <p:nvPr/>
        </p:nvSpPr>
        <p:spPr bwMode="auto">
          <a:xfrm>
            <a:off x="2905125" y="4217988"/>
            <a:ext cx="2832100" cy="928687"/>
          </a:xfrm>
          <a:prstGeom prst="rect">
            <a:avLst/>
          </a:prstGeom>
          <a:solidFill>
            <a:srgbClr val="0000FF">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dirty="0" smtClean="0"/>
              <a:t>Harvesting dos and don'ts</a:t>
            </a:r>
            <a:endParaRPr lang="en-US" altLang="en-US" dirty="0"/>
          </a:p>
        </p:txBody>
      </p:sp>
      <p:sp>
        <p:nvSpPr>
          <p:cNvPr id="21507" name="Rectangle 3"/>
          <p:cNvSpPr>
            <a:spLocks noChangeArrowheads="1"/>
          </p:cNvSpPr>
          <p:nvPr/>
        </p:nvSpPr>
        <p:spPr bwMode="auto">
          <a:xfrm>
            <a:off x="1192213" y="1600200"/>
            <a:ext cx="675957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fontAlgn="base">
              <a:spcBef>
                <a:spcPct val="20000"/>
              </a:spcBef>
              <a:spcAft>
                <a:spcPct val="0"/>
              </a:spcAft>
              <a:buChar char="»"/>
              <a:defRPr sz="2000">
                <a:solidFill>
                  <a:schemeClr val="tx1"/>
                </a:solidFill>
                <a:latin typeface="Arial" pitchFamily="34" charset="0"/>
              </a:defRPr>
            </a:lvl6pPr>
            <a:lvl7pPr marL="2971800" indent="-228600" fontAlgn="base">
              <a:spcBef>
                <a:spcPct val="20000"/>
              </a:spcBef>
              <a:spcAft>
                <a:spcPct val="0"/>
              </a:spcAft>
              <a:buChar char="»"/>
              <a:defRPr sz="2000">
                <a:solidFill>
                  <a:schemeClr val="tx1"/>
                </a:solidFill>
                <a:latin typeface="Arial" pitchFamily="34" charset="0"/>
              </a:defRPr>
            </a:lvl7pPr>
            <a:lvl8pPr marL="3429000" indent="-228600" fontAlgn="base">
              <a:spcBef>
                <a:spcPct val="20000"/>
              </a:spcBef>
              <a:spcAft>
                <a:spcPct val="0"/>
              </a:spcAft>
              <a:buChar char="»"/>
              <a:defRPr sz="2000">
                <a:solidFill>
                  <a:schemeClr val="tx1"/>
                </a:solidFill>
                <a:latin typeface="Arial" pitchFamily="34" charset="0"/>
              </a:defRPr>
            </a:lvl8pPr>
            <a:lvl9pPr marL="3886200" indent="-228600" fontAlgn="base">
              <a:spcBef>
                <a:spcPct val="20000"/>
              </a:spcBef>
              <a:spcAft>
                <a:spcPct val="0"/>
              </a:spcAft>
              <a:buChar char="»"/>
              <a:defRPr sz="2000">
                <a:solidFill>
                  <a:schemeClr val="tx1"/>
                </a:solidFill>
                <a:latin typeface="Arial" pitchFamily="34" charset="0"/>
              </a:defRPr>
            </a:lvl9pPr>
          </a:lstStyle>
          <a:p>
            <a:pPr>
              <a:buFontTx/>
              <a:buNone/>
            </a:pPr>
            <a:r>
              <a:rPr lang="en-US" altLang="en-US">
                <a:solidFill>
                  <a:srgbClr val="C0C0C0"/>
                </a:solidFill>
              </a:rPr>
              <a:t>physical contact</a:t>
            </a:r>
          </a:p>
          <a:p>
            <a:pPr>
              <a:buFontTx/>
              <a:buNone/>
            </a:pPr>
            <a:r>
              <a:rPr lang="en-US" altLang="en-US" sz="2000">
                <a:solidFill>
                  <a:srgbClr val="C0C0C0"/>
                </a:solidFill>
              </a:rPr>
              <a:t>	don’t touch the part you intend to shoot</a:t>
            </a:r>
          </a:p>
          <a:p>
            <a:pPr>
              <a:buFontTx/>
              <a:buNone/>
            </a:pPr>
            <a:r>
              <a:rPr lang="en-US" altLang="en-US"/>
              <a:t>osmotic shock</a:t>
            </a:r>
          </a:p>
          <a:p>
            <a:pPr>
              <a:buFontTx/>
              <a:buNone/>
            </a:pPr>
            <a:r>
              <a:rPr lang="en-US" altLang="en-US" sz="2000"/>
              <a:t>	equilibrate, or calculate matching solution</a:t>
            </a:r>
          </a:p>
          <a:p>
            <a:pPr>
              <a:buFontTx/>
              <a:buNone/>
            </a:pPr>
            <a:r>
              <a:rPr lang="en-US" altLang="en-US"/>
              <a:t>changes in dielectric constant</a:t>
            </a:r>
          </a:p>
          <a:p>
            <a:pPr>
              <a:buFontTx/>
              <a:buNone/>
            </a:pPr>
            <a:r>
              <a:rPr lang="en-US" altLang="en-US" sz="1800"/>
              <a:t>	Petsko (1975) </a:t>
            </a:r>
            <a:r>
              <a:rPr lang="en-US" altLang="en-US" sz="1800" i="1"/>
              <a:t>J. Mol. Biol.</a:t>
            </a:r>
            <a:r>
              <a:rPr lang="en-US" altLang="en-US" sz="1800"/>
              <a:t> </a:t>
            </a:r>
            <a:r>
              <a:rPr lang="en-US" altLang="en-US" sz="1800" b="1"/>
              <a:t>96</a:t>
            </a:r>
            <a:r>
              <a:rPr lang="en-US" altLang="en-US" sz="1800"/>
              <a:t>, 381-388. </a:t>
            </a:r>
            <a:endParaRPr lang="en-US" altLang="en-US" sz="1200"/>
          </a:p>
          <a:p>
            <a:pPr>
              <a:buFontTx/>
              <a:buNone/>
            </a:pPr>
            <a:r>
              <a:rPr lang="en-US" altLang="en-US"/>
              <a:t>cooled density mismatch</a:t>
            </a:r>
          </a:p>
          <a:p>
            <a:pPr>
              <a:buFontTx/>
              <a:buNone/>
            </a:pPr>
            <a:r>
              <a:rPr lang="en-US" altLang="en-US" sz="1800"/>
              <a:t>	Juers &amp; Matthews (2004) </a:t>
            </a:r>
            <a:r>
              <a:rPr lang="en-US" altLang="en-US" sz="1800" i="1"/>
              <a:t>Acta Cryst. D</a:t>
            </a:r>
            <a:r>
              <a:rPr lang="en-US" altLang="en-US" sz="1800"/>
              <a:t> </a:t>
            </a:r>
            <a:r>
              <a:rPr lang="en-US" altLang="en-US" sz="1800" b="1"/>
              <a:t>60</a:t>
            </a:r>
            <a:r>
              <a:rPr lang="en-US" altLang="en-US" sz="1800"/>
              <a:t>, 412-421. </a:t>
            </a:r>
          </a:p>
          <a:p>
            <a:pPr>
              <a:buFontTx/>
              <a:buNone/>
            </a:pP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500" fill="hold"/>
                                        <p:tgtEl>
                                          <p:spTgt spid="21507">
                                            <p:txEl>
                                              <p:pRg st="2" end="2"/>
                                            </p:txEl>
                                          </p:spTgt>
                                        </p:tgtEl>
                                        <p:attrNameLst>
                                          <p:attrName>style.color</p:attrName>
                                        </p:attrNameLst>
                                      </p:cBhvr>
                                      <p:to>
                                        <a:srgbClr val="FF0000"/>
                                      </p:to>
                                    </p:animClr>
                                  </p:childTnLst>
                                </p:cTn>
                              </p:par>
                              <p:par>
                                <p:cTn id="7" presetID="3" presetClass="emph" presetSubtype="2" fill="hold" nodeType="withEffect">
                                  <p:stCondLst>
                                    <p:cond delay="0"/>
                                  </p:stCondLst>
                                  <p:childTnLst>
                                    <p:animClr clrSpc="rgb" dir="cw">
                                      <p:cBhvr override="childStyle">
                                        <p:cTn id="8" dur="500" fill="hold"/>
                                        <p:tgtEl>
                                          <p:spTgt spid="21507">
                                            <p:txEl>
                                              <p:pRg st="3" end="3"/>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2"/>
          <p:cNvGrpSpPr>
            <a:grpSpLocks/>
          </p:cNvGrpSpPr>
          <p:nvPr/>
        </p:nvGrpSpPr>
        <p:grpSpPr bwMode="auto">
          <a:xfrm>
            <a:off x="2841625" y="1841500"/>
            <a:ext cx="2905125" cy="4183063"/>
            <a:chOff x="1790" y="1160"/>
            <a:chExt cx="1830" cy="2635"/>
          </a:xfrm>
        </p:grpSpPr>
        <p:sp>
          <p:nvSpPr>
            <p:cNvPr id="22531" name="Freeform 3"/>
            <p:cNvSpPr>
              <a:spLocks/>
            </p:cNvSpPr>
            <p:nvPr/>
          </p:nvSpPr>
          <p:spPr bwMode="auto">
            <a:xfrm>
              <a:off x="1790" y="3255"/>
              <a:ext cx="1830" cy="540"/>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2" name="Freeform 4"/>
            <p:cNvSpPr>
              <a:spLocks/>
            </p:cNvSpPr>
            <p:nvPr/>
          </p:nvSpPr>
          <p:spPr bwMode="auto">
            <a:xfrm>
              <a:off x="1983" y="1160"/>
              <a:ext cx="1380" cy="1712"/>
            </a:xfrm>
            <a:custGeom>
              <a:avLst/>
              <a:gdLst>
                <a:gd name="T0" fmla="*/ 766 w 1380"/>
                <a:gd name="T1" fmla="*/ 17 h 1712"/>
                <a:gd name="T2" fmla="*/ 905 w 1380"/>
                <a:gd name="T3" fmla="*/ 469 h 1712"/>
                <a:gd name="T4" fmla="*/ 1029 w 1380"/>
                <a:gd name="T5" fmla="*/ 765 h 1712"/>
                <a:gd name="T6" fmla="*/ 1358 w 1380"/>
                <a:gd name="T7" fmla="*/ 1243 h 1712"/>
                <a:gd name="T8" fmla="*/ 1160 w 1380"/>
                <a:gd name="T9" fmla="*/ 1588 h 1712"/>
                <a:gd name="T10" fmla="*/ 708 w 1380"/>
                <a:gd name="T11" fmla="*/ 1712 h 1712"/>
                <a:gd name="T12" fmla="*/ 206 w 1380"/>
                <a:gd name="T13" fmla="*/ 1588 h 1712"/>
                <a:gd name="T14" fmla="*/ 25 w 1380"/>
                <a:gd name="T15" fmla="*/ 1226 h 1712"/>
                <a:gd name="T16" fmla="*/ 354 w 1380"/>
                <a:gd name="T17" fmla="*/ 774 h 1712"/>
                <a:gd name="T18" fmla="*/ 511 w 1380"/>
                <a:gd name="T19" fmla="*/ 568 h 1712"/>
                <a:gd name="T20" fmla="*/ 766 w 1380"/>
                <a:gd name="T21" fmla="*/ 17 h 1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0" h="1712">
                  <a:moveTo>
                    <a:pt x="766" y="17"/>
                  </a:moveTo>
                  <a:cubicBezTo>
                    <a:pt x="832" y="0"/>
                    <a:pt x="861" y="344"/>
                    <a:pt x="905" y="469"/>
                  </a:cubicBezTo>
                  <a:cubicBezTo>
                    <a:pt x="949" y="594"/>
                    <a:pt x="954" y="636"/>
                    <a:pt x="1029" y="765"/>
                  </a:cubicBezTo>
                  <a:cubicBezTo>
                    <a:pt x="1104" y="894"/>
                    <a:pt x="1336" y="1106"/>
                    <a:pt x="1358" y="1243"/>
                  </a:cubicBezTo>
                  <a:cubicBezTo>
                    <a:pt x="1380" y="1380"/>
                    <a:pt x="1268" y="1510"/>
                    <a:pt x="1160" y="1588"/>
                  </a:cubicBezTo>
                  <a:cubicBezTo>
                    <a:pt x="1052" y="1666"/>
                    <a:pt x="867" y="1712"/>
                    <a:pt x="708" y="1712"/>
                  </a:cubicBezTo>
                  <a:cubicBezTo>
                    <a:pt x="549" y="1712"/>
                    <a:pt x="320" y="1669"/>
                    <a:pt x="206" y="1588"/>
                  </a:cubicBezTo>
                  <a:cubicBezTo>
                    <a:pt x="92" y="1507"/>
                    <a:pt x="0" y="1362"/>
                    <a:pt x="25" y="1226"/>
                  </a:cubicBezTo>
                  <a:cubicBezTo>
                    <a:pt x="50" y="1090"/>
                    <a:pt x="273" y="884"/>
                    <a:pt x="354" y="774"/>
                  </a:cubicBezTo>
                  <a:cubicBezTo>
                    <a:pt x="435" y="664"/>
                    <a:pt x="442" y="694"/>
                    <a:pt x="511" y="568"/>
                  </a:cubicBezTo>
                  <a:cubicBezTo>
                    <a:pt x="580" y="442"/>
                    <a:pt x="686" y="42"/>
                    <a:pt x="766" y="17"/>
                  </a:cubicBezTo>
                  <a:close/>
                </a:path>
              </a:pathLst>
            </a:cu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2533" name="Rectangle 5"/>
          <p:cNvSpPr>
            <a:spLocks noGrp="1" noChangeArrowheads="1"/>
          </p:cNvSpPr>
          <p:nvPr>
            <p:ph type="title"/>
          </p:nvPr>
        </p:nvSpPr>
        <p:spPr/>
        <p:txBody>
          <a:bodyPr/>
          <a:lstStyle/>
          <a:p>
            <a:r>
              <a:rPr lang="en-US" altLang="en-US" sz="5400"/>
              <a:t>cryo assay 1</a:t>
            </a:r>
            <a:br>
              <a:rPr lang="en-US" altLang="en-US" sz="5400"/>
            </a:br>
            <a:r>
              <a:rPr lang="en-US" altLang="en-US" sz="4000"/>
              <a:t>does your crystal “like” it?</a:t>
            </a:r>
          </a:p>
        </p:txBody>
      </p:sp>
      <p:sp>
        <p:nvSpPr>
          <p:cNvPr id="22534" name="Freeform 6"/>
          <p:cNvSpPr>
            <a:spLocks/>
          </p:cNvSpPr>
          <p:nvPr/>
        </p:nvSpPr>
        <p:spPr bwMode="auto">
          <a:xfrm>
            <a:off x="2084388" y="4319588"/>
            <a:ext cx="4252912" cy="1704975"/>
          </a:xfrm>
          <a:custGeom>
            <a:avLst/>
            <a:gdLst>
              <a:gd name="T0" fmla="*/ 1257 w 2679"/>
              <a:gd name="T1" fmla="*/ 12 h 1074"/>
              <a:gd name="T2" fmla="*/ 1347 w 2679"/>
              <a:gd name="T3" fmla="*/ 14 h 1074"/>
              <a:gd name="T4" fmla="*/ 1445 w 2679"/>
              <a:gd name="T5" fmla="*/ 14 h 1074"/>
              <a:gd name="T6" fmla="*/ 1572 w 2679"/>
              <a:gd name="T7" fmla="*/ 30 h 1074"/>
              <a:gd name="T8" fmla="*/ 1725 w 2679"/>
              <a:gd name="T9" fmla="*/ 60 h 1074"/>
              <a:gd name="T10" fmla="*/ 1849 w 2679"/>
              <a:gd name="T11" fmla="*/ 90 h 1074"/>
              <a:gd name="T12" fmla="*/ 2005 w 2679"/>
              <a:gd name="T13" fmla="*/ 141 h 1074"/>
              <a:gd name="T14" fmla="*/ 2169 w 2679"/>
              <a:gd name="T15" fmla="*/ 217 h 1074"/>
              <a:gd name="T16" fmla="*/ 2324 w 2679"/>
              <a:gd name="T17" fmla="*/ 306 h 1074"/>
              <a:gd name="T18" fmla="*/ 2416 w 2679"/>
              <a:gd name="T19" fmla="*/ 374 h 1074"/>
              <a:gd name="T20" fmla="*/ 2529 w 2679"/>
              <a:gd name="T21" fmla="*/ 463 h 1074"/>
              <a:gd name="T22" fmla="*/ 2597 w 2679"/>
              <a:gd name="T23" fmla="*/ 533 h 1074"/>
              <a:gd name="T24" fmla="*/ 2678 w 2679"/>
              <a:gd name="T25" fmla="*/ 636 h 1074"/>
              <a:gd name="T26" fmla="*/ 2604 w 2679"/>
              <a:gd name="T27" fmla="*/ 768 h 1074"/>
              <a:gd name="T28" fmla="*/ 2280 w 2679"/>
              <a:gd name="T29" fmla="*/ 893 h 1074"/>
              <a:gd name="T30" fmla="*/ 1531 w 2679"/>
              <a:gd name="T31" fmla="*/ 1052 h 1074"/>
              <a:gd name="T32" fmla="*/ 164 w 2679"/>
              <a:gd name="T33" fmla="*/ 760 h 1074"/>
              <a:gd name="T34" fmla="*/ 552 w 2679"/>
              <a:gd name="T35" fmla="*/ 284 h 1074"/>
              <a:gd name="T36" fmla="*/ 845 w 2679"/>
              <a:gd name="T37" fmla="*/ 105 h 1074"/>
              <a:gd name="T38" fmla="*/ 1063 w 2679"/>
              <a:gd name="T39" fmla="*/ 40 h 1074"/>
              <a:gd name="T40" fmla="*/ 1257 w 2679"/>
              <a:gd name="T41" fmla="*/ 12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79" h="1074">
                <a:moveTo>
                  <a:pt x="1257" y="12"/>
                </a:moveTo>
                <a:cubicBezTo>
                  <a:pt x="1304" y="0"/>
                  <a:pt x="1314" y="14"/>
                  <a:pt x="1347" y="14"/>
                </a:cubicBezTo>
                <a:cubicBezTo>
                  <a:pt x="1378" y="14"/>
                  <a:pt x="1407" y="12"/>
                  <a:pt x="1445" y="14"/>
                </a:cubicBezTo>
                <a:cubicBezTo>
                  <a:pt x="1482" y="18"/>
                  <a:pt x="1525" y="22"/>
                  <a:pt x="1572" y="30"/>
                </a:cubicBezTo>
                <a:cubicBezTo>
                  <a:pt x="1618" y="38"/>
                  <a:pt x="1677" y="48"/>
                  <a:pt x="1725" y="60"/>
                </a:cubicBezTo>
                <a:cubicBezTo>
                  <a:pt x="1770" y="70"/>
                  <a:pt x="1801" y="76"/>
                  <a:pt x="1849" y="90"/>
                </a:cubicBezTo>
                <a:cubicBezTo>
                  <a:pt x="1896" y="103"/>
                  <a:pt x="1952" y="121"/>
                  <a:pt x="2005" y="141"/>
                </a:cubicBezTo>
                <a:cubicBezTo>
                  <a:pt x="2058" y="163"/>
                  <a:pt x="2116" y="191"/>
                  <a:pt x="2169" y="217"/>
                </a:cubicBezTo>
                <a:cubicBezTo>
                  <a:pt x="2222" y="245"/>
                  <a:pt x="2283" y="280"/>
                  <a:pt x="2324" y="306"/>
                </a:cubicBezTo>
                <a:cubicBezTo>
                  <a:pt x="2365" y="332"/>
                  <a:pt x="2382" y="348"/>
                  <a:pt x="2416" y="374"/>
                </a:cubicBezTo>
                <a:cubicBezTo>
                  <a:pt x="2450" y="400"/>
                  <a:pt x="2498" y="436"/>
                  <a:pt x="2529" y="463"/>
                </a:cubicBezTo>
                <a:cubicBezTo>
                  <a:pt x="2559" y="489"/>
                  <a:pt x="2572" y="504"/>
                  <a:pt x="2597" y="533"/>
                </a:cubicBezTo>
                <a:cubicBezTo>
                  <a:pt x="2622" y="562"/>
                  <a:pt x="2677" y="597"/>
                  <a:pt x="2678" y="636"/>
                </a:cubicBezTo>
                <a:cubicBezTo>
                  <a:pt x="2679" y="675"/>
                  <a:pt x="2670" y="725"/>
                  <a:pt x="2604" y="768"/>
                </a:cubicBezTo>
                <a:cubicBezTo>
                  <a:pt x="2538" y="811"/>
                  <a:pt x="2459" y="846"/>
                  <a:pt x="2280" y="893"/>
                </a:cubicBezTo>
                <a:cubicBezTo>
                  <a:pt x="2101" y="940"/>
                  <a:pt x="1884" y="1074"/>
                  <a:pt x="1531" y="1052"/>
                </a:cubicBezTo>
                <a:cubicBezTo>
                  <a:pt x="1178" y="1030"/>
                  <a:pt x="328" y="887"/>
                  <a:pt x="164" y="760"/>
                </a:cubicBezTo>
                <a:cubicBezTo>
                  <a:pt x="0" y="632"/>
                  <a:pt x="439" y="394"/>
                  <a:pt x="552" y="284"/>
                </a:cubicBezTo>
                <a:cubicBezTo>
                  <a:pt x="666" y="175"/>
                  <a:pt x="759" y="145"/>
                  <a:pt x="845" y="105"/>
                </a:cubicBezTo>
                <a:cubicBezTo>
                  <a:pt x="930" y="66"/>
                  <a:pt x="995" y="56"/>
                  <a:pt x="1063" y="40"/>
                </a:cubicBezTo>
                <a:cubicBezTo>
                  <a:pt x="1131" y="24"/>
                  <a:pt x="1217" y="18"/>
                  <a:pt x="1257" y="12"/>
                </a:cubicBezTo>
                <a:close/>
              </a:path>
            </a:pathLst>
          </a:custGeom>
          <a:solidFill>
            <a:srgbClr val="BB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5" name="Freeform 7"/>
          <p:cNvSpPr>
            <a:spLocks/>
          </p:cNvSpPr>
          <p:nvPr/>
        </p:nvSpPr>
        <p:spPr bwMode="auto">
          <a:xfrm>
            <a:off x="-1703388" y="2362200"/>
            <a:ext cx="11834813" cy="5210175"/>
          </a:xfrm>
          <a:custGeom>
            <a:avLst/>
            <a:gdLst>
              <a:gd name="T0" fmla="*/ 3723 w 7455"/>
              <a:gd name="T1" fmla="*/ 2238 h 3282"/>
              <a:gd name="T2" fmla="*/ 3768 w 7455"/>
              <a:gd name="T3" fmla="*/ 2238 h 3282"/>
              <a:gd name="T4" fmla="*/ 3827 w 7455"/>
              <a:gd name="T5" fmla="*/ 2238 h 3282"/>
              <a:gd name="T6" fmla="*/ 3905 w 7455"/>
              <a:gd name="T7" fmla="*/ 2233 h 3282"/>
              <a:gd name="T8" fmla="*/ 3987 w 7455"/>
              <a:gd name="T9" fmla="*/ 2226 h 3282"/>
              <a:gd name="T10" fmla="*/ 4123 w 7455"/>
              <a:gd name="T11" fmla="*/ 2209 h 3282"/>
              <a:gd name="T12" fmla="*/ 4250 w 7455"/>
              <a:gd name="T13" fmla="*/ 2184 h 3282"/>
              <a:gd name="T14" fmla="*/ 4406 w 7455"/>
              <a:gd name="T15" fmla="*/ 2140 h 3282"/>
              <a:gd name="T16" fmla="*/ 4536 w 7455"/>
              <a:gd name="T17" fmla="*/ 2091 h 3282"/>
              <a:gd name="T18" fmla="*/ 4637 w 7455"/>
              <a:gd name="T19" fmla="*/ 2042 h 3282"/>
              <a:gd name="T20" fmla="*/ 4731 w 7455"/>
              <a:gd name="T21" fmla="*/ 1983 h 3282"/>
              <a:gd name="T22" fmla="*/ 4804 w 7455"/>
              <a:gd name="T23" fmla="*/ 1921 h 3282"/>
              <a:gd name="T24" fmla="*/ 4845 w 7455"/>
              <a:gd name="T25" fmla="*/ 1878 h 3282"/>
              <a:gd name="T26" fmla="*/ 4892 w 7455"/>
              <a:gd name="T27" fmla="*/ 1842 h 3282"/>
              <a:gd name="T28" fmla="*/ 5163 w 7455"/>
              <a:gd name="T29" fmla="*/ 1836 h 3282"/>
              <a:gd name="T30" fmla="*/ 5330 w 7455"/>
              <a:gd name="T31" fmla="*/ 1836 h 3282"/>
              <a:gd name="T32" fmla="*/ 5408 w 7455"/>
              <a:gd name="T33" fmla="*/ 1794 h 3282"/>
              <a:gd name="T34" fmla="*/ 5414 w 7455"/>
              <a:gd name="T35" fmla="*/ 1674 h 3282"/>
              <a:gd name="T36" fmla="*/ 5418 w 7455"/>
              <a:gd name="T37" fmla="*/ 1540 h 3282"/>
              <a:gd name="T38" fmla="*/ 5417 w 7455"/>
              <a:gd name="T39" fmla="*/ 849 h 3282"/>
              <a:gd name="T40" fmla="*/ 5414 w 7455"/>
              <a:gd name="T41" fmla="*/ 534 h 3282"/>
              <a:gd name="T42" fmla="*/ 5435 w 7455"/>
              <a:gd name="T43" fmla="*/ 411 h 3282"/>
              <a:gd name="T44" fmla="*/ 5492 w 7455"/>
              <a:gd name="T45" fmla="*/ 291 h 3282"/>
              <a:gd name="T46" fmla="*/ 5639 w 7455"/>
              <a:gd name="T47" fmla="*/ 195 h 3282"/>
              <a:gd name="T48" fmla="*/ 5927 w 7455"/>
              <a:gd name="T49" fmla="*/ 183 h 3282"/>
              <a:gd name="T50" fmla="*/ 6308 w 7455"/>
              <a:gd name="T51" fmla="*/ 180 h 3282"/>
              <a:gd name="T52" fmla="*/ 6743 w 7455"/>
              <a:gd name="T53" fmla="*/ 177 h 3282"/>
              <a:gd name="T54" fmla="*/ 7127 w 7455"/>
              <a:gd name="T55" fmla="*/ 183 h 3282"/>
              <a:gd name="T56" fmla="*/ 7289 w 7455"/>
              <a:gd name="T57" fmla="*/ 180 h 3282"/>
              <a:gd name="T58" fmla="*/ 7310 w 7455"/>
              <a:gd name="T59" fmla="*/ 446 h 3282"/>
              <a:gd name="T60" fmla="*/ 7063 w 7455"/>
              <a:gd name="T61" fmla="*/ 2857 h 3282"/>
              <a:gd name="T62" fmla="*/ 4957 w 7455"/>
              <a:gd name="T63" fmla="*/ 2947 h 3282"/>
              <a:gd name="T64" fmla="*/ 736 w 7455"/>
              <a:gd name="T65" fmla="*/ 2873 h 3282"/>
              <a:gd name="T66" fmla="*/ 538 w 7455"/>
              <a:gd name="T67" fmla="*/ 495 h 3282"/>
              <a:gd name="T68" fmla="*/ 563 w 7455"/>
              <a:gd name="T69" fmla="*/ 198 h 3282"/>
              <a:gd name="T70" fmla="*/ 1583 w 7455"/>
              <a:gd name="T71" fmla="*/ 165 h 3282"/>
              <a:gd name="T72" fmla="*/ 2060 w 7455"/>
              <a:gd name="T73" fmla="*/ 171 h 3282"/>
              <a:gd name="T74" fmla="*/ 2240 w 7455"/>
              <a:gd name="T75" fmla="*/ 255 h 3282"/>
              <a:gd name="T76" fmla="*/ 2342 w 7455"/>
              <a:gd name="T77" fmla="*/ 474 h 3282"/>
              <a:gd name="T78" fmla="*/ 2336 w 7455"/>
              <a:gd name="T79" fmla="*/ 1146 h 3282"/>
              <a:gd name="T80" fmla="*/ 2339 w 7455"/>
              <a:gd name="T81" fmla="*/ 1719 h 3282"/>
              <a:gd name="T82" fmla="*/ 2351 w 7455"/>
              <a:gd name="T83" fmla="*/ 1842 h 3282"/>
              <a:gd name="T84" fmla="*/ 2456 w 7455"/>
              <a:gd name="T85" fmla="*/ 1881 h 3282"/>
              <a:gd name="T86" fmla="*/ 2793 w 7455"/>
              <a:gd name="T87" fmla="*/ 1886 h 3282"/>
              <a:gd name="T88" fmla="*/ 2990 w 7455"/>
              <a:gd name="T89" fmla="*/ 2034 h 3282"/>
              <a:gd name="T90" fmla="*/ 3155 w 7455"/>
              <a:gd name="T91" fmla="*/ 2165 h 3282"/>
              <a:gd name="T92" fmla="*/ 3426 w 7455"/>
              <a:gd name="T93" fmla="*/ 2223 h 3282"/>
              <a:gd name="T94" fmla="*/ 3723 w 7455"/>
              <a:gd name="T95" fmla="*/ 2238 h 3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55" h="3282">
                <a:moveTo>
                  <a:pt x="3723" y="2238"/>
                </a:moveTo>
                <a:cubicBezTo>
                  <a:pt x="3763" y="2232"/>
                  <a:pt x="3751" y="2238"/>
                  <a:pt x="3768" y="2238"/>
                </a:cubicBezTo>
                <a:cubicBezTo>
                  <a:pt x="3786" y="2238"/>
                  <a:pt x="3804" y="2238"/>
                  <a:pt x="3827" y="2238"/>
                </a:cubicBezTo>
                <a:cubicBezTo>
                  <a:pt x="3850" y="2237"/>
                  <a:pt x="3878" y="2234"/>
                  <a:pt x="3905" y="2233"/>
                </a:cubicBezTo>
                <a:cubicBezTo>
                  <a:pt x="3931" y="2231"/>
                  <a:pt x="3950" y="2230"/>
                  <a:pt x="3987" y="2226"/>
                </a:cubicBezTo>
                <a:cubicBezTo>
                  <a:pt x="4023" y="2222"/>
                  <a:pt x="4079" y="2216"/>
                  <a:pt x="4123" y="2209"/>
                </a:cubicBezTo>
                <a:cubicBezTo>
                  <a:pt x="4167" y="2202"/>
                  <a:pt x="4203" y="2195"/>
                  <a:pt x="4250" y="2184"/>
                </a:cubicBezTo>
                <a:cubicBezTo>
                  <a:pt x="4298" y="2172"/>
                  <a:pt x="4358" y="2155"/>
                  <a:pt x="4406" y="2140"/>
                </a:cubicBezTo>
                <a:cubicBezTo>
                  <a:pt x="4454" y="2124"/>
                  <a:pt x="4498" y="2107"/>
                  <a:pt x="4536" y="2091"/>
                </a:cubicBezTo>
                <a:cubicBezTo>
                  <a:pt x="4575" y="2074"/>
                  <a:pt x="4604" y="2060"/>
                  <a:pt x="4637" y="2042"/>
                </a:cubicBezTo>
                <a:cubicBezTo>
                  <a:pt x="4669" y="2024"/>
                  <a:pt x="4703" y="2003"/>
                  <a:pt x="4731" y="1983"/>
                </a:cubicBezTo>
                <a:cubicBezTo>
                  <a:pt x="4759" y="1962"/>
                  <a:pt x="4785" y="1938"/>
                  <a:pt x="4804" y="1921"/>
                </a:cubicBezTo>
                <a:cubicBezTo>
                  <a:pt x="4823" y="1904"/>
                  <a:pt x="4830" y="1891"/>
                  <a:pt x="4845" y="1878"/>
                </a:cubicBezTo>
                <a:cubicBezTo>
                  <a:pt x="4860" y="1865"/>
                  <a:pt x="4839" y="1849"/>
                  <a:pt x="4892" y="1842"/>
                </a:cubicBezTo>
                <a:cubicBezTo>
                  <a:pt x="4945" y="1835"/>
                  <a:pt x="5090" y="1837"/>
                  <a:pt x="5163" y="1836"/>
                </a:cubicBezTo>
                <a:cubicBezTo>
                  <a:pt x="5236" y="1835"/>
                  <a:pt x="5289" y="1843"/>
                  <a:pt x="5330" y="1836"/>
                </a:cubicBezTo>
                <a:cubicBezTo>
                  <a:pt x="5371" y="1829"/>
                  <a:pt x="5394" y="1821"/>
                  <a:pt x="5408" y="1794"/>
                </a:cubicBezTo>
                <a:cubicBezTo>
                  <a:pt x="5422" y="1767"/>
                  <a:pt x="5412" y="1716"/>
                  <a:pt x="5414" y="1674"/>
                </a:cubicBezTo>
                <a:cubicBezTo>
                  <a:pt x="5416" y="1632"/>
                  <a:pt x="5418" y="1677"/>
                  <a:pt x="5418" y="1540"/>
                </a:cubicBezTo>
                <a:cubicBezTo>
                  <a:pt x="5418" y="1403"/>
                  <a:pt x="5418" y="1017"/>
                  <a:pt x="5417" y="849"/>
                </a:cubicBezTo>
                <a:cubicBezTo>
                  <a:pt x="5416" y="681"/>
                  <a:pt x="5411" y="607"/>
                  <a:pt x="5414" y="534"/>
                </a:cubicBezTo>
                <a:cubicBezTo>
                  <a:pt x="5417" y="461"/>
                  <a:pt x="5422" y="452"/>
                  <a:pt x="5435" y="411"/>
                </a:cubicBezTo>
                <a:cubicBezTo>
                  <a:pt x="5448" y="370"/>
                  <a:pt x="5458" y="327"/>
                  <a:pt x="5492" y="291"/>
                </a:cubicBezTo>
                <a:cubicBezTo>
                  <a:pt x="5526" y="255"/>
                  <a:pt x="5567" y="213"/>
                  <a:pt x="5639" y="195"/>
                </a:cubicBezTo>
                <a:cubicBezTo>
                  <a:pt x="5711" y="177"/>
                  <a:pt x="5816" y="185"/>
                  <a:pt x="5927" y="183"/>
                </a:cubicBezTo>
                <a:cubicBezTo>
                  <a:pt x="6038" y="181"/>
                  <a:pt x="6172" y="181"/>
                  <a:pt x="6308" y="180"/>
                </a:cubicBezTo>
                <a:cubicBezTo>
                  <a:pt x="6444" y="179"/>
                  <a:pt x="6607" y="177"/>
                  <a:pt x="6743" y="177"/>
                </a:cubicBezTo>
                <a:cubicBezTo>
                  <a:pt x="6879" y="177"/>
                  <a:pt x="7036" y="182"/>
                  <a:pt x="7127" y="183"/>
                </a:cubicBezTo>
                <a:cubicBezTo>
                  <a:pt x="7218" y="184"/>
                  <a:pt x="7259" y="136"/>
                  <a:pt x="7289" y="180"/>
                </a:cubicBezTo>
                <a:cubicBezTo>
                  <a:pt x="7319" y="224"/>
                  <a:pt x="7348" y="0"/>
                  <a:pt x="7310" y="446"/>
                </a:cubicBezTo>
                <a:cubicBezTo>
                  <a:pt x="7272" y="892"/>
                  <a:pt x="7455" y="2440"/>
                  <a:pt x="7063" y="2857"/>
                </a:cubicBezTo>
                <a:cubicBezTo>
                  <a:pt x="6671" y="3274"/>
                  <a:pt x="6011" y="2944"/>
                  <a:pt x="4957" y="2947"/>
                </a:cubicBezTo>
                <a:cubicBezTo>
                  <a:pt x="3903" y="2950"/>
                  <a:pt x="1472" y="3282"/>
                  <a:pt x="736" y="2873"/>
                </a:cubicBezTo>
                <a:cubicBezTo>
                  <a:pt x="0" y="2464"/>
                  <a:pt x="567" y="941"/>
                  <a:pt x="538" y="495"/>
                </a:cubicBezTo>
                <a:cubicBezTo>
                  <a:pt x="509" y="49"/>
                  <a:pt x="389" y="253"/>
                  <a:pt x="563" y="198"/>
                </a:cubicBezTo>
                <a:cubicBezTo>
                  <a:pt x="737" y="143"/>
                  <a:pt x="1334" y="169"/>
                  <a:pt x="1583" y="165"/>
                </a:cubicBezTo>
                <a:cubicBezTo>
                  <a:pt x="1832" y="161"/>
                  <a:pt x="1951" y="156"/>
                  <a:pt x="2060" y="171"/>
                </a:cubicBezTo>
                <a:cubicBezTo>
                  <a:pt x="2169" y="186"/>
                  <a:pt x="2193" y="204"/>
                  <a:pt x="2240" y="255"/>
                </a:cubicBezTo>
                <a:cubicBezTo>
                  <a:pt x="2287" y="306"/>
                  <a:pt x="2326" y="326"/>
                  <a:pt x="2342" y="474"/>
                </a:cubicBezTo>
                <a:cubicBezTo>
                  <a:pt x="2358" y="622"/>
                  <a:pt x="2336" y="939"/>
                  <a:pt x="2336" y="1146"/>
                </a:cubicBezTo>
                <a:cubicBezTo>
                  <a:pt x="2336" y="1353"/>
                  <a:pt x="2337" y="1603"/>
                  <a:pt x="2339" y="1719"/>
                </a:cubicBezTo>
                <a:cubicBezTo>
                  <a:pt x="2341" y="1835"/>
                  <a:pt x="2332" y="1815"/>
                  <a:pt x="2351" y="1842"/>
                </a:cubicBezTo>
                <a:cubicBezTo>
                  <a:pt x="2370" y="1869"/>
                  <a:pt x="2382" y="1874"/>
                  <a:pt x="2456" y="1881"/>
                </a:cubicBezTo>
                <a:cubicBezTo>
                  <a:pt x="2530" y="1888"/>
                  <a:pt x="2704" y="1861"/>
                  <a:pt x="2793" y="1886"/>
                </a:cubicBezTo>
                <a:cubicBezTo>
                  <a:pt x="2882" y="1911"/>
                  <a:pt x="2930" y="1988"/>
                  <a:pt x="2990" y="2034"/>
                </a:cubicBezTo>
                <a:cubicBezTo>
                  <a:pt x="3050" y="2080"/>
                  <a:pt x="3082" y="2134"/>
                  <a:pt x="3155" y="2165"/>
                </a:cubicBezTo>
                <a:cubicBezTo>
                  <a:pt x="3228" y="2196"/>
                  <a:pt x="3331" y="2211"/>
                  <a:pt x="3426" y="2223"/>
                </a:cubicBezTo>
                <a:cubicBezTo>
                  <a:pt x="3521" y="2235"/>
                  <a:pt x="3661" y="2235"/>
                  <a:pt x="3723" y="2238"/>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2536" name="Group 8"/>
          <p:cNvGrpSpPr>
            <a:grpSpLocks/>
          </p:cNvGrpSpPr>
          <p:nvPr/>
        </p:nvGrpSpPr>
        <p:grpSpPr bwMode="auto">
          <a:xfrm>
            <a:off x="5197475" y="5548313"/>
            <a:ext cx="277813" cy="238125"/>
            <a:chOff x="3192" y="2215"/>
            <a:chExt cx="920" cy="943"/>
          </a:xfrm>
        </p:grpSpPr>
        <p:sp>
          <p:nvSpPr>
            <p:cNvPr id="22537" name="Freeform 9"/>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8" name="Line 10"/>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9" name="Line 11"/>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0" name="Line 12"/>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1" name="Line 13"/>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2" name="Freeform 14"/>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3" name="Freeform 15"/>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4" name="Freeform 16"/>
            <p:cNvSpPr>
              <a:spLocks/>
            </p:cNvSpPr>
            <p:nvPr/>
          </p:nvSpPr>
          <p:spPr bwMode="auto">
            <a:xfrm>
              <a:off x="3930" y="2338"/>
              <a:ext cx="182" cy="70"/>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5" name="Freeform 17"/>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2546" name="Freeform 18"/>
          <p:cNvSpPr>
            <a:spLocks/>
          </p:cNvSpPr>
          <p:nvPr/>
        </p:nvSpPr>
        <p:spPr bwMode="auto">
          <a:xfrm>
            <a:off x="-4402138" y="2506663"/>
            <a:ext cx="6708776" cy="457200"/>
          </a:xfrm>
          <a:custGeom>
            <a:avLst/>
            <a:gdLst>
              <a:gd name="T0" fmla="*/ 0 w 4226"/>
              <a:gd name="T1" fmla="*/ 50 h 288"/>
              <a:gd name="T2" fmla="*/ 1242 w 4226"/>
              <a:gd name="T3" fmla="*/ 42 h 288"/>
              <a:gd name="T4" fmla="*/ 2987 w 4226"/>
              <a:gd name="T5" fmla="*/ 34 h 288"/>
              <a:gd name="T6" fmla="*/ 4024 w 4226"/>
              <a:gd name="T7" fmla="*/ 42 h 288"/>
              <a:gd name="T8" fmla="*/ 4197 w 4226"/>
              <a:gd name="T9" fmla="*/ 288 h 288"/>
            </a:gdLst>
            <a:ahLst/>
            <a:cxnLst>
              <a:cxn ang="0">
                <a:pos x="T0" y="T1"/>
              </a:cxn>
              <a:cxn ang="0">
                <a:pos x="T2" y="T3"/>
              </a:cxn>
              <a:cxn ang="0">
                <a:pos x="T4" y="T5"/>
              </a:cxn>
              <a:cxn ang="0">
                <a:pos x="T6" y="T7"/>
              </a:cxn>
              <a:cxn ang="0">
                <a:pos x="T8" y="T9"/>
              </a:cxn>
            </a:cxnLst>
            <a:rect l="0" t="0" r="r" b="b"/>
            <a:pathLst>
              <a:path w="4226" h="288">
                <a:moveTo>
                  <a:pt x="0" y="50"/>
                </a:moveTo>
                <a:cubicBezTo>
                  <a:pt x="207" y="49"/>
                  <a:pt x="744" y="45"/>
                  <a:pt x="1242" y="42"/>
                </a:cubicBezTo>
                <a:cubicBezTo>
                  <a:pt x="1740" y="39"/>
                  <a:pt x="2523" y="34"/>
                  <a:pt x="2987" y="34"/>
                </a:cubicBezTo>
                <a:cubicBezTo>
                  <a:pt x="3451" y="34"/>
                  <a:pt x="3822" y="0"/>
                  <a:pt x="4024" y="42"/>
                </a:cubicBezTo>
                <a:cubicBezTo>
                  <a:pt x="4226" y="84"/>
                  <a:pt x="4161" y="237"/>
                  <a:pt x="4197" y="288"/>
                </a:cubicBezTo>
              </a:path>
            </a:pathLst>
          </a:custGeom>
          <a:noFill/>
          <a:ln w="101600">
            <a:solidFill>
              <a:srgbClr val="BEBEB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7" name="Freeform 19"/>
          <p:cNvSpPr>
            <a:spLocks/>
          </p:cNvSpPr>
          <p:nvPr/>
        </p:nvSpPr>
        <p:spPr bwMode="auto">
          <a:xfrm>
            <a:off x="6570663" y="2573338"/>
            <a:ext cx="2795587" cy="469900"/>
          </a:xfrm>
          <a:custGeom>
            <a:avLst/>
            <a:gdLst>
              <a:gd name="T0" fmla="*/ 0 w 1761"/>
              <a:gd name="T1" fmla="*/ 296 h 296"/>
              <a:gd name="T2" fmla="*/ 214 w 1761"/>
              <a:gd name="T3" fmla="*/ 58 h 296"/>
              <a:gd name="T4" fmla="*/ 453 w 1761"/>
              <a:gd name="T5" fmla="*/ 16 h 296"/>
              <a:gd name="T6" fmla="*/ 1761 w 1761"/>
              <a:gd name="T7" fmla="*/ 0 h 296"/>
            </a:gdLst>
            <a:ahLst/>
            <a:cxnLst>
              <a:cxn ang="0">
                <a:pos x="T0" y="T1"/>
              </a:cxn>
              <a:cxn ang="0">
                <a:pos x="T2" y="T3"/>
              </a:cxn>
              <a:cxn ang="0">
                <a:pos x="T4" y="T5"/>
              </a:cxn>
              <a:cxn ang="0">
                <a:pos x="T6" y="T7"/>
              </a:cxn>
            </a:cxnLst>
            <a:rect l="0" t="0" r="r" b="b"/>
            <a:pathLst>
              <a:path w="1761" h="296">
                <a:moveTo>
                  <a:pt x="0" y="296"/>
                </a:moveTo>
                <a:cubicBezTo>
                  <a:pt x="69" y="200"/>
                  <a:pt x="139" y="105"/>
                  <a:pt x="214" y="58"/>
                </a:cubicBezTo>
                <a:cubicBezTo>
                  <a:pt x="289" y="11"/>
                  <a:pt x="195" y="26"/>
                  <a:pt x="453" y="16"/>
                </a:cubicBezTo>
                <a:cubicBezTo>
                  <a:pt x="711" y="6"/>
                  <a:pt x="1489" y="3"/>
                  <a:pt x="1761" y="0"/>
                </a:cubicBezTo>
              </a:path>
            </a:pathLst>
          </a:custGeom>
          <a:noFill/>
          <a:ln w="88900">
            <a:solidFill>
              <a:srgbClr val="BEBEBE"/>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253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xit" presetSubtype="0" fill="hold" nodeType="clickEffect">
                                  <p:stCondLst>
                                    <p:cond delay="0"/>
                                  </p:stCondLst>
                                  <p:childTnLst>
                                    <p:animEffect transition="out" filter="fade">
                                      <p:cBhvr>
                                        <p:cTn id="12" dur="2000"/>
                                        <p:tgtEl>
                                          <p:spTgt spid="22536"/>
                                        </p:tgtEl>
                                      </p:cBhvr>
                                    </p:animEffect>
                                    <p:set>
                                      <p:cBhvr>
                                        <p:cTn id="13" dur="1" fill="hold">
                                          <p:stCondLst>
                                            <p:cond delay="1999"/>
                                          </p:stCondLst>
                                        </p:cTn>
                                        <p:tgtEl>
                                          <p:spTgt spid="225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tLang="en-US" b="1"/>
              <a:t>Osmolarity matching</a:t>
            </a:r>
          </a:p>
        </p:txBody>
      </p:sp>
      <p:sp>
        <p:nvSpPr>
          <p:cNvPr id="23555" name="Rectangle 3"/>
          <p:cNvSpPr>
            <a:spLocks noChangeArrowheads="1"/>
          </p:cNvSpPr>
          <p:nvPr/>
        </p:nvSpPr>
        <p:spPr bwMode="auto">
          <a:xfrm>
            <a:off x="300038" y="1600200"/>
            <a:ext cx="838676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spcBef>
                <a:spcPct val="20000"/>
              </a:spcBef>
              <a:buChar char="•"/>
              <a:defRPr sz="3200">
                <a:solidFill>
                  <a:schemeClr val="tx1"/>
                </a:solidFill>
                <a:latin typeface="Arial" pitchFamily="34" charset="0"/>
              </a:defRPr>
            </a:lvl1pPr>
            <a:lvl2pPr marL="990600" indent="-533400">
              <a:spcBef>
                <a:spcPct val="20000"/>
              </a:spcBef>
              <a:buChar char="–"/>
              <a:defRPr sz="2800">
                <a:solidFill>
                  <a:schemeClr val="tx1"/>
                </a:solidFill>
                <a:latin typeface="Arial" pitchFamily="34" charset="0"/>
              </a:defRPr>
            </a:lvl2pPr>
            <a:lvl3pPr marL="1371600" indent="-457200">
              <a:spcBef>
                <a:spcPct val="20000"/>
              </a:spcBef>
              <a:buChar char="•"/>
              <a:defRPr sz="2400">
                <a:solidFill>
                  <a:schemeClr val="tx1"/>
                </a:solidFill>
                <a:latin typeface="Arial" pitchFamily="34" charset="0"/>
              </a:defRPr>
            </a:lvl3pPr>
            <a:lvl4pPr marL="1752600" indent="-381000">
              <a:spcBef>
                <a:spcPct val="20000"/>
              </a:spcBef>
              <a:buChar char="–"/>
              <a:defRPr sz="2000">
                <a:solidFill>
                  <a:schemeClr val="tx1"/>
                </a:solidFill>
                <a:latin typeface="Arial" pitchFamily="34" charset="0"/>
              </a:defRPr>
            </a:lvl4pPr>
            <a:lvl5pPr marL="2209800" indent="-381000">
              <a:spcBef>
                <a:spcPct val="20000"/>
              </a:spcBef>
              <a:buChar char="»"/>
              <a:defRPr sz="2000">
                <a:solidFill>
                  <a:schemeClr val="tx1"/>
                </a:solidFill>
                <a:latin typeface="Arial" pitchFamily="34" charset="0"/>
              </a:defRPr>
            </a:lvl5pPr>
            <a:lvl6pPr marL="2667000" indent="-381000" fontAlgn="base">
              <a:spcBef>
                <a:spcPct val="20000"/>
              </a:spcBef>
              <a:spcAft>
                <a:spcPct val="0"/>
              </a:spcAft>
              <a:buChar char="»"/>
              <a:defRPr sz="2000">
                <a:solidFill>
                  <a:schemeClr val="tx1"/>
                </a:solidFill>
                <a:latin typeface="Arial" pitchFamily="34" charset="0"/>
              </a:defRPr>
            </a:lvl6pPr>
            <a:lvl7pPr marL="3124200" indent="-381000" fontAlgn="base">
              <a:spcBef>
                <a:spcPct val="20000"/>
              </a:spcBef>
              <a:spcAft>
                <a:spcPct val="0"/>
              </a:spcAft>
              <a:buChar char="»"/>
              <a:defRPr sz="2000">
                <a:solidFill>
                  <a:schemeClr val="tx1"/>
                </a:solidFill>
                <a:latin typeface="Arial" pitchFamily="34" charset="0"/>
              </a:defRPr>
            </a:lvl7pPr>
            <a:lvl8pPr marL="3581400" indent="-381000" fontAlgn="base">
              <a:spcBef>
                <a:spcPct val="20000"/>
              </a:spcBef>
              <a:spcAft>
                <a:spcPct val="0"/>
              </a:spcAft>
              <a:buChar char="»"/>
              <a:defRPr sz="2000">
                <a:solidFill>
                  <a:schemeClr val="tx1"/>
                </a:solidFill>
                <a:latin typeface="Arial" pitchFamily="34" charset="0"/>
              </a:defRPr>
            </a:lvl8pPr>
            <a:lvl9pPr marL="4038600" indent="-381000" fontAlgn="base">
              <a:spcBef>
                <a:spcPct val="20000"/>
              </a:spcBef>
              <a:spcAft>
                <a:spcPct val="0"/>
              </a:spcAft>
              <a:buChar char="»"/>
              <a:defRPr sz="2000">
                <a:solidFill>
                  <a:schemeClr val="tx1"/>
                </a:solidFill>
                <a:latin typeface="Arial" pitchFamily="34" charset="0"/>
              </a:defRPr>
            </a:lvl9pPr>
          </a:lstStyle>
          <a:p>
            <a:pPr>
              <a:buFontTx/>
              <a:buAutoNum type="arabicPeriod"/>
            </a:pPr>
            <a:r>
              <a:rPr lang="en-US" altLang="en-US"/>
              <a:t>Look up osmotic pressure of mother liquor in CRC Handbook of Physics and Chemistry, Section D-232. 11th column is O: Os/kg</a:t>
            </a:r>
          </a:p>
          <a:p>
            <a:pPr>
              <a:buFontTx/>
              <a:buAutoNum type="arabicPeriod"/>
            </a:pPr>
            <a:r>
              <a:rPr lang="en-US" altLang="en-US"/>
              <a:t>Look up o.p. of cryoprotectant agent.</a:t>
            </a:r>
          </a:p>
          <a:p>
            <a:pPr>
              <a:buFontTx/>
              <a:buAutoNum type="arabicPeriod"/>
            </a:pPr>
            <a:r>
              <a:rPr lang="en-US" altLang="en-US"/>
              <a:t>Modify conc. of mother liquor to minimize change in osmotic pressure.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reeform 2"/>
          <p:cNvSpPr>
            <a:spLocks/>
          </p:cNvSpPr>
          <p:nvPr/>
        </p:nvSpPr>
        <p:spPr bwMode="auto">
          <a:xfrm>
            <a:off x="1241425" y="3624263"/>
            <a:ext cx="1476375" cy="2390775"/>
          </a:xfrm>
          <a:custGeom>
            <a:avLst/>
            <a:gdLst>
              <a:gd name="T0" fmla="*/ 469 w 930"/>
              <a:gd name="T1" fmla="*/ 103 h 1506"/>
              <a:gd name="T2" fmla="*/ 888 w 930"/>
              <a:gd name="T3" fmla="*/ 703 h 1506"/>
              <a:gd name="T4" fmla="*/ 724 w 930"/>
              <a:gd name="T5" fmla="*/ 1222 h 1506"/>
              <a:gd name="T6" fmla="*/ 272 w 930"/>
              <a:gd name="T7" fmla="*/ 1346 h 1506"/>
              <a:gd name="T8" fmla="*/ 33 w 930"/>
              <a:gd name="T9" fmla="*/ 259 h 1506"/>
              <a:gd name="T10" fmla="*/ 469 w 930"/>
              <a:gd name="T11" fmla="*/ 103 h 1506"/>
            </a:gdLst>
            <a:ahLst/>
            <a:cxnLst>
              <a:cxn ang="0">
                <a:pos x="T0" y="T1"/>
              </a:cxn>
              <a:cxn ang="0">
                <a:pos x="T2" y="T3"/>
              </a:cxn>
              <a:cxn ang="0">
                <a:pos x="T4" y="T5"/>
              </a:cxn>
              <a:cxn ang="0">
                <a:pos x="T6" y="T7"/>
              </a:cxn>
              <a:cxn ang="0">
                <a:pos x="T8" y="T9"/>
              </a:cxn>
              <a:cxn ang="0">
                <a:pos x="T10" y="T11"/>
              </a:cxn>
            </a:cxnLst>
            <a:rect l="0" t="0" r="r" b="b"/>
            <a:pathLst>
              <a:path w="930" h="1506">
                <a:moveTo>
                  <a:pt x="469" y="103"/>
                </a:moveTo>
                <a:cubicBezTo>
                  <a:pt x="611" y="177"/>
                  <a:pt x="846" y="516"/>
                  <a:pt x="888" y="703"/>
                </a:cubicBezTo>
                <a:cubicBezTo>
                  <a:pt x="930" y="890"/>
                  <a:pt x="826" y="1115"/>
                  <a:pt x="724" y="1222"/>
                </a:cubicBezTo>
                <a:cubicBezTo>
                  <a:pt x="622" y="1329"/>
                  <a:pt x="387" y="1506"/>
                  <a:pt x="272" y="1346"/>
                </a:cubicBezTo>
                <a:cubicBezTo>
                  <a:pt x="157" y="1186"/>
                  <a:pt x="0" y="466"/>
                  <a:pt x="33" y="259"/>
                </a:cubicBezTo>
                <a:cubicBezTo>
                  <a:pt x="66" y="52"/>
                  <a:pt x="321" y="0"/>
                  <a:pt x="469" y="103"/>
                </a:cubicBezTo>
                <a:close/>
              </a:path>
            </a:pathLst>
          </a:cu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79" name="Freeform 3"/>
          <p:cNvSpPr>
            <a:spLocks/>
          </p:cNvSpPr>
          <p:nvPr/>
        </p:nvSpPr>
        <p:spPr bwMode="auto">
          <a:xfrm>
            <a:off x="1433513" y="3646488"/>
            <a:ext cx="1476375" cy="2390775"/>
          </a:xfrm>
          <a:custGeom>
            <a:avLst/>
            <a:gdLst>
              <a:gd name="T0" fmla="*/ 469 w 930"/>
              <a:gd name="T1" fmla="*/ 103 h 1506"/>
              <a:gd name="T2" fmla="*/ 888 w 930"/>
              <a:gd name="T3" fmla="*/ 703 h 1506"/>
              <a:gd name="T4" fmla="*/ 724 w 930"/>
              <a:gd name="T5" fmla="*/ 1222 h 1506"/>
              <a:gd name="T6" fmla="*/ 272 w 930"/>
              <a:gd name="T7" fmla="*/ 1346 h 1506"/>
              <a:gd name="T8" fmla="*/ 33 w 930"/>
              <a:gd name="T9" fmla="*/ 259 h 1506"/>
              <a:gd name="T10" fmla="*/ 469 w 930"/>
              <a:gd name="T11" fmla="*/ 103 h 1506"/>
            </a:gdLst>
            <a:ahLst/>
            <a:cxnLst>
              <a:cxn ang="0">
                <a:pos x="T0" y="T1"/>
              </a:cxn>
              <a:cxn ang="0">
                <a:pos x="T2" y="T3"/>
              </a:cxn>
              <a:cxn ang="0">
                <a:pos x="T4" y="T5"/>
              </a:cxn>
              <a:cxn ang="0">
                <a:pos x="T6" y="T7"/>
              </a:cxn>
              <a:cxn ang="0">
                <a:pos x="T8" y="T9"/>
              </a:cxn>
              <a:cxn ang="0">
                <a:pos x="T10" y="T11"/>
              </a:cxn>
            </a:cxnLst>
            <a:rect l="0" t="0" r="r" b="b"/>
            <a:pathLst>
              <a:path w="930" h="1506">
                <a:moveTo>
                  <a:pt x="469" y="103"/>
                </a:moveTo>
                <a:cubicBezTo>
                  <a:pt x="611" y="177"/>
                  <a:pt x="846" y="516"/>
                  <a:pt x="888" y="703"/>
                </a:cubicBezTo>
                <a:cubicBezTo>
                  <a:pt x="930" y="890"/>
                  <a:pt x="826" y="1115"/>
                  <a:pt x="724" y="1222"/>
                </a:cubicBezTo>
                <a:cubicBezTo>
                  <a:pt x="622" y="1329"/>
                  <a:pt x="387" y="1506"/>
                  <a:pt x="272" y="1346"/>
                </a:cubicBezTo>
                <a:cubicBezTo>
                  <a:pt x="157" y="1186"/>
                  <a:pt x="0" y="466"/>
                  <a:pt x="33" y="259"/>
                </a:cubicBezTo>
                <a:cubicBezTo>
                  <a:pt x="66" y="52"/>
                  <a:pt x="321" y="0"/>
                  <a:pt x="469" y="103"/>
                </a:cubicBezTo>
                <a:close/>
              </a:path>
            </a:pathLst>
          </a:cu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0" name="Freeform 4"/>
          <p:cNvSpPr>
            <a:spLocks/>
          </p:cNvSpPr>
          <p:nvPr/>
        </p:nvSpPr>
        <p:spPr bwMode="auto">
          <a:xfrm>
            <a:off x="2841625" y="5167313"/>
            <a:ext cx="2905125" cy="857250"/>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1" name="Rectangle 5"/>
          <p:cNvSpPr>
            <a:spLocks noGrp="1" noChangeArrowheads="1"/>
          </p:cNvSpPr>
          <p:nvPr>
            <p:ph type="title"/>
          </p:nvPr>
        </p:nvSpPr>
        <p:spPr/>
        <p:txBody>
          <a:bodyPr/>
          <a:lstStyle/>
          <a:p>
            <a:r>
              <a:rPr lang="en-US" altLang="en-US" sz="5400"/>
              <a:t>matching osmolarity</a:t>
            </a:r>
            <a:endParaRPr lang="en-US" altLang="en-US" sz="4000"/>
          </a:p>
        </p:txBody>
      </p:sp>
      <p:sp>
        <p:nvSpPr>
          <p:cNvPr id="24582" name="Freeform 6"/>
          <p:cNvSpPr>
            <a:spLocks/>
          </p:cNvSpPr>
          <p:nvPr/>
        </p:nvSpPr>
        <p:spPr bwMode="auto">
          <a:xfrm>
            <a:off x="-1703388" y="2362200"/>
            <a:ext cx="11834813" cy="5210175"/>
          </a:xfrm>
          <a:custGeom>
            <a:avLst/>
            <a:gdLst>
              <a:gd name="T0" fmla="*/ 3723 w 7455"/>
              <a:gd name="T1" fmla="*/ 2238 h 3282"/>
              <a:gd name="T2" fmla="*/ 3768 w 7455"/>
              <a:gd name="T3" fmla="*/ 2238 h 3282"/>
              <a:gd name="T4" fmla="*/ 3827 w 7455"/>
              <a:gd name="T5" fmla="*/ 2238 h 3282"/>
              <a:gd name="T6" fmla="*/ 3905 w 7455"/>
              <a:gd name="T7" fmla="*/ 2233 h 3282"/>
              <a:gd name="T8" fmla="*/ 3987 w 7455"/>
              <a:gd name="T9" fmla="*/ 2226 h 3282"/>
              <a:gd name="T10" fmla="*/ 4123 w 7455"/>
              <a:gd name="T11" fmla="*/ 2209 h 3282"/>
              <a:gd name="T12" fmla="*/ 4250 w 7455"/>
              <a:gd name="T13" fmla="*/ 2184 h 3282"/>
              <a:gd name="T14" fmla="*/ 4406 w 7455"/>
              <a:gd name="T15" fmla="*/ 2140 h 3282"/>
              <a:gd name="T16" fmla="*/ 4536 w 7455"/>
              <a:gd name="T17" fmla="*/ 2091 h 3282"/>
              <a:gd name="T18" fmla="*/ 4637 w 7455"/>
              <a:gd name="T19" fmla="*/ 2042 h 3282"/>
              <a:gd name="T20" fmla="*/ 4731 w 7455"/>
              <a:gd name="T21" fmla="*/ 1983 h 3282"/>
              <a:gd name="T22" fmla="*/ 4804 w 7455"/>
              <a:gd name="T23" fmla="*/ 1921 h 3282"/>
              <a:gd name="T24" fmla="*/ 4845 w 7455"/>
              <a:gd name="T25" fmla="*/ 1878 h 3282"/>
              <a:gd name="T26" fmla="*/ 4892 w 7455"/>
              <a:gd name="T27" fmla="*/ 1842 h 3282"/>
              <a:gd name="T28" fmla="*/ 5163 w 7455"/>
              <a:gd name="T29" fmla="*/ 1836 h 3282"/>
              <a:gd name="T30" fmla="*/ 5330 w 7455"/>
              <a:gd name="T31" fmla="*/ 1836 h 3282"/>
              <a:gd name="T32" fmla="*/ 5408 w 7455"/>
              <a:gd name="T33" fmla="*/ 1794 h 3282"/>
              <a:gd name="T34" fmla="*/ 5414 w 7455"/>
              <a:gd name="T35" fmla="*/ 1674 h 3282"/>
              <a:gd name="T36" fmla="*/ 5418 w 7455"/>
              <a:gd name="T37" fmla="*/ 1540 h 3282"/>
              <a:gd name="T38" fmla="*/ 5417 w 7455"/>
              <a:gd name="T39" fmla="*/ 849 h 3282"/>
              <a:gd name="T40" fmla="*/ 5414 w 7455"/>
              <a:gd name="T41" fmla="*/ 534 h 3282"/>
              <a:gd name="T42" fmla="*/ 5435 w 7455"/>
              <a:gd name="T43" fmla="*/ 411 h 3282"/>
              <a:gd name="T44" fmla="*/ 5492 w 7455"/>
              <a:gd name="T45" fmla="*/ 291 h 3282"/>
              <a:gd name="T46" fmla="*/ 5639 w 7455"/>
              <a:gd name="T47" fmla="*/ 195 h 3282"/>
              <a:gd name="T48" fmla="*/ 5927 w 7455"/>
              <a:gd name="T49" fmla="*/ 183 h 3282"/>
              <a:gd name="T50" fmla="*/ 6308 w 7455"/>
              <a:gd name="T51" fmla="*/ 180 h 3282"/>
              <a:gd name="T52" fmla="*/ 6743 w 7455"/>
              <a:gd name="T53" fmla="*/ 177 h 3282"/>
              <a:gd name="T54" fmla="*/ 7127 w 7455"/>
              <a:gd name="T55" fmla="*/ 183 h 3282"/>
              <a:gd name="T56" fmla="*/ 7289 w 7455"/>
              <a:gd name="T57" fmla="*/ 180 h 3282"/>
              <a:gd name="T58" fmla="*/ 7310 w 7455"/>
              <a:gd name="T59" fmla="*/ 446 h 3282"/>
              <a:gd name="T60" fmla="*/ 7063 w 7455"/>
              <a:gd name="T61" fmla="*/ 2857 h 3282"/>
              <a:gd name="T62" fmla="*/ 4957 w 7455"/>
              <a:gd name="T63" fmla="*/ 2947 h 3282"/>
              <a:gd name="T64" fmla="*/ 736 w 7455"/>
              <a:gd name="T65" fmla="*/ 2873 h 3282"/>
              <a:gd name="T66" fmla="*/ 538 w 7455"/>
              <a:gd name="T67" fmla="*/ 495 h 3282"/>
              <a:gd name="T68" fmla="*/ 563 w 7455"/>
              <a:gd name="T69" fmla="*/ 198 h 3282"/>
              <a:gd name="T70" fmla="*/ 1583 w 7455"/>
              <a:gd name="T71" fmla="*/ 165 h 3282"/>
              <a:gd name="T72" fmla="*/ 2060 w 7455"/>
              <a:gd name="T73" fmla="*/ 171 h 3282"/>
              <a:gd name="T74" fmla="*/ 2240 w 7455"/>
              <a:gd name="T75" fmla="*/ 255 h 3282"/>
              <a:gd name="T76" fmla="*/ 2342 w 7455"/>
              <a:gd name="T77" fmla="*/ 474 h 3282"/>
              <a:gd name="T78" fmla="*/ 2336 w 7455"/>
              <a:gd name="T79" fmla="*/ 1146 h 3282"/>
              <a:gd name="T80" fmla="*/ 2339 w 7455"/>
              <a:gd name="T81" fmla="*/ 1719 h 3282"/>
              <a:gd name="T82" fmla="*/ 2351 w 7455"/>
              <a:gd name="T83" fmla="*/ 1842 h 3282"/>
              <a:gd name="T84" fmla="*/ 2456 w 7455"/>
              <a:gd name="T85" fmla="*/ 1881 h 3282"/>
              <a:gd name="T86" fmla="*/ 2793 w 7455"/>
              <a:gd name="T87" fmla="*/ 1886 h 3282"/>
              <a:gd name="T88" fmla="*/ 2990 w 7455"/>
              <a:gd name="T89" fmla="*/ 2034 h 3282"/>
              <a:gd name="T90" fmla="*/ 3155 w 7455"/>
              <a:gd name="T91" fmla="*/ 2165 h 3282"/>
              <a:gd name="T92" fmla="*/ 3426 w 7455"/>
              <a:gd name="T93" fmla="*/ 2223 h 3282"/>
              <a:gd name="T94" fmla="*/ 3723 w 7455"/>
              <a:gd name="T95" fmla="*/ 2238 h 3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55" h="3282">
                <a:moveTo>
                  <a:pt x="3723" y="2238"/>
                </a:moveTo>
                <a:cubicBezTo>
                  <a:pt x="3763" y="2232"/>
                  <a:pt x="3751" y="2238"/>
                  <a:pt x="3768" y="2238"/>
                </a:cubicBezTo>
                <a:cubicBezTo>
                  <a:pt x="3786" y="2238"/>
                  <a:pt x="3804" y="2238"/>
                  <a:pt x="3827" y="2238"/>
                </a:cubicBezTo>
                <a:cubicBezTo>
                  <a:pt x="3850" y="2237"/>
                  <a:pt x="3878" y="2234"/>
                  <a:pt x="3905" y="2233"/>
                </a:cubicBezTo>
                <a:cubicBezTo>
                  <a:pt x="3931" y="2231"/>
                  <a:pt x="3950" y="2230"/>
                  <a:pt x="3987" y="2226"/>
                </a:cubicBezTo>
                <a:cubicBezTo>
                  <a:pt x="4023" y="2222"/>
                  <a:pt x="4079" y="2216"/>
                  <a:pt x="4123" y="2209"/>
                </a:cubicBezTo>
                <a:cubicBezTo>
                  <a:pt x="4167" y="2202"/>
                  <a:pt x="4203" y="2195"/>
                  <a:pt x="4250" y="2184"/>
                </a:cubicBezTo>
                <a:cubicBezTo>
                  <a:pt x="4298" y="2172"/>
                  <a:pt x="4358" y="2155"/>
                  <a:pt x="4406" y="2140"/>
                </a:cubicBezTo>
                <a:cubicBezTo>
                  <a:pt x="4454" y="2124"/>
                  <a:pt x="4498" y="2107"/>
                  <a:pt x="4536" y="2091"/>
                </a:cubicBezTo>
                <a:cubicBezTo>
                  <a:pt x="4575" y="2074"/>
                  <a:pt x="4604" y="2060"/>
                  <a:pt x="4637" y="2042"/>
                </a:cubicBezTo>
                <a:cubicBezTo>
                  <a:pt x="4669" y="2024"/>
                  <a:pt x="4703" y="2003"/>
                  <a:pt x="4731" y="1983"/>
                </a:cubicBezTo>
                <a:cubicBezTo>
                  <a:pt x="4759" y="1962"/>
                  <a:pt x="4785" y="1938"/>
                  <a:pt x="4804" y="1921"/>
                </a:cubicBezTo>
                <a:cubicBezTo>
                  <a:pt x="4823" y="1904"/>
                  <a:pt x="4830" y="1891"/>
                  <a:pt x="4845" y="1878"/>
                </a:cubicBezTo>
                <a:cubicBezTo>
                  <a:pt x="4860" y="1865"/>
                  <a:pt x="4839" y="1849"/>
                  <a:pt x="4892" y="1842"/>
                </a:cubicBezTo>
                <a:cubicBezTo>
                  <a:pt x="4945" y="1835"/>
                  <a:pt x="5090" y="1837"/>
                  <a:pt x="5163" y="1836"/>
                </a:cubicBezTo>
                <a:cubicBezTo>
                  <a:pt x="5236" y="1835"/>
                  <a:pt x="5289" y="1843"/>
                  <a:pt x="5330" y="1836"/>
                </a:cubicBezTo>
                <a:cubicBezTo>
                  <a:pt x="5371" y="1829"/>
                  <a:pt x="5394" y="1821"/>
                  <a:pt x="5408" y="1794"/>
                </a:cubicBezTo>
                <a:cubicBezTo>
                  <a:pt x="5422" y="1767"/>
                  <a:pt x="5412" y="1716"/>
                  <a:pt x="5414" y="1674"/>
                </a:cubicBezTo>
                <a:cubicBezTo>
                  <a:pt x="5416" y="1632"/>
                  <a:pt x="5418" y="1677"/>
                  <a:pt x="5418" y="1540"/>
                </a:cubicBezTo>
                <a:cubicBezTo>
                  <a:pt x="5418" y="1403"/>
                  <a:pt x="5418" y="1017"/>
                  <a:pt x="5417" y="849"/>
                </a:cubicBezTo>
                <a:cubicBezTo>
                  <a:pt x="5416" y="681"/>
                  <a:pt x="5411" y="607"/>
                  <a:pt x="5414" y="534"/>
                </a:cubicBezTo>
                <a:cubicBezTo>
                  <a:pt x="5417" y="461"/>
                  <a:pt x="5422" y="452"/>
                  <a:pt x="5435" y="411"/>
                </a:cubicBezTo>
                <a:cubicBezTo>
                  <a:pt x="5448" y="370"/>
                  <a:pt x="5458" y="327"/>
                  <a:pt x="5492" y="291"/>
                </a:cubicBezTo>
                <a:cubicBezTo>
                  <a:pt x="5526" y="255"/>
                  <a:pt x="5567" y="213"/>
                  <a:pt x="5639" y="195"/>
                </a:cubicBezTo>
                <a:cubicBezTo>
                  <a:pt x="5711" y="177"/>
                  <a:pt x="5816" y="185"/>
                  <a:pt x="5927" y="183"/>
                </a:cubicBezTo>
                <a:cubicBezTo>
                  <a:pt x="6038" y="181"/>
                  <a:pt x="6172" y="181"/>
                  <a:pt x="6308" y="180"/>
                </a:cubicBezTo>
                <a:cubicBezTo>
                  <a:pt x="6444" y="179"/>
                  <a:pt x="6607" y="177"/>
                  <a:pt x="6743" y="177"/>
                </a:cubicBezTo>
                <a:cubicBezTo>
                  <a:pt x="6879" y="177"/>
                  <a:pt x="7036" y="182"/>
                  <a:pt x="7127" y="183"/>
                </a:cubicBezTo>
                <a:cubicBezTo>
                  <a:pt x="7218" y="184"/>
                  <a:pt x="7259" y="136"/>
                  <a:pt x="7289" y="180"/>
                </a:cubicBezTo>
                <a:cubicBezTo>
                  <a:pt x="7319" y="224"/>
                  <a:pt x="7348" y="0"/>
                  <a:pt x="7310" y="446"/>
                </a:cubicBezTo>
                <a:cubicBezTo>
                  <a:pt x="7272" y="892"/>
                  <a:pt x="7455" y="2440"/>
                  <a:pt x="7063" y="2857"/>
                </a:cubicBezTo>
                <a:cubicBezTo>
                  <a:pt x="6671" y="3274"/>
                  <a:pt x="6011" y="2944"/>
                  <a:pt x="4957" y="2947"/>
                </a:cubicBezTo>
                <a:cubicBezTo>
                  <a:pt x="3903" y="2950"/>
                  <a:pt x="1472" y="3282"/>
                  <a:pt x="736" y="2873"/>
                </a:cubicBezTo>
                <a:cubicBezTo>
                  <a:pt x="0" y="2464"/>
                  <a:pt x="567" y="941"/>
                  <a:pt x="538" y="495"/>
                </a:cubicBezTo>
                <a:cubicBezTo>
                  <a:pt x="509" y="49"/>
                  <a:pt x="389" y="253"/>
                  <a:pt x="563" y="198"/>
                </a:cubicBezTo>
                <a:cubicBezTo>
                  <a:pt x="737" y="143"/>
                  <a:pt x="1334" y="169"/>
                  <a:pt x="1583" y="165"/>
                </a:cubicBezTo>
                <a:cubicBezTo>
                  <a:pt x="1832" y="161"/>
                  <a:pt x="1951" y="156"/>
                  <a:pt x="2060" y="171"/>
                </a:cubicBezTo>
                <a:cubicBezTo>
                  <a:pt x="2169" y="186"/>
                  <a:pt x="2193" y="204"/>
                  <a:pt x="2240" y="255"/>
                </a:cubicBezTo>
                <a:cubicBezTo>
                  <a:pt x="2287" y="306"/>
                  <a:pt x="2326" y="326"/>
                  <a:pt x="2342" y="474"/>
                </a:cubicBezTo>
                <a:cubicBezTo>
                  <a:pt x="2358" y="622"/>
                  <a:pt x="2336" y="939"/>
                  <a:pt x="2336" y="1146"/>
                </a:cubicBezTo>
                <a:cubicBezTo>
                  <a:pt x="2336" y="1353"/>
                  <a:pt x="2337" y="1603"/>
                  <a:pt x="2339" y="1719"/>
                </a:cubicBezTo>
                <a:cubicBezTo>
                  <a:pt x="2341" y="1835"/>
                  <a:pt x="2332" y="1815"/>
                  <a:pt x="2351" y="1842"/>
                </a:cubicBezTo>
                <a:cubicBezTo>
                  <a:pt x="2370" y="1869"/>
                  <a:pt x="2382" y="1874"/>
                  <a:pt x="2456" y="1881"/>
                </a:cubicBezTo>
                <a:cubicBezTo>
                  <a:pt x="2530" y="1888"/>
                  <a:pt x="2704" y="1861"/>
                  <a:pt x="2793" y="1886"/>
                </a:cubicBezTo>
                <a:cubicBezTo>
                  <a:pt x="2882" y="1911"/>
                  <a:pt x="2930" y="1988"/>
                  <a:pt x="2990" y="2034"/>
                </a:cubicBezTo>
                <a:cubicBezTo>
                  <a:pt x="3050" y="2080"/>
                  <a:pt x="3082" y="2134"/>
                  <a:pt x="3155" y="2165"/>
                </a:cubicBezTo>
                <a:cubicBezTo>
                  <a:pt x="3228" y="2196"/>
                  <a:pt x="3331" y="2211"/>
                  <a:pt x="3426" y="2223"/>
                </a:cubicBezTo>
                <a:cubicBezTo>
                  <a:pt x="3521" y="2235"/>
                  <a:pt x="3661" y="2235"/>
                  <a:pt x="3723" y="2238"/>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4583" name="Group 7"/>
          <p:cNvGrpSpPr>
            <a:grpSpLocks/>
          </p:cNvGrpSpPr>
          <p:nvPr/>
        </p:nvGrpSpPr>
        <p:grpSpPr bwMode="auto">
          <a:xfrm>
            <a:off x="5197475" y="5548313"/>
            <a:ext cx="277813" cy="238125"/>
            <a:chOff x="3192" y="2215"/>
            <a:chExt cx="920" cy="943"/>
          </a:xfrm>
        </p:grpSpPr>
        <p:sp>
          <p:nvSpPr>
            <p:cNvPr id="24584" name="Freeform 8"/>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5" name="Line 9"/>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6" name="Line 10"/>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7" name="Line 11"/>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8" name="Line 12"/>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9" name="Freeform 13"/>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0" name="Freeform 14"/>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1" name="Freeform 15"/>
            <p:cNvSpPr>
              <a:spLocks/>
            </p:cNvSpPr>
            <p:nvPr/>
          </p:nvSpPr>
          <p:spPr bwMode="auto">
            <a:xfrm>
              <a:off x="3930" y="2338"/>
              <a:ext cx="182" cy="70"/>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2" name="Freeform 16"/>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4593" name="Freeform 17"/>
          <p:cNvSpPr>
            <a:spLocks/>
          </p:cNvSpPr>
          <p:nvPr/>
        </p:nvSpPr>
        <p:spPr bwMode="auto">
          <a:xfrm>
            <a:off x="-4402138" y="2506663"/>
            <a:ext cx="6708776" cy="457200"/>
          </a:xfrm>
          <a:custGeom>
            <a:avLst/>
            <a:gdLst>
              <a:gd name="T0" fmla="*/ 0 w 4226"/>
              <a:gd name="T1" fmla="*/ 50 h 288"/>
              <a:gd name="T2" fmla="*/ 1242 w 4226"/>
              <a:gd name="T3" fmla="*/ 42 h 288"/>
              <a:gd name="T4" fmla="*/ 2987 w 4226"/>
              <a:gd name="T5" fmla="*/ 34 h 288"/>
              <a:gd name="T6" fmla="*/ 4024 w 4226"/>
              <a:gd name="T7" fmla="*/ 42 h 288"/>
              <a:gd name="T8" fmla="*/ 4197 w 4226"/>
              <a:gd name="T9" fmla="*/ 288 h 288"/>
            </a:gdLst>
            <a:ahLst/>
            <a:cxnLst>
              <a:cxn ang="0">
                <a:pos x="T0" y="T1"/>
              </a:cxn>
              <a:cxn ang="0">
                <a:pos x="T2" y="T3"/>
              </a:cxn>
              <a:cxn ang="0">
                <a:pos x="T4" y="T5"/>
              </a:cxn>
              <a:cxn ang="0">
                <a:pos x="T6" y="T7"/>
              </a:cxn>
              <a:cxn ang="0">
                <a:pos x="T8" y="T9"/>
              </a:cxn>
            </a:cxnLst>
            <a:rect l="0" t="0" r="r" b="b"/>
            <a:pathLst>
              <a:path w="4226" h="288">
                <a:moveTo>
                  <a:pt x="0" y="50"/>
                </a:moveTo>
                <a:cubicBezTo>
                  <a:pt x="207" y="49"/>
                  <a:pt x="744" y="45"/>
                  <a:pt x="1242" y="42"/>
                </a:cubicBezTo>
                <a:cubicBezTo>
                  <a:pt x="1740" y="39"/>
                  <a:pt x="2523" y="34"/>
                  <a:pt x="2987" y="34"/>
                </a:cubicBezTo>
                <a:cubicBezTo>
                  <a:pt x="3451" y="34"/>
                  <a:pt x="3822" y="0"/>
                  <a:pt x="4024" y="42"/>
                </a:cubicBezTo>
                <a:cubicBezTo>
                  <a:pt x="4226" y="84"/>
                  <a:pt x="4161" y="237"/>
                  <a:pt x="4197" y="288"/>
                </a:cubicBezTo>
              </a:path>
            </a:pathLst>
          </a:custGeom>
          <a:noFill/>
          <a:ln w="101600">
            <a:solidFill>
              <a:srgbClr val="BEBEB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4" name="Freeform 18"/>
          <p:cNvSpPr>
            <a:spLocks/>
          </p:cNvSpPr>
          <p:nvPr/>
        </p:nvSpPr>
        <p:spPr bwMode="auto">
          <a:xfrm>
            <a:off x="6570663" y="2573338"/>
            <a:ext cx="2795587" cy="469900"/>
          </a:xfrm>
          <a:custGeom>
            <a:avLst/>
            <a:gdLst>
              <a:gd name="T0" fmla="*/ 0 w 1761"/>
              <a:gd name="T1" fmla="*/ 296 h 296"/>
              <a:gd name="T2" fmla="*/ 214 w 1761"/>
              <a:gd name="T3" fmla="*/ 58 h 296"/>
              <a:gd name="T4" fmla="*/ 453 w 1761"/>
              <a:gd name="T5" fmla="*/ 16 h 296"/>
              <a:gd name="T6" fmla="*/ 1761 w 1761"/>
              <a:gd name="T7" fmla="*/ 0 h 296"/>
            </a:gdLst>
            <a:ahLst/>
            <a:cxnLst>
              <a:cxn ang="0">
                <a:pos x="T0" y="T1"/>
              </a:cxn>
              <a:cxn ang="0">
                <a:pos x="T2" y="T3"/>
              </a:cxn>
              <a:cxn ang="0">
                <a:pos x="T4" y="T5"/>
              </a:cxn>
              <a:cxn ang="0">
                <a:pos x="T6" y="T7"/>
              </a:cxn>
            </a:cxnLst>
            <a:rect l="0" t="0" r="r" b="b"/>
            <a:pathLst>
              <a:path w="1761" h="296">
                <a:moveTo>
                  <a:pt x="0" y="296"/>
                </a:moveTo>
                <a:cubicBezTo>
                  <a:pt x="69" y="200"/>
                  <a:pt x="139" y="105"/>
                  <a:pt x="214" y="58"/>
                </a:cubicBezTo>
                <a:cubicBezTo>
                  <a:pt x="289" y="11"/>
                  <a:pt x="195" y="26"/>
                  <a:pt x="453" y="16"/>
                </a:cubicBezTo>
                <a:cubicBezTo>
                  <a:pt x="711" y="6"/>
                  <a:pt x="1489" y="3"/>
                  <a:pt x="1761" y="0"/>
                </a:cubicBezTo>
              </a:path>
            </a:pathLst>
          </a:custGeom>
          <a:noFill/>
          <a:ln w="88900">
            <a:solidFill>
              <a:srgbClr val="BEBEBE"/>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5" name="Line 19"/>
          <p:cNvSpPr>
            <a:spLocks noChangeShapeType="1"/>
          </p:cNvSpPr>
          <p:nvPr/>
        </p:nvSpPr>
        <p:spPr bwMode="auto">
          <a:xfrm>
            <a:off x="-862013" y="2443163"/>
            <a:ext cx="10202863" cy="26987"/>
          </a:xfrm>
          <a:prstGeom prst="line">
            <a:avLst/>
          </a:prstGeom>
          <a:noFill/>
          <a:ln w="101600">
            <a:solidFill>
              <a:srgbClr val="BEBEB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4596" name="Group 20"/>
          <p:cNvGrpSpPr>
            <a:grpSpLocks/>
          </p:cNvGrpSpPr>
          <p:nvPr/>
        </p:nvGrpSpPr>
        <p:grpSpPr bwMode="auto">
          <a:xfrm>
            <a:off x="2522538" y="2835275"/>
            <a:ext cx="4037012" cy="2012950"/>
            <a:chOff x="1589" y="1786"/>
            <a:chExt cx="2543" cy="1268"/>
          </a:xfrm>
        </p:grpSpPr>
        <p:sp>
          <p:nvSpPr>
            <p:cNvPr id="24597" name="Oval 21"/>
            <p:cNvSpPr>
              <a:spLocks noChangeArrowheads="1"/>
            </p:cNvSpPr>
            <p:nvPr/>
          </p:nvSpPr>
          <p:spPr bwMode="auto">
            <a:xfrm>
              <a:off x="1589" y="178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98" name="Oval 22"/>
            <p:cNvSpPr>
              <a:spLocks noChangeArrowheads="1"/>
            </p:cNvSpPr>
            <p:nvPr/>
          </p:nvSpPr>
          <p:spPr bwMode="auto">
            <a:xfrm>
              <a:off x="3775" y="189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99" name="Oval 23"/>
            <p:cNvSpPr>
              <a:spLocks noChangeArrowheads="1"/>
            </p:cNvSpPr>
            <p:nvPr/>
          </p:nvSpPr>
          <p:spPr bwMode="auto">
            <a:xfrm>
              <a:off x="2669" y="2241"/>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00" name="Oval 24"/>
            <p:cNvSpPr>
              <a:spLocks noChangeArrowheads="1"/>
            </p:cNvSpPr>
            <p:nvPr/>
          </p:nvSpPr>
          <p:spPr bwMode="auto">
            <a:xfrm>
              <a:off x="1877" y="207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01" name="Oval 25"/>
            <p:cNvSpPr>
              <a:spLocks noChangeArrowheads="1"/>
            </p:cNvSpPr>
            <p:nvPr/>
          </p:nvSpPr>
          <p:spPr bwMode="auto">
            <a:xfrm>
              <a:off x="1971" y="2801"/>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02" name="Oval 26"/>
            <p:cNvSpPr>
              <a:spLocks noChangeArrowheads="1"/>
            </p:cNvSpPr>
            <p:nvPr/>
          </p:nvSpPr>
          <p:spPr bwMode="auto">
            <a:xfrm>
              <a:off x="3202" y="244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03" name="Oval 27"/>
            <p:cNvSpPr>
              <a:spLocks noChangeArrowheads="1"/>
            </p:cNvSpPr>
            <p:nvPr/>
          </p:nvSpPr>
          <p:spPr bwMode="auto">
            <a:xfrm>
              <a:off x="2796" y="186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04" name="Oval 28"/>
            <p:cNvSpPr>
              <a:spLocks noChangeArrowheads="1"/>
            </p:cNvSpPr>
            <p:nvPr/>
          </p:nvSpPr>
          <p:spPr bwMode="auto">
            <a:xfrm>
              <a:off x="2357" y="255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05" name="Oval 29"/>
            <p:cNvSpPr>
              <a:spLocks noChangeArrowheads="1"/>
            </p:cNvSpPr>
            <p:nvPr/>
          </p:nvSpPr>
          <p:spPr bwMode="auto">
            <a:xfrm>
              <a:off x="3276" y="223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06" name="Oval 30"/>
            <p:cNvSpPr>
              <a:spLocks noChangeArrowheads="1"/>
            </p:cNvSpPr>
            <p:nvPr/>
          </p:nvSpPr>
          <p:spPr bwMode="auto">
            <a:xfrm>
              <a:off x="3364" y="297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07" name="Oval 31"/>
            <p:cNvSpPr>
              <a:spLocks noChangeArrowheads="1"/>
            </p:cNvSpPr>
            <p:nvPr/>
          </p:nvSpPr>
          <p:spPr bwMode="auto">
            <a:xfrm>
              <a:off x="3921" y="2603"/>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08" name="Oval 32"/>
            <p:cNvSpPr>
              <a:spLocks noChangeArrowheads="1"/>
            </p:cNvSpPr>
            <p:nvPr/>
          </p:nvSpPr>
          <p:spPr bwMode="auto">
            <a:xfrm>
              <a:off x="2228" y="1873"/>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09" name="Oval 33"/>
            <p:cNvSpPr>
              <a:spLocks noChangeArrowheads="1"/>
            </p:cNvSpPr>
            <p:nvPr/>
          </p:nvSpPr>
          <p:spPr bwMode="auto">
            <a:xfrm>
              <a:off x="4076" y="299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10" name="Oval 34"/>
            <p:cNvSpPr>
              <a:spLocks noChangeArrowheads="1"/>
            </p:cNvSpPr>
            <p:nvPr/>
          </p:nvSpPr>
          <p:spPr bwMode="auto">
            <a:xfrm>
              <a:off x="2585" y="2922"/>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9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459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5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animBg="1"/>
      <p:bldP spid="24579" grpId="0" animBg="1"/>
      <p:bldP spid="2459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en-US" dirty="0" smtClean="0"/>
              <a:t>Harvesting dos and don'ts</a:t>
            </a:r>
            <a:endParaRPr lang="en-US" altLang="en-US" dirty="0"/>
          </a:p>
        </p:txBody>
      </p:sp>
      <p:sp>
        <p:nvSpPr>
          <p:cNvPr id="25603" name="Rectangle 3"/>
          <p:cNvSpPr>
            <a:spLocks noChangeArrowheads="1"/>
          </p:cNvSpPr>
          <p:nvPr/>
        </p:nvSpPr>
        <p:spPr bwMode="auto">
          <a:xfrm>
            <a:off x="1192213" y="1600200"/>
            <a:ext cx="675957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fontAlgn="base">
              <a:spcBef>
                <a:spcPct val="20000"/>
              </a:spcBef>
              <a:spcAft>
                <a:spcPct val="0"/>
              </a:spcAft>
              <a:buChar char="»"/>
              <a:defRPr sz="2000">
                <a:solidFill>
                  <a:schemeClr val="tx1"/>
                </a:solidFill>
                <a:latin typeface="Arial" pitchFamily="34" charset="0"/>
              </a:defRPr>
            </a:lvl6pPr>
            <a:lvl7pPr marL="2971800" indent="-228600" fontAlgn="base">
              <a:spcBef>
                <a:spcPct val="20000"/>
              </a:spcBef>
              <a:spcAft>
                <a:spcPct val="0"/>
              </a:spcAft>
              <a:buChar char="»"/>
              <a:defRPr sz="2000">
                <a:solidFill>
                  <a:schemeClr val="tx1"/>
                </a:solidFill>
                <a:latin typeface="Arial" pitchFamily="34" charset="0"/>
              </a:defRPr>
            </a:lvl7pPr>
            <a:lvl8pPr marL="3429000" indent="-228600" fontAlgn="base">
              <a:spcBef>
                <a:spcPct val="20000"/>
              </a:spcBef>
              <a:spcAft>
                <a:spcPct val="0"/>
              </a:spcAft>
              <a:buChar char="»"/>
              <a:defRPr sz="2000">
                <a:solidFill>
                  <a:schemeClr val="tx1"/>
                </a:solidFill>
                <a:latin typeface="Arial" pitchFamily="34" charset="0"/>
              </a:defRPr>
            </a:lvl8pPr>
            <a:lvl9pPr marL="3886200" indent="-228600" fontAlgn="base">
              <a:spcBef>
                <a:spcPct val="20000"/>
              </a:spcBef>
              <a:spcAft>
                <a:spcPct val="0"/>
              </a:spcAft>
              <a:buChar char="»"/>
              <a:defRPr sz="2000">
                <a:solidFill>
                  <a:schemeClr val="tx1"/>
                </a:solidFill>
                <a:latin typeface="Arial" pitchFamily="34" charset="0"/>
              </a:defRPr>
            </a:lvl9pPr>
          </a:lstStyle>
          <a:p>
            <a:pPr>
              <a:buFontTx/>
              <a:buNone/>
            </a:pPr>
            <a:r>
              <a:rPr lang="en-US" altLang="en-US">
                <a:solidFill>
                  <a:srgbClr val="C0C0C0"/>
                </a:solidFill>
              </a:rPr>
              <a:t>physical contact</a:t>
            </a:r>
          </a:p>
          <a:p>
            <a:pPr>
              <a:buFontTx/>
              <a:buNone/>
            </a:pPr>
            <a:r>
              <a:rPr lang="en-US" altLang="en-US" sz="2000">
                <a:solidFill>
                  <a:srgbClr val="C0C0C0"/>
                </a:solidFill>
              </a:rPr>
              <a:t>	don’t touch the part you intend to shoot</a:t>
            </a:r>
          </a:p>
          <a:p>
            <a:pPr>
              <a:buFontTx/>
              <a:buNone/>
            </a:pPr>
            <a:r>
              <a:rPr lang="en-US" altLang="en-US">
                <a:solidFill>
                  <a:srgbClr val="C0C0C0"/>
                </a:solidFill>
              </a:rPr>
              <a:t>osmotic shock</a:t>
            </a:r>
          </a:p>
          <a:p>
            <a:pPr>
              <a:buFontTx/>
              <a:buNone/>
            </a:pPr>
            <a:r>
              <a:rPr lang="en-US" altLang="en-US" sz="2000">
                <a:solidFill>
                  <a:srgbClr val="C0C0C0"/>
                </a:solidFill>
              </a:rPr>
              <a:t>	equilibrate, or calculate matching solution</a:t>
            </a:r>
          </a:p>
          <a:p>
            <a:pPr>
              <a:buFontTx/>
              <a:buNone/>
            </a:pPr>
            <a:r>
              <a:rPr lang="en-US" altLang="en-US"/>
              <a:t>changes in dielectric constant</a:t>
            </a:r>
          </a:p>
          <a:p>
            <a:pPr>
              <a:buFontTx/>
              <a:buNone/>
            </a:pPr>
            <a:r>
              <a:rPr lang="en-US" altLang="en-US" sz="1800"/>
              <a:t>	Petsko (1975) </a:t>
            </a:r>
            <a:r>
              <a:rPr lang="en-US" altLang="en-US" sz="1800" i="1"/>
              <a:t>J. Mol. Biol.</a:t>
            </a:r>
            <a:r>
              <a:rPr lang="en-US" altLang="en-US" sz="1800"/>
              <a:t> </a:t>
            </a:r>
            <a:r>
              <a:rPr lang="en-US" altLang="en-US" sz="1800" b="1"/>
              <a:t>96</a:t>
            </a:r>
            <a:r>
              <a:rPr lang="en-US" altLang="en-US" sz="1800"/>
              <a:t>, 381-388. </a:t>
            </a:r>
            <a:endParaRPr lang="en-US" altLang="en-US" sz="1200"/>
          </a:p>
          <a:p>
            <a:pPr>
              <a:buFontTx/>
              <a:buNone/>
            </a:pPr>
            <a:r>
              <a:rPr lang="en-US" altLang="en-US"/>
              <a:t>cooled density mismatch</a:t>
            </a:r>
          </a:p>
          <a:p>
            <a:pPr>
              <a:buFontTx/>
              <a:buNone/>
            </a:pPr>
            <a:r>
              <a:rPr lang="en-US" altLang="en-US" sz="1800"/>
              <a:t>	Juers &amp; Matthews (2004) </a:t>
            </a:r>
            <a:r>
              <a:rPr lang="en-US" altLang="en-US" sz="1800" i="1"/>
              <a:t>Acta Cryst. D</a:t>
            </a:r>
            <a:r>
              <a:rPr lang="en-US" altLang="en-US" sz="1800"/>
              <a:t> </a:t>
            </a:r>
            <a:r>
              <a:rPr lang="en-US" altLang="en-US" sz="1800" b="1"/>
              <a:t>60</a:t>
            </a:r>
            <a:r>
              <a:rPr lang="en-US" altLang="en-US" sz="1800"/>
              <a:t>, 412-421. </a:t>
            </a:r>
          </a:p>
          <a:p>
            <a:pPr>
              <a:buFontTx/>
              <a:buNone/>
            </a:pP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500" fill="hold"/>
                                        <p:tgtEl>
                                          <p:spTgt spid="25603">
                                            <p:txEl>
                                              <p:pRg st="4" end="4"/>
                                            </p:txEl>
                                          </p:spTgt>
                                        </p:tgtEl>
                                        <p:attrNameLst>
                                          <p:attrName>style.color</p:attrName>
                                        </p:attrNameLst>
                                      </p:cBhvr>
                                      <p:to>
                                        <a:srgbClr val="FF0000"/>
                                      </p:to>
                                    </p:animClr>
                                  </p:childTnLst>
                                </p:cTn>
                              </p:par>
                              <p:par>
                                <p:cTn id="7" presetID="3" presetClass="emph" presetSubtype="2" fill="hold" nodeType="withEffect">
                                  <p:stCondLst>
                                    <p:cond delay="0"/>
                                  </p:stCondLst>
                                  <p:childTnLst>
                                    <p:animClr clrSpc="rgb" dir="cw">
                                      <p:cBhvr override="childStyle">
                                        <p:cTn id="8" dur="500" fill="hold"/>
                                        <p:tgtEl>
                                          <p:spTgt spid="25603">
                                            <p:txEl>
                                              <p:pRg st="5" end="5"/>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en-US" b="1"/>
              <a:t>Dielectric matching</a:t>
            </a:r>
          </a:p>
        </p:txBody>
      </p:sp>
      <p:sp>
        <p:nvSpPr>
          <p:cNvPr id="26627" name="Rectangle 3"/>
          <p:cNvSpPr>
            <a:spLocks noChangeArrowheads="1"/>
          </p:cNvSpPr>
          <p:nvPr/>
        </p:nvSpPr>
        <p:spPr bwMode="auto">
          <a:xfrm>
            <a:off x="808038" y="5119688"/>
            <a:ext cx="7277100" cy="173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spcBef>
                <a:spcPct val="20000"/>
              </a:spcBef>
              <a:buChar char="•"/>
              <a:defRPr sz="3200">
                <a:solidFill>
                  <a:schemeClr val="tx1"/>
                </a:solidFill>
                <a:latin typeface="Arial" pitchFamily="34" charset="0"/>
              </a:defRPr>
            </a:lvl1pPr>
            <a:lvl2pPr marL="990600" indent="-533400">
              <a:spcBef>
                <a:spcPct val="20000"/>
              </a:spcBef>
              <a:buChar char="–"/>
              <a:defRPr sz="2800">
                <a:solidFill>
                  <a:schemeClr val="tx1"/>
                </a:solidFill>
                <a:latin typeface="Arial" pitchFamily="34" charset="0"/>
              </a:defRPr>
            </a:lvl2pPr>
            <a:lvl3pPr marL="1371600" indent="-457200">
              <a:spcBef>
                <a:spcPct val="20000"/>
              </a:spcBef>
              <a:buChar char="•"/>
              <a:defRPr sz="2400">
                <a:solidFill>
                  <a:schemeClr val="tx1"/>
                </a:solidFill>
                <a:latin typeface="Arial" pitchFamily="34" charset="0"/>
              </a:defRPr>
            </a:lvl3pPr>
            <a:lvl4pPr marL="1752600" indent="-381000">
              <a:spcBef>
                <a:spcPct val="20000"/>
              </a:spcBef>
              <a:buChar char="–"/>
              <a:defRPr sz="2000">
                <a:solidFill>
                  <a:schemeClr val="tx1"/>
                </a:solidFill>
                <a:latin typeface="Arial" pitchFamily="34" charset="0"/>
              </a:defRPr>
            </a:lvl4pPr>
            <a:lvl5pPr marL="2209800" indent="-381000">
              <a:spcBef>
                <a:spcPct val="20000"/>
              </a:spcBef>
              <a:buChar char="»"/>
              <a:defRPr sz="2000">
                <a:solidFill>
                  <a:schemeClr val="tx1"/>
                </a:solidFill>
                <a:latin typeface="Arial" pitchFamily="34" charset="0"/>
              </a:defRPr>
            </a:lvl5pPr>
            <a:lvl6pPr marL="2667000" indent="-381000" fontAlgn="base">
              <a:spcBef>
                <a:spcPct val="20000"/>
              </a:spcBef>
              <a:spcAft>
                <a:spcPct val="0"/>
              </a:spcAft>
              <a:buChar char="»"/>
              <a:defRPr sz="2000">
                <a:solidFill>
                  <a:schemeClr val="tx1"/>
                </a:solidFill>
                <a:latin typeface="Arial" pitchFamily="34" charset="0"/>
              </a:defRPr>
            </a:lvl6pPr>
            <a:lvl7pPr marL="3124200" indent="-381000" fontAlgn="base">
              <a:spcBef>
                <a:spcPct val="20000"/>
              </a:spcBef>
              <a:spcAft>
                <a:spcPct val="0"/>
              </a:spcAft>
              <a:buChar char="»"/>
              <a:defRPr sz="2000">
                <a:solidFill>
                  <a:schemeClr val="tx1"/>
                </a:solidFill>
                <a:latin typeface="Arial" pitchFamily="34" charset="0"/>
              </a:defRPr>
            </a:lvl7pPr>
            <a:lvl8pPr marL="3581400" indent="-381000" fontAlgn="base">
              <a:spcBef>
                <a:spcPct val="20000"/>
              </a:spcBef>
              <a:spcAft>
                <a:spcPct val="0"/>
              </a:spcAft>
              <a:buChar char="»"/>
              <a:defRPr sz="2000">
                <a:solidFill>
                  <a:schemeClr val="tx1"/>
                </a:solidFill>
                <a:latin typeface="Arial" pitchFamily="34" charset="0"/>
              </a:defRPr>
            </a:lvl8pPr>
            <a:lvl9pPr marL="4038600" indent="-381000" fontAlgn="base">
              <a:spcBef>
                <a:spcPct val="20000"/>
              </a:spcBef>
              <a:spcAft>
                <a:spcPct val="0"/>
              </a:spcAft>
              <a:buChar char="»"/>
              <a:defRPr sz="2000">
                <a:solidFill>
                  <a:schemeClr val="tx1"/>
                </a:solidFill>
                <a:latin typeface="Arial" pitchFamily="34" charset="0"/>
              </a:defRPr>
            </a:lvl9pPr>
          </a:lstStyle>
          <a:p>
            <a:pPr>
              <a:buFontTx/>
              <a:buNone/>
            </a:pPr>
            <a:r>
              <a:rPr lang="en-US" altLang="en-US" sz="1800"/>
              <a:t>Travers &amp; Douzou (1970) </a:t>
            </a:r>
            <a:r>
              <a:rPr lang="en-US" altLang="en-US" sz="1800" i="1"/>
              <a:t>J. of Phys. Chem.</a:t>
            </a:r>
            <a:r>
              <a:rPr lang="en-US" altLang="en-US" sz="1800"/>
              <a:t> </a:t>
            </a:r>
            <a:r>
              <a:rPr lang="en-US" altLang="en-US" sz="1800" b="1"/>
              <a:t>74</a:t>
            </a:r>
            <a:r>
              <a:rPr lang="en-US" altLang="en-US" sz="1800"/>
              <a:t>, 2243-2244. </a:t>
            </a:r>
          </a:p>
          <a:p>
            <a:pPr>
              <a:buFontTx/>
              <a:buNone/>
            </a:pPr>
            <a:endParaRPr lang="en-US" altLang="en-US" sz="1800"/>
          </a:p>
          <a:p>
            <a:pPr>
              <a:buFontTx/>
              <a:buNone/>
            </a:pPr>
            <a:endParaRPr lang="en-US" altLang="en-US" sz="1800"/>
          </a:p>
          <a:p>
            <a:pPr>
              <a:buFontTx/>
              <a:buNone/>
            </a:pPr>
            <a:r>
              <a:rPr lang="en-US" altLang="en-US" sz="1800"/>
              <a:t>Petsko (1975) </a:t>
            </a:r>
            <a:r>
              <a:rPr lang="en-US" altLang="en-US" sz="1800" i="1"/>
              <a:t>J. Mol. Biol.</a:t>
            </a:r>
            <a:r>
              <a:rPr lang="en-US" altLang="en-US" sz="1800"/>
              <a:t> </a:t>
            </a:r>
            <a:r>
              <a:rPr lang="en-US" altLang="en-US" sz="1800" b="1"/>
              <a:t>96</a:t>
            </a:r>
            <a:r>
              <a:rPr lang="en-US" altLang="en-US" sz="1800"/>
              <a:t>, 381-388.</a:t>
            </a:r>
          </a:p>
          <a:p>
            <a:pPr>
              <a:buFontTx/>
              <a:buNone/>
            </a:pPr>
            <a:r>
              <a:rPr lang="en-US" altLang="en-US" sz="1800"/>
              <a:t>Douzou (1977) </a:t>
            </a:r>
            <a:r>
              <a:rPr lang="en-US" altLang="en-US" sz="1800" i="1"/>
              <a:t>Cryobiochemistry</a:t>
            </a:r>
            <a:r>
              <a:rPr lang="en-US" altLang="en-US" sz="1800"/>
              <a:t>. Academic Press.</a:t>
            </a:r>
          </a:p>
        </p:txBody>
      </p:sp>
      <p:pic>
        <p:nvPicPr>
          <p:cNvPr id="26628" name="Picture 4"/>
          <p:cNvPicPr>
            <a:picLocks noChangeAspect="1" noChangeArrowheads="1"/>
          </p:cNvPicPr>
          <p:nvPr/>
        </p:nvPicPr>
        <p:blipFill>
          <a:blip r:embed="rId2">
            <a:extLst>
              <a:ext uri="{28A0092B-C50C-407E-A947-70E740481C1C}">
                <a14:useLocalDpi xmlns:a14="http://schemas.microsoft.com/office/drawing/2010/main" val="0"/>
              </a:ext>
            </a:extLst>
          </a:blip>
          <a:srcRect l="12523" t="24431" r="10498" b="21330"/>
          <a:stretch>
            <a:fillRect/>
          </a:stretch>
        </p:blipFill>
        <p:spPr bwMode="auto">
          <a:xfrm>
            <a:off x="295275" y="1544638"/>
            <a:ext cx="8455025" cy="360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9" name="Line 5"/>
          <p:cNvSpPr>
            <a:spLocks noChangeShapeType="1"/>
          </p:cNvSpPr>
          <p:nvPr/>
        </p:nvSpPr>
        <p:spPr bwMode="auto">
          <a:xfrm flipV="1">
            <a:off x="4532313" y="2481263"/>
            <a:ext cx="3292475" cy="1541462"/>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Object 2"/>
          <p:cNvGraphicFramePr>
            <a:graphicFrameLocks noGrp="1" noChangeAspect="1"/>
          </p:cNvGraphicFramePr>
          <p:nvPr>
            <p:ph idx="1"/>
          </p:nvPr>
        </p:nvGraphicFramePr>
        <p:xfrm>
          <a:off x="890588" y="1122363"/>
          <a:ext cx="7204075" cy="4721225"/>
        </p:xfrm>
        <a:graphic>
          <a:graphicData uri="http://schemas.openxmlformats.org/presentationml/2006/ole">
            <mc:AlternateContent xmlns:mc="http://schemas.openxmlformats.org/markup-compatibility/2006">
              <mc:Choice xmlns:v="urn:schemas-microsoft-com:vml" Requires="v">
                <p:oleObj spid="_x0000_s27767" name="Chart" r:id="rId3" imgW="7219950" imgH="5057775" progId="MSGraph.Chart.8">
                  <p:embed followColorScheme="full"/>
                </p:oleObj>
              </mc:Choice>
              <mc:Fallback>
                <p:oleObj name="Chart" r:id="rId3" imgW="7219950" imgH="5057775"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588" y="1122363"/>
                        <a:ext cx="7204075" cy="4721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651" name="Rectangle 3"/>
          <p:cNvSpPr>
            <a:spLocks noGrp="1" noChangeArrowheads="1"/>
          </p:cNvSpPr>
          <p:nvPr>
            <p:ph type="title"/>
          </p:nvPr>
        </p:nvSpPr>
        <p:spPr>
          <a:noFill/>
          <a:ln/>
        </p:spPr>
        <p:txBody>
          <a:bodyPr/>
          <a:lstStyle/>
          <a:p>
            <a:r>
              <a:rPr lang="en-US" altLang="en-US" sz="4000"/>
              <a:t>Tris buffer vs temperature</a:t>
            </a:r>
          </a:p>
        </p:txBody>
      </p:sp>
      <p:sp>
        <p:nvSpPr>
          <p:cNvPr id="27652" name="Text Box 4"/>
          <p:cNvSpPr txBox="1">
            <a:spLocks noChangeArrowheads="1"/>
          </p:cNvSpPr>
          <p:nvPr/>
        </p:nvSpPr>
        <p:spPr bwMode="auto">
          <a:xfrm>
            <a:off x="3902075" y="5705475"/>
            <a:ext cx="1949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Temperature (C)</a:t>
            </a:r>
          </a:p>
        </p:txBody>
      </p:sp>
      <p:sp>
        <p:nvSpPr>
          <p:cNvPr id="27653" name="Text Box 5"/>
          <p:cNvSpPr txBox="1">
            <a:spLocks noChangeArrowheads="1"/>
          </p:cNvSpPr>
          <p:nvPr/>
        </p:nvSpPr>
        <p:spPr bwMode="auto">
          <a:xfrm rot="-5400000">
            <a:off x="551657" y="3217068"/>
            <a:ext cx="48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pH</a:t>
            </a:r>
          </a:p>
        </p:txBody>
      </p:sp>
      <p:graphicFrame>
        <p:nvGraphicFramePr>
          <p:cNvPr id="27654" name="Object 6"/>
          <p:cNvGraphicFramePr>
            <a:graphicFrameLocks noChangeAspect="1"/>
          </p:cNvGraphicFramePr>
          <p:nvPr/>
        </p:nvGraphicFramePr>
        <p:xfrm>
          <a:off x="987425" y="4946650"/>
          <a:ext cx="1474788" cy="1116013"/>
        </p:xfrm>
        <a:graphic>
          <a:graphicData uri="http://schemas.openxmlformats.org/presentationml/2006/ole">
            <mc:AlternateContent xmlns:mc="http://schemas.openxmlformats.org/markup-compatibility/2006">
              <mc:Choice xmlns:v="urn:schemas-microsoft-com:vml" Requires="v">
                <p:oleObj spid="_x0000_s27768" name="Chart" r:id="rId5" imgW="1209675" imgH="914400" progId="MSGraph.Chart.8">
                  <p:embed followColorScheme="full"/>
                </p:oleObj>
              </mc:Choice>
              <mc:Fallback>
                <p:oleObj name="Chart" r:id="rId5" imgW="1209675" imgH="914400" progId="MSGraph.Chart.8">
                  <p:embed followColorScheme="full"/>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425" y="4946650"/>
                        <a:ext cx="1474788" cy="1116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4" name="Object 2"/>
          <p:cNvGraphicFramePr>
            <a:graphicFrameLocks noGrp="1" noChangeAspect="1"/>
          </p:cNvGraphicFramePr>
          <p:nvPr>
            <p:ph idx="1"/>
          </p:nvPr>
        </p:nvGraphicFramePr>
        <p:xfrm>
          <a:off x="890588" y="1122363"/>
          <a:ext cx="7204075" cy="4721225"/>
        </p:xfrm>
        <a:graphic>
          <a:graphicData uri="http://schemas.openxmlformats.org/presentationml/2006/ole">
            <mc:AlternateContent xmlns:mc="http://schemas.openxmlformats.org/markup-compatibility/2006">
              <mc:Choice xmlns:v="urn:schemas-microsoft-com:vml" Requires="v">
                <p:oleObj spid="_x0000_s28792" name="Chart" r:id="rId3" imgW="7219950" imgH="5057775" progId="MSGraph.Chart.8">
                  <p:embed followColorScheme="full"/>
                </p:oleObj>
              </mc:Choice>
              <mc:Fallback>
                <p:oleObj name="Chart" r:id="rId3" imgW="7219950" imgH="5057775"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588" y="1122363"/>
                        <a:ext cx="7204075" cy="4721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8675" name="Rectangle 3"/>
          <p:cNvSpPr>
            <a:spLocks noGrp="1" noChangeArrowheads="1"/>
          </p:cNvSpPr>
          <p:nvPr>
            <p:ph type="title"/>
          </p:nvPr>
        </p:nvSpPr>
        <p:spPr>
          <a:noFill/>
          <a:ln/>
        </p:spPr>
        <p:txBody>
          <a:bodyPr/>
          <a:lstStyle/>
          <a:p>
            <a:r>
              <a:rPr lang="en-US" altLang="en-US" sz="4000"/>
              <a:t>Tris buffer under cryo</a:t>
            </a:r>
          </a:p>
        </p:txBody>
      </p:sp>
      <p:sp>
        <p:nvSpPr>
          <p:cNvPr id="28676" name="Text Box 4"/>
          <p:cNvSpPr txBox="1">
            <a:spLocks noChangeArrowheads="1"/>
          </p:cNvSpPr>
          <p:nvPr/>
        </p:nvSpPr>
        <p:spPr bwMode="auto">
          <a:xfrm>
            <a:off x="3902075" y="5705475"/>
            <a:ext cx="1949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Temperature (K)</a:t>
            </a:r>
          </a:p>
        </p:txBody>
      </p:sp>
      <p:sp>
        <p:nvSpPr>
          <p:cNvPr id="28677" name="Text Box 5"/>
          <p:cNvSpPr txBox="1">
            <a:spLocks noChangeArrowheads="1"/>
          </p:cNvSpPr>
          <p:nvPr/>
        </p:nvSpPr>
        <p:spPr bwMode="auto">
          <a:xfrm rot="-5400000">
            <a:off x="507207" y="3217068"/>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pH*</a:t>
            </a:r>
          </a:p>
        </p:txBody>
      </p:sp>
      <p:graphicFrame>
        <p:nvGraphicFramePr>
          <p:cNvPr id="28678" name="Object 6"/>
          <p:cNvGraphicFramePr>
            <a:graphicFrameLocks noChangeAspect="1"/>
          </p:cNvGraphicFramePr>
          <p:nvPr/>
        </p:nvGraphicFramePr>
        <p:xfrm>
          <a:off x="987425" y="4946650"/>
          <a:ext cx="1474788" cy="1116013"/>
        </p:xfrm>
        <a:graphic>
          <a:graphicData uri="http://schemas.openxmlformats.org/presentationml/2006/ole">
            <mc:AlternateContent xmlns:mc="http://schemas.openxmlformats.org/markup-compatibility/2006">
              <mc:Choice xmlns:v="urn:schemas-microsoft-com:vml" Requires="v">
                <p:oleObj spid="_x0000_s28793" name="Chart" r:id="rId5" imgW="1209675" imgH="914400" progId="MSGraph.Chart.8">
                  <p:embed followColorScheme="full"/>
                </p:oleObj>
              </mc:Choice>
              <mc:Fallback>
                <p:oleObj name="Chart" r:id="rId5" imgW="1209675" imgH="914400" progId="MSGraph.Chart.8">
                  <p:embed followColorScheme="full"/>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425" y="4946650"/>
                        <a:ext cx="1474788" cy="1116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8679" name="Rectangle 7"/>
          <p:cNvSpPr>
            <a:spLocks noChangeArrowheads="1"/>
          </p:cNvSpPr>
          <p:nvPr/>
        </p:nvSpPr>
        <p:spPr bwMode="auto">
          <a:xfrm>
            <a:off x="808038" y="6294438"/>
            <a:ext cx="727710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spcBef>
                <a:spcPct val="20000"/>
              </a:spcBef>
              <a:buChar char="•"/>
              <a:defRPr sz="3200">
                <a:solidFill>
                  <a:schemeClr val="tx1"/>
                </a:solidFill>
                <a:latin typeface="Arial" pitchFamily="34" charset="0"/>
              </a:defRPr>
            </a:lvl1pPr>
            <a:lvl2pPr marL="990600" indent="-533400">
              <a:spcBef>
                <a:spcPct val="20000"/>
              </a:spcBef>
              <a:buChar char="–"/>
              <a:defRPr sz="2800">
                <a:solidFill>
                  <a:schemeClr val="tx1"/>
                </a:solidFill>
                <a:latin typeface="Arial" pitchFamily="34" charset="0"/>
              </a:defRPr>
            </a:lvl2pPr>
            <a:lvl3pPr marL="1371600" indent="-457200">
              <a:spcBef>
                <a:spcPct val="20000"/>
              </a:spcBef>
              <a:buChar char="•"/>
              <a:defRPr sz="2400">
                <a:solidFill>
                  <a:schemeClr val="tx1"/>
                </a:solidFill>
                <a:latin typeface="Arial" pitchFamily="34" charset="0"/>
              </a:defRPr>
            </a:lvl3pPr>
            <a:lvl4pPr marL="1752600" indent="-381000">
              <a:spcBef>
                <a:spcPct val="20000"/>
              </a:spcBef>
              <a:buChar char="–"/>
              <a:defRPr sz="2000">
                <a:solidFill>
                  <a:schemeClr val="tx1"/>
                </a:solidFill>
                <a:latin typeface="Arial" pitchFamily="34" charset="0"/>
              </a:defRPr>
            </a:lvl4pPr>
            <a:lvl5pPr marL="2209800" indent="-381000">
              <a:spcBef>
                <a:spcPct val="20000"/>
              </a:spcBef>
              <a:buChar char="»"/>
              <a:defRPr sz="2000">
                <a:solidFill>
                  <a:schemeClr val="tx1"/>
                </a:solidFill>
                <a:latin typeface="Arial" pitchFamily="34" charset="0"/>
              </a:defRPr>
            </a:lvl5pPr>
            <a:lvl6pPr marL="2667000" indent="-381000" fontAlgn="base">
              <a:spcBef>
                <a:spcPct val="20000"/>
              </a:spcBef>
              <a:spcAft>
                <a:spcPct val="0"/>
              </a:spcAft>
              <a:buChar char="»"/>
              <a:defRPr sz="2000">
                <a:solidFill>
                  <a:schemeClr val="tx1"/>
                </a:solidFill>
                <a:latin typeface="Arial" pitchFamily="34" charset="0"/>
              </a:defRPr>
            </a:lvl6pPr>
            <a:lvl7pPr marL="3124200" indent="-381000" fontAlgn="base">
              <a:spcBef>
                <a:spcPct val="20000"/>
              </a:spcBef>
              <a:spcAft>
                <a:spcPct val="0"/>
              </a:spcAft>
              <a:buChar char="»"/>
              <a:defRPr sz="2000">
                <a:solidFill>
                  <a:schemeClr val="tx1"/>
                </a:solidFill>
                <a:latin typeface="Arial" pitchFamily="34" charset="0"/>
              </a:defRPr>
            </a:lvl7pPr>
            <a:lvl8pPr marL="3581400" indent="-381000" fontAlgn="base">
              <a:spcBef>
                <a:spcPct val="20000"/>
              </a:spcBef>
              <a:spcAft>
                <a:spcPct val="0"/>
              </a:spcAft>
              <a:buChar char="»"/>
              <a:defRPr sz="2000">
                <a:solidFill>
                  <a:schemeClr val="tx1"/>
                </a:solidFill>
                <a:latin typeface="Arial" pitchFamily="34" charset="0"/>
              </a:defRPr>
            </a:lvl8pPr>
            <a:lvl9pPr marL="4038600" indent="-381000" fontAlgn="base">
              <a:spcBef>
                <a:spcPct val="20000"/>
              </a:spcBef>
              <a:spcAft>
                <a:spcPct val="0"/>
              </a:spcAft>
              <a:buChar char="»"/>
              <a:defRPr sz="2000">
                <a:solidFill>
                  <a:schemeClr val="tx1"/>
                </a:solidFill>
                <a:latin typeface="Arial" pitchFamily="34" charset="0"/>
              </a:defRPr>
            </a:lvl9pPr>
          </a:lstStyle>
          <a:p>
            <a:pPr>
              <a:buFontTx/>
              <a:buNone/>
            </a:pPr>
            <a:r>
              <a:rPr lang="en-US" altLang="en-US" sz="1800"/>
              <a:t>Douzou (1977) </a:t>
            </a:r>
            <a:r>
              <a:rPr lang="en-US" altLang="en-US" sz="1800" i="1"/>
              <a:t>Cryobiochemistry</a:t>
            </a:r>
            <a:r>
              <a:rPr lang="en-US" altLang="en-US" sz="1800"/>
              <a:t>. Academic Press.</a:t>
            </a:r>
          </a:p>
        </p:txBody>
      </p:sp>
    </p:spTree>
  </p:cSld>
  <p:clrMapOvr>
    <a:masterClrMapping/>
  </p:clrMapOvr>
  <p:transition spd="med">
    <p:pull dir="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2"/>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4051" name="Rectangle 3"/>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4052" name="Rectangle 4"/>
          <p:cNvSpPr>
            <a:spLocks noGrp="1" noChangeArrowheads="1"/>
          </p:cNvSpPr>
          <p:nvPr>
            <p:ph type="title"/>
          </p:nvPr>
        </p:nvSpPr>
        <p:spPr>
          <a:xfrm>
            <a:off x="457200" y="-207963"/>
            <a:ext cx="8229600" cy="1143001"/>
          </a:xfrm>
        </p:spPr>
        <p:txBody>
          <a:bodyPr/>
          <a:lstStyle/>
          <a:p>
            <a:r>
              <a:rPr lang="en-US" altLang="en-US"/>
              <a:t>Hampton crystal surgery tools</a:t>
            </a:r>
          </a:p>
        </p:txBody>
      </p:sp>
      <p:pic>
        <p:nvPicPr>
          <p:cNvPr id="514053" name="Picture 5" descr="hampton_too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25" y="693738"/>
            <a:ext cx="4762500" cy="6924675"/>
          </a:xfrm>
          <a:prstGeom prst="rect">
            <a:avLst/>
          </a:prstGeom>
          <a:noFill/>
          <a:extLst>
            <a:ext uri="{909E8E84-426E-40DD-AFC4-6F175D3DCCD1}">
              <a14:hiddenFill xmlns:a14="http://schemas.microsoft.com/office/drawing/2010/main">
                <a:solidFill>
                  <a:srgbClr val="FFFFFF"/>
                </a:solidFill>
              </a14:hiddenFill>
            </a:ext>
          </a:extLst>
        </p:spPr>
      </p:pic>
      <p:pic>
        <p:nvPicPr>
          <p:cNvPr id="514054" name="Picture 6" descr="hampton_tools_I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300" y="693738"/>
            <a:ext cx="4762500" cy="6924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reeform 2"/>
          <p:cNvSpPr>
            <a:spLocks/>
          </p:cNvSpPr>
          <p:nvPr/>
        </p:nvSpPr>
        <p:spPr bwMode="auto">
          <a:xfrm>
            <a:off x="1433513" y="3646488"/>
            <a:ext cx="1476375" cy="2390775"/>
          </a:xfrm>
          <a:custGeom>
            <a:avLst/>
            <a:gdLst>
              <a:gd name="T0" fmla="*/ 469 w 930"/>
              <a:gd name="T1" fmla="*/ 103 h 1506"/>
              <a:gd name="T2" fmla="*/ 888 w 930"/>
              <a:gd name="T3" fmla="*/ 703 h 1506"/>
              <a:gd name="T4" fmla="*/ 724 w 930"/>
              <a:gd name="T5" fmla="*/ 1222 h 1506"/>
              <a:gd name="T6" fmla="*/ 272 w 930"/>
              <a:gd name="T7" fmla="*/ 1346 h 1506"/>
              <a:gd name="T8" fmla="*/ 33 w 930"/>
              <a:gd name="T9" fmla="*/ 259 h 1506"/>
              <a:gd name="T10" fmla="*/ 469 w 930"/>
              <a:gd name="T11" fmla="*/ 103 h 1506"/>
            </a:gdLst>
            <a:ahLst/>
            <a:cxnLst>
              <a:cxn ang="0">
                <a:pos x="T0" y="T1"/>
              </a:cxn>
              <a:cxn ang="0">
                <a:pos x="T2" y="T3"/>
              </a:cxn>
              <a:cxn ang="0">
                <a:pos x="T4" y="T5"/>
              </a:cxn>
              <a:cxn ang="0">
                <a:pos x="T6" y="T7"/>
              </a:cxn>
              <a:cxn ang="0">
                <a:pos x="T8" y="T9"/>
              </a:cxn>
              <a:cxn ang="0">
                <a:pos x="T10" y="T11"/>
              </a:cxn>
            </a:cxnLst>
            <a:rect l="0" t="0" r="r" b="b"/>
            <a:pathLst>
              <a:path w="930" h="1506">
                <a:moveTo>
                  <a:pt x="469" y="103"/>
                </a:moveTo>
                <a:cubicBezTo>
                  <a:pt x="611" y="177"/>
                  <a:pt x="846" y="516"/>
                  <a:pt x="888" y="703"/>
                </a:cubicBezTo>
                <a:cubicBezTo>
                  <a:pt x="930" y="890"/>
                  <a:pt x="826" y="1115"/>
                  <a:pt x="724" y="1222"/>
                </a:cubicBezTo>
                <a:cubicBezTo>
                  <a:pt x="622" y="1329"/>
                  <a:pt x="387" y="1506"/>
                  <a:pt x="272" y="1346"/>
                </a:cubicBezTo>
                <a:cubicBezTo>
                  <a:pt x="157" y="1186"/>
                  <a:pt x="0" y="466"/>
                  <a:pt x="33" y="259"/>
                </a:cubicBezTo>
                <a:cubicBezTo>
                  <a:pt x="66" y="52"/>
                  <a:pt x="321" y="0"/>
                  <a:pt x="469" y="103"/>
                </a:cubicBezTo>
                <a:close/>
              </a:path>
            </a:pathLst>
          </a:cu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699" name="Freeform 3"/>
          <p:cNvSpPr>
            <a:spLocks/>
          </p:cNvSpPr>
          <p:nvPr/>
        </p:nvSpPr>
        <p:spPr bwMode="auto">
          <a:xfrm>
            <a:off x="2841625" y="5167313"/>
            <a:ext cx="2905125" cy="857250"/>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0" name="Rectangle 4"/>
          <p:cNvSpPr>
            <a:spLocks noGrp="1" noChangeArrowheads="1"/>
          </p:cNvSpPr>
          <p:nvPr>
            <p:ph type="title"/>
          </p:nvPr>
        </p:nvSpPr>
        <p:spPr/>
        <p:txBody>
          <a:bodyPr/>
          <a:lstStyle/>
          <a:p>
            <a:r>
              <a:rPr lang="en-US" altLang="en-US" sz="5400"/>
              <a:t>matching dielectric const.</a:t>
            </a:r>
            <a:endParaRPr lang="en-US" altLang="en-US" sz="4000"/>
          </a:p>
        </p:txBody>
      </p:sp>
      <p:sp>
        <p:nvSpPr>
          <p:cNvPr id="29701" name="Freeform 5"/>
          <p:cNvSpPr>
            <a:spLocks/>
          </p:cNvSpPr>
          <p:nvPr/>
        </p:nvSpPr>
        <p:spPr bwMode="auto">
          <a:xfrm>
            <a:off x="-1703388" y="2362200"/>
            <a:ext cx="11834813" cy="5210175"/>
          </a:xfrm>
          <a:custGeom>
            <a:avLst/>
            <a:gdLst>
              <a:gd name="T0" fmla="*/ 3723 w 7455"/>
              <a:gd name="T1" fmla="*/ 2238 h 3282"/>
              <a:gd name="T2" fmla="*/ 3768 w 7455"/>
              <a:gd name="T3" fmla="*/ 2238 h 3282"/>
              <a:gd name="T4" fmla="*/ 3827 w 7455"/>
              <a:gd name="T5" fmla="*/ 2238 h 3282"/>
              <a:gd name="T6" fmla="*/ 3905 w 7455"/>
              <a:gd name="T7" fmla="*/ 2233 h 3282"/>
              <a:gd name="T8" fmla="*/ 3987 w 7455"/>
              <a:gd name="T9" fmla="*/ 2226 h 3282"/>
              <a:gd name="T10" fmla="*/ 4123 w 7455"/>
              <a:gd name="T11" fmla="*/ 2209 h 3282"/>
              <a:gd name="T12" fmla="*/ 4250 w 7455"/>
              <a:gd name="T13" fmla="*/ 2184 h 3282"/>
              <a:gd name="T14" fmla="*/ 4406 w 7455"/>
              <a:gd name="T15" fmla="*/ 2140 h 3282"/>
              <a:gd name="T16" fmla="*/ 4536 w 7455"/>
              <a:gd name="T17" fmla="*/ 2091 h 3282"/>
              <a:gd name="T18" fmla="*/ 4637 w 7455"/>
              <a:gd name="T19" fmla="*/ 2042 h 3282"/>
              <a:gd name="T20" fmla="*/ 4731 w 7455"/>
              <a:gd name="T21" fmla="*/ 1983 h 3282"/>
              <a:gd name="T22" fmla="*/ 4804 w 7455"/>
              <a:gd name="T23" fmla="*/ 1921 h 3282"/>
              <a:gd name="T24" fmla="*/ 4845 w 7455"/>
              <a:gd name="T25" fmla="*/ 1878 h 3282"/>
              <a:gd name="T26" fmla="*/ 4892 w 7455"/>
              <a:gd name="T27" fmla="*/ 1842 h 3282"/>
              <a:gd name="T28" fmla="*/ 5163 w 7455"/>
              <a:gd name="T29" fmla="*/ 1836 h 3282"/>
              <a:gd name="T30" fmla="*/ 5330 w 7455"/>
              <a:gd name="T31" fmla="*/ 1836 h 3282"/>
              <a:gd name="T32" fmla="*/ 5408 w 7455"/>
              <a:gd name="T33" fmla="*/ 1794 h 3282"/>
              <a:gd name="T34" fmla="*/ 5414 w 7455"/>
              <a:gd name="T35" fmla="*/ 1674 h 3282"/>
              <a:gd name="T36" fmla="*/ 5418 w 7455"/>
              <a:gd name="T37" fmla="*/ 1540 h 3282"/>
              <a:gd name="T38" fmla="*/ 5417 w 7455"/>
              <a:gd name="T39" fmla="*/ 849 h 3282"/>
              <a:gd name="T40" fmla="*/ 5414 w 7455"/>
              <a:gd name="T41" fmla="*/ 534 h 3282"/>
              <a:gd name="T42" fmla="*/ 5435 w 7455"/>
              <a:gd name="T43" fmla="*/ 411 h 3282"/>
              <a:gd name="T44" fmla="*/ 5492 w 7455"/>
              <a:gd name="T45" fmla="*/ 291 h 3282"/>
              <a:gd name="T46" fmla="*/ 5639 w 7455"/>
              <a:gd name="T47" fmla="*/ 195 h 3282"/>
              <a:gd name="T48" fmla="*/ 5927 w 7455"/>
              <a:gd name="T49" fmla="*/ 183 h 3282"/>
              <a:gd name="T50" fmla="*/ 6308 w 7455"/>
              <a:gd name="T51" fmla="*/ 180 h 3282"/>
              <a:gd name="T52" fmla="*/ 6743 w 7455"/>
              <a:gd name="T53" fmla="*/ 177 h 3282"/>
              <a:gd name="T54" fmla="*/ 7127 w 7455"/>
              <a:gd name="T55" fmla="*/ 183 h 3282"/>
              <a:gd name="T56" fmla="*/ 7289 w 7455"/>
              <a:gd name="T57" fmla="*/ 180 h 3282"/>
              <a:gd name="T58" fmla="*/ 7310 w 7455"/>
              <a:gd name="T59" fmla="*/ 446 h 3282"/>
              <a:gd name="T60" fmla="*/ 7063 w 7455"/>
              <a:gd name="T61" fmla="*/ 2857 h 3282"/>
              <a:gd name="T62" fmla="*/ 4957 w 7455"/>
              <a:gd name="T63" fmla="*/ 2947 h 3282"/>
              <a:gd name="T64" fmla="*/ 736 w 7455"/>
              <a:gd name="T65" fmla="*/ 2873 h 3282"/>
              <a:gd name="T66" fmla="*/ 538 w 7455"/>
              <a:gd name="T67" fmla="*/ 495 h 3282"/>
              <a:gd name="T68" fmla="*/ 563 w 7455"/>
              <a:gd name="T69" fmla="*/ 198 h 3282"/>
              <a:gd name="T70" fmla="*/ 1583 w 7455"/>
              <a:gd name="T71" fmla="*/ 165 h 3282"/>
              <a:gd name="T72" fmla="*/ 2060 w 7455"/>
              <a:gd name="T73" fmla="*/ 171 h 3282"/>
              <a:gd name="T74" fmla="*/ 2240 w 7455"/>
              <a:gd name="T75" fmla="*/ 255 h 3282"/>
              <a:gd name="T76" fmla="*/ 2342 w 7455"/>
              <a:gd name="T77" fmla="*/ 474 h 3282"/>
              <a:gd name="T78" fmla="*/ 2336 w 7455"/>
              <a:gd name="T79" fmla="*/ 1146 h 3282"/>
              <a:gd name="T80" fmla="*/ 2339 w 7455"/>
              <a:gd name="T81" fmla="*/ 1719 h 3282"/>
              <a:gd name="T82" fmla="*/ 2351 w 7455"/>
              <a:gd name="T83" fmla="*/ 1842 h 3282"/>
              <a:gd name="T84" fmla="*/ 2456 w 7455"/>
              <a:gd name="T85" fmla="*/ 1881 h 3282"/>
              <a:gd name="T86" fmla="*/ 2793 w 7455"/>
              <a:gd name="T87" fmla="*/ 1886 h 3282"/>
              <a:gd name="T88" fmla="*/ 2990 w 7455"/>
              <a:gd name="T89" fmla="*/ 2034 h 3282"/>
              <a:gd name="T90" fmla="*/ 3155 w 7455"/>
              <a:gd name="T91" fmla="*/ 2165 h 3282"/>
              <a:gd name="T92" fmla="*/ 3426 w 7455"/>
              <a:gd name="T93" fmla="*/ 2223 h 3282"/>
              <a:gd name="T94" fmla="*/ 3723 w 7455"/>
              <a:gd name="T95" fmla="*/ 2238 h 3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55" h="3282">
                <a:moveTo>
                  <a:pt x="3723" y="2238"/>
                </a:moveTo>
                <a:cubicBezTo>
                  <a:pt x="3763" y="2232"/>
                  <a:pt x="3751" y="2238"/>
                  <a:pt x="3768" y="2238"/>
                </a:cubicBezTo>
                <a:cubicBezTo>
                  <a:pt x="3786" y="2238"/>
                  <a:pt x="3804" y="2238"/>
                  <a:pt x="3827" y="2238"/>
                </a:cubicBezTo>
                <a:cubicBezTo>
                  <a:pt x="3850" y="2237"/>
                  <a:pt x="3878" y="2234"/>
                  <a:pt x="3905" y="2233"/>
                </a:cubicBezTo>
                <a:cubicBezTo>
                  <a:pt x="3931" y="2231"/>
                  <a:pt x="3950" y="2230"/>
                  <a:pt x="3987" y="2226"/>
                </a:cubicBezTo>
                <a:cubicBezTo>
                  <a:pt x="4023" y="2222"/>
                  <a:pt x="4079" y="2216"/>
                  <a:pt x="4123" y="2209"/>
                </a:cubicBezTo>
                <a:cubicBezTo>
                  <a:pt x="4167" y="2202"/>
                  <a:pt x="4203" y="2195"/>
                  <a:pt x="4250" y="2184"/>
                </a:cubicBezTo>
                <a:cubicBezTo>
                  <a:pt x="4298" y="2172"/>
                  <a:pt x="4358" y="2155"/>
                  <a:pt x="4406" y="2140"/>
                </a:cubicBezTo>
                <a:cubicBezTo>
                  <a:pt x="4454" y="2124"/>
                  <a:pt x="4498" y="2107"/>
                  <a:pt x="4536" y="2091"/>
                </a:cubicBezTo>
                <a:cubicBezTo>
                  <a:pt x="4575" y="2074"/>
                  <a:pt x="4604" y="2060"/>
                  <a:pt x="4637" y="2042"/>
                </a:cubicBezTo>
                <a:cubicBezTo>
                  <a:pt x="4669" y="2024"/>
                  <a:pt x="4703" y="2003"/>
                  <a:pt x="4731" y="1983"/>
                </a:cubicBezTo>
                <a:cubicBezTo>
                  <a:pt x="4759" y="1962"/>
                  <a:pt x="4785" y="1938"/>
                  <a:pt x="4804" y="1921"/>
                </a:cubicBezTo>
                <a:cubicBezTo>
                  <a:pt x="4823" y="1904"/>
                  <a:pt x="4830" y="1891"/>
                  <a:pt x="4845" y="1878"/>
                </a:cubicBezTo>
                <a:cubicBezTo>
                  <a:pt x="4860" y="1865"/>
                  <a:pt x="4839" y="1849"/>
                  <a:pt x="4892" y="1842"/>
                </a:cubicBezTo>
                <a:cubicBezTo>
                  <a:pt x="4945" y="1835"/>
                  <a:pt x="5090" y="1837"/>
                  <a:pt x="5163" y="1836"/>
                </a:cubicBezTo>
                <a:cubicBezTo>
                  <a:pt x="5236" y="1835"/>
                  <a:pt x="5289" y="1843"/>
                  <a:pt x="5330" y="1836"/>
                </a:cubicBezTo>
                <a:cubicBezTo>
                  <a:pt x="5371" y="1829"/>
                  <a:pt x="5394" y="1821"/>
                  <a:pt x="5408" y="1794"/>
                </a:cubicBezTo>
                <a:cubicBezTo>
                  <a:pt x="5422" y="1767"/>
                  <a:pt x="5412" y="1716"/>
                  <a:pt x="5414" y="1674"/>
                </a:cubicBezTo>
                <a:cubicBezTo>
                  <a:pt x="5416" y="1632"/>
                  <a:pt x="5418" y="1677"/>
                  <a:pt x="5418" y="1540"/>
                </a:cubicBezTo>
                <a:cubicBezTo>
                  <a:pt x="5418" y="1403"/>
                  <a:pt x="5418" y="1017"/>
                  <a:pt x="5417" y="849"/>
                </a:cubicBezTo>
                <a:cubicBezTo>
                  <a:pt x="5416" y="681"/>
                  <a:pt x="5411" y="607"/>
                  <a:pt x="5414" y="534"/>
                </a:cubicBezTo>
                <a:cubicBezTo>
                  <a:pt x="5417" y="461"/>
                  <a:pt x="5422" y="452"/>
                  <a:pt x="5435" y="411"/>
                </a:cubicBezTo>
                <a:cubicBezTo>
                  <a:pt x="5448" y="370"/>
                  <a:pt x="5458" y="327"/>
                  <a:pt x="5492" y="291"/>
                </a:cubicBezTo>
                <a:cubicBezTo>
                  <a:pt x="5526" y="255"/>
                  <a:pt x="5567" y="213"/>
                  <a:pt x="5639" y="195"/>
                </a:cubicBezTo>
                <a:cubicBezTo>
                  <a:pt x="5711" y="177"/>
                  <a:pt x="5816" y="185"/>
                  <a:pt x="5927" y="183"/>
                </a:cubicBezTo>
                <a:cubicBezTo>
                  <a:pt x="6038" y="181"/>
                  <a:pt x="6172" y="181"/>
                  <a:pt x="6308" y="180"/>
                </a:cubicBezTo>
                <a:cubicBezTo>
                  <a:pt x="6444" y="179"/>
                  <a:pt x="6607" y="177"/>
                  <a:pt x="6743" y="177"/>
                </a:cubicBezTo>
                <a:cubicBezTo>
                  <a:pt x="6879" y="177"/>
                  <a:pt x="7036" y="182"/>
                  <a:pt x="7127" y="183"/>
                </a:cubicBezTo>
                <a:cubicBezTo>
                  <a:pt x="7218" y="184"/>
                  <a:pt x="7259" y="136"/>
                  <a:pt x="7289" y="180"/>
                </a:cubicBezTo>
                <a:cubicBezTo>
                  <a:pt x="7319" y="224"/>
                  <a:pt x="7348" y="0"/>
                  <a:pt x="7310" y="446"/>
                </a:cubicBezTo>
                <a:cubicBezTo>
                  <a:pt x="7272" y="892"/>
                  <a:pt x="7455" y="2440"/>
                  <a:pt x="7063" y="2857"/>
                </a:cubicBezTo>
                <a:cubicBezTo>
                  <a:pt x="6671" y="3274"/>
                  <a:pt x="6011" y="2944"/>
                  <a:pt x="4957" y="2947"/>
                </a:cubicBezTo>
                <a:cubicBezTo>
                  <a:pt x="3903" y="2950"/>
                  <a:pt x="1472" y="3282"/>
                  <a:pt x="736" y="2873"/>
                </a:cubicBezTo>
                <a:cubicBezTo>
                  <a:pt x="0" y="2464"/>
                  <a:pt x="567" y="941"/>
                  <a:pt x="538" y="495"/>
                </a:cubicBezTo>
                <a:cubicBezTo>
                  <a:pt x="509" y="49"/>
                  <a:pt x="389" y="253"/>
                  <a:pt x="563" y="198"/>
                </a:cubicBezTo>
                <a:cubicBezTo>
                  <a:pt x="737" y="143"/>
                  <a:pt x="1334" y="169"/>
                  <a:pt x="1583" y="165"/>
                </a:cubicBezTo>
                <a:cubicBezTo>
                  <a:pt x="1832" y="161"/>
                  <a:pt x="1951" y="156"/>
                  <a:pt x="2060" y="171"/>
                </a:cubicBezTo>
                <a:cubicBezTo>
                  <a:pt x="2169" y="186"/>
                  <a:pt x="2193" y="204"/>
                  <a:pt x="2240" y="255"/>
                </a:cubicBezTo>
                <a:cubicBezTo>
                  <a:pt x="2287" y="306"/>
                  <a:pt x="2326" y="326"/>
                  <a:pt x="2342" y="474"/>
                </a:cubicBezTo>
                <a:cubicBezTo>
                  <a:pt x="2358" y="622"/>
                  <a:pt x="2336" y="939"/>
                  <a:pt x="2336" y="1146"/>
                </a:cubicBezTo>
                <a:cubicBezTo>
                  <a:pt x="2336" y="1353"/>
                  <a:pt x="2337" y="1603"/>
                  <a:pt x="2339" y="1719"/>
                </a:cubicBezTo>
                <a:cubicBezTo>
                  <a:pt x="2341" y="1835"/>
                  <a:pt x="2332" y="1815"/>
                  <a:pt x="2351" y="1842"/>
                </a:cubicBezTo>
                <a:cubicBezTo>
                  <a:pt x="2370" y="1869"/>
                  <a:pt x="2382" y="1874"/>
                  <a:pt x="2456" y="1881"/>
                </a:cubicBezTo>
                <a:cubicBezTo>
                  <a:pt x="2530" y="1888"/>
                  <a:pt x="2704" y="1861"/>
                  <a:pt x="2793" y="1886"/>
                </a:cubicBezTo>
                <a:cubicBezTo>
                  <a:pt x="2882" y="1911"/>
                  <a:pt x="2930" y="1988"/>
                  <a:pt x="2990" y="2034"/>
                </a:cubicBezTo>
                <a:cubicBezTo>
                  <a:pt x="3050" y="2080"/>
                  <a:pt x="3082" y="2134"/>
                  <a:pt x="3155" y="2165"/>
                </a:cubicBezTo>
                <a:cubicBezTo>
                  <a:pt x="3228" y="2196"/>
                  <a:pt x="3331" y="2211"/>
                  <a:pt x="3426" y="2223"/>
                </a:cubicBezTo>
                <a:cubicBezTo>
                  <a:pt x="3521" y="2235"/>
                  <a:pt x="3661" y="2235"/>
                  <a:pt x="3723" y="2238"/>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702" name="Group 6"/>
          <p:cNvGrpSpPr>
            <a:grpSpLocks/>
          </p:cNvGrpSpPr>
          <p:nvPr/>
        </p:nvGrpSpPr>
        <p:grpSpPr bwMode="auto">
          <a:xfrm>
            <a:off x="5197475" y="5548313"/>
            <a:ext cx="277813" cy="238125"/>
            <a:chOff x="3192" y="2215"/>
            <a:chExt cx="920" cy="943"/>
          </a:xfrm>
        </p:grpSpPr>
        <p:sp>
          <p:nvSpPr>
            <p:cNvPr id="29703"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4"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5"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6"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7"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8"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9"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0"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1"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9712" name="Freeform 16"/>
          <p:cNvSpPr>
            <a:spLocks/>
          </p:cNvSpPr>
          <p:nvPr/>
        </p:nvSpPr>
        <p:spPr bwMode="auto">
          <a:xfrm>
            <a:off x="-4402138" y="2506663"/>
            <a:ext cx="6708776" cy="457200"/>
          </a:xfrm>
          <a:custGeom>
            <a:avLst/>
            <a:gdLst>
              <a:gd name="T0" fmla="*/ 0 w 4226"/>
              <a:gd name="T1" fmla="*/ 50 h 288"/>
              <a:gd name="T2" fmla="*/ 1242 w 4226"/>
              <a:gd name="T3" fmla="*/ 42 h 288"/>
              <a:gd name="T4" fmla="*/ 2987 w 4226"/>
              <a:gd name="T5" fmla="*/ 34 h 288"/>
              <a:gd name="T6" fmla="*/ 4024 w 4226"/>
              <a:gd name="T7" fmla="*/ 42 h 288"/>
              <a:gd name="T8" fmla="*/ 4197 w 4226"/>
              <a:gd name="T9" fmla="*/ 288 h 288"/>
            </a:gdLst>
            <a:ahLst/>
            <a:cxnLst>
              <a:cxn ang="0">
                <a:pos x="T0" y="T1"/>
              </a:cxn>
              <a:cxn ang="0">
                <a:pos x="T2" y="T3"/>
              </a:cxn>
              <a:cxn ang="0">
                <a:pos x="T4" y="T5"/>
              </a:cxn>
              <a:cxn ang="0">
                <a:pos x="T6" y="T7"/>
              </a:cxn>
              <a:cxn ang="0">
                <a:pos x="T8" y="T9"/>
              </a:cxn>
            </a:cxnLst>
            <a:rect l="0" t="0" r="r" b="b"/>
            <a:pathLst>
              <a:path w="4226" h="288">
                <a:moveTo>
                  <a:pt x="0" y="50"/>
                </a:moveTo>
                <a:cubicBezTo>
                  <a:pt x="207" y="49"/>
                  <a:pt x="744" y="45"/>
                  <a:pt x="1242" y="42"/>
                </a:cubicBezTo>
                <a:cubicBezTo>
                  <a:pt x="1740" y="39"/>
                  <a:pt x="2523" y="34"/>
                  <a:pt x="2987" y="34"/>
                </a:cubicBezTo>
                <a:cubicBezTo>
                  <a:pt x="3451" y="34"/>
                  <a:pt x="3822" y="0"/>
                  <a:pt x="4024" y="42"/>
                </a:cubicBezTo>
                <a:cubicBezTo>
                  <a:pt x="4226" y="84"/>
                  <a:pt x="4161" y="237"/>
                  <a:pt x="4197" y="288"/>
                </a:cubicBezTo>
              </a:path>
            </a:pathLst>
          </a:custGeom>
          <a:noFill/>
          <a:ln w="101600">
            <a:solidFill>
              <a:srgbClr val="BEBEB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3" name="Freeform 17"/>
          <p:cNvSpPr>
            <a:spLocks/>
          </p:cNvSpPr>
          <p:nvPr/>
        </p:nvSpPr>
        <p:spPr bwMode="auto">
          <a:xfrm>
            <a:off x="6570663" y="2573338"/>
            <a:ext cx="2795587" cy="469900"/>
          </a:xfrm>
          <a:custGeom>
            <a:avLst/>
            <a:gdLst>
              <a:gd name="T0" fmla="*/ 0 w 1761"/>
              <a:gd name="T1" fmla="*/ 296 h 296"/>
              <a:gd name="T2" fmla="*/ 214 w 1761"/>
              <a:gd name="T3" fmla="*/ 58 h 296"/>
              <a:gd name="T4" fmla="*/ 453 w 1761"/>
              <a:gd name="T5" fmla="*/ 16 h 296"/>
              <a:gd name="T6" fmla="*/ 1761 w 1761"/>
              <a:gd name="T7" fmla="*/ 0 h 296"/>
            </a:gdLst>
            <a:ahLst/>
            <a:cxnLst>
              <a:cxn ang="0">
                <a:pos x="T0" y="T1"/>
              </a:cxn>
              <a:cxn ang="0">
                <a:pos x="T2" y="T3"/>
              </a:cxn>
              <a:cxn ang="0">
                <a:pos x="T4" y="T5"/>
              </a:cxn>
              <a:cxn ang="0">
                <a:pos x="T6" y="T7"/>
              </a:cxn>
            </a:cxnLst>
            <a:rect l="0" t="0" r="r" b="b"/>
            <a:pathLst>
              <a:path w="1761" h="296">
                <a:moveTo>
                  <a:pt x="0" y="296"/>
                </a:moveTo>
                <a:cubicBezTo>
                  <a:pt x="69" y="200"/>
                  <a:pt x="139" y="105"/>
                  <a:pt x="214" y="58"/>
                </a:cubicBezTo>
                <a:cubicBezTo>
                  <a:pt x="289" y="11"/>
                  <a:pt x="195" y="26"/>
                  <a:pt x="453" y="16"/>
                </a:cubicBezTo>
                <a:cubicBezTo>
                  <a:pt x="711" y="6"/>
                  <a:pt x="1489" y="3"/>
                  <a:pt x="1761" y="0"/>
                </a:cubicBezTo>
              </a:path>
            </a:pathLst>
          </a:custGeom>
          <a:noFill/>
          <a:ln w="88900">
            <a:solidFill>
              <a:srgbClr val="BEBEBE"/>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714" name="Group 18"/>
          <p:cNvGrpSpPr>
            <a:grpSpLocks/>
          </p:cNvGrpSpPr>
          <p:nvPr/>
        </p:nvGrpSpPr>
        <p:grpSpPr bwMode="auto">
          <a:xfrm>
            <a:off x="2522538" y="2835275"/>
            <a:ext cx="4037012" cy="2012950"/>
            <a:chOff x="1589" y="1786"/>
            <a:chExt cx="2543" cy="1268"/>
          </a:xfrm>
        </p:grpSpPr>
        <p:sp>
          <p:nvSpPr>
            <p:cNvPr id="29715" name="Oval 19"/>
            <p:cNvSpPr>
              <a:spLocks noChangeArrowheads="1"/>
            </p:cNvSpPr>
            <p:nvPr/>
          </p:nvSpPr>
          <p:spPr bwMode="auto">
            <a:xfrm>
              <a:off x="1589" y="178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16" name="Oval 20"/>
            <p:cNvSpPr>
              <a:spLocks noChangeArrowheads="1"/>
            </p:cNvSpPr>
            <p:nvPr/>
          </p:nvSpPr>
          <p:spPr bwMode="auto">
            <a:xfrm>
              <a:off x="3775" y="189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17" name="Oval 21"/>
            <p:cNvSpPr>
              <a:spLocks noChangeArrowheads="1"/>
            </p:cNvSpPr>
            <p:nvPr/>
          </p:nvSpPr>
          <p:spPr bwMode="auto">
            <a:xfrm>
              <a:off x="2669" y="2241"/>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18" name="Oval 22"/>
            <p:cNvSpPr>
              <a:spLocks noChangeArrowheads="1"/>
            </p:cNvSpPr>
            <p:nvPr/>
          </p:nvSpPr>
          <p:spPr bwMode="auto">
            <a:xfrm>
              <a:off x="1877" y="207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19" name="Oval 23"/>
            <p:cNvSpPr>
              <a:spLocks noChangeArrowheads="1"/>
            </p:cNvSpPr>
            <p:nvPr/>
          </p:nvSpPr>
          <p:spPr bwMode="auto">
            <a:xfrm>
              <a:off x="1971" y="2801"/>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20" name="Oval 24"/>
            <p:cNvSpPr>
              <a:spLocks noChangeArrowheads="1"/>
            </p:cNvSpPr>
            <p:nvPr/>
          </p:nvSpPr>
          <p:spPr bwMode="auto">
            <a:xfrm>
              <a:off x="3202" y="244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21" name="Oval 25"/>
            <p:cNvSpPr>
              <a:spLocks noChangeArrowheads="1"/>
            </p:cNvSpPr>
            <p:nvPr/>
          </p:nvSpPr>
          <p:spPr bwMode="auto">
            <a:xfrm>
              <a:off x="2796" y="186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22" name="Oval 26"/>
            <p:cNvSpPr>
              <a:spLocks noChangeArrowheads="1"/>
            </p:cNvSpPr>
            <p:nvPr/>
          </p:nvSpPr>
          <p:spPr bwMode="auto">
            <a:xfrm>
              <a:off x="2357" y="255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23" name="Oval 27"/>
            <p:cNvSpPr>
              <a:spLocks noChangeArrowheads="1"/>
            </p:cNvSpPr>
            <p:nvPr/>
          </p:nvSpPr>
          <p:spPr bwMode="auto">
            <a:xfrm>
              <a:off x="3276" y="223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24" name="Oval 28"/>
            <p:cNvSpPr>
              <a:spLocks noChangeArrowheads="1"/>
            </p:cNvSpPr>
            <p:nvPr/>
          </p:nvSpPr>
          <p:spPr bwMode="auto">
            <a:xfrm>
              <a:off x="3364" y="297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25" name="Oval 29"/>
            <p:cNvSpPr>
              <a:spLocks noChangeArrowheads="1"/>
            </p:cNvSpPr>
            <p:nvPr/>
          </p:nvSpPr>
          <p:spPr bwMode="auto">
            <a:xfrm>
              <a:off x="3921" y="2603"/>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26" name="Oval 30"/>
            <p:cNvSpPr>
              <a:spLocks noChangeArrowheads="1"/>
            </p:cNvSpPr>
            <p:nvPr/>
          </p:nvSpPr>
          <p:spPr bwMode="auto">
            <a:xfrm>
              <a:off x="2228" y="1873"/>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27" name="Oval 31"/>
            <p:cNvSpPr>
              <a:spLocks noChangeArrowheads="1"/>
            </p:cNvSpPr>
            <p:nvPr/>
          </p:nvSpPr>
          <p:spPr bwMode="auto">
            <a:xfrm>
              <a:off x="4076" y="299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28" name="Oval 32"/>
            <p:cNvSpPr>
              <a:spLocks noChangeArrowheads="1"/>
            </p:cNvSpPr>
            <p:nvPr/>
          </p:nvSpPr>
          <p:spPr bwMode="auto">
            <a:xfrm>
              <a:off x="2585" y="2922"/>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9729" name="Group 33"/>
          <p:cNvGrpSpPr>
            <a:grpSpLocks/>
          </p:cNvGrpSpPr>
          <p:nvPr/>
        </p:nvGrpSpPr>
        <p:grpSpPr bwMode="auto">
          <a:xfrm rot="7566059">
            <a:off x="3359151" y="4268787"/>
            <a:ext cx="1504950" cy="365125"/>
            <a:chOff x="816" y="2123"/>
            <a:chExt cx="2586" cy="805"/>
          </a:xfrm>
        </p:grpSpPr>
        <p:sp>
          <p:nvSpPr>
            <p:cNvPr id="29730" name="Freeform 34"/>
            <p:cNvSpPr>
              <a:spLocks noChangeAspect="1"/>
            </p:cNvSpPr>
            <p:nvPr/>
          </p:nvSpPr>
          <p:spPr bwMode="auto">
            <a:xfrm flipH="1">
              <a:off x="2001" y="2123"/>
              <a:ext cx="1401" cy="805"/>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31" name="Freeform 35"/>
            <p:cNvSpPr>
              <a:spLocks/>
            </p:cNvSpPr>
            <p:nvPr/>
          </p:nvSpPr>
          <p:spPr bwMode="auto">
            <a:xfrm flipH="1">
              <a:off x="816" y="2347"/>
              <a:ext cx="1306" cy="168"/>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32" name="Freeform 36"/>
            <p:cNvSpPr>
              <a:spLocks/>
            </p:cNvSpPr>
            <p:nvPr/>
          </p:nvSpPr>
          <p:spPr bwMode="auto">
            <a:xfrm>
              <a:off x="859" y="2337"/>
              <a:ext cx="1335" cy="182"/>
            </a:xfrm>
            <a:custGeom>
              <a:avLst/>
              <a:gdLst>
                <a:gd name="T0" fmla="*/ 1335 w 1335"/>
                <a:gd name="T1" fmla="*/ 117 h 182"/>
                <a:gd name="T2" fmla="*/ 1079 w 1335"/>
                <a:gd name="T3" fmla="*/ 165 h 182"/>
                <a:gd name="T4" fmla="*/ 822 w 1335"/>
                <a:gd name="T5" fmla="*/ 13 h 182"/>
                <a:gd name="T6" fmla="*/ 536 w 1335"/>
                <a:gd name="T7" fmla="*/ 155 h 182"/>
                <a:gd name="T8" fmla="*/ 271 w 1335"/>
                <a:gd name="T9" fmla="*/ 3 h 182"/>
                <a:gd name="T10" fmla="*/ 0 w 1335"/>
                <a:gd name="T11" fmla="*/ 165 h 182"/>
              </a:gdLst>
              <a:ahLst/>
              <a:cxnLst>
                <a:cxn ang="0">
                  <a:pos x="T0" y="T1"/>
                </a:cxn>
                <a:cxn ang="0">
                  <a:pos x="T2" y="T3"/>
                </a:cxn>
                <a:cxn ang="0">
                  <a:pos x="T4" y="T5"/>
                </a:cxn>
                <a:cxn ang="0">
                  <a:pos x="T6" y="T7"/>
                </a:cxn>
                <a:cxn ang="0">
                  <a:pos x="T8" y="T9"/>
                </a:cxn>
                <a:cxn ang="0">
                  <a:pos x="T10" y="T11"/>
                </a:cxn>
              </a:cxnLst>
              <a:rect l="0" t="0" r="r" b="b"/>
              <a:pathLst>
                <a:path w="1335" h="182">
                  <a:moveTo>
                    <a:pt x="1335" y="117"/>
                  </a:moveTo>
                  <a:cubicBezTo>
                    <a:pt x="1292" y="125"/>
                    <a:pt x="1164" y="182"/>
                    <a:pt x="1079" y="165"/>
                  </a:cubicBezTo>
                  <a:cubicBezTo>
                    <a:pt x="994" y="148"/>
                    <a:pt x="912" y="15"/>
                    <a:pt x="822" y="13"/>
                  </a:cubicBezTo>
                  <a:cubicBezTo>
                    <a:pt x="732" y="10"/>
                    <a:pt x="627" y="158"/>
                    <a:pt x="536" y="155"/>
                  </a:cubicBezTo>
                  <a:cubicBezTo>
                    <a:pt x="444" y="153"/>
                    <a:pt x="361" y="0"/>
                    <a:pt x="271" y="3"/>
                  </a:cubicBezTo>
                  <a:cubicBezTo>
                    <a:pt x="182" y="5"/>
                    <a:pt x="46" y="137"/>
                    <a:pt x="0" y="165"/>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7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reeform 2"/>
          <p:cNvSpPr>
            <a:spLocks/>
          </p:cNvSpPr>
          <p:nvPr/>
        </p:nvSpPr>
        <p:spPr bwMode="auto">
          <a:xfrm>
            <a:off x="1433513" y="3646488"/>
            <a:ext cx="1476375" cy="2390775"/>
          </a:xfrm>
          <a:custGeom>
            <a:avLst/>
            <a:gdLst>
              <a:gd name="T0" fmla="*/ 469 w 930"/>
              <a:gd name="T1" fmla="*/ 103 h 1506"/>
              <a:gd name="T2" fmla="*/ 888 w 930"/>
              <a:gd name="T3" fmla="*/ 703 h 1506"/>
              <a:gd name="T4" fmla="*/ 724 w 930"/>
              <a:gd name="T5" fmla="*/ 1222 h 1506"/>
              <a:gd name="T6" fmla="*/ 272 w 930"/>
              <a:gd name="T7" fmla="*/ 1346 h 1506"/>
              <a:gd name="T8" fmla="*/ 33 w 930"/>
              <a:gd name="T9" fmla="*/ 259 h 1506"/>
              <a:gd name="T10" fmla="*/ 469 w 930"/>
              <a:gd name="T11" fmla="*/ 103 h 1506"/>
            </a:gdLst>
            <a:ahLst/>
            <a:cxnLst>
              <a:cxn ang="0">
                <a:pos x="T0" y="T1"/>
              </a:cxn>
              <a:cxn ang="0">
                <a:pos x="T2" y="T3"/>
              </a:cxn>
              <a:cxn ang="0">
                <a:pos x="T4" y="T5"/>
              </a:cxn>
              <a:cxn ang="0">
                <a:pos x="T6" y="T7"/>
              </a:cxn>
              <a:cxn ang="0">
                <a:pos x="T8" y="T9"/>
              </a:cxn>
              <a:cxn ang="0">
                <a:pos x="T10" y="T11"/>
              </a:cxn>
            </a:cxnLst>
            <a:rect l="0" t="0" r="r" b="b"/>
            <a:pathLst>
              <a:path w="930" h="1506">
                <a:moveTo>
                  <a:pt x="469" y="103"/>
                </a:moveTo>
                <a:cubicBezTo>
                  <a:pt x="611" y="177"/>
                  <a:pt x="846" y="516"/>
                  <a:pt x="888" y="703"/>
                </a:cubicBezTo>
                <a:cubicBezTo>
                  <a:pt x="930" y="890"/>
                  <a:pt x="826" y="1115"/>
                  <a:pt x="724" y="1222"/>
                </a:cubicBezTo>
                <a:cubicBezTo>
                  <a:pt x="622" y="1329"/>
                  <a:pt x="387" y="1506"/>
                  <a:pt x="272" y="1346"/>
                </a:cubicBezTo>
                <a:cubicBezTo>
                  <a:pt x="157" y="1186"/>
                  <a:pt x="0" y="466"/>
                  <a:pt x="33" y="259"/>
                </a:cubicBezTo>
                <a:cubicBezTo>
                  <a:pt x="66" y="52"/>
                  <a:pt x="321" y="0"/>
                  <a:pt x="469" y="103"/>
                </a:cubicBezTo>
                <a:close/>
              </a:path>
            </a:pathLst>
          </a:cu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3" name="Freeform 3"/>
          <p:cNvSpPr>
            <a:spLocks/>
          </p:cNvSpPr>
          <p:nvPr/>
        </p:nvSpPr>
        <p:spPr bwMode="auto">
          <a:xfrm>
            <a:off x="2841625" y="4846638"/>
            <a:ext cx="2905125" cy="1177925"/>
          </a:xfrm>
          <a:custGeom>
            <a:avLst/>
            <a:gdLst>
              <a:gd name="T0" fmla="*/ 851 w 1830"/>
              <a:gd name="T1" fmla="*/ 208 h 742"/>
              <a:gd name="T2" fmla="*/ 912 w 1830"/>
              <a:gd name="T3" fmla="*/ 209 h 742"/>
              <a:gd name="T4" fmla="*/ 979 w 1830"/>
              <a:gd name="T5" fmla="*/ 209 h 742"/>
              <a:gd name="T6" fmla="*/ 1065 w 1830"/>
              <a:gd name="T7" fmla="*/ 217 h 742"/>
              <a:gd name="T8" fmla="*/ 1168 w 1830"/>
              <a:gd name="T9" fmla="*/ 232 h 742"/>
              <a:gd name="T10" fmla="*/ 1252 w 1830"/>
              <a:gd name="T11" fmla="*/ 247 h 742"/>
              <a:gd name="T12" fmla="*/ 1358 w 1830"/>
              <a:gd name="T13" fmla="*/ 273 h 742"/>
              <a:gd name="T14" fmla="*/ 1469 w 1830"/>
              <a:gd name="T15" fmla="*/ 311 h 742"/>
              <a:gd name="T16" fmla="*/ 1574 w 1830"/>
              <a:gd name="T17" fmla="*/ 356 h 742"/>
              <a:gd name="T18" fmla="*/ 1636 w 1830"/>
              <a:gd name="T19" fmla="*/ 390 h 742"/>
              <a:gd name="T20" fmla="*/ 1713 w 1830"/>
              <a:gd name="T21" fmla="*/ 435 h 742"/>
              <a:gd name="T22" fmla="*/ 1759 w 1830"/>
              <a:gd name="T23" fmla="*/ 470 h 742"/>
              <a:gd name="T24" fmla="*/ 1781 w 1830"/>
              <a:gd name="T25" fmla="*/ 495 h 742"/>
              <a:gd name="T26" fmla="*/ 1791 w 1830"/>
              <a:gd name="T27" fmla="*/ 504 h 742"/>
              <a:gd name="T28" fmla="*/ 1544 w 1830"/>
              <a:gd name="T29" fmla="*/ 651 h 742"/>
              <a:gd name="T30" fmla="*/ 1037 w 1830"/>
              <a:gd name="T31" fmla="*/ 731 h 742"/>
              <a:gd name="T32" fmla="*/ 111 w 1830"/>
              <a:gd name="T33" fmla="*/ 584 h 742"/>
              <a:gd name="T34" fmla="*/ 374 w 1830"/>
              <a:gd name="T35" fmla="*/ 345 h 742"/>
              <a:gd name="T36" fmla="*/ 498 w 1830"/>
              <a:gd name="T37" fmla="*/ 148 h 742"/>
              <a:gd name="T38" fmla="*/ 728 w 1830"/>
              <a:gd name="T39" fmla="*/ 0 h 742"/>
              <a:gd name="T40" fmla="*/ 769 w 1830"/>
              <a:gd name="T41" fmla="*/ 148 h 742"/>
              <a:gd name="T42" fmla="*/ 851 w 1830"/>
              <a:gd name="T43" fmla="*/ 208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30" h="742">
                <a:moveTo>
                  <a:pt x="851" y="208"/>
                </a:moveTo>
                <a:cubicBezTo>
                  <a:pt x="867" y="222"/>
                  <a:pt x="890" y="209"/>
                  <a:pt x="912" y="209"/>
                </a:cubicBezTo>
                <a:cubicBezTo>
                  <a:pt x="933" y="209"/>
                  <a:pt x="953" y="208"/>
                  <a:pt x="979" y="209"/>
                </a:cubicBezTo>
                <a:cubicBezTo>
                  <a:pt x="1004" y="211"/>
                  <a:pt x="1033" y="213"/>
                  <a:pt x="1065" y="217"/>
                </a:cubicBezTo>
                <a:cubicBezTo>
                  <a:pt x="1096" y="221"/>
                  <a:pt x="1136" y="226"/>
                  <a:pt x="1168" y="232"/>
                </a:cubicBezTo>
                <a:cubicBezTo>
                  <a:pt x="1199" y="237"/>
                  <a:pt x="1220" y="240"/>
                  <a:pt x="1252" y="247"/>
                </a:cubicBezTo>
                <a:cubicBezTo>
                  <a:pt x="1284" y="254"/>
                  <a:pt x="1322" y="263"/>
                  <a:pt x="1358" y="273"/>
                </a:cubicBezTo>
                <a:cubicBezTo>
                  <a:pt x="1394" y="284"/>
                  <a:pt x="1433" y="298"/>
                  <a:pt x="1469" y="311"/>
                </a:cubicBezTo>
                <a:cubicBezTo>
                  <a:pt x="1505" y="325"/>
                  <a:pt x="1546" y="343"/>
                  <a:pt x="1574" y="356"/>
                </a:cubicBezTo>
                <a:cubicBezTo>
                  <a:pt x="1602" y="369"/>
                  <a:pt x="1613" y="377"/>
                  <a:pt x="1636" y="390"/>
                </a:cubicBezTo>
                <a:cubicBezTo>
                  <a:pt x="1659" y="403"/>
                  <a:pt x="1692" y="421"/>
                  <a:pt x="1713" y="435"/>
                </a:cubicBezTo>
                <a:cubicBezTo>
                  <a:pt x="1733" y="448"/>
                  <a:pt x="1748" y="460"/>
                  <a:pt x="1759" y="470"/>
                </a:cubicBezTo>
                <a:cubicBezTo>
                  <a:pt x="1771" y="480"/>
                  <a:pt x="1776" y="489"/>
                  <a:pt x="1781" y="495"/>
                </a:cubicBezTo>
                <a:cubicBezTo>
                  <a:pt x="1786" y="501"/>
                  <a:pt x="1830" y="478"/>
                  <a:pt x="1791" y="504"/>
                </a:cubicBezTo>
                <a:cubicBezTo>
                  <a:pt x="1751" y="530"/>
                  <a:pt x="1669" y="613"/>
                  <a:pt x="1544" y="651"/>
                </a:cubicBezTo>
                <a:cubicBezTo>
                  <a:pt x="1418" y="689"/>
                  <a:pt x="1276" y="742"/>
                  <a:pt x="1037" y="731"/>
                </a:cubicBezTo>
                <a:cubicBezTo>
                  <a:pt x="798" y="720"/>
                  <a:pt x="222" y="648"/>
                  <a:pt x="111" y="584"/>
                </a:cubicBezTo>
                <a:cubicBezTo>
                  <a:pt x="0" y="520"/>
                  <a:pt x="310" y="418"/>
                  <a:pt x="374" y="345"/>
                </a:cubicBezTo>
                <a:cubicBezTo>
                  <a:pt x="438" y="272"/>
                  <a:pt x="439" y="205"/>
                  <a:pt x="498" y="148"/>
                </a:cubicBezTo>
                <a:cubicBezTo>
                  <a:pt x="557" y="91"/>
                  <a:pt x="683" y="0"/>
                  <a:pt x="728" y="0"/>
                </a:cubicBezTo>
                <a:cubicBezTo>
                  <a:pt x="773" y="0"/>
                  <a:pt x="749" y="113"/>
                  <a:pt x="769" y="148"/>
                </a:cubicBezTo>
                <a:cubicBezTo>
                  <a:pt x="789" y="183"/>
                  <a:pt x="834" y="195"/>
                  <a:pt x="851" y="208"/>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4" name="Rectangle 4"/>
          <p:cNvSpPr>
            <a:spLocks noGrp="1" noChangeArrowheads="1"/>
          </p:cNvSpPr>
          <p:nvPr>
            <p:ph type="title"/>
          </p:nvPr>
        </p:nvSpPr>
        <p:spPr/>
        <p:txBody>
          <a:bodyPr/>
          <a:lstStyle/>
          <a:p>
            <a:r>
              <a:rPr lang="en-US" altLang="en-US" sz="5400"/>
              <a:t>matching dielectric const.</a:t>
            </a:r>
            <a:endParaRPr lang="en-US" altLang="en-US" sz="4000"/>
          </a:p>
        </p:txBody>
      </p:sp>
      <p:sp>
        <p:nvSpPr>
          <p:cNvPr id="30725" name="Freeform 5"/>
          <p:cNvSpPr>
            <a:spLocks/>
          </p:cNvSpPr>
          <p:nvPr/>
        </p:nvSpPr>
        <p:spPr bwMode="auto">
          <a:xfrm>
            <a:off x="-1703388" y="2362200"/>
            <a:ext cx="11834813" cy="5210175"/>
          </a:xfrm>
          <a:custGeom>
            <a:avLst/>
            <a:gdLst>
              <a:gd name="T0" fmla="*/ 3723 w 7455"/>
              <a:gd name="T1" fmla="*/ 2238 h 3282"/>
              <a:gd name="T2" fmla="*/ 3768 w 7455"/>
              <a:gd name="T3" fmla="*/ 2238 h 3282"/>
              <a:gd name="T4" fmla="*/ 3827 w 7455"/>
              <a:gd name="T5" fmla="*/ 2238 h 3282"/>
              <a:gd name="T6" fmla="*/ 3905 w 7455"/>
              <a:gd name="T7" fmla="*/ 2233 h 3282"/>
              <a:gd name="T8" fmla="*/ 3987 w 7455"/>
              <a:gd name="T9" fmla="*/ 2226 h 3282"/>
              <a:gd name="T10" fmla="*/ 4123 w 7455"/>
              <a:gd name="T11" fmla="*/ 2209 h 3282"/>
              <a:gd name="T12" fmla="*/ 4250 w 7455"/>
              <a:gd name="T13" fmla="*/ 2184 h 3282"/>
              <a:gd name="T14" fmla="*/ 4406 w 7455"/>
              <a:gd name="T15" fmla="*/ 2140 h 3282"/>
              <a:gd name="T16" fmla="*/ 4536 w 7455"/>
              <a:gd name="T17" fmla="*/ 2091 h 3282"/>
              <a:gd name="T18" fmla="*/ 4637 w 7455"/>
              <a:gd name="T19" fmla="*/ 2042 h 3282"/>
              <a:gd name="T20" fmla="*/ 4731 w 7455"/>
              <a:gd name="T21" fmla="*/ 1983 h 3282"/>
              <a:gd name="T22" fmla="*/ 4804 w 7455"/>
              <a:gd name="T23" fmla="*/ 1921 h 3282"/>
              <a:gd name="T24" fmla="*/ 4845 w 7455"/>
              <a:gd name="T25" fmla="*/ 1878 h 3282"/>
              <a:gd name="T26" fmla="*/ 4892 w 7455"/>
              <a:gd name="T27" fmla="*/ 1842 h 3282"/>
              <a:gd name="T28" fmla="*/ 5163 w 7455"/>
              <a:gd name="T29" fmla="*/ 1836 h 3282"/>
              <a:gd name="T30" fmla="*/ 5330 w 7455"/>
              <a:gd name="T31" fmla="*/ 1836 h 3282"/>
              <a:gd name="T32" fmla="*/ 5408 w 7455"/>
              <a:gd name="T33" fmla="*/ 1794 h 3282"/>
              <a:gd name="T34" fmla="*/ 5414 w 7455"/>
              <a:gd name="T35" fmla="*/ 1674 h 3282"/>
              <a:gd name="T36" fmla="*/ 5418 w 7455"/>
              <a:gd name="T37" fmla="*/ 1540 h 3282"/>
              <a:gd name="T38" fmla="*/ 5417 w 7455"/>
              <a:gd name="T39" fmla="*/ 849 h 3282"/>
              <a:gd name="T40" fmla="*/ 5414 w 7455"/>
              <a:gd name="T41" fmla="*/ 534 h 3282"/>
              <a:gd name="T42" fmla="*/ 5435 w 7455"/>
              <a:gd name="T43" fmla="*/ 411 h 3282"/>
              <a:gd name="T44" fmla="*/ 5492 w 7455"/>
              <a:gd name="T45" fmla="*/ 291 h 3282"/>
              <a:gd name="T46" fmla="*/ 5639 w 7455"/>
              <a:gd name="T47" fmla="*/ 195 h 3282"/>
              <a:gd name="T48" fmla="*/ 5927 w 7455"/>
              <a:gd name="T49" fmla="*/ 183 h 3282"/>
              <a:gd name="T50" fmla="*/ 6308 w 7455"/>
              <a:gd name="T51" fmla="*/ 180 h 3282"/>
              <a:gd name="T52" fmla="*/ 6743 w 7455"/>
              <a:gd name="T53" fmla="*/ 177 h 3282"/>
              <a:gd name="T54" fmla="*/ 7127 w 7455"/>
              <a:gd name="T55" fmla="*/ 183 h 3282"/>
              <a:gd name="T56" fmla="*/ 7289 w 7455"/>
              <a:gd name="T57" fmla="*/ 180 h 3282"/>
              <a:gd name="T58" fmla="*/ 7310 w 7455"/>
              <a:gd name="T59" fmla="*/ 446 h 3282"/>
              <a:gd name="T60" fmla="*/ 7063 w 7455"/>
              <a:gd name="T61" fmla="*/ 2857 h 3282"/>
              <a:gd name="T62" fmla="*/ 4957 w 7455"/>
              <a:gd name="T63" fmla="*/ 2947 h 3282"/>
              <a:gd name="T64" fmla="*/ 736 w 7455"/>
              <a:gd name="T65" fmla="*/ 2873 h 3282"/>
              <a:gd name="T66" fmla="*/ 538 w 7455"/>
              <a:gd name="T67" fmla="*/ 495 h 3282"/>
              <a:gd name="T68" fmla="*/ 563 w 7455"/>
              <a:gd name="T69" fmla="*/ 198 h 3282"/>
              <a:gd name="T70" fmla="*/ 1583 w 7455"/>
              <a:gd name="T71" fmla="*/ 165 h 3282"/>
              <a:gd name="T72" fmla="*/ 2060 w 7455"/>
              <a:gd name="T73" fmla="*/ 171 h 3282"/>
              <a:gd name="T74" fmla="*/ 2240 w 7455"/>
              <a:gd name="T75" fmla="*/ 255 h 3282"/>
              <a:gd name="T76" fmla="*/ 2342 w 7455"/>
              <a:gd name="T77" fmla="*/ 474 h 3282"/>
              <a:gd name="T78" fmla="*/ 2336 w 7455"/>
              <a:gd name="T79" fmla="*/ 1146 h 3282"/>
              <a:gd name="T80" fmla="*/ 2339 w 7455"/>
              <a:gd name="T81" fmla="*/ 1719 h 3282"/>
              <a:gd name="T82" fmla="*/ 2351 w 7455"/>
              <a:gd name="T83" fmla="*/ 1842 h 3282"/>
              <a:gd name="T84" fmla="*/ 2456 w 7455"/>
              <a:gd name="T85" fmla="*/ 1881 h 3282"/>
              <a:gd name="T86" fmla="*/ 2793 w 7455"/>
              <a:gd name="T87" fmla="*/ 1886 h 3282"/>
              <a:gd name="T88" fmla="*/ 2990 w 7455"/>
              <a:gd name="T89" fmla="*/ 2034 h 3282"/>
              <a:gd name="T90" fmla="*/ 3155 w 7455"/>
              <a:gd name="T91" fmla="*/ 2165 h 3282"/>
              <a:gd name="T92" fmla="*/ 3426 w 7455"/>
              <a:gd name="T93" fmla="*/ 2223 h 3282"/>
              <a:gd name="T94" fmla="*/ 3723 w 7455"/>
              <a:gd name="T95" fmla="*/ 2238 h 3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55" h="3282">
                <a:moveTo>
                  <a:pt x="3723" y="2238"/>
                </a:moveTo>
                <a:cubicBezTo>
                  <a:pt x="3763" y="2232"/>
                  <a:pt x="3751" y="2238"/>
                  <a:pt x="3768" y="2238"/>
                </a:cubicBezTo>
                <a:cubicBezTo>
                  <a:pt x="3786" y="2238"/>
                  <a:pt x="3804" y="2238"/>
                  <a:pt x="3827" y="2238"/>
                </a:cubicBezTo>
                <a:cubicBezTo>
                  <a:pt x="3850" y="2237"/>
                  <a:pt x="3878" y="2234"/>
                  <a:pt x="3905" y="2233"/>
                </a:cubicBezTo>
                <a:cubicBezTo>
                  <a:pt x="3931" y="2231"/>
                  <a:pt x="3950" y="2230"/>
                  <a:pt x="3987" y="2226"/>
                </a:cubicBezTo>
                <a:cubicBezTo>
                  <a:pt x="4023" y="2222"/>
                  <a:pt x="4079" y="2216"/>
                  <a:pt x="4123" y="2209"/>
                </a:cubicBezTo>
                <a:cubicBezTo>
                  <a:pt x="4167" y="2202"/>
                  <a:pt x="4203" y="2195"/>
                  <a:pt x="4250" y="2184"/>
                </a:cubicBezTo>
                <a:cubicBezTo>
                  <a:pt x="4298" y="2172"/>
                  <a:pt x="4358" y="2155"/>
                  <a:pt x="4406" y="2140"/>
                </a:cubicBezTo>
                <a:cubicBezTo>
                  <a:pt x="4454" y="2124"/>
                  <a:pt x="4498" y="2107"/>
                  <a:pt x="4536" y="2091"/>
                </a:cubicBezTo>
                <a:cubicBezTo>
                  <a:pt x="4575" y="2074"/>
                  <a:pt x="4604" y="2060"/>
                  <a:pt x="4637" y="2042"/>
                </a:cubicBezTo>
                <a:cubicBezTo>
                  <a:pt x="4669" y="2024"/>
                  <a:pt x="4703" y="2003"/>
                  <a:pt x="4731" y="1983"/>
                </a:cubicBezTo>
                <a:cubicBezTo>
                  <a:pt x="4759" y="1962"/>
                  <a:pt x="4785" y="1938"/>
                  <a:pt x="4804" y="1921"/>
                </a:cubicBezTo>
                <a:cubicBezTo>
                  <a:pt x="4823" y="1904"/>
                  <a:pt x="4830" y="1891"/>
                  <a:pt x="4845" y="1878"/>
                </a:cubicBezTo>
                <a:cubicBezTo>
                  <a:pt x="4860" y="1865"/>
                  <a:pt x="4839" y="1849"/>
                  <a:pt x="4892" y="1842"/>
                </a:cubicBezTo>
                <a:cubicBezTo>
                  <a:pt x="4945" y="1835"/>
                  <a:pt x="5090" y="1837"/>
                  <a:pt x="5163" y="1836"/>
                </a:cubicBezTo>
                <a:cubicBezTo>
                  <a:pt x="5236" y="1835"/>
                  <a:pt x="5289" y="1843"/>
                  <a:pt x="5330" y="1836"/>
                </a:cubicBezTo>
                <a:cubicBezTo>
                  <a:pt x="5371" y="1829"/>
                  <a:pt x="5394" y="1821"/>
                  <a:pt x="5408" y="1794"/>
                </a:cubicBezTo>
                <a:cubicBezTo>
                  <a:pt x="5422" y="1767"/>
                  <a:pt x="5412" y="1716"/>
                  <a:pt x="5414" y="1674"/>
                </a:cubicBezTo>
                <a:cubicBezTo>
                  <a:pt x="5416" y="1632"/>
                  <a:pt x="5418" y="1677"/>
                  <a:pt x="5418" y="1540"/>
                </a:cubicBezTo>
                <a:cubicBezTo>
                  <a:pt x="5418" y="1403"/>
                  <a:pt x="5418" y="1017"/>
                  <a:pt x="5417" y="849"/>
                </a:cubicBezTo>
                <a:cubicBezTo>
                  <a:pt x="5416" y="681"/>
                  <a:pt x="5411" y="607"/>
                  <a:pt x="5414" y="534"/>
                </a:cubicBezTo>
                <a:cubicBezTo>
                  <a:pt x="5417" y="461"/>
                  <a:pt x="5422" y="452"/>
                  <a:pt x="5435" y="411"/>
                </a:cubicBezTo>
                <a:cubicBezTo>
                  <a:pt x="5448" y="370"/>
                  <a:pt x="5458" y="327"/>
                  <a:pt x="5492" y="291"/>
                </a:cubicBezTo>
                <a:cubicBezTo>
                  <a:pt x="5526" y="255"/>
                  <a:pt x="5567" y="213"/>
                  <a:pt x="5639" y="195"/>
                </a:cubicBezTo>
                <a:cubicBezTo>
                  <a:pt x="5711" y="177"/>
                  <a:pt x="5816" y="185"/>
                  <a:pt x="5927" y="183"/>
                </a:cubicBezTo>
                <a:cubicBezTo>
                  <a:pt x="6038" y="181"/>
                  <a:pt x="6172" y="181"/>
                  <a:pt x="6308" y="180"/>
                </a:cubicBezTo>
                <a:cubicBezTo>
                  <a:pt x="6444" y="179"/>
                  <a:pt x="6607" y="177"/>
                  <a:pt x="6743" y="177"/>
                </a:cubicBezTo>
                <a:cubicBezTo>
                  <a:pt x="6879" y="177"/>
                  <a:pt x="7036" y="182"/>
                  <a:pt x="7127" y="183"/>
                </a:cubicBezTo>
                <a:cubicBezTo>
                  <a:pt x="7218" y="184"/>
                  <a:pt x="7259" y="136"/>
                  <a:pt x="7289" y="180"/>
                </a:cubicBezTo>
                <a:cubicBezTo>
                  <a:pt x="7319" y="224"/>
                  <a:pt x="7348" y="0"/>
                  <a:pt x="7310" y="446"/>
                </a:cubicBezTo>
                <a:cubicBezTo>
                  <a:pt x="7272" y="892"/>
                  <a:pt x="7455" y="2440"/>
                  <a:pt x="7063" y="2857"/>
                </a:cubicBezTo>
                <a:cubicBezTo>
                  <a:pt x="6671" y="3274"/>
                  <a:pt x="6011" y="2944"/>
                  <a:pt x="4957" y="2947"/>
                </a:cubicBezTo>
                <a:cubicBezTo>
                  <a:pt x="3903" y="2950"/>
                  <a:pt x="1472" y="3282"/>
                  <a:pt x="736" y="2873"/>
                </a:cubicBezTo>
                <a:cubicBezTo>
                  <a:pt x="0" y="2464"/>
                  <a:pt x="567" y="941"/>
                  <a:pt x="538" y="495"/>
                </a:cubicBezTo>
                <a:cubicBezTo>
                  <a:pt x="509" y="49"/>
                  <a:pt x="389" y="253"/>
                  <a:pt x="563" y="198"/>
                </a:cubicBezTo>
                <a:cubicBezTo>
                  <a:pt x="737" y="143"/>
                  <a:pt x="1334" y="169"/>
                  <a:pt x="1583" y="165"/>
                </a:cubicBezTo>
                <a:cubicBezTo>
                  <a:pt x="1832" y="161"/>
                  <a:pt x="1951" y="156"/>
                  <a:pt x="2060" y="171"/>
                </a:cubicBezTo>
                <a:cubicBezTo>
                  <a:pt x="2169" y="186"/>
                  <a:pt x="2193" y="204"/>
                  <a:pt x="2240" y="255"/>
                </a:cubicBezTo>
                <a:cubicBezTo>
                  <a:pt x="2287" y="306"/>
                  <a:pt x="2326" y="326"/>
                  <a:pt x="2342" y="474"/>
                </a:cubicBezTo>
                <a:cubicBezTo>
                  <a:pt x="2358" y="622"/>
                  <a:pt x="2336" y="939"/>
                  <a:pt x="2336" y="1146"/>
                </a:cubicBezTo>
                <a:cubicBezTo>
                  <a:pt x="2336" y="1353"/>
                  <a:pt x="2337" y="1603"/>
                  <a:pt x="2339" y="1719"/>
                </a:cubicBezTo>
                <a:cubicBezTo>
                  <a:pt x="2341" y="1835"/>
                  <a:pt x="2332" y="1815"/>
                  <a:pt x="2351" y="1842"/>
                </a:cubicBezTo>
                <a:cubicBezTo>
                  <a:pt x="2370" y="1869"/>
                  <a:pt x="2382" y="1874"/>
                  <a:pt x="2456" y="1881"/>
                </a:cubicBezTo>
                <a:cubicBezTo>
                  <a:pt x="2530" y="1888"/>
                  <a:pt x="2704" y="1861"/>
                  <a:pt x="2793" y="1886"/>
                </a:cubicBezTo>
                <a:cubicBezTo>
                  <a:pt x="2882" y="1911"/>
                  <a:pt x="2930" y="1988"/>
                  <a:pt x="2990" y="2034"/>
                </a:cubicBezTo>
                <a:cubicBezTo>
                  <a:pt x="3050" y="2080"/>
                  <a:pt x="3082" y="2134"/>
                  <a:pt x="3155" y="2165"/>
                </a:cubicBezTo>
                <a:cubicBezTo>
                  <a:pt x="3228" y="2196"/>
                  <a:pt x="3331" y="2211"/>
                  <a:pt x="3426" y="2223"/>
                </a:cubicBezTo>
                <a:cubicBezTo>
                  <a:pt x="3521" y="2235"/>
                  <a:pt x="3661" y="2235"/>
                  <a:pt x="3723" y="2238"/>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0726" name="Group 6"/>
          <p:cNvGrpSpPr>
            <a:grpSpLocks/>
          </p:cNvGrpSpPr>
          <p:nvPr/>
        </p:nvGrpSpPr>
        <p:grpSpPr bwMode="auto">
          <a:xfrm>
            <a:off x="5197475" y="5548313"/>
            <a:ext cx="277813" cy="238125"/>
            <a:chOff x="3192" y="2215"/>
            <a:chExt cx="920" cy="943"/>
          </a:xfrm>
        </p:grpSpPr>
        <p:sp>
          <p:nvSpPr>
            <p:cNvPr id="30727"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8"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9"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0"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1"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2"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3"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4"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5"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0736" name="Freeform 16"/>
          <p:cNvSpPr>
            <a:spLocks/>
          </p:cNvSpPr>
          <p:nvPr/>
        </p:nvSpPr>
        <p:spPr bwMode="auto">
          <a:xfrm>
            <a:off x="-4402138" y="2506663"/>
            <a:ext cx="6708776" cy="457200"/>
          </a:xfrm>
          <a:custGeom>
            <a:avLst/>
            <a:gdLst>
              <a:gd name="T0" fmla="*/ 0 w 4226"/>
              <a:gd name="T1" fmla="*/ 50 h 288"/>
              <a:gd name="T2" fmla="*/ 1242 w 4226"/>
              <a:gd name="T3" fmla="*/ 42 h 288"/>
              <a:gd name="T4" fmla="*/ 2987 w 4226"/>
              <a:gd name="T5" fmla="*/ 34 h 288"/>
              <a:gd name="T6" fmla="*/ 4024 w 4226"/>
              <a:gd name="T7" fmla="*/ 42 h 288"/>
              <a:gd name="T8" fmla="*/ 4197 w 4226"/>
              <a:gd name="T9" fmla="*/ 288 h 288"/>
            </a:gdLst>
            <a:ahLst/>
            <a:cxnLst>
              <a:cxn ang="0">
                <a:pos x="T0" y="T1"/>
              </a:cxn>
              <a:cxn ang="0">
                <a:pos x="T2" y="T3"/>
              </a:cxn>
              <a:cxn ang="0">
                <a:pos x="T4" y="T5"/>
              </a:cxn>
              <a:cxn ang="0">
                <a:pos x="T6" y="T7"/>
              </a:cxn>
              <a:cxn ang="0">
                <a:pos x="T8" y="T9"/>
              </a:cxn>
            </a:cxnLst>
            <a:rect l="0" t="0" r="r" b="b"/>
            <a:pathLst>
              <a:path w="4226" h="288">
                <a:moveTo>
                  <a:pt x="0" y="50"/>
                </a:moveTo>
                <a:cubicBezTo>
                  <a:pt x="207" y="49"/>
                  <a:pt x="744" y="45"/>
                  <a:pt x="1242" y="42"/>
                </a:cubicBezTo>
                <a:cubicBezTo>
                  <a:pt x="1740" y="39"/>
                  <a:pt x="2523" y="34"/>
                  <a:pt x="2987" y="34"/>
                </a:cubicBezTo>
                <a:cubicBezTo>
                  <a:pt x="3451" y="34"/>
                  <a:pt x="3822" y="0"/>
                  <a:pt x="4024" y="42"/>
                </a:cubicBezTo>
                <a:cubicBezTo>
                  <a:pt x="4226" y="84"/>
                  <a:pt x="4161" y="237"/>
                  <a:pt x="4197" y="288"/>
                </a:cubicBezTo>
              </a:path>
            </a:pathLst>
          </a:custGeom>
          <a:noFill/>
          <a:ln w="101600">
            <a:solidFill>
              <a:srgbClr val="BEBEB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7" name="Freeform 17"/>
          <p:cNvSpPr>
            <a:spLocks/>
          </p:cNvSpPr>
          <p:nvPr/>
        </p:nvSpPr>
        <p:spPr bwMode="auto">
          <a:xfrm>
            <a:off x="6570663" y="2573338"/>
            <a:ext cx="2795587" cy="469900"/>
          </a:xfrm>
          <a:custGeom>
            <a:avLst/>
            <a:gdLst>
              <a:gd name="T0" fmla="*/ 0 w 1761"/>
              <a:gd name="T1" fmla="*/ 296 h 296"/>
              <a:gd name="T2" fmla="*/ 214 w 1761"/>
              <a:gd name="T3" fmla="*/ 58 h 296"/>
              <a:gd name="T4" fmla="*/ 453 w 1761"/>
              <a:gd name="T5" fmla="*/ 16 h 296"/>
              <a:gd name="T6" fmla="*/ 1761 w 1761"/>
              <a:gd name="T7" fmla="*/ 0 h 296"/>
            </a:gdLst>
            <a:ahLst/>
            <a:cxnLst>
              <a:cxn ang="0">
                <a:pos x="T0" y="T1"/>
              </a:cxn>
              <a:cxn ang="0">
                <a:pos x="T2" y="T3"/>
              </a:cxn>
              <a:cxn ang="0">
                <a:pos x="T4" y="T5"/>
              </a:cxn>
              <a:cxn ang="0">
                <a:pos x="T6" y="T7"/>
              </a:cxn>
            </a:cxnLst>
            <a:rect l="0" t="0" r="r" b="b"/>
            <a:pathLst>
              <a:path w="1761" h="296">
                <a:moveTo>
                  <a:pt x="0" y="296"/>
                </a:moveTo>
                <a:cubicBezTo>
                  <a:pt x="69" y="200"/>
                  <a:pt x="139" y="105"/>
                  <a:pt x="214" y="58"/>
                </a:cubicBezTo>
                <a:cubicBezTo>
                  <a:pt x="289" y="11"/>
                  <a:pt x="195" y="26"/>
                  <a:pt x="453" y="16"/>
                </a:cubicBezTo>
                <a:cubicBezTo>
                  <a:pt x="711" y="6"/>
                  <a:pt x="1489" y="3"/>
                  <a:pt x="1761" y="0"/>
                </a:cubicBezTo>
              </a:path>
            </a:pathLst>
          </a:custGeom>
          <a:noFill/>
          <a:ln w="88900">
            <a:solidFill>
              <a:srgbClr val="BEBEBE"/>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0738" name="Group 18"/>
          <p:cNvGrpSpPr>
            <a:grpSpLocks/>
          </p:cNvGrpSpPr>
          <p:nvPr/>
        </p:nvGrpSpPr>
        <p:grpSpPr bwMode="auto">
          <a:xfrm>
            <a:off x="2522538" y="2835275"/>
            <a:ext cx="4037012" cy="2012950"/>
            <a:chOff x="1589" y="1786"/>
            <a:chExt cx="2543" cy="1268"/>
          </a:xfrm>
        </p:grpSpPr>
        <p:sp>
          <p:nvSpPr>
            <p:cNvPr id="30739" name="Oval 19"/>
            <p:cNvSpPr>
              <a:spLocks noChangeArrowheads="1"/>
            </p:cNvSpPr>
            <p:nvPr/>
          </p:nvSpPr>
          <p:spPr bwMode="auto">
            <a:xfrm>
              <a:off x="1589" y="178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0" name="Oval 20"/>
            <p:cNvSpPr>
              <a:spLocks noChangeArrowheads="1"/>
            </p:cNvSpPr>
            <p:nvPr/>
          </p:nvSpPr>
          <p:spPr bwMode="auto">
            <a:xfrm>
              <a:off x="3775" y="189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1" name="Oval 21"/>
            <p:cNvSpPr>
              <a:spLocks noChangeArrowheads="1"/>
            </p:cNvSpPr>
            <p:nvPr/>
          </p:nvSpPr>
          <p:spPr bwMode="auto">
            <a:xfrm>
              <a:off x="2669" y="2241"/>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2" name="Oval 22"/>
            <p:cNvSpPr>
              <a:spLocks noChangeArrowheads="1"/>
            </p:cNvSpPr>
            <p:nvPr/>
          </p:nvSpPr>
          <p:spPr bwMode="auto">
            <a:xfrm>
              <a:off x="1877" y="207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3" name="Oval 23"/>
            <p:cNvSpPr>
              <a:spLocks noChangeArrowheads="1"/>
            </p:cNvSpPr>
            <p:nvPr/>
          </p:nvSpPr>
          <p:spPr bwMode="auto">
            <a:xfrm>
              <a:off x="1971" y="2801"/>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4" name="Oval 24"/>
            <p:cNvSpPr>
              <a:spLocks noChangeArrowheads="1"/>
            </p:cNvSpPr>
            <p:nvPr/>
          </p:nvSpPr>
          <p:spPr bwMode="auto">
            <a:xfrm>
              <a:off x="3202" y="244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5" name="Oval 25"/>
            <p:cNvSpPr>
              <a:spLocks noChangeArrowheads="1"/>
            </p:cNvSpPr>
            <p:nvPr/>
          </p:nvSpPr>
          <p:spPr bwMode="auto">
            <a:xfrm>
              <a:off x="2796" y="186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6" name="Oval 26"/>
            <p:cNvSpPr>
              <a:spLocks noChangeArrowheads="1"/>
            </p:cNvSpPr>
            <p:nvPr/>
          </p:nvSpPr>
          <p:spPr bwMode="auto">
            <a:xfrm>
              <a:off x="2357" y="255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7" name="Oval 27"/>
            <p:cNvSpPr>
              <a:spLocks noChangeArrowheads="1"/>
            </p:cNvSpPr>
            <p:nvPr/>
          </p:nvSpPr>
          <p:spPr bwMode="auto">
            <a:xfrm>
              <a:off x="3276" y="223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8" name="Oval 28"/>
            <p:cNvSpPr>
              <a:spLocks noChangeArrowheads="1"/>
            </p:cNvSpPr>
            <p:nvPr/>
          </p:nvSpPr>
          <p:spPr bwMode="auto">
            <a:xfrm>
              <a:off x="3364" y="297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9" name="Oval 29"/>
            <p:cNvSpPr>
              <a:spLocks noChangeArrowheads="1"/>
            </p:cNvSpPr>
            <p:nvPr/>
          </p:nvSpPr>
          <p:spPr bwMode="auto">
            <a:xfrm>
              <a:off x="3921" y="2603"/>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50" name="Oval 30"/>
            <p:cNvSpPr>
              <a:spLocks noChangeArrowheads="1"/>
            </p:cNvSpPr>
            <p:nvPr/>
          </p:nvSpPr>
          <p:spPr bwMode="auto">
            <a:xfrm>
              <a:off x="2228" y="1873"/>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51" name="Oval 31"/>
            <p:cNvSpPr>
              <a:spLocks noChangeArrowheads="1"/>
            </p:cNvSpPr>
            <p:nvPr/>
          </p:nvSpPr>
          <p:spPr bwMode="auto">
            <a:xfrm>
              <a:off x="4076" y="299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52" name="Oval 32"/>
            <p:cNvSpPr>
              <a:spLocks noChangeArrowheads="1"/>
            </p:cNvSpPr>
            <p:nvPr/>
          </p:nvSpPr>
          <p:spPr bwMode="auto">
            <a:xfrm>
              <a:off x="2585" y="2922"/>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0753" name="Group 33"/>
          <p:cNvGrpSpPr>
            <a:grpSpLocks/>
          </p:cNvGrpSpPr>
          <p:nvPr/>
        </p:nvGrpSpPr>
        <p:grpSpPr bwMode="auto">
          <a:xfrm rot="7566059">
            <a:off x="3306763" y="4622800"/>
            <a:ext cx="1504950" cy="365125"/>
            <a:chOff x="816" y="2123"/>
            <a:chExt cx="2586" cy="805"/>
          </a:xfrm>
        </p:grpSpPr>
        <p:sp>
          <p:nvSpPr>
            <p:cNvPr id="30754" name="Freeform 34"/>
            <p:cNvSpPr>
              <a:spLocks noChangeAspect="1"/>
            </p:cNvSpPr>
            <p:nvPr/>
          </p:nvSpPr>
          <p:spPr bwMode="auto">
            <a:xfrm flipH="1">
              <a:off x="2001" y="2123"/>
              <a:ext cx="1401" cy="805"/>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55" name="Freeform 35"/>
            <p:cNvSpPr>
              <a:spLocks/>
            </p:cNvSpPr>
            <p:nvPr/>
          </p:nvSpPr>
          <p:spPr bwMode="auto">
            <a:xfrm flipH="1">
              <a:off x="816" y="2347"/>
              <a:ext cx="1306" cy="168"/>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56" name="Freeform 36"/>
            <p:cNvSpPr>
              <a:spLocks/>
            </p:cNvSpPr>
            <p:nvPr/>
          </p:nvSpPr>
          <p:spPr bwMode="auto">
            <a:xfrm>
              <a:off x="859" y="2337"/>
              <a:ext cx="1335" cy="182"/>
            </a:xfrm>
            <a:custGeom>
              <a:avLst/>
              <a:gdLst>
                <a:gd name="T0" fmla="*/ 1335 w 1335"/>
                <a:gd name="T1" fmla="*/ 117 h 182"/>
                <a:gd name="T2" fmla="*/ 1079 w 1335"/>
                <a:gd name="T3" fmla="*/ 165 h 182"/>
                <a:gd name="T4" fmla="*/ 822 w 1335"/>
                <a:gd name="T5" fmla="*/ 13 h 182"/>
                <a:gd name="T6" fmla="*/ 536 w 1335"/>
                <a:gd name="T7" fmla="*/ 155 h 182"/>
                <a:gd name="T8" fmla="*/ 271 w 1335"/>
                <a:gd name="T9" fmla="*/ 3 h 182"/>
                <a:gd name="T10" fmla="*/ 0 w 1335"/>
                <a:gd name="T11" fmla="*/ 165 h 182"/>
              </a:gdLst>
              <a:ahLst/>
              <a:cxnLst>
                <a:cxn ang="0">
                  <a:pos x="T0" y="T1"/>
                </a:cxn>
                <a:cxn ang="0">
                  <a:pos x="T2" y="T3"/>
                </a:cxn>
                <a:cxn ang="0">
                  <a:pos x="T4" y="T5"/>
                </a:cxn>
                <a:cxn ang="0">
                  <a:pos x="T6" y="T7"/>
                </a:cxn>
                <a:cxn ang="0">
                  <a:pos x="T8" y="T9"/>
                </a:cxn>
                <a:cxn ang="0">
                  <a:pos x="T10" y="T11"/>
                </a:cxn>
              </a:cxnLst>
              <a:rect l="0" t="0" r="r" b="b"/>
              <a:pathLst>
                <a:path w="1335" h="182">
                  <a:moveTo>
                    <a:pt x="1335" y="117"/>
                  </a:moveTo>
                  <a:cubicBezTo>
                    <a:pt x="1292" y="125"/>
                    <a:pt x="1164" y="182"/>
                    <a:pt x="1079" y="165"/>
                  </a:cubicBezTo>
                  <a:cubicBezTo>
                    <a:pt x="994" y="148"/>
                    <a:pt x="912" y="15"/>
                    <a:pt x="822" y="13"/>
                  </a:cubicBezTo>
                  <a:cubicBezTo>
                    <a:pt x="732" y="10"/>
                    <a:pt x="627" y="158"/>
                    <a:pt x="536" y="155"/>
                  </a:cubicBezTo>
                  <a:cubicBezTo>
                    <a:pt x="444" y="153"/>
                    <a:pt x="361" y="0"/>
                    <a:pt x="271" y="3"/>
                  </a:cubicBezTo>
                  <a:cubicBezTo>
                    <a:pt x="182" y="5"/>
                    <a:pt x="46" y="137"/>
                    <a:pt x="0" y="165"/>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reeform 2"/>
          <p:cNvSpPr>
            <a:spLocks/>
          </p:cNvSpPr>
          <p:nvPr/>
        </p:nvSpPr>
        <p:spPr bwMode="auto">
          <a:xfrm>
            <a:off x="1433513" y="3646488"/>
            <a:ext cx="1476375" cy="2390775"/>
          </a:xfrm>
          <a:custGeom>
            <a:avLst/>
            <a:gdLst>
              <a:gd name="T0" fmla="*/ 469 w 930"/>
              <a:gd name="T1" fmla="*/ 103 h 1506"/>
              <a:gd name="T2" fmla="*/ 888 w 930"/>
              <a:gd name="T3" fmla="*/ 703 h 1506"/>
              <a:gd name="T4" fmla="*/ 724 w 930"/>
              <a:gd name="T5" fmla="*/ 1222 h 1506"/>
              <a:gd name="T6" fmla="*/ 272 w 930"/>
              <a:gd name="T7" fmla="*/ 1346 h 1506"/>
              <a:gd name="T8" fmla="*/ 33 w 930"/>
              <a:gd name="T9" fmla="*/ 259 h 1506"/>
              <a:gd name="T10" fmla="*/ 469 w 930"/>
              <a:gd name="T11" fmla="*/ 103 h 1506"/>
            </a:gdLst>
            <a:ahLst/>
            <a:cxnLst>
              <a:cxn ang="0">
                <a:pos x="T0" y="T1"/>
              </a:cxn>
              <a:cxn ang="0">
                <a:pos x="T2" y="T3"/>
              </a:cxn>
              <a:cxn ang="0">
                <a:pos x="T4" y="T5"/>
              </a:cxn>
              <a:cxn ang="0">
                <a:pos x="T6" y="T7"/>
              </a:cxn>
              <a:cxn ang="0">
                <a:pos x="T8" y="T9"/>
              </a:cxn>
              <a:cxn ang="0">
                <a:pos x="T10" y="T11"/>
              </a:cxn>
            </a:cxnLst>
            <a:rect l="0" t="0" r="r" b="b"/>
            <a:pathLst>
              <a:path w="930" h="1506">
                <a:moveTo>
                  <a:pt x="469" y="103"/>
                </a:moveTo>
                <a:cubicBezTo>
                  <a:pt x="611" y="177"/>
                  <a:pt x="846" y="516"/>
                  <a:pt x="888" y="703"/>
                </a:cubicBezTo>
                <a:cubicBezTo>
                  <a:pt x="930" y="890"/>
                  <a:pt x="826" y="1115"/>
                  <a:pt x="724" y="1222"/>
                </a:cubicBezTo>
                <a:cubicBezTo>
                  <a:pt x="622" y="1329"/>
                  <a:pt x="387" y="1506"/>
                  <a:pt x="272" y="1346"/>
                </a:cubicBezTo>
                <a:cubicBezTo>
                  <a:pt x="157" y="1186"/>
                  <a:pt x="0" y="466"/>
                  <a:pt x="33" y="259"/>
                </a:cubicBezTo>
                <a:cubicBezTo>
                  <a:pt x="66" y="52"/>
                  <a:pt x="321" y="0"/>
                  <a:pt x="469" y="103"/>
                </a:cubicBezTo>
                <a:close/>
              </a:path>
            </a:pathLst>
          </a:cu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47" name="Freeform 3"/>
          <p:cNvSpPr>
            <a:spLocks/>
          </p:cNvSpPr>
          <p:nvPr/>
        </p:nvSpPr>
        <p:spPr bwMode="auto">
          <a:xfrm>
            <a:off x="2841625" y="5167313"/>
            <a:ext cx="2905125" cy="857250"/>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48" name="Rectangle 4"/>
          <p:cNvSpPr>
            <a:spLocks noGrp="1" noChangeArrowheads="1"/>
          </p:cNvSpPr>
          <p:nvPr>
            <p:ph type="title"/>
          </p:nvPr>
        </p:nvSpPr>
        <p:spPr/>
        <p:txBody>
          <a:bodyPr/>
          <a:lstStyle/>
          <a:p>
            <a:r>
              <a:rPr lang="en-US" altLang="en-US" sz="5400"/>
              <a:t>matching dielectric const.</a:t>
            </a:r>
            <a:endParaRPr lang="en-US" altLang="en-US" sz="4000"/>
          </a:p>
        </p:txBody>
      </p:sp>
      <p:sp>
        <p:nvSpPr>
          <p:cNvPr id="31749" name="Freeform 5"/>
          <p:cNvSpPr>
            <a:spLocks/>
          </p:cNvSpPr>
          <p:nvPr/>
        </p:nvSpPr>
        <p:spPr bwMode="auto">
          <a:xfrm>
            <a:off x="-1703388" y="2362200"/>
            <a:ext cx="11834813" cy="5210175"/>
          </a:xfrm>
          <a:custGeom>
            <a:avLst/>
            <a:gdLst>
              <a:gd name="T0" fmla="*/ 3723 w 7455"/>
              <a:gd name="T1" fmla="*/ 2238 h 3282"/>
              <a:gd name="T2" fmla="*/ 3768 w 7455"/>
              <a:gd name="T3" fmla="*/ 2238 h 3282"/>
              <a:gd name="T4" fmla="*/ 3827 w 7455"/>
              <a:gd name="T5" fmla="*/ 2238 h 3282"/>
              <a:gd name="T6" fmla="*/ 3905 w 7455"/>
              <a:gd name="T7" fmla="*/ 2233 h 3282"/>
              <a:gd name="T8" fmla="*/ 3987 w 7455"/>
              <a:gd name="T9" fmla="*/ 2226 h 3282"/>
              <a:gd name="T10" fmla="*/ 4123 w 7455"/>
              <a:gd name="T11" fmla="*/ 2209 h 3282"/>
              <a:gd name="T12" fmla="*/ 4250 w 7455"/>
              <a:gd name="T13" fmla="*/ 2184 h 3282"/>
              <a:gd name="T14" fmla="*/ 4406 w 7455"/>
              <a:gd name="T15" fmla="*/ 2140 h 3282"/>
              <a:gd name="T16" fmla="*/ 4536 w 7455"/>
              <a:gd name="T17" fmla="*/ 2091 h 3282"/>
              <a:gd name="T18" fmla="*/ 4637 w 7455"/>
              <a:gd name="T19" fmla="*/ 2042 h 3282"/>
              <a:gd name="T20" fmla="*/ 4731 w 7455"/>
              <a:gd name="T21" fmla="*/ 1983 h 3282"/>
              <a:gd name="T22" fmla="*/ 4804 w 7455"/>
              <a:gd name="T23" fmla="*/ 1921 h 3282"/>
              <a:gd name="T24" fmla="*/ 4845 w 7455"/>
              <a:gd name="T25" fmla="*/ 1878 h 3282"/>
              <a:gd name="T26" fmla="*/ 4892 w 7455"/>
              <a:gd name="T27" fmla="*/ 1842 h 3282"/>
              <a:gd name="T28" fmla="*/ 5163 w 7455"/>
              <a:gd name="T29" fmla="*/ 1836 h 3282"/>
              <a:gd name="T30" fmla="*/ 5330 w 7455"/>
              <a:gd name="T31" fmla="*/ 1836 h 3282"/>
              <a:gd name="T32" fmla="*/ 5408 w 7455"/>
              <a:gd name="T33" fmla="*/ 1794 h 3282"/>
              <a:gd name="T34" fmla="*/ 5414 w 7455"/>
              <a:gd name="T35" fmla="*/ 1674 h 3282"/>
              <a:gd name="T36" fmla="*/ 5418 w 7455"/>
              <a:gd name="T37" fmla="*/ 1540 h 3282"/>
              <a:gd name="T38" fmla="*/ 5417 w 7455"/>
              <a:gd name="T39" fmla="*/ 849 h 3282"/>
              <a:gd name="T40" fmla="*/ 5414 w 7455"/>
              <a:gd name="T41" fmla="*/ 534 h 3282"/>
              <a:gd name="T42" fmla="*/ 5435 w 7455"/>
              <a:gd name="T43" fmla="*/ 411 h 3282"/>
              <a:gd name="T44" fmla="*/ 5492 w 7455"/>
              <a:gd name="T45" fmla="*/ 291 h 3282"/>
              <a:gd name="T46" fmla="*/ 5639 w 7455"/>
              <a:gd name="T47" fmla="*/ 195 h 3282"/>
              <a:gd name="T48" fmla="*/ 5927 w 7455"/>
              <a:gd name="T49" fmla="*/ 183 h 3282"/>
              <a:gd name="T50" fmla="*/ 6308 w 7455"/>
              <a:gd name="T51" fmla="*/ 180 h 3282"/>
              <a:gd name="T52" fmla="*/ 6743 w 7455"/>
              <a:gd name="T53" fmla="*/ 177 h 3282"/>
              <a:gd name="T54" fmla="*/ 7127 w 7455"/>
              <a:gd name="T55" fmla="*/ 183 h 3282"/>
              <a:gd name="T56" fmla="*/ 7289 w 7455"/>
              <a:gd name="T57" fmla="*/ 180 h 3282"/>
              <a:gd name="T58" fmla="*/ 7310 w 7455"/>
              <a:gd name="T59" fmla="*/ 446 h 3282"/>
              <a:gd name="T60" fmla="*/ 7063 w 7455"/>
              <a:gd name="T61" fmla="*/ 2857 h 3282"/>
              <a:gd name="T62" fmla="*/ 4957 w 7455"/>
              <a:gd name="T63" fmla="*/ 2947 h 3282"/>
              <a:gd name="T64" fmla="*/ 736 w 7455"/>
              <a:gd name="T65" fmla="*/ 2873 h 3282"/>
              <a:gd name="T66" fmla="*/ 538 w 7455"/>
              <a:gd name="T67" fmla="*/ 495 h 3282"/>
              <a:gd name="T68" fmla="*/ 563 w 7455"/>
              <a:gd name="T69" fmla="*/ 198 h 3282"/>
              <a:gd name="T70" fmla="*/ 1583 w 7455"/>
              <a:gd name="T71" fmla="*/ 165 h 3282"/>
              <a:gd name="T72" fmla="*/ 2060 w 7455"/>
              <a:gd name="T73" fmla="*/ 171 h 3282"/>
              <a:gd name="T74" fmla="*/ 2240 w 7455"/>
              <a:gd name="T75" fmla="*/ 255 h 3282"/>
              <a:gd name="T76" fmla="*/ 2342 w 7455"/>
              <a:gd name="T77" fmla="*/ 474 h 3282"/>
              <a:gd name="T78" fmla="*/ 2336 w 7455"/>
              <a:gd name="T79" fmla="*/ 1146 h 3282"/>
              <a:gd name="T80" fmla="*/ 2339 w 7455"/>
              <a:gd name="T81" fmla="*/ 1719 h 3282"/>
              <a:gd name="T82" fmla="*/ 2351 w 7455"/>
              <a:gd name="T83" fmla="*/ 1842 h 3282"/>
              <a:gd name="T84" fmla="*/ 2456 w 7455"/>
              <a:gd name="T85" fmla="*/ 1881 h 3282"/>
              <a:gd name="T86" fmla="*/ 2793 w 7455"/>
              <a:gd name="T87" fmla="*/ 1886 h 3282"/>
              <a:gd name="T88" fmla="*/ 2990 w 7455"/>
              <a:gd name="T89" fmla="*/ 2034 h 3282"/>
              <a:gd name="T90" fmla="*/ 3155 w 7455"/>
              <a:gd name="T91" fmla="*/ 2165 h 3282"/>
              <a:gd name="T92" fmla="*/ 3426 w 7455"/>
              <a:gd name="T93" fmla="*/ 2223 h 3282"/>
              <a:gd name="T94" fmla="*/ 3723 w 7455"/>
              <a:gd name="T95" fmla="*/ 2238 h 3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55" h="3282">
                <a:moveTo>
                  <a:pt x="3723" y="2238"/>
                </a:moveTo>
                <a:cubicBezTo>
                  <a:pt x="3763" y="2232"/>
                  <a:pt x="3751" y="2238"/>
                  <a:pt x="3768" y="2238"/>
                </a:cubicBezTo>
                <a:cubicBezTo>
                  <a:pt x="3786" y="2238"/>
                  <a:pt x="3804" y="2238"/>
                  <a:pt x="3827" y="2238"/>
                </a:cubicBezTo>
                <a:cubicBezTo>
                  <a:pt x="3850" y="2237"/>
                  <a:pt x="3878" y="2234"/>
                  <a:pt x="3905" y="2233"/>
                </a:cubicBezTo>
                <a:cubicBezTo>
                  <a:pt x="3931" y="2231"/>
                  <a:pt x="3950" y="2230"/>
                  <a:pt x="3987" y="2226"/>
                </a:cubicBezTo>
                <a:cubicBezTo>
                  <a:pt x="4023" y="2222"/>
                  <a:pt x="4079" y="2216"/>
                  <a:pt x="4123" y="2209"/>
                </a:cubicBezTo>
                <a:cubicBezTo>
                  <a:pt x="4167" y="2202"/>
                  <a:pt x="4203" y="2195"/>
                  <a:pt x="4250" y="2184"/>
                </a:cubicBezTo>
                <a:cubicBezTo>
                  <a:pt x="4298" y="2172"/>
                  <a:pt x="4358" y="2155"/>
                  <a:pt x="4406" y="2140"/>
                </a:cubicBezTo>
                <a:cubicBezTo>
                  <a:pt x="4454" y="2124"/>
                  <a:pt x="4498" y="2107"/>
                  <a:pt x="4536" y="2091"/>
                </a:cubicBezTo>
                <a:cubicBezTo>
                  <a:pt x="4575" y="2074"/>
                  <a:pt x="4604" y="2060"/>
                  <a:pt x="4637" y="2042"/>
                </a:cubicBezTo>
                <a:cubicBezTo>
                  <a:pt x="4669" y="2024"/>
                  <a:pt x="4703" y="2003"/>
                  <a:pt x="4731" y="1983"/>
                </a:cubicBezTo>
                <a:cubicBezTo>
                  <a:pt x="4759" y="1962"/>
                  <a:pt x="4785" y="1938"/>
                  <a:pt x="4804" y="1921"/>
                </a:cubicBezTo>
                <a:cubicBezTo>
                  <a:pt x="4823" y="1904"/>
                  <a:pt x="4830" y="1891"/>
                  <a:pt x="4845" y="1878"/>
                </a:cubicBezTo>
                <a:cubicBezTo>
                  <a:pt x="4860" y="1865"/>
                  <a:pt x="4839" y="1849"/>
                  <a:pt x="4892" y="1842"/>
                </a:cubicBezTo>
                <a:cubicBezTo>
                  <a:pt x="4945" y="1835"/>
                  <a:pt x="5090" y="1837"/>
                  <a:pt x="5163" y="1836"/>
                </a:cubicBezTo>
                <a:cubicBezTo>
                  <a:pt x="5236" y="1835"/>
                  <a:pt x="5289" y="1843"/>
                  <a:pt x="5330" y="1836"/>
                </a:cubicBezTo>
                <a:cubicBezTo>
                  <a:pt x="5371" y="1829"/>
                  <a:pt x="5394" y="1821"/>
                  <a:pt x="5408" y="1794"/>
                </a:cubicBezTo>
                <a:cubicBezTo>
                  <a:pt x="5422" y="1767"/>
                  <a:pt x="5412" y="1716"/>
                  <a:pt x="5414" y="1674"/>
                </a:cubicBezTo>
                <a:cubicBezTo>
                  <a:pt x="5416" y="1632"/>
                  <a:pt x="5418" y="1677"/>
                  <a:pt x="5418" y="1540"/>
                </a:cubicBezTo>
                <a:cubicBezTo>
                  <a:pt x="5418" y="1403"/>
                  <a:pt x="5418" y="1017"/>
                  <a:pt x="5417" y="849"/>
                </a:cubicBezTo>
                <a:cubicBezTo>
                  <a:pt x="5416" y="681"/>
                  <a:pt x="5411" y="607"/>
                  <a:pt x="5414" y="534"/>
                </a:cubicBezTo>
                <a:cubicBezTo>
                  <a:pt x="5417" y="461"/>
                  <a:pt x="5422" y="452"/>
                  <a:pt x="5435" y="411"/>
                </a:cubicBezTo>
                <a:cubicBezTo>
                  <a:pt x="5448" y="370"/>
                  <a:pt x="5458" y="327"/>
                  <a:pt x="5492" y="291"/>
                </a:cubicBezTo>
                <a:cubicBezTo>
                  <a:pt x="5526" y="255"/>
                  <a:pt x="5567" y="213"/>
                  <a:pt x="5639" y="195"/>
                </a:cubicBezTo>
                <a:cubicBezTo>
                  <a:pt x="5711" y="177"/>
                  <a:pt x="5816" y="185"/>
                  <a:pt x="5927" y="183"/>
                </a:cubicBezTo>
                <a:cubicBezTo>
                  <a:pt x="6038" y="181"/>
                  <a:pt x="6172" y="181"/>
                  <a:pt x="6308" y="180"/>
                </a:cubicBezTo>
                <a:cubicBezTo>
                  <a:pt x="6444" y="179"/>
                  <a:pt x="6607" y="177"/>
                  <a:pt x="6743" y="177"/>
                </a:cubicBezTo>
                <a:cubicBezTo>
                  <a:pt x="6879" y="177"/>
                  <a:pt x="7036" y="182"/>
                  <a:pt x="7127" y="183"/>
                </a:cubicBezTo>
                <a:cubicBezTo>
                  <a:pt x="7218" y="184"/>
                  <a:pt x="7259" y="136"/>
                  <a:pt x="7289" y="180"/>
                </a:cubicBezTo>
                <a:cubicBezTo>
                  <a:pt x="7319" y="224"/>
                  <a:pt x="7348" y="0"/>
                  <a:pt x="7310" y="446"/>
                </a:cubicBezTo>
                <a:cubicBezTo>
                  <a:pt x="7272" y="892"/>
                  <a:pt x="7455" y="2440"/>
                  <a:pt x="7063" y="2857"/>
                </a:cubicBezTo>
                <a:cubicBezTo>
                  <a:pt x="6671" y="3274"/>
                  <a:pt x="6011" y="2944"/>
                  <a:pt x="4957" y="2947"/>
                </a:cubicBezTo>
                <a:cubicBezTo>
                  <a:pt x="3903" y="2950"/>
                  <a:pt x="1472" y="3282"/>
                  <a:pt x="736" y="2873"/>
                </a:cubicBezTo>
                <a:cubicBezTo>
                  <a:pt x="0" y="2464"/>
                  <a:pt x="567" y="941"/>
                  <a:pt x="538" y="495"/>
                </a:cubicBezTo>
                <a:cubicBezTo>
                  <a:pt x="509" y="49"/>
                  <a:pt x="389" y="253"/>
                  <a:pt x="563" y="198"/>
                </a:cubicBezTo>
                <a:cubicBezTo>
                  <a:pt x="737" y="143"/>
                  <a:pt x="1334" y="169"/>
                  <a:pt x="1583" y="165"/>
                </a:cubicBezTo>
                <a:cubicBezTo>
                  <a:pt x="1832" y="161"/>
                  <a:pt x="1951" y="156"/>
                  <a:pt x="2060" y="171"/>
                </a:cubicBezTo>
                <a:cubicBezTo>
                  <a:pt x="2169" y="186"/>
                  <a:pt x="2193" y="204"/>
                  <a:pt x="2240" y="255"/>
                </a:cubicBezTo>
                <a:cubicBezTo>
                  <a:pt x="2287" y="306"/>
                  <a:pt x="2326" y="326"/>
                  <a:pt x="2342" y="474"/>
                </a:cubicBezTo>
                <a:cubicBezTo>
                  <a:pt x="2358" y="622"/>
                  <a:pt x="2336" y="939"/>
                  <a:pt x="2336" y="1146"/>
                </a:cubicBezTo>
                <a:cubicBezTo>
                  <a:pt x="2336" y="1353"/>
                  <a:pt x="2337" y="1603"/>
                  <a:pt x="2339" y="1719"/>
                </a:cubicBezTo>
                <a:cubicBezTo>
                  <a:pt x="2341" y="1835"/>
                  <a:pt x="2332" y="1815"/>
                  <a:pt x="2351" y="1842"/>
                </a:cubicBezTo>
                <a:cubicBezTo>
                  <a:pt x="2370" y="1869"/>
                  <a:pt x="2382" y="1874"/>
                  <a:pt x="2456" y="1881"/>
                </a:cubicBezTo>
                <a:cubicBezTo>
                  <a:pt x="2530" y="1888"/>
                  <a:pt x="2704" y="1861"/>
                  <a:pt x="2793" y="1886"/>
                </a:cubicBezTo>
                <a:cubicBezTo>
                  <a:pt x="2882" y="1911"/>
                  <a:pt x="2930" y="1988"/>
                  <a:pt x="2990" y="2034"/>
                </a:cubicBezTo>
                <a:cubicBezTo>
                  <a:pt x="3050" y="2080"/>
                  <a:pt x="3082" y="2134"/>
                  <a:pt x="3155" y="2165"/>
                </a:cubicBezTo>
                <a:cubicBezTo>
                  <a:pt x="3228" y="2196"/>
                  <a:pt x="3331" y="2211"/>
                  <a:pt x="3426" y="2223"/>
                </a:cubicBezTo>
                <a:cubicBezTo>
                  <a:pt x="3521" y="2235"/>
                  <a:pt x="3661" y="2235"/>
                  <a:pt x="3723" y="2238"/>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1750" name="Group 6"/>
          <p:cNvGrpSpPr>
            <a:grpSpLocks/>
          </p:cNvGrpSpPr>
          <p:nvPr/>
        </p:nvGrpSpPr>
        <p:grpSpPr bwMode="auto">
          <a:xfrm>
            <a:off x="5197475" y="5548313"/>
            <a:ext cx="277813" cy="238125"/>
            <a:chOff x="3192" y="2215"/>
            <a:chExt cx="920" cy="943"/>
          </a:xfrm>
        </p:grpSpPr>
        <p:sp>
          <p:nvSpPr>
            <p:cNvPr id="31751"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2"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3"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4"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5"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6"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7"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8"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9"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1760" name="Freeform 16"/>
          <p:cNvSpPr>
            <a:spLocks/>
          </p:cNvSpPr>
          <p:nvPr/>
        </p:nvSpPr>
        <p:spPr bwMode="auto">
          <a:xfrm>
            <a:off x="-4402138" y="2506663"/>
            <a:ext cx="6708776" cy="457200"/>
          </a:xfrm>
          <a:custGeom>
            <a:avLst/>
            <a:gdLst>
              <a:gd name="T0" fmla="*/ 0 w 4226"/>
              <a:gd name="T1" fmla="*/ 50 h 288"/>
              <a:gd name="T2" fmla="*/ 1242 w 4226"/>
              <a:gd name="T3" fmla="*/ 42 h 288"/>
              <a:gd name="T4" fmla="*/ 2987 w 4226"/>
              <a:gd name="T5" fmla="*/ 34 h 288"/>
              <a:gd name="T6" fmla="*/ 4024 w 4226"/>
              <a:gd name="T7" fmla="*/ 42 h 288"/>
              <a:gd name="T8" fmla="*/ 4197 w 4226"/>
              <a:gd name="T9" fmla="*/ 288 h 288"/>
            </a:gdLst>
            <a:ahLst/>
            <a:cxnLst>
              <a:cxn ang="0">
                <a:pos x="T0" y="T1"/>
              </a:cxn>
              <a:cxn ang="0">
                <a:pos x="T2" y="T3"/>
              </a:cxn>
              <a:cxn ang="0">
                <a:pos x="T4" y="T5"/>
              </a:cxn>
              <a:cxn ang="0">
                <a:pos x="T6" y="T7"/>
              </a:cxn>
              <a:cxn ang="0">
                <a:pos x="T8" y="T9"/>
              </a:cxn>
            </a:cxnLst>
            <a:rect l="0" t="0" r="r" b="b"/>
            <a:pathLst>
              <a:path w="4226" h="288">
                <a:moveTo>
                  <a:pt x="0" y="50"/>
                </a:moveTo>
                <a:cubicBezTo>
                  <a:pt x="207" y="49"/>
                  <a:pt x="744" y="45"/>
                  <a:pt x="1242" y="42"/>
                </a:cubicBezTo>
                <a:cubicBezTo>
                  <a:pt x="1740" y="39"/>
                  <a:pt x="2523" y="34"/>
                  <a:pt x="2987" y="34"/>
                </a:cubicBezTo>
                <a:cubicBezTo>
                  <a:pt x="3451" y="34"/>
                  <a:pt x="3822" y="0"/>
                  <a:pt x="4024" y="42"/>
                </a:cubicBezTo>
                <a:cubicBezTo>
                  <a:pt x="4226" y="84"/>
                  <a:pt x="4161" y="237"/>
                  <a:pt x="4197" y="288"/>
                </a:cubicBezTo>
              </a:path>
            </a:pathLst>
          </a:custGeom>
          <a:noFill/>
          <a:ln w="101600">
            <a:solidFill>
              <a:srgbClr val="BEBEB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1" name="Freeform 17"/>
          <p:cNvSpPr>
            <a:spLocks/>
          </p:cNvSpPr>
          <p:nvPr/>
        </p:nvSpPr>
        <p:spPr bwMode="auto">
          <a:xfrm>
            <a:off x="6570663" y="2573338"/>
            <a:ext cx="2795587" cy="469900"/>
          </a:xfrm>
          <a:custGeom>
            <a:avLst/>
            <a:gdLst>
              <a:gd name="T0" fmla="*/ 0 w 1761"/>
              <a:gd name="T1" fmla="*/ 296 h 296"/>
              <a:gd name="T2" fmla="*/ 214 w 1761"/>
              <a:gd name="T3" fmla="*/ 58 h 296"/>
              <a:gd name="T4" fmla="*/ 453 w 1761"/>
              <a:gd name="T5" fmla="*/ 16 h 296"/>
              <a:gd name="T6" fmla="*/ 1761 w 1761"/>
              <a:gd name="T7" fmla="*/ 0 h 296"/>
            </a:gdLst>
            <a:ahLst/>
            <a:cxnLst>
              <a:cxn ang="0">
                <a:pos x="T0" y="T1"/>
              </a:cxn>
              <a:cxn ang="0">
                <a:pos x="T2" y="T3"/>
              </a:cxn>
              <a:cxn ang="0">
                <a:pos x="T4" y="T5"/>
              </a:cxn>
              <a:cxn ang="0">
                <a:pos x="T6" y="T7"/>
              </a:cxn>
            </a:cxnLst>
            <a:rect l="0" t="0" r="r" b="b"/>
            <a:pathLst>
              <a:path w="1761" h="296">
                <a:moveTo>
                  <a:pt x="0" y="296"/>
                </a:moveTo>
                <a:cubicBezTo>
                  <a:pt x="69" y="200"/>
                  <a:pt x="139" y="105"/>
                  <a:pt x="214" y="58"/>
                </a:cubicBezTo>
                <a:cubicBezTo>
                  <a:pt x="289" y="11"/>
                  <a:pt x="195" y="26"/>
                  <a:pt x="453" y="16"/>
                </a:cubicBezTo>
                <a:cubicBezTo>
                  <a:pt x="711" y="6"/>
                  <a:pt x="1489" y="3"/>
                  <a:pt x="1761" y="0"/>
                </a:cubicBezTo>
              </a:path>
            </a:pathLst>
          </a:custGeom>
          <a:noFill/>
          <a:ln w="88900">
            <a:solidFill>
              <a:srgbClr val="BEBEBE"/>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1762" name="Group 18"/>
          <p:cNvGrpSpPr>
            <a:grpSpLocks/>
          </p:cNvGrpSpPr>
          <p:nvPr/>
        </p:nvGrpSpPr>
        <p:grpSpPr bwMode="auto">
          <a:xfrm>
            <a:off x="2522538" y="2835275"/>
            <a:ext cx="4037012" cy="2012950"/>
            <a:chOff x="1589" y="1786"/>
            <a:chExt cx="2543" cy="1268"/>
          </a:xfrm>
        </p:grpSpPr>
        <p:sp>
          <p:nvSpPr>
            <p:cNvPr id="31763" name="Oval 19"/>
            <p:cNvSpPr>
              <a:spLocks noChangeArrowheads="1"/>
            </p:cNvSpPr>
            <p:nvPr/>
          </p:nvSpPr>
          <p:spPr bwMode="auto">
            <a:xfrm>
              <a:off x="1589" y="178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64" name="Oval 20"/>
            <p:cNvSpPr>
              <a:spLocks noChangeArrowheads="1"/>
            </p:cNvSpPr>
            <p:nvPr/>
          </p:nvSpPr>
          <p:spPr bwMode="auto">
            <a:xfrm>
              <a:off x="3775" y="189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65" name="Oval 21"/>
            <p:cNvSpPr>
              <a:spLocks noChangeArrowheads="1"/>
            </p:cNvSpPr>
            <p:nvPr/>
          </p:nvSpPr>
          <p:spPr bwMode="auto">
            <a:xfrm>
              <a:off x="2669" y="2241"/>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66" name="Oval 22"/>
            <p:cNvSpPr>
              <a:spLocks noChangeArrowheads="1"/>
            </p:cNvSpPr>
            <p:nvPr/>
          </p:nvSpPr>
          <p:spPr bwMode="auto">
            <a:xfrm>
              <a:off x="1877" y="207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67" name="Oval 23"/>
            <p:cNvSpPr>
              <a:spLocks noChangeArrowheads="1"/>
            </p:cNvSpPr>
            <p:nvPr/>
          </p:nvSpPr>
          <p:spPr bwMode="auto">
            <a:xfrm>
              <a:off x="1971" y="2801"/>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68" name="Oval 24"/>
            <p:cNvSpPr>
              <a:spLocks noChangeArrowheads="1"/>
            </p:cNvSpPr>
            <p:nvPr/>
          </p:nvSpPr>
          <p:spPr bwMode="auto">
            <a:xfrm>
              <a:off x="3202" y="244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69" name="Oval 25"/>
            <p:cNvSpPr>
              <a:spLocks noChangeArrowheads="1"/>
            </p:cNvSpPr>
            <p:nvPr/>
          </p:nvSpPr>
          <p:spPr bwMode="auto">
            <a:xfrm>
              <a:off x="2796" y="186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70" name="Oval 26"/>
            <p:cNvSpPr>
              <a:spLocks noChangeArrowheads="1"/>
            </p:cNvSpPr>
            <p:nvPr/>
          </p:nvSpPr>
          <p:spPr bwMode="auto">
            <a:xfrm>
              <a:off x="2357" y="255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71" name="Oval 27"/>
            <p:cNvSpPr>
              <a:spLocks noChangeArrowheads="1"/>
            </p:cNvSpPr>
            <p:nvPr/>
          </p:nvSpPr>
          <p:spPr bwMode="auto">
            <a:xfrm>
              <a:off x="3276" y="223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72" name="Oval 28"/>
            <p:cNvSpPr>
              <a:spLocks noChangeArrowheads="1"/>
            </p:cNvSpPr>
            <p:nvPr/>
          </p:nvSpPr>
          <p:spPr bwMode="auto">
            <a:xfrm>
              <a:off x="3364" y="297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73" name="Oval 29"/>
            <p:cNvSpPr>
              <a:spLocks noChangeArrowheads="1"/>
            </p:cNvSpPr>
            <p:nvPr/>
          </p:nvSpPr>
          <p:spPr bwMode="auto">
            <a:xfrm>
              <a:off x="3921" y="2603"/>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74" name="Oval 30"/>
            <p:cNvSpPr>
              <a:spLocks noChangeArrowheads="1"/>
            </p:cNvSpPr>
            <p:nvPr/>
          </p:nvSpPr>
          <p:spPr bwMode="auto">
            <a:xfrm>
              <a:off x="2228" y="1873"/>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75" name="Oval 31"/>
            <p:cNvSpPr>
              <a:spLocks noChangeArrowheads="1"/>
            </p:cNvSpPr>
            <p:nvPr/>
          </p:nvSpPr>
          <p:spPr bwMode="auto">
            <a:xfrm>
              <a:off x="4076" y="299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76" name="Oval 32"/>
            <p:cNvSpPr>
              <a:spLocks noChangeArrowheads="1"/>
            </p:cNvSpPr>
            <p:nvPr/>
          </p:nvSpPr>
          <p:spPr bwMode="auto">
            <a:xfrm>
              <a:off x="2585" y="2922"/>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1777" name="Group 33"/>
          <p:cNvGrpSpPr>
            <a:grpSpLocks/>
          </p:cNvGrpSpPr>
          <p:nvPr/>
        </p:nvGrpSpPr>
        <p:grpSpPr bwMode="auto">
          <a:xfrm rot="7566059">
            <a:off x="2824163" y="4176712"/>
            <a:ext cx="1504950" cy="365125"/>
            <a:chOff x="816" y="2123"/>
            <a:chExt cx="2586" cy="805"/>
          </a:xfrm>
        </p:grpSpPr>
        <p:sp>
          <p:nvSpPr>
            <p:cNvPr id="31778" name="Freeform 34"/>
            <p:cNvSpPr>
              <a:spLocks noChangeAspect="1"/>
            </p:cNvSpPr>
            <p:nvPr/>
          </p:nvSpPr>
          <p:spPr bwMode="auto">
            <a:xfrm flipH="1">
              <a:off x="2001" y="2123"/>
              <a:ext cx="1401" cy="805"/>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9" name="Freeform 35"/>
            <p:cNvSpPr>
              <a:spLocks/>
            </p:cNvSpPr>
            <p:nvPr/>
          </p:nvSpPr>
          <p:spPr bwMode="auto">
            <a:xfrm flipH="1">
              <a:off x="816" y="2347"/>
              <a:ext cx="1306" cy="168"/>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80" name="Freeform 36"/>
            <p:cNvSpPr>
              <a:spLocks/>
            </p:cNvSpPr>
            <p:nvPr/>
          </p:nvSpPr>
          <p:spPr bwMode="auto">
            <a:xfrm>
              <a:off x="859" y="2337"/>
              <a:ext cx="1335" cy="182"/>
            </a:xfrm>
            <a:custGeom>
              <a:avLst/>
              <a:gdLst>
                <a:gd name="T0" fmla="*/ 1335 w 1335"/>
                <a:gd name="T1" fmla="*/ 117 h 182"/>
                <a:gd name="T2" fmla="*/ 1079 w 1335"/>
                <a:gd name="T3" fmla="*/ 165 h 182"/>
                <a:gd name="T4" fmla="*/ 822 w 1335"/>
                <a:gd name="T5" fmla="*/ 13 h 182"/>
                <a:gd name="T6" fmla="*/ 536 w 1335"/>
                <a:gd name="T7" fmla="*/ 155 h 182"/>
                <a:gd name="T8" fmla="*/ 271 w 1335"/>
                <a:gd name="T9" fmla="*/ 3 h 182"/>
                <a:gd name="T10" fmla="*/ 0 w 1335"/>
                <a:gd name="T11" fmla="*/ 165 h 182"/>
              </a:gdLst>
              <a:ahLst/>
              <a:cxnLst>
                <a:cxn ang="0">
                  <a:pos x="T0" y="T1"/>
                </a:cxn>
                <a:cxn ang="0">
                  <a:pos x="T2" y="T3"/>
                </a:cxn>
                <a:cxn ang="0">
                  <a:pos x="T4" y="T5"/>
                </a:cxn>
                <a:cxn ang="0">
                  <a:pos x="T6" y="T7"/>
                </a:cxn>
                <a:cxn ang="0">
                  <a:pos x="T8" y="T9"/>
                </a:cxn>
                <a:cxn ang="0">
                  <a:pos x="T10" y="T11"/>
                </a:cxn>
              </a:cxnLst>
              <a:rect l="0" t="0" r="r" b="b"/>
              <a:pathLst>
                <a:path w="1335" h="182">
                  <a:moveTo>
                    <a:pt x="1335" y="117"/>
                  </a:moveTo>
                  <a:cubicBezTo>
                    <a:pt x="1292" y="125"/>
                    <a:pt x="1164" y="182"/>
                    <a:pt x="1079" y="165"/>
                  </a:cubicBezTo>
                  <a:cubicBezTo>
                    <a:pt x="994" y="148"/>
                    <a:pt x="912" y="15"/>
                    <a:pt x="822" y="13"/>
                  </a:cubicBezTo>
                  <a:cubicBezTo>
                    <a:pt x="732" y="10"/>
                    <a:pt x="627" y="158"/>
                    <a:pt x="536" y="155"/>
                  </a:cubicBezTo>
                  <a:cubicBezTo>
                    <a:pt x="444" y="153"/>
                    <a:pt x="361" y="0"/>
                    <a:pt x="271" y="3"/>
                  </a:cubicBezTo>
                  <a:cubicBezTo>
                    <a:pt x="182" y="5"/>
                    <a:pt x="46" y="137"/>
                    <a:pt x="0" y="165"/>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reeform 2"/>
          <p:cNvSpPr>
            <a:spLocks/>
          </p:cNvSpPr>
          <p:nvPr/>
        </p:nvSpPr>
        <p:spPr bwMode="auto">
          <a:xfrm>
            <a:off x="1919288" y="3659188"/>
            <a:ext cx="1141412" cy="2006600"/>
          </a:xfrm>
          <a:custGeom>
            <a:avLst/>
            <a:gdLst>
              <a:gd name="T0" fmla="*/ 163 w 719"/>
              <a:gd name="T1" fmla="*/ 95 h 1264"/>
              <a:gd name="T2" fmla="*/ 322 w 719"/>
              <a:gd name="T3" fmla="*/ 262 h 1264"/>
              <a:gd name="T4" fmla="*/ 437 w 719"/>
              <a:gd name="T5" fmla="*/ 435 h 1264"/>
              <a:gd name="T6" fmla="*/ 552 w 719"/>
              <a:gd name="T7" fmla="*/ 484 h 1264"/>
              <a:gd name="T8" fmla="*/ 700 w 719"/>
              <a:gd name="T9" fmla="*/ 410 h 1264"/>
              <a:gd name="T10" fmla="*/ 667 w 719"/>
              <a:gd name="T11" fmla="*/ 633 h 1264"/>
              <a:gd name="T12" fmla="*/ 585 w 719"/>
              <a:gd name="T13" fmla="*/ 879 h 1264"/>
              <a:gd name="T14" fmla="*/ 453 w 719"/>
              <a:gd name="T15" fmla="*/ 1159 h 1264"/>
              <a:gd name="T16" fmla="*/ 247 w 719"/>
              <a:gd name="T17" fmla="*/ 1110 h 1264"/>
              <a:gd name="T18" fmla="*/ 66 w 719"/>
              <a:gd name="T19" fmla="*/ 1135 h 1264"/>
              <a:gd name="T20" fmla="*/ 1 w 719"/>
              <a:gd name="T21" fmla="*/ 336 h 1264"/>
              <a:gd name="T22" fmla="*/ 75 w 719"/>
              <a:gd name="T23" fmla="*/ 40 h 1264"/>
              <a:gd name="T24" fmla="*/ 163 w 719"/>
              <a:gd name="T25" fmla="*/ 95 h 1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9" h="1264">
                <a:moveTo>
                  <a:pt x="163" y="95"/>
                </a:moveTo>
                <a:cubicBezTo>
                  <a:pt x="201" y="123"/>
                  <a:pt x="276" y="205"/>
                  <a:pt x="322" y="262"/>
                </a:cubicBezTo>
                <a:cubicBezTo>
                  <a:pt x="368" y="319"/>
                  <a:pt x="399" y="398"/>
                  <a:pt x="437" y="435"/>
                </a:cubicBezTo>
                <a:cubicBezTo>
                  <a:pt x="475" y="472"/>
                  <a:pt x="508" y="488"/>
                  <a:pt x="552" y="484"/>
                </a:cubicBezTo>
                <a:cubicBezTo>
                  <a:pt x="596" y="480"/>
                  <a:pt x="681" y="385"/>
                  <a:pt x="700" y="410"/>
                </a:cubicBezTo>
                <a:cubicBezTo>
                  <a:pt x="719" y="435"/>
                  <a:pt x="686" y="555"/>
                  <a:pt x="667" y="633"/>
                </a:cubicBezTo>
                <a:cubicBezTo>
                  <a:pt x="648" y="711"/>
                  <a:pt x="621" y="791"/>
                  <a:pt x="585" y="879"/>
                </a:cubicBezTo>
                <a:cubicBezTo>
                  <a:pt x="549" y="967"/>
                  <a:pt x="509" y="1121"/>
                  <a:pt x="453" y="1159"/>
                </a:cubicBezTo>
                <a:cubicBezTo>
                  <a:pt x="397" y="1197"/>
                  <a:pt x="311" y="1114"/>
                  <a:pt x="247" y="1110"/>
                </a:cubicBezTo>
                <a:cubicBezTo>
                  <a:pt x="183" y="1106"/>
                  <a:pt x="107" y="1264"/>
                  <a:pt x="66" y="1135"/>
                </a:cubicBezTo>
                <a:cubicBezTo>
                  <a:pt x="25" y="1006"/>
                  <a:pt x="0" y="518"/>
                  <a:pt x="1" y="336"/>
                </a:cubicBezTo>
                <a:cubicBezTo>
                  <a:pt x="2" y="154"/>
                  <a:pt x="48" y="80"/>
                  <a:pt x="75" y="40"/>
                </a:cubicBezTo>
                <a:cubicBezTo>
                  <a:pt x="102" y="0"/>
                  <a:pt x="145" y="84"/>
                  <a:pt x="163" y="95"/>
                </a:cubicBezTo>
                <a:close/>
              </a:path>
            </a:pathLst>
          </a:custGeom>
          <a:gradFill rotWithShape="1">
            <a:gsLst>
              <a:gs pos="0">
                <a:srgbClr val="00FFFF"/>
              </a:gs>
              <a:gs pos="100000">
                <a:schemeClr val="accent1"/>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1" name="Freeform 3"/>
          <p:cNvSpPr>
            <a:spLocks/>
          </p:cNvSpPr>
          <p:nvPr/>
        </p:nvSpPr>
        <p:spPr bwMode="auto">
          <a:xfrm>
            <a:off x="2841625" y="5167313"/>
            <a:ext cx="2905125" cy="857250"/>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2" name="Rectangle 4"/>
          <p:cNvSpPr>
            <a:spLocks noGrp="1" noChangeArrowheads="1"/>
          </p:cNvSpPr>
          <p:nvPr>
            <p:ph type="title"/>
          </p:nvPr>
        </p:nvSpPr>
        <p:spPr/>
        <p:txBody>
          <a:bodyPr/>
          <a:lstStyle/>
          <a:p>
            <a:r>
              <a:rPr lang="en-US" altLang="en-US" sz="5400"/>
              <a:t>matching dielectric const.</a:t>
            </a:r>
            <a:endParaRPr lang="en-US" altLang="en-US" sz="4000"/>
          </a:p>
        </p:txBody>
      </p:sp>
      <p:sp>
        <p:nvSpPr>
          <p:cNvPr id="32773" name="Freeform 5"/>
          <p:cNvSpPr>
            <a:spLocks/>
          </p:cNvSpPr>
          <p:nvPr/>
        </p:nvSpPr>
        <p:spPr bwMode="auto">
          <a:xfrm>
            <a:off x="-1703388" y="2362200"/>
            <a:ext cx="11834813" cy="5210175"/>
          </a:xfrm>
          <a:custGeom>
            <a:avLst/>
            <a:gdLst>
              <a:gd name="T0" fmla="*/ 3723 w 7455"/>
              <a:gd name="T1" fmla="*/ 2238 h 3282"/>
              <a:gd name="T2" fmla="*/ 3768 w 7455"/>
              <a:gd name="T3" fmla="*/ 2238 h 3282"/>
              <a:gd name="T4" fmla="*/ 3827 w 7455"/>
              <a:gd name="T5" fmla="*/ 2238 h 3282"/>
              <a:gd name="T6" fmla="*/ 3905 w 7455"/>
              <a:gd name="T7" fmla="*/ 2233 h 3282"/>
              <a:gd name="T8" fmla="*/ 3987 w 7455"/>
              <a:gd name="T9" fmla="*/ 2226 h 3282"/>
              <a:gd name="T10" fmla="*/ 4123 w 7455"/>
              <a:gd name="T11" fmla="*/ 2209 h 3282"/>
              <a:gd name="T12" fmla="*/ 4250 w 7455"/>
              <a:gd name="T13" fmla="*/ 2184 h 3282"/>
              <a:gd name="T14" fmla="*/ 4406 w 7455"/>
              <a:gd name="T15" fmla="*/ 2140 h 3282"/>
              <a:gd name="T16" fmla="*/ 4536 w 7455"/>
              <a:gd name="T17" fmla="*/ 2091 h 3282"/>
              <a:gd name="T18" fmla="*/ 4637 w 7455"/>
              <a:gd name="T19" fmla="*/ 2042 h 3282"/>
              <a:gd name="T20" fmla="*/ 4731 w 7455"/>
              <a:gd name="T21" fmla="*/ 1983 h 3282"/>
              <a:gd name="T22" fmla="*/ 4804 w 7455"/>
              <a:gd name="T23" fmla="*/ 1921 h 3282"/>
              <a:gd name="T24" fmla="*/ 4845 w 7455"/>
              <a:gd name="T25" fmla="*/ 1878 h 3282"/>
              <a:gd name="T26" fmla="*/ 4892 w 7455"/>
              <a:gd name="T27" fmla="*/ 1842 h 3282"/>
              <a:gd name="T28" fmla="*/ 5163 w 7455"/>
              <a:gd name="T29" fmla="*/ 1836 h 3282"/>
              <a:gd name="T30" fmla="*/ 5330 w 7455"/>
              <a:gd name="T31" fmla="*/ 1836 h 3282"/>
              <a:gd name="T32" fmla="*/ 5408 w 7455"/>
              <a:gd name="T33" fmla="*/ 1794 h 3282"/>
              <a:gd name="T34" fmla="*/ 5414 w 7455"/>
              <a:gd name="T35" fmla="*/ 1674 h 3282"/>
              <a:gd name="T36" fmla="*/ 5418 w 7455"/>
              <a:gd name="T37" fmla="*/ 1540 h 3282"/>
              <a:gd name="T38" fmla="*/ 5417 w 7455"/>
              <a:gd name="T39" fmla="*/ 849 h 3282"/>
              <a:gd name="T40" fmla="*/ 5414 w 7455"/>
              <a:gd name="T41" fmla="*/ 534 h 3282"/>
              <a:gd name="T42" fmla="*/ 5435 w 7455"/>
              <a:gd name="T43" fmla="*/ 411 h 3282"/>
              <a:gd name="T44" fmla="*/ 5492 w 7455"/>
              <a:gd name="T45" fmla="*/ 291 h 3282"/>
              <a:gd name="T46" fmla="*/ 5639 w 7455"/>
              <a:gd name="T47" fmla="*/ 195 h 3282"/>
              <a:gd name="T48" fmla="*/ 5927 w 7455"/>
              <a:gd name="T49" fmla="*/ 183 h 3282"/>
              <a:gd name="T50" fmla="*/ 6308 w 7455"/>
              <a:gd name="T51" fmla="*/ 180 h 3282"/>
              <a:gd name="T52" fmla="*/ 6743 w 7455"/>
              <a:gd name="T53" fmla="*/ 177 h 3282"/>
              <a:gd name="T54" fmla="*/ 7127 w 7455"/>
              <a:gd name="T55" fmla="*/ 183 h 3282"/>
              <a:gd name="T56" fmla="*/ 7289 w 7455"/>
              <a:gd name="T57" fmla="*/ 180 h 3282"/>
              <a:gd name="T58" fmla="*/ 7310 w 7455"/>
              <a:gd name="T59" fmla="*/ 446 h 3282"/>
              <a:gd name="T60" fmla="*/ 7063 w 7455"/>
              <a:gd name="T61" fmla="*/ 2857 h 3282"/>
              <a:gd name="T62" fmla="*/ 4957 w 7455"/>
              <a:gd name="T63" fmla="*/ 2947 h 3282"/>
              <a:gd name="T64" fmla="*/ 736 w 7455"/>
              <a:gd name="T65" fmla="*/ 2873 h 3282"/>
              <a:gd name="T66" fmla="*/ 538 w 7455"/>
              <a:gd name="T67" fmla="*/ 495 h 3282"/>
              <a:gd name="T68" fmla="*/ 563 w 7455"/>
              <a:gd name="T69" fmla="*/ 198 h 3282"/>
              <a:gd name="T70" fmla="*/ 1583 w 7455"/>
              <a:gd name="T71" fmla="*/ 165 h 3282"/>
              <a:gd name="T72" fmla="*/ 2060 w 7455"/>
              <a:gd name="T73" fmla="*/ 171 h 3282"/>
              <a:gd name="T74" fmla="*/ 2240 w 7455"/>
              <a:gd name="T75" fmla="*/ 255 h 3282"/>
              <a:gd name="T76" fmla="*/ 2342 w 7455"/>
              <a:gd name="T77" fmla="*/ 474 h 3282"/>
              <a:gd name="T78" fmla="*/ 2336 w 7455"/>
              <a:gd name="T79" fmla="*/ 1146 h 3282"/>
              <a:gd name="T80" fmla="*/ 2339 w 7455"/>
              <a:gd name="T81" fmla="*/ 1719 h 3282"/>
              <a:gd name="T82" fmla="*/ 2351 w 7455"/>
              <a:gd name="T83" fmla="*/ 1842 h 3282"/>
              <a:gd name="T84" fmla="*/ 2456 w 7455"/>
              <a:gd name="T85" fmla="*/ 1881 h 3282"/>
              <a:gd name="T86" fmla="*/ 2793 w 7455"/>
              <a:gd name="T87" fmla="*/ 1886 h 3282"/>
              <a:gd name="T88" fmla="*/ 2990 w 7455"/>
              <a:gd name="T89" fmla="*/ 2034 h 3282"/>
              <a:gd name="T90" fmla="*/ 3155 w 7455"/>
              <a:gd name="T91" fmla="*/ 2165 h 3282"/>
              <a:gd name="T92" fmla="*/ 3426 w 7455"/>
              <a:gd name="T93" fmla="*/ 2223 h 3282"/>
              <a:gd name="T94" fmla="*/ 3723 w 7455"/>
              <a:gd name="T95" fmla="*/ 2238 h 3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55" h="3282">
                <a:moveTo>
                  <a:pt x="3723" y="2238"/>
                </a:moveTo>
                <a:cubicBezTo>
                  <a:pt x="3763" y="2232"/>
                  <a:pt x="3751" y="2238"/>
                  <a:pt x="3768" y="2238"/>
                </a:cubicBezTo>
                <a:cubicBezTo>
                  <a:pt x="3786" y="2238"/>
                  <a:pt x="3804" y="2238"/>
                  <a:pt x="3827" y="2238"/>
                </a:cubicBezTo>
                <a:cubicBezTo>
                  <a:pt x="3850" y="2237"/>
                  <a:pt x="3878" y="2234"/>
                  <a:pt x="3905" y="2233"/>
                </a:cubicBezTo>
                <a:cubicBezTo>
                  <a:pt x="3931" y="2231"/>
                  <a:pt x="3950" y="2230"/>
                  <a:pt x="3987" y="2226"/>
                </a:cubicBezTo>
                <a:cubicBezTo>
                  <a:pt x="4023" y="2222"/>
                  <a:pt x="4079" y="2216"/>
                  <a:pt x="4123" y="2209"/>
                </a:cubicBezTo>
                <a:cubicBezTo>
                  <a:pt x="4167" y="2202"/>
                  <a:pt x="4203" y="2195"/>
                  <a:pt x="4250" y="2184"/>
                </a:cubicBezTo>
                <a:cubicBezTo>
                  <a:pt x="4298" y="2172"/>
                  <a:pt x="4358" y="2155"/>
                  <a:pt x="4406" y="2140"/>
                </a:cubicBezTo>
                <a:cubicBezTo>
                  <a:pt x="4454" y="2124"/>
                  <a:pt x="4498" y="2107"/>
                  <a:pt x="4536" y="2091"/>
                </a:cubicBezTo>
                <a:cubicBezTo>
                  <a:pt x="4575" y="2074"/>
                  <a:pt x="4604" y="2060"/>
                  <a:pt x="4637" y="2042"/>
                </a:cubicBezTo>
                <a:cubicBezTo>
                  <a:pt x="4669" y="2024"/>
                  <a:pt x="4703" y="2003"/>
                  <a:pt x="4731" y="1983"/>
                </a:cubicBezTo>
                <a:cubicBezTo>
                  <a:pt x="4759" y="1962"/>
                  <a:pt x="4785" y="1938"/>
                  <a:pt x="4804" y="1921"/>
                </a:cubicBezTo>
                <a:cubicBezTo>
                  <a:pt x="4823" y="1904"/>
                  <a:pt x="4830" y="1891"/>
                  <a:pt x="4845" y="1878"/>
                </a:cubicBezTo>
                <a:cubicBezTo>
                  <a:pt x="4860" y="1865"/>
                  <a:pt x="4839" y="1849"/>
                  <a:pt x="4892" y="1842"/>
                </a:cubicBezTo>
                <a:cubicBezTo>
                  <a:pt x="4945" y="1835"/>
                  <a:pt x="5090" y="1837"/>
                  <a:pt x="5163" y="1836"/>
                </a:cubicBezTo>
                <a:cubicBezTo>
                  <a:pt x="5236" y="1835"/>
                  <a:pt x="5289" y="1843"/>
                  <a:pt x="5330" y="1836"/>
                </a:cubicBezTo>
                <a:cubicBezTo>
                  <a:pt x="5371" y="1829"/>
                  <a:pt x="5394" y="1821"/>
                  <a:pt x="5408" y="1794"/>
                </a:cubicBezTo>
                <a:cubicBezTo>
                  <a:pt x="5422" y="1767"/>
                  <a:pt x="5412" y="1716"/>
                  <a:pt x="5414" y="1674"/>
                </a:cubicBezTo>
                <a:cubicBezTo>
                  <a:pt x="5416" y="1632"/>
                  <a:pt x="5418" y="1677"/>
                  <a:pt x="5418" y="1540"/>
                </a:cubicBezTo>
                <a:cubicBezTo>
                  <a:pt x="5418" y="1403"/>
                  <a:pt x="5418" y="1017"/>
                  <a:pt x="5417" y="849"/>
                </a:cubicBezTo>
                <a:cubicBezTo>
                  <a:pt x="5416" y="681"/>
                  <a:pt x="5411" y="607"/>
                  <a:pt x="5414" y="534"/>
                </a:cubicBezTo>
                <a:cubicBezTo>
                  <a:pt x="5417" y="461"/>
                  <a:pt x="5422" y="452"/>
                  <a:pt x="5435" y="411"/>
                </a:cubicBezTo>
                <a:cubicBezTo>
                  <a:pt x="5448" y="370"/>
                  <a:pt x="5458" y="327"/>
                  <a:pt x="5492" y="291"/>
                </a:cubicBezTo>
                <a:cubicBezTo>
                  <a:pt x="5526" y="255"/>
                  <a:pt x="5567" y="213"/>
                  <a:pt x="5639" y="195"/>
                </a:cubicBezTo>
                <a:cubicBezTo>
                  <a:pt x="5711" y="177"/>
                  <a:pt x="5816" y="185"/>
                  <a:pt x="5927" y="183"/>
                </a:cubicBezTo>
                <a:cubicBezTo>
                  <a:pt x="6038" y="181"/>
                  <a:pt x="6172" y="181"/>
                  <a:pt x="6308" y="180"/>
                </a:cubicBezTo>
                <a:cubicBezTo>
                  <a:pt x="6444" y="179"/>
                  <a:pt x="6607" y="177"/>
                  <a:pt x="6743" y="177"/>
                </a:cubicBezTo>
                <a:cubicBezTo>
                  <a:pt x="6879" y="177"/>
                  <a:pt x="7036" y="182"/>
                  <a:pt x="7127" y="183"/>
                </a:cubicBezTo>
                <a:cubicBezTo>
                  <a:pt x="7218" y="184"/>
                  <a:pt x="7259" y="136"/>
                  <a:pt x="7289" y="180"/>
                </a:cubicBezTo>
                <a:cubicBezTo>
                  <a:pt x="7319" y="224"/>
                  <a:pt x="7348" y="0"/>
                  <a:pt x="7310" y="446"/>
                </a:cubicBezTo>
                <a:cubicBezTo>
                  <a:pt x="7272" y="892"/>
                  <a:pt x="7455" y="2440"/>
                  <a:pt x="7063" y="2857"/>
                </a:cubicBezTo>
                <a:cubicBezTo>
                  <a:pt x="6671" y="3274"/>
                  <a:pt x="6011" y="2944"/>
                  <a:pt x="4957" y="2947"/>
                </a:cubicBezTo>
                <a:cubicBezTo>
                  <a:pt x="3903" y="2950"/>
                  <a:pt x="1472" y="3282"/>
                  <a:pt x="736" y="2873"/>
                </a:cubicBezTo>
                <a:cubicBezTo>
                  <a:pt x="0" y="2464"/>
                  <a:pt x="567" y="941"/>
                  <a:pt x="538" y="495"/>
                </a:cubicBezTo>
                <a:cubicBezTo>
                  <a:pt x="509" y="49"/>
                  <a:pt x="389" y="253"/>
                  <a:pt x="563" y="198"/>
                </a:cubicBezTo>
                <a:cubicBezTo>
                  <a:pt x="737" y="143"/>
                  <a:pt x="1334" y="169"/>
                  <a:pt x="1583" y="165"/>
                </a:cubicBezTo>
                <a:cubicBezTo>
                  <a:pt x="1832" y="161"/>
                  <a:pt x="1951" y="156"/>
                  <a:pt x="2060" y="171"/>
                </a:cubicBezTo>
                <a:cubicBezTo>
                  <a:pt x="2169" y="186"/>
                  <a:pt x="2193" y="204"/>
                  <a:pt x="2240" y="255"/>
                </a:cubicBezTo>
                <a:cubicBezTo>
                  <a:pt x="2287" y="306"/>
                  <a:pt x="2326" y="326"/>
                  <a:pt x="2342" y="474"/>
                </a:cubicBezTo>
                <a:cubicBezTo>
                  <a:pt x="2358" y="622"/>
                  <a:pt x="2336" y="939"/>
                  <a:pt x="2336" y="1146"/>
                </a:cubicBezTo>
                <a:cubicBezTo>
                  <a:pt x="2336" y="1353"/>
                  <a:pt x="2337" y="1603"/>
                  <a:pt x="2339" y="1719"/>
                </a:cubicBezTo>
                <a:cubicBezTo>
                  <a:pt x="2341" y="1835"/>
                  <a:pt x="2332" y="1815"/>
                  <a:pt x="2351" y="1842"/>
                </a:cubicBezTo>
                <a:cubicBezTo>
                  <a:pt x="2370" y="1869"/>
                  <a:pt x="2382" y="1874"/>
                  <a:pt x="2456" y="1881"/>
                </a:cubicBezTo>
                <a:cubicBezTo>
                  <a:pt x="2530" y="1888"/>
                  <a:pt x="2704" y="1861"/>
                  <a:pt x="2793" y="1886"/>
                </a:cubicBezTo>
                <a:cubicBezTo>
                  <a:pt x="2882" y="1911"/>
                  <a:pt x="2930" y="1988"/>
                  <a:pt x="2990" y="2034"/>
                </a:cubicBezTo>
                <a:cubicBezTo>
                  <a:pt x="3050" y="2080"/>
                  <a:pt x="3082" y="2134"/>
                  <a:pt x="3155" y="2165"/>
                </a:cubicBezTo>
                <a:cubicBezTo>
                  <a:pt x="3228" y="2196"/>
                  <a:pt x="3331" y="2211"/>
                  <a:pt x="3426" y="2223"/>
                </a:cubicBezTo>
                <a:cubicBezTo>
                  <a:pt x="3521" y="2235"/>
                  <a:pt x="3661" y="2235"/>
                  <a:pt x="3723" y="2238"/>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2774" name="Group 6"/>
          <p:cNvGrpSpPr>
            <a:grpSpLocks/>
          </p:cNvGrpSpPr>
          <p:nvPr/>
        </p:nvGrpSpPr>
        <p:grpSpPr bwMode="auto">
          <a:xfrm>
            <a:off x="5197475" y="5548313"/>
            <a:ext cx="277813" cy="238125"/>
            <a:chOff x="3192" y="2215"/>
            <a:chExt cx="920" cy="943"/>
          </a:xfrm>
        </p:grpSpPr>
        <p:sp>
          <p:nvSpPr>
            <p:cNvPr id="3277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2784" name="Freeform 16"/>
          <p:cNvSpPr>
            <a:spLocks/>
          </p:cNvSpPr>
          <p:nvPr/>
        </p:nvSpPr>
        <p:spPr bwMode="auto">
          <a:xfrm>
            <a:off x="-4402138" y="2506663"/>
            <a:ext cx="6708776" cy="457200"/>
          </a:xfrm>
          <a:custGeom>
            <a:avLst/>
            <a:gdLst>
              <a:gd name="T0" fmla="*/ 0 w 4226"/>
              <a:gd name="T1" fmla="*/ 50 h 288"/>
              <a:gd name="T2" fmla="*/ 1242 w 4226"/>
              <a:gd name="T3" fmla="*/ 42 h 288"/>
              <a:gd name="T4" fmla="*/ 2987 w 4226"/>
              <a:gd name="T5" fmla="*/ 34 h 288"/>
              <a:gd name="T6" fmla="*/ 4024 w 4226"/>
              <a:gd name="T7" fmla="*/ 42 h 288"/>
              <a:gd name="T8" fmla="*/ 4197 w 4226"/>
              <a:gd name="T9" fmla="*/ 288 h 288"/>
            </a:gdLst>
            <a:ahLst/>
            <a:cxnLst>
              <a:cxn ang="0">
                <a:pos x="T0" y="T1"/>
              </a:cxn>
              <a:cxn ang="0">
                <a:pos x="T2" y="T3"/>
              </a:cxn>
              <a:cxn ang="0">
                <a:pos x="T4" y="T5"/>
              </a:cxn>
              <a:cxn ang="0">
                <a:pos x="T6" y="T7"/>
              </a:cxn>
              <a:cxn ang="0">
                <a:pos x="T8" y="T9"/>
              </a:cxn>
            </a:cxnLst>
            <a:rect l="0" t="0" r="r" b="b"/>
            <a:pathLst>
              <a:path w="4226" h="288">
                <a:moveTo>
                  <a:pt x="0" y="50"/>
                </a:moveTo>
                <a:cubicBezTo>
                  <a:pt x="207" y="49"/>
                  <a:pt x="744" y="45"/>
                  <a:pt x="1242" y="42"/>
                </a:cubicBezTo>
                <a:cubicBezTo>
                  <a:pt x="1740" y="39"/>
                  <a:pt x="2523" y="34"/>
                  <a:pt x="2987" y="34"/>
                </a:cubicBezTo>
                <a:cubicBezTo>
                  <a:pt x="3451" y="34"/>
                  <a:pt x="3822" y="0"/>
                  <a:pt x="4024" y="42"/>
                </a:cubicBezTo>
                <a:cubicBezTo>
                  <a:pt x="4226" y="84"/>
                  <a:pt x="4161" y="237"/>
                  <a:pt x="4197" y="288"/>
                </a:cubicBezTo>
              </a:path>
            </a:pathLst>
          </a:custGeom>
          <a:noFill/>
          <a:ln w="101600">
            <a:solidFill>
              <a:srgbClr val="BEBEB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5" name="Freeform 17"/>
          <p:cNvSpPr>
            <a:spLocks/>
          </p:cNvSpPr>
          <p:nvPr/>
        </p:nvSpPr>
        <p:spPr bwMode="auto">
          <a:xfrm>
            <a:off x="6570663" y="2573338"/>
            <a:ext cx="2795587" cy="469900"/>
          </a:xfrm>
          <a:custGeom>
            <a:avLst/>
            <a:gdLst>
              <a:gd name="T0" fmla="*/ 0 w 1761"/>
              <a:gd name="T1" fmla="*/ 296 h 296"/>
              <a:gd name="T2" fmla="*/ 214 w 1761"/>
              <a:gd name="T3" fmla="*/ 58 h 296"/>
              <a:gd name="T4" fmla="*/ 453 w 1761"/>
              <a:gd name="T5" fmla="*/ 16 h 296"/>
              <a:gd name="T6" fmla="*/ 1761 w 1761"/>
              <a:gd name="T7" fmla="*/ 0 h 296"/>
            </a:gdLst>
            <a:ahLst/>
            <a:cxnLst>
              <a:cxn ang="0">
                <a:pos x="T0" y="T1"/>
              </a:cxn>
              <a:cxn ang="0">
                <a:pos x="T2" y="T3"/>
              </a:cxn>
              <a:cxn ang="0">
                <a:pos x="T4" y="T5"/>
              </a:cxn>
              <a:cxn ang="0">
                <a:pos x="T6" y="T7"/>
              </a:cxn>
            </a:cxnLst>
            <a:rect l="0" t="0" r="r" b="b"/>
            <a:pathLst>
              <a:path w="1761" h="296">
                <a:moveTo>
                  <a:pt x="0" y="296"/>
                </a:moveTo>
                <a:cubicBezTo>
                  <a:pt x="69" y="200"/>
                  <a:pt x="139" y="105"/>
                  <a:pt x="214" y="58"/>
                </a:cubicBezTo>
                <a:cubicBezTo>
                  <a:pt x="289" y="11"/>
                  <a:pt x="195" y="26"/>
                  <a:pt x="453" y="16"/>
                </a:cubicBezTo>
                <a:cubicBezTo>
                  <a:pt x="711" y="6"/>
                  <a:pt x="1489" y="3"/>
                  <a:pt x="1761" y="0"/>
                </a:cubicBezTo>
              </a:path>
            </a:pathLst>
          </a:custGeom>
          <a:noFill/>
          <a:ln w="88900">
            <a:solidFill>
              <a:srgbClr val="BEBEBE"/>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2786" name="Group 18"/>
          <p:cNvGrpSpPr>
            <a:grpSpLocks/>
          </p:cNvGrpSpPr>
          <p:nvPr/>
        </p:nvGrpSpPr>
        <p:grpSpPr bwMode="auto">
          <a:xfrm>
            <a:off x="2522538" y="2835275"/>
            <a:ext cx="4037012" cy="2012950"/>
            <a:chOff x="1589" y="1786"/>
            <a:chExt cx="2543" cy="1268"/>
          </a:xfrm>
        </p:grpSpPr>
        <p:sp>
          <p:nvSpPr>
            <p:cNvPr id="32787" name="Oval 19"/>
            <p:cNvSpPr>
              <a:spLocks noChangeArrowheads="1"/>
            </p:cNvSpPr>
            <p:nvPr/>
          </p:nvSpPr>
          <p:spPr bwMode="auto">
            <a:xfrm>
              <a:off x="1589" y="178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8" name="Oval 20"/>
            <p:cNvSpPr>
              <a:spLocks noChangeArrowheads="1"/>
            </p:cNvSpPr>
            <p:nvPr/>
          </p:nvSpPr>
          <p:spPr bwMode="auto">
            <a:xfrm>
              <a:off x="3775" y="189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9" name="Oval 21"/>
            <p:cNvSpPr>
              <a:spLocks noChangeArrowheads="1"/>
            </p:cNvSpPr>
            <p:nvPr/>
          </p:nvSpPr>
          <p:spPr bwMode="auto">
            <a:xfrm>
              <a:off x="2669" y="2241"/>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0" name="Oval 22"/>
            <p:cNvSpPr>
              <a:spLocks noChangeArrowheads="1"/>
            </p:cNvSpPr>
            <p:nvPr/>
          </p:nvSpPr>
          <p:spPr bwMode="auto">
            <a:xfrm>
              <a:off x="1877" y="207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1" name="Oval 23"/>
            <p:cNvSpPr>
              <a:spLocks noChangeArrowheads="1"/>
            </p:cNvSpPr>
            <p:nvPr/>
          </p:nvSpPr>
          <p:spPr bwMode="auto">
            <a:xfrm>
              <a:off x="1971" y="2801"/>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2" name="Oval 24"/>
            <p:cNvSpPr>
              <a:spLocks noChangeArrowheads="1"/>
            </p:cNvSpPr>
            <p:nvPr/>
          </p:nvSpPr>
          <p:spPr bwMode="auto">
            <a:xfrm>
              <a:off x="3202" y="244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3" name="Oval 25"/>
            <p:cNvSpPr>
              <a:spLocks noChangeArrowheads="1"/>
            </p:cNvSpPr>
            <p:nvPr/>
          </p:nvSpPr>
          <p:spPr bwMode="auto">
            <a:xfrm>
              <a:off x="2796" y="186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4" name="Oval 26"/>
            <p:cNvSpPr>
              <a:spLocks noChangeArrowheads="1"/>
            </p:cNvSpPr>
            <p:nvPr/>
          </p:nvSpPr>
          <p:spPr bwMode="auto">
            <a:xfrm>
              <a:off x="2357" y="255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5" name="Oval 27"/>
            <p:cNvSpPr>
              <a:spLocks noChangeArrowheads="1"/>
            </p:cNvSpPr>
            <p:nvPr/>
          </p:nvSpPr>
          <p:spPr bwMode="auto">
            <a:xfrm>
              <a:off x="3276" y="223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6" name="Oval 28"/>
            <p:cNvSpPr>
              <a:spLocks noChangeArrowheads="1"/>
            </p:cNvSpPr>
            <p:nvPr/>
          </p:nvSpPr>
          <p:spPr bwMode="auto">
            <a:xfrm>
              <a:off x="3364" y="297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7" name="Oval 29"/>
            <p:cNvSpPr>
              <a:spLocks noChangeArrowheads="1"/>
            </p:cNvSpPr>
            <p:nvPr/>
          </p:nvSpPr>
          <p:spPr bwMode="auto">
            <a:xfrm>
              <a:off x="3921" y="2603"/>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8" name="Oval 30"/>
            <p:cNvSpPr>
              <a:spLocks noChangeArrowheads="1"/>
            </p:cNvSpPr>
            <p:nvPr/>
          </p:nvSpPr>
          <p:spPr bwMode="auto">
            <a:xfrm>
              <a:off x="2228" y="1873"/>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9" name="Oval 31"/>
            <p:cNvSpPr>
              <a:spLocks noChangeArrowheads="1"/>
            </p:cNvSpPr>
            <p:nvPr/>
          </p:nvSpPr>
          <p:spPr bwMode="auto">
            <a:xfrm>
              <a:off x="4076" y="299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00" name="Oval 32"/>
            <p:cNvSpPr>
              <a:spLocks noChangeArrowheads="1"/>
            </p:cNvSpPr>
            <p:nvPr/>
          </p:nvSpPr>
          <p:spPr bwMode="auto">
            <a:xfrm>
              <a:off x="2585" y="2922"/>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2801" name="Group 33"/>
          <p:cNvGrpSpPr>
            <a:grpSpLocks/>
          </p:cNvGrpSpPr>
          <p:nvPr/>
        </p:nvGrpSpPr>
        <p:grpSpPr bwMode="auto">
          <a:xfrm rot="7566059">
            <a:off x="2300288" y="4111625"/>
            <a:ext cx="1504950" cy="365125"/>
            <a:chOff x="816" y="2123"/>
            <a:chExt cx="2586" cy="805"/>
          </a:xfrm>
        </p:grpSpPr>
        <p:sp>
          <p:nvSpPr>
            <p:cNvPr id="32802" name="Freeform 34"/>
            <p:cNvSpPr>
              <a:spLocks noChangeAspect="1"/>
            </p:cNvSpPr>
            <p:nvPr/>
          </p:nvSpPr>
          <p:spPr bwMode="auto">
            <a:xfrm flipH="1">
              <a:off x="2001" y="2123"/>
              <a:ext cx="1401" cy="805"/>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03" name="Freeform 35"/>
            <p:cNvSpPr>
              <a:spLocks/>
            </p:cNvSpPr>
            <p:nvPr/>
          </p:nvSpPr>
          <p:spPr bwMode="auto">
            <a:xfrm flipH="1">
              <a:off x="816" y="2347"/>
              <a:ext cx="1306" cy="168"/>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04" name="Freeform 36"/>
            <p:cNvSpPr>
              <a:spLocks/>
            </p:cNvSpPr>
            <p:nvPr/>
          </p:nvSpPr>
          <p:spPr bwMode="auto">
            <a:xfrm>
              <a:off x="859" y="2337"/>
              <a:ext cx="1335" cy="182"/>
            </a:xfrm>
            <a:custGeom>
              <a:avLst/>
              <a:gdLst>
                <a:gd name="T0" fmla="*/ 1335 w 1335"/>
                <a:gd name="T1" fmla="*/ 117 h 182"/>
                <a:gd name="T2" fmla="*/ 1079 w 1335"/>
                <a:gd name="T3" fmla="*/ 165 h 182"/>
                <a:gd name="T4" fmla="*/ 822 w 1335"/>
                <a:gd name="T5" fmla="*/ 13 h 182"/>
                <a:gd name="T6" fmla="*/ 536 w 1335"/>
                <a:gd name="T7" fmla="*/ 155 h 182"/>
                <a:gd name="T8" fmla="*/ 271 w 1335"/>
                <a:gd name="T9" fmla="*/ 3 h 182"/>
                <a:gd name="T10" fmla="*/ 0 w 1335"/>
                <a:gd name="T11" fmla="*/ 165 h 182"/>
              </a:gdLst>
              <a:ahLst/>
              <a:cxnLst>
                <a:cxn ang="0">
                  <a:pos x="T0" y="T1"/>
                </a:cxn>
                <a:cxn ang="0">
                  <a:pos x="T2" y="T3"/>
                </a:cxn>
                <a:cxn ang="0">
                  <a:pos x="T4" y="T5"/>
                </a:cxn>
                <a:cxn ang="0">
                  <a:pos x="T6" y="T7"/>
                </a:cxn>
                <a:cxn ang="0">
                  <a:pos x="T8" y="T9"/>
                </a:cxn>
                <a:cxn ang="0">
                  <a:pos x="T10" y="T11"/>
                </a:cxn>
              </a:cxnLst>
              <a:rect l="0" t="0" r="r" b="b"/>
              <a:pathLst>
                <a:path w="1335" h="182">
                  <a:moveTo>
                    <a:pt x="1335" y="117"/>
                  </a:moveTo>
                  <a:cubicBezTo>
                    <a:pt x="1292" y="125"/>
                    <a:pt x="1164" y="182"/>
                    <a:pt x="1079" y="165"/>
                  </a:cubicBezTo>
                  <a:cubicBezTo>
                    <a:pt x="994" y="148"/>
                    <a:pt x="912" y="15"/>
                    <a:pt x="822" y="13"/>
                  </a:cubicBezTo>
                  <a:cubicBezTo>
                    <a:pt x="732" y="10"/>
                    <a:pt x="627" y="158"/>
                    <a:pt x="536" y="155"/>
                  </a:cubicBezTo>
                  <a:cubicBezTo>
                    <a:pt x="444" y="153"/>
                    <a:pt x="361" y="0"/>
                    <a:pt x="271" y="3"/>
                  </a:cubicBezTo>
                  <a:cubicBezTo>
                    <a:pt x="182" y="5"/>
                    <a:pt x="46" y="137"/>
                    <a:pt x="0" y="165"/>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2805" name="Freeform 37"/>
          <p:cNvSpPr>
            <a:spLocks/>
          </p:cNvSpPr>
          <p:nvPr/>
        </p:nvSpPr>
        <p:spPr bwMode="auto">
          <a:xfrm>
            <a:off x="2289175" y="4479925"/>
            <a:ext cx="466725" cy="725488"/>
          </a:xfrm>
          <a:custGeom>
            <a:avLst/>
            <a:gdLst>
              <a:gd name="T0" fmla="*/ 154 w 294"/>
              <a:gd name="T1" fmla="*/ 0 h 457"/>
              <a:gd name="T2" fmla="*/ 64 w 294"/>
              <a:gd name="T3" fmla="*/ 107 h 457"/>
              <a:gd name="T4" fmla="*/ 23 w 294"/>
              <a:gd name="T5" fmla="*/ 264 h 457"/>
              <a:gd name="T6" fmla="*/ 204 w 294"/>
              <a:gd name="T7" fmla="*/ 313 h 457"/>
              <a:gd name="T8" fmla="*/ 204 w 294"/>
              <a:gd name="T9" fmla="*/ 453 h 457"/>
              <a:gd name="T10" fmla="*/ 294 w 294"/>
              <a:gd name="T11" fmla="*/ 338 h 457"/>
            </a:gdLst>
            <a:ahLst/>
            <a:cxnLst>
              <a:cxn ang="0">
                <a:pos x="T0" y="T1"/>
              </a:cxn>
              <a:cxn ang="0">
                <a:pos x="T2" y="T3"/>
              </a:cxn>
              <a:cxn ang="0">
                <a:pos x="T4" y="T5"/>
              </a:cxn>
              <a:cxn ang="0">
                <a:pos x="T6" y="T7"/>
              </a:cxn>
              <a:cxn ang="0">
                <a:pos x="T8" y="T9"/>
              </a:cxn>
              <a:cxn ang="0">
                <a:pos x="T10" y="T11"/>
              </a:cxn>
            </a:cxnLst>
            <a:rect l="0" t="0" r="r" b="b"/>
            <a:pathLst>
              <a:path w="294" h="457">
                <a:moveTo>
                  <a:pt x="154" y="0"/>
                </a:moveTo>
                <a:cubicBezTo>
                  <a:pt x="120" y="31"/>
                  <a:pt x="86" y="63"/>
                  <a:pt x="64" y="107"/>
                </a:cubicBezTo>
                <a:cubicBezTo>
                  <a:pt x="42" y="151"/>
                  <a:pt x="0" y="230"/>
                  <a:pt x="23" y="264"/>
                </a:cubicBezTo>
                <a:cubicBezTo>
                  <a:pt x="46" y="298"/>
                  <a:pt x="174" y="281"/>
                  <a:pt x="204" y="313"/>
                </a:cubicBezTo>
                <a:cubicBezTo>
                  <a:pt x="234" y="345"/>
                  <a:pt x="189" y="449"/>
                  <a:pt x="204" y="453"/>
                </a:cubicBezTo>
                <a:cubicBezTo>
                  <a:pt x="219" y="457"/>
                  <a:pt x="256" y="397"/>
                  <a:pt x="294" y="33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06" name="Freeform 38"/>
          <p:cNvSpPr>
            <a:spLocks/>
          </p:cNvSpPr>
          <p:nvPr/>
        </p:nvSpPr>
        <p:spPr bwMode="auto">
          <a:xfrm>
            <a:off x="2181225" y="4584700"/>
            <a:ext cx="366713" cy="430213"/>
          </a:xfrm>
          <a:custGeom>
            <a:avLst/>
            <a:gdLst>
              <a:gd name="T0" fmla="*/ 231 w 231"/>
              <a:gd name="T1" fmla="*/ 0 h 271"/>
              <a:gd name="T2" fmla="*/ 17 w 231"/>
              <a:gd name="T3" fmla="*/ 189 h 271"/>
              <a:gd name="T4" fmla="*/ 132 w 231"/>
              <a:gd name="T5" fmla="*/ 264 h 271"/>
              <a:gd name="T6" fmla="*/ 206 w 231"/>
              <a:gd name="T7" fmla="*/ 148 h 271"/>
            </a:gdLst>
            <a:ahLst/>
            <a:cxnLst>
              <a:cxn ang="0">
                <a:pos x="T0" y="T1"/>
              </a:cxn>
              <a:cxn ang="0">
                <a:pos x="T2" y="T3"/>
              </a:cxn>
              <a:cxn ang="0">
                <a:pos x="T4" y="T5"/>
              </a:cxn>
              <a:cxn ang="0">
                <a:pos x="T6" y="T7"/>
              </a:cxn>
            </a:cxnLst>
            <a:rect l="0" t="0" r="r" b="b"/>
            <a:pathLst>
              <a:path w="231" h="271">
                <a:moveTo>
                  <a:pt x="231" y="0"/>
                </a:moveTo>
                <a:cubicBezTo>
                  <a:pt x="132" y="72"/>
                  <a:pt x="34" y="145"/>
                  <a:pt x="17" y="189"/>
                </a:cubicBezTo>
                <a:cubicBezTo>
                  <a:pt x="0" y="233"/>
                  <a:pt x="101" y="271"/>
                  <a:pt x="132" y="264"/>
                </a:cubicBezTo>
                <a:cubicBezTo>
                  <a:pt x="163" y="257"/>
                  <a:pt x="184" y="202"/>
                  <a:pt x="206" y="14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80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8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05" grpId="0" animBg="1"/>
      <p:bldP spid="3280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67" name="Rectangle 3"/>
          <p:cNvSpPr>
            <a:spLocks noGrp="1" noChangeArrowheads="1"/>
          </p:cNvSpPr>
          <p:nvPr>
            <p:ph type="title"/>
          </p:nvPr>
        </p:nvSpPr>
        <p:spPr>
          <a:xfrm>
            <a:off x="457200" y="-207963"/>
            <a:ext cx="8229600" cy="1143001"/>
          </a:xfrm>
        </p:spPr>
        <p:txBody>
          <a:bodyPr/>
          <a:lstStyle/>
          <a:p>
            <a:r>
              <a:rPr lang="en-US" altLang="en-US"/>
              <a:t>My crystal “dissolved” in the oil!</a:t>
            </a:r>
          </a:p>
        </p:txBody>
      </p:sp>
      <p:pic>
        <p:nvPicPr>
          <p:cNvPr id="139268" name="Picture 4"/>
          <p:cNvPicPr>
            <a:picLocks noChangeAspect="1" noChangeArrowheads="1"/>
          </p:cNvPicPr>
          <p:nvPr/>
        </p:nvPicPr>
        <p:blipFill>
          <a:blip r:embed="rId2">
            <a:extLst>
              <a:ext uri="{28A0092B-C50C-407E-A947-70E740481C1C}">
                <a14:useLocalDpi xmlns:a14="http://schemas.microsoft.com/office/drawing/2010/main" val="0"/>
              </a:ext>
            </a:extLst>
          </a:blip>
          <a:srcRect r="1389"/>
          <a:stretch>
            <a:fillRect/>
          </a:stretch>
        </p:blipFill>
        <p:spPr bwMode="auto">
          <a:xfrm>
            <a:off x="1905000" y="838200"/>
            <a:ext cx="5410200" cy="536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9269" name="Text Box 5"/>
          <p:cNvSpPr txBox="1">
            <a:spLocks noChangeArrowheads="1"/>
          </p:cNvSpPr>
          <p:nvPr/>
        </p:nvSpPr>
        <p:spPr bwMode="auto">
          <a:xfrm>
            <a:off x="3962400" y="63246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no, it didn’t…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926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9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altLang="en-US" dirty="0" smtClean="0"/>
              <a:t>Harvesting dos and don'ts</a:t>
            </a:r>
            <a:endParaRPr lang="en-US" altLang="en-US" dirty="0"/>
          </a:p>
        </p:txBody>
      </p:sp>
      <p:sp>
        <p:nvSpPr>
          <p:cNvPr id="97283" name="Rectangle 3"/>
          <p:cNvSpPr>
            <a:spLocks noChangeArrowheads="1"/>
          </p:cNvSpPr>
          <p:nvPr/>
        </p:nvSpPr>
        <p:spPr bwMode="auto">
          <a:xfrm>
            <a:off x="1192213" y="1600200"/>
            <a:ext cx="675957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fontAlgn="base">
              <a:spcBef>
                <a:spcPct val="20000"/>
              </a:spcBef>
              <a:spcAft>
                <a:spcPct val="0"/>
              </a:spcAft>
              <a:buChar char="»"/>
              <a:defRPr sz="2000">
                <a:solidFill>
                  <a:schemeClr val="tx1"/>
                </a:solidFill>
                <a:latin typeface="Arial" pitchFamily="34" charset="0"/>
              </a:defRPr>
            </a:lvl6pPr>
            <a:lvl7pPr marL="2971800" indent="-228600" fontAlgn="base">
              <a:spcBef>
                <a:spcPct val="20000"/>
              </a:spcBef>
              <a:spcAft>
                <a:spcPct val="0"/>
              </a:spcAft>
              <a:buChar char="»"/>
              <a:defRPr sz="2000">
                <a:solidFill>
                  <a:schemeClr val="tx1"/>
                </a:solidFill>
                <a:latin typeface="Arial" pitchFamily="34" charset="0"/>
              </a:defRPr>
            </a:lvl7pPr>
            <a:lvl8pPr marL="3429000" indent="-228600" fontAlgn="base">
              <a:spcBef>
                <a:spcPct val="20000"/>
              </a:spcBef>
              <a:spcAft>
                <a:spcPct val="0"/>
              </a:spcAft>
              <a:buChar char="»"/>
              <a:defRPr sz="2000">
                <a:solidFill>
                  <a:schemeClr val="tx1"/>
                </a:solidFill>
                <a:latin typeface="Arial" pitchFamily="34" charset="0"/>
              </a:defRPr>
            </a:lvl8pPr>
            <a:lvl9pPr marL="3886200" indent="-228600" fontAlgn="base">
              <a:spcBef>
                <a:spcPct val="20000"/>
              </a:spcBef>
              <a:spcAft>
                <a:spcPct val="0"/>
              </a:spcAft>
              <a:buChar char="»"/>
              <a:defRPr sz="2000">
                <a:solidFill>
                  <a:schemeClr val="tx1"/>
                </a:solidFill>
                <a:latin typeface="Arial" pitchFamily="34" charset="0"/>
              </a:defRPr>
            </a:lvl9pPr>
          </a:lstStyle>
          <a:p>
            <a:pPr>
              <a:buFontTx/>
              <a:buNone/>
            </a:pPr>
            <a:r>
              <a:rPr lang="en-US" altLang="en-US">
                <a:solidFill>
                  <a:srgbClr val="C0C0C0"/>
                </a:solidFill>
              </a:rPr>
              <a:t>physical contact</a:t>
            </a:r>
          </a:p>
          <a:p>
            <a:pPr>
              <a:buFontTx/>
              <a:buNone/>
            </a:pPr>
            <a:r>
              <a:rPr lang="en-US" altLang="en-US" sz="2000">
                <a:solidFill>
                  <a:srgbClr val="C0C0C0"/>
                </a:solidFill>
              </a:rPr>
              <a:t>	don’t touch the part you intend to shoot</a:t>
            </a:r>
          </a:p>
          <a:p>
            <a:pPr>
              <a:buFontTx/>
              <a:buNone/>
            </a:pPr>
            <a:r>
              <a:rPr lang="en-US" altLang="en-US">
                <a:solidFill>
                  <a:srgbClr val="C0C0C0"/>
                </a:solidFill>
              </a:rPr>
              <a:t>osmotic shock</a:t>
            </a:r>
          </a:p>
          <a:p>
            <a:pPr>
              <a:buFontTx/>
              <a:buNone/>
            </a:pPr>
            <a:r>
              <a:rPr lang="en-US" altLang="en-US" sz="2000">
                <a:solidFill>
                  <a:srgbClr val="C0C0C0"/>
                </a:solidFill>
              </a:rPr>
              <a:t>	equilibrate, or calculate matching solution</a:t>
            </a:r>
          </a:p>
          <a:p>
            <a:pPr>
              <a:buFontTx/>
              <a:buNone/>
            </a:pPr>
            <a:r>
              <a:rPr lang="en-US" altLang="en-US">
                <a:solidFill>
                  <a:srgbClr val="C0C0C0"/>
                </a:solidFill>
              </a:rPr>
              <a:t>changes in dielectric constant</a:t>
            </a:r>
          </a:p>
          <a:p>
            <a:pPr>
              <a:buFontTx/>
              <a:buNone/>
            </a:pPr>
            <a:r>
              <a:rPr lang="en-US" altLang="en-US" sz="1800">
                <a:solidFill>
                  <a:srgbClr val="C0C0C0"/>
                </a:solidFill>
              </a:rPr>
              <a:t>	Petsko (1975) </a:t>
            </a:r>
            <a:r>
              <a:rPr lang="en-US" altLang="en-US" sz="1800" i="1">
                <a:solidFill>
                  <a:srgbClr val="C0C0C0"/>
                </a:solidFill>
              </a:rPr>
              <a:t>J. Mol. Biol.</a:t>
            </a:r>
            <a:r>
              <a:rPr lang="en-US" altLang="en-US" sz="1800">
                <a:solidFill>
                  <a:srgbClr val="C0C0C0"/>
                </a:solidFill>
              </a:rPr>
              <a:t> </a:t>
            </a:r>
            <a:r>
              <a:rPr lang="en-US" altLang="en-US" sz="1800" b="1">
                <a:solidFill>
                  <a:srgbClr val="C0C0C0"/>
                </a:solidFill>
              </a:rPr>
              <a:t>96</a:t>
            </a:r>
            <a:r>
              <a:rPr lang="en-US" altLang="en-US" sz="1800">
                <a:solidFill>
                  <a:srgbClr val="C0C0C0"/>
                </a:solidFill>
              </a:rPr>
              <a:t>, 381-388. </a:t>
            </a:r>
            <a:endParaRPr lang="en-US" altLang="en-US" sz="1200">
              <a:solidFill>
                <a:srgbClr val="C0C0C0"/>
              </a:solidFill>
            </a:endParaRPr>
          </a:p>
          <a:p>
            <a:pPr>
              <a:buFontTx/>
              <a:buNone/>
            </a:pPr>
            <a:r>
              <a:rPr lang="en-US" altLang="en-US"/>
              <a:t>cooled density mismatch</a:t>
            </a:r>
          </a:p>
          <a:p>
            <a:pPr>
              <a:buFontTx/>
              <a:buNone/>
            </a:pPr>
            <a:r>
              <a:rPr lang="en-US" altLang="en-US" sz="1800"/>
              <a:t>	Juers &amp; Matthews (2004) </a:t>
            </a:r>
            <a:r>
              <a:rPr lang="en-US" altLang="en-US" sz="1800" i="1"/>
              <a:t>Acta Cryst. D</a:t>
            </a:r>
            <a:r>
              <a:rPr lang="en-US" altLang="en-US" sz="1800"/>
              <a:t> </a:t>
            </a:r>
            <a:r>
              <a:rPr lang="en-US" altLang="en-US" sz="1800" b="1"/>
              <a:t>60</a:t>
            </a:r>
            <a:r>
              <a:rPr lang="en-US" altLang="en-US" sz="1800"/>
              <a:t>, 412-421. </a:t>
            </a:r>
          </a:p>
          <a:p>
            <a:pPr>
              <a:buFontTx/>
              <a:buNone/>
            </a:pP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500" fill="hold"/>
                                        <p:tgtEl>
                                          <p:spTgt spid="97283">
                                            <p:txEl>
                                              <p:pRg st="6" end="6"/>
                                            </p:txEl>
                                          </p:spTgt>
                                        </p:tgtEl>
                                        <p:attrNameLst>
                                          <p:attrName>style.color</p:attrName>
                                        </p:attrNameLst>
                                      </p:cBhvr>
                                      <p:to>
                                        <a:srgbClr val="FF0000"/>
                                      </p:to>
                                    </p:animClr>
                                  </p:childTnLst>
                                </p:cTn>
                              </p:par>
                              <p:par>
                                <p:cTn id="7" presetID="3" presetClass="emph" presetSubtype="2" fill="hold" nodeType="withEffect">
                                  <p:stCondLst>
                                    <p:cond delay="0"/>
                                  </p:stCondLst>
                                  <p:childTnLst>
                                    <p:animClr clrSpc="rgb" dir="cw">
                                      <p:cBhvr override="childStyle">
                                        <p:cTn id="8" dur="500" fill="hold"/>
                                        <p:tgtEl>
                                          <p:spTgt spid="97283">
                                            <p:txEl>
                                              <p:pRg st="7" end="7"/>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79" name="Rectangle 3"/>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0" name="Rectangle 4"/>
          <p:cNvSpPr>
            <a:spLocks noGrp="1" noChangeArrowheads="1"/>
          </p:cNvSpPr>
          <p:nvPr>
            <p:ph type="title"/>
          </p:nvPr>
        </p:nvSpPr>
        <p:spPr>
          <a:xfrm>
            <a:off x="457200" y="-207963"/>
            <a:ext cx="8229600" cy="1143001"/>
          </a:xfrm>
        </p:spPr>
        <p:txBody>
          <a:bodyPr/>
          <a:lstStyle/>
          <a:p>
            <a:r>
              <a:rPr lang="en-US" altLang="en-US"/>
              <a:t>ice = bad</a:t>
            </a:r>
          </a:p>
        </p:txBody>
      </p:sp>
      <p:grpSp>
        <p:nvGrpSpPr>
          <p:cNvPr id="101789" name="Group 413"/>
          <p:cNvGrpSpPr>
            <a:grpSpLocks/>
          </p:cNvGrpSpPr>
          <p:nvPr/>
        </p:nvGrpSpPr>
        <p:grpSpPr bwMode="auto">
          <a:xfrm>
            <a:off x="0" y="1012825"/>
            <a:ext cx="9144000" cy="5845175"/>
            <a:chOff x="0" y="638"/>
            <a:chExt cx="5760" cy="3682"/>
          </a:xfrm>
        </p:grpSpPr>
        <p:grpSp>
          <p:nvGrpSpPr>
            <p:cNvPr id="101423" name="Group 47"/>
            <p:cNvGrpSpPr>
              <a:grpSpLocks/>
            </p:cNvGrpSpPr>
            <p:nvPr/>
          </p:nvGrpSpPr>
          <p:grpSpPr bwMode="auto">
            <a:xfrm>
              <a:off x="0" y="1250"/>
              <a:ext cx="5760" cy="622"/>
              <a:chOff x="0" y="1851"/>
              <a:chExt cx="5760" cy="622"/>
            </a:xfrm>
          </p:grpSpPr>
          <p:pic>
            <p:nvPicPr>
              <p:cNvPr id="101424" name="Picture 48"/>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0" y="1851"/>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25" name="Picture 49"/>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523"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26" name="Picture 50"/>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1045"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27" name="Picture 51"/>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1568"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28" name="Picture 52"/>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2090"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29" name="Picture 53"/>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2612"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30" name="Picture 54"/>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3135"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31" name="Picture 55"/>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3657"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32" name="Picture 56"/>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4180"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33" name="Picture 57"/>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4702"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34" name="Picture 58"/>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5224"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1447" name="Group 71"/>
            <p:cNvGrpSpPr>
              <a:grpSpLocks/>
            </p:cNvGrpSpPr>
            <p:nvPr/>
          </p:nvGrpSpPr>
          <p:grpSpPr bwMode="auto">
            <a:xfrm>
              <a:off x="0" y="1862"/>
              <a:ext cx="5760" cy="622"/>
              <a:chOff x="0" y="1851"/>
              <a:chExt cx="5760" cy="622"/>
            </a:xfrm>
          </p:grpSpPr>
          <p:pic>
            <p:nvPicPr>
              <p:cNvPr id="101448" name="Picture 72"/>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0" y="1851"/>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49" name="Picture 73"/>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523"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50" name="Picture 74"/>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1045"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51" name="Picture 75"/>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1568"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52" name="Picture 76"/>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2090"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53" name="Picture 77"/>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2612"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54" name="Picture 78"/>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3135"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55" name="Picture 79"/>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3657"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56" name="Picture 80"/>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4180"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57" name="Picture 81"/>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4702"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58" name="Picture 82"/>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5224"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1459" name="Group 83"/>
            <p:cNvGrpSpPr>
              <a:grpSpLocks/>
            </p:cNvGrpSpPr>
            <p:nvPr/>
          </p:nvGrpSpPr>
          <p:grpSpPr bwMode="auto">
            <a:xfrm>
              <a:off x="0" y="2474"/>
              <a:ext cx="5760" cy="622"/>
              <a:chOff x="0" y="1851"/>
              <a:chExt cx="5760" cy="622"/>
            </a:xfrm>
          </p:grpSpPr>
          <p:pic>
            <p:nvPicPr>
              <p:cNvPr id="101460" name="Picture 84"/>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0" y="1851"/>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61" name="Picture 85"/>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523"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62" name="Picture 86"/>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1045"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63" name="Picture 87"/>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1568"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64" name="Picture 88"/>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2090"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65" name="Picture 89"/>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2612"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66" name="Picture 90"/>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3135"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67" name="Picture 91"/>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3657"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68" name="Picture 92"/>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4180"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69" name="Picture 93"/>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4702"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70" name="Picture 94"/>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5224"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1471" name="Group 95"/>
            <p:cNvGrpSpPr>
              <a:grpSpLocks/>
            </p:cNvGrpSpPr>
            <p:nvPr/>
          </p:nvGrpSpPr>
          <p:grpSpPr bwMode="auto">
            <a:xfrm>
              <a:off x="0" y="3086"/>
              <a:ext cx="5760" cy="622"/>
              <a:chOff x="0" y="1851"/>
              <a:chExt cx="5760" cy="622"/>
            </a:xfrm>
          </p:grpSpPr>
          <p:pic>
            <p:nvPicPr>
              <p:cNvPr id="101472" name="Picture 96"/>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0" y="1851"/>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73" name="Picture 97"/>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523"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74" name="Picture 98"/>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1045"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75" name="Picture 99"/>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1568"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76" name="Picture 100"/>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2090"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77" name="Picture 101"/>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2612"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78" name="Picture 102"/>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3135"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79" name="Picture 103"/>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3657"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80" name="Picture 104"/>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4180"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81" name="Picture 105"/>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4702"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82" name="Picture 106"/>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5224"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1483" name="Group 107"/>
            <p:cNvGrpSpPr>
              <a:grpSpLocks/>
            </p:cNvGrpSpPr>
            <p:nvPr/>
          </p:nvGrpSpPr>
          <p:grpSpPr bwMode="auto">
            <a:xfrm>
              <a:off x="0" y="3698"/>
              <a:ext cx="5760" cy="622"/>
              <a:chOff x="0" y="1851"/>
              <a:chExt cx="5760" cy="622"/>
            </a:xfrm>
          </p:grpSpPr>
          <p:pic>
            <p:nvPicPr>
              <p:cNvPr id="101484" name="Picture 108"/>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0" y="1851"/>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85" name="Picture 109"/>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523"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86" name="Picture 110"/>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1045"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87" name="Picture 111"/>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1568"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88" name="Picture 112"/>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2090"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89" name="Picture 113"/>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2612"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90" name="Picture 114"/>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3135"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91" name="Picture 115"/>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3657"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92" name="Picture 116"/>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4180"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93" name="Picture 117"/>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4702"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494" name="Picture 118"/>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5224"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1507" name="Group 131"/>
            <p:cNvGrpSpPr>
              <a:grpSpLocks/>
            </p:cNvGrpSpPr>
            <p:nvPr/>
          </p:nvGrpSpPr>
          <p:grpSpPr bwMode="auto">
            <a:xfrm>
              <a:off x="0" y="638"/>
              <a:ext cx="5760" cy="622"/>
              <a:chOff x="0" y="1851"/>
              <a:chExt cx="5760" cy="622"/>
            </a:xfrm>
          </p:grpSpPr>
          <p:pic>
            <p:nvPicPr>
              <p:cNvPr id="101508" name="Picture 132"/>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0" y="1851"/>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509" name="Picture 133"/>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523"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510" name="Picture 134"/>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1045"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511" name="Picture 135"/>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1568"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512" name="Picture 136"/>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2090"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513" name="Picture 137"/>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2612"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514" name="Picture 138"/>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3135"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515" name="Picture 139"/>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3657"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516" name="Picture 140"/>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4180"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517" name="Picture 141"/>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4702"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518" name="Picture 142"/>
              <p:cNvPicPr>
                <a:picLocks noChangeAspect="1" noChangeArrowheads="1"/>
              </p:cNvPicPr>
              <p:nvPr/>
            </p:nvPicPr>
            <p:blipFill>
              <a:blip r:embed="rId2">
                <a:extLst>
                  <a:ext uri="{28A0092B-C50C-407E-A947-70E740481C1C}">
                    <a14:useLocalDpi xmlns:a14="http://schemas.microsoft.com/office/drawing/2010/main" val="0"/>
                  </a:ext>
                </a:extLst>
              </a:blip>
              <a:srcRect l="8267" t="3732" r="20267" b="13467"/>
              <a:stretch>
                <a:fillRect/>
              </a:stretch>
            </p:blipFill>
            <p:spPr bwMode="auto">
              <a:xfrm>
                <a:off x="5224" y="1852"/>
                <a:ext cx="5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101611" name="Group 235"/>
          <p:cNvGrpSpPr>
            <a:grpSpLocks/>
          </p:cNvGrpSpPr>
          <p:nvPr/>
        </p:nvGrpSpPr>
        <p:grpSpPr bwMode="auto">
          <a:xfrm>
            <a:off x="-225425" y="873125"/>
            <a:ext cx="9788525" cy="6602413"/>
            <a:chOff x="-142" y="550"/>
            <a:chExt cx="6166" cy="4159"/>
          </a:xfrm>
        </p:grpSpPr>
        <p:grpSp>
          <p:nvGrpSpPr>
            <p:cNvPr id="101532" name="Group 156"/>
            <p:cNvGrpSpPr>
              <a:grpSpLocks/>
            </p:cNvGrpSpPr>
            <p:nvPr/>
          </p:nvGrpSpPr>
          <p:grpSpPr bwMode="auto">
            <a:xfrm>
              <a:off x="-141" y="1778"/>
              <a:ext cx="6165" cy="475"/>
              <a:chOff x="-140" y="1771"/>
              <a:chExt cx="6165" cy="475"/>
            </a:xfrm>
          </p:grpSpPr>
          <p:sp>
            <p:nvSpPr>
              <p:cNvPr id="101520" name="Freeform 144"/>
              <p:cNvSpPr>
                <a:spLocks/>
              </p:cNvSpPr>
              <p:nvPr/>
            </p:nvSpPr>
            <p:spPr bwMode="auto">
              <a:xfrm>
                <a:off x="247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21" name="Freeform 145"/>
              <p:cNvSpPr>
                <a:spLocks/>
              </p:cNvSpPr>
              <p:nvPr/>
            </p:nvSpPr>
            <p:spPr bwMode="auto">
              <a:xfrm>
                <a:off x="195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22" name="Freeform 146"/>
              <p:cNvSpPr>
                <a:spLocks/>
              </p:cNvSpPr>
              <p:nvPr/>
            </p:nvSpPr>
            <p:spPr bwMode="auto">
              <a:xfrm>
                <a:off x="299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23" name="Freeform 147"/>
              <p:cNvSpPr>
                <a:spLocks/>
              </p:cNvSpPr>
              <p:nvPr/>
            </p:nvSpPr>
            <p:spPr bwMode="auto">
              <a:xfrm>
                <a:off x="3518"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24" name="Freeform 148"/>
              <p:cNvSpPr>
                <a:spLocks/>
              </p:cNvSpPr>
              <p:nvPr/>
            </p:nvSpPr>
            <p:spPr bwMode="auto">
              <a:xfrm>
                <a:off x="4041"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25" name="Freeform 149"/>
              <p:cNvSpPr>
                <a:spLocks/>
              </p:cNvSpPr>
              <p:nvPr/>
            </p:nvSpPr>
            <p:spPr bwMode="auto">
              <a:xfrm>
                <a:off x="456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26" name="Freeform 150"/>
              <p:cNvSpPr>
                <a:spLocks/>
              </p:cNvSpPr>
              <p:nvPr/>
            </p:nvSpPr>
            <p:spPr bwMode="auto">
              <a:xfrm>
                <a:off x="5086"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27" name="Freeform 151"/>
              <p:cNvSpPr>
                <a:spLocks/>
              </p:cNvSpPr>
              <p:nvPr/>
            </p:nvSpPr>
            <p:spPr bwMode="auto">
              <a:xfrm>
                <a:off x="5609"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28" name="Freeform 152"/>
              <p:cNvSpPr>
                <a:spLocks/>
              </p:cNvSpPr>
              <p:nvPr/>
            </p:nvSpPr>
            <p:spPr bwMode="auto">
              <a:xfrm>
                <a:off x="1427"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29" name="Freeform 153"/>
              <p:cNvSpPr>
                <a:spLocks/>
              </p:cNvSpPr>
              <p:nvPr/>
            </p:nvSpPr>
            <p:spPr bwMode="auto">
              <a:xfrm>
                <a:off x="90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30" name="Freeform 154"/>
              <p:cNvSpPr>
                <a:spLocks/>
              </p:cNvSpPr>
              <p:nvPr/>
            </p:nvSpPr>
            <p:spPr bwMode="auto">
              <a:xfrm>
                <a:off x="382"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31" name="Freeform 155"/>
              <p:cNvSpPr>
                <a:spLocks/>
              </p:cNvSpPr>
              <p:nvPr/>
            </p:nvSpPr>
            <p:spPr bwMode="auto">
              <a:xfrm>
                <a:off x="-14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1533" name="Group 157"/>
            <p:cNvGrpSpPr>
              <a:grpSpLocks/>
            </p:cNvGrpSpPr>
            <p:nvPr/>
          </p:nvGrpSpPr>
          <p:grpSpPr bwMode="auto">
            <a:xfrm>
              <a:off x="-142" y="3620"/>
              <a:ext cx="6165" cy="475"/>
              <a:chOff x="-140" y="1771"/>
              <a:chExt cx="6165" cy="475"/>
            </a:xfrm>
          </p:grpSpPr>
          <p:sp>
            <p:nvSpPr>
              <p:cNvPr id="101534" name="Freeform 158"/>
              <p:cNvSpPr>
                <a:spLocks/>
              </p:cNvSpPr>
              <p:nvPr/>
            </p:nvSpPr>
            <p:spPr bwMode="auto">
              <a:xfrm>
                <a:off x="247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35" name="Freeform 159"/>
              <p:cNvSpPr>
                <a:spLocks/>
              </p:cNvSpPr>
              <p:nvPr/>
            </p:nvSpPr>
            <p:spPr bwMode="auto">
              <a:xfrm>
                <a:off x="195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36" name="Freeform 160"/>
              <p:cNvSpPr>
                <a:spLocks/>
              </p:cNvSpPr>
              <p:nvPr/>
            </p:nvSpPr>
            <p:spPr bwMode="auto">
              <a:xfrm>
                <a:off x="299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37" name="Freeform 161"/>
              <p:cNvSpPr>
                <a:spLocks/>
              </p:cNvSpPr>
              <p:nvPr/>
            </p:nvSpPr>
            <p:spPr bwMode="auto">
              <a:xfrm>
                <a:off x="3518"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38" name="Freeform 162"/>
              <p:cNvSpPr>
                <a:spLocks/>
              </p:cNvSpPr>
              <p:nvPr/>
            </p:nvSpPr>
            <p:spPr bwMode="auto">
              <a:xfrm>
                <a:off x="4041"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39" name="Freeform 163"/>
              <p:cNvSpPr>
                <a:spLocks/>
              </p:cNvSpPr>
              <p:nvPr/>
            </p:nvSpPr>
            <p:spPr bwMode="auto">
              <a:xfrm>
                <a:off x="456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40" name="Freeform 164"/>
              <p:cNvSpPr>
                <a:spLocks/>
              </p:cNvSpPr>
              <p:nvPr/>
            </p:nvSpPr>
            <p:spPr bwMode="auto">
              <a:xfrm>
                <a:off x="5086"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41" name="Freeform 165"/>
              <p:cNvSpPr>
                <a:spLocks/>
              </p:cNvSpPr>
              <p:nvPr/>
            </p:nvSpPr>
            <p:spPr bwMode="auto">
              <a:xfrm>
                <a:off x="5609"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42" name="Freeform 166"/>
              <p:cNvSpPr>
                <a:spLocks/>
              </p:cNvSpPr>
              <p:nvPr/>
            </p:nvSpPr>
            <p:spPr bwMode="auto">
              <a:xfrm>
                <a:off x="1427"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43" name="Freeform 167"/>
              <p:cNvSpPr>
                <a:spLocks/>
              </p:cNvSpPr>
              <p:nvPr/>
            </p:nvSpPr>
            <p:spPr bwMode="auto">
              <a:xfrm>
                <a:off x="90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44" name="Freeform 168"/>
              <p:cNvSpPr>
                <a:spLocks/>
              </p:cNvSpPr>
              <p:nvPr/>
            </p:nvSpPr>
            <p:spPr bwMode="auto">
              <a:xfrm>
                <a:off x="382"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45" name="Freeform 169"/>
              <p:cNvSpPr>
                <a:spLocks/>
              </p:cNvSpPr>
              <p:nvPr/>
            </p:nvSpPr>
            <p:spPr bwMode="auto">
              <a:xfrm>
                <a:off x="-14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1546" name="Group 170"/>
            <p:cNvGrpSpPr>
              <a:grpSpLocks/>
            </p:cNvGrpSpPr>
            <p:nvPr/>
          </p:nvGrpSpPr>
          <p:grpSpPr bwMode="auto">
            <a:xfrm>
              <a:off x="-142" y="3006"/>
              <a:ext cx="6165" cy="475"/>
              <a:chOff x="-140" y="1771"/>
              <a:chExt cx="6165" cy="475"/>
            </a:xfrm>
          </p:grpSpPr>
          <p:sp>
            <p:nvSpPr>
              <p:cNvPr id="101547" name="Freeform 171"/>
              <p:cNvSpPr>
                <a:spLocks/>
              </p:cNvSpPr>
              <p:nvPr/>
            </p:nvSpPr>
            <p:spPr bwMode="auto">
              <a:xfrm>
                <a:off x="247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48" name="Freeform 172"/>
              <p:cNvSpPr>
                <a:spLocks/>
              </p:cNvSpPr>
              <p:nvPr/>
            </p:nvSpPr>
            <p:spPr bwMode="auto">
              <a:xfrm>
                <a:off x="195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49" name="Freeform 173"/>
              <p:cNvSpPr>
                <a:spLocks/>
              </p:cNvSpPr>
              <p:nvPr/>
            </p:nvSpPr>
            <p:spPr bwMode="auto">
              <a:xfrm>
                <a:off x="299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50" name="Freeform 174"/>
              <p:cNvSpPr>
                <a:spLocks/>
              </p:cNvSpPr>
              <p:nvPr/>
            </p:nvSpPr>
            <p:spPr bwMode="auto">
              <a:xfrm>
                <a:off x="3518"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51" name="Freeform 175"/>
              <p:cNvSpPr>
                <a:spLocks/>
              </p:cNvSpPr>
              <p:nvPr/>
            </p:nvSpPr>
            <p:spPr bwMode="auto">
              <a:xfrm>
                <a:off x="4041"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52" name="Freeform 176"/>
              <p:cNvSpPr>
                <a:spLocks/>
              </p:cNvSpPr>
              <p:nvPr/>
            </p:nvSpPr>
            <p:spPr bwMode="auto">
              <a:xfrm>
                <a:off x="456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53" name="Freeform 177"/>
              <p:cNvSpPr>
                <a:spLocks/>
              </p:cNvSpPr>
              <p:nvPr/>
            </p:nvSpPr>
            <p:spPr bwMode="auto">
              <a:xfrm>
                <a:off x="5086"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54" name="Freeform 178"/>
              <p:cNvSpPr>
                <a:spLocks/>
              </p:cNvSpPr>
              <p:nvPr/>
            </p:nvSpPr>
            <p:spPr bwMode="auto">
              <a:xfrm>
                <a:off x="5609"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55" name="Freeform 179"/>
              <p:cNvSpPr>
                <a:spLocks/>
              </p:cNvSpPr>
              <p:nvPr/>
            </p:nvSpPr>
            <p:spPr bwMode="auto">
              <a:xfrm>
                <a:off x="1427"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56" name="Freeform 180"/>
              <p:cNvSpPr>
                <a:spLocks/>
              </p:cNvSpPr>
              <p:nvPr/>
            </p:nvSpPr>
            <p:spPr bwMode="auto">
              <a:xfrm>
                <a:off x="90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57" name="Freeform 181"/>
              <p:cNvSpPr>
                <a:spLocks/>
              </p:cNvSpPr>
              <p:nvPr/>
            </p:nvSpPr>
            <p:spPr bwMode="auto">
              <a:xfrm>
                <a:off x="382"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58" name="Freeform 182"/>
              <p:cNvSpPr>
                <a:spLocks/>
              </p:cNvSpPr>
              <p:nvPr/>
            </p:nvSpPr>
            <p:spPr bwMode="auto">
              <a:xfrm>
                <a:off x="-14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1559" name="Group 183"/>
            <p:cNvGrpSpPr>
              <a:grpSpLocks/>
            </p:cNvGrpSpPr>
            <p:nvPr/>
          </p:nvGrpSpPr>
          <p:grpSpPr bwMode="auto">
            <a:xfrm>
              <a:off x="-141" y="2392"/>
              <a:ext cx="6165" cy="475"/>
              <a:chOff x="-140" y="1771"/>
              <a:chExt cx="6165" cy="475"/>
            </a:xfrm>
          </p:grpSpPr>
          <p:sp>
            <p:nvSpPr>
              <p:cNvPr id="101560" name="Freeform 184"/>
              <p:cNvSpPr>
                <a:spLocks/>
              </p:cNvSpPr>
              <p:nvPr/>
            </p:nvSpPr>
            <p:spPr bwMode="auto">
              <a:xfrm>
                <a:off x="247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61" name="Freeform 185"/>
              <p:cNvSpPr>
                <a:spLocks/>
              </p:cNvSpPr>
              <p:nvPr/>
            </p:nvSpPr>
            <p:spPr bwMode="auto">
              <a:xfrm>
                <a:off x="195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62" name="Freeform 186"/>
              <p:cNvSpPr>
                <a:spLocks/>
              </p:cNvSpPr>
              <p:nvPr/>
            </p:nvSpPr>
            <p:spPr bwMode="auto">
              <a:xfrm>
                <a:off x="299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63" name="Freeform 187"/>
              <p:cNvSpPr>
                <a:spLocks/>
              </p:cNvSpPr>
              <p:nvPr/>
            </p:nvSpPr>
            <p:spPr bwMode="auto">
              <a:xfrm>
                <a:off x="3518"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64" name="Freeform 188"/>
              <p:cNvSpPr>
                <a:spLocks/>
              </p:cNvSpPr>
              <p:nvPr/>
            </p:nvSpPr>
            <p:spPr bwMode="auto">
              <a:xfrm>
                <a:off x="4041"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65" name="Freeform 189"/>
              <p:cNvSpPr>
                <a:spLocks/>
              </p:cNvSpPr>
              <p:nvPr/>
            </p:nvSpPr>
            <p:spPr bwMode="auto">
              <a:xfrm>
                <a:off x="456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66" name="Freeform 190"/>
              <p:cNvSpPr>
                <a:spLocks/>
              </p:cNvSpPr>
              <p:nvPr/>
            </p:nvSpPr>
            <p:spPr bwMode="auto">
              <a:xfrm>
                <a:off x="5086"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67" name="Freeform 191"/>
              <p:cNvSpPr>
                <a:spLocks/>
              </p:cNvSpPr>
              <p:nvPr/>
            </p:nvSpPr>
            <p:spPr bwMode="auto">
              <a:xfrm>
                <a:off x="5609"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68" name="Freeform 192"/>
              <p:cNvSpPr>
                <a:spLocks/>
              </p:cNvSpPr>
              <p:nvPr/>
            </p:nvSpPr>
            <p:spPr bwMode="auto">
              <a:xfrm>
                <a:off x="1427"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69" name="Freeform 193"/>
              <p:cNvSpPr>
                <a:spLocks/>
              </p:cNvSpPr>
              <p:nvPr/>
            </p:nvSpPr>
            <p:spPr bwMode="auto">
              <a:xfrm>
                <a:off x="90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70" name="Freeform 194"/>
              <p:cNvSpPr>
                <a:spLocks/>
              </p:cNvSpPr>
              <p:nvPr/>
            </p:nvSpPr>
            <p:spPr bwMode="auto">
              <a:xfrm>
                <a:off x="382"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71" name="Freeform 195"/>
              <p:cNvSpPr>
                <a:spLocks/>
              </p:cNvSpPr>
              <p:nvPr/>
            </p:nvSpPr>
            <p:spPr bwMode="auto">
              <a:xfrm>
                <a:off x="-14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1572" name="Group 196"/>
            <p:cNvGrpSpPr>
              <a:grpSpLocks/>
            </p:cNvGrpSpPr>
            <p:nvPr/>
          </p:nvGrpSpPr>
          <p:grpSpPr bwMode="auto">
            <a:xfrm>
              <a:off x="-142" y="1164"/>
              <a:ext cx="6165" cy="475"/>
              <a:chOff x="-140" y="1771"/>
              <a:chExt cx="6165" cy="475"/>
            </a:xfrm>
          </p:grpSpPr>
          <p:sp>
            <p:nvSpPr>
              <p:cNvPr id="101573" name="Freeform 197"/>
              <p:cNvSpPr>
                <a:spLocks/>
              </p:cNvSpPr>
              <p:nvPr/>
            </p:nvSpPr>
            <p:spPr bwMode="auto">
              <a:xfrm>
                <a:off x="247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74" name="Freeform 198"/>
              <p:cNvSpPr>
                <a:spLocks/>
              </p:cNvSpPr>
              <p:nvPr/>
            </p:nvSpPr>
            <p:spPr bwMode="auto">
              <a:xfrm>
                <a:off x="195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75" name="Freeform 199"/>
              <p:cNvSpPr>
                <a:spLocks/>
              </p:cNvSpPr>
              <p:nvPr/>
            </p:nvSpPr>
            <p:spPr bwMode="auto">
              <a:xfrm>
                <a:off x="299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76" name="Freeform 200"/>
              <p:cNvSpPr>
                <a:spLocks/>
              </p:cNvSpPr>
              <p:nvPr/>
            </p:nvSpPr>
            <p:spPr bwMode="auto">
              <a:xfrm>
                <a:off x="3518"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77" name="Freeform 201"/>
              <p:cNvSpPr>
                <a:spLocks/>
              </p:cNvSpPr>
              <p:nvPr/>
            </p:nvSpPr>
            <p:spPr bwMode="auto">
              <a:xfrm>
                <a:off x="4041"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78" name="Freeform 202"/>
              <p:cNvSpPr>
                <a:spLocks/>
              </p:cNvSpPr>
              <p:nvPr/>
            </p:nvSpPr>
            <p:spPr bwMode="auto">
              <a:xfrm>
                <a:off x="456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79" name="Freeform 203"/>
              <p:cNvSpPr>
                <a:spLocks/>
              </p:cNvSpPr>
              <p:nvPr/>
            </p:nvSpPr>
            <p:spPr bwMode="auto">
              <a:xfrm>
                <a:off x="5086"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80" name="Freeform 204"/>
              <p:cNvSpPr>
                <a:spLocks/>
              </p:cNvSpPr>
              <p:nvPr/>
            </p:nvSpPr>
            <p:spPr bwMode="auto">
              <a:xfrm>
                <a:off x="5609"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81" name="Freeform 205"/>
              <p:cNvSpPr>
                <a:spLocks/>
              </p:cNvSpPr>
              <p:nvPr/>
            </p:nvSpPr>
            <p:spPr bwMode="auto">
              <a:xfrm>
                <a:off x="1427"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82" name="Freeform 206"/>
              <p:cNvSpPr>
                <a:spLocks/>
              </p:cNvSpPr>
              <p:nvPr/>
            </p:nvSpPr>
            <p:spPr bwMode="auto">
              <a:xfrm>
                <a:off x="90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83" name="Freeform 207"/>
              <p:cNvSpPr>
                <a:spLocks/>
              </p:cNvSpPr>
              <p:nvPr/>
            </p:nvSpPr>
            <p:spPr bwMode="auto">
              <a:xfrm>
                <a:off x="382"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84" name="Freeform 208"/>
              <p:cNvSpPr>
                <a:spLocks/>
              </p:cNvSpPr>
              <p:nvPr/>
            </p:nvSpPr>
            <p:spPr bwMode="auto">
              <a:xfrm>
                <a:off x="-14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1585" name="Group 209"/>
            <p:cNvGrpSpPr>
              <a:grpSpLocks/>
            </p:cNvGrpSpPr>
            <p:nvPr/>
          </p:nvGrpSpPr>
          <p:grpSpPr bwMode="auto">
            <a:xfrm>
              <a:off x="-141" y="550"/>
              <a:ext cx="6165" cy="475"/>
              <a:chOff x="-140" y="1771"/>
              <a:chExt cx="6165" cy="475"/>
            </a:xfrm>
          </p:grpSpPr>
          <p:sp>
            <p:nvSpPr>
              <p:cNvPr id="101586" name="Freeform 210"/>
              <p:cNvSpPr>
                <a:spLocks/>
              </p:cNvSpPr>
              <p:nvPr/>
            </p:nvSpPr>
            <p:spPr bwMode="auto">
              <a:xfrm>
                <a:off x="247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87" name="Freeform 211"/>
              <p:cNvSpPr>
                <a:spLocks/>
              </p:cNvSpPr>
              <p:nvPr/>
            </p:nvSpPr>
            <p:spPr bwMode="auto">
              <a:xfrm>
                <a:off x="195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88" name="Freeform 212"/>
              <p:cNvSpPr>
                <a:spLocks/>
              </p:cNvSpPr>
              <p:nvPr/>
            </p:nvSpPr>
            <p:spPr bwMode="auto">
              <a:xfrm>
                <a:off x="299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89" name="Freeform 213"/>
              <p:cNvSpPr>
                <a:spLocks/>
              </p:cNvSpPr>
              <p:nvPr/>
            </p:nvSpPr>
            <p:spPr bwMode="auto">
              <a:xfrm>
                <a:off x="3518"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90" name="Freeform 214"/>
              <p:cNvSpPr>
                <a:spLocks/>
              </p:cNvSpPr>
              <p:nvPr/>
            </p:nvSpPr>
            <p:spPr bwMode="auto">
              <a:xfrm>
                <a:off x="4041"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91" name="Freeform 215"/>
              <p:cNvSpPr>
                <a:spLocks/>
              </p:cNvSpPr>
              <p:nvPr/>
            </p:nvSpPr>
            <p:spPr bwMode="auto">
              <a:xfrm>
                <a:off x="456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92" name="Freeform 216"/>
              <p:cNvSpPr>
                <a:spLocks/>
              </p:cNvSpPr>
              <p:nvPr/>
            </p:nvSpPr>
            <p:spPr bwMode="auto">
              <a:xfrm>
                <a:off x="5086"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93" name="Freeform 217"/>
              <p:cNvSpPr>
                <a:spLocks/>
              </p:cNvSpPr>
              <p:nvPr/>
            </p:nvSpPr>
            <p:spPr bwMode="auto">
              <a:xfrm>
                <a:off x="5609"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94" name="Freeform 218"/>
              <p:cNvSpPr>
                <a:spLocks/>
              </p:cNvSpPr>
              <p:nvPr/>
            </p:nvSpPr>
            <p:spPr bwMode="auto">
              <a:xfrm>
                <a:off x="1427"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95" name="Freeform 219"/>
              <p:cNvSpPr>
                <a:spLocks/>
              </p:cNvSpPr>
              <p:nvPr/>
            </p:nvSpPr>
            <p:spPr bwMode="auto">
              <a:xfrm>
                <a:off x="90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96" name="Freeform 220"/>
              <p:cNvSpPr>
                <a:spLocks/>
              </p:cNvSpPr>
              <p:nvPr/>
            </p:nvSpPr>
            <p:spPr bwMode="auto">
              <a:xfrm>
                <a:off x="382"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97" name="Freeform 221"/>
              <p:cNvSpPr>
                <a:spLocks/>
              </p:cNvSpPr>
              <p:nvPr/>
            </p:nvSpPr>
            <p:spPr bwMode="auto">
              <a:xfrm>
                <a:off x="-14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1598" name="Group 222"/>
            <p:cNvGrpSpPr>
              <a:grpSpLocks/>
            </p:cNvGrpSpPr>
            <p:nvPr/>
          </p:nvGrpSpPr>
          <p:grpSpPr bwMode="auto">
            <a:xfrm>
              <a:off x="-142" y="4234"/>
              <a:ext cx="6165" cy="475"/>
              <a:chOff x="-140" y="1771"/>
              <a:chExt cx="6165" cy="475"/>
            </a:xfrm>
          </p:grpSpPr>
          <p:sp>
            <p:nvSpPr>
              <p:cNvPr id="101599" name="Freeform 223"/>
              <p:cNvSpPr>
                <a:spLocks/>
              </p:cNvSpPr>
              <p:nvPr/>
            </p:nvSpPr>
            <p:spPr bwMode="auto">
              <a:xfrm>
                <a:off x="247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600" name="Freeform 224"/>
              <p:cNvSpPr>
                <a:spLocks/>
              </p:cNvSpPr>
              <p:nvPr/>
            </p:nvSpPr>
            <p:spPr bwMode="auto">
              <a:xfrm>
                <a:off x="195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601" name="Freeform 225"/>
              <p:cNvSpPr>
                <a:spLocks/>
              </p:cNvSpPr>
              <p:nvPr/>
            </p:nvSpPr>
            <p:spPr bwMode="auto">
              <a:xfrm>
                <a:off x="299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602" name="Freeform 226"/>
              <p:cNvSpPr>
                <a:spLocks/>
              </p:cNvSpPr>
              <p:nvPr/>
            </p:nvSpPr>
            <p:spPr bwMode="auto">
              <a:xfrm>
                <a:off x="3518"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603" name="Freeform 227"/>
              <p:cNvSpPr>
                <a:spLocks/>
              </p:cNvSpPr>
              <p:nvPr/>
            </p:nvSpPr>
            <p:spPr bwMode="auto">
              <a:xfrm>
                <a:off x="4041"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604" name="Freeform 228"/>
              <p:cNvSpPr>
                <a:spLocks/>
              </p:cNvSpPr>
              <p:nvPr/>
            </p:nvSpPr>
            <p:spPr bwMode="auto">
              <a:xfrm>
                <a:off x="456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605" name="Freeform 229"/>
              <p:cNvSpPr>
                <a:spLocks/>
              </p:cNvSpPr>
              <p:nvPr/>
            </p:nvSpPr>
            <p:spPr bwMode="auto">
              <a:xfrm>
                <a:off x="5086"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606" name="Freeform 230"/>
              <p:cNvSpPr>
                <a:spLocks/>
              </p:cNvSpPr>
              <p:nvPr/>
            </p:nvSpPr>
            <p:spPr bwMode="auto">
              <a:xfrm>
                <a:off x="5609"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607" name="Freeform 231"/>
              <p:cNvSpPr>
                <a:spLocks/>
              </p:cNvSpPr>
              <p:nvPr/>
            </p:nvSpPr>
            <p:spPr bwMode="auto">
              <a:xfrm>
                <a:off x="1427"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608" name="Freeform 232"/>
              <p:cNvSpPr>
                <a:spLocks/>
              </p:cNvSpPr>
              <p:nvPr/>
            </p:nvSpPr>
            <p:spPr bwMode="auto">
              <a:xfrm>
                <a:off x="90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609" name="Freeform 233"/>
              <p:cNvSpPr>
                <a:spLocks/>
              </p:cNvSpPr>
              <p:nvPr/>
            </p:nvSpPr>
            <p:spPr bwMode="auto">
              <a:xfrm>
                <a:off x="382"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610" name="Freeform 234"/>
              <p:cNvSpPr>
                <a:spLocks/>
              </p:cNvSpPr>
              <p:nvPr/>
            </p:nvSpPr>
            <p:spPr bwMode="auto">
              <a:xfrm>
                <a:off x="-14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01704" name="Group 328"/>
          <p:cNvGrpSpPr>
            <a:grpSpLocks/>
          </p:cNvGrpSpPr>
          <p:nvPr/>
        </p:nvGrpSpPr>
        <p:grpSpPr bwMode="auto">
          <a:xfrm>
            <a:off x="-365125" y="758825"/>
            <a:ext cx="10006013" cy="6846888"/>
            <a:chOff x="-142" y="550"/>
            <a:chExt cx="6303" cy="4313"/>
          </a:xfrm>
        </p:grpSpPr>
        <p:sp>
          <p:nvSpPr>
            <p:cNvPr id="101705" name="Freeform 329"/>
            <p:cNvSpPr>
              <a:spLocks/>
            </p:cNvSpPr>
            <p:nvPr/>
          </p:nvSpPr>
          <p:spPr bwMode="auto">
            <a:xfrm>
              <a:off x="2472"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06" name="Freeform 330"/>
            <p:cNvSpPr>
              <a:spLocks/>
            </p:cNvSpPr>
            <p:nvPr/>
          </p:nvSpPr>
          <p:spPr bwMode="auto">
            <a:xfrm>
              <a:off x="1949"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07" name="Freeform 331"/>
            <p:cNvSpPr>
              <a:spLocks/>
            </p:cNvSpPr>
            <p:nvPr/>
          </p:nvSpPr>
          <p:spPr bwMode="auto">
            <a:xfrm>
              <a:off x="2994"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08" name="Freeform 332"/>
            <p:cNvSpPr>
              <a:spLocks/>
            </p:cNvSpPr>
            <p:nvPr/>
          </p:nvSpPr>
          <p:spPr bwMode="auto">
            <a:xfrm>
              <a:off x="3517"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09" name="Freeform 333"/>
            <p:cNvSpPr>
              <a:spLocks/>
            </p:cNvSpPr>
            <p:nvPr/>
          </p:nvSpPr>
          <p:spPr bwMode="auto">
            <a:xfrm>
              <a:off x="4040" y="1779"/>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10" name="Freeform 334"/>
            <p:cNvSpPr>
              <a:spLocks/>
            </p:cNvSpPr>
            <p:nvPr/>
          </p:nvSpPr>
          <p:spPr bwMode="auto">
            <a:xfrm>
              <a:off x="4562"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11" name="Freeform 335"/>
            <p:cNvSpPr>
              <a:spLocks/>
            </p:cNvSpPr>
            <p:nvPr/>
          </p:nvSpPr>
          <p:spPr bwMode="auto">
            <a:xfrm>
              <a:off x="5085"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12" name="Freeform 336"/>
            <p:cNvSpPr>
              <a:spLocks/>
            </p:cNvSpPr>
            <p:nvPr/>
          </p:nvSpPr>
          <p:spPr bwMode="auto">
            <a:xfrm>
              <a:off x="5608" y="1779"/>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13" name="Freeform 337"/>
            <p:cNvSpPr>
              <a:spLocks/>
            </p:cNvSpPr>
            <p:nvPr/>
          </p:nvSpPr>
          <p:spPr bwMode="auto">
            <a:xfrm>
              <a:off x="1426"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14" name="Freeform 338"/>
            <p:cNvSpPr>
              <a:spLocks/>
            </p:cNvSpPr>
            <p:nvPr/>
          </p:nvSpPr>
          <p:spPr bwMode="auto">
            <a:xfrm>
              <a:off x="904"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15" name="Freeform 339"/>
            <p:cNvSpPr>
              <a:spLocks/>
            </p:cNvSpPr>
            <p:nvPr/>
          </p:nvSpPr>
          <p:spPr bwMode="auto">
            <a:xfrm>
              <a:off x="381"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16" name="Freeform 340"/>
            <p:cNvSpPr>
              <a:spLocks/>
            </p:cNvSpPr>
            <p:nvPr/>
          </p:nvSpPr>
          <p:spPr bwMode="auto">
            <a:xfrm>
              <a:off x="-141"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17" name="Freeform 341"/>
            <p:cNvSpPr>
              <a:spLocks/>
            </p:cNvSpPr>
            <p:nvPr/>
          </p:nvSpPr>
          <p:spPr bwMode="auto">
            <a:xfrm>
              <a:off x="2471"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18" name="Freeform 342"/>
            <p:cNvSpPr>
              <a:spLocks/>
            </p:cNvSpPr>
            <p:nvPr/>
          </p:nvSpPr>
          <p:spPr bwMode="auto">
            <a:xfrm>
              <a:off x="1948"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19" name="Freeform 343"/>
            <p:cNvSpPr>
              <a:spLocks/>
            </p:cNvSpPr>
            <p:nvPr/>
          </p:nvSpPr>
          <p:spPr bwMode="auto">
            <a:xfrm>
              <a:off x="2993"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20" name="Freeform 344"/>
            <p:cNvSpPr>
              <a:spLocks/>
            </p:cNvSpPr>
            <p:nvPr/>
          </p:nvSpPr>
          <p:spPr bwMode="auto">
            <a:xfrm>
              <a:off x="3516"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21" name="Freeform 345"/>
            <p:cNvSpPr>
              <a:spLocks/>
            </p:cNvSpPr>
            <p:nvPr/>
          </p:nvSpPr>
          <p:spPr bwMode="auto">
            <a:xfrm>
              <a:off x="4039" y="3621"/>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22" name="Freeform 346"/>
            <p:cNvSpPr>
              <a:spLocks/>
            </p:cNvSpPr>
            <p:nvPr/>
          </p:nvSpPr>
          <p:spPr bwMode="auto">
            <a:xfrm>
              <a:off x="4561"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23" name="Freeform 347"/>
            <p:cNvSpPr>
              <a:spLocks/>
            </p:cNvSpPr>
            <p:nvPr/>
          </p:nvSpPr>
          <p:spPr bwMode="auto">
            <a:xfrm>
              <a:off x="5084"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24" name="Freeform 348"/>
            <p:cNvSpPr>
              <a:spLocks/>
            </p:cNvSpPr>
            <p:nvPr/>
          </p:nvSpPr>
          <p:spPr bwMode="auto">
            <a:xfrm>
              <a:off x="5607" y="3621"/>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25" name="Freeform 349"/>
            <p:cNvSpPr>
              <a:spLocks/>
            </p:cNvSpPr>
            <p:nvPr/>
          </p:nvSpPr>
          <p:spPr bwMode="auto">
            <a:xfrm>
              <a:off x="1425"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26" name="Freeform 350"/>
            <p:cNvSpPr>
              <a:spLocks/>
            </p:cNvSpPr>
            <p:nvPr/>
          </p:nvSpPr>
          <p:spPr bwMode="auto">
            <a:xfrm>
              <a:off x="903"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27" name="Freeform 351"/>
            <p:cNvSpPr>
              <a:spLocks/>
            </p:cNvSpPr>
            <p:nvPr/>
          </p:nvSpPr>
          <p:spPr bwMode="auto">
            <a:xfrm>
              <a:off x="380"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28" name="Freeform 352"/>
            <p:cNvSpPr>
              <a:spLocks/>
            </p:cNvSpPr>
            <p:nvPr/>
          </p:nvSpPr>
          <p:spPr bwMode="auto">
            <a:xfrm>
              <a:off x="-142"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29" name="Freeform 353"/>
            <p:cNvSpPr>
              <a:spLocks/>
            </p:cNvSpPr>
            <p:nvPr/>
          </p:nvSpPr>
          <p:spPr bwMode="auto">
            <a:xfrm>
              <a:off x="2471"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30" name="Freeform 354"/>
            <p:cNvSpPr>
              <a:spLocks/>
            </p:cNvSpPr>
            <p:nvPr/>
          </p:nvSpPr>
          <p:spPr bwMode="auto">
            <a:xfrm>
              <a:off x="1948"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31" name="Freeform 355"/>
            <p:cNvSpPr>
              <a:spLocks/>
            </p:cNvSpPr>
            <p:nvPr/>
          </p:nvSpPr>
          <p:spPr bwMode="auto">
            <a:xfrm>
              <a:off x="2993"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32" name="Freeform 356"/>
            <p:cNvSpPr>
              <a:spLocks/>
            </p:cNvSpPr>
            <p:nvPr/>
          </p:nvSpPr>
          <p:spPr bwMode="auto">
            <a:xfrm>
              <a:off x="3516"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33" name="Freeform 357"/>
            <p:cNvSpPr>
              <a:spLocks/>
            </p:cNvSpPr>
            <p:nvPr/>
          </p:nvSpPr>
          <p:spPr bwMode="auto">
            <a:xfrm>
              <a:off x="4039" y="3007"/>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34" name="Freeform 358"/>
            <p:cNvSpPr>
              <a:spLocks/>
            </p:cNvSpPr>
            <p:nvPr/>
          </p:nvSpPr>
          <p:spPr bwMode="auto">
            <a:xfrm>
              <a:off x="4561"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35" name="Freeform 359"/>
            <p:cNvSpPr>
              <a:spLocks/>
            </p:cNvSpPr>
            <p:nvPr/>
          </p:nvSpPr>
          <p:spPr bwMode="auto">
            <a:xfrm>
              <a:off x="5084"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36" name="Freeform 360"/>
            <p:cNvSpPr>
              <a:spLocks/>
            </p:cNvSpPr>
            <p:nvPr/>
          </p:nvSpPr>
          <p:spPr bwMode="auto">
            <a:xfrm>
              <a:off x="5607" y="3007"/>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37" name="Freeform 361"/>
            <p:cNvSpPr>
              <a:spLocks/>
            </p:cNvSpPr>
            <p:nvPr/>
          </p:nvSpPr>
          <p:spPr bwMode="auto">
            <a:xfrm>
              <a:off x="1425"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38" name="Freeform 362"/>
            <p:cNvSpPr>
              <a:spLocks/>
            </p:cNvSpPr>
            <p:nvPr/>
          </p:nvSpPr>
          <p:spPr bwMode="auto">
            <a:xfrm>
              <a:off x="903"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39" name="Freeform 363"/>
            <p:cNvSpPr>
              <a:spLocks/>
            </p:cNvSpPr>
            <p:nvPr/>
          </p:nvSpPr>
          <p:spPr bwMode="auto">
            <a:xfrm>
              <a:off x="380"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40" name="Freeform 364"/>
            <p:cNvSpPr>
              <a:spLocks/>
            </p:cNvSpPr>
            <p:nvPr/>
          </p:nvSpPr>
          <p:spPr bwMode="auto">
            <a:xfrm>
              <a:off x="-142"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41" name="Freeform 365"/>
            <p:cNvSpPr>
              <a:spLocks/>
            </p:cNvSpPr>
            <p:nvPr/>
          </p:nvSpPr>
          <p:spPr bwMode="auto">
            <a:xfrm>
              <a:off x="2472"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42" name="Freeform 366"/>
            <p:cNvSpPr>
              <a:spLocks/>
            </p:cNvSpPr>
            <p:nvPr/>
          </p:nvSpPr>
          <p:spPr bwMode="auto">
            <a:xfrm>
              <a:off x="1949"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43" name="Freeform 367"/>
            <p:cNvSpPr>
              <a:spLocks/>
            </p:cNvSpPr>
            <p:nvPr/>
          </p:nvSpPr>
          <p:spPr bwMode="auto">
            <a:xfrm>
              <a:off x="2994"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44" name="Freeform 368"/>
            <p:cNvSpPr>
              <a:spLocks/>
            </p:cNvSpPr>
            <p:nvPr/>
          </p:nvSpPr>
          <p:spPr bwMode="auto">
            <a:xfrm>
              <a:off x="3517"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45" name="Freeform 369"/>
            <p:cNvSpPr>
              <a:spLocks/>
            </p:cNvSpPr>
            <p:nvPr/>
          </p:nvSpPr>
          <p:spPr bwMode="auto">
            <a:xfrm>
              <a:off x="4040" y="2393"/>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46" name="Freeform 370"/>
            <p:cNvSpPr>
              <a:spLocks/>
            </p:cNvSpPr>
            <p:nvPr/>
          </p:nvSpPr>
          <p:spPr bwMode="auto">
            <a:xfrm>
              <a:off x="4562"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47" name="Freeform 371"/>
            <p:cNvSpPr>
              <a:spLocks/>
            </p:cNvSpPr>
            <p:nvPr/>
          </p:nvSpPr>
          <p:spPr bwMode="auto">
            <a:xfrm>
              <a:off x="5085"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48" name="Freeform 372"/>
            <p:cNvSpPr>
              <a:spLocks/>
            </p:cNvSpPr>
            <p:nvPr/>
          </p:nvSpPr>
          <p:spPr bwMode="auto">
            <a:xfrm>
              <a:off x="5608" y="2393"/>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49" name="Freeform 373"/>
            <p:cNvSpPr>
              <a:spLocks/>
            </p:cNvSpPr>
            <p:nvPr/>
          </p:nvSpPr>
          <p:spPr bwMode="auto">
            <a:xfrm>
              <a:off x="1426"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50" name="Freeform 374"/>
            <p:cNvSpPr>
              <a:spLocks/>
            </p:cNvSpPr>
            <p:nvPr/>
          </p:nvSpPr>
          <p:spPr bwMode="auto">
            <a:xfrm>
              <a:off x="904"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51" name="Freeform 375"/>
            <p:cNvSpPr>
              <a:spLocks/>
            </p:cNvSpPr>
            <p:nvPr/>
          </p:nvSpPr>
          <p:spPr bwMode="auto">
            <a:xfrm>
              <a:off x="381"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52" name="Freeform 376"/>
            <p:cNvSpPr>
              <a:spLocks/>
            </p:cNvSpPr>
            <p:nvPr/>
          </p:nvSpPr>
          <p:spPr bwMode="auto">
            <a:xfrm>
              <a:off x="-141"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53" name="Freeform 377"/>
            <p:cNvSpPr>
              <a:spLocks/>
            </p:cNvSpPr>
            <p:nvPr/>
          </p:nvSpPr>
          <p:spPr bwMode="auto">
            <a:xfrm>
              <a:off x="2471"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54" name="Freeform 378"/>
            <p:cNvSpPr>
              <a:spLocks/>
            </p:cNvSpPr>
            <p:nvPr/>
          </p:nvSpPr>
          <p:spPr bwMode="auto">
            <a:xfrm>
              <a:off x="1948"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55" name="Freeform 379"/>
            <p:cNvSpPr>
              <a:spLocks/>
            </p:cNvSpPr>
            <p:nvPr/>
          </p:nvSpPr>
          <p:spPr bwMode="auto">
            <a:xfrm>
              <a:off x="2993"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56" name="Freeform 380"/>
            <p:cNvSpPr>
              <a:spLocks/>
            </p:cNvSpPr>
            <p:nvPr/>
          </p:nvSpPr>
          <p:spPr bwMode="auto">
            <a:xfrm>
              <a:off x="3516"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57" name="Freeform 381"/>
            <p:cNvSpPr>
              <a:spLocks/>
            </p:cNvSpPr>
            <p:nvPr/>
          </p:nvSpPr>
          <p:spPr bwMode="auto">
            <a:xfrm>
              <a:off x="4039" y="1165"/>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58" name="Freeform 382"/>
            <p:cNvSpPr>
              <a:spLocks/>
            </p:cNvSpPr>
            <p:nvPr/>
          </p:nvSpPr>
          <p:spPr bwMode="auto">
            <a:xfrm>
              <a:off x="4561"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59" name="Freeform 383"/>
            <p:cNvSpPr>
              <a:spLocks/>
            </p:cNvSpPr>
            <p:nvPr/>
          </p:nvSpPr>
          <p:spPr bwMode="auto">
            <a:xfrm>
              <a:off x="5084"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60" name="Freeform 384"/>
            <p:cNvSpPr>
              <a:spLocks/>
            </p:cNvSpPr>
            <p:nvPr/>
          </p:nvSpPr>
          <p:spPr bwMode="auto">
            <a:xfrm>
              <a:off x="5607" y="1165"/>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61" name="Freeform 385"/>
            <p:cNvSpPr>
              <a:spLocks/>
            </p:cNvSpPr>
            <p:nvPr/>
          </p:nvSpPr>
          <p:spPr bwMode="auto">
            <a:xfrm>
              <a:off x="1425"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62" name="Freeform 386"/>
            <p:cNvSpPr>
              <a:spLocks/>
            </p:cNvSpPr>
            <p:nvPr/>
          </p:nvSpPr>
          <p:spPr bwMode="auto">
            <a:xfrm>
              <a:off x="903"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63" name="Freeform 387"/>
            <p:cNvSpPr>
              <a:spLocks/>
            </p:cNvSpPr>
            <p:nvPr/>
          </p:nvSpPr>
          <p:spPr bwMode="auto">
            <a:xfrm>
              <a:off x="380"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64" name="Freeform 388"/>
            <p:cNvSpPr>
              <a:spLocks/>
            </p:cNvSpPr>
            <p:nvPr/>
          </p:nvSpPr>
          <p:spPr bwMode="auto">
            <a:xfrm>
              <a:off x="-142"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65" name="Freeform 389"/>
            <p:cNvSpPr>
              <a:spLocks/>
            </p:cNvSpPr>
            <p:nvPr/>
          </p:nvSpPr>
          <p:spPr bwMode="auto">
            <a:xfrm>
              <a:off x="2472"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66" name="Freeform 390"/>
            <p:cNvSpPr>
              <a:spLocks/>
            </p:cNvSpPr>
            <p:nvPr/>
          </p:nvSpPr>
          <p:spPr bwMode="auto">
            <a:xfrm>
              <a:off x="1949"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67" name="Freeform 391"/>
            <p:cNvSpPr>
              <a:spLocks/>
            </p:cNvSpPr>
            <p:nvPr/>
          </p:nvSpPr>
          <p:spPr bwMode="auto">
            <a:xfrm>
              <a:off x="2994"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68" name="Freeform 392"/>
            <p:cNvSpPr>
              <a:spLocks/>
            </p:cNvSpPr>
            <p:nvPr/>
          </p:nvSpPr>
          <p:spPr bwMode="auto">
            <a:xfrm>
              <a:off x="3517"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69" name="Freeform 393"/>
            <p:cNvSpPr>
              <a:spLocks/>
            </p:cNvSpPr>
            <p:nvPr/>
          </p:nvSpPr>
          <p:spPr bwMode="auto">
            <a:xfrm>
              <a:off x="4040" y="551"/>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70" name="Freeform 394"/>
            <p:cNvSpPr>
              <a:spLocks/>
            </p:cNvSpPr>
            <p:nvPr/>
          </p:nvSpPr>
          <p:spPr bwMode="auto">
            <a:xfrm>
              <a:off x="4562"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71" name="Freeform 395"/>
            <p:cNvSpPr>
              <a:spLocks/>
            </p:cNvSpPr>
            <p:nvPr/>
          </p:nvSpPr>
          <p:spPr bwMode="auto">
            <a:xfrm>
              <a:off x="5085"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72" name="Freeform 396"/>
            <p:cNvSpPr>
              <a:spLocks/>
            </p:cNvSpPr>
            <p:nvPr/>
          </p:nvSpPr>
          <p:spPr bwMode="auto">
            <a:xfrm>
              <a:off x="5608" y="551"/>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73" name="Freeform 397"/>
            <p:cNvSpPr>
              <a:spLocks/>
            </p:cNvSpPr>
            <p:nvPr/>
          </p:nvSpPr>
          <p:spPr bwMode="auto">
            <a:xfrm>
              <a:off x="1426"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74" name="Freeform 398"/>
            <p:cNvSpPr>
              <a:spLocks/>
            </p:cNvSpPr>
            <p:nvPr/>
          </p:nvSpPr>
          <p:spPr bwMode="auto">
            <a:xfrm>
              <a:off x="904"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75" name="Freeform 399"/>
            <p:cNvSpPr>
              <a:spLocks/>
            </p:cNvSpPr>
            <p:nvPr/>
          </p:nvSpPr>
          <p:spPr bwMode="auto">
            <a:xfrm>
              <a:off x="381"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76" name="Freeform 400"/>
            <p:cNvSpPr>
              <a:spLocks/>
            </p:cNvSpPr>
            <p:nvPr/>
          </p:nvSpPr>
          <p:spPr bwMode="auto">
            <a:xfrm>
              <a:off x="-141"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77" name="Freeform 401"/>
            <p:cNvSpPr>
              <a:spLocks/>
            </p:cNvSpPr>
            <p:nvPr/>
          </p:nvSpPr>
          <p:spPr bwMode="auto">
            <a:xfrm>
              <a:off x="2471"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78" name="Freeform 402"/>
            <p:cNvSpPr>
              <a:spLocks/>
            </p:cNvSpPr>
            <p:nvPr/>
          </p:nvSpPr>
          <p:spPr bwMode="auto">
            <a:xfrm>
              <a:off x="1948"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79" name="Freeform 403"/>
            <p:cNvSpPr>
              <a:spLocks/>
            </p:cNvSpPr>
            <p:nvPr/>
          </p:nvSpPr>
          <p:spPr bwMode="auto">
            <a:xfrm>
              <a:off x="2993"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80" name="Freeform 404"/>
            <p:cNvSpPr>
              <a:spLocks/>
            </p:cNvSpPr>
            <p:nvPr/>
          </p:nvSpPr>
          <p:spPr bwMode="auto">
            <a:xfrm>
              <a:off x="3516"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81" name="Freeform 405"/>
            <p:cNvSpPr>
              <a:spLocks/>
            </p:cNvSpPr>
            <p:nvPr/>
          </p:nvSpPr>
          <p:spPr bwMode="auto">
            <a:xfrm>
              <a:off x="4039" y="4235"/>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82" name="Freeform 406"/>
            <p:cNvSpPr>
              <a:spLocks/>
            </p:cNvSpPr>
            <p:nvPr/>
          </p:nvSpPr>
          <p:spPr bwMode="auto">
            <a:xfrm>
              <a:off x="4561"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83" name="Freeform 407"/>
            <p:cNvSpPr>
              <a:spLocks/>
            </p:cNvSpPr>
            <p:nvPr/>
          </p:nvSpPr>
          <p:spPr bwMode="auto">
            <a:xfrm>
              <a:off x="5084"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84" name="Freeform 408"/>
            <p:cNvSpPr>
              <a:spLocks/>
            </p:cNvSpPr>
            <p:nvPr/>
          </p:nvSpPr>
          <p:spPr bwMode="auto">
            <a:xfrm>
              <a:off x="5607" y="4235"/>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85" name="Freeform 409"/>
            <p:cNvSpPr>
              <a:spLocks/>
            </p:cNvSpPr>
            <p:nvPr/>
          </p:nvSpPr>
          <p:spPr bwMode="auto">
            <a:xfrm>
              <a:off x="1425"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86" name="Freeform 410"/>
            <p:cNvSpPr>
              <a:spLocks/>
            </p:cNvSpPr>
            <p:nvPr/>
          </p:nvSpPr>
          <p:spPr bwMode="auto">
            <a:xfrm>
              <a:off x="903"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87" name="Freeform 411"/>
            <p:cNvSpPr>
              <a:spLocks/>
            </p:cNvSpPr>
            <p:nvPr/>
          </p:nvSpPr>
          <p:spPr bwMode="auto">
            <a:xfrm>
              <a:off x="380"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88" name="Freeform 412"/>
            <p:cNvSpPr>
              <a:spLocks/>
            </p:cNvSpPr>
            <p:nvPr/>
          </p:nvSpPr>
          <p:spPr bwMode="auto">
            <a:xfrm>
              <a:off x="-142"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16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17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203" name="Rectangle 3"/>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204" name="Rectangle 4"/>
          <p:cNvSpPr>
            <a:spLocks noGrp="1" noChangeArrowheads="1"/>
          </p:cNvSpPr>
          <p:nvPr>
            <p:ph type="title"/>
          </p:nvPr>
        </p:nvSpPr>
        <p:spPr>
          <a:xfrm>
            <a:off x="457200" y="-207963"/>
            <a:ext cx="8229600" cy="1143001"/>
          </a:xfrm>
        </p:spPr>
        <p:txBody>
          <a:bodyPr/>
          <a:lstStyle/>
          <a:p>
            <a:r>
              <a:rPr lang="en-US" altLang="en-US"/>
              <a:t>ice = bad</a:t>
            </a:r>
          </a:p>
        </p:txBody>
      </p:sp>
      <p:grpSp>
        <p:nvGrpSpPr>
          <p:cNvPr id="435205" name="Group 5"/>
          <p:cNvGrpSpPr>
            <a:grpSpLocks/>
          </p:cNvGrpSpPr>
          <p:nvPr/>
        </p:nvGrpSpPr>
        <p:grpSpPr bwMode="auto">
          <a:xfrm>
            <a:off x="-227013" y="925513"/>
            <a:ext cx="9598026" cy="6134100"/>
            <a:chOff x="1" y="639"/>
            <a:chExt cx="5758" cy="3681"/>
          </a:xfrm>
        </p:grpSpPr>
        <p:grpSp>
          <p:nvGrpSpPr>
            <p:cNvPr id="435206" name="Group 6"/>
            <p:cNvGrpSpPr>
              <a:grpSpLocks/>
            </p:cNvGrpSpPr>
            <p:nvPr/>
          </p:nvGrpSpPr>
          <p:grpSpPr bwMode="auto">
            <a:xfrm>
              <a:off x="1" y="1251"/>
              <a:ext cx="5758" cy="621"/>
              <a:chOff x="1" y="1852"/>
              <a:chExt cx="5758" cy="621"/>
            </a:xfrm>
          </p:grpSpPr>
          <p:pic>
            <p:nvPicPr>
              <p:cNvPr id="435207" name="Picture 7"/>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 y="1852"/>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08" name="Picture 8"/>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524"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09" name="Picture 9"/>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046"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10" name="Picture 10"/>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569"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11" name="Picture 11"/>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2091"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12" name="Picture 12"/>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2613"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13" name="Picture 13"/>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3136"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14" name="Picture 14"/>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3658"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15" name="Picture 15"/>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4181"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16" name="Picture 16"/>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4703"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17" name="Picture 17"/>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5225"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35218" name="Group 18"/>
            <p:cNvGrpSpPr>
              <a:grpSpLocks/>
            </p:cNvGrpSpPr>
            <p:nvPr/>
          </p:nvGrpSpPr>
          <p:grpSpPr bwMode="auto">
            <a:xfrm>
              <a:off x="1" y="1863"/>
              <a:ext cx="5758" cy="621"/>
              <a:chOff x="1" y="1852"/>
              <a:chExt cx="5758" cy="621"/>
            </a:xfrm>
          </p:grpSpPr>
          <p:pic>
            <p:nvPicPr>
              <p:cNvPr id="435219" name="Picture 19"/>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 y="1852"/>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20" name="Picture 20"/>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524"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21" name="Picture 21"/>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046"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22" name="Picture 22"/>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569"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23" name="Picture 23"/>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2091"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24" name="Picture 24"/>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2613"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25" name="Picture 25"/>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3136"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26" name="Picture 26"/>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3658"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27" name="Picture 27"/>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4181"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28" name="Picture 28"/>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4703"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29" name="Picture 29"/>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5225"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35230" name="Group 30"/>
            <p:cNvGrpSpPr>
              <a:grpSpLocks/>
            </p:cNvGrpSpPr>
            <p:nvPr/>
          </p:nvGrpSpPr>
          <p:grpSpPr bwMode="auto">
            <a:xfrm>
              <a:off x="1" y="2475"/>
              <a:ext cx="5758" cy="621"/>
              <a:chOff x="1" y="1852"/>
              <a:chExt cx="5758" cy="621"/>
            </a:xfrm>
          </p:grpSpPr>
          <p:pic>
            <p:nvPicPr>
              <p:cNvPr id="435231" name="Picture 31"/>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 y="1852"/>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32" name="Picture 32"/>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524"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33" name="Picture 33"/>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046"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34" name="Picture 34"/>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569"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35" name="Picture 35"/>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2091"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36" name="Picture 36"/>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2613"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37" name="Picture 37"/>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3136"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38" name="Picture 38"/>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3658"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39" name="Picture 39"/>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4181"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40" name="Picture 40"/>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4703"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41" name="Picture 41"/>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5225"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35242" name="Group 42"/>
            <p:cNvGrpSpPr>
              <a:grpSpLocks/>
            </p:cNvGrpSpPr>
            <p:nvPr/>
          </p:nvGrpSpPr>
          <p:grpSpPr bwMode="auto">
            <a:xfrm>
              <a:off x="1" y="3087"/>
              <a:ext cx="5758" cy="621"/>
              <a:chOff x="1" y="1852"/>
              <a:chExt cx="5758" cy="621"/>
            </a:xfrm>
          </p:grpSpPr>
          <p:pic>
            <p:nvPicPr>
              <p:cNvPr id="435243" name="Picture 43"/>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 y="1852"/>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44" name="Picture 44"/>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524"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45" name="Picture 45"/>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046"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46" name="Picture 46"/>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569"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47" name="Picture 47"/>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2091"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48" name="Picture 48"/>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2613"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49" name="Picture 49"/>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3136"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50" name="Picture 50"/>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3658"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51" name="Picture 51"/>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4181"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52" name="Picture 52"/>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4703"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53" name="Picture 53"/>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5225"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35254" name="Group 54"/>
            <p:cNvGrpSpPr>
              <a:grpSpLocks/>
            </p:cNvGrpSpPr>
            <p:nvPr/>
          </p:nvGrpSpPr>
          <p:grpSpPr bwMode="auto">
            <a:xfrm>
              <a:off x="1" y="3699"/>
              <a:ext cx="5758" cy="621"/>
              <a:chOff x="1" y="1852"/>
              <a:chExt cx="5758" cy="621"/>
            </a:xfrm>
          </p:grpSpPr>
          <p:pic>
            <p:nvPicPr>
              <p:cNvPr id="435255" name="Picture 55"/>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 y="1852"/>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56" name="Picture 56"/>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524"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57" name="Picture 57"/>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046"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58" name="Picture 58"/>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569"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59" name="Picture 59"/>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2091"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60" name="Picture 60"/>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2613"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61" name="Picture 61"/>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3136"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62" name="Picture 62"/>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3658"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63" name="Picture 63"/>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4181"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64" name="Picture 64"/>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4703"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65" name="Picture 65"/>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5225"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35266" name="Group 66"/>
            <p:cNvGrpSpPr>
              <a:grpSpLocks/>
            </p:cNvGrpSpPr>
            <p:nvPr/>
          </p:nvGrpSpPr>
          <p:grpSpPr bwMode="auto">
            <a:xfrm>
              <a:off x="1" y="639"/>
              <a:ext cx="5758" cy="621"/>
              <a:chOff x="1" y="1852"/>
              <a:chExt cx="5758" cy="621"/>
            </a:xfrm>
          </p:grpSpPr>
          <p:pic>
            <p:nvPicPr>
              <p:cNvPr id="435267" name="Picture 67"/>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 y="1852"/>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68" name="Picture 68"/>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524"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69" name="Picture 69"/>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046"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70" name="Picture 70"/>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569"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71" name="Picture 71"/>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2091"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72" name="Picture 72"/>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2613"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73" name="Picture 73"/>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3136"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74" name="Picture 74"/>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3658"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75" name="Picture 75"/>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4181"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76" name="Picture 76"/>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4703"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77" name="Picture 77"/>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5225"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435278" name="Group 78"/>
          <p:cNvGrpSpPr>
            <a:grpSpLocks/>
          </p:cNvGrpSpPr>
          <p:nvPr/>
        </p:nvGrpSpPr>
        <p:grpSpPr bwMode="auto">
          <a:xfrm>
            <a:off x="-225425" y="873125"/>
            <a:ext cx="9788525" cy="6602413"/>
            <a:chOff x="-142" y="550"/>
            <a:chExt cx="6166" cy="4159"/>
          </a:xfrm>
        </p:grpSpPr>
        <p:grpSp>
          <p:nvGrpSpPr>
            <p:cNvPr id="435279" name="Group 79"/>
            <p:cNvGrpSpPr>
              <a:grpSpLocks/>
            </p:cNvGrpSpPr>
            <p:nvPr/>
          </p:nvGrpSpPr>
          <p:grpSpPr bwMode="auto">
            <a:xfrm>
              <a:off x="-141" y="1778"/>
              <a:ext cx="6165" cy="475"/>
              <a:chOff x="-140" y="1771"/>
              <a:chExt cx="6165" cy="475"/>
            </a:xfrm>
          </p:grpSpPr>
          <p:sp>
            <p:nvSpPr>
              <p:cNvPr id="435280" name="Freeform 80"/>
              <p:cNvSpPr>
                <a:spLocks/>
              </p:cNvSpPr>
              <p:nvPr/>
            </p:nvSpPr>
            <p:spPr bwMode="auto">
              <a:xfrm>
                <a:off x="247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81" name="Freeform 81"/>
              <p:cNvSpPr>
                <a:spLocks/>
              </p:cNvSpPr>
              <p:nvPr/>
            </p:nvSpPr>
            <p:spPr bwMode="auto">
              <a:xfrm>
                <a:off x="195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82" name="Freeform 82"/>
              <p:cNvSpPr>
                <a:spLocks/>
              </p:cNvSpPr>
              <p:nvPr/>
            </p:nvSpPr>
            <p:spPr bwMode="auto">
              <a:xfrm>
                <a:off x="299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83" name="Freeform 83"/>
              <p:cNvSpPr>
                <a:spLocks/>
              </p:cNvSpPr>
              <p:nvPr/>
            </p:nvSpPr>
            <p:spPr bwMode="auto">
              <a:xfrm>
                <a:off x="3518"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84" name="Freeform 84"/>
              <p:cNvSpPr>
                <a:spLocks/>
              </p:cNvSpPr>
              <p:nvPr/>
            </p:nvSpPr>
            <p:spPr bwMode="auto">
              <a:xfrm>
                <a:off x="4041"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85" name="Freeform 85"/>
              <p:cNvSpPr>
                <a:spLocks/>
              </p:cNvSpPr>
              <p:nvPr/>
            </p:nvSpPr>
            <p:spPr bwMode="auto">
              <a:xfrm>
                <a:off x="456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86" name="Freeform 86"/>
              <p:cNvSpPr>
                <a:spLocks/>
              </p:cNvSpPr>
              <p:nvPr/>
            </p:nvSpPr>
            <p:spPr bwMode="auto">
              <a:xfrm>
                <a:off x="5086"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87" name="Freeform 87"/>
              <p:cNvSpPr>
                <a:spLocks/>
              </p:cNvSpPr>
              <p:nvPr/>
            </p:nvSpPr>
            <p:spPr bwMode="auto">
              <a:xfrm>
                <a:off x="5609"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88" name="Freeform 88"/>
              <p:cNvSpPr>
                <a:spLocks/>
              </p:cNvSpPr>
              <p:nvPr/>
            </p:nvSpPr>
            <p:spPr bwMode="auto">
              <a:xfrm>
                <a:off x="1427"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89" name="Freeform 89"/>
              <p:cNvSpPr>
                <a:spLocks/>
              </p:cNvSpPr>
              <p:nvPr/>
            </p:nvSpPr>
            <p:spPr bwMode="auto">
              <a:xfrm>
                <a:off x="90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90" name="Freeform 90"/>
              <p:cNvSpPr>
                <a:spLocks/>
              </p:cNvSpPr>
              <p:nvPr/>
            </p:nvSpPr>
            <p:spPr bwMode="auto">
              <a:xfrm>
                <a:off x="382"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91" name="Freeform 91"/>
              <p:cNvSpPr>
                <a:spLocks/>
              </p:cNvSpPr>
              <p:nvPr/>
            </p:nvSpPr>
            <p:spPr bwMode="auto">
              <a:xfrm>
                <a:off x="-14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5292" name="Group 92"/>
            <p:cNvGrpSpPr>
              <a:grpSpLocks/>
            </p:cNvGrpSpPr>
            <p:nvPr/>
          </p:nvGrpSpPr>
          <p:grpSpPr bwMode="auto">
            <a:xfrm>
              <a:off x="-142" y="3620"/>
              <a:ext cx="6165" cy="475"/>
              <a:chOff x="-140" y="1771"/>
              <a:chExt cx="6165" cy="475"/>
            </a:xfrm>
          </p:grpSpPr>
          <p:sp>
            <p:nvSpPr>
              <p:cNvPr id="435293" name="Freeform 93"/>
              <p:cNvSpPr>
                <a:spLocks/>
              </p:cNvSpPr>
              <p:nvPr/>
            </p:nvSpPr>
            <p:spPr bwMode="auto">
              <a:xfrm>
                <a:off x="247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94" name="Freeform 94"/>
              <p:cNvSpPr>
                <a:spLocks/>
              </p:cNvSpPr>
              <p:nvPr/>
            </p:nvSpPr>
            <p:spPr bwMode="auto">
              <a:xfrm>
                <a:off x="195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95" name="Freeform 95"/>
              <p:cNvSpPr>
                <a:spLocks/>
              </p:cNvSpPr>
              <p:nvPr/>
            </p:nvSpPr>
            <p:spPr bwMode="auto">
              <a:xfrm>
                <a:off x="299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96" name="Freeform 96"/>
              <p:cNvSpPr>
                <a:spLocks/>
              </p:cNvSpPr>
              <p:nvPr/>
            </p:nvSpPr>
            <p:spPr bwMode="auto">
              <a:xfrm>
                <a:off x="3518"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97" name="Freeform 97"/>
              <p:cNvSpPr>
                <a:spLocks/>
              </p:cNvSpPr>
              <p:nvPr/>
            </p:nvSpPr>
            <p:spPr bwMode="auto">
              <a:xfrm>
                <a:off x="4041"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98" name="Freeform 98"/>
              <p:cNvSpPr>
                <a:spLocks/>
              </p:cNvSpPr>
              <p:nvPr/>
            </p:nvSpPr>
            <p:spPr bwMode="auto">
              <a:xfrm>
                <a:off x="456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99" name="Freeform 99"/>
              <p:cNvSpPr>
                <a:spLocks/>
              </p:cNvSpPr>
              <p:nvPr/>
            </p:nvSpPr>
            <p:spPr bwMode="auto">
              <a:xfrm>
                <a:off x="5086"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00" name="Freeform 100"/>
              <p:cNvSpPr>
                <a:spLocks/>
              </p:cNvSpPr>
              <p:nvPr/>
            </p:nvSpPr>
            <p:spPr bwMode="auto">
              <a:xfrm>
                <a:off x="5609"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01" name="Freeform 101"/>
              <p:cNvSpPr>
                <a:spLocks/>
              </p:cNvSpPr>
              <p:nvPr/>
            </p:nvSpPr>
            <p:spPr bwMode="auto">
              <a:xfrm>
                <a:off x="1427"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02" name="Freeform 102"/>
              <p:cNvSpPr>
                <a:spLocks/>
              </p:cNvSpPr>
              <p:nvPr/>
            </p:nvSpPr>
            <p:spPr bwMode="auto">
              <a:xfrm>
                <a:off x="90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03" name="Freeform 103"/>
              <p:cNvSpPr>
                <a:spLocks/>
              </p:cNvSpPr>
              <p:nvPr/>
            </p:nvSpPr>
            <p:spPr bwMode="auto">
              <a:xfrm>
                <a:off x="382"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04" name="Freeform 104"/>
              <p:cNvSpPr>
                <a:spLocks/>
              </p:cNvSpPr>
              <p:nvPr/>
            </p:nvSpPr>
            <p:spPr bwMode="auto">
              <a:xfrm>
                <a:off x="-14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5305" name="Group 105"/>
            <p:cNvGrpSpPr>
              <a:grpSpLocks/>
            </p:cNvGrpSpPr>
            <p:nvPr/>
          </p:nvGrpSpPr>
          <p:grpSpPr bwMode="auto">
            <a:xfrm>
              <a:off x="-142" y="3006"/>
              <a:ext cx="6165" cy="475"/>
              <a:chOff x="-140" y="1771"/>
              <a:chExt cx="6165" cy="475"/>
            </a:xfrm>
          </p:grpSpPr>
          <p:sp>
            <p:nvSpPr>
              <p:cNvPr id="435306" name="Freeform 106"/>
              <p:cNvSpPr>
                <a:spLocks/>
              </p:cNvSpPr>
              <p:nvPr/>
            </p:nvSpPr>
            <p:spPr bwMode="auto">
              <a:xfrm>
                <a:off x="247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07" name="Freeform 107"/>
              <p:cNvSpPr>
                <a:spLocks/>
              </p:cNvSpPr>
              <p:nvPr/>
            </p:nvSpPr>
            <p:spPr bwMode="auto">
              <a:xfrm>
                <a:off x="195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08" name="Freeform 108"/>
              <p:cNvSpPr>
                <a:spLocks/>
              </p:cNvSpPr>
              <p:nvPr/>
            </p:nvSpPr>
            <p:spPr bwMode="auto">
              <a:xfrm>
                <a:off x="299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09" name="Freeform 109"/>
              <p:cNvSpPr>
                <a:spLocks/>
              </p:cNvSpPr>
              <p:nvPr/>
            </p:nvSpPr>
            <p:spPr bwMode="auto">
              <a:xfrm>
                <a:off x="3518"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10" name="Freeform 110"/>
              <p:cNvSpPr>
                <a:spLocks/>
              </p:cNvSpPr>
              <p:nvPr/>
            </p:nvSpPr>
            <p:spPr bwMode="auto">
              <a:xfrm>
                <a:off x="4041"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11" name="Freeform 111"/>
              <p:cNvSpPr>
                <a:spLocks/>
              </p:cNvSpPr>
              <p:nvPr/>
            </p:nvSpPr>
            <p:spPr bwMode="auto">
              <a:xfrm>
                <a:off x="456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12" name="Freeform 112"/>
              <p:cNvSpPr>
                <a:spLocks/>
              </p:cNvSpPr>
              <p:nvPr/>
            </p:nvSpPr>
            <p:spPr bwMode="auto">
              <a:xfrm>
                <a:off x="5086"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13" name="Freeform 113"/>
              <p:cNvSpPr>
                <a:spLocks/>
              </p:cNvSpPr>
              <p:nvPr/>
            </p:nvSpPr>
            <p:spPr bwMode="auto">
              <a:xfrm>
                <a:off x="5609"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14" name="Freeform 114"/>
              <p:cNvSpPr>
                <a:spLocks/>
              </p:cNvSpPr>
              <p:nvPr/>
            </p:nvSpPr>
            <p:spPr bwMode="auto">
              <a:xfrm>
                <a:off x="1427"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15" name="Freeform 115"/>
              <p:cNvSpPr>
                <a:spLocks/>
              </p:cNvSpPr>
              <p:nvPr/>
            </p:nvSpPr>
            <p:spPr bwMode="auto">
              <a:xfrm>
                <a:off x="90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16" name="Freeform 116"/>
              <p:cNvSpPr>
                <a:spLocks/>
              </p:cNvSpPr>
              <p:nvPr/>
            </p:nvSpPr>
            <p:spPr bwMode="auto">
              <a:xfrm>
                <a:off x="382"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17" name="Freeform 117"/>
              <p:cNvSpPr>
                <a:spLocks/>
              </p:cNvSpPr>
              <p:nvPr/>
            </p:nvSpPr>
            <p:spPr bwMode="auto">
              <a:xfrm>
                <a:off x="-14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5318" name="Group 118"/>
            <p:cNvGrpSpPr>
              <a:grpSpLocks/>
            </p:cNvGrpSpPr>
            <p:nvPr/>
          </p:nvGrpSpPr>
          <p:grpSpPr bwMode="auto">
            <a:xfrm>
              <a:off x="-141" y="2392"/>
              <a:ext cx="6165" cy="475"/>
              <a:chOff x="-140" y="1771"/>
              <a:chExt cx="6165" cy="475"/>
            </a:xfrm>
          </p:grpSpPr>
          <p:sp>
            <p:nvSpPr>
              <p:cNvPr id="435319" name="Freeform 119"/>
              <p:cNvSpPr>
                <a:spLocks/>
              </p:cNvSpPr>
              <p:nvPr/>
            </p:nvSpPr>
            <p:spPr bwMode="auto">
              <a:xfrm>
                <a:off x="247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20" name="Freeform 120"/>
              <p:cNvSpPr>
                <a:spLocks/>
              </p:cNvSpPr>
              <p:nvPr/>
            </p:nvSpPr>
            <p:spPr bwMode="auto">
              <a:xfrm>
                <a:off x="195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21" name="Freeform 121"/>
              <p:cNvSpPr>
                <a:spLocks/>
              </p:cNvSpPr>
              <p:nvPr/>
            </p:nvSpPr>
            <p:spPr bwMode="auto">
              <a:xfrm>
                <a:off x="299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22" name="Freeform 122"/>
              <p:cNvSpPr>
                <a:spLocks/>
              </p:cNvSpPr>
              <p:nvPr/>
            </p:nvSpPr>
            <p:spPr bwMode="auto">
              <a:xfrm>
                <a:off x="3518"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23" name="Freeform 123"/>
              <p:cNvSpPr>
                <a:spLocks/>
              </p:cNvSpPr>
              <p:nvPr/>
            </p:nvSpPr>
            <p:spPr bwMode="auto">
              <a:xfrm>
                <a:off x="4041"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24" name="Freeform 124"/>
              <p:cNvSpPr>
                <a:spLocks/>
              </p:cNvSpPr>
              <p:nvPr/>
            </p:nvSpPr>
            <p:spPr bwMode="auto">
              <a:xfrm>
                <a:off x="456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25" name="Freeform 125"/>
              <p:cNvSpPr>
                <a:spLocks/>
              </p:cNvSpPr>
              <p:nvPr/>
            </p:nvSpPr>
            <p:spPr bwMode="auto">
              <a:xfrm>
                <a:off x="5086"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26" name="Freeform 126"/>
              <p:cNvSpPr>
                <a:spLocks/>
              </p:cNvSpPr>
              <p:nvPr/>
            </p:nvSpPr>
            <p:spPr bwMode="auto">
              <a:xfrm>
                <a:off x="5609"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27" name="Freeform 127"/>
              <p:cNvSpPr>
                <a:spLocks/>
              </p:cNvSpPr>
              <p:nvPr/>
            </p:nvSpPr>
            <p:spPr bwMode="auto">
              <a:xfrm>
                <a:off x="1427"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28" name="Freeform 128"/>
              <p:cNvSpPr>
                <a:spLocks/>
              </p:cNvSpPr>
              <p:nvPr/>
            </p:nvSpPr>
            <p:spPr bwMode="auto">
              <a:xfrm>
                <a:off x="90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29" name="Freeform 129"/>
              <p:cNvSpPr>
                <a:spLocks/>
              </p:cNvSpPr>
              <p:nvPr/>
            </p:nvSpPr>
            <p:spPr bwMode="auto">
              <a:xfrm>
                <a:off x="382"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30" name="Freeform 130"/>
              <p:cNvSpPr>
                <a:spLocks/>
              </p:cNvSpPr>
              <p:nvPr/>
            </p:nvSpPr>
            <p:spPr bwMode="auto">
              <a:xfrm>
                <a:off x="-14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5331" name="Group 131"/>
            <p:cNvGrpSpPr>
              <a:grpSpLocks/>
            </p:cNvGrpSpPr>
            <p:nvPr/>
          </p:nvGrpSpPr>
          <p:grpSpPr bwMode="auto">
            <a:xfrm>
              <a:off x="-142" y="1164"/>
              <a:ext cx="6165" cy="475"/>
              <a:chOff x="-140" y="1771"/>
              <a:chExt cx="6165" cy="475"/>
            </a:xfrm>
          </p:grpSpPr>
          <p:sp>
            <p:nvSpPr>
              <p:cNvPr id="435332" name="Freeform 132"/>
              <p:cNvSpPr>
                <a:spLocks/>
              </p:cNvSpPr>
              <p:nvPr/>
            </p:nvSpPr>
            <p:spPr bwMode="auto">
              <a:xfrm>
                <a:off x="247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33" name="Freeform 133"/>
              <p:cNvSpPr>
                <a:spLocks/>
              </p:cNvSpPr>
              <p:nvPr/>
            </p:nvSpPr>
            <p:spPr bwMode="auto">
              <a:xfrm>
                <a:off x="195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34" name="Freeform 134"/>
              <p:cNvSpPr>
                <a:spLocks/>
              </p:cNvSpPr>
              <p:nvPr/>
            </p:nvSpPr>
            <p:spPr bwMode="auto">
              <a:xfrm>
                <a:off x="299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35" name="Freeform 135"/>
              <p:cNvSpPr>
                <a:spLocks/>
              </p:cNvSpPr>
              <p:nvPr/>
            </p:nvSpPr>
            <p:spPr bwMode="auto">
              <a:xfrm>
                <a:off x="3518"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36" name="Freeform 136"/>
              <p:cNvSpPr>
                <a:spLocks/>
              </p:cNvSpPr>
              <p:nvPr/>
            </p:nvSpPr>
            <p:spPr bwMode="auto">
              <a:xfrm>
                <a:off x="4041"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37" name="Freeform 137"/>
              <p:cNvSpPr>
                <a:spLocks/>
              </p:cNvSpPr>
              <p:nvPr/>
            </p:nvSpPr>
            <p:spPr bwMode="auto">
              <a:xfrm>
                <a:off x="456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38" name="Freeform 138"/>
              <p:cNvSpPr>
                <a:spLocks/>
              </p:cNvSpPr>
              <p:nvPr/>
            </p:nvSpPr>
            <p:spPr bwMode="auto">
              <a:xfrm>
                <a:off x="5086"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39" name="Freeform 139"/>
              <p:cNvSpPr>
                <a:spLocks/>
              </p:cNvSpPr>
              <p:nvPr/>
            </p:nvSpPr>
            <p:spPr bwMode="auto">
              <a:xfrm>
                <a:off x="5609"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40" name="Freeform 140"/>
              <p:cNvSpPr>
                <a:spLocks/>
              </p:cNvSpPr>
              <p:nvPr/>
            </p:nvSpPr>
            <p:spPr bwMode="auto">
              <a:xfrm>
                <a:off x="1427"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41" name="Freeform 141"/>
              <p:cNvSpPr>
                <a:spLocks/>
              </p:cNvSpPr>
              <p:nvPr/>
            </p:nvSpPr>
            <p:spPr bwMode="auto">
              <a:xfrm>
                <a:off x="90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42" name="Freeform 142"/>
              <p:cNvSpPr>
                <a:spLocks/>
              </p:cNvSpPr>
              <p:nvPr/>
            </p:nvSpPr>
            <p:spPr bwMode="auto">
              <a:xfrm>
                <a:off x="382"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43" name="Freeform 143"/>
              <p:cNvSpPr>
                <a:spLocks/>
              </p:cNvSpPr>
              <p:nvPr/>
            </p:nvSpPr>
            <p:spPr bwMode="auto">
              <a:xfrm>
                <a:off x="-14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5344" name="Group 144"/>
            <p:cNvGrpSpPr>
              <a:grpSpLocks/>
            </p:cNvGrpSpPr>
            <p:nvPr/>
          </p:nvGrpSpPr>
          <p:grpSpPr bwMode="auto">
            <a:xfrm>
              <a:off x="-141" y="550"/>
              <a:ext cx="6165" cy="475"/>
              <a:chOff x="-140" y="1771"/>
              <a:chExt cx="6165" cy="475"/>
            </a:xfrm>
          </p:grpSpPr>
          <p:sp>
            <p:nvSpPr>
              <p:cNvPr id="435345" name="Freeform 145"/>
              <p:cNvSpPr>
                <a:spLocks/>
              </p:cNvSpPr>
              <p:nvPr/>
            </p:nvSpPr>
            <p:spPr bwMode="auto">
              <a:xfrm>
                <a:off x="247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46" name="Freeform 146"/>
              <p:cNvSpPr>
                <a:spLocks/>
              </p:cNvSpPr>
              <p:nvPr/>
            </p:nvSpPr>
            <p:spPr bwMode="auto">
              <a:xfrm>
                <a:off x="195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47" name="Freeform 147"/>
              <p:cNvSpPr>
                <a:spLocks/>
              </p:cNvSpPr>
              <p:nvPr/>
            </p:nvSpPr>
            <p:spPr bwMode="auto">
              <a:xfrm>
                <a:off x="299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48" name="Freeform 148"/>
              <p:cNvSpPr>
                <a:spLocks/>
              </p:cNvSpPr>
              <p:nvPr/>
            </p:nvSpPr>
            <p:spPr bwMode="auto">
              <a:xfrm>
                <a:off x="3518"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49" name="Freeform 149"/>
              <p:cNvSpPr>
                <a:spLocks/>
              </p:cNvSpPr>
              <p:nvPr/>
            </p:nvSpPr>
            <p:spPr bwMode="auto">
              <a:xfrm>
                <a:off x="4041"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50" name="Freeform 150"/>
              <p:cNvSpPr>
                <a:spLocks/>
              </p:cNvSpPr>
              <p:nvPr/>
            </p:nvSpPr>
            <p:spPr bwMode="auto">
              <a:xfrm>
                <a:off x="456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51" name="Freeform 151"/>
              <p:cNvSpPr>
                <a:spLocks/>
              </p:cNvSpPr>
              <p:nvPr/>
            </p:nvSpPr>
            <p:spPr bwMode="auto">
              <a:xfrm>
                <a:off x="5086"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52" name="Freeform 152"/>
              <p:cNvSpPr>
                <a:spLocks/>
              </p:cNvSpPr>
              <p:nvPr/>
            </p:nvSpPr>
            <p:spPr bwMode="auto">
              <a:xfrm>
                <a:off x="5609"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53" name="Freeform 153"/>
              <p:cNvSpPr>
                <a:spLocks/>
              </p:cNvSpPr>
              <p:nvPr/>
            </p:nvSpPr>
            <p:spPr bwMode="auto">
              <a:xfrm>
                <a:off x="1427"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54" name="Freeform 154"/>
              <p:cNvSpPr>
                <a:spLocks/>
              </p:cNvSpPr>
              <p:nvPr/>
            </p:nvSpPr>
            <p:spPr bwMode="auto">
              <a:xfrm>
                <a:off x="90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55" name="Freeform 155"/>
              <p:cNvSpPr>
                <a:spLocks/>
              </p:cNvSpPr>
              <p:nvPr/>
            </p:nvSpPr>
            <p:spPr bwMode="auto">
              <a:xfrm>
                <a:off x="382"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56" name="Freeform 156"/>
              <p:cNvSpPr>
                <a:spLocks/>
              </p:cNvSpPr>
              <p:nvPr/>
            </p:nvSpPr>
            <p:spPr bwMode="auto">
              <a:xfrm>
                <a:off x="-14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5357" name="Group 157"/>
            <p:cNvGrpSpPr>
              <a:grpSpLocks/>
            </p:cNvGrpSpPr>
            <p:nvPr/>
          </p:nvGrpSpPr>
          <p:grpSpPr bwMode="auto">
            <a:xfrm>
              <a:off x="-142" y="4234"/>
              <a:ext cx="6165" cy="475"/>
              <a:chOff x="-140" y="1771"/>
              <a:chExt cx="6165" cy="475"/>
            </a:xfrm>
          </p:grpSpPr>
          <p:sp>
            <p:nvSpPr>
              <p:cNvPr id="435358" name="Freeform 158"/>
              <p:cNvSpPr>
                <a:spLocks/>
              </p:cNvSpPr>
              <p:nvPr/>
            </p:nvSpPr>
            <p:spPr bwMode="auto">
              <a:xfrm>
                <a:off x="247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59" name="Freeform 159"/>
              <p:cNvSpPr>
                <a:spLocks/>
              </p:cNvSpPr>
              <p:nvPr/>
            </p:nvSpPr>
            <p:spPr bwMode="auto">
              <a:xfrm>
                <a:off x="195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60" name="Freeform 160"/>
              <p:cNvSpPr>
                <a:spLocks/>
              </p:cNvSpPr>
              <p:nvPr/>
            </p:nvSpPr>
            <p:spPr bwMode="auto">
              <a:xfrm>
                <a:off x="299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61" name="Freeform 161"/>
              <p:cNvSpPr>
                <a:spLocks/>
              </p:cNvSpPr>
              <p:nvPr/>
            </p:nvSpPr>
            <p:spPr bwMode="auto">
              <a:xfrm>
                <a:off x="3518"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62" name="Freeform 162"/>
              <p:cNvSpPr>
                <a:spLocks/>
              </p:cNvSpPr>
              <p:nvPr/>
            </p:nvSpPr>
            <p:spPr bwMode="auto">
              <a:xfrm>
                <a:off x="4041"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63" name="Freeform 163"/>
              <p:cNvSpPr>
                <a:spLocks/>
              </p:cNvSpPr>
              <p:nvPr/>
            </p:nvSpPr>
            <p:spPr bwMode="auto">
              <a:xfrm>
                <a:off x="456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64" name="Freeform 164"/>
              <p:cNvSpPr>
                <a:spLocks/>
              </p:cNvSpPr>
              <p:nvPr/>
            </p:nvSpPr>
            <p:spPr bwMode="auto">
              <a:xfrm>
                <a:off x="5086"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65" name="Freeform 165"/>
              <p:cNvSpPr>
                <a:spLocks/>
              </p:cNvSpPr>
              <p:nvPr/>
            </p:nvSpPr>
            <p:spPr bwMode="auto">
              <a:xfrm>
                <a:off x="5609"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66" name="Freeform 166"/>
              <p:cNvSpPr>
                <a:spLocks/>
              </p:cNvSpPr>
              <p:nvPr/>
            </p:nvSpPr>
            <p:spPr bwMode="auto">
              <a:xfrm>
                <a:off x="1427"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67" name="Freeform 167"/>
              <p:cNvSpPr>
                <a:spLocks/>
              </p:cNvSpPr>
              <p:nvPr/>
            </p:nvSpPr>
            <p:spPr bwMode="auto">
              <a:xfrm>
                <a:off x="90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68" name="Freeform 168"/>
              <p:cNvSpPr>
                <a:spLocks/>
              </p:cNvSpPr>
              <p:nvPr/>
            </p:nvSpPr>
            <p:spPr bwMode="auto">
              <a:xfrm>
                <a:off x="382"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69" name="Freeform 169"/>
              <p:cNvSpPr>
                <a:spLocks/>
              </p:cNvSpPr>
              <p:nvPr/>
            </p:nvSpPr>
            <p:spPr bwMode="auto">
              <a:xfrm>
                <a:off x="-14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435370" name="Group 170"/>
          <p:cNvGrpSpPr>
            <a:grpSpLocks/>
          </p:cNvGrpSpPr>
          <p:nvPr/>
        </p:nvGrpSpPr>
        <p:grpSpPr bwMode="auto">
          <a:xfrm>
            <a:off x="-365125" y="758825"/>
            <a:ext cx="10006013" cy="6846888"/>
            <a:chOff x="-142" y="550"/>
            <a:chExt cx="6303" cy="4313"/>
          </a:xfrm>
        </p:grpSpPr>
        <p:sp>
          <p:nvSpPr>
            <p:cNvPr id="435371" name="Freeform 171"/>
            <p:cNvSpPr>
              <a:spLocks/>
            </p:cNvSpPr>
            <p:nvPr/>
          </p:nvSpPr>
          <p:spPr bwMode="auto">
            <a:xfrm>
              <a:off x="2472"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72" name="Freeform 172"/>
            <p:cNvSpPr>
              <a:spLocks/>
            </p:cNvSpPr>
            <p:nvPr/>
          </p:nvSpPr>
          <p:spPr bwMode="auto">
            <a:xfrm>
              <a:off x="1949"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73" name="Freeform 173"/>
            <p:cNvSpPr>
              <a:spLocks/>
            </p:cNvSpPr>
            <p:nvPr/>
          </p:nvSpPr>
          <p:spPr bwMode="auto">
            <a:xfrm>
              <a:off x="2994"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74" name="Freeform 174"/>
            <p:cNvSpPr>
              <a:spLocks/>
            </p:cNvSpPr>
            <p:nvPr/>
          </p:nvSpPr>
          <p:spPr bwMode="auto">
            <a:xfrm>
              <a:off x="3517"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75" name="Freeform 175"/>
            <p:cNvSpPr>
              <a:spLocks/>
            </p:cNvSpPr>
            <p:nvPr/>
          </p:nvSpPr>
          <p:spPr bwMode="auto">
            <a:xfrm>
              <a:off x="4040" y="1779"/>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76" name="Freeform 176"/>
            <p:cNvSpPr>
              <a:spLocks/>
            </p:cNvSpPr>
            <p:nvPr/>
          </p:nvSpPr>
          <p:spPr bwMode="auto">
            <a:xfrm>
              <a:off x="4562"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77" name="Freeform 177"/>
            <p:cNvSpPr>
              <a:spLocks/>
            </p:cNvSpPr>
            <p:nvPr/>
          </p:nvSpPr>
          <p:spPr bwMode="auto">
            <a:xfrm>
              <a:off x="5085"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78" name="Freeform 178"/>
            <p:cNvSpPr>
              <a:spLocks/>
            </p:cNvSpPr>
            <p:nvPr/>
          </p:nvSpPr>
          <p:spPr bwMode="auto">
            <a:xfrm>
              <a:off x="5608" y="1779"/>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79" name="Freeform 179"/>
            <p:cNvSpPr>
              <a:spLocks/>
            </p:cNvSpPr>
            <p:nvPr/>
          </p:nvSpPr>
          <p:spPr bwMode="auto">
            <a:xfrm>
              <a:off x="1426"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80" name="Freeform 180"/>
            <p:cNvSpPr>
              <a:spLocks/>
            </p:cNvSpPr>
            <p:nvPr/>
          </p:nvSpPr>
          <p:spPr bwMode="auto">
            <a:xfrm>
              <a:off x="904"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81" name="Freeform 181"/>
            <p:cNvSpPr>
              <a:spLocks/>
            </p:cNvSpPr>
            <p:nvPr/>
          </p:nvSpPr>
          <p:spPr bwMode="auto">
            <a:xfrm>
              <a:off x="381"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82" name="Freeform 182"/>
            <p:cNvSpPr>
              <a:spLocks/>
            </p:cNvSpPr>
            <p:nvPr/>
          </p:nvSpPr>
          <p:spPr bwMode="auto">
            <a:xfrm>
              <a:off x="-141"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83" name="Freeform 183"/>
            <p:cNvSpPr>
              <a:spLocks/>
            </p:cNvSpPr>
            <p:nvPr/>
          </p:nvSpPr>
          <p:spPr bwMode="auto">
            <a:xfrm>
              <a:off x="2471"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84" name="Freeform 184"/>
            <p:cNvSpPr>
              <a:spLocks/>
            </p:cNvSpPr>
            <p:nvPr/>
          </p:nvSpPr>
          <p:spPr bwMode="auto">
            <a:xfrm>
              <a:off x="1948"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85" name="Freeform 185"/>
            <p:cNvSpPr>
              <a:spLocks/>
            </p:cNvSpPr>
            <p:nvPr/>
          </p:nvSpPr>
          <p:spPr bwMode="auto">
            <a:xfrm>
              <a:off x="2993"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86" name="Freeform 186"/>
            <p:cNvSpPr>
              <a:spLocks/>
            </p:cNvSpPr>
            <p:nvPr/>
          </p:nvSpPr>
          <p:spPr bwMode="auto">
            <a:xfrm>
              <a:off x="3516"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87" name="Freeform 187"/>
            <p:cNvSpPr>
              <a:spLocks/>
            </p:cNvSpPr>
            <p:nvPr/>
          </p:nvSpPr>
          <p:spPr bwMode="auto">
            <a:xfrm>
              <a:off x="4039" y="3621"/>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88" name="Freeform 188"/>
            <p:cNvSpPr>
              <a:spLocks/>
            </p:cNvSpPr>
            <p:nvPr/>
          </p:nvSpPr>
          <p:spPr bwMode="auto">
            <a:xfrm>
              <a:off x="4561"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89" name="Freeform 189"/>
            <p:cNvSpPr>
              <a:spLocks/>
            </p:cNvSpPr>
            <p:nvPr/>
          </p:nvSpPr>
          <p:spPr bwMode="auto">
            <a:xfrm>
              <a:off x="5084"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90" name="Freeform 190"/>
            <p:cNvSpPr>
              <a:spLocks/>
            </p:cNvSpPr>
            <p:nvPr/>
          </p:nvSpPr>
          <p:spPr bwMode="auto">
            <a:xfrm>
              <a:off x="5607" y="3621"/>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91" name="Freeform 191"/>
            <p:cNvSpPr>
              <a:spLocks/>
            </p:cNvSpPr>
            <p:nvPr/>
          </p:nvSpPr>
          <p:spPr bwMode="auto">
            <a:xfrm>
              <a:off x="1425"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92" name="Freeform 192"/>
            <p:cNvSpPr>
              <a:spLocks/>
            </p:cNvSpPr>
            <p:nvPr/>
          </p:nvSpPr>
          <p:spPr bwMode="auto">
            <a:xfrm>
              <a:off x="903"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93" name="Freeform 193"/>
            <p:cNvSpPr>
              <a:spLocks/>
            </p:cNvSpPr>
            <p:nvPr/>
          </p:nvSpPr>
          <p:spPr bwMode="auto">
            <a:xfrm>
              <a:off x="380"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94" name="Freeform 194"/>
            <p:cNvSpPr>
              <a:spLocks/>
            </p:cNvSpPr>
            <p:nvPr/>
          </p:nvSpPr>
          <p:spPr bwMode="auto">
            <a:xfrm>
              <a:off x="-142"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95" name="Freeform 195"/>
            <p:cNvSpPr>
              <a:spLocks/>
            </p:cNvSpPr>
            <p:nvPr/>
          </p:nvSpPr>
          <p:spPr bwMode="auto">
            <a:xfrm>
              <a:off x="2471"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96" name="Freeform 196"/>
            <p:cNvSpPr>
              <a:spLocks/>
            </p:cNvSpPr>
            <p:nvPr/>
          </p:nvSpPr>
          <p:spPr bwMode="auto">
            <a:xfrm>
              <a:off x="1948"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97" name="Freeform 197"/>
            <p:cNvSpPr>
              <a:spLocks/>
            </p:cNvSpPr>
            <p:nvPr/>
          </p:nvSpPr>
          <p:spPr bwMode="auto">
            <a:xfrm>
              <a:off x="2993"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98" name="Freeform 198"/>
            <p:cNvSpPr>
              <a:spLocks/>
            </p:cNvSpPr>
            <p:nvPr/>
          </p:nvSpPr>
          <p:spPr bwMode="auto">
            <a:xfrm>
              <a:off x="3516"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399" name="Freeform 199"/>
            <p:cNvSpPr>
              <a:spLocks/>
            </p:cNvSpPr>
            <p:nvPr/>
          </p:nvSpPr>
          <p:spPr bwMode="auto">
            <a:xfrm>
              <a:off x="4039" y="3007"/>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00" name="Freeform 200"/>
            <p:cNvSpPr>
              <a:spLocks/>
            </p:cNvSpPr>
            <p:nvPr/>
          </p:nvSpPr>
          <p:spPr bwMode="auto">
            <a:xfrm>
              <a:off x="4561"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01" name="Freeform 201"/>
            <p:cNvSpPr>
              <a:spLocks/>
            </p:cNvSpPr>
            <p:nvPr/>
          </p:nvSpPr>
          <p:spPr bwMode="auto">
            <a:xfrm>
              <a:off x="5084"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02" name="Freeform 202"/>
            <p:cNvSpPr>
              <a:spLocks/>
            </p:cNvSpPr>
            <p:nvPr/>
          </p:nvSpPr>
          <p:spPr bwMode="auto">
            <a:xfrm>
              <a:off x="5607" y="3007"/>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03" name="Freeform 203"/>
            <p:cNvSpPr>
              <a:spLocks/>
            </p:cNvSpPr>
            <p:nvPr/>
          </p:nvSpPr>
          <p:spPr bwMode="auto">
            <a:xfrm>
              <a:off x="1425"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04" name="Freeform 204"/>
            <p:cNvSpPr>
              <a:spLocks/>
            </p:cNvSpPr>
            <p:nvPr/>
          </p:nvSpPr>
          <p:spPr bwMode="auto">
            <a:xfrm>
              <a:off x="903"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05" name="Freeform 205"/>
            <p:cNvSpPr>
              <a:spLocks/>
            </p:cNvSpPr>
            <p:nvPr/>
          </p:nvSpPr>
          <p:spPr bwMode="auto">
            <a:xfrm>
              <a:off x="380"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06" name="Freeform 206"/>
            <p:cNvSpPr>
              <a:spLocks/>
            </p:cNvSpPr>
            <p:nvPr/>
          </p:nvSpPr>
          <p:spPr bwMode="auto">
            <a:xfrm>
              <a:off x="-142"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07" name="Freeform 207"/>
            <p:cNvSpPr>
              <a:spLocks/>
            </p:cNvSpPr>
            <p:nvPr/>
          </p:nvSpPr>
          <p:spPr bwMode="auto">
            <a:xfrm>
              <a:off x="2472"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08" name="Freeform 208"/>
            <p:cNvSpPr>
              <a:spLocks/>
            </p:cNvSpPr>
            <p:nvPr/>
          </p:nvSpPr>
          <p:spPr bwMode="auto">
            <a:xfrm>
              <a:off x="1949"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09" name="Freeform 209"/>
            <p:cNvSpPr>
              <a:spLocks/>
            </p:cNvSpPr>
            <p:nvPr/>
          </p:nvSpPr>
          <p:spPr bwMode="auto">
            <a:xfrm>
              <a:off x="2994"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10" name="Freeform 210"/>
            <p:cNvSpPr>
              <a:spLocks/>
            </p:cNvSpPr>
            <p:nvPr/>
          </p:nvSpPr>
          <p:spPr bwMode="auto">
            <a:xfrm>
              <a:off x="3517"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11" name="Freeform 211"/>
            <p:cNvSpPr>
              <a:spLocks/>
            </p:cNvSpPr>
            <p:nvPr/>
          </p:nvSpPr>
          <p:spPr bwMode="auto">
            <a:xfrm>
              <a:off x="4040" y="2393"/>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12" name="Freeform 212"/>
            <p:cNvSpPr>
              <a:spLocks/>
            </p:cNvSpPr>
            <p:nvPr/>
          </p:nvSpPr>
          <p:spPr bwMode="auto">
            <a:xfrm>
              <a:off x="4562"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13" name="Freeform 213"/>
            <p:cNvSpPr>
              <a:spLocks/>
            </p:cNvSpPr>
            <p:nvPr/>
          </p:nvSpPr>
          <p:spPr bwMode="auto">
            <a:xfrm>
              <a:off x="5085"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14" name="Freeform 214"/>
            <p:cNvSpPr>
              <a:spLocks/>
            </p:cNvSpPr>
            <p:nvPr/>
          </p:nvSpPr>
          <p:spPr bwMode="auto">
            <a:xfrm>
              <a:off x="5608" y="2393"/>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15" name="Freeform 215"/>
            <p:cNvSpPr>
              <a:spLocks/>
            </p:cNvSpPr>
            <p:nvPr/>
          </p:nvSpPr>
          <p:spPr bwMode="auto">
            <a:xfrm>
              <a:off x="1426"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16" name="Freeform 216"/>
            <p:cNvSpPr>
              <a:spLocks/>
            </p:cNvSpPr>
            <p:nvPr/>
          </p:nvSpPr>
          <p:spPr bwMode="auto">
            <a:xfrm>
              <a:off x="904"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17" name="Freeform 217"/>
            <p:cNvSpPr>
              <a:spLocks/>
            </p:cNvSpPr>
            <p:nvPr/>
          </p:nvSpPr>
          <p:spPr bwMode="auto">
            <a:xfrm>
              <a:off x="381"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18" name="Freeform 218"/>
            <p:cNvSpPr>
              <a:spLocks/>
            </p:cNvSpPr>
            <p:nvPr/>
          </p:nvSpPr>
          <p:spPr bwMode="auto">
            <a:xfrm>
              <a:off x="-141"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19" name="Freeform 219"/>
            <p:cNvSpPr>
              <a:spLocks/>
            </p:cNvSpPr>
            <p:nvPr/>
          </p:nvSpPr>
          <p:spPr bwMode="auto">
            <a:xfrm>
              <a:off x="2471"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20" name="Freeform 220"/>
            <p:cNvSpPr>
              <a:spLocks/>
            </p:cNvSpPr>
            <p:nvPr/>
          </p:nvSpPr>
          <p:spPr bwMode="auto">
            <a:xfrm>
              <a:off x="1948"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21" name="Freeform 221"/>
            <p:cNvSpPr>
              <a:spLocks/>
            </p:cNvSpPr>
            <p:nvPr/>
          </p:nvSpPr>
          <p:spPr bwMode="auto">
            <a:xfrm>
              <a:off x="2993"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22" name="Freeform 222"/>
            <p:cNvSpPr>
              <a:spLocks/>
            </p:cNvSpPr>
            <p:nvPr/>
          </p:nvSpPr>
          <p:spPr bwMode="auto">
            <a:xfrm>
              <a:off x="3516"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23" name="Freeform 223"/>
            <p:cNvSpPr>
              <a:spLocks/>
            </p:cNvSpPr>
            <p:nvPr/>
          </p:nvSpPr>
          <p:spPr bwMode="auto">
            <a:xfrm>
              <a:off x="4039" y="1165"/>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24" name="Freeform 224"/>
            <p:cNvSpPr>
              <a:spLocks/>
            </p:cNvSpPr>
            <p:nvPr/>
          </p:nvSpPr>
          <p:spPr bwMode="auto">
            <a:xfrm>
              <a:off x="4561"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25" name="Freeform 225"/>
            <p:cNvSpPr>
              <a:spLocks/>
            </p:cNvSpPr>
            <p:nvPr/>
          </p:nvSpPr>
          <p:spPr bwMode="auto">
            <a:xfrm>
              <a:off x="5084"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26" name="Freeform 226"/>
            <p:cNvSpPr>
              <a:spLocks/>
            </p:cNvSpPr>
            <p:nvPr/>
          </p:nvSpPr>
          <p:spPr bwMode="auto">
            <a:xfrm>
              <a:off x="5607" y="1165"/>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27" name="Freeform 227"/>
            <p:cNvSpPr>
              <a:spLocks/>
            </p:cNvSpPr>
            <p:nvPr/>
          </p:nvSpPr>
          <p:spPr bwMode="auto">
            <a:xfrm>
              <a:off x="1425"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28" name="Freeform 228"/>
            <p:cNvSpPr>
              <a:spLocks/>
            </p:cNvSpPr>
            <p:nvPr/>
          </p:nvSpPr>
          <p:spPr bwMode="auto">
            <a:xfrm>
              <a:off x="903"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29" name="Freeform 229"/>
            <p:cNvSpPr>
              <a:spLocks/>
            </p:cNvSpPr>
            <p:nvPr/>
          </p:nvSpPr>
          <p:spPr bwMode="auto">
            <a:xfrm>
              <a:off x="380"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30" name="Freeform 230"/>
            <p:cNvSpPr>
              <a:spLocks/>
            </p:cNvSpPr>
            <p:nvPr/>
          </p:nvSpPr>
          <p:spPr bwMode="auto">
            <a:xfrm>
              <a:off x="-142"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31" name="Freeform 231"/>
            <p:cNvSpPr>
              <a:spLocks/>
            </p:cNvSpPr>
            <p:nvPr/>
          </p:nvSpPr>
          <p:spPr bwMode="auto">
            <a:xfrm>
              <a:off x="2472"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32" name="Freeform 232"/>
            <p:cNvSpPr>
              <a:spLocks/>
            </p:cNvSpPr>
            <p:nvPr/>
          </p:nvSpPr>
          <p:spPr bwMode="auto">
            <a:xfrm>
              <a:off x="1949"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33" name="Freeform 233"/>
            <p:cNvSpPr>
              <a:spLocks/>
            </p:cNvSpPr>
            <p:nvPr/>
          </p:nvSpPr>
          <p:spPr bwMode="auto">
            <a:xfrm>
              <a:off x="2994"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34" name="Freeform 234"/>
            <p:cNvSpPr>
              <a:spLocks/>
            </p:cNvSpPr>
            <p:nvPr/>
          </p:nvSpPr>
          <p:spPr bwMode="auto">
            <a:xfrm>
              <a:off x="3517"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35" name="Freeform 235"/>
            <p:cNvSpPr>
              <a:spLocks/>
            </p:cNvSpPr>
            <p:nvPr/>
          </p:nvSpPr>
          <p:spPr bwMode="auto">
            <a:xfrm>
              <a:off x="4040" y="551"/>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36" name="Freeform 236"/>
            <p:cNvSpPr>
              <a:spLocks/>
            </p:cNvSpPr>
            <p:nvPr/>
          </p:nvSpPr>
          <p:spPr bwMode="auto">
            <a:xfrm>
              <a:off x="4562"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37" name="Freeform 237"/>
            <p:cNvSpPr>
              <a:spLocks/>
            </p:cNvSpPr>
            <p:nvPr/>
          </p:nvSpPr>
          <p:spPr bwMode="auto">
            <a:xfrm>
              <a:off x="5085"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38" name="Freeform 238"/>
            <p:cNvSpPr>
              <a:spLocks/>
            </p:cNvSpPr>
            <p:nvPr/>
          </p:nvSpPr>
          <p:spPr bwMode="auto">
            <a:xfrm>
              <a:off x="5608" y="551"/>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39" name="Freeform 239"/>
            <p:cNvSpPr>
              <a:spLocks/>
            </p:cNvSpPr>
            <p:nvPr/>
          </p:nvSpPr>
          <p:spPr bwMode="auto">
            <a:xfrm>
              <a:off x="1426"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40" name="Freeform 240"/>
            <p:cNvSpPr>
              <a:spLocks/>
            </p:cNvSpPr>
            <p:nvPr/>
          </p:nvSpPr>
          <p:spPr bwMode="auto">
            <a:xfrm>
              <a:off x="904"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41" name="Freeform 241"/>
            <p:cNvSpPr>
              <a:spLocks/>
            </p:cNvSpPr>
            <p:nvPr/>
          </p:nvSpPr>
          <p:spPr bwMode="auto">
            <a:xfrm>
              <a:off x="381"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42" name="Freeform 242"/>
            <p:cNvSpPr>
              <a:spLocks/>
            </p:cNvSpPr>
            <p:nvPr/>
          </p:nvSpPr>
          <p:spPr bwMode="auto">
            <a:xfrm>
              <a:off x="-141"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43" name="Freeform 243"/>
            <p:cNvSpPr>
              <a:spLocks/>
            </p:cNvSpPr>
            <p:nvPr/>
          </p:nvSpPr>
          <p:spPr bwMode="auto">
            <a:xfrm>
              <a:off x="2471"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44" name="Freeform 244"/>
            <p:cNvSpPr>
              <a:spLocks/>
            </p:cNvSpPr>
            <p:nvPr/>
          </p:nvSpPr>
          <p:spPr bwMode="auto">
            <a:xfrm>
              <a:off x="1948"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45" name="Freeform 245"/>
            <p:cNvSpPr>
              <a:spLocks/>
            </p:cNvSpPr>
            <p:nvPr/>
          </p:nvSpPr>
          <p:spPr bwMode="auto">
            <a:xfrm>
              <a:off x="2993"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46" name="Freeform 246"/>
            <p:cNvSpPr>
              <a:spLocks/>
            </p:cNvSpPr>
            <p:nvPr/>
          </p:nvSpPr>
          <p:spPr bwMode="auto">
            <a:xfrm>
              <a:off x="3516"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47" name="Freeform 247"/>
            <p:cNvSpPr>
              <a:spLocks/>
            </p:cNvSpPr>
            <p:nvPr/>
          </p:nvSpPr>
          <p:spPr bwMode="auto">
            <a:xfrm>
              <a:off x="4039" y="4235"/>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48" name="Freeform 248"/>
            <p:cNvSpPr>
              <a:spLocks/>
            </p:cNvSpPr>
            <p:nvPr/>
          </p:nvSpPr>
          <p:spPr bwMode="auto">
            <a:xfrm>
              <a:off x="4561"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49" name="Freeform 249"/>
            <p:cNvSpPr>
              <a:spLocks/>
            </p:cNvSpPr>
            <p:nvPr/>
          </p:nvSpPr>
          <p:spPr bwMode="auto">
            <a:xfrm>
              <a:off x="5084"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50" name="Freeform 250"/>
            <p:cNvSpPr>
              <a:spLocks/>
            </p:cNvSpPr>
            <p:nvPr/>
          </p:nvSpPr>
          <p:spPr bwMode="auto">
            <a:xfrm>
              <a:off x="5607" y="4235"/>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51" name="Freeform 251"/>
            <p:cNvSpPr>
              <a:spLocks/>
            </p:cNvSpPr>
            <p:nvPr/>
          </p:nvSpPr>
          <p:spPr bwMode="auto">
            <a:xfrm>
              <a:off x="1425"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52" name="Freeform 252"/>
            <p:cNvSpPr>
              <a:spLocks/>
            </p:cNvSpPr>
            <p:nvPr/>
          </p:nvSpPr>
          <p:spPr bwMode="auto">
            <a:xfrm>
              <a:off x="903"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53" name="Freeform 253"/>
            <p:cNvSpPr>
              <a:spLocks/>
            </p:cNvSpPr>
            <p:nvPr/>
          </p:nvSpPr>
          <p:spPr bwMode="auto">
            <a:xfrm>
              <a:off x="380"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454" name="Freeform 254"/>
            <p:cNvSpPr>
              <a:spLocks/>
            </p:cNvSpPr>
            <p:nvPr/>
          </p:nvSpPr>
          <p:spPr bwMode="auto">
            <a:xfrm>
              <a:off x="-142"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1000" fill="hold"/>
                                        <p:tgtEl>
                                          <p:spTgt spid="435205"/>
                                        </p:tgtEl>
                                      </p:cBhvr>
                                      <p:by x="95000" y="95000"/>
                                    </p:animScale>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3527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353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2338" name="Group 2"/>
          <p:cNvGrpSpPr>
            <a:grpSpLocks/>
          </p:cNvGrpSpPr>
          <p:nvPr/>
        </p:nvGrpSpPr>
        <p:grpSpPr bwMode="auto">
          <a:xfrm>
            <a:off x="1624013" y="1433513"/>
            <a:ext cx="5886450" cy="4710112"/>
            <a:chOff x="1023" y="903"/>
            <a:chExt cx="3708" cy="2967"/>
          </a:xfrm>
        </p:grpSpPr>
        <p:graphicFrame>
          <p:nvGraphicFramePr>
            <p:cNvPr id="142339" name="Object 3"/>
            <p:cNvGraphicFramePr>
              <a:graphicFrameLocks noChangeAspect="1"/>
            </p:cNvGraphicFramePr>
            <p:nvPr/>
          </p:nvGraphicFramePr>
          <p:xfrm>
            <a:off x="1023" y="903"/>
            <a:ext cx="3708" cy="2181"/>
          </p:xfrm>
          <a:graphic>
            <a:graphicData uri="http://schemas.openxmlformats.org/presentationml/2006/ole">
              <mc:AlternateContent xmlns:mc="http://schemas.openxmlformats.org/markup-compatibility/2006">
                <mc:Choice xmlns:v="urn:schemas-microsoft-com:vml" Requires="v">
                  <p:oleObj spid="_x0000_s142485" name="Image" r:id="rId3" imgW="11961905" imgH="7034921" progId="Photoshop.Image.6">
                    <p:embed/>
                  </p:oleObj>
                </mc:Choice>
                <mc:Fallback>
                  <p:oleObj name="Image" r:id="rId3" imgW="11961905" imgH="7034921" progId="Photoshop.Image.6">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 y="903"/>
                          <a:ext cx="3708" cy="2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2340" name="Line 4"/>
            <p:cNvSpPr>
              <a:spLocks noChangeShapeType="1"/>
            </p:cNvSpPr>
            <p:nvPr/>
          </p:nvSpPr>
          <p:spPr bwMode="auto">
            <a:xfrm>
              <a:off x="1134"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41" name="Line 5"/>
            <p:cNvSpPr>
              <a:spLocks noChangeShapeType="1"/>
            </p:cNvSpPr>
            <p:nvPr/>
          </p:nvSpPr>
          <p:spPr bwMode="auto">
            <a:xfrm>
              <a:off x="1388" y="3103"/>
              <a:ext cx="0" cy="76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42" name="Line 6"/>
            <p:cNvSpPr>
              <a:spLocks noChangeShapeType="1"/>
            </p:cNvSpPr>
            <p:nvPr/>
          </p:nvSpPr>
          <p:spPr bwMode="auto">
            <a:xfrm>
              <a:off x="1642" y="3150"/>
              <a:ext cx="0" cy="7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43" name="Line 7"/>
            <p:cNvSpPr>
              <a:spLocks noChangeShapeType="1"/>
            </p:cNvSpPr>
            <p:nvPr/>
          </p:nvSpPr>
          <p:spPr bwMode="auto">
            <a:xfrm>
              <a:off x="1896" y="3243"/>
              <a:ext cx="0" cy="6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44" name="Line 8"/>
            <p:cNvSpPr>
              <a:spLocks noChangeShapeType="1"/>
            </p:cNvSpPr>
            <p:nvPr/>
          </p:nvSpPr>
          <p:spPr bwMode="auto">
            <a:xfrm>
              <a:off x="2151" y="3393"/>
              <a:ext cx="0" cy="47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45" name="Line 9"/>
            <p:cNvSpPr>
              <a:spLocks noChangeShapeType="1"/>
            </p:cNvSpPr>
            <p:nvPr/>
          </p:nvSpPr>
          <p:spPr bwMode="auto">
            <a:xfrm>
              <a:off x="2405" y="3550"/>
              <a:ext cx="0" cy="3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46" name="Line 10"/>
            <p:cNvSpPr>
              <a:spLocks noChangeShapeType="1"/>
            </p:cNvSpPr>
            <p:nvPr/>
          </p:nvSpPr>
          <p:spPr bwMode="auto">
            <a:xfrm>
              <a:off x="2659" y="3653"/>
              <a:ext cx="0" cy="2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47" name="Line 11"/>
            <p:cNvSpPr>
              <a:spLocks noChangeShapeType="1"/>
            </p:cNvSpPr>
            <p:nvPr/>
          </p:nvSpPr>
          <p:spPr bwMode="auto">
            <a:xfrm>
              <a:off x="2914" y="3764"/>
              <a:ext cx="0" cy="10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48" name="Line 12"/>
            <p:cNvSpPr>
              <a:spLocks noChangeShapeType="1"/>
            </p:cNvSpPr>
            <p:nvPr/>
          </p:nvSpPr>
          <p:spPr bwMode="auto">
            <a:xfrm>
              <a:off x="3168" y="3827"/>
              <a:ext cx="0" cy="4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49" name="Line 13"/>
            <p:cNvSpPr>
              <a:spLocks noChangeShapeType="1"/>
            </p:cNvSpPr>
            <p:nvPr/>
          </p:nvSpPr>
          <p:spPr bwMode="auto">
            <a:xfrm>
              <a:off x="3422" y="3845"/>
              <a:ext cx="0" cy="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42350" name="Rectangle 14"/>
          <p:cNvSpPr>
            <a:spLocks noGrp="1" noChangeArrowheads="1"/>
          </p:cNvSpPr>
          <p:nvPr>
            <p:ph type="title"/>
          </p:nvPr>
        </p:nvSpPr>
        <p:spPr/>
        <p:txBody>
          <a:bodyPr/>
          <a:lstStyle/>
          <a:p>
            <a:r>
              <a:rPr lang="en-US" altLang="en-US"/>
              <a:t>stress and strain</a:t>
            </a:r>
          </a:p>
        </p:txBody>
      </p:sp>
      <p:grpSp>
        <p:nvGrpSpPr>
          <p:cNvPr id="142351" name="Group 15"/>
          <p:cNvGrpSpPr>
            <a:grpSpLocks/>
          </p:cNvGrpSpPr>
          <p:nvPr/>
        </p:nvGrpSpPr>
        <p:grpSpPr bwMode="auto">
          <a:xfrm>
            <a:off x="1573213" y="1404938"/>
            <a:ext cx="5988050" cy="4740275"/>
            <a:chOff x="991" y="885"/>
            <a:chExt cx="3772" cy="2986"/>
          </a:xfrm>
        </p:grpSpPr>
        <p:graphicFrame>
          <p:nvGraphicFramePr>
            <p:cNvPr id="142352" name="Object 16"/>
            <p:cNvGraphicFramePr>
              <a:graphicFrameLocks noChangeAspect="1"/>
            </p:cNvGraphicFramePr>
            <p:nvPr/>
          </p:nvGraphicFramePr>
          <p:xfrm>
            <a:off x="991" y="885"/>
            <a:ext cx="3772" cy="2218"/>
          </p:xfrm>
          <a:graphic>
            <a:graphicData uri="http://schemas.openxmlformats.org/presentationml/2006/ole">
              <mc:AlternateContent xmlns:mc="http://schemas.openxmlformats.org/markup-compatibility/2006">
                <mc:Choice xmlns:v="urn:schemas-microsoft-com:vml" Requires="v">
                  <p:oleObj spid="_x0000_s142486" name="Image" r:id="rId5" imgW="11961905" imgH="7034921" progId="Photoshop.Image.6">
                    <p:embed/>
                  </p:oleObj>
                </mc:Choice>
                <mc:Fallback>
                  <p:oleObj name="Image" r:id="rId5" imgW="11961905" imgH="7034921" progId="Photoshop.Image.6">
                    <p:embed/>
                    <p:pic>
                      <p:nvPicPr>
                        <p:cNvPr id="0"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1" y="885"/>
                          <a:ext cx="3772" cy="2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2353" name="Line 17"/>
            <p:cNvSpPr>
              <a:spLocks noChangeShapeType="1"/>
            </p:cNvSpPr>
            <p:nvPr/>
          </p:nvSpPr>
          <p:spPr bwMode="auto">
            <a:xfrm>
              <a:off x="1134"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54" name="Line 18"/>
            <p:cNvSpPr>
              <a:spLocks noChangeShapeType="1"/>
            </p:cNvSpPr>
            <p:nvPr/>
          </p:nvSpPr>
          <p:spPr bwMode="auto">
            <a:xfrm>
              <a:off x="1388"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55" name="Line 19"/>
            <p:cNvSpPr>
              <a:spLocks noChangeShapeType="1"/>
            </p:cNvSpPr>
            <p:nvPr/>
          </p:nvSpPr>
          <p:spPr bwMode="auto">
            <a:xfrm>
              <a:off x="1642"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56" name="Line 20"/>
            <p:cNvSpPr>
              <a:spLocks noChangeShapeType="1"/>
            </p:cNvSpPr>
            <p:nvPr/>
          </p:nvSpPr>
          <p:spPr bwMode="auto">
            <a:xfrm>
              <a:off x="1896"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57" name="Line 21"/>
            <p:cNvSpPr>
              <a:spLocks noChangeShapeType="1"/>
            </p:cNvSpPr>
            <p:nvPr/>
          </p:nvSpPr>
          <p:spPr bwMode="auto">
            <a:xfrm>
              <a:off x="2151"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58" name="Line 22"/>
            <p:cNvSpPr>
              <a:spLocks noChangeShapeType="1"/>
            </p:cNvSpPr>
            <p:nvPr/>
          </p:nvSpPr>
          <p:spPr bwMode="auto">
            <a:xfrm>
              <a:off x="2405"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59" name="Line 23"/>
            <p:cNvSpPr>
              <a:spLocks noChangeShapeType="1"/>
            </p:cNvSpPr>
            <p:nvPr/>
          </p:nvSpPr>
          <p:spPr bwMode="auto">
            <a:xfrm>
              <a:off x="2659"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60" name="Line 24"/>
            <p:cNvSpPr>
              <a:spLocks noChangeShapeType="1"/>
            </p:cNvSpPr>
            <p:nvPr/>
          </p:nvSpPr>
          <p:spPr bwMode="auto">
            <a:xfrm>
              <a:off x="2914"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61" name="Line 25"/>
            <p:cNvSpPr>
              <a:spLocks noChangeShapeType="1"/>
            </p:cNvSpPr>
            <p:nvPr/>
          </p:nvSpPr>
          <p:spPr bwMode="auto">
            <a:xfrm>
              <a:off x="3168"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62" name="Line 26"/>
            <p:cNvSpPr>
              <a:spLocks noChangeShapeType="1"/>
            </p:cNvSpPr>
            <p:nvPr/>
          </p:nvSpPr>
          <p:spPr bwMode="auto">
            <a:xfrm>
              <a:off x="3422"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63" name="Line 27"/>
            <p:cNvSpPr>
              <a:spLocks noChangeShapeType="1"/>
            </p:cNvSpPr>
            <p:nvPr/>
          </p:nvSpPr>
          <p:spPr bwMode="auto">
            <a:xfrm>
              <a:off x="3677"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64" name="Line 28"/>
            <p:cNvSpPr>
              <a:spLocks noChangeShapeType="1"/>
            </p:cNvSpPr>
            <p:nvPr/>
          </p:nvSpPr>
          <p:spPr bwMode="auto">
            <a:xfrm>
              <a:off x="3931"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65" name="Line 29"/>
            <p:cNvSpPr>
              <a:spLocks noChangeShapeType="1"/>
            </p:cNvSpPr>
            <p:nvPr/>
          </p:nvSpPr>
          <p:spPr bwMode="auto">
            <a:xfrm>
              <a:off x="4185"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66" name="Line 30"/>
            <p:cNvSpPr>
              <a:spLocks noChangeShapeType="1"/>
            </p:cNvSpPr>
            <p:nvPr/>
          </p:nvSpPr>
          <p:spPr bwMode="auto">
            <a:xfrm>
              <a:off x="4440" y="3070"/>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2367" name="Group 31"/>
          <p:cNvGrpSpPr>
            <a:grpSpLocks/>
          </p:cNvGrpSpPr>
          <p:nvPr/>
        </p:nvGrpSpPr>
        <p:grpSpPr bwMode="auto">
          <a:xfrm>
            <a:off x="874713" y="4633913"/>
            <a:ext cx="7977187" cy="2070100"/>
            <a:chOff x="551" y="2919"/>
            <a:chExt cx="5025" cy="1304"/>
          </a:xfrm>
        </p:grpSpPr>
        <p:sp>
          <p:nvSpPr>
            <p:cNvPr id="142368" name="Line 32"/>
            <p:cNvSpPr>
              <a:spLocks noChangeShapeType="1"/>
            </p:cNvSpPr>
            <p:nvPr/>
          </p:nvSpPr>
          <p:spPr bwMode="auto">
            <a:xfrm flipV="1">
              <a:off x="813" y="2919"/>
              <a:ext cx="0" cy="955"/>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69" name="Line 33"/>
            <p:cNvSpPr>
              <a:spLocks noChangeShapeType="1"/>
            </p:cNvSpPr>
            <p:nvPr/>
          </p:nvSpPr>
          <p:spPr bwMode="auto">
            <a:xfrm>
              <a:off x="813" y="3874"/>
              <a:ext cx="4158" cy="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70" name="Text Box 34"/>
            <p:cNvSpPr txBox="1">
              <a:spLocks noChangeArrowheads="1"/>
            </p:cNvSpPr>
            <p:nvPr/>
          </p:nvSpPr>
          <p:spPr bwMode="auto">
            <a:xfrm rot="16200000">
              <a:off x="345" y="3279"/>
              <a:ext cx="6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intensity</a:t>
              </a:r>
            </a:p>
          </p:txBody>
        </p:sp>
        <p:sp>
          <p:nvSpPr>
            <p:cNvPr id="142371" name="Text Box 35"/>
            <p:cNvSpPr txBox="1">
              <a:spLocks noChangeArrowheads="1"/>
            </p:cNvSpPr>
            <p:nvPr/>
          </p:nvSpPr>
          <p:spPr bwMode="auto">
            <a:xfrm>
              <a:off x="2416" y="3992"/>
              <a:ext cx="97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resolution (</a:t>
              </a:r>
              <a:r>
                <a:rPr lang="en-US" altLang="en-US">
                  <a:cs typeface="Arial" pitchFamily="34" charset="0"/>
                </a:rPr>
                <a:t>Å</a:t>
              </a:r>
              <a:r>
                <a:rPr lang="en-US" altLang="en-US"/>
                <a:t>)</a:t>
              </a:r>
            </a:p>
          </p:txBody>
        </p:sp>
        <p:sp>
          <p:nvSpPr>
            <p:cNvPr id="142372" name="Text Box 36"/>
            <p:cNvSpPr txBox="1">
              <a:spLocks noChangeArrowheads="1"/>
            </p:cNvSpPr>
            <p:nvPr/>
          </p:nvSpPr>
          <p:spPr bwMode="auto">
            <a:xfrm>
              <a:off x="680" y="3845"/>
              <a:ext cx="4896" cy="20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500" b="1">
                  <a:sym typeface="Symbol" pitchFamily="18" charset="2"/>
                </a:rPr>
                <a:t> </a:t>
              </a:r>
              <a:r>
                <a:rPr lang="en-US" altLang="en-US" sz="1500" b="1"/>
                <a:t>             10          5                3           2.7         2.5       2.0         1.8         1.5</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233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423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8690" name="Object 2"/>
          <p:cNvGraphicFramePr>
            <a:graphicFrameLocks noChangeAspect="1"/>
          </p:cNvGraphicFramePr>
          <p:nvPr/>
        </p:nvGraphicFramePr>
        <p:xfrm>
          <a:off x="1571625" y="1406525"/>
          <a:ext cx="5988050" cy="3521075"/>
        </p:xfrm>
        <a:graphic>
          <a:graphicData uri="http://schemas.openxmlformats.org/presentationml/2006/ole">
            <mc:AlternateContent xmlns:mc="http://schemas.openxmlformats.org/markup-compatibility/2006">
              <mc:Choice xmlns:v="urn:schemas-microsoft-com:vml" Requires="v">
                <p:oleObj spid="_x0000_s498898" name="Image" r:id="rId3" imgW="11961905" imgH="7034921" progId="Photoshop.Image.6">
                  <p:embed/>
                </p:oleObj>
              </mc:Choice>
              <mc:Fallback>
                <p:oleObj name="Image" r:id="rId3" imgW="11961905" imgH="7034921" progId="Photoshop.Image.6">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625" y="1406525"/>
                        <a:ext cx="5988050" cy="352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98691" name="Rectangle 3"/>
          <p:cNvSpPr>
            <a:spLocks noGrp="1" noChangeArrowheads="1"/>
          </p:cNvSpPr>
          <p:nvPr>
            <p:ph type="title"/>
          </p:nvPr>
        </p:nvSpPr>
        <p:spPr/>
        <p:txBody>
          <a:bodyPr/>
          <a:lstStyle/>
          <a:p>
            <a:r>
              <a:rPr lang="en-US" altLang="en-US"/>
              <a:t>stress and strain</a:t>
            </a:r>
          </a:p>
        </p:txBody>
      </p:sp>
      <p:grpSp>
        <p:nvGrpSpPr>
          <p:cNvPr id="498692" name="Group 4"/>
          <p:cNvGrpSpPr>
            <a:grpSpLocks/>
          </p:cNvGrpSpPr>
          <p:nvPr/>
        </p:nvGrpSpPr>
        <p:grpSpPr bwMode="auto">
          <a:xfrm>
            <a:off x="874713" y="4633913"/>
            <a:ext cx="7977187" cy="2070100"/>
            <a:chOff x="551" y="2919"/>
            <a:chExt cx="5025" cy="1304"/>
          </a:xfrm>
        </p:grpSpPr>
        <p:sp>
          <p:nvSpPr>
            <p:cNvPr id="498693" name="Line 5"/>
            <p:cNvSpPr>
              <a:spLocks noChangeShapeType="1"/>
            </p:cNvSpPr>
            <p:nvPr/>
          </p:nvSpPr>
          <p:spPr bwMode="auto">
            <a:xfrm flipV="1">
              <a:off x="813" y="2919"/>
              <a:ext cx="0" cy="955"/>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694" name="Line 6"/>
            <p:cNvSpPr>
              <a:spLocks noChangeShapeType="1"/>
            </p:cNvSpPr>
            <p:nvPr/>
          </p:nvSpPr>
          <p:spPr bwMode="auto">
            <a:xfrm>
              <a:off x="813" y="3874"/>
              <a:ext cx="4158" cy="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695" name="Text Box 7"/>
            <p:cNvSpPr txBox="1">
              <a:spLocks noChangeArrowheads="1"/>
            </p:cNvSpPr>
            <p:nvPr/>
          </p:nvSpPr>
          <p:spPr bwMode="auto">
            <a:xfrm rot="16200000">
              <a:off x="345" y="3279"/>
              <a:ext cx="6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intensity</a:t>
              </a:r>
            </a:p>
          </p:txBody>
        </p:sp>
        <p:sp>
          <p:nvSpPr>
            <p:cNvPr id="498696" name="Text Box 8"/>
            <p:cNvSpPr txBox="1">
              <a:spLocks noChangeArrowheads="1"/>
            </p:cNvSpPr>
            <p:nvPr/>
          </p:nvSpPr>
          <p:spPr bwMode="auto">
            <a:xfrm>
              <a:off x="2416" y="3992"/>
              <a:ext cx="97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resolution (</a:t>
              </a:r>
              <a:r>
                <a:rPr lang="en-US" altLang="en-US">
                  <a:cs typeface="Arial" pitchFamily="34" charset="0"/>
                </a:rPr>
                <a:t>Å</a:t>
              </a:r>
              <a:r>
                <a:rPr lang="en-US" altLang="en-US"/>
                <a:t>)</a:t>
              </a:r>
            </a:p>
          </p:txBody>
        </p:sp>
        <p:sp>
          <p:nvSpPr>
            <p:cNvPr id="498697" name="Text Box 9"/>
            <p:cNvSpPr txBox="1">
              <a:spLocks noChangeArrowheads="1"/>
            </p:cNvSpPr>
            <p:nvPr/>
          </p:nvSpPr>
          <p:spPr bwMode="auto">
            <a:xfrm>
              <a:off x="680" y="3845"/>
              <a:ext cx="4896" cy="20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500" b="1">
                  <a:sym typeface="Symbol" pitchFamily="18" charset="2"/>
                </a:rPr>
                <a:t> </a:t>
              </a:r>
              <a:r>
                <a:rPr lang="en-US" altLang="en-US" sz="1500" b="1"/>
                <a:t>             10          5                3           2.7         2.5       2.0         1.8         1.5</a:t>
              </a:r>
            </a:p>
          </p:txBody>
        </p:sp>
      </p:grpSp>
      <p:grpSp>
        <p:nvGrpSpPr>
          <p:cNvPr id="498698" name="Group 10"/>
          <p:cNvGrpSpPr>
            <a:grpSpLocks/>
          </p:cNvGrpSpPr>
          <p:nvPr/>
        </p:nvGrpSpPr>
        <p:grpSpPr bwMode="auto">
          <a:xfrm>
            <a:off x="1571625" y="1406525"/>
            <a:ext cx="5905500" cy="4738688"/>
            <a:chOff x="990" y="886"/>
            <a:chExt cx="3720" cy="2985"/>
          </a:xfrm>
        </p:grpSpPr>
        <p:graphicFrame>
          <p:nvGraphicFramePr>
            <p:cNvPr id="498699" name="Object 11"/>
            <p:cNvGraphicFramePr>
              <a:graphicFrameLocks noChangeAspect="1"/>
            </p:cNvGraphicFramePr>
            <p:nvPr/>
          </p:nvGraphicFramePr>
          <p:xfrm>
            <a:off x="990" y="886"/>
            <a:ext cx="3720" cy="2187"/>
          </p:xfrm>
          <a:graphic>
            <a:graphicData uri="http://schemas.openxmlformats.org/presentationml/2006/ole">
              <mc:AlternateContent xmlns:mc="http://schemas.openxmlformats.org/markup-compatibility/2006">
                <mc:Choice xmlns:v="urn:schemas-microsoft-com:vml" Requires="v">
                  <p:oleObj spid="_x0000_s498899" name="Image" r:id="rId5" imgW="11961905" imgH="7034921" progId="Photoshop.Image.6">
                    <p:embed/>
                  </p:oleObj>
                </mc:Choice>
                <mc:Fallback>
                  <p:oleObj name="Image" r:id="rId5" imgW="11961905" imgH="7034921" progId="Photoshop.Image.6">
                    <p:embed/>
                    <p:pic>
                      <p:nvPicPr>
                        <p:cNvPr id="0"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 y="886"/>
                          <a:ext cx="3720" cy="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98700" name="Line 12"/>
            <p:cNvSpPr>
              <a:spLocks noChangeShapeType="1"/>
            </p:cNvSpPr>
            <p:nvPr/>
          </p:nvSpPr>
          <p:spPr bwMode="auto">
            <a:xfrm>
              <a:off x="1134"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01" name="Line 13"/>
            <p:cNvSpPr>
              <a:spLocks noChangeShapeType="1"/>
            </p:cNvSpPr>
            <p:nvPr/>
          </p:nvSpPr>
          <p:spPr bwMode="auto">
            <a:xfrm>
              <a:off x="1392"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02" name="Line 14"/>
            <p:cNvSpPr>
              <a:spLocks noChangeShapeType="1"/>
            </p:cNvSpPr>
            <p:nvPr/>
          </p:nvSpPr>
          <p:spPr bwMode="auto">
            <a:xfrm>
              <a:off x="1651"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03" name="Line 15"/>
            <p:cNvSpPr>
              <a:spLocks noChangeShapeType="1"/>
            </p:cNvSpPr>
            <p:nvPr/>
          </p:nvSpPr>
          <p:spPr bwMode="auto">
            <a:xfrm>
              <a:off x="1909"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04" name="Line 16"/>
            <p:cNvSpPr>
              <a:spLocks noChangeShapeType="1"/>
            </p:cNvSpPr>
            <p:nvPr/>
          </p:nvSpPr>
          <p:spPr bwMode="auto">
            <a:xfrm>
              <a:off x="2168"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05" name="Line 17"/>
            <p:cNvSpPr>
              <a:spLocks noChangeShapeType="1"/>
            </p:cNvSpPr>
            <p:nvPr/>
          </p:nvSpPr>
          <p:spPr bwMode="auto">
            <a:xfrm>
              <a:off x="2427"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06" name="Line 18"/>
            <p:cNvSpPr>
              <a:spLocks noChangeShapeType="1"/>
            </p:cNvSpPr>
            <p:nvPr/>
          </p:nvSpPr>
          <p:spPr bwMode="auto">
            <a:xfrm>
              <a:off x="2685"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07" name="Line 19"/>
            <p:cNvSpPr>
              <a:spLocks noChangeShapeType="1"/>
            </p:cNvSpPr>
            <p:nvPr/>
          </p:nvSpPr>
          <p:spPr bwMode="auto">
            <a:xfrm>
              <a:off x="2944"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08" name="Line 20"/>
            <p:cNvSpPr>
              <a:spLocks noChangeShapeType="1"/>
            </p:cNvSpPr>
            <p:nvPr/>
          </p:nvSpPr>
          <p:spPr bwMode="auto">
            <a:xfrm>
              <a:off x="3202"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09" name="Line 21"/>
            <p:cNvSpPr>
              <a:spLocks noChangeShapeType="1"/>
            </p:cNvSpPr>
            <p:nvPr/>
          </p:nvSpPr>
          <p:spPr bwMode="auto">
            <a:xfrm>
              <a:off x="3461"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10" name="Line 22"/>
            <p:cNvSpPr>
              <a:spLocks noChangeShapeType="1"/>
            </p:cNvSpPr>
            <p:nvPr/>
          </p:nvSpPr>
          <p:spPr bwMode="auto">
            <a:xfrm>
              <a:off x="3720"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11" name="Line 23"/>
            <p:cNvSpPr>
              <a:spLocks noChangeShapeType="1"/>
            </p:cNvSpPr>
            <p:nvPr/>
          </p:nvSpPr>
          <p:spPr bwMode="auto">
            <a:xfrm>
              <a:off x="3978"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12" name="Line 24"/>
            <p:cNvSpPr>
              <a:spLocks noChangeShapeType="1"/>
            </p:cNvSpPr>
            <p:nvPr/>
          </p:nvSpPr>
          <p:spPr bwMode="auto">
            <a:xfrm>
              <a:off x="4237"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13" name="Line 25"/>
            <p:cNvSpPr>
              <a:spLocks noChangeShapeType="1"/>
            </p:cNvSpPr>
            <p:nvPr/>
          </p:nvSpPr>
          <p:spPr bwMode="auto">
            <a:xfrm>
              <a:off x="4496" y="3070"/>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98714" name="Group 26"/>
          <p:cNvGrpSpPr>
            <a:grpSpLocks/>
          </p:cNvGrpSpPr>
          <p:nvPr/>
        </p:nvGrpSpPr>
        <p:grpSpPr bwMode="auto">
          <a:xfrm>
            <a:off x="1571625" y="1406525"/>
            <a:ext cx="5988050" cy="4738688"/>
            <a:chOff x="990" y="886"/>
            <a:chExt cx="3772" cy="2985"/>
          </a:xfrm>
        </p:grpSpPr>
        <p:graphicFrame>
          <p:nvGraphicFramePr>
            <p:cNvPr id="498715" name="Object 27"/>
            <p:cNvGraphicFramePr>
              <a:graphicFrameLocks noChangeAspect="1"/>
            </p:cNvGraphicFramePr>
            <p:nvPr/>
          </p:nvGraphicFramePr>
          <p:xfrm>
            <a:off x="990" y="886"/>
            <a:ext cx="3772" cy="2218"/>
          </p:xfrm>
          <a:graphic>
            <a:graphicData uri="http://schemas.openxmlformats.org/presentationml/2006/ole">
              <mc:AlternateContent xmlns:mc="http://schemas.openxmlformats.org/markup-compatibility/2006">
                <mc:Choice xmlns:v="urn:schemas-microsoft-com:vml" Requires="v">
                  <p:oleObj spid="_x0000_s498900" name="Image" r:id="rId6" imgW="11961905" imgH="7034921" progId="Photoshop.Image.6">
                    <p:embed/>
                  </p:oleObj>
                </mc:Choice>
                <mc:Fallback>
                  <p:oleObj name="Image" r:id="rId6" imgW="11961905" imgH="7034921" progId="Photoshop.Image.6">
                    <p:embed/>
                    <p:pic>
                      <p:nvPicPr>
                        <p:cNvPr id="0" name="Object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 y="886"/>
                          <a:ext cx="3772" cy="2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98716" name="Line 28"/>
            <p:cNvSpPr>
              <a:spLocks noChangeShapeType="1"/>
            </p:cNvSpPr>
            <p:nvPr/>
          </p:nvSpPr>
          <p:spPr bwMode="auto">
            <a:xfrm>
              <a:off x="1134"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17" name="Line 29"/>
            <p:cNvSpPr>
              <a:spLocks noChangeShapeType="1"/>
            </p:cNvSpPr>
            <p:nvPr/>
          </p:nvSpPr>
          <p:spPr bwMode="auto">
            <a:xfrm>
              <a:off x="1388"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18" name="Line 30"/>
            <p:cNvSpPr>
              <a:spLocks noChangeShapeType="1"/>
            </p:cNvSpPr>
            <p:nvPr/>
          </p:nvSpPr>
          <p:spPr bwMode="auto">
            <a:xfrm>
              <a:off x="1642"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19" name="Line 31"/>
            <p:cNvSpPr>
              <a:spLocks noChangeShapeType="1"/>
            </p:cNvSpPr>
            <p:nvPr/>
          </p:nvSpPr>
          <p:spPr bwMode="auto">
            <a:xfrm>
              <a:off x="1896"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20" name="Line 32"/>
            <p:cNvSpPr>
              <a:spLocks noChangeShapeType="1"/>
            </p:cNvSpPr>
            <p:nvPr/>
          </p:nvSpPr>
          <p:spPr bwMode="auto">
            <a:xfrm>
              <a:off x="2151"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21" name="Line 33"/>
            <p:cNvSpPr>
              <a:spLocks noChangeShapeType="1"/>
            </p:cNvSpPr>
            <p:nvPr/>
          </p:nvSpPr>
          <p:spPr bwMode="auto">
            <a:xfrm>
              <a:off x="2405"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22" name="Line 34"/>
            <p:cNvSpPr>
              <a:spLocks noChangeShapeType="1"/>
            </p:cNvSpPr>
            <p:nvPr/>
          </p:nvSpPr>
          <p:spPr bwMode="auto">
            <a:xfrm>
              <a:off x="2659"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23" name="Line 35"/>
            <p:cNvSpPr>
              <a:spLocks noChangeShapeType="1"/>
            </p:cNvSpPr>
            <p:nvPr/>
          </p:nvSpPr>
          <p:spPr bwMode="auto">
            <a:xfrm>
              <a:off x="2914"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24" name="Line 36"/>
            <p:cNvSpPr>
              <a:spLocks noChangeShapeType="1"/>
            </p:cNvSpPr>
            <p:nvPr/>
          </p:nvSpPr>
          <p:spPr bwMode="auto">
            <a:xfrm>
              <a:off x="3168"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25" name="Line 37"/>
            <p:cNvSpPr>
              <a:spLocks noChangeShapeType="1"/>
            </p:cNvSpPr>
            <p:nvPr/>
          </p:nvSpPr>
          <p:spPr bwMode="auto">
            <a:xfrm>
              <a:off x="3422"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26" name="Line 38"/>
            <p:cNvSpPr>
              <a:spLocks noChangeShapeType="1"/>
            </p:cNvSpPr>
            <p:nvPr/>
          </p:nvSpPr>
          <p:spPr bwMode="auto">
            <a:xfrm>
              <a:off x="3677"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27" name="Line 39"/>
            <p:cNvSpPr>
              <a:spLocks noChangeShapeType="1"/>
            </p:cNvSpPr>
            <p:nvPr/>
          </p:nvSpPr>
          <p:spPr bwMode="auto">
            <a:xfrm>
              <a:off x="3931"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28" name="Line 40"/>
            <p:cNvSpPr>
              <a:spLocks noChangeShapeType="1"/>
            </p:cNvSpPr>
            <p:nvPr/>
          </p:nvSpPr>
          <p:spPr bwMode="auto">
            <a:xfrm>
              <a:off x="4185" y="3069"/>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729" name="Line 41"/>
            <p:cNvSpPr>
              <a:spLocks noChangeShapeType="1"/>
            </p:cNvSpPr>
            <p:nvPr/>
          </p:nvSpPr>
          <p:spPr bwMode="auto">
            <a:xfrm>
              <a:off x="4440" y="3070"/>
              <a:ext cx="0" cy="8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49871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98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p:txBody>
          <a:bodyPr/>
          <a:lstStyle/>
          <a:p>
            <a:r>
              <a:rPr lang="en-US" altLang="en-US"/>
              <a:t>MiTeGen MicroTools</a:t>
            </a:r>
          </a:p>
        </p:txBody>
      </p:sp>
      <p:sp>
        <p:nvSpPr>
          <p:cNvPr id="537603" name="Text Box 3"/>
          <p:cNvSpPr txBox="1">
            <a:spLocks noChangeArrowheads="1"/>
          </p:cNvSpPr>
          <p:nvPr/>
        </p:nvSpPr>
        <p:spPr bwMode="auto">
          <a:xfrm>
            <a:off x="107950" y="6191250"/>
            <a:ext cx="8921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latin typeface="Courier New" pitchFamily="49" charset="0"/>
              </a:rPr>
              <a:t>http://www.mitegen.com/products/microtools/microtools_kit1.shtml</a:t>
            </a:r>
          </a:p>
        </p:txBody>
      </p:sp>
      <p:pic>
        <p:nvPicPr>
          <p:cNvPr id="537604" name="Picture 4"/>
          <p:cNvPicPr>
            <a:picLocks noChangeAspect="1" noChangeArrowheads="1"/>
          </p:cNvPicPr>
          <p:nvPr/>
        </p:nvPicPr>
        <p:blipFill>
          <a:blip r:embed="rId2">
            <a:extLst>
              <a:ext uri="{28A0092B-C50C-407E-A947-70E740481C1C}">
                <a14:useLocalDpi xmlns:a14="http://schemas.microsoft.com/office/drawing/2010/main" val="0"/>
              </a:ext>
            </a:extLst>
          </a:blip>
          <a:srcRect r="1111"/>
          <a:stretch>
            <a:fillRect/>
          </a:stretch>
        </p:blipFill>
        <p:spPr bwMode="auto">
          <a:xfrm>
            <a:off x="1516063" y="3562350"/>
            <a:ext cx="6111875" cy="23034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7605" name="Picture 5"/>
          <p:cNvPicPr>
            <a:picLocks noChangeAspect="1" noChangeArrowheads="1"/>
          </p:cNvPicPr>
          <p:nvPr/>
        </p:nvPicPr>
        <p:blipFill>
          <a:blip r:embed="rId3">
            <a:extLst>
              <a:ext uri="{28A0092B-C50C-407E-A947-70E740481C1C}">
                <a14:useLocalDpi xmlns:a14="http://schemas.microsoft.com/office/drawing/2010/main" val="0"/>
              </a:ext>
            </a:extLst>
          </a:blip>
          <a:srcRect r="1111"/>
          <a:stretch>
            <a:fillRect/>
          </a:stretch>
        </p:blipFill>
        <p:spPr bwMode="auto">
          <a:xfrm>
            <a:off x="1516063" y="1249363"/>
            <a:ext cx="6111875" cy="23320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291" name="Rectangle 3"/>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292" name="Rectangle 4"/>
          <p:cNvSpPr>
            <a:spLocks noGrp="1" noChangeArrowheads="1"/>
          </p:cNvSpPr>
          <p:nvPr>
            <p:ph type="title"/>
          </p:nvPr>
        </p:nvSpPr>
        <p:spPr>
          <a:xfrm>
            <a:off x="457200" y="-207963"/>
            <a:ext cx="8229600" cy="1143001"/>
          </a:xfrm>
        </p:spPr>
        <p:txBody>
          <a:bodyPr/>
          <a:lstStyle/>
          <a:p>
            <a:r>
              <a:rPr lang="en-US" altLang="en-US"/>
              <a:t>cryo assay</a:t>
            </a:r>
          </a:p>
        </p:txBody>
      </p:sp>
      <p:sp>
        <p:nvSpPr>
          <p:cNvPr id="140293" name="Text Box 5"/>
          <p:cNvSpPr txBox="1">
            <a:spLocks noChangeArrowheads="1"/>
          </p:cNvSpPr>
          <p:nvPr/>
        </p:nvSpPr>
        <p:spPr bwMode="auto">
          <a:xfrm>
            <a:off x="776288" y="1654175"/>
            <a:ext cx="7829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140294" name="Text Box 6"/>
          <p:cNvSpPr txBox="1">
            <a:spLocks noChangeArrowheads="1"/>
          </p:cNvSpPr>
          <p:nvPr/>
        </p:nvSpPr>
        <p:spPr bwMode="auto">
          <a:xfrm>
            <a:off x="1576388" y="1798638"/>
            <a:ext cx="5757862" cy="239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lgn="ctr"/>
            <a:r>
              <a:rPr lang="en-US" altLang="en-US" sz="3600"/>
              <a:t>does it “freeze clear”?</a:t>
            </a:r>
          </a:p>
          <a:p>
            <a:pPr algn="ctr"/>
            <a:endParaRPr lang="en-US" altLang="en-US" sz="3600"/>
          </a:p>
          <a:p>
            <a:pPr algn="ctr"/>
            <a:endParaRPr lang="en-US" altLang="en-US" sz="3600"/>
          </a:p>
          <a:p>
            <a:pPr algn="ctr"/>
            <a:r>
              <a:rPr lang="en-US" altLang="en-US" sz="3600"/>
              <a:t>vs.</a:t>
            </a:r>
          </a:p>
          <a:p>
            <a:endParaRPr lang="en-US" altLang="en-US" sz="1000" baseline="-25000"/>
          </a:p>
        </p:txBody>
      </p:sp>
      <p:pic>
        <p:nvPicPr>
          <p:cNvPr id="140295" name="Picture 7" descr="snap_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8138" y="2843213"/>
            <a:ext cx="1506537" cy="2211387"/>
          </a:xfrm>
          <a:prstGeom prst="rect">
            <a:avLst/>
          </a:prstGeom>
          <a:noFill/>
          <a:extLst>
            <a:ext uri="{909E8E84-426E-40DD-AFC4-6F175D3DCCD1}">
              <a14:hiddenFill xmlns:a14="http://schemas.microsoft.com/office/drawing/2010/main">
                <a:solidFill>
                  <a:srgbClr val="FFFFFF"/>
                </a:solidFill>
              </a14:hiddenFill>
            </a:ext>
          </a:extLst>
        </p:spPr>
      </p:pic>
      <p:pic>
        <p:nvPicPr>
          <p:cNvPr id="140296" name="Picture 8" descr="snap_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438" y="2889250"/>
            <a:ext cx="1506537" cy="22113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Oval 2"/>
          <p:cNvSpPr>
            <a:spLocks noChangeArrowheads="1"/>
          </p:cNvSpPr>
          <p:nvPr/>
        </p:nvSpPr>
        <p:spPr bwMode="auto">
          <a:xfrm>
            <a:off x="3767138" y="2686050"/>
            <a:ext cx="1273175" cy="263525"/>
          </a:xfrm>
          <a:prstGeom prst="ellipse">
            <a:avLst/>
          </a:prstGeom>
          <a:solidFill>
            <a:srgbClr val="0033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03" name="AutoShape 3"/>
          <p:cNvSpPr>
            <a:spLocks noChangeArrowheads="1"/>
          </p:cNvSpPr>
          <p:nvPr/>
        </p:nvSpPr>
        <p:spPr bwMode="auto">
          <a:xfrm>
            <a:off x="3667125" y="1765300"/>
            <a:ext cx="1487488" cy="1047750"/>
          </a:xfrm>
          <a:prstGeom prst="roundRect">
            <a:avLst>
              <a:gd name="adj" fmla="val 16667"/>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04" name="Rectangle 4"/>
          <p:cNvSpPr>
            <a:spLocks noChangeArrowheads="1"/>
          </p:cNvSpPr>
          <p:nvPr/>
        </p:nvSpPr>
        <p:spPr bwMode="auto">
          <a:xfrm>
            <a:off x="7704138" y="901700"/>
            <a:ext cx="487362" cy="5311775"/>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05" name="Freeform 5"/>
          <p:cNvSpPr>
            <a:spLocks/>
          </p:cNvSpPr>
          <p:nvPr/>
        </p:nvSpPr>
        <p:spPr bwMode="auto">
          <a:xfrm>
            <a:off x="2841625" y="969963"/>
            <a:ext cx="5753100" cy="1660525"/>
          </a:xfrm>
          <a:custGeom>
            <a:avLst/>
            <a:gdLst>
              <a:gd name="T0" fmla="*/ 151 w 3624"/>
              <a:gd name="T1" fmla="*/ 139 h 1046"/>
              <a:gd name="T2" fmla="*/ 151 w 3624"/>
              <a:gd name="T3" fmla="*/ 438 h 1046"/>
              <a:gd name="T4" fmla="*/ 254 w 3624"/>
              <a:gd name="T5" fmla="*/ 533 h 1046"/>
              <a:gd name="T6" fmla="*/ 1674 w 3624"/>
              <a:gd name="T7" fmla="*/ 541 h 1046"/>
              <a:gd name="T8" fmla="*/ 2029 w 3624"/>
              <a:gd name="T9" fmla="*/ 715 h 1046"/>
              <a:gd name="T10" fmla="*/ 2581 w 3624"/>
              <a:gd name="T11" fmla="*/ 943 h 1046"/>
              <a:gd name="T12" fmla="*/ 3457 w 3624"/>
              <a:gd name="T13" fmla="*/ 983 h 1046"/>
              <a:gd name="T14" fmla="*/ 3583 w 3624"/>
              <a:gd name="T15" fmla="*/ 565 h 1046"/>
              <a:gd name="T16" fmla="*/ 3481 w 3624"/>
              <a:gd name="T17" fmla="*/ 289 h 1046"/>
              <a:gd name="T18" fmla="*/ 2810 w 3624"/>
              <a:gd name="T19" fmla="*/ 91 h 1046"/>
              <a:gd name="T20" fmla="*/ 1769 w 3624"/>
              <a:gd name="T21" fmla="*/ 12 h 1046"/>
              <a:gd name="T22" fmla="*/ 301 w 3624"/>
              <a:gd name="T23" fmla="*/ 20 h 1046"/>
              <a:gd name="T24" fmla="*/ 151 w 3624"/>
              <a:gd name="T25" fmla="*/ 139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24" h="1046">
                <a:moveTo>
                  <a:pt x="151" y="139"/>
                </a:moveTo>
                <a:cubicBezTo>
                  <a:pt x="126" y="209"/>
                  <a:pt x="134" y="372"/>
                  <a:pt x="151" y="438"/>
                </a:cubicBezTo>
                <a:cubicBezTo>
                  <a:pt x="168" y="504"/>
                  <a:pt x="0" y="516"/>
                  <a:pt x="254" y="533"/>
                </a:cubicBezTo>
                <a:cubicBezTo>
                  <a:pt x="508" y="550"/>
                  <a:pt x="1378" y="511"/>
                  <a:pt x="1674" y="541"/>
                </a:cubicBezTo>
                <a:cubicBezTo>
                  <a:pt x="1970" y="571"/>
                  <a:pt x="1878" y="648"/>
                  <a:pt x="2029" y="715"/>
                </a:cubicBezTo>
                <a:cubicBezTo>
                  <a:pt x="2180" y="782"/>
                  <a:pt x="2343" y="898"/>
                  <a:pt x="2581" y="943"/>
                </a:cubicBezTo>
                <a:cubicBezTo>
                  <a:pt x="2819" y="988"/>
                  <a:pt x="3290" y="1046"/>
                  <a:pt x="3457" y="983"/>
                </a:cubicBezTo>
                <a:cubicBezTo>
                  <a:pt x="3624" y="920"/>
                  <a:pt x="3579" y="681"/>
                  <a:pt x="3583" y="565"/>
                </a:cubicBezTo>
                <a:cubicBezTo>
                  <a:pt x="3587" y="449"/>
                  <a:pt x="3610" y="368"/>
                  <a:pt x="3481" y="289"/>
                </a:cubicBezTo>
                <a:cubicBezTo>
                  <a:pt x="3352" y="210"/>
                  <a:pt x="3095" y="137"/>
                  <a:pt x="2810" y="91"/>
                </a:cubicBezTo>
                <a:cubicBezTo>
                  <a:pt x="2525" y="45"/>
                  <a:pt x="2187" y="24"/>
                  <a:pt x="1769" y="12"/>
                </a:cubicBezTo>
                <a:cubicBezTo>
                  <a:pt x="1351" y="0"/>
                  <a:pt x="575" y="3"/>
                  <a:pt x="301" y="20"/>
                </a:cubicBezTo>
                <a:cubicBezTo>
                  <a:pt x="27" y="37"/>
                  <a:pt x="176" y="69"/>
                  <a:pt x="151" y="139"/>
                </a:cubicBezTo>
                <a:close/>
              </a:path>
            </a:pathLst>
          </a:cu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06" name="Rectangle 6"/>
          <p:cNvSpPr>
            <a:spLocks noGrp="1" noChangeArrowheads="1"/>
          </p:cNvSpPr>
          <p:nvPr>
            <p:ph type="title"/>
          </p:nvPr>
        </p:nvSpPr>
        <p:spPr>
          <a:xfrm>
            <a:off x="457200" y="33338"/>
            <a:ext cx="8229600" cy="504825"/>
          </a:xfrm>
        </p:spPr>
        <p:txBody>
          <a:bodyPr/>
          <a:lstStyle/>
          <a:p>
            <a:r>
              <a:rPr lang="en-US" altLang="en-US" sz="2800"/>
              <a:t>You do not need a cryostream to check your cryo!</a:t>
            </a:r>
          </a:p>
        </p:txBody>
      </p:sp>
      <p:grpSp>
        <p:nvGrpSpPr>
          <p:cNvPr id="102407" name="Group 7"/>
          <p:cNvGrpSpPr>
            <a:grpSpLocks/>
          </p:cNvGrpSpPr>
          <p:nvPr/>
        </p:nvGrpSpPr>
        <p:grpSpPr bwMode="auto">
          <a:xfrm>
            <a:off x="-3848100" y="966788"/>
            <a:ext cx="3848100" cy="2252662"/>
            <a:chOff x="1543" y="2247"/>
            <a:chExt cx="2424" cy="1419"/>
          </a:xfrm>
        </p:grpSpPr>
        <p:sp>
          <p:nvSpPr>
            <p:cNvPr id="102408" name="Freeform 8"/>
            <p:cNvSpPr>
              <a:spLocks/>
            </p:cNvSpPr>
            <p:nvPr/>
          </p:nvSpPr>
          <p:spPr bwMode="auto">
            <a:xfrm>
              <a:off x="1543" y="2334"/>
              <a:ext cx="2424" cy="852"/>
            </a:xfrm>
            <a:custGeom>
              <a:avLst/>
              <a:gdLst>
                <a:gd name="T0" fmla="*/ 202 w 4168"/>
                <a:gd name="T1" fmla="*/ 452 h 1481"/>
                <a:gd name="T2" fmla="*/ 297 w 4168"/>
                <a:gd name="T3" fmla="*/ 121 h 1481"/>
                <a:gd name="T4" fmla="*/ 922 w 4168"/>
                <a:gd name="T5" fmla="*/ 91 h 1481"/>
                <a:gd name="T6" fmla="*/ 1159 w 4168"/>
                <a:gd name="T7" fmla="*/ 106 h 1481"/>
                <a:gd name="T8" fmla="*/ 1404 w 4168"/>
                <a:gd name="T9" fmla="*/ 106 h 1481"/>
                <a:gd name="T10" fmla="*/ 1836 w 4168"/>
                <a:gd name="T11" fmla="*/ 89 h 1481"/>
                <a:gd name="T12" fmla="*/ 2128 w 4168"/>
                <a:gd name="T13" fmla="*/ 89 h 1481"/>
                <a:gd name="T14" fmla="*/ 2285 w 4168"/>
                <a:gd name="T15" fmla="*/ 81 h 1481"/>
                <a:gd name="T16" fmla="*/ 2427 w 4168"/>
                <a:gd name="T17" fmla="*/ 81 h 1481"/>
                <a:gd name="T18" fmla="*/ 2577 w 4168"/>
                <a:gd name="T19" fmla="*/ 65 h 1481"/>
                <a:gd name="T20" fmla="*/ 2901 w 4168"/>
                <a:gd name="T21" fmla="*/ 58 h 1481"/>
                <a:gd name="T22" fmla="*/ 3264 w 4168"/>
                <a:gd name="T23" fmla="*/ 65 h 1481"/>
                <a:gd name="T24" fmla="*/ 3942 w 4168"/>
                <a:gd name="T25" fmla="*/ 97 h 1481"/>
                <a:gd name="T26" fmla="*/ 4005 w 4168"/>
                <a:gd name="T27" fmla="*/ 649 h 1481"/>
                <a:gd name="T28" fmla="*/ 4053 w 4168"/>
                <a:gd name="T29" fmla="*/ 1312 h 1481"/>
                <a:gd name="T30" fmla="*/ 3313 w 4168"/>
                <a:gd name="T31" fmla="*/ 1227 h 1481"/>
                <a:gd name="T32" fmla="*/ 851 w 4168"/>
                <a:gd name="T33" fmla="*/ 1274 h 1481"/>
                <a:gd name="T34" fmla="*/ 108 w 4168"/>
                <a:gd name="T35" fmla="*/ 1344 h 1481"/>
                <a:gd name="T36" fmla="*/ 202 w 4168"/>
                <a:gd name="T37" fmla="*/ 452 h 1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68" h="1481">
                  <a:moveTo>
                    <a:pt x="202" y="452"/>
                  </a:moveTo>
                  <a:cubicBezTo>
                    <a:pt x="233" y="248"/>
                    <a:pt x="177" y="181"/>
                    <a:pt x="297" y="121"/>
                  </a:cubicBezTo>
                  <a:cubicBezTo>
                    <a:pt x="417" y="61"/>
                    <a:pt x="778" y="93"/>
                    <a:pt x="922" y="91"/>
                  </a:cubicBezTo>
                  <a:cubicBezTo>
                    <a:pt x="1066" y="89"/>
                    <a:pt x="1079" y="103"/>
                    <a:pt x="1159" y="106"/>
                  </a:cubicBezTo>
                  <a:cubicBezTo>
                    <a:pt x="1239" y="109"/>
                    <a:pt x="1291" y="109"/>
                    <a:pt x="1404" y="106"/>
                  </a:cubicBezTo>
                  <a:cubicBezTo>
                    <a:pt x="1517" y="103"/>
                    <a:pt x="1715" y="92"/>
                    <a:pt x="1836" y="89"/>
                  </a:cubicBezTo>
                  <a:cubicBezTo>
                    <a:pt x="1957" y="86"/>
                    <a:pt x="2053" y="90"/>
                    <a:pt x="2128" y="89"/>
                  </a:cubicBezTo>
                  <a:cubicBezTo>
                    <a:pt x="2203" y="88"/>
                    <a:pt x="2235" y="82"/>
                    <a:pt x="2285" y="81"/>
                  </a:cubicBezTo>
                  <a:cubicBezTo>
                    <a:pt x="2335" y="80"/>
                    <a:pt x="2378" y="84"/>
                    <a:pt x="2427" y="81"/>
                  </a:cubicBezTo>
                  <a:cubicBezTo>
                    <a:pt x="2476" y="78"/>
                    <a:pt x="2498" y="69"/>
                    <a:pt x="2577" y="65"/>
                  </a:cubicBezTo>
                  <a:cubicBezTo>
                    <a:pt x="2656" y="61"/>
                    <a:pt x="2787" y="58"/>
                    <a:pt x="2901" y="58"/>
                  </a:cubicBezTo>
                  <a:cubicBezTo>
                    <a:pt x="3015" y="58"/>
                    <a:pt x="3091" y="59"/>
                    <a:pt x="3264" y="65"/>
                  </a:cubicBezTo>
                  <a:cubicBezTo>
                    <a:pt x="3437" y="71"/>
                    <a:pt x="3818" y="0"/>
                    <a:pt x="3942" y="97"/>
                  </a:cubicBezTo>
                  <a:cubicBezTo>
                    <a:pt x="4066" y="194"/>
                    <a:pt x="3987" y="447"/>
                    <a:pt x="4005" y="649"/>
                  </a:cubicBezTo>
                  <a:cubicBezTo>
                    <a:pt x="4023" y="851"/>
                    <a:pt x="4168" y="1216"/>
                    <a:pt x="4053" y="1312"/>
                  </a:cubicBezTo>
                  <a:cubicBezTo>
                    <a:pt x="3938" y="1408"/>
                    <a:pt x="3847" y="1233"/>
                    <a:pt x="3313" y="1227"/>
                  </a:cubicBezTo>
                  <a:cubicBezTo>
                    <a:pt x="2779" y="1221"/>
                    <a:pt x="1385" y="1255"/>
                    <a:pt x="851" y="1274"/>
                  </a:cubicBezTo>
                  <a:cubicBezTo>
                    <a:pt x="317" y="1293"/>
                    <a:pt x="216" y="1481"/>
                    <a:pt x="108" y="1344"/>
                  </a:cubicBezTo>
                  <a:cubicBezTo>
                    <a:pt x="0" y="1207"/>
                    <a:pt x="72" y="669"/>
                    <a:pt x="202" y="452"/>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09" name="Freeform 9"/>
            <p:cNvSpPr>
              <a:spLocks/>
            </p:cNvSpPr>
            <p:nvPr/>
          </p:nvSpPr>
          <p:spPr bwMode="auto">
            <a:xfrm>
              <a:off x="1797" y="2492"/>
              <a:ext cx="1911" cy="989"/>
            </a:xfrm>
            <a:custGeom>
              <a:avLst/>
              <a:gdLst>
                <a:gd name="T0" fmla="*/ 399 w 3288"/>
                <a:gd name="T1" fmla="*/ 359 h 1718"/>
                <a:gd name="T2" fmla="*/ 462 w 3288"/>
                <a:gd name="T3" fmla="*/ 303 h 1718"/>
                <a:gd name="T4" fmla="*/ 493 w 3288"/>
                <a:gd name="T5" fmla="*/ 351 h 1718"/>
                <a:gd name="T6" fmla="*/ 572 w 3288"/>
                <a:gd name="T7" fmla="*/ 366 h 1718"/>
                <a:gd name="T8" fmla="*/ 604 w 3288"/>
                <a:gd name="T9" fmla="*/ 319 h 1718"/>
                <a:gd name="T10" fmla="*/ 667 w 3288"/>
                <a:gd name="T11" fmla="*/ 366 h 1718"/>
                <a:gd name="T12" fmla="*/ 730 w 3288"/>
                <a:gd name="T13" fmla="*/ 366 h 1718"/>
                <a:gd name="T14" fmla="*/ 801 w 3288"/>
                <a:gd name="T15" fmla="*/ 390 h 1718"/>
                <a:gd name="T16" fmla="*/ 840 w 3288"/>
                <a:gd name="T17" fmla="*/ 382 h 1718"/>
                <a:gd name="T18" fmla="*/ 880 w 3288"/>
                <a:gd name="T19" fmla="*/ 366 h 1718"/>
                <a:gd name="T20" fmla="*/ 975 w 3288"/>
                <a:gd name="T21" fmla="*/ 366 h 1718"/>
                <a:gd name="T22" fmla="*/ 1022 w 3288"/>
                <a:gd name="T23" fmla="*/ 382 h 1718"/>
                <a:gd name="T24" fmla="*/ 1077 w 3288"/>
                <a:gd name="T25" fmla="*/ 359 h 1718"/>
                <a:gd name="T26" fmla="*/ 1132 w 3288"/>
                <a:gd name="T27" fmla="*/ 335 h 1718"/>
                <a:gd name="T28" fmla="*/ 1243 w 3288"/>
                <a:gd name="T29" fmla="*/ 335 h 1718"/>
                <a:gd name="T30" fmla="*/ 1282 w 3288"/>
                <a:gd name="T31" fmla="*/ 390 h 1718"/>
                <a:gd name="T32" fmla="*/ 1330 w 3288"/>
                <a:gd name="T33" fmla="*/ 366 h 1718"/>
                <a:gd name="T34" fmla="*/ 1416 w 3288"/>
                <a:gd name="T35" fmla="*/ 398 h 1718"/>
                <a:gd name="T36" fmla="*/ 1503 w 3288"/>
                <a:gd name="T37" fmla="*/ 374 h 1718"/>
                <a:gd name="T38" fmla="*/ 1551 w 3288"/>
                <a:gd name="T39" fmla="*/ 398 h 1718"/>
                <a:gd name="T40" fmla="*/ 1637 w 3288"/>
                <a:gd name="T41" fmla="*/ 366 h 1718"/>
                <a:gd name="T42" fmla="*/ 1700 w 3288"/>
                <a:gd name="T43" fmla="*/ 382 h 1718"/>
                <a:gd name="T44" fmla="*/ 1811 w 3288"/>
                <a:gd name="T45" fmla="*/ 351 h 1718"/>
                <a:gd name="T46" fmla="*/ 1866 w 3288"/>
                <a:gd name="T47" fmla="*/ 382 h 1718"/>
                <a:gd name="T48" fmla="*/ 1937 w 3288"/>
                <a:gd name="T49" fmla="*/ 351 h 1718"/>
                <a:gd name="T50" fmla="*/ 2000 w 3288"/>
                <a:gd name="T51" fmla="*/ 366 h 1718"/>
                <a:gd name="T52" fmla="*/ 2071 w 3288"/>
                <a:gd name="T53" fmla="*/ 343 h 1718"/>
                <a:gd name="T54" fmla="*/ 2150 w 3288"/>
                <a:gd name="T55" fmla="*/ 366 h 1718"/>
                <a:gd name="T56" fmla="*/ 2237 w 3288"/>
                <a:gd name="T57" fmla="*/ 343 h 1718"/>
                <a:gd name="T58" fmla="*/ 2292 w 3288"/>
                <a:gd name="T59" fmla="*/ 359 h 1718"/>
                <a:gd name="T60" fmla="*/ 2371 w 3288"/>
                <a:gd name="T61" fmla="*/ 335 h 1718"/>
                <a:gd name="T62" fmla="*/ 2482 w 3288"/>
                <a:gd name="T63" fmla="*/ 351 h 1718"/>
                <a:gd name="T64" fmla="*/ 2576 w 3288"/>
                <a:gd name="T65" fmla="*/ 351 h 1718"/>
                <a:gd name="T66" fmla="*/ 2718 w 3288"/>
                <a:gd name="T67" fmla="*/ 343 h 1718"/>
                <a:gd name="T68" fmla="*/ 2789 w 3288"/>
                <a:gd name="T69" fmla="*/ 327 h 1718"/>
                <a:gd name="T70" fmla="*/ 2845 w 3288"/>
                <a:gd name="T71" fmla="*/ 193 h 1718"/>
                <a:gd name="T72" fmla="*/ 2884 w 3288"/>
                <a:gd name="T73" fmla="*/ 1487 h 1718"/>
                <a:gd name="T74" fmla="*/ 422 w 3288"/>
                <a:gd name="T75" fmla="*/ 1534 h 1718"/>
                <a:gd name="T76" fmla="*/ 351 w 3288"/>
                <a:gd name="T77" fmla="*/ 382 h 1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88" h="1718">
                  <a:moveTo>
                    <a:pt x="399" y="359"/>
                  </a:moveTo>
                  <a:cubicBezTo>
                    <a:pt x="422" y="331"/>
                    <a:pt x="446" y="304"/>
                    <a:pt x="462" y="303"/>
                  </a:cubicBezTo>
                  <a:cubicBezTo>
                    <a:pt x="478" y="302"/>
                    <a:pt x="475" y="341"/>
                    <a:pt x="493" y="351"/>
                  </a:cubicBezTo>
                  <a:cubicBezTo>
                    <a:pt x="511" y="361"/>
                    <a:pt x="554" y="371"/>
                    <a:pt x="572" y="366"/>
                  </a:cubicBezTo>
                  <a:cubicBezTo>
                    <a:pt x="590" y="361"/>
                    <a:pt x="588" y="319"/>
                    <a:pt x="604" y="319"/>
                  </a:cubicBezTo>
                  <a:cubicBezTo>
                    <a:pt x="620" y="319"/>
                    <a:pt x="646" y="358"/>
                    <a:pt x="667" y="366"/>
                  </a:cubicBezTo>
                  <a:cubicBezTo>
                    <a:pt x="688" y="374"/>
                    <a:pt x="708" y="362"/>
                    <a:pt x="730" y="366"/>
                  </a:cubicBezTo>
                  <a:cubicBezTo>
                    <a:pt x="752" y="370"/>
                    <a:pt x="783" y="387"/>
                    <a:pt x="801" y="390"/>
                  </a:cubicBezTo>
                  <a:cubicBezTo>
                    <a:pt x="819" y="393"/>
                    <a:pt x="827" y="386"/>
                    <a:pt x="840" y="382"/>
                  </a:cubicBezTo>
                  <a:cubicBezTo>
                    <a:pt x="853" y="378"/>
                    <a:pt x="858" y="369"/>
                    <a:pt x="880" y="366"/>
                  </a:cubicBezTo>
                  <a:cubicBezTo>
                    <a:pt x="902" y="363"/>
                    <a:pt x="951" y="363"/>
                    <a:pt x="975" y="366"/>
                  </a:cubicBezTo>
                  <a:cubicBezTo>
                    <a:pt x="999" y="369"/>
                    <a:pt x="1005" y="383"/>
                    <a:pt x="1022" y="382"/>
                  </a:cubicBezTo>
                  <a:cubicBezTo>
                    <a:pt x="1039" y="381"/>
                    <a:pt x="1059" y="367"/>
                    <a:pt x="1077" y="359"/>
                  </a:cubicBezTo>
                  <a:cubicBezTo>
                    <a:pt x="1095" y="351"/>
                    <a:pt x="1104" y="339"/>
                    <a:pt x="1132" y="335"/>
                  </a:cubicBezTo>
                  <a:cubicBezTo>
                    <a:pt x="1160" y="331"/>
                    <a:pt x="1218" y="326"/>
                    <a:pt x="1243" y="335"/>
                  </a:cubicBezTo>
                  <a:cubicBezTo>
                    <a:pt x="1268" y="344"/>
                    <a:pt x="1268" y="385"/>
                    <a:pt x="1282" y="390"/>
                  </a:cubicBezTo>
                  <a:cubicBezTo>
                    <a:pt x="1296" y="395"/>
                    <a:pt x="1308" y="365"/>
                    <a:pt x="1330" y="366"/>
                  </a:cubicBezTo>
                  <a:cubicBezTo>
                    <a:pt x="1352" y="367"/>
                    <a:pt x="1387" y="397"/>
                    <a:pt x="1416" y="398"/>
                  </a:cubicBezTo>
                  <a:cubicBezTo>
                    <a:pt x="1445" y="399"/>
                    <a:pt x="1481" y="374"/>
                    <a:pt x="1503" y="374"/>
                  </a:cubicBezTo>
                  <a:cubicBezTo>
                    <a:pt x="1525" y="374"/>
                    <a:pt x="1529" y="399"/>
                    <a:pt x="1551" y="398"/>
                  </a:cubicBezTo>
                  <a:cubicBezTo>
                    <a:pt x="1573" y="397"/>
                    <a:pt x="1612" y="369"/>
                    <a:pt x="1637" y="366"/>
                  </a:cubicBezTo>
                  <a:cubicBezTo>
                    <a:pt x="1662" y="363"/>
                    <a:pt x="1671" y="384"/>
                    <a:pt x="1700" y="382"/>
                  </a:cubicBezTo>
                  <a:cubicBezTo>
                    <a:pt x="1729" y="380"/>
                    <a:pt x="1783" y="351"/>
                    <a:pt x="1811" y="351"/>
                  </a:cubicBezTo>
                  <a:cubicBezTo>
                    <a:pt x="1839" y="351"/>
                    <a:pt x="1845" y="382"/>
                    <a:pt x="1866" y="382"/>
                  </a:cubicBezTo>
                  <a:cubicBezTo>
                    <a:pt x="1887" y="382"/>
                    <a:pt x="1915" y="354"/>
                    <a:pt x="1937" y="351"/>
                  </a:cubicBezTo>
                  <a:cubicBezTo>
                    <a:pt x="1959" y="348"/>
                    <a:pt x="1978" y="367"/>
                    <a:pt x="2000" y="366"/>
                  </a:cubicBezTo>
                  <a:cubicBezTo>
                    <a:pt x="2022" y="365"/>
                    <a:pt x="2046" y="343"/>
                    <a:pt x="2071" y="343"/>
                  </a:cubicBezTo>
                  <a:cubicBezTo>
                    <a:pt x="2096" y="343"/>
                    <a:pt x="2122" y="366"/>
                    <a:pt x="2150" y="366"/>
                  </a:cubicBezTo>
                  <a:cubicBezTo>
                    <a:pt x="2178" y="366"/>
                    <a:pt x="2213" y="344"/>
                    <a:pt x="2237" y="343"/>
                  </a:cubicBezTo>
                  <a:cubicBezTo>
                    <a:pt x="2261" y="342"/>
                    <a:pt x="2270" y="360"/>
                    <a:pt x="2292" y="359"/>
                  </a:cubicBezTo>
                  <a:cubicBezTo>
                    <a:pt x="2314" y="358"/>
                    <a:pt x="2339" y="336"/>
                    <a:pt x="2371" y="335"/>
                  </a:cubicBezTo>
                  <a:cubicBezTo>
                    <a:pt x="2403" y="334"/>
                    <a:pt x="2448" y="348"/>
                    <a:pt x="2482" y="351"/>
                  </a:cubicBezTo>
                  <a:cubicBezTo>
                    <a:pt x="2516" y="354"/>
                    <a:pt x="2537" y="352"/>
                    <a:pt x="2576" y="351"/>
                  </a:cubicBezTo>
                  <a:cubicBezTo>
                    <a:pt x="2615" y="350"/>
                    <a:pt x="2683" y="347"/>
                    <a:pt x="2718" y="343"/>
                  </a:cubicBezTo>
                  <a:cubicBezTo>
                    <a:pt x="2753" y="339"/>
                    <a:pt x="2768" y="352"/>
                    <a:pt x="2789" y="327"/>
                  </a:cubicBezTo>
                  <a:cubicBezTo>
                    <a:pt x="2810" y="302"/>
                    <a:pt x="2829" y="0"/>
                    <a:pt x="2845" y="193"/>
                  </a:cubicBezTo>
                  <a:cubicBezTo>
                    <a:pt x="2861" y="386"/>
                    <a:pt x="3288" y="1264"/>
                    <a:pt x="2884" y="1487"/>
                  </a:cubicBezTo>
                  <a:cubicBezTo>
                    <a:pt x="2480" y="1710"/>
                    <a:pt x="844" y="1718"/>
                    <a:pt x="422" y="1534"/>
                  </a:cubicBezTo>
                  <a:cubicBezTo>
                    <a:pt x="0" y="1350"/>
                    <a:pt x="175" y="866"/>
                    <a:pt x="351" y="382"/>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10" name="Freeform 10"/>
            <p:cNvSpPr>
              <a:spLocks/>
            </p:cNvSpPr>
            <p:nvPr/>
          </p:nvSpPr>
          <p:spPr bwMode="auto">
            <a:xfrm>
              <a:off x="1735" y="2443"/>
              <a:ext cx="2053" cy="1223"/>
            </a:xfrm>
            <a:custGeom>
              <a:avLst/>
              <a:gdLst>
                <a:gd name="T0" fmla="*/ 1 w 3528"/>
                <a:gd name="T1" fmla="*/ 2124 h 2124"/>
                <a:gd name="T2" fmla="*/ 0 w 3528"/>
                <a:gd name="T3" fmla="*/ 1 h 2124"/>
                <a:gd name="T4" fmla="*/ 703 w 3528"/>
                <a:gd name="T5" fmla="*/ 0 h 2124"/>
                <a:gd name="T6" fmla="*/ 704 w 3528"/>
                <a:gd name="T7" fmla="*/ 1422 h 2124"/>
                <a:gd name="T8" fmla="*/ 2824 w 3528"/>
                <a:gd name="T9" fmla="*/ 1422 h 2124"/>
                <a:gd name="T10" fmla="*/ 2826 w 3528"/>
                <a:gd name="T11" fmla="*/ 1 h 2124"/>
                <a:gd name="T12" fmla="*/ 3528 w 3528"/>
                <a:gd name="T13" fmla="*/ 2 h 2124"/>
                <a:gd name="T14" fmla="*/ 3528 w 3528"/>
                <a:gd name="T15" fmla="*/ 2124 h 2124"/>
                <a:gd name="T16" fmla="*/ 1 w 3528"/>
                <a:gd name="T17" fmla="*/ 2124 h 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8" h="2124">
                  <a:moveTo>
                    <a:pt x="1" y="2124"/>
                  </a:moveTo>
                  <a:lnTo>
                    <a:pt x="0" y="1"/>
                  </a:lnTo>
                  <a:lnTo>
                    <a:pt x="703" y="0"/>
                  </a:lnTo>
                  <a:lnTo>
                    <a:pt x="704" y="1422"/>
                  </a:lnTo>
                  <a:lnTo>
                    <a:pt x="2824" y="1422"/>
                  </a:lnTo>
                  <a:lnTo>
                    <a:pt x="2826" y="1"/>
                  </a:lnTo>
                  <a:lnTo>
                    <a:pt x="3528" y="2"/>
                  </a:lnTo>
                  <a:lnTo>
                    <a:pt x="3528" y="2124"/>
                  </a:lnTo>
                  <a:lnTo>
                    <a:pt x="1" y="2124"/>
                  </a:lnTo>
                  <a:close/>
                </a:path>
              </a:pathLst>
            </a:custGeom>
            <a:solidFill>
              <a:srgbClr val="A589A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11" name="AutoShape 11"/>
            <p:cNvSpPr>
              <a:spLocks noChangeArrowheads="1"/>
            </p:cNvSpPr>
            <p:nvPr/>
          </p:nvSpPr>
          <p:spPr bwMode="auto">
            <a:xfrm>
              <a:off x="3788" y="2492"/>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2" name="AutoShape 12"/>
            <p:cNvSpPr>
              <a:spLocks noChangeArrowheads="1"/>
            </p:cNvSpPr>
            <p:nvPr/>
          </p:nvSpPr>
          <p:spPr bwMode="auto">
            <a:xfrm>
              <a:off x="3804" y="2792"/>
              <a:ext cx="36" cy="32"/>
            </a:xfrm>
            <a:prstGeom prst="hexagon">
              <a:avLst>
                <a:gd name="adj" fmla="val 2812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3" name="AutoShape 13"/>
            <p:cNvSpPr>
              <a:spLocks noChangeArrowheads="1"/>
            </p:cNvSpPr>
            <p:nvPr/>
          </p:nvSpPr>
          <p:spPr bwMode="auto">
            <a:xfrm>
              <a:off x="3899" y="2878"/>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4" name="AutoShape 14"/>
            <p:cNvSpPr>
              <a:spLocks noChangeArrowheads="1"/>
            </p:cNvSpPr>
            <p:nvPr/>
          </p:nvSpPr>
          <p:spPr bwMode="auto">
            <a:xfrm>
              <a:off x="3823" y="2878"/>
              <a:ext cx="33" cy="32"/>
            </a:xfrm>
            <a:prstGeom prst="hexagon">
              <a:avLst>
                <a:gd name="adj" fmla="val 25781"/>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5" name="AutoShape 15"/>
            <p:cNvSpPr>
              <a:spLocks noChangeArrowheads="1"/>
            </p:cNvSpPr>
            <p:nvPr/>
          </p:nvSpPr>
          <p:spPr bwMode="auto">
            <a:xfrm>
              <a:off x="3898" y="2777"/>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6" name="AutoShape 16"/>
            <p:cNvSpPr>
              <a:spLocks noChangeArrowheads="1"/>
            </p:cNvSpPr>
            <p:nvPr/>
          </p:nvSpPr>
          <p:spPr bwMode="auto">
            <a:xfrm>
              <a:off x="3856" y="2712"/>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7" name="AutoShape 17"/>
            <p:cNvSpPr>
              <a:spLocks noChangeArrowheads="1"/>
            </p:cNvSpPr>
            <p:nvPr/>
          </p:nvSpPr>
          <p:spPr bwMode="auto">
            <a:xfrm>
              <a:off x="3899" y="3013"/>
              <a:ext cx="34" cy="33"/>
            </a:xfrm>
            <a:prstGeom prst="hexagon">
              <a:avLst>
                <a:gd name="adj" fmla="val 25758"/>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8" name="AutoShape 18"/>
            <p:cNvSpPr>
              <a:spLocks noChangeArrowheads="1"/>
            </p:cNvSpPr>
            <p:nvPr/>
          </p:nvSpPr>
          <p:spPr bwMode="auto">
            <a:xfrm>
              <a:off x="3788" y="2846"/>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9" name="AutoShape 19"/>
            <p:cNvSpPr>
              <a:spLocks noChangeArrowheads="1"/>
            </p:cNvSpPr>
            <p:nvPr/>
          </p:nvSpPr>
          <p:spPr bwMode="auto">
            <a:xfrm>
              <a:off x="3804" y="2616"/>
              <a:ext cx="36" cy="32"/>
            </a:xfrm>
            <a:prstGeom prst="hexagon">
              <a:avLst>
                <a:gd name="adj" fmla="val 2812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0" name="AutoShape 20"/>
            <p:cNvSpPr>
              <a:spLocks noChangeArrowheads="1"/>
            </p:cNvSpPr>
            <p:nvPr/>
          </p:nvSpPr>
          <p:spPr bwMode="auto">
            <a:xfrm>
              <a:off x="3856" y="2524"/>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1" name="AutoShape 21"/>
            <p:cNvSpPr>
              <a:spLocks noChangeArrowheads="1"/>
            </p:cNvSpPr>
            <p:nvPr/>
          </p:nvSpPr>
          <p:spPr bwMode="auto">
            <a:xfrm>
              <a:off x="2145" y="2316"/>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2" name="AutoShape 22"/>
            <p:cNvSpPr>
              <a:spLocks noChangeArrowheads="1"/>
            </p:cNvSpPr>
            <p:nvPr/>
          </p:nvSpPr>
          <p:spPr bwMode="auto">
            <a:xfrm>
              <a:off x="2201" y="2335"/>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3" name="AutoShape 23"/>
            <p:cNvSpPr>
              <a:spLocks noChangeArrowheads="1"/>
            </p:cNvSpPr>
            <p:nvPr/>
          </p:nvSpPr>
          <p:spPr bwMode="auto">
            <a:xfrm>
              <a:off x="2257" y="2427"/>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4" name="AutoShape 24"/>
            <p:cNvSpPr>
              <a:spLocks noChangeArrowheads="1"/>
            </p:cNvSpPr>
            <p:nvPr/>
          </p:nvSpPr>
          <p:spPr bwMode="auto">
            <a:xfrm>
              <a:off x="2309" y="2404"/>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5" name="AutoShape 25"/>
            <p:cNvSpPr>
              <a:spLocks noChangeArrowheads="1"/>
            </p:cNvSpPr>
            <p:nvPr/>
          </p:nvSpPr>
          <p:spPr bwMode="auto">
            <a:xfrm>
              <a:off x="2111" y="2380"/>
              <a:ext cx="34" cy="33"/>
            </a:xfrm>
            <a:prstGeom prst="hexagon">
              <a:avLst>
                <a:gd name="adj" fmla="val 25758"/>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6" name="AutoShape 26"/>
            <p:cNvSpPr>
              <a:spLocks noChangeArrowheads="1"/>
            </p:cNvSpPr>
            <p:nvPr/>
          </p:nvSpPr>
          <p:spPr bwMode="auto">
            <a:xfrm>
              <a:off x="2343" y="2348"/>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7" name="AutoShape 27"/>
            <p:cNvSpPr>
              <a:spLocks noChangeArrowheads="1"/>
            </p:cNvSpPr>
            <p:nvPr/>
          </p:nvSpPr>
          <p:spPr bwMode="auto">
            <a:xfrm>
              <a:off x="2436" y="2404"/>
              <a:ext cx="36" cy="32"/>
            </a:xfrm>
            <a:prstGeom prst="hexagon">
              <a:avLst>
                <a:gd name="adj" fmla="val 2812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8" name="AutoShape 28"/>
            <p:cNvSpPr>
              <a:spLocks noChangeArrowheads="1"/>
            </p:cNvSpPr>
            <p:nvPr/>
          </p:nvSpPr>
          <p:spPr bwMode="auto">
            <a:xfrm>
              <a:off x="2488" y="2344"/>
              <a:ext cx="36" cy="32"/>
            </a:xfrm>
            <a:prstGeom prst="hexagon">
              <a:avLst>
                <a:gd name="adj" fmla="val 2812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9" name="AutoShape 29"/>
            <p:cNvSpPr>
              <a:spLocks noChangeArrowheads="1"/>
            </p:cNvSpPr>
            <p:nvPr/>
          </p:nvSpPr>
          <p:spPr bwMode="auto">
            <a:xfrm>
              <a:off x="2274" y="2348"/>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0" name="AutoShape 30"/>
            <p:cNvSpPr>
              <a:spLocks noChangeArrowheads="1"/>
            </p:cNvSpPr>
            <p:nvPr/>
          </p:nvSpPr>
          <p:spPr bwMode="auto">
            <a:xfrm>
              <a:off x="2218" y="2283"/>
              <a:ext cx="35" cy="33"/>
            </a:xfrm>
            <a:prstGeom prst="hexagon">
              <a:avLst>
                <a:gd name="adj" fmla="val 2651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1" name="AutoShape 31"/>
            <p:cNvSpPr>
              <a:spLocks noChangeArrowheads="1"/>
            </p:cNvSpPr>
            <p:nvPr/>
          </p:nvSpPr>
          <p:spPr bwMode="auto">
            <a:xfrm>
              <a:off x="2419" y="2309"/>
              <a:ext cx="36" cy="33"/>
            </a:xfrm>
            <a:prstGeom prst="hexagon">
              <a:avLst>
                <a:gd name="adj" fmla="val 2727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2" name="AutoShape 32"/>
            <p:cNvSpPr>
              <a:spLocks noChangeArrowheads="1"/>
            </p:cNvSpPr>
            <p:nvPr/>
          </p:nvSpPr>
          <p:spPr bwMode="auto">
            <a:xfrm>
              <a:off x="2531" y="2419"/>
              <a:ext cx="35" cy="33"/>
            </a:xfrm>
            <a:prstGeom prst="hexagon">
              <a:avLst>
                <a:gd name="adj" fmla="val 2651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3" name="AutoShape 33"/>
            <p:cNvSpPr>
              <a:spLocks noChangeArrowheads="1"/>
            </p:cNvSpPr>
            <p:nvPr/>
          </p:nvSpPr>
          <p:spPr bwMode="auto">
            <a:xfrm>
              <a:off x="2583" y="2397"/>
              <a:ext cx="34" cy="33"/>
            </a:xfrm>
            <a:prstGeom prst="hexagon">
              <a:avLst>
                <a:gd name="adj" fmla="val 25758"/>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4" name="AutoShape 34"/>
            <p:cNvSpPr>
              <a:spLocks noChangeArrowheads="1"/>
            </p:cNvSpPr>
            <p:nvPr/>
          </p:nvSpPr>
          <p:spPr bwMode="auto">
            <a:xfrm>
              <a:off x="2309" y="2300"/>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5" name="AutoShape 35"/>
            <p:cNvSpPr>
              <a:spLocks noChangeArrowheads="1"/>
            </p:cNvSpPr>
            <p:nvPr/>
          </p:nvSpPr>
          <p:spPr bwMode="auto">
            <a:xfrm>
              <a:off x="2617" y="2342"/>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6" name="AutoShape 36"/>
            <p:cNvSpPr>
              <a:spLocks noChangeArrowheads="1"/>
            </p:cNvSpPr>
            <p:nvPr/>
          </p:nvSpPr>
          <p:spPr bwMode="auto">
            <a:xfrm>
              <a:off x="2651" y="2435"/>
              <a:ext cx="35" cy="31"/>
            </a:xfrm>
            <a:prstGeom prst="hexagon">
              <a:avLst>
                <a:gd name="adj" fmla="val 28226"/>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7" name="AutoShape 37"/>
            <p:cNvSpPr>
              <a:spLocks noChangeArrowheads="1"/>
            </p:cNvSpPr>
            <p:nvPr/>
          </p:nvSpPr>
          <p:spPr bwMode="auto">
            <a:xfrm>
              <a:off x="2531" y="2327"/>
              <a:ext cx="35" cy="33"/>
            </a:xfrm>
            <a:prstGeom prst="hexagon">
              <a:avLst>
                <a:gd name="adj" fmla="val 2651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8" name="AutoShape 38"/>
            <p:cNvSpPr>
              <a:spLocks noChangeArrowheads="1"/>
            </p:cNvSpPr>
            <p:nvPr/>
          </p:nvSpPr>
          <p:spPr bwMode="auto">
            <a:xfrm>
              <a:off x="2686" y="2279"/>
              <a:ext cx="34" cy="33"/>
            </a:xfrm>
            <a:prstGeom prst="hexagon">
              <a:avLst>
                <a:gd name="adj" fmla="val 25758"/>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9" name="AutoShape 39"/>
            <p:cNvSpPr>
              <a:spLocks noChangeArrowheads="1"/>
            </p:cNvSpPr>
            <p:nvPr/>
          </p:nvSpPr>
          <p:spPr bwMode="auto">
            <a:xfrm>
              <a:off x="2742" y="2335"/>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0" name="AutoShape 40"/>
            <p:cNvSpPr>
              <a:spLocks noChangeArrowheads="1"/>
            </p:cNvSpPr>
            <p:nvPr/>
          </p:nvSpPr>
          <p:spPr bwMode="auto">
            <a:xfrm>
              <a:off x="2798" y="2389"/>
              <a:ext cx="34" cy="33"/>
            </a:xfrm>
            <a:prstGeom prst="hexagon">
              <a:avLst>
                <a:gd name="adj" fmla="val 25758"/>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1" name="AutoShape 41"/>
            <p:cNvSpPr>
              <a:spLocks noChangeArrowheads="1"/>
            </p:cNvSpPr>
            <p:nvPr/>
          </p:nvSpPr>
          <p:spPr bwMode="auto">
            <a:xfrm>
              <a:off x="2849" y="2367"/>
              <a:ext cx="33" cy="31"/>
            </a:xfrm>
            <a:prstGeom prst="hexagon">
              <a:avLst>
                <a:gd name="adj" fmla="val 2661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2" name="AutoShape 42"/>
            <p:cNvSpPr>
              <a:spLocks noChangeArrowheads="1"/>
            </p:cNvSpPr>
            <p:nvPr/>
          </p:nvSpPr>
          <p:spPr bwMode="auto">
            <a:xfrm>
              <a:off x="2942" y="2339"/>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3" name="AutoShape 43"/>
            <p:cNvSpPr>
              <a:spLocks noChangeArrowheads="1"/>
            </p:cNvSpPr>
            <p:nvPr/>
          </p:nvSpPr>
          <p:spPr bwMode="auto">
            <a:xfrm>
              <a:off x="2918" y="2404"/>
              <a:ext cx="33" cy="32"/>
            </a:xfrm>
            <a:prstGeom prst="hexagon">
              <a:avLst>
                <a:gd name="adj" fmla="val 25781"/>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4" name="AutoShape 44"/>
            <p:cNvSpPr>
              <a:spLocks noChangeArrowheads="1"/>
            </p:cNvSpPr>
            <p:nvPr/>
          </p:nvSpPr>
          <p:spPr bwMode="auto">
            <a:xfrm>
              <a:off x="2815" y="2312"/>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5" name="AutoShape 45"/>
            <p:cNvSpPr>
              <a:spLocks noChangeArrowheads="1"/>
            </p:cNvSpPr>
            <p:nvPr/>
          </p:nvSpPr>
          <p:spPr bwMode="auto">
            <a:xfrm>
              <a:off x="2759" y="2247"/>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6" name="AutoShape 46"/>
            <p:cNvSpPr>
              <a:spLocks noChangeArrowheads="1"/>
            </p:cNvSpPr>
            <p:nvPr/>
          </p:nvSpPr>
          <p:spPr bwMode="auto">
            <a:xfrm>
              <a:off x="2921" y="2279"/>
              <a:ext cx="34" cy="33"/>
            </a:xfrm>
            <a:prstGeom prst="hexagon">
              <a:avLst>
                <a:gd name="adj" fmla="val 25758"/>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7" name="AutoShape 47"/>
            <p:cNvSpPr>
              <a:spLocks noChangeArrowheads="1"/>
            </p:cNvSpPr>
            <p:nvPr/>
          </p:nvSpPr>
          <p:spPr bwMode="auto">
            <a:xfrm>
              <a:off x="2977" y="2335"/>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8" name="AutoShape 48"/>
            <p:cNvSpPr>
              <a:spLocks noChangeArrowheads="1"/>
            </p:cNvSpPr>
            <p:nvPr/>
          </p:nvSpPr>
          <p:spPr bwMode="auto">
            <a:xfrm>
              <a:off x="3033" y="2389"/>
              <a:ext cx="34" cy="33"/>
            </a:xfrm>
            <a:prstGeom prst="hexagon">
              <a:avLst>
                <a:gd name="adj" fmla="val 25758"/>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9" name="AutoShape 49"/>
            <p:cNvSpPr>
              <a:spLocks noChangeArrowheads="1"/>
            </p:cNvSpPr>
            <p:nvPr/>
          </p:nvSpPr>
          <p:spPr bwMode="auto">
            <a:xfrm>
              <a:off x="3084" y="2367"/>
              <a:ext cx="35" cy="31"/>
            </a:xfrm>
            <a:prstGeom prst="hexagon">
              <a:avLst>
                <a:gd name="adj" fmla="val 28226"/>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0" name="AutoShape 50"/>
            <p:cNvSpPr>
              <a:spLocks noChangeArrowheads="1"/>
            </p:cNvSpPr>
            <p:nvPr/>
          </p:nvSpPr>
          <p:spPr bwMode="auto">
            <a:xfrm>
              <a:off x="2998" y="2303"/>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1" name="AutoShape 51"/>
            <p:cNvSpPr>
              <a:spLocks noChangeArrowheads="1"/>
            </p:cNvSpPr>
            <p:nvPr/>
          </p:nvSpPr>
          <p:spPr bwMode="auto">
            <a:xfrm>
              <a:off x="3119" y="2312"/>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2" name="AutoShape 52"/>
            <p:cNvSpPr>
              <a:spLocks noChangeArrowheads="1"/>
            </p:cNvSpPr>
            <p:nvPr/>
          </p:nvSpPr>
          <p:spPr bwMode="auto">
            <a:xfrm>
              <a:off x="3153" y="2404"/>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3" name="AutoShape 53"/>
            <p:cNvSpPr>
              <a:spLocks noChangeArrowheads="1"/>
            </p:cNvSpPr>
            <p:nvPr/>
          </p:nvSpPr>
          <p:spPr bwMode="auto">
            <a:xfrm>
              <a:off x="3050" y="2312"/>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4" name="AutoShape 54"/>
            <p:cNvSpPr>
              <a:spLocks noChangeArrowheads="1"/>
            </p:cNvSpPr>
            <p:nvPr/>
          </p:nvSpPr>
          <p:spPr bwMode="auto">
            <a:xfrm>
              <a:off x="2994" y="2247"/>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5" name="AutoShape 55"/>
            <p:cNvSpPr>
              <a:spLocks noChangeArrowheads="1"/>
            </p:cNvSpPr>
            <p:nvPr/>
          </p:nvSpPr>
          <p:spPr bwMode="auto">
            <a:xfrm>
              <a:off x="2707" y="2388"/>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6" name="AutoShape 56"/>
            <p:cNvSpPr>
              <a:spLocks noChangeArrowheads="1"/>
            </p:cNvSpPr>
            <p:nvPr/>
          </p:nvSpPr>
          <p:spPr bwMode="auto">
            <a:xfrm>
              <a:off x="3218" y="2312"/>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7" name="AutoShape 57"/>
            <p:cNvSpPr>
              <a:spLocks noChangeArrowheads="1"/>
            </p:cNvSpPr>
            <p:nvPr/>
          </p:nvSpPr>
          <p:spPr bwMode="auto">
            <a:xfrm>
              <a:off x="3273" y="2367"/>
              <a:ext cx="35" cy="31"/>
            </a:xfrm>
            <a:prstGeom prst="hexagon">
              <a:avLst>
                <a:gd name="adj" fmla="val 28226"/>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8" name="AutoShape 58"/>
            <p:cNvSpPr>
              <a:spLocks noChangeArrowheads="1"/>
            </p:cNvSpPr>
            <p:nvPr/>
          </p:nvSpPr>
          <p:spPr bwMode="auto">
            <a:xfrm>
              <a:off x="3358" y="2288"/>
              <a:ext cx="36" cy="33"/>
            </a:xfrm>
            <a:prstGeom prst="hexagon">
              <a:avLst>
                <a:gd name="adj" fmla="val 2727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9" name="AutoShape 59"/>
            <p:cNvSpPr>
              <a:spLocks noChangeArrowheads="1"/>
            </p:cNvSpPr>
            <p:nvPr/>
          </p:nvSpPr>
          <p:spPr bwMode="auto">
            <a:xfrm>
              <a:off x="3394" y="2382"/>
              <a:ext cx="33" cy="32"/>
            </a:xfrm>
            <a:prstGeom prst="hexagon">
              <a:avLst>
                <a:gd name="adj" fmla="val 25781"/>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60" name="AutoShape 60"/>
            <p:cNvSpPr>
              <a:spLocks noChangeArrowheads="1"/>
            </p:cNvSpPr>
            <p:nvPr/>
          </p:nvSpPr>
          <p:spPr bwMode="auto">
            <a:xfrm>
              <a:off x="3401" y="2321"/>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61" name="AutoShape 61"/>
            <p:cNvSpPr>
              <a:spLocks noChangeArrowheads="1"/>
            </p:cNvSpPr>
            <p:nvPr/>
          </p:nvSpPr>
          <p:spPr bwMode="auto">
            <a:xfrm>
              <a:off x="3289" y="2288"/>
              <a:ext cx="36" cy="33"/>
            </a:xfrm>
            <a:prstGeom prst="hexagon">
              <a:avLst>
                <a:gd name="adj" fmla="val 2727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62" name="AutoShape 62"/>
            <p:cNvSpPr>
              <a:spLocks noChangeArrowheads="1"/>
            </p:cNvSpPr>
            <p:nvPr/>
          </p:nvSpPr>
          <p:spPr bwMode="auto">
            <a:xfrm>
              <a:off x="2583" y="2283"/>
              <a:ext cx="34" cy="33"/>
            </a:xfrm>
            <a:prstGeom prst="hexagon">
              <a:avLst>
                <a:gd name="adj" fmla="val 25758"/>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63" name="AutoShape 63"/>
            <p:cNvSpPr>
              <a:spLocks noChangeArrowheads="1"/>
            </p:cNvSpPr>
            <p:nvPr/>
          </p:nvSpPr>
          <p:spPr bwMode="auto">
            <a:xfrm>
              <a:off x="1797" y="2380"/>
              <a:ext cx="33" cy="33"/>
            </a:xfrm>
            <a:prstGeom prst="hexagon">
              <a:avLst>
                <a:gd name="adj" fmla="val 25000"/>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64" name="AutoShape 64"/>
            <p:cNvSpPr>
              <a:spLocks noChangeArrowheads="1"/>
            </p:cNvSpPr>
            <p:nvPr/>
          </p:nvSpPr>
          <p:spPr bwMode="auto">
            <a:xfrm>
              <a:off x="1851" y="2321"/>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65" name="AutoShape 65"/>
            <p:cNvSpPr>
              <a:spLocks noChangeArrowheads="1"/>
            </p:cNvSpPr>
            <p:nvPr/>
          </p:nvSpPr>
          <p:spPr bwMode="auto">
            <a:xfrm>
              <a:off x="1907" y="2376"/>
              <a:ext cx="35" cy="33"/>
            </a:xfrm>
            <a:prstGeom prst="hexagon">
              <a:avLst>
                <a:gd name="adj" fmla="val 2651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66" name="AutoShape 66"/>
            <p:cNvSpPr>
              <a:spLocks noChangeArrowheads="1"/>
            </p:cNvSpPr>
            <p:nvPr/>
          </p:nvSpPr>
          <p:spPr bwMode="auto">
            <a:xfrm>
              <a:off x="1959" y="2353"/>
              <a:ext cx="34" cy="33"/>
            </a:xfrm>
            <a:prstGeom prst="hexagon">
              <a:avLst>
                <a:gd name="adj" fmla="val 25758"/>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67" name="AutoShape 67"/>
            <p:cNvSpPr>
              <a:spLocks noChangeArrowheads="1"/>
            </p:cNvSpPr>
            <p:nvPr/>
          </p:nvSpPr>
          <p:spPr bwMode="auto">
            <a:xfrm>
              <a:off x="1856" y="2402"/>
              <a:ext cx="34" cy="33"/>
            </a:xfrm>
            <a:prstGeom prst="hexagon">
              <a:avLst>
                <a:gd name="adj" fmla="val 25758"/>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68" name="AutoShape 68"/>
            <p:cNvSpPr>
              <a:spLocks noChangeArrowheads="1"/>
            </p:cNvSpPr>
            <p:nvPr/>
          </p:nvSpPr>
          <p:spPr bwMode="auto">
            <a:xfrm>
              <a:off x="1993" y="2297"/>
              <a:ext cx="35" cy="33"/>
            </a:xfrm>
            <a:prstGeom prst="hexagon">
              <a:avLst>
                <a:gd name="adj" fmla="val 2651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69" name="AutoShape 69"/>
            <p:cNvSpPr>
              <a:spLocks noChangeArrowheads="1"/>
            </p:cNvSpPr>
            <p:nvPr/>
          </p:nvSpPr>
          <p:spPr bwMode="auto">
            <a:xfrm>
              <a:off x="2028" y="2391"/>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0" name="AutoShape 70"/>
            <p:cNvSpPr>
              <a:spLocks noChangeArrowheads="1"/>
            </p:cNvSpPr>
            <p:nvPr/>
          </p:nvSpPr>
          <p:spPr bwMode="auto">
            <a:xfrm>
              <a:off x="2036" y="2330"/>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1" name="AutoShape 71"/>
            <p:cNvSpPr>
              <a:spLocks noChangeArrowheads="1"/>
            </p:cNvSpPr>
            <p:nvPr/>
          </p:nvSpPr>
          <p:spPr bwMode="auto">
            <a:xfrm>
              <a:off x="1924" y="2297"/>
              <a:ext cx="35" cy="33"/>
            </a:xfrm>
            <a:prstGeom prst="hexagon">
              <a:avLst>
                <a:gd name="adj" fmla="val 2651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2" name="AutoShape 72"/>
            <p:cNvSpPr>
              <a:spLocks noChangeArrowheads="1"/>
            </p:cNvSpPr>
            <p:nvPr/>
          </p:nvSpPr>
          <p:spPr bwMode="auto">
            <a:xfrm>
              <a:off x="3676" y="2386"/>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3" name="AutoShape 73"/>
            <p:cNvSpPr>
              <a:spLocks noChangeArrowheads="1"/>
            </p:cNvSpPr>
            <p:nvPr/>
          </p:nvSpPr>
          <p:spPr bwMode="auto">
            <a:xfrm>
              <a:off x="3732" y="2349"/>
              <a:ext cx="35" cy="33"/>
            </a:xfrm>
            <a:prstGeom prst="hexagon">
              <a:avLst>
                <a:gd name="adj" fmla="val 2651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4" name="AutoShape 74"/>
            <p:cNvSpPr>
              <a:spLocks noChangeArrowheads="1"/>
            </p:cNvSpPr>
            <p:nvPr/>
          </p:nvSpPr>
          <p:spPr bwMode="auto">
            <a:xfrm>
              <a:off x="3788" y="2404"/>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5" name="AutoShape 75"/>
            <p:cNvSpPr>
              <a:spLocks noChangeArrowheads="1"/>
            </p:cNvSpPr>
            <p:nvPr/>
          </p:nvSpPr>
          <p:spPr bwMode="auto">
            <a:xfrm>
              <a:off x="3840" y="2382"/>
              <a:ext cx="33" cy="32"/>
            </a:xfrm>
            <a:prstGeom prst="hexagon">
              <a:avLst>
                <a:gd name="adj" fmla="val 25781"/>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6" name="AutoShape 76"/>
            <p:cNvSpPr>
              <a:spLocks noChangeArrowheads="1"/>
            </p:cNvSpPr>
            <p:nvPr/>
          </p:nvSpPr>
          <p:spPr bwMode="auto">
            <a:xfrm>
              <a:off x="3873" y="2326"/>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7" name="AutoShape 77"/>
            <p:cNvSpPr>
              <a:spLocks noChangeArrowheads="1"/>
            </p:cNvSpPr>
            <p:nvPr/>
          </p:nvSpPr>
          <p:spPr bwMode="auto">
            <a:xfrm>
              <a:off x="3856" y="2459"/>
              <a:ext cx="34" cy="33"/>
            </a:xfrm>
            <a:prstGeom prst="hexagon">
              <a:avLst>
                <a:gd name="adj" fmla="val 25758"/>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8" name="AutoShape 78"/>
            <p:cNvSpPr>
              <a:spLocks noChangeArrowheads="1"/>
            </p:cNvSpPr>
            <p:nvPr/>
          </p:nvSpPr>
          <p:spPr bwMode="auto">
            <a:xfrm>
              <a:off x="1665" y="2452"/>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9" name="AutoShape 79"/>
            <p:cNvSpPr>
              <a:spLocks noChangeArrowheads="1"/>
            </p:cNvSpPr>
            <p:nvPr/>
          </p:nvSpPr>
          <p:spPr bwMode="auto">
            <a:xfrm>
              <a:off x="3804" y="2326"/>
              <a:ext cx="36" cy="32"/>
            </a:xfrm>
            <a:prstGeom prst="hexagon">
              <a:avLst>
                <a:gd name="adj" fmla="val 2812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0" name="AutoShape 80"/>
            <p:cNvSpPr>
              <a:spLocks noChangeArrowheads="1"/>
            </p:cNvSpPr>
            <p:nvPr/>
          </p:nvSpPr>
          <p:spPr bwMode="auto">
            <a:xfrm>
              <a:off x="3457" y="2398"/>
              <a:ext cx="35" cy="33"/>
            </a:xfrm>
            <a:prstGeom prst="hexagon">
              <a:avLst>
                <a:gd name="adj" fmla="val 2651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1" name="AutoShape 81"/>
            <p:cNvSpPr>
              <a:spLocks noChangeArrowheads="1"/>
            </p:cNvSpPr>
            <p:nvPr/>
          </p:nvSpPr>
          <p:spPr bwMode="auto">
            <a:xfrm>
              <a:off x="3401" y="2256"/>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2" name="AutoShape 82"/>
            <p:cNvSpPr>
              <a:spLocks noChangeArrowheads="1"/>
            </p:cNvSpPr>
            <p:nvPr/>
          </p:nvSpPr>
          <p:spPr bwMode="auto">
            <a:xfrm>
              <a:off x="3457" y="2310"/>
              <a:ext cx="35" cy="33"/>
            </a:xfrm>
            <a:prstGeom prst="hexagon">
              <a:avLst>
                <a:gd name="adj" fmla="val 2651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3" name="AutoShape 83"/>
            <p:cNvSpPr>
              <a:spLocks noChangeArrowheads="1"/>
            </p:cNvSpPr>
            <p:nvPr/>
          </p:nvSpPr>
          <p:spPr bwMode="auto">
            <a:xfrm>
              <a:off x="3513" y="2366"/>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4" name="AutoShape 84"/>
            <p:cNvSpPr>
              <a:spLocks noChangeArrowheads="1"/>
            </p:cNvSpPr>
            <p:nvPr/>
          </p:nvSpPr>
          <p:spPr bwMode="auto">
            <a:xfrm>
              <a:off x="3565" y="2343"/>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5" name="AutoShape 85"/>
            <p:cNvSpPr>
              <a:spLocks noChangeArrowheads="1"/>
            </p:cNvSpPr>
            <p:nvPr/>
          </p:nvSpPr>
          <p:spPr bwMode="auto">
            <a:xfrm>
              <a:off x="3599" y="2288"/>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6" name="AutoShape 86"/>
            <p:cNvSpPr>
              <a:spLocks noChangeArrowheads="1"/>
            </p:cNvSpPr>
            <p:nvPr/>
          </p:nvSpPr>
          <p:spPr bwMode="auto">
            <a:xfrm>
              <a:off x="3633" y="2380"/>
              <a:ext cx="35" cy="33"/>
            </a:xfrm>
            <a:prstGeom prst="hexagon">
              <a:avLst>
                <a:gd name="adj" fmla="val 2651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7" name="AutoShape 87"/>
            <p:cNvSpPr>
              <a:spLocks noChangeArrowheads="1"/>
            </p:cNvSpPr>
            <p:nvPr/>
          </p:nvSpPr>
          <p:spPr bwMode="auto">
            <a:xfrm>
              <a:off x="3530" y="2288"/>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8" name="AutoShape 88"/>
            <p:cNvSpPr>
              <a:spLocks noChangeArrowheads="1"/>
            </p:cNvSpPr>
            <p:nvPr/>
          </p:nvSpPr>
          <p:spPr bwMode="auto">
            <a:xfrm>
              <a:off x="1592" y="2878"/>
              <a:ext cx="36" cy="32"/>
            </a:xfrm>
            <a:prstGeom prst="hexagon">
              <a:avLst>
                <a:gd name="adj" fmla="val 2812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9" name="AutoShape 89"/>
            <p:cNvSpPr>
              <a:spLocks noChangeArrowheads="1"/>
            </p:cNvSpPr>
            <p:nvPr/>
          </p:nvSpPr>
          <p:spPr bwMode="auto">
            <a:xfrm>
              <a:off x="1665" y="2744"/>
              <a:ext cx="35" cy="33"/>
            </a:xfrm>
            <a:prstGeom prst="hexagon">
              <a:avLst>
                <a:gd name="adj" fmla="val 2651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0" name="AutoShape 90"/>
            <p:cNvSpPr>
              <a:spLocks noChangeArrowheads="1"/>
            </p:cNvSpPr>
            <p:nvPr/>
          </p:nvSpPr>
          <p:spPr bwMode="auto">
            <a:xfrm>
              <a:off x="1592" y="3046"/>
              <a:ext cx="36" cy="32"/>
            </a:xfrm>
            <a:prstGeom prst="hexagon">
              <a:avLst>
                <a:gd name="adj" fmla="val 2812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1" name="AutoShape 91"/>
            <p:cNvSpPr>
              <a:spLocks noChangeArrowheads="1"/>
            </p:cNvSpPr>
            <p:nvPr/>
          </p:nvSpPr>
          <p:spPr bwMode="auto">
            <a:xfrm>
              <a:off x="1644" y="2540"/>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2" name="AutoShape 92"/>
            <p:cNvSpPr>
              <a:spLocks noChangeArrowheads="1"/>
            </p:cNvSpPr>
            <p:nvPr/>
          </p:nvSpPr>
          <p:spPr bwMode="auto">
            <a:xfrm>
              <a:off x="1592" y="2760"/>
              <a:ext cx="36" cy="32"/>
            </a:xfrm>
            <a:prstGeom prst="hexagon">
              <a:avLst>
                <a:gd name="adj" fmla="val 2812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3" name="AutoShape 93"/>
            <p:cNvSpPr>
              <a:spLocks noChangeArrowheads="1"/>
            </p:cNvSpPr>
            <p:nvPr/>
          </p:nvSpPr>
          <p:spPr bwMode="auto">
            <a:xfrm>
              <a:off x="1543" y="2982"/>
              <a:ext cx="34" cy="31"/>
            </a:xfrm>
            <a:prstGeom prst="hexagon">
              <a:avLst>
                <a:gd name="adj" fmla="val 2741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4" name="AutoShape 94"/>
            <p:cNvSpPr>
              <a:spLocks noChangeArrowheads="1"/>
            </p:cNvSpPr>
            <p:nvPr/>
          </p:nvSpPr>
          <p:spPr bwMode="auto">
            <a:xfrm>
              <a:off x="1717" y="2380"/>
              <a:ext cx="35" cy="33"/>
            </a:xfrm>
            <a:prstGeom prst="hexagon">
              <a:avLst>
                <a:gd name="adj" fmla="val 26515"/>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5" name="AutoShape 95"/>
            <p:cNvSpPr>
              <a:spLocks noChangeArrowheads="1"/>
            </p:cNvSpPr>
            <p:nvPr/>
          </p:nvSpPr>
          <p:spPr bwMode="auto">
            <a:xfrm>
              <a:off x="1726" y="2320"/>
              <a:ext cx="34" cy="32"/>
            </a:xfrm>
            <a:prstGeom prst="hexagon">
              <a:avLst>
                <a:gd name="adj" fmla="val 26563"/>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6" name="AutoShape 96"/>
            <p:cNvSpPr>
              <a:spLocks noChangeArrowheads="1"/>
            </p:cNvSpPr>
            <p:nvPr/>
          </p:nvSpPr>
          <p:spPr bwMode="auto">
            <a:xfrm>
              <a:off x="1609" y="2695"/>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7" name="AutoShape 97"/>
            <p:cNvSpPr>
              <a:spLocks noChangeArrowheads="1"/>
            </p:cNvSpPr>
            <p:nvPr/>
          </p:nvSpPr>
          <p:spPr bwMode="auto">
            <a:xfrm>
              <a:off x="1648" y="2616"/>
              <a:ext cx="35" cy="32"/>
            </a:xfrm>
            <a:prstGeom prst="hexagon">
              <a:avLst>
                <a:gd name="adj" fmla="val 27344"/>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8" name="Text Box 98"/>
            <p:cNvSpPr txBox="1">
              <a:spLocks noChangeArrowheads="1"/>
            </p:cNvSpPr>
            <p:nvPr/>
          </p:nvSpPr>
          <p:spPr bwMode="auto">
            <a:xfrm>
              <a:off x="2394" y="2874"/>
              <a:ext cx="6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liquid N</a:t>
              </a:r>
              <a:r>
                <a:rPr lang="en-US" altLang="en-US" baseline="-25000"/>
                <a:t>2</a:t>
              </a:r>
            </a:p>
          </p:txBody>
        </p:sp>
      </p:grpSp>
      <p:sp>
        <p:nvSpPr>
          <p:cNvPr id="102499" name="Oval 99"/>
          <p:cNvSpPr>
            <a:spLocks noChangeArrowheads="1"/>
          </p:cNvSpPr>
          <p:nvPr/>
        </p:nvSpPr>
        <p:spPr bwMode="auto">
          <a:xfrm>
            <a:off x="6070600" y="1262063"/>
            <a:ext cx="1127125" cy="109061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00" name="Oval 100"/>
          <p:cNvSpPr>
            <a:spLocks noChangeArrowheads="1"/>
          </p:cNvSpPr>
          <p:nvPr/>
        </p:nvSpPr>
        <p:spPr bwMode="auto">
          <a:xfrm>
            <a:off x="5394325" y="1139825"/>
            <a:ext cx="638175" cy="6286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01" name="AutoShape 101"/>
          <p:cNvSpPr>
            <a:spLocks noChangeArrowheads="1"/>
          </p:cNvSpPr>
          <p:nvPr/>
        </p:nvSpPr>
        <p:spPr bwMode="auto">
          <a:xfrm>
            <a:off x="1365250" y="5824538"/>
            <a:ext cx="7302500" cy="1033462"/>
          </a:xfrm>
          <a:prstGeom prst="roundRect">
            <a:avLst>
              <a:gd name="adj" fmla="val 16667"/>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02" name="Line 102"/>
          <p:cNvSpPr>
            <a:spLocks noChangeShapeType="1"/>
          </p:cNvSpPr>
          <p:nvPr/>
        </p:nvSpPr>
        <p:spPr bwMode="auto">
          <a:xfrm>
            <a:off x="3770313" y="2881313"/>
            <a:ext cx="538162" cy="14033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03" name="Line 103"/>
          <p:cNvSpPr>
            <a:spLocks noChangeShapeType="1"/>
          </p:cNvSpPr>
          <p:nvPr/>
        </p:nvSpPr>
        <p:spPr bwMode="auto">
          <a:xfrm flipH="1">
            <a:off x="4460875" y="2908300"/>
            <a:ext cx="563563" cy="13668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2504" name="Group 104"/>
          <p:cNvGrpSpPr>
            <a:grpSpLocks/>
          </p:cNvGrpSpPr>
          <p:nvPr/>
        </p:nvGrpSpPr>
        <p:grpSpPr bwMode="auto">
          <a:xfrm>
            <a:off x="3738563" y="3943350"/>
            <a:ext cx="820737" cy="427038"/>
            <a:chOff x="445" y="1175"/>
            <a:chExt cx="517" cy="269"/>
          </a:xfrm>
        </p:grpSpPr>
        <p:sp>
          <p:nvSpPr>
            <p:cNvPr id="102505" name="Freeform 105"/>
            <p:cNvSpPr>
              <a:spLocks noChangeAspect="1"/>
            </p:cNvSpPr>
            <p:nvPr/>
          </p:nvSpPr>
          <p:spPr bwMode="auto">
            <a:xfrm rot="2166978" flipH="1">
              <a:off x="647" y="1293"/>
              <a:ext cx="315" cy="151"/>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508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06" name="Rectangle 106"/>
            <p:cNvSpPr>
              <a:spLocks noChangeArrowheads="1"/>
            </p:cNvSpPr>
            <p:nvPr/>
          </p:nvSpPr>
          <p:spPr bwMode="auto">
            <a:xfrm rot="2166978" flipH="1">
              <a:off x="833" y="1393"/>
              <a:ext cx="23" cy="27"/>
            </a:xfrm>
            <a:prstGeom prst="rect">
              <a:avLst/>
            </a:prstGeom>
            <a:solidFill>
              <a:srgbClr val="FF0000"/>
            </a:solidFill>
            <a:ln w="9525">
              <a:miter lim="800000"/>
              <a:headEnd/>
              <a:tailEnd/>
            </a:ln>
            <a:effectLst/>
            <a:scene3d>
              <a:camera prst="legacyObliqueTopRight">
                <a:rot lat="20399999" lon="20999999" rev="0"/>
              </a:camera>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02507" name="Freeform 107"/>
            <p:cNvSpPr>
              <a:spLocks/>
            </p:cNvSpPr>
            <p:nvPr/>
          </p:nvSpPr>
          <p:spPr bwMode="auto">
            <a:xfrm rot="2166978" flipH="1">
              <a:off x="445" y="1175"/>
              <a:ext cx="293" cy="32"/>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08" name="Freeform 108"/>
            <p:cNvSpPr>
              <a:spLocks/>
            </p:cNvSpPr>
            <p:nvPr/>
          </p:nvSpPr>
          <p:spPr bwMode="auto">
            <a:xfrm rot="12966978">
              <a:off x="454" y="1179"/>
              <a:ext cx="293" cy="32"/>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68559 0.37894 C 0.5125 0.36088 0.33993 0.34375 0.22396 0.30764 C 0.10851 0.27176 0.04879 0.21736 -0.01128 0.16366 " pathEditMode="relative" rAng="0" ptsTypes="aaA">
                                      <p:cBhvr>
                                        <p:cTn id="6" dur="2000" spd="-100000" fill="hold"/>
                                        <p:tgtEl>
                                          <p:spTgt spid="102407"/>
                                        </p:tgtEl>
                                        <p:attrNameLst>
                                          <p:attrName>ppt_x</p:attrName>
                                          <p:attrName>ppt_y</p:attrName>
                                        </p:attrNameLst>
                                      </p:cBhvr>
                                      <p:rCtr x="-34844" y="-10764"/>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50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250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025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2" grpId="0" animBg="1"/>
      <p:bldP spid="10250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27" name="Rectangle 3"/>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28" name="Rectangle 4"/>
          <p:cNvSpPr>
            <a:spLocks noGrp="1" noChangeArrowheads="1"/>
          </p:cNvSpPr>
          <p:nvPr>
            <p:ph type="title"/>
          </p:nvPr>
        </p:nvSpPr>
        <p:spPr>
          <a:xfrm>
            <a:off x="457200" y="-207963"/>
            <a:ext cx="8229600" cy="1143001"/>
          </a:xfrm>
        </p:spPr>
        <p:txBody>
          <a:bodyPr/>
          <a:lstStyle/>
          <a:p>
            <a:r>
              <a:rPr lang="en-US" altLang="en-US"/>
              <a:t>clear drop, right?</a:t>
            </a:r>
          </a:p>
        </p:txBody>
      </p:sp>
      <p:pic>
        <p:nvPicPr>
          <p:cNvPr id="103429" name="Picture 5" descr="snap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6863" y="1714500"/>
            <a:ext cx="5037137" cy="3435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nanoice2_0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2282825"/>
            <a:ext cx="9140825" cy="9140825"/>
          </a:xfrm>
          <a:prstGeom prst="rect">
            <a:avLst/>
          </a:prstGeom>
          <a:noFill/>
          <a:extLst>
            <a:ext uri="{909E8E84-426E-40DD-AFC4-6F175D3DCCD1}">
              <a14:hiddenFill xmlns:a14="http://schemas.microsoft.com/office/drawing/2010/main">
                <a:solidFill>
                  <a:srgbClr val="FFFFFF"/>
                </a:solidFill>
              </a14:hiddenFill>
            </a:ext>
          </a:extLst>
        </p:spPr>
      </p:pic>
      <p:sp>
        <p:nvSpPr>
          <p:cNvPr id="104451"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52" name="Rectangle 4"/>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53" name="Rectangle 5"/>
          <p:cNvSpPr>
            <a:spLocks noGrp="1" noChangeArrowheads="1"/>
          </p:cNvSpPr>
          <p:nvPr>
            <p:ph type="title"/>
          </p:nvPr>
        </p:nvSpPr>
        <p:spPr>
          <a:xfrm>
            <a:off x="457200" y="-207963"/>
            <a:ext cx="8229600" cy="1143001"/>
          </a:xfrm>
        </p:spPr>
        <p:txBody>
          <a:bodyPr/>
          <a:lstStyle/>
          <a:p>
            <a:r>
              <a:rPr lang="en-US" altLang="en-US"/>
              <a:t>cubic ice</a:t>
            </a:r>
          </a:p>
        </p:txBody>
      </p:sp>
      <p:pic>
        <p:nvPicPr>
          <p:cNvPr id="104454" name="Picture 6" descr="snap_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6863" y="1714500"/>
            <a:ext cx="5037137" cy="3435350"/>
          </a:xfrm>
          <a:prstGeom prst="rect">
            <a:avLst/>
          </a:prstGeom>
          <a:noFill/>
          <a:extLst>
            <a:ext uri="{909E8E84-426E-40DD-AFC4-6F175D3DCCD1}">
              <a14:hiddenFill xmlns:a14="http://schemas.microsoft.com/office/drawing/2010/main">
                <a:solidFill>
                  <a:srgbClr val="FFFFFF"/>
                </a:solidFill>
              </a14:hiddenFill>
            </a:ext>
          </a:extLst>
        </p:spPr>
      </p:pic>
      <p:sp>
        <p:nvSpPr>
          <p:cNvPr id="104455" name="Oval 7"/>
          <p:cNvSpPr>
            <a:spLocks noChangeArrowheads="1"/>
          </p:cNvSpPr>
          <p:nvPr/>
        </p:nvSpPr>
        <p:spPr bwMode="auto">
          <a:xfrm>
            <a:off x="6338888" y="2981325"/>
            <a:ext cx="914400" cy="914400"/>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56" name="Rectangle 8"/>
          <p:cNvSpPr>
            <a:spLocks noChangeArrowheads="1"/>
          </p:cNvSpPr>
          <p:nvPr/>
        </p:nvSpPr>
        <p:spPr bwMode="auto">
          <a:xfrm>
            <a:off x="4084638" y="5649913"/>
            <a:ext cx="45958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r"/>
            <a:r>
              <a:rPr lang="en-US" altLang="en-US" sz="4000"/>
              <a:t>0.92 g/cm</a:t>
            </a:r>
            <a:r>
              <a:rPr lang="en-US" altLang="en-US" sz="4000" baseline="30000"/>
              <a:t>3</a:t>
            </a:r>
            <a:r>
              <a:rPr lang="en-US" altLang="en-US" sz="4000"/>
              <a:t> </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hexice_0_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2825"/>
            <a:ext cx="9140825" cy="9140825"/>
          </a:xfrm>
          <a:prstGeom prst="rect">
            <a:avLst/>
          </a:prstGeom>
          <a:noFill/>
          <a:extLst>
            <a:ext uri="{909E8E84-426E-40DD-AFC4-6F175D3DCCD1}">
              <a14:hiddenFill xmlns:a14="http://schemas.microsoft.com/office/drawing/2010/main">
                <a:solidFill>
                  <a:srgbClr val="FFFFFF"/>
                </a:solidFill>
              </a14:hiddenFill>
            </a:ext>
          </a:extLst>
        </p:spPr>
      </p:pic>
      <p:pic>
        <p:nvPicPr>
          <p:cNvPr id="105475" name="Picture 3" descr="snap_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3213" y="1714500"/>
            <a:ext cx="5027612" cy="3427413"/>
          </a:xfrm>
          <a:prstGeom prst="rect">
            <a:avLst/>
          </a:prstGeom>
          <a:noFill/>
          <a:extLst>
            <a:ext uri="{909E8E84-426E-40DD-AFC4-6F175D3DCCD1}">
              <a14:hiddenFill xmlns:a14="http://schemas.microsoft.com/office/drawing/2010/main">
                <a:solidFill>
                  <a:srgbClr val="FFFFFF"/>
                </a:solidFill>
              </a14:hiddenFill>
            </a:ext>
          </a:extLst>
        </p:spPr>
      </p:pic>
      <p:sp>
        <p:nvSpPr>
          <p:cNvPr id="105476" name="Rectangle 4"/>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77" name="Rectangle 5"/>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78" name="Rectangle 6"/>
          <p:cNvSpPr>
            <a:spLocks noGrp="1" noChangeArrowheads="1"/>
          </p:cNvSpPr>
          <p:nvPr>
            <p:ph type="title"/>
          </p:nvPr>
        </p:nvSpPr>
        <p:spPr>
          <a:xfrm>
            <a:off x="457200" y="-207963"/>
            <a:ext cx="8229600" cy="1143001"/>
          </a:xfrm>
        </p:spPr>
        <p:txBody>
          <a:bodyPr/>
          <a:lstStyle/>
          <a:p>
            <a:r>
              <a:rPr lang="en-US" altLang="en-US"/>
              <a:t>hexagonal ice</a:t>
            </a:r>
          </a:p>
        </p:txBody>
      </p:sp>
      <p:sp>
        <p:nvSpPr>
          <p:cNvPr id="105479" name="Oval 7"/>
          <p:cNvSpPr>
            <a:spLocks noChangeArrowheads="1"/>
          </p:cNvSpPr>
          <p:nvPr/>
        </p:nvSpPr>
        <p:spPr bwMode="auto">
          <a:xfrm>
            <a:off x="6338888" y="2981325"/>
            <a:ext cx="914400" cy="914400"/>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80" name="Rectangle 8"/>
          <p:cNvSpPr>
            <a:spLocks noChangeArrowheads="1"/>
          </p:cNvSpPr>
          <p:nvPr/>
        </p:nvSpPr>
        <p:spPr bwMode="auto">
          <a:xfrm>
            <a:off x="4084638" y="5649913"/>
            <a:ext cx="45958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r"/>
            <a:r>
              <a:rPr lang="en-US" altLang="en-US" sz="4000"/>
              <a:t>0.92 g/cm</a:t>
            </a:r>
            <a:r>
              <a:rPr lang="en-US" altLang="en-US" sz="4000" baseline="30000"/>
              <a:t>3</a:t>
            </a:r>
            <a:r>
              <a:rPr lang="en-US" altLang="en-US" sz="4000"/>
              <a:t> </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nanoice3_0_005"/>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0" y="-2282825"/>
            <a:ext cx="9140825" cy="9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9" name="Picture 3" descr="snap_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6388" y="1714500"/>
            <a:ext cx="5027612" cy="3427413"/>
          </a:xfrm>
          <a:prstGeom prst="rect">
            <a:avLst/>
          </a:prstGeom>
          <a:noFill/>
          <a:extLst>
            <a:ext uri="{909E8E84-426E-40DD-AFC4-6F175D3DCCD1}">
              <a14:hiddenFill xmlns:a14="http://schemas.microsoft.com/office/drawing/2010/main">
                <a:solidFill>
                  <a:srgbClr val="FFFFFF"/>
                </a:solidFill>
              </a14:hiddenFill>
            </a:ext>
          </a:extLst>
        </p:spPr>
      </p:pic>
      <p:sp>
        <p:nvSpPr>
          <p:cNvPr id="106500" name="Rectangle 4"/>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01" name="Rectangle 5"/>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02" name="Rectangle 6"/>
          <p:cNvSpPr>
            <a:spLocks noGrp="1" noChangeArrowheads="1"/>
          </p:cNvSpPr>
          <p:nvPr>
            <p:ph type="title"/>
          </p:nvPr>
        </p:nvSpPr>
        <p:spPr>
          <a:xfrm>
            <a:off x="457200" y="-207963"/>
            <a:ext cx="8229600" cy="1143001"/>
          </a:xfrm>
        </p:spPr>
        <p:txBody>
          <a:bodyPr/>
          <a:lstStyle/>
          <a:p>
            <a:r>
              <a:rPr lang="en-US" altLang="en-US"/>
              <a:t>nano-crystalline cubic ice</a:t>
            </a:r>
          </a:p>
        </p:txBody>
      </p:sp>
      <p:sp>
        <p:nvSpPr>
          <p:cNvPr id="106503" name="Oval 7"/>
          <p:cNvSpPr>
            <a:spLocks noChangeArrowheads="1"/>
          </p:cNvSpPr>
          <p:nvPr/>
        </p:nvSpPr>
        <p:spPr bwMode="auto">
          <a:xfrm>
            <a:off x="6338888" y="2981325"/>
            <a:ext cx="914400" cy="914400"/>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04" name="Rectangle 8"/>
          <p:cNvSpPr>
            <a:spLocks noChangeArrowheads="1"/>
          </p:cNvSpPr>
          <p:nvPr/>
        </p:nvSpPr>
        <p:spPr bwMode="auto">
          <a:xfrm>
            <a:off x="4084638" y="5649913"/>
            <a:ext cx="45958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r"/>
            <a:r>
              <a:rPr lang="en-US" altLang="en-US" sz="4000"/>
              <a:t>~0.93 g/cm</a:t>
            </a:r>
            <a:r>
              <a:rPr lang="en-US" altLang="en-US" sz="4000" baseline="30000"/>
              <a:t>3</a:t>
            </a:r>
            <a:r>
              <a:rPr lang="en-US" altLang="en-US" sz="4000"/>
              <a:t> </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nanoice4_0_007"/>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0" y="-2282825"/>
            <a:ext cx="9140825" cy="9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3" name="Picture 3" descr="snap_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6388" y="1714500"/>
            <a:ext cx="5027612" cy="3427413"/>
          </a:xfrm>
          <a:prstGeom prst="rect">
            <a:avLst/>
          </a:prstGeom>
          <a:noFill/>
          <a:extLst>
            <a:ext uri="{909E8E84-426E-40DD-AFC4-6F175D3DCCD1}">
              <a14:hiddenFill xmlns:a14="http://schemas.microsoft.com/office/drawing/2010/main">
                <a:solidFill>
                  <a:srgbClr val="FFFFFF"/>
                </a:solidFill>
              </a14:hiddenFill>
            </a:ext>
          </a:extLst>
        </p:spPr>
      </p:pic>
      <p:sp>
        <p:nvSpPr>
          <p:cNvPr id="107524" name="Rectangle 4"/>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25" name="Rectangle 5"/>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26" name="Rectangle 6"/>
          <p:cNvSpPr>
            <a:spLocks noGrp="1" noChangeArrowheads="1"/>
          </p:cNvSpPr>
          <p:nvPr>
            <p:ph type="title"/>
          </p:nvPr>
        </p:nvSpPr>
        <p:spPr>
          <a:xfrm>
            <a:off x="457200" y="-207963"/>
            <a:ext cx="8229600" cy="1143001"/>
          </a:xfrm>
        </p:spPr>
        <p:txBody>
          <a:bodyPr/>
          <a:lstStyle/>
          <a:p>
            <a:r>
              <a:rPr lang="en-US" altLang="en-US"/>
              <a:t>amorphous ice</a:t>
            </a:r>
          </a:p>
        </p:txBody>
      </p:sp>
      <p:sp>
        <p:nvSpPr>
          <p:cNvPr id="107527" name="Oval 7"/>
          <p:cNvSpPr>
            <a:spLocks noChangeArrowheads="1"/>
          </p:cNvSpPr>
          <p:nvPr/>
        </p:nvSpPr>
        <p:spPr bwMode="auto">
          <a:xfrm>
            <a:off x="6338888" y="2981325"/>
            <a:ext cx="914400" cy="914400"/>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29" name="Rectangle 9"/>
          <p:cNvSpPr>
            <a:spLocks noChangeArrowheads="1"/>
          </p:cNvSpPr>
          <p:nvPr/>
        </p:nvSpPr>
        <p:spPr bwMode="auto">
          <a:xfrm>
            <a:off x="4084638" y="5649913"/>
            <a:ext cx="45958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r"/>
            <a:r>
              <a:rPr lang="en-US" altLang="en-US" sz="4000"/>
              <a:t>0.94 g/cm</a:t>
            </a:r>
            <a:r>
              <a:rPr lang="en-US" altLang="en-US" sz="4000" baseline="30000"/>
              <a:t>3</a:t>
            </a:r>
            <a:r>
              <a:rPr lang="en-US" altLang="en-US" sz="4000"/>
              <a:t> </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p:txBody>
          <a:bodyPr/>
          <a:lstStyle/>
          <a:p>
            <a:r>
              <a:rPr lang="en-US" altLang="en-US" b="1"/>
              <a:t>annealing</a:t>
            </a:r>
          </a:p>
        </p:txBody>
      </p:sp>
      <p:sp>
        <p:nvSpPr>
          <p:cNvPr id="494595" name="Rectangle 3"/>
          <p:cNvSpPr>
            <a:spLocks noChangeArrowheads="1"/>
          </p:cNvSpPr>
          <p:nvPr/>
        </p:nvSpPr>
        <p:spPr bwMode="auto">
          <a:xfrm>
            <a:off x="300038" y="1600200"/>
            <a:ext cx="838676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spcBef>
                <a:spcPct val="20000"/>
              </a:spcBef>
              <a:buChar char="•"/>
              <a:defRPr sz="3200">
                <a:solidFill>
                  <a:schemeClr val="tx1"/>
                </a:solidFill>
                <a:latin typeface="Arial" pitchFamily="34" charset="0"/>
              </a:defRPr>
            </a:lvl1pPr>
            <a:lvl2pPr marL="990600" indent="-533400">
              <a:spcBef>
                <a:spcPct val="20000"/>
              </a:spcBef>
              <a:buChar char="–"/>
              <a:defRPr sz="2800">
                <a:solidFill>
                  <a:schemeClr val="tx1"/>
                </a:solidFill>
                <a:latin typeface="Arial" pitchFamily="34" charset="0"/>
              </a:defRPr>
            </a:lvl2pPr>
            <a:lvl3pPr marL="1371600" indent="-457200">
              <a:spcBef>
                <a:spcPct val="20000"/>
              </a:spcBef>
              <a:buChar char="•"/>
              <a:defRPr sz="2400">
                <a:solidFill>
                  <a:schemeClr val="tx1"/>
                </a:solidFill>
                <a:latin typeface="Arial" pitchFamily="34" charset="0"/>
              </a:defRPr>
            </a:lvl3pPr>
            <a:lvl4pPr marL="1752600" indent="-381000">
              <a:spcBef>
                <a:spcPct val="20000"/>
              </a:spcBef>
              <a:buChar char="–"/>
              <a:defRPr sz="2000">
                <a:solidFill>
                  <a:schemeClr val="tx1"/>
                </a:solidFill>
                <a:latin typeface="Arial" pitchFamily="34" charset="0"/>
              </a:defRPr>
            </a:lvl4pPr>
            <a:lvl5pPr marL="2209800" indent="-381000">
              <a:spcBef>
                <a:spcPct val="20000"/>
              </a:spcBef>
              <a:buChar char="»"/>
              <a:defRPr sz="2000">
                <a:solidFill>
                  <a:schemeClr val="tx1"/>
                </a:solidFill>
                <a:latin typeface="Arial" pitchFamily="34" charset="0"/>
              </a:defRPr>
            </a:lvl5pPr>
            <a:lvl6pPr marL="2667000" indent="-381000" fontAlgn="base">
              <a:spcBef>
                <a:spcPct val="20000"/>
              </a:spcBef>
              <a:spcAft>
                <a:spcPct val="0"/>
              </a:spcAft>
              <a:buChar char="»"/>
              <a:defRPr sz="2000">
                <a:solidFill>
                  <a:schemeClr val="tx1"/>
                </a:solidFill>
                <a:latin typeface="Arial" pitchFamily="34" charset="0"/>
              </a:defRPr>
            </a:lvl6pPr>
            <a:lvl7pPr marL="3124200" indent="-381000" fontAlgn="base">
              <a:spcBef>
                <a:spcPct val="20000"/>
              </a:spcBef>
              <a:spcAft>
                <a:spcPct val="0"/>
              </a:spcAft>
              <a:buChar char="»"/>
              <a:defRPr sz="2000">
                <a:solidFill>
                  <a:schemeClr val="tx1"/>
                </a:solidFill>
                <a:latin typeface="Arial" pitchFamily="34" charset="0"/>
              </a:defRPr>
            </a:lvl7pPr>
            <a:lvl8pPr marL="3581400" indent="-381000" fontAlgn="base">
              <a:spcBef>
                <a:spcPct val="20000"/>
              </a:spcBef>
              <a:spcAft>
                <a:spcPct val="0"/>
              </a:spcAft>
              <a:buChar char="»"/>
              <a:defRPr sz="2000">
                <a:solidFill>
                  <a:schemeClr val="tx1"/>
                </a:solidFill>
                <a:latin typeface="Arial" pitchFamily="34" charset="0"/>
              </a:defRPr>
            </a:lvl8pPr>
            <a:lvl9pPr marL="4038600" indent="-381000" fontAlgn="base">
              <a:spcBef>
                <a:spcPct val="20000"/>
              </a:spcBef>
              <a:spcAft>
                <a:spcPct val="0"/>
              </a:spcAft>
              <a:buChar char="»"/>
              <a:defRPr sz="2000">
                <a:solidFill>
                  <a:schemeClr val="tx1"/>
                </a:solidFill>
                <a:latin typeface="Arial" pitchFamily="34" charset="0"/>
              </a:defRPr>
            </a:lvl9pPr>
          </a:lstStyle>
          <a:p>
            <a:pPr>
              <a:buFontTx/>
              <a:buAutoNum type="arabicPeriod"/>
            </a:pPr>
            <a:r>
              <a:rPr lang="en-US" altLang="en-US" sz="4000"/>
              <a:t>easiest way to change your cryo</a:t>
            </a:r>
          </a:p>
          <a:p>
            <a:pPr>
              <a:buFontTx/>
              <a:buAutoNum type="arabicPeriod"/>
            </a:pPr>
            <a:r>
              <a:rPr lang="en-US" altLang="en-US" sz="4000"/>
              <a:t>WATCH droplet melt before re-cooling</a:t>
            </a:r>
          </a:p>
          <a:p>
            <a:pPr>
              <a:buFontTx/>
              <a:buAutoNum type="arabicPeriod"/>
            </a:pPr>
            <a:r>
              <a:rPr lang="en-US" altLang="en-US" sz="4000"/>
              <a:t>snapshots only!</a:t>
            </a:r>
          </a:p>
        </p:txBody>
      </p:sp>
      <p:sp>
        <p:nvSpPr>
          <p:cNvPr id="494596" name="Rectangle 4"/>
          <p:cNvSpPr>
            <a:spLocks noChangeArrowheads="1"/>
          </p:cNvSpPr>
          <p:nvPr/>
        </p:nvSpPr>
        <p:spPr bwMode="auto">
          <a:xfrm>
            <a:off x="1681163" y="6254750"/>
            <a:ext cx="554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Juers &amp; Matthews (2004) </a:t>
            </a:r>
            <a:r>
              <a:rPr lang="en-US" altLang="en-US" i="1"/>
              <a:t>Acta Cryst. D</a:t>
            </a:r>
            <a:r>
              <a:rPr lang="en-US" altLang="en-US"/>
              <a:t> </a:t>
            </a:r>
            <a:r>
              <a:rPr lang="en-US" altLang="en-US" b="1"/>
              <a:t>60</a:t>
            </a:r>
            <a:r>
              <a:rPr lang="en-US" altLang="en-US"/>
              <a:t>, 412-421. </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2"/>
          <p:cNvSpPr>
            <a:spLocks noGrp="1" noChangeArrowheads="1"/>
          </p:cNvSpPr>
          <p:nvPr>
            <p:ph type="title"/>
          </p:nvPr>
        </p:nvSpPr>
        <p:spPr/>
        <p:txBody>
          <a:bodyPr/>
          <a:lstStyle/>
          <a:p>
            <a:r>
              <a:rPr lang="en-US" altLang="en-US" b="1"/>
              <a:t>annealing gone wrong</a:t>
            </a:r>
          </a:p>
        </p:txBody>
      </p:sp>
      <p:pic>
        <p:nvPicPr>
          <p:cNvPr id="495619" name="thaw.wmv">
            <a:hlinkClick r:id="" action="ppaction://media"/>
          </p:cNvPr>
          <p:cNvPicPr>
            <a:picLocks noGrp="1" noRot="1" noChangeAspect="1" noChangeArrowheads="1"/>
          </p:cNvPicPr>
          <p:nvPr>
            <p:ph idx="1"/>
            <a:videoFile r:link="rId1"/>
          </p:nvPr>
        </p:nvPicPr>
        <p:blipFill>
          <a:blip r:embed="rId3"/>
          <a:srcRect/>
          <a:stretch>
            <a:fillRect/>
          </a:stretch>
        </p:blipFill>
        <p:spPr>
          <a:xfrm>
            <a:off x="1220788" y="1644650"/>
            <a:ext cx="6700837" cy="456882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4080" fill="hold"/>
                                        <p:tgtEl>
                                          <p:spTgt spid="4956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95619"/>
                </p:tgtEl>
              </p:cMediaNode>
            </p:video>
            <p:seq concurrent="1" nextAc="seek">
              <p:cTn id="8" restart="whenNotActive" fill="hold" evtFilter="cancelBubble" nodeType="interactiveSeq">
                <p:stCondLst>
                  <p:cond evt="onClick" delay="0">
                    <p:tgtEl>
                      <p:spTgt spid="49561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95619"/>
                                        </p:tgtEl>
                                      </p:cBhvr>
                                    </p:cmd>
                                  </p:childTnLst>
                                </p:cTn>
                              </p:par>
                            </p:childTnLst>
                          </p:cTn>
                        </p:par>
                      </p:childTnLst>
                    </p:cTn>
                  </p:par>
                </p:childTnLst>
              </p:cTn>
              <p:nextCondLst>
                <p:cond evt="onClick" delay="0">
                  <p:tgtEl>
                    <p:spTgt spid="495619"/>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2"/>
          <p:cNvSpPr>
            <a:spLocks noGrp="1" noChangeArrowheads="1"/>
          </p:cNvSpPr>
          <p:nvPr>
            <p:ph type="title"/>
          </p:nvPr>
        </p:nvSpPr>
        <p:spPr/>
        <p:txBody>
          <a:bodyPr/>
          <a:lstStyle/>
          <a:p>
            <a:r>
              <a:rPr lang="en-US" altLang="en-US" b="1"/>
              <a:t>annealing – in slo-mo</a:t>
            </a:r>
          </a:p>
        </p:txBody>
      </p:sp>
      <p:pic>
        <p:nvPicPr>
          <p:cNvPr id="496643" name="thaw_slomo.wmv">
            <a:hlinkClick r:id="" action="ppaction://media"/>
          </p:cNvPr>
          <p:cNvPicPr>
            <a:picLocks noGrp="1" noRot="1" noChangeAspect="1" noChangeArrowheads="1"/>
          </p:cNvPicPr>
          <p:nvPr>
            <p:ph idx="1"/>
            <a:videoFile r:link="rId1"/>
          </p:nvPr>
        </p:nvPicPr>
        <p:blipFill>
          <a:blip r:embed="rId3"/>
          <a:srcRect/>
          <a:stretch>
            <a:fillRect/>
          </a:stretch>
        </p:blipFill>
        <p:spPr>
          <a:xfrm>
            <a:off x="1220788" y="1644650"/>
            <a:ext cx="6700837" cy="456882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1600" fill="hold"/>
                                        <p:tgtEl>
                                          <p:spTgt spid="49664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96643"/>
                </p:tgtEl>
              </p:cMediaNode>
            </p:video>
            <p:seq concurrent="1" nextAc="seek">
              <p:cTn id="8" restart="whenNotActive" fill="hold" evtFilter="cancelBubble" nodeType="interactiveSeq">
                <p:stCondLst>
                  <p:cond evt="onClick" delay="0">
                    <p:tgtEl>
                      <p:spTgt spid="49664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96643"/>
                                        </p:tgtEl>
                                      </p:cBhvr>
                                    </p:cmd>
                                  </p:childTnLst>
                                </p:cTn>
                              </p:par>
                            </p:childTnLst>
                          </p:cTn>
                        </p:par>
                      </p:childTnLst>
                    </p:cTn>
                  </p:par>
                </p:childTnLst>
              </p:cTn>
              <p:nextCondLst>
                <p:cond evt="onClick" delay="0">
                  <p:tgtEl>
                    <p:spTgt spid="49664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en-US" dirty="0" smtClean="0"/>
              <a:t>Harvesting dos and don'ts</a:t>
            </a:r>
            <a:endParaRPr lang="en-US" altLang="en-US" dirty="0"/>
          </a:p>
        </p:txBody>
      </p:sp>
      <p:sp>
        <p:nvSpPr>
          <p:cNvPr id="18435" name="Rectangle 3"/>
          <p:cNvSpPr>
            <a:spLocks noChangeArrowheads="1"/>
          </p:cNvSpPr>
          <p:nvPr/>
        </p:nvSpPr>
        <p:spPr bwMode="auto">
          <a:xfrm>
            <a:off x="1192213" y="1600200"/>
            <a:ext cx="675957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fontAlgn="base">
              <a:spcBef>
                <a:spcPct val="20000"/>
              </a:spcBef>
              <a:spcAft>
                <a:spcPct val="0"/>
              </a:spcAft>
              <a:buChar char="»"/>
              <a:defRPr sz="2000">
                <a:solidFill>
                  <a:schemeClr val="tx1"/>
                </a:solidFill>
                <a:latin typeface="Arial" pitchFamily="34" charset="0"/>
              </a:defRPr>
            </a:lvl6pPr>
            <a:lvl7pPr marL="2971800" indent="-228600" fontAlgn="base">
              <a:spcBef>
                <a:spcPct val="20000"/>
              </a:spcBef>
              <a:spcAft>
                <a:spcPct val="0"/>
              </a:spcAft>
              <a:buChar char="»"/>
              <a:defRPr sz="2000">
                <a:solidFill>
                  <a:schemeClr val="tx1"/>
                </a:solidFill>
                <a:latin typeface="Arial" pitchFamily="34" charset="0"/>
              </a:defRPr>
            </a:lvl7pPr>
            <a:lvl8pPr marL="3429000" indent="-228600" fontAlgn="base">
              <a:spcBef>
                <a:spcPct val="20000"/>
              </a:spcBef>
              <a:spcAft>
                <a:spcPct val="0"/>
              </a:spcAft>
              <a:buChar char="»"/>
              <a:defRPr sz="2000">
                <a:solidFill>
                  <a:schemeClr val="tx1"/>
                </a:solidFill>
                <a:latin typeface="Arial" pitchFamily="34" charset="0"/>
              </a:defRPr>
            </a:lvl8pPr>
            <a:lvl9pPr marL="3886200" indent="-228600" fontAlgn="base">
              <a:spcBef>
                <a:spcPct val="20000"/>
              </a:spcBef>
              <a:spcAft>
                <a:spcPct val="0"/>
              </a:spcAft>
              <a:buChar char="»"/>
              <a:defRPr sz="2000">
                <a:solidFill>
                  <a:schemeClr val="tx1"/>
                </a:solidFill>
                <a:latin typeface="Arial" pitchFamily="34" charset="0"/>
              </a:defRPr>
            </a:lvl9pPr>
          </a:lstStyle>
          <a:p>
            <a:pPr>
              <a:buFontTx/>
              <a:buNone/>
            </a:pPr>
            <a:r>
              <a:rPr lang="en-US" altLang="en-US">
                <a:solidFill>
                  <a:srgbClr val="FF0000"/>
                </a:solidFill>
              </a:rPr>
              <a:t>physical contact</a:t>
            </a:r>
          </a:p>
          <a:p>
            <a:pPr>
              <a:buFontTx/>
              <a:buNone/>
            </a:pPr>
            <a:r>
              <a:rPr lang="en-US" altLang="en-US" sz="2000">
                <a:solidFill>
                  <a:srgbClr val="FF0000"/>
                </a:solidFill>
              </a:rPr>
              <a:t>	don’t touch the part you intend to shoot</a:t>
            </a:r>
          </a:p>
          <a:p>
            <a:pPr>
              <a:buFontTx/>
              <a:buNone/>
            </a:pPr>
            <a:r>
              <a:rPr lang="en-US" altLang="en-US"/>
              <a:t>osmotic shock</a:t>
            </a:r>
          </a:p>
          <a:p>
            <a:pPr>
              <a:buFontTx/>
              <a:buNone/>
            </a:pPr>
            <a:r>
              <a:rPr lang="en-US" altLang="en-US" sz="2000"/>
              <a:t>	equilibrate, or calculate matching solution</a:t>
            </a:r>
          </a:p>
          <a:p>
            <a:pPr>
              <a:buFontTx/>
              <a:buNone/>
            </a:pPr>
            <a:r>
              <a:rPr lang="en-US" altLang="en-US"/>
              <a:t>changes in dielectric constant</a:t>
            </a:r>
          </a:p>
          <a:p>
            <a:pPr>
              <a:buFontTx/>
              <a:buNone/>
            </a:pPr>
            <a:r>
              <a:rPr lang="en-US" altLang="en-US" sz="1800"/>
              <a:t>	Petsko (1975) </a:t>
            </a:r>
            <a:r>
              <a:rPr lang="en-US" altLang="en-US" sz="1800" i="1"/>
              <a:t>J. Mol. Biol.</a:t>
            </a:r>
            <a:r>
              <a:rPr lang="en-US" altLang="en-US" sz="1800"/>
              <a:t> </a:t>
            </a:r>
            <a:r>
              <a:rPr lang="en-US" altLang="en-US" sz="1800" b="1"/>
              <a:t>96</a:t>
            </a:r>
            <a:r>
              <a:rPr lang="en-US" altLang="en-US" sz="1800"/>
              <a:t>, 381-388. </a:t>
            </a:r>
            <a:endParaRPr lang="en-US" altLang="en-US" sz="1200"/>
          </a:p>
          <a:p>
            <a:pPr>
              <a:buFontTx/>
              <a:buNone/>
            </a:pPr>
            <a:r>
              <a:rPr lang="en-US" altLang="en-US"/>
              <a:t>cooled density mismatch</a:t>
            </a:r>
          </a:p>
          <a:p>
            <a:pPr>
              <a:buFontTx/>
              <a:buNone/>
            </a:pPr>
            <a:r>
              <a:rPr lang="en-US" altLang="en-US" sz="1800"/>
              <a:t>	Juers &amp; Matthews (2004) </a:t>
            </a:r>
            <a:r>
              <a:rPr lang="en-US" altLang="en-US" sz="1800" i="1"/>
              <a:t>Acta Cryst. D</a:t>
            </a:r>
            <a:r>
              <a:rPr lang="en-US" altLang="en-US" sz="1800"/>
              <a:t> </a:t>
            </a:r>
            <a:r>
              <a:rPr lang="en-US" altLang="en-US" sz="1800" b="1"/>
              <a:t>60</a:t>
            </a:r>
            <a:r>
              <a:rPr lang="en-US" altLang="en-US" sz="1800"/>
              <a:t>, 412-421. </a:t>
            </a:r>
          </a:p>
          <a:p>
            <a:pPr>
              <a:buFontTx/>
              <a:buNone/>
            </a:pPr>
            <a:endParaRPr lang="en-US" altLang="en-US" sz="180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Freeform 2"/>
          <p:cNvSpPr>
            <a:spLocks/>
          </p:cNvSpPr>
          <p:nvPr/>
        </p:nvSpPr>
        <p:spPr bwMode="auto">
          <a:xfrm>
            <a:off x="2843213" y="5305425"/>
            <a:ext cx="2905125" cy="706438"/>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31" name="Freeform 3"/>
          <p:cNvSpPr>
            <a:spLocks/>
          </p:cNvSpPr>
          <p:nvPr/>
        </p:nvSpPr>
        <p:spPr bwMode="auto">
          <a:xfrm>
            <a:off x="2841625" y="5167313"/>
            <a:ext cx="2905125" cy="857250"/>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32" name="Rectangle 4"/>
          <p:cNvSpPr>
            <a:spLocks noChangeArrowheads="1"/>
          </p:cNvSpPr>
          <p:nvPr/>
        </p:nvSpPr>
        <p:spPr bwMode="auto">
          <a:xfrm>
            <a:off x="454025" y="27146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en-US" altLang="en-US" sz="5400"/>
              <a:t>equilibrated drop</a:t>
            </a:r>
            <a:br>
              <a:rPr lang="en-US" altLang="en-US" sz="5400"/>
            </a:br>
            <a:endParaRPr lang="en-US" altLang="en-US" sz="4000"/>
          </a:p>
        </p:txBody>
      </p:sp>
      <p:sp>
        <p:nvSpPr>
          <p:cNvPr id="124933" name="Rectangle 5"/>
          <p:cNvSpPr>
            <a:spLocks noGrp="1" noChangeArrowheads="1"/>
          </p:cNvSpPr>
          <p:nvPr>
            <p:ph type="title"/>
          </p:nvPr>
        </p:nvSpPr>
        <p:spPr/>
        <p:txBody>
          <a:bodyPr/>
          <a:lstStyle/>
          <a:p>
            <a:r>
              <a:rPr lang="en-US" altLang="en-US" sz="5400"/>
              <a:t>opened drop:</a:t>
            </a:r>
            <a:br>
              <a:rPr lang="en-US" altLang="en-US" sz="5400"/>
            </a:br>
            <a:r>
              <a:rPr lang="en-US" altLang="en-US" sz="4000"/>
              <a:t>you have ~30 seconds!</a:t>
            </a:r>
          </a:p>
        </p:txBody>
      </p:sp>
      <p:sp>
        <p:nvSpPr>
          <p:cNvPr id="124934" name="Freeform 6"/>
          <p:cNvSpPr>
            <a:spLocks/>
          </p:cNvSpPr>
          <p:nvPr/>
        </p:nvSpPr>
        <p:spPr bwMode="auto">
          <a:xfrm>
            <a:off x="-1703388" y="2362200"/>
            <a:ext cx="11834813" cy="5210175"/>
          </a:xfrm>
          <a:custGeom>
            <a:avLst/>
            <a:gdLst>
              <a:gd name="T0" fmla="*/ 3723 w 7455"/>
              <a:gd name="T1" fmla="*/ 2238 h 3282"/>
              <a:gd name="T2" fmla="*/ 3768 w 7455"/>
              <a:gd name="T3" fmla="*/ 2238 h 3282"/>
              <a:gd name="T4" fmla="*/ 3827 w 7455"/>
              <a:gd name="T5" fmla="*/ 2238 h 3282"/>
              <a:gd name="T6" fmla="*/ 3905 w 7455"/>
              <a:gd name="T7" fmla="*/ 2233 h 3282"/>
              <a:gd name="T8" fmla="*/ 3987 w 7455"/>
              <a:gd name="T9" fmla="*/ 2226 h 3282"/>
              <a:gd name="T10" fmla="*/ 4123 w 7455"/>
              <a:gd name="T11" fmla="*/ 2209 h 3282"/>
              <a:gd name="T12" fmla="*/ 4250 w 7455"/>
              <a:gd name="T13" fmla="*/ 2184 h 3282"/>
              <a:gd name="T14" fmla="*/ 4406 w 7455"/>
              <a:gd name="T15" fmla="*/ 2140 h 3282"/>
              <a:gd name="T16" fmla="*/ 4536 w 7455"/>
              <a:gd name="T17" fmla="*/ 2091 h 3282"/>
              <a:gd name="T18" fmla="*/ 4637 w 7455"/>
              <a:gd name="T19" fmla="*/ 2042 h 3282"/>
              <a:gd name="T20" fmla="*/ 4731 w 7455"/>
              <a:gd name="T21" fmla="*/ 1983 h 3282"/>
              <a:gd name="T22" fmla="*/ 4804 w 7455"/>
              <a:gd name="T23" fmla="*/ 1921 h 3282"/>
              <a:gd name="T24" fmla="*/ 4845 w 7455"/>
              <a:gd name="T25" fmla="*/ 1878 h 3282"/>
              <a:gd name="T26" fmla="*/ 4892 w 7455"/>
              <a:gd name="T27" fmla="*/ 1842 h 3282"/>
              <a:gd name="T28" fmla="*/ 5163 w 7455"/>
              <a:gd name="T29" fmla="*/ 1836 h 3282"/>
              <a:gd name="T30" fmla="*/ 5330 w 7455"/>
              <a:gd name="T31" fmla="*/ 1836 h 3282"/>
              <a:gd name="T32" fmla="*/ 5408 w 7455"/>
              <a:gd name="T33" fmla="*/ 1794 h 3282"/>
              <a:gd name="T34" fmla="*/ 5414 w 7455"/>
              <a:gd name="T35" fmla="*/ 1674 h 3282"/>
              <a:gd name="T36" fmla="*/ 5418 w 7455"/>
              <a:gd name="T37" fmla="*/ 1540 h 3282"/>
              <a:gd name="T38" fmla="*/ 5417 w 7455"/>
              <a:gd name="T39" fmla="*/ 849 h 3282"/>
              <a:gd name="T40" fmla="*/ 5414 w 7455"/>
              <a:gd name="T41" fmla="*/ 534 h 3282"/>
              <a:gd name="T42" fmla="*/ 5435 w 7455"/>
              <a:gd name="T43" fmla="*/ 411 h 3282"/>
              <a:gd name="T44" fmla="*/ 5492 w 7455"/>
              <a:gd name="T45" fmla="*/ 291 h 3282"/>
              <a:gd name="T46" fmla="*/ 5639 w 7455"/>
              <a:gd name="T47" fmla="*/ 195 h 3282"/>
              <a:gd name="T48" fmla="*/ 5927 w 7455"/>
              <a:gd name="T49" fmla="*/ 183 h 3282"/>
              <a:gd name="T50" fmla="*/ 6308 w 7455"/>
              <a:gd name="T51" fmla="*/ 180 h 3282"/>
              <a:gd name="T52" fmla="*/ 6743 w 7455"/>
              <a:gd name="T53" fmla="*/ 177 h 3282"/>
              <a:gd name="T54" fmla="*/ 7127 w 7455"/>
              <a:gd name="T55" fmla="*/ 183 h 3282"/>
              <a:gd name="T56" fmla="*/ 7289 w 7455"/>
              <a:gd name="T57" fmla="*/ 180 h 3282"/>
              <a:gd name="T58" fmla="*/ 7310 w 7455"/>
              <a:gd name="T59" fmla="*/ 446 h 3282"/>
              <a:gd name="T60" fmla="*/ 7063 w 7455"/>
              <a:gd name="T61" fmla="*/ 2857 h 3282"/>
              <a:gd name="T62" fmla="*/ 4957 w 7455"/>
              <a:gd name="T63" fmla="*/ 2947 h 3282"/>
              <a:gd name="T64" fmla="*/ 736 w 7455"/>
              <a:gd name="T65" fmla="*/ 2873 h 3282"/>
              <a:gd name="T66" fmla="*/ 538 w 7455"/>
              <a:gd name="T67" fmla="*/ 495 h 3282"/>
              <a:gd name="T68" fmla="*/ 563 w 7455"/>
              <a:gd name="T69" fmla="*/ 198 h 3282"/>
              <a:gd name="T70" fmla="*/ 1583 w 7455"/>
              <a:gd name="T71" fmla="*/ 165 h 3282"/>
              <a:gd name="T72" fmla="*/ 2060 w 7455"/>
              <a:gd name="T73" fmla="*/ 171 h 3282"/>
              <a:gd name="T74" fmla="*/ 2240 w 7455"/>
              <a:gd name="T75" fmla="*/ 255 h 3282"/>
              <a:gd name="T76" fmla="*/ 2342 w 7455"/>
              <a:gd name="T77" fmla="*/ 474 h 3282"/>
              <a:gd name="T78" fmla="*/ 2336 w 7455"/>
              <a:gd name="T79" fmla="*/ 1146 h 3282"/>
              <a:gd name="T80" fmla="*/ 2339 w 7455"/>
              <a:gd name="T81" fmla="*/ 1719 h 3282"/>
              <a:gd name="T82" fmla="*/ 2351 w 7455"/>
              <a:gd name="T83" fmla="*/ 1842 h 3282"/>
              <a:gd name="T84" fmla="*/ 2456 w 7455"/>
              <a:gd name="T85" fmla="*/ 1881 h 3282"/>
              <a:gd name="T86" fmla="*/ 2793 w 7455"/>
              <a:gd name="T87" fmla="*/ 1886 h 3282"/>
              <a:gd name="T88" fmla="*/ 2990 w 7455"/>
              <a:gd name="T89" fmla="*/ 2034 h 3282"/>
              <a:gd name="T90" fmla="*/ 3155 w 7455"/>
              <a:gd name="T91" fmla="*/ 2165 h 3282"/>
              <a:gd name="T92" fmla="*/ 3426 w 7455"/>
              <a:gd name="T93" fmla="*/ 2223 h 3282"/>
              <a:gd name="T94" fmla="*/ 3723 w 7455"/>
              <a:gd name="T95" fmla="*/ 2238 h 3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55" h="3282">
                <a:moveTo>
                  <a:pt x="3723" y="2238"/>
                </a:moveTo>
                <a:cubicBezTo>
                  <a:pt x="3763" y="2232"/>
                  <a:pt x="3751" y="2238"/>
                  <a:pt x="3768" y="2238"/>
                </a:cubicBezTo>
                <a:cubicBezTo>
                  <a:pt x="3786" y="2238"/>
                  <a:pt x="3804" y="2238"/>
                  <a:pt x="3827" y="2238"/>
                </a:cubicBezTo>
                <a:cubicBezTo>
                  <a:pt x="3850" y="2237"/>
                  <a:pt x="3878" y="2234"/>
                  <a:pt x="3905" y="2233"/>
                </a:cubicBezTo>
                <a:cubicBezTo>
                  <a:pt x="3931" y="2231"/>
                  <a:pt x="3950" y="2230"/>
                  <a:pt x="3987" y="2226"/>
                </a:cubicBezTo>
                <a:cubicBezTo>
                  <a:pt x="4023" y="2222"/>
                  <a:pt x="4079" y="2216"/>
                  <a:pt x="4123" y="2209"/>
                </a:cubicBezTo>
                <a:cubicBezTo>
                  <a:pt x="4167" y="2202"/>
                  <a:pt x="4203" y="2195"/>
                  <a:pt x="4250" y="2184"/>
                </a:cubicBezTo>
                <a:cubicBezTo>
                  <a:pt x="4298" y="2172"/>
                  <a:pt x="4358" y="2155"/>
                  <a:pt x="4406" y="2140"/>
                </a:cubicBezTo>
                <a:cubicBezTo>
                  <a:pt x="4454" y="2124"/>
                  <a:pt x="4498" y="2107"/>
                  <a:pt x="4536" y="2091"/>
                </a:cubicBezTo>
                <a:cubicBezTo>
                  <a:pt x="4575" y="2074"/>
                  <a:pt x="4604" y="2060"/>
                  <a:pt x="4637" y="2042"/>
                </a:cubicBezTo>
                <a:cubicBezTo>
                  <a:pt x="4669" y="2024"/>
                  <a:pt x="4703" y="2003"/>
                  <a:pt x="4731" y="1983"/>
                </a:cubicBezTo>
                <a:cubicBezTo>
                  <a:pt x="4759" y="1962"/>
                  <a:pt x="4785" y="1938"/>
                  <a:pt x="4804" y="1921"/>
                </a:cubicBezTo>
                <a:cubicBezTo>
                  <a:pt x="4823" y="1904"/>
                  <a:pt x="4830" y="1891"/>
                  <a:pt x="4845" y="1878"/>
                </a:cubicBezTo>
                <a:cubicBezTo>
                  <a:pt x="4860" y="1865"/>
                  <a:pt x="4839" y="1849"/>
                  <a:pt x="4892" y="1842"/>
                </a:cubicBezTo>
                <a:cubicBezTo>
                  <a:pt x="4945" y="1835"/>
                  <a:pt x="5090" y="1837"/>
                  <a:pt x="5163" y="1836"/>
                </a:cubicBezTo>
                <a:cubicBezTo>
                  <a:pt x="5236" y="1835"/>
                  <a:pt x="5289" y="1843"/>
                  <a:pt x="5330" y="1836"/>
                </a:cubicBezTo>
                <a:cubicBezTo>
                  <a:pt x="5371" y="1829"/>
                  <a:pt x="5394" y="1821"/>
                  <a:pt x="5408" y="1794"/>
                </a:cubicBezTo>
                <a:cubicBezTo>
                  <a:pt x="5422" y="1767"/>
                  <a:pt x="5412" y="1716"/>
                  <a:pt x="5414" y="1674"/>
                </a:cubicBezTo>
                <a:cubicBezTo>
                  <a:pt x="5416" y="1632"/>
                  <a:pt x="5418" y="1677"/>
                  <a:pt x="5418" y="1540"/>
                </a:cubicBezTo>
                <a:cubicBezTo>
                  <a:pt x="5418" y="1403"/>
                  <a:pt x="5418" y="1017"/>
                  <a:pt x="5417" y="849"/>
                </a:cubicBezTo>
                <a:cubicBezTo>
                  <a:pt x="5416" y="681"/>
                  <a:pt x="5411" y="607"/>
                  <a:pt x="5414" y="534"/>
                </a:cubicBezTo>
                <a:cubicBezTo>
                  <a:pt x="5417" y="461"/>
                  <a:pt x="5422" y="452"/>
                  <a:pt x="5435" y="411"/>
                </a:cubicBezTo>
                <a:cubicBezTo>
                  <a:pt x="5448" y="370"/>
                  <a:pt x="5458" y="327"/>
                  <a:pt x="5492" y="291"/>
                </a:cubicBezTo>
                <a:cubicBezTo>
                  <a:pt x="5526" y="255"/>
                  <a:pt x="5567" y="213"/>
                  <a:pt x="5639" y="195"/>
                </a:cubicBezTo>
                <a:cubicBezTo>
                  <a:pt x="5711" y="177"/>
                  <a:pt x="5816" y="185"/>
                  <a:pt x="5927" y="183"/>
                </a:cubicBezTo>
                <a:cubicBezTo>
                  <a:pt x="6038" y="181"/>
                  <a:pt x="6172" y="181"/>
                  <a:pt x="6308" y="180"/>
                </a:cubicBezTo>
                <a:cubicBezTo>
                  <a:pt x="6444" y="179"/>
                  <a:pt x="6607" y="177"/>
                  <a:pt x="6743" y="177"/>
                </a:cubicBezTo>
                <a:cubicBezTo>
                  <a:pt x="6879" y="177"/>
                  <a:pt x="7036" y="182"/>
                  <a:pt x="7127" y="183"/>
                </a:cubicBezTo>
                <a:cubicBezTo>
                  <a:pt x="7218" y="184"/>
                  <a:pt x="7259" y="136"/>
                  <a:pt x="7289" y="180"/>
                </a:cubicBezTo>
                <a:cubicBezTo>
                  <a:pt x="7319" y="224"/>
                  <a:pt x="7348" y="0"/>
                  <a:pt x="7310" y="446"/>
                </a:cubicBezTo>
                <a:cubicBezTo>
                  <a:pt x="7272" y="892"/>
                  <a:pt x="7455" y="2440"/>
                  <a:pt x="7063" y="2857"/>
                </a:cubicBezTo>
                <a:cubicBezTo>
                  <a:pt x="6671" y="3274"/>
                  <a:pt x="6011" y="2944"/>
                  <a:pt x="4957" y="2947"/>
                </a:cubicBezTo>
                <a:cubicBezTo>
                  <a:pt x="3903" y="2950"/>
                  <a:pt x="1472" y="3282"/>
                  <a:pt x="736" y="2873"/>
                </a:cubicBezTo>
                <a:cubicBezTo>
                  <a:pt x="0" y="2464"/>
                  <a:pt x="567" y="941"/>
                  <a:pt x="538" y="495"/>
                </a:cubicBezTo>
                <a:cubicBezTo>
                  <a:pt x="509" y="49"/>
                  <a:pt x="389" y="253"/>
                  <a:pt x="563" y="198"/>
                </a:cubicBezTo>
                <a:cubicBezTo>
                  <a:pt x="737" y="143"/>
                  <a:pt x="1334" y="169"/>
                  <a:pt x="1583" y="165"/>
                </a:cubicBezTo>
                <a:cubicBezTo>
                  <a:pt x="1832" y="161"/>
                  <a:pt x="1951" y="156"/>
                  <a:pt x="2060" y="171"/>
                </a:cubicBezTo>
                <a:cubicBezTo>
                  <a:pt x="2169" y="186"/>
                  <a:pt x="2193" y="204"/>
                  <a:pt x="2240" y="255"/>
                </a:cubicBezTo>
                <a:cubicBezTo>
                  <a:pt x="2287" y="306"/>
                  <a:pt x="2326" y="326"/>
                  <a:pt x="2342" y="474"/>
                </a:cubicBezTo>
                <a:cubicBezTo>
                  <a:pt x="2358" y="622"/>
                  <a:pt x="2336" y="939"/>
                  <a:pt x="2336" y="1146"/>
                </a:cubicBezTo>
                <a:cubicBezTo>
                  <a:pt x="2336" y="1353"/>
                  <a:pt x="2337" y="1603"/>
                  <a:pt x="2339" y="1719"/>
                </a:cubicBezTo>
                <a:cubicBezTo>
                  <a:pt x="2341" y="1835"/>
                  <a:pt x="2332" y="1815"/>
                  <a:pt x="2351" y="1842"/>
                </a:cubicBezTo>
                <a:cubicBezTo>
                  <a:pt x="2370" y="1869"/>
                  <a:pt x="2382" y="1874"/>
                  <a:pt x="2456" y="1881"/>
                </a:cubicBezTo>
                <a:cubicBezTo>
                  <a:pt x="2530" y="1888"/>
                  <a:pt x="2704" y="1861"/>
                  <a:pt x="2793" y="1886"/>
                </a:cubicBezTo>
                <a:cubicBezTo>
                  <a:pt x="2882" y="1911"/>
                  <a:pt x="2930" y="1988"/>
                  <a:pt x="2990" y="2034"/>
                </a:cubicBezTo>
                <a:cubicBezTo>
                  <a:pt x="3050" y="2080"/>
                  <a:pt x="3082" y="2134"/>
                  <a:pt x="3155" y="2165"/>
                </a:cubicBezTo>
                <a:cubicBezTo>
                  <a:pt x="3228" y="2196"/>
                  <a:pt x="3331" y="2211"/>
                  <a:pt x="3426" y="2223"/>
                </a:cubicBezTo>
                <a:cubicBezTo>
                  <a:pt x="3521" y="2235"/>
                  <a:pt x="3661" y="2235"/>
                  <a:pt x="3723" y="2238"/>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24935" name="Group 7"/>
          <p:cNvGrpSpPr>
            <a:grpSpLocks/>
          </p:cNvGrpSpPr>
          <p:nvPr/>
        </p:nvGrpSpPr>
        <p:grpSpPr bwMode="auto">
          <a:xfrm>
            <a:off x="5197475" y="5548313"/>
            <a:ext cx="277813" cy="238125"/>
            <a:chOff x="3192" y="2215"/>
            <a:chExt cx="920" cy="943"/>
          </a:xfrm>
        </p:grpSpPr>
        <p:sp>
          <p:nvSpPr>
            <p:cNvPr id="124936" name="Freeform 8"/>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37" name="Line 9"/>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38" name="Line 10"/>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39" name="Line 11"/>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0" name="Line 12"/>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1" name="Freeform 13"/>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2" name="Freeform 14"/>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3" name="Freeform 15"/>
            <p:cNvSpPr>
              <a:spLocks/>
            </p:cNvSpPr>
            <p:nvPr/>
          </p:nvSpPr>
          <p:spPr bwMode="auto">
            <a:xfrm>
              <a:off x="3930" y="2338"/>
              <a:ext cx="182" cy="70"/>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4" name="Freeform 16"/>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24945" name="Freeform 17"/>
          <p:cNvSpPr>
            <a:spLocks/>
          </p:cNvSpPr>
          <p:nvPr/>
        </p:nvSpPr>
        <p:spPr bwMode="auto">
          <a:xfrm>
            <a:off x="-692150" y="2141538"/>
            <a:ext cx="6705600" cy="487362"/>
          </a:xfrm>
          <a:custGeom>
            <a:avLst/>
            <a:gdLst>
              <a:gd name="T0" fmla="*/ 0 w 4224"/>
              <a:gd name="T1" fmla="*/ 272 h 307"/>
              <a:gd name="T2" fmla="*/ 1242 w 4224"/>
              <a:gd name="T3" fmla="*/ 264 h 307"/>
              <a:gd name="T4" fmla="*/ 2987 w 4224"/>
              <a:gd name="T5" fmla="*/ 256 h 307"/>
              <a:gd name="T6" fmla="*/ 4024 w 4224"/>
              <a:gd name="T7" fmla="*/ 264 h 307"/>
              <a:gd name="T8" fmla="*/ 4188 w 4224"/>
              <a:gd name="T9" fmla="*/ 0 h 307"/>
            </a:gdLst>
            <a:ahLst/>
            <a:cxnLst>
              <a:cxn ang="0">
                <a:pos x="T0" y="T1"/>
              </a:cxn>
              <a:cxn ang="0">
                <a:pos x="T2" y="T3"/>
              </a:cxn>
              <a:cxn ang="0">
                <a:pos x="T4" y="T5"/>
              </a:cxn>
              <a:cxn ang="0">
                <a:pos x="T6" y="T7"/>
              </a:cxn>
              <a:cxn ang="0">
                <a:pos x="T8" y="T9"/>
              </a:cxn>
            </a:cxnLst>
            <a:rect l="0" t="0" r="r" b="b"/>
            <a:pathLst>
              <a:path w="4224" h="307">
                <a:moveTo>
                  <a:pt x="0" y="272"/>
                </a:moveTo>
                <a:cubicBezTo>
                  <a:pt x="207" y="271"/>
                  <a:pt x="744" y="267"/>
                  <a:pt x="1242" y="264"/>
                </a:cubicBezTo>
                <a:cubicBezTo>
                  <a:pt x="1740" y="261"/>
                  <a:pt x="2523" y="256"/>
                  <a:pt x="2987" y="256"/>
                </a:cubicBezTo>
                <a:cubicBezTo>
                  <a:pt x="3451" y="256"/>
                  <a:pt x="3824" y="307"/>
                  <a:pt x="4024" y="264"/>
                </a:cubicBezTo>
                <a:cubicBezTo>
                  <a:pt x="4224" y="221"/>
                  <a:pt x="4161" y="44"/>
                  <a:pt x="4188" y="0"/>
                </a:cubicBezTo>
              </a:path>
            </a:pathLst>
          </a:custGeom>
          <a:noFill/>
          <a:ln w="101600">
            <a:solidFill>
              <a:srgbClr val="BEBEB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6" name="Freeform 18"/>
          <p:cNvSpPr>
            <a:spLocks/>
          </p:cNvSpPr>
          <p:nvPr/>
        </p:nvSpPr>
        <p:spPr bwMode="auto">
          <a:xfrm>
            <a:off x="6570663" y="2573338"/>
            <a:ext cx="2795587" cy="469900"/>
          </a:xfrm>
          <a:custGeom>
            <a:avLst/>
            <a:gdLst>
              <a:gd name="T0" fmla="*/ 0 w 1761"/>
              <a:gd name="T1" fmla="*/ 296 h 296"/>
              <a:gd name="T2" fmla="*/ 214 w 1761"/>
              <a:gd name="T3" fmla="*/ 58 h 296"/>
              <a:gd name="T4" fmla="*/ 453 w 1761"/>
              <a:gd name="T5" fmla="*/ 16 h 296"/>
              <a:gd name="T6" fmla="*/ 1761 w 1761"/>
              <a:gd name="T7" fmla="*/ 0 h 296"/>
            </a:gdLst>
            <a:ahLst/>
            <a:cxnLst>
              <a:cxn ang="0">
                <a:pos x="T0" y="T1"/>
              </a:cxn>
              <a:cxn ang="0">
                <a:pos x="T2" y="T3"/>
              </a:cxn>
              <a:cxn ang="0">
                <a:pos x="T4" y="T5"/>
              </a:cxn>
              <a:cxn ang="0">
                <a:pos x="T6" y="T7"/>
              </a:cxn>
            </a:cxnLst>
            <a:rect l="0" t="0" r="r" b="b"/>
            <a:pathLst>
              <a:path w="1761" h="296">
                <a:moveTo>
                  <a:pt x="0" y="296"/>
                </a:moveTo>
                <a:cubicBezTo>
                  <a:pt x="69" y="200"/>
                  <a:pt x="139" y="105"/>
                  <a:pt x="214" y="58"/>
                </a:cubicBezTo>
                <a:cubicBezTo>
                  <a:pt x="289" y="11"/>
                  <a:pt x="195" y="26"/>
                  <a:pt x="453" y="16"/>
                </a:cubicBezTo>
                <a:cubicBezTo>
                  <a:pt x="711" y="6"/>
                  <a:pt x="1489" y="3"/>
                  <a:pt x="1761" y="0"/>
                </a:cubicBezTo>
              </a:path>
            </a:pathLst>
          </a:custGeom>
          <a:noFill/>
          <a:ln w="88900">
            <a:solidFill>
              <a:srgbClr val="BEBEBE"/>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7" name="Line 19"/>
          <p:cNvSpPr>
            <a:spLocks noChangeShapeType="1"/>
          </p:cNvSpPr>
          <p:nvPr/>
        </p:nvSpPr>
        <p:spPr bwMode="auto">
          <a:xfrm>
            <a:off x="-836613" y="2560638"/>
            <a:ext cx="10202863" cy="0"/>
          </a:xfrm>
          <a:prstGeom prst="line">
            <a:avLst/>
          </a:prstGeom>
          <a:noFill/>
          <a:ln w="101600">
            <a:solidFill>
              <a:srgbClr val="BEBEB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24948" name="Group 20"/>
          <p:cNvGrpSpPr>
            <a:grpSpLocks/>
          </p:cNvGrpSpPr>
          <p:nvPr/>
        </p:nvGrpSpPr>
        <p:grpSpPr bwMode="auto">
          <a:xfrm>
            <a:off x="2543175" y="2952750"/>
            <a:ext cx="4041775" cy="2043113"/>
            <a:chOff x="1602" y="1860"/>
            <a:chExt cx="2546" cy="1287"/>
          </a:xfrm>
        </p:grpSpPr>
        <p:sp>
          <p:nvSpPr>
            <p:cNvPr id="124949" name="Oval 21"/>
            <p:cNvSpPr>
              <a:spLocks noChangeArrowheads="1"/>
            </p:cNvSpPr>
            <p:nvPr/>
          </p:nvSpPr>
          <p:spPr bwMode="auto">
            <a:xfrm>
              <a:off x="1605" y="186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0" name="Oval 22"/>
            <p:cNvSpPr>
              <a:spLocks noChangeArrowheads="1"/>
            </p:cNvSpPr>
            <p:nvPr/>
          </p:nvSpPr>
          <p:spPr bwMode="auto">
            <a:xfrm>
              <a:off x="3791" y="1972"/>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1" name="Oval 23"/>
            <p:cNvSpPr>
              <a:spLocks noChangeArrowheads="1"/>
            </p:cNvSpPr>
            <p:nvPr/>
          </p:nvSpPr>
          <p:spPr bwMode="auto">
            <a:xfrm>
              <a:off x="2685" y="2315"/>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2" name="Oval 24"/>
            <p:cNvSpPr>
              <a:spLocks noChangeArrowheads="1"/>
            </p:cNvSpPr>
            <p:nvPr/>
          </p:nvSpPr>
          <p:spPr bwMode="auto">
            <a:xfrm>
              <a:off x="1893" y="214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3" name="Oval 25"/>
            <p:cNvSpPr>
              <a:spLocks noChangeArrowheads="1"/>
            </p:cNvSpPr>
            <p:nvPr/>
          </p:nvSpPr>
          <p:spPr bwMode="auto">
            <a:xfrm>
              <a:off x="1602" y="3091"/>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4" name="Oval 26"/>
            <p:cNvSpPr>
              <a:spLocks noChangeArrowheads="1"/>
            </p:cNvSpPr>
            <p:nvPr/>
          </p:nvSpPr>
          <p:spPr bwMode="auto">
            <a:xfrm>
              <a:off x="1987" y="2875"/>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5" name="Oval 27"/>
            <p:cNvSpPr>
              <a:spLocks noChangeArrowheads="1"/>
            </p:cNvSpPr>
            <p:nvPr/>
          </p:nvSpPr>
          <p:spPr bwMode="auto">
            <a:xfrm>
              <a:off x="3218" y="251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6" name="Oval 28"/>
            <p:cNvSpPr>
              <a:spLocks noChangeArrowheads="1"/>
            </p:cNvSpPr>
            <p:nvPr/>
          </p:nvSpPr>
          <p:spPr bwMode="auto">
            <a:xfrm>
              <a:off x="2812" y="194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7" name="Oval 29"/>
            <p:cNvSpPr>
              <a:spLocks noChangeArrowheads="1"/>
            </p:cNvSpPr>
            <p:nvPr/>
          </p:nvSpPr>
          <p:spPr bwMode="auto">
            <a:xfrm>
              <a:off x="2373" y="262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8" name="Oval 30"/>
            <p:cNvSpPr>
              <a:spLocks noChangeArrowheads="1"/>
            </p:cNvSpPr>
            <p:nvPr/>
          </p:nvSpPr>
          <p:spPr bwMode="auto">
            <a:xfrm>
              <a:off x="3292" y="230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9" name="Oval 31"/>
            <p:cNvSpPr>
              <a:spLocks noChangeArrowheads="1"/>
            </p:cNvSpPr>
            <p:nvPr/>
          </p:nvSpPr>
          <p:spPr bwMode="auto">
            <a:xfrm>
              <a:off x="3380" y="305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60" name="Oval 32"/>
            <p:cNvSpPr>
              <a:spLocks noChangeArrowheads="1"/>
            </p:cNvSpPr>
            <p:nvPr/>
          </p:nvSpPr>
          <p:spPr bwMode="auto">
            <a:xfrm>
              <a:off x="3937" y="2677"/>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61" name="Oval 33"/>
            <p:cNvSpPr>
              <a:spLocks noChangeArrowheads="1"/>
            </p:cNvSpPr>
            <p:nvPr/>
          </p:nvSpPr>
          <p:spPr bwMode="auto">
            <a:xfrm>
              <a:off x="2244" y="1947"/>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62" name="Oval 34"/>
            <p:cNvSpPr>
              <a:spLocks noChangeArrowheads="1"/>
            </p:cNvSpPr>
            <p:nvPr/>
          </p:nvSpPr>
          <p:spPr bwMode="auto">
            <a:xfrm>
              <a:off x="4092" y="3072"/>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63" name="Oval 35"/>
            <p:cNvSpPr>
              <a:spLocks noChangeArrowheads="1"/>
            </p:cNvSpPr>
            <p:nvPr/>
          </p:nvSpPr>
          <p:spPr bwMode="auto">
            <a:xfrm>
              <a:off x="2601" y="299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494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249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49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4933"/>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124932"/>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124948"/>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49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animBg="1"/>
      <p:bldP spid="124932" grpId="0"/>
      <p:bldP spid="124933" grpId="0"/>
      <p:bldP spid="124945" grpId="0" animBg="1"/>
      <p:bldP spid="124946" grpId="0" animBg="1"/>
      <p:bldP spid="12494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469900" y="0"/>
            <a:ext cx="8229600" cy="1143000"/>
          </a:xfrm>
        </p:spPr>
        <p:txBody>
          <a:bodyPr/>
          <a:lstStyle/>
          <a:p>
            <a:r>
              <a:rPr lang="en-US" altLang="en-US" smtClean="0"/>
              <a:t>First diffraction from protein xtal</a:t>
            </a:r>
          </a:p>
        </p:txBody>
      </p:sp>
      <p:pic>
        <p:nvPicPr>
          <p:cNvPr id="63491" name="Picture 3"/>
          <p:cNvPicPr>
            <a:picLocks noChangeAspect="1" noChangeArrowheads="1"/>
          </p:cNvPicPr>
          <p:nvPr/>
        </p:nvPicPr>
        <p:blipFill>
          <a:blip r:embed="rId2">
            <a:extLst>
              <a:ext uri="{28A0092B-C50C-407E-A947-70E740481C1C}">
                <a14:useLocalDpi xmlns:a14="http://schemas.microsoft.com/office/drawing/2010/main" val="0"/>
              </a:ext>
            </a:extLst>
          </a:blip>
          <a:srcRect l="51630" t="15807" r="11501" b="9012"/>
          <a:stretch>
            <a:fillRect/>
          </a:stretch>
        </p:blipFill>
        <p:spPr bwMode="auto">
          <a:xfrm>
            <a:off x="3754438" y="1082675"/>
            <a:ext cx="5029200" cy="576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492" name="Picture 5" descr="http://dodology.files.wordpress.com/2010/05/young-dorothy-np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1988" y="2909888"/>
            <a:ext cx="161925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7" descr="http://www.iva.dk/bh/core%20concepts%20in%20lis/articles%20a-z/bernaljd.jpg"/>
          <p:cNvPicPr>
            <a:picLocks noChangeAspect="1" noChangeArrowheads="1"/>
          </p:cNvPicPr>
          <p:nvPr/>
        </p:nvPicPr>
        <p:blipFill>
          <a:blip r:embed="rId4">
            <a:extLst>
              <a:ext uri="{28A0092B-C50C-407E-A947-70E740481C1C}">
                <a14:useLocalDpi xmlns:a14="http://schemas.microsoft.com/office/drawing/2010/main" val="0"/>
              </a:ext>
            </a:extLst>
          </a:blip>
          <a:srcRect l="16081" r="13725" b="13155"/>
          <a:stretch>
            <a:fillRect/>
          </a:stretch>
        </p:blipFill>
        <p:spPr bwMode="auto">
          <a:xfrm>
            <a:off x="180975" y="2909888"/>
            <a:ext cx="1673225" cy="212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Rectangle 3"/>
          <p:cNvSpPr>
            <a:spLocks noChangeArrowheads="1"/>
          </p:cNvSpPr>
          <p:nvPr/>
        </p:nvSpPr>
        <p:spPr bwMode="auto">
          <a:xfrm>
            <a:off x="115888" y="5638800"/>
            <a:ext cx="350361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Bernal, J. &amp; Crowfoot, D. (1934). "X-ray photographs of crystalline pepsin", </a:t>
            </a:r>
            <a:r>
              <a:rPr lang="en-US" altLang="en-US" i="1">
                <a:solidFill>
                  <a:srgbClr val="000000"/>
                </a:solidFill>
              </a:rPr>
              <a:t>Nature</a:t>
            </a:r>
            <a:r>
              <a:rPr lang="en-US" altLang="en-US">
                <a:solidFill>
                  <a:srgbClr val="000000"/>
                </a:solidFill>
              </a:rPr>
              <a:t> </a:t>
            </a:r>
            <a:r>
              <a:rPr lang="en-US" altLang="en-US" b="1">
                <a:solidFill>
                  <a:srgbClr val="000000"/>
                </a:solidFill>
              </a:rPr>
              <a:t>133</a:t>
            </a:r>
            <a:r>
              <a:rPr lang="en-US" altLang="en-US">
                <a:solidFill>
                  <a:srgbClr val="000000"/>
                </a:solidFill>
              </a:rPr>
              <a:t>, 794-795. </a:t>
            </a:r>
          </a:p>
        </p:txBody>
      </p:sp>
      <p:sp>
        <p:nvSpPr>
          <p:cNvPr id="7" name="Freeform 6"/>
          <p:cNvSpPr/>
          <p:nvPr/>
        </p:nvSpPr>
        <p:spPr>
          <a:xfrm>
            <a:off x="3594100" y="2847975"/>
            <a:ext cx="5273675" cy="469900"/>
          </a:xfrm>
          <a:custGeom>
            <a:avLst/>
            <a:gdLst>
              <a:gd name="connsiteX0" fmla="*/ 4222974 w 5274032"/>
              <a:gd name="connsiteY0" fmla="*/ 10474 h 469645"/>
              <a:gd name="connsiteX1" fmla="*/ 3231301 w 5274032"/>
              <a:gd name="connsiteY1" fmla="*/ 23353 h 469645"/>
              <a:gd name="connsiteX2" fmla="*/ 3179785 w 5274032"/>
              <a:gd name="connsiteY2" fmla="*/ 216536 h 469645"/>
              <a:gd name="connsiteX3" fmla="*/ 2638873 w 5274032"/>
              <a:gd name="connsiteY3" fmla="*/ 242294 h 469645"/>
              <a:gd name="connsiteX4" fmla="*/ 256281 w 5274032"/>
              <a:gd name="connsiteY4" fmla="*/ 229415 h 469645"/>
              <a:gd name="connsiteX5" fmla="*/ 269160 w 5274032"/>
              <a:gd name="connsiteY5" fmla="*/ 448356 h 469645"/>
              <a:gd name="connsiteX6" fmla="*/ 2059323 w 5274032"/>
              <a:gd name="connsiteY6" fmla="*/ 461234 h 469645"/>
              <a:gd name="connsiteX7" fmla="*/ 4313126 w 5274032"/>
              <a:gd name="connsiteY7" fmla="*/ 448356 h 469645"/>
              <a:gd name="connsiteX8" fmla="*/ 4532067 w 5274032"/>
              <a:gd name="connsiteY8" fmla="*/ 396840 h 469645"/>
              <a:gd name="connsiteX9" fmla="*/ 4519188 w 5274032"/>
              <a:gd name="connsiteY9" fmla="*/ 242294 h 469645"/>
              <a:gd name="connsiteX10" fmla="*/ 5150253 w 5274032"/>
              <a:gd name="connsiteY10" fmla="*/ 255172 h 469645"/>
              <a:gd name="connsiteX11" fmla="*/ 5253284 w 5274032"/>
              <a:gd name="connsiteY11" fmla="*/ 87747 h 469645"/>
              <a:gd name="connsiteX12" fmla="*/ 4879797 w 5274032"/>
              <a:gd name="connsiteY12" fmla="*/ 10474 h 469645"/>
              <a:gd name="connsiteX13" fmla="*/ 4879797 w 5274032"/>
              <a:gd name="connsiteY13" fmla="*/ 10474 h 469645"/>
              <a:gd name="connsiteX14" fmla="*/ 4879797 w 5274032"/>
              <a:gd name="connsiteY14" fmla="*/ 10474 h 469645"/>
              <a:gd name="connsiteX0" fmla="*/ 4222974 w 5274032"/>
              <a:gd name="connsiteY0" fmla="*/ 10474 h 469645"/>
              <a:gd name="connsiteX1" fmla="*/ 3231301 w 5274032"/>
              <a:gd name="connsiteY1" fmla="*/ 23353 h 469645"/>
              <a:gd name="connsiteX2" fmla="*/ 3179785 w 5274032"/>
              <a:gd name="connsiteY2" fmla="*/ 216536 h 469645"/>
              <a:gd name="connsiteX3" fmla="*/ 2638873 w 5274032"/>
              <a:gd name="connsiteY3" fmla="*/ 242294 h 469645"/>
              <a:gd name="connsiteX4" fmla="*/ 256281 w 5274032"/>
              <a:gd name="connsiteY4" fmla="*/ 229415 h 469645"/>
              <a:gd name="connsiteX5" fmla="*/ 269160 w 5274032"/>
              <a:gd name="connsiteY5" fmla="*/ 448356 h 469645"/>
              <a:gd name="connsiteX6" fmla="*/ 2059323 w 5274032"/>
              <a:gd name="connsiteY6" fmla="*/ 461234 h 469645"/>
              <a:gd name="connsiteX7" fmla="*/ 4313126 w 5274032"/>
              <a:gd name="connsiteY7" fmla="*/ 448356 h 469645"/>
              <a:gd name="connsiteX8" fmla="*/ 4532067 w 5274032"/>
              <a:gd name="connsiteY8" fmla="*/ 396840 h 469645"/>
              <a:gd name="connsiteX9" fmla="*/ 4519188 w 5274032"/>
              <a:gd name="connsiteY9" fmla="*/ 242294 h 469645"/>
              <a:gd name="connsiteX10" fmla="*/ 5150253 w 5274032"/>
              <a:gd name="connsiteY10" fmla="*/ 255172 h 469645"/>
              <a:gd name="connsiteX11" fmla="*/ 5253284 w 5274032"/>
              <a:gd name="connsiteY11" fmla="*/ 87747 h 469645"/>
              <a:gd name="connsiteX12" fmla="*/ 4879797 w 5274032"/>
              <a:gd name="connsiteY12" fmla="*/ 10474 h 469645"/>
              <a:gd name="connsiteX13" fmla="*/ 4879797 w 5274032"/>
              <a:gd name="connsiteY13" fmla="*/ 10474 h 469645"/>
              <a:gd name="connsiteX14" fmla="*/ 4879797 w 5274032"/>
              <a:gd name="connsiteY14" fmla="*/ 10474 h 469645"/>
              <a:gd name="connsiteX15" fmla="*/ 4222974 w 5274032"/>
              <a:gd name="connsiteY15" fmla="*/ 10474 h 46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4032" h="469645">
                <a:moveTo>
                  <a:pt x="4222974" y="10474"/>
                </a:moveTo>
                <a:cubicBezTo>
                  <a:pt x="3814070" y="-259"/>
                  <a:pt x="3405166" y="-10991"/>
                  <a:pt x="3231301" y="23353"/>
                </a:cubicBezTo>
                <a:cubicBezTo>
                  <a:pt x="3057436" y="57697"/>
                  <a:pt x="3278523" y="180046"/>
                  <a:pt x="3179785" y="216536"/>
                </a:cubicBezTo>
                <a:cubicBezTo>
                  <a:pt x="3081047" y="253026"/>
                  <a:pt x="2638873" y="242294"/>
                  <a:pt x="2638873" y="242294"/>
                </a:cubicBezTo>
                <a:cubicBezTo>
                  <a:pt x="2151622" y="244441"/>
                  <a:pt x="651233" y="195071"/>
                  <a:pt x="256281" y="229415"/>
                </a:cubicBezTo>
                <a:cubicBezTo>
                  <a:pt x="-138671" y="263759"/>
                  <a:pt x="-31347" y="409720"/>
                  <a:pt x="269160" y="448356"/>
                </a:cubicBezTo>
                <a:cubicBezTo>
                  <a:pt x="569667" y="486993"/>
                  <a:pt x="2059323" y="461234"/>
                  <a:pt x="2059323" y="461234"/>
                </a:cubicBezTo>
                <a:lnTo>
                  <a:pt x="4313126" y="448356"/>
                </a:lnTo>
                <a:cubicBezTo>
                  <a:pt x="4725250" y="437624"/>
                  <a:pt x="4497723" y="431184"/>
                  <a:pt x="4532067" y="396840"/>
                </a:cubicBezTo>
                <a:cubicBezTo>
                  <a:pt x="4566411" y="362496"/>
                  <a:pt x="4416157" y="265905"/>
                  <a:pt x="4519188" y="242294"/>
                </a:cubicBezTo>
                <a:cubicBezTo>
                  <a:pt x="4622219" y="218683"/>
                  <a:pt x="5027904" y="280930"/>
                  <a:pt x="5150253" y="255172"/>
                </a:cubicBezTo>
                <a:cubicBezTo>
                  <a:pt x="5272602" y="229414"/>
                  <a:pt x="5298360" y="128530"/>
                  <a:pt x="5253284" y="87747"/>
                </a:cubicBezTo>
                <a:cubicBezTo>
                  <a:pt x="5208208" y="46964"/>
                  <a:pt x="4879797" y="10474"/>
                  <a:pt x="4879797" y="10474"/>
                </a:cubicBezTo>
                <a:lnTo>
                  <a:pt x="4879797" y="10474"/>
                </a:lnTo>
                <a:lnTo>
                  <a:pt x="4879797" y="10474"/>
                </a:lnTo>
                <a:lnTo>
                  <a:pt x="4222974" y="10474"/>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3496" name="TextBox 7"/>
          <p:cNvSpPr txBox="1">
            <a:spLocks noChangeArrowheads="1"/>
          </p:cNvSpPr>
          <p:nvPr/>
        </p:nvSpPr>
        <p:spPr bwMode="auto">
          <a:xfrm>
            <a:off x="1196975" y="1312863"/>
            <a:ext cx="12112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3600">
                <a:solidFill>
                  <a:srgbClr val="000000"/>
                </a:solidFill>
              </a:rPr>
              <a:t>1934</a:t>
            </a:r>
          </a:p>
        </p:txBody>
      </p:sp>
    </p:spTree>
    <p:extLst>
      <p:ext uri="{BB962C8B-B14F-4D97-AF65-F5344CB8AC3E}">
        <p14:creationId xmlns:p14="http://schemas.microsoft.com/office/powerpoint/2010/main" val="5195183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7933" y="120650"/>
            <a:ext cx="6797675" cy="1143000"/>
          </a:xfrm>
        </p:spPr>
        <p:txBody>
          <a:bodyPr/>
          <a:lstStyle/>
          <a:p>
            <a:r>
              <a:rPr lang="en-US" altLang="en-US" dirty="0" smtClean="0"/>
              <a:t>Dehydration: 1934</a:t>
            </a:r>
          </a:p>
        </p:txBody>
      </p:sp>
      <p:sp>
        <p:nvSpPr>
          <p:cNvPr id="4" name="Cube 3"/>
          <p:cNvSpPr/>
          <p:nvPr/>
        </p:nvSpPr>
        <p:spPr>
          <a:xfrm>
            <a:off x="5924550" y="3590925"/>
            <a:ext cx="242888" cy="250825"/>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cxnSp>
        <p:nvCxnSpPr>
          <p:cNvPr id="7" name="Straight Arrow Connector 6"/>
          <p:cNvCxnSpPr/>
          <p:nvPr/>
        </p:nvCxnSpPr>
        <p:spPr>
          <a:xfrm flipV="1">
            <a:off x="835025" y="1987550"/>
            <a:ext cx="0" cy="422751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702" name="TextBox 7"/>
          <p:cNvSpPr txBox="1">
            <a:spLocks noChangeArrowheads="1"/>
          </p:cNvSpPr>
          <p:nvPr/>
        </p:nvSpPr>
        <p:spPr bwMode="auto">
          <a:xfrm>
            <a:off x="4460875" y="3457575"/>
            <a:ext cx="121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a:solidFill>
                  <a:srgbClr val="000000"/>
                </a:solidFill>
                <a:latin typeface="Arial" pitchFamily="34" charset="0"/>
              </a:rPr>
              <a:t>100 </a:t>
            </a:r>
            <a:r>
              <a:rPr lang="el-GR" altLang="en-US" sz="2400">
                <a:solidFill>
                  <a:srgbClr val="000000"/>
                </a:solidFill>
                <a:latin typeface="Arial" pitchFamily="34" charset="0"/>
              </a:rPr>
              <a:t>μ</a:t>
            </a:r>
            <a:r>
              <a:rPr lang="en-US" altLang="en-US" sz="2400">
                <a:solidFill>
                  <a:srgbClr val="000000"/>
                </a:solidFill>
                <a:latin typeface="Arial" pitchFamily="34" charset="0"/>
              </a:rPr>
              <a:t>m</a:t>
            </a:r>
          </a:p>
        </p:txBody>
      </p:sp>
      <p:sp>
        <p:nvSpPr>
          <p:cNvPr id="8" name="Cube 7"/>
          <p:cNvSpPr/>
          <p:nvPr/>
        </p:nvSpPr>
        <p:spPr>
          <a:xfrm>
            <a:off x="1057275" y="1536700"/>
            <a:ext cx="1778000" cy="4678363"/>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5543" name="TextBox 7"/>
          <p:cNvSpPr txBox="1">
            <a:spLocks noChangeArrowheads="1"/>
          </p:cNvSpPr>
          <p:nvPr/>
        </p:nvSpPr>
        <p:spPr bwMode="auto">
          <a:xfrm rot="-5400000">
            <a:off x="7938" y="3938587"/>
            <a:ext cx="954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a:solidFill>
                  <a:srgbClr val="000000"/>
                </a:solidFill>
                <a:latin typeface="Arial" pitchFamily="34" charset="0"/>
              </a:rPr>
              <a:t>2 mm</a:t>
            </a:r>
          </a:p>
        </p:txBody>
      </p:sp>
      <p:sp>
        <p:nvSpPr>
          <p:cNvPr id="15" name="TextBox 14"/>
          <p:cNvSpPr txBox="1">
            <a:spLocks noChangeArrowheads="1"/>
          </p:cNvSpPr>
          <p:nvPr/>
        </p:nvSpPr>
        <p:spPr bwMode="auto">
          <a:xfrm>
            <a:off x="2949575" y="1736725"/>
            <a:ext cx="24114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4400">
                <a:solidFill>
                  <a:srgbClr val="000000"/>
                </a:solidFill>
                <a:latin typeface="Arial" pitchFamily="34" charset="0"/>
              </a:rPr>
              <a:t> = 1.5 μL</a:t>
            </a:r>
          </a:p>
        </p:txBody>
      </p:sp>
      <p:cxnSp>
        <p:nvCxnSpPr>
          <p:cNvPr id="16" name="Straight Arrow Connector 15"/>
          <p:cNvCxnSpPr/>
          <p:nvPr/>
        </p:nvCxnSpPr>
        <p:spPr>
          <a:xfrm flipV="1">
            <a:off x="5773738" y="3600450"/>
            <a:ext cx="0" cy="21113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a:spLocks noChangeArrowheads="1"/>
          </p:cNvSpPr>
          <p:nvPr/>
        </p:nvSpPr>
        <p:spPr bwMode="auto">
          <a:xfrm>
            <a:off x="6102350" y="3344863"/>
            <a:ext cx="24003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4400">
                <a:solidFill>
                  <a:srgbClr val="000000"/>
                </a:solidFill>
                <a:latin typeface="Arial" pitchFamily="34" charset="0"/>
              </a:rPr>
              <a:t> = 1.0 nL</a:t>
            </a:r>
          </a:p>
        </p:txBody>
      </p:sp>
      <p:sp>
        <p:nvSpPr>
          <p:cNvPr id="18" name="Cube 17"/>
          <p:cNvSpPr/>
          <p:nvPr/>
        </p:nvSpPr>
        <p:spPr>
          <a:xfrm>
            <a:off x="6026150" y="5146675"/>
            <a:ext cx="26988" cy="28575"/>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TextBox 7"/>
          <p:cNvSpPr txBox="1">
            <a:spLocks noChangeArrowheads="1"/>
          </p:cNvSpPr>
          <p:nvPr/>
        </p:nvSpPr>
        <p:spPr bwMode="auto">
          <a:xfrm>
            <a:off x="4638675" y="4924425"/>
            <a:ext cx="1047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a:solidFill>
                  <a:srgbClr val="000000"/>
                </a:solidFill>
                <a:latin typeface="Arial" pitchFamily="34" charset="0"/>
              </a:rPr>
              <a:t>10 </a:t>
            </a:r>
            <a:r>
              <a:rPr lang="el-GR" altLang="en-US" sz="2400">
                <a:solidFill>
                  <a:srgbClr val="000000"/>
                </a:solidFill>
                <a:latin typeface="Arial" pitchFamily="34" charset="0"/>
              </a:rPr>
              <a:t>μ</a:t>
            </a:r>
            <a:r>
              <a:rPr lang="en-US" altLang="en-US" sz="2400">
                <a:solidFill>
                  <a:srgbClr val="000000"/>
                </a:solidFill>
                <a:latin typeface="Arial" pitchFamily="34" charset="0"/>
              </a:rPr>
              <a:t>m</a:t>
            </a:r>
          </a:p>
        </p:txBody>
      </p:sp>
      <p:cxnSp>
        <p:nvCxnSpPr>
          <p:cNvPr id="20" name="Straight Arrow Connector 19"/>
          <p:cNvCxnSpPr/>
          <p:nvPr/>
        </p:nvCxnSpPr>
        <p:spPr>
          <a:xfrm flipV="1">
            <a:off x="5875338" y="5156200"/>
            <a:ext cx="0" cy="1905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a:spLocks noChangeArrowheads="1"/>
          </p:cNvSpPr>
          <p:nvPr/>
        </p:nvSpPr>
        <p:spPr bwMode="auto">
          <a:xfrm>
            <a:off x="6165850" y="4784725"/>
            <a:ext cx="23987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4400">
                <a:solidFill>
                  <a:srgbClr val="000000"/>
                </a:solidFill>
                <a:latin typeface="Arial" pitchFamily="34" charset="0"/>
              </a:rPr>
              <a:t> = 1.0 pL</a:t>
            </a:r>
          </a:p>
        </p:txBody>
      </p:sp>
      <p:sp>
        <p:nvSpPr>
          <p:cNvPr id="14" name="Rectangle 13"/>
          <p:cNvSpPr>
            <a:spLocks noChangeArrowheads="1"/>
          </p:cNvSpPr>
          <p:nvPr/>
        </p:nvSpPr>
        <p:spPr bwMode="auto">
          <a:xfrm>
            <a:off x="5729288" y="301625"/>
            <a:ext cx="257955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4400" dirty="0">
                <a:solidFill>
                  <a:srgbClr val="000000"/>
                </a:solidFill>
                <a:latin typeface="Calibri" pitchFamily="34" charset="0"/>
              </a:rPr>
              <a:t>and </a:t>
            </a:r>
            <a:r>
              <a:rPr lang="en-US" altLang="en-US" sz="4400" dirty="0" smtClean="0">
                <a:solidFill>
                  <a:srgbClr val="000000"/>
                </a:solidFill>
                <a:latin typeface="Calibri" pitchFamily="34" charset="0"/>
              </a:rPr>
              <a:t>2017?</a:t>
            </a:r>
            <a:endParaRPr lang="en-US" altLang="en-US" dirty="0">
              <a:solidFill>
                <a:srgbClr val="000000"/>
              </a:solidFill>
              <a:latin typeface="Calibri" pitchFamily="34" charset="0"/>
            </a:endParaRPr>
          </a:p>
        </p:txBody>
      </p:sp>
      <p:sp>
        <p:nvSpPr>
          <p:cNvPr id="22" name="Cube 21"/>
          <p:cNvSpPr/>
          <p:nvPr/>
        </p:nvSpPr>
        <p:spPr>
          <a:xfrm>
            <a:off x="6022296" y="6046561"/>
            <a:ext cx="9144" cy="9144"/>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 name="TextBox 7"/>
          <p:cNvSpPr txBox="1">
            <a:spLocks noChangeArrowheads="1"/>
          </p:cNvSpPr>
          <p:nvPr/>
        </p:nvSpPr>
        <p:spPr bwMode="auto">
          <a:xfrm>
            <a:off x="4634821" y="5824311"/>
            <a:ext cx="8755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dirty="0" smtClean="0">
                <a:solidFill>
                  <a:srgbClr val="000000"/>
                </a:solidFill>
                <a:latin typeface="Arial" pitchFamily="34" charset="0"/>
              </a:rPr>
              <a:t>1 </a:t>
            </a:r>
            <a:r>
              <a:rPr lang="el-GR" altLang="en-US" sz="2400" dirty="0">
                <a:solidFill>
                  <a:srgbClr val="000000"/>
                </a:solidFill>
                <a:latin typeface="Arial" pitchFamily="34" charset="0"/>
              </a:rPr>
              <a:t>μ</a:t>
            </a:r>
            <a:r>
              <a:rPr lang="en-US" altLang="en-US" sz="2400" dirty="0">
                <a:solidFill>
                  <a:srgbClr val="000000"/>
                </a:solidFill>
                <a:latin typeface="Arial" pitchFamily="34" charset="0"/>
              </a:rPr>
              <a:t>m</a:t>
            </a:r>
          </a:p>
        </p:txBody>
      </p:sp>
      <p:sp>
        <p:nvSpPr>
          <p:cNvPr id="25" name="TextBox 24"/>
          <p:cNvSpPr txBox="1">
            <a:spLocks noChangeArrowheads="1"/>
          </p:cNvSpPr>
          <p:nvPr/>
        </p:nvSpPr>
        <p:spPr bwMode="auto">
          <a:xfrm>
            <a:off x="6161996" y="5684611"/>
            <a:ext cx="224292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4400" dirty="0">
                <a:solidFill>
                  <a:srgbClr val="000000"/>
                </a:solidFill>
                <a:latin typeface="Arial" pitchFamily="34" charset="0"/>
              </a:rPr>
              <a:t> = 1.0 </a:t>
            </a:r>
            <a:r>
              <a:rPr lang="en-US" altLang="en-US" sz="4400" dirty="0" err="1" smtClean="0">
                <a:solidFill>
                  <a:srgbClr val="000000"/>
                </a:solidFill>
                <a:latin typeface="Arial" pitchFamily="34" charset="0"/>
              </a:rPr>
              <a:t>fL</a:t>
            </a:r>
            <a:endParaRPr lang="en-US" altLang="en-US" sz="4400" dirty="0">
              <a:solidFill>
                <a:srgbClr val="000000"/>
              </a:solidFill>
              <a:latin typeface="Arial" pitchFamily="34" charset="0"/>
            </a:endParaRPr>
          </a:p>
        </p:txBody>
      </p:sp>
    </p:spTree>
    <p:extLst>
      <p:ext uri="{BB962C8B-B14F-4D97-AF65-F5344CB8AC3E}">
        <p14:creationId xmlns:p14="http://schemas.microsoft.com/office/powerpoint/2010/main" val="320919858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70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702" grpId="0"/>
      <p:bldP spid="15" grpId="0"/>
      <p:bldP spid="17" grpId="0"/>
      <p:bldP spid="18" grpId="0" animBg="1"/>
      <p:bldP spid="19" grpId="0"/>
      <p:bldP spid="21" grpId="0"/>
      <p:bldP spid="14" grpId="0"/>
      <p:bldP spid="22" grpId="0" animBg="1"/>
      <p:bldP spid="23" grpId="0"/>
      <p:bldP spid="2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9382" y="990600"/>
            <a:ext cx="8381999" cy="5693866"/>
          </a:xfrm>
          <a:prstGeom prst="rect">
            <a:avLst/>
          </a:prstGeom>
          <a:noFill/>
        </p:spPr>
        <p:txBody>
          <a:bodyPr wrap="square" rtlCol="0">
            <a:spAutoFit/>
          </a:bodyPr>
          <a:lstStyle/>
          <a:p>
            <a:pPr fontAlgn="auto">
              <a:spcBef>
                <a:spcPts val="0"/>
              </a:spcBef>
              <a:spcAft>
                <a:spcPts val="0"/>
              </a:spcAft>
            </a:pPr>
            <a:r>
              <a:rPr lang="en-US" sz="1400" dirty="0">
                <a:solidFill>
                  <a:prstClr val="black"/>
                </a:solidFill>
                <a:latin typeface="Calibri"/>
              </a:rPr>
              <a:t>Dear James</a:t>
            </a:r>
          </a:p>
          <a:p>
            <a:pPr fontAlgn="auto">
              <a:spcBef>
                <a:spcPts val="0"/>
              </a:spcBef>
              <a:spcAft>
                <a:spcPts val="0"/>
              </a:spcAft>
            </a:pPr>
            <a:endParaRPr lang="en-US" sz="1400" dirty="0">
              <a:solidFill>
                <a:prstClr val="black"/>
              </a:solidFill>
              <a:latin typeface="Calibri"/>
            </a:endParaRPr>
          </a:p>
          <a:p>
            <a:pPr fontAlgn="auto">
              <a:spcBef>
                <a:spcPts val="0"/>
              </a:spcBef>
              <a:spcAft>
                <a:spcPts val="0"/>
              </a:spcAft>
            </a:pPr>
            <a:r>
              <a:rPr lang="en-US" sz="1400" dirty="0">
                <a:solidFill>
                  <a:prstClr val="black"/>
                </a:solidFill>
                <a:latin typeface="Calibri"/>
              </a:rPr>
              <a:t>The story of the two forms of lysozyme crystals goes back to about 1964 when it was found that the diffraction patterns from different crystals could be placed in one of two classes depending on their intensities. This discovery was a big set back at the time and I can remember a lecture title being changed from the 'The structure of lysozyme' to 'The structure of lysozyme two steps forward and one step back'. Thereafter the crystals were screened based on intensities of the (11,11,l) rows to distinguish them (e.g. 11,11,4 &gt; 11,11,5 in one form and vice versa in another). Data were collected only for those that fulfilled the Type II criteria. (These reflections were easy to measure on the linear </a:t>
            </a:r>
            <a:r>
              <a:rPr lang="en-US" sz="1400" dirty="0" err="1">
                <a:solidFill>
                  <a:prstClr val="black"/>
                </a:solidFill>
                <a:latin typeface="Calibri"/>
              </a:rPr>
              <a:t>diffractometer</a:t>
            </a:r>
            <a:r>
              <a:rPr lang="en-US" sz="1400" dirty="0">
                <a:solidFill>
                  <a:prstClr val="black"/>
                </a:solidFill>
                <a:latin typeface="Calibri"/>
              </a:rPr>
              <a:t> because crystals were mounted to rotate about the diagonal axis). As I recall both Type I and Type II could be found in the same </a:t>
            </a:r>
            <a:r>
              <a:rPr lang="en-US" sz="1400" dirty="0" err="1">
                <a:solidFill>
                  <a:prstClr val="black"/>
                </a:solidFill>
                <a:latin typeface="Calibri"/>
              </a:rPr>
              <a:t>crystallisation</a:t>
            </a:r>
            <a:r>
              <a:rPr lang="en-US" sz="1400" dirty="0">
                <a:solidFill>
                  <a:prstClr val="black"/>
                </a:solidFill>
                <a:latin typeface="Calibri"/>
              </a:rPr>
              <a:t> batch . Although sometimes the external morphology allowed recognition this was not infallible. </a:t>
            </a:r>
          </a:p>
          <a:p>
            <a:pPr fontAlgn="auto">
              <a:spcBef>
                <a:spcPts val="0"/>
              </a:spcBef>
              <a:spcAft>
                <a:spcPts val="0"/>
              </a:spcAft>
            </a:pPr>
            <a:endParaRPr lang="en-US" sz="1400" dirty="0">
              <a:solidFill>
                <a:prstClr val="black"/>
              </a:solidFill>
              <a:latin typeface="Calibri"/>
            </a:endParaRPr>
          </a:p>
          <a:p>
            <a:pPr fontAlgn="auto">
              <a:spcBef>
                <a:spcPts val="0"/>
              </a:spcBef>
              <a:spcAft>
                <a:spcPts val="0"/>
              </a:spcAft>
            </a:pPr>
            <a:r>
              <a:rPr lang="en-US" sz="1400" dirty="0">
                <a:solidFill>
                  <a:prstClr val="black"/>
                </a:solidFill>
                <a:latin typeface="Calibri"/>
              </a:rPr>
              <a:t>The structure was based on Type II crystals. Later a graduate student Helen </a:t>
            </a:r>
            <a:r>
              <a:rPr lang="en-US" sz="1400" dirty="0" err="1">
                <a:solidFill>
                  <a:prstClr val="black"/>
                </a:solidFill>
                <a:latin typeface="Calibri"/>
              </a:rPr>
              <a:t>Handoll</a:t>
            </a:r>
            <a:r>
              <a:rPr lang="en-US" sz="1400" dirty="0">
                <a:solidFill>
                  <a:prstClr val="black"/>
                </a:solidFill>
                <a:latin typeface="Calibri"/>
              </a:rPr>
              <a:t> examined Type I. The work, which was in the early days and before refinement </a:t>
            </a:r>
            <a:r>
              <a:rPr lang="en-US" sz="1400" dirty="0" err="1">
                <a:solidFill>
                  <a:prstClr val="black"/>
                </a:solidFill>
                <a:latin typeface="Calibri"/>
              </a:rPr>
              <a:t>programmes</a:t>
            </a:r>
            <a:r>
              <a:rPr lang="en-US" sz="1400" dirty="0">
                <a:solidFill>
                  <a:prstClr val="black"/>
                </a:solidFill>
                <a:latin typeface="Calibri"/>
              </a:rPr>
              <a:t>, seemed to suggest that the differences lay in the arrangement of water or chloride molecules (Lysozyme was </a:t>
            </a:r>
            <a:r>
              <a:rPr lang="en-US" sz="1400" dirty="0" err="1">
                <a:solidFill>
                  <a:prstClr val="black"/>
                </a:solidFill>
                <a:latin typeface="Calibri"/>
              </a:rPr>
              <a:t>crystallised</a:t>
            </a:r>
            <a:r>
              <a:rPr lang="en-US" sz="1400" dirty="0">
                <a:solidFill>
                  <a:prstClr val="black"/>
                </a:solidFill>
                <a:latin typeface="Calibri"/>
              </a:rPr>
              <a:t> from </a:t>
            </a:r>
            <a:r>
              <a:rPr lang="en-US" sz="1400" dirty="0" err="1">
                <a:solidFill>
                  <a:prstClr val="black"/>
                </a:solidFill>
                <a:latin typeface="Calibri"/>
              </a:rPr>
              <a:t>NaCl</a:t>
            </a:r>
            <a:r>
              <a:rPr lang="en-US" sz="1400" dirty="0">
                <a:solidFill>
                  <a:prstClr val="black"/>
                </a:solidFill>
                <a:latin typeface="Calibri"/>
              </a:rPr>
              <a:t>). But the work was never written up. Keith Wilson at one stage was following this up as lysozyme was being used to test data collection strategies but I do not know the outcome. </a:t>
            </a:r>
          </a:p>
          <a:p>
            <a:pPr fontAlgn="auto">
              <a:spcBef>
                <a:spcPts val="0"/>
              </a:spcBef>
              <a:spcAft>
                <a:spcPts val="0"/>
              </a:spcAft>
            </a:pPr>
            <a:endParaRPr lang="en-US" sz="1400" dirty="0">
              <a:solidFill>
                <a:prstClr val="black"/>
              </a:solidFill>
              <a:latin typeface="Calibri"/>
            </a:endParaRPr>
          </a:p>
          <a:p>
            <a:pPr fontAlgn="auto">
              <a:spcBef>
                <a:spcPts val="0"/>
              </a:spcBef>
              <a:spcAft>
                <a:spcPts val="0"/>
              </a:spcAft>
            </a:pPr>
            <a:r>
              <a:rPr lang="en-US" sz="1400" dirty="0">
                <a:solidFill>
                  <a:prstClr val="black"/>
                </a:solidFill>
                <a:latin typeface="Calibri"/>
              </a:rPr>
              <a:t>An account of this is given in International Table Volume F (</a:t>
            </a:r>
            <a:r>
              <a:rPr lang="en-US" sz="1400" dirty="0" err="1">
                <a:solidFill>
                  <a:prstClr val="black"/>
                </a:solidFill>
                <a:latin typeface="Calibri"/>
              </a:rPr>
              <a:t>Rossmann</a:t>
            </a:r>
            <a:r>
              <a:rPr lang="en-US" sz="1400" dirty="0">
                <a:solidFill>
                  <a:prstClr val="black"/>
                </a:solidFill>
                <a:latin typeface="Calibri"/>
              </a:rPr>
              <a:t> and Arnold edited 2001) p760. </a:t>
            </a:r>
          </a:p>
          <a:p>
            <a:pPr fontAlgn="auto">
              <a:spcBef>
                <a:spcPts val="0"/>
              </a:spcBef>
              <a:spcAft>
                <a:spcPts val="0"/>
              </a:spcAft>
            </a:pPr>
            <a:endParaRPr lang="en-US" sz="1400" dirty="0">
              <a:solidFill>
                <a:prstClr val="black"/>
              </a:solidFill>
              <a:latin typeface="Calibri"/>
            </a:endParaRPr>
          </a:p>
          <a:p>
            <a:pPr fontAlgn="auto">
              <a:spcBef>
                <a:spcPts val="0"/>
              </a:spcBef>
              <a:spcAft>
                <a:spcPts val="0"/>
              </a:spcAft>
            </a:pPr>
            <a:r>
              <a:rPr lang="en-US" sz="1400" dirty="0">
                <a:solidFill>
                  <a:prstClr val="black"/>
                </a:solidFill>
                <a:latin typeface="Calibri"/>
              </a:rPr>
              <a:t>Tony North was much involved in sorting this out and if you wanted more info he would be the person to contact. I hope this is helpful. Do let me know if you need more. </a:t>
            </a:r>
          </a:p>
          <a:p>
            <a:pPr fontAlgn="auto">
              <a:spcBef>
                <a:spcPts val="0"/>
              </a:spcBef>
              <a:spcAft>
                <a:spcPts val="0"/>
              </a:spcAft>
            </a:pPr>
            <a:endParaRPr lang="en-US" sz="1400" dirty="0">
              <a:solidFill>
                <a:prstClr val="black"/>
              </a:solidFill>
              <a:latin typeface="Calibri"/>
            </a:endParaRPr>
          </a:p>
          <a:p>
            <a:pPr fontAlgn="auto">
              <a:spcBef>
                <a:spcPts val="0"/>
              </a:spcBef>
              <a:spcAft>
                <a:spcPts val="0"/>
              </a:spcAft>
            </a:pPr>
            <a:r>
              <a:rPr lang="en-US" sz="1400" dirty="0">
                <a:solidFill>
                  <a:prstClr val="black"/>
                </a:solidFill>
                <a:latin typeface="Calibri"/>
              </a:rPr>
              <a:t>Best wishes </a:t>
            </a:r>
          </a:p>
          <a:p>
            <a:pPr fontAlgn="auto">
              <a:spcBef>
                <a:spcPts val="0"/>
              </a:spcBef>
              <a:spcAft>
                <a:spcPts val="0"/>
              </a:spcAft>
            </a:pPr>
            <a:endParaRPr lang="en-US" sz="1400" dirty="0">
              <a:solidFill>
                <a:prstClr val="black"/>
              </a:solidFill>
              <a:latin typeface="Calibri"/>
            </a:endParaRPr>
          </a:p>
          <a:p>
            <a:pPr fontAlgn="auto">
              <a:spcBef>
                <a:spcPts val="0"/>
              </a:spcBef>
              <a:spcAft>
                <a:spcPts val="0"/>
              </a:spcAft>
            </a:pPr>
            <a:r>
              <a:rPr lang="en-US" sz="1400" dirty="0">
                <a:solidFill>
                  <a:prstClr val="black"/>
                </a:solidFill>
                <a:latin typeface="Calibri"/>
              </a:rPr>
              <a:t>Louise </a:t>
            </a:r>
          </a:p>
        </p:txBody>
      </p:sp>
      <p:sp>
        <p:nvSpPr>
          <p:cNvPr id="5"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mtClean="0">
                <a:solidFill>
                  <a:prstClr val="black"/>
                </a:solidFill>
              </a:rPr>
              <a:t>Non-isomorphism in lysozyme</a:t>
            </a:r>
            <a:endParaRPr lang="en-US" dirty="0">
              <a:solidFill>
                <a:prstClr val="black"/>
              </a:solidFill>
            </a:endParaRPr>
          </a:p>
        </p:txBody>
      </p:sp>
      <p:sp>
        <p:nvSpPr>
          <p:cNvPr id="2" name="Oval 1"/>
          <p:cNvSpPr/>
          <p:nvPr/>
        </p:nvSpPr>
        <p:spPr>
          <a:xfrm>
            <a:off x="4114800" y="2895600"/>
            <a:ext cx="2286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93842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1" name="Object 3"/>
          <p:cNvGraphicFramePr>
            <a:graphicFrameLocks noChangeAspect="1"/>
          </p:cNvGraphicFramePr>
          <p:nvPr>
            <p:extLst>
              <p:ext uri="{D42A27DB-BD31-4B8C-83A1-F6EECF244321}">
                <p14:modId xmlns:p14="http://schemas.microsoft.com/office/powerpoint/2010/main" val="634687233"/>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769081"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012" name="Text Box 4"/>
          <p:cNvSpPr txBox="1">
            <a:spLocks noChangeArrowheads="1"/>
          </p:cNvSpPr>
          <p:nvPr/>
        </p:nvSpPr>
        <p:spPr bwMode="auto">
          <a:xfrm>
            <a:off x="3519306" y="6057900"/>
            <a:ext cx="28483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t>Johnson’s ratio</a:t>
            </a:r>
            <a:endParaRPr lang="en-US" sz="2800" b="1" dirty="0"/>
          </a:p>
        </p:txBody>
      </p:sp>
      <p:sp>
        <p:nvSpPr>
          <p:cNvPr id="43013" name="Text Box 5"/>
          <p:cNvSpPr txBox="1">
            <a:spLocks noChangeArrowheads="1"/>
          </p:cNvSpPr>
          <p:nvPr/>
        </p:nvSpPr>
        <p:spPr bwMode="auto">
          <a:xfrm rot="-5400000">
            <a:off x="-1372218" y="3056265"/>
            <a:ext cx="35429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t>Structure factor (e</a:t>
            </a:r>
            <a:r>
              <a:rPr lang="en-US" sz="2800" b="1" baseline="30000" dirty="0" smtClean="0"/>
              <a:t>-</a:t>
            </a:r>
            <a:r>
              <a:rPr lang="en-US" sz="2800" b="1" dirty="0" smtClean="0"/>
              <a:t>)</a:t>
            </a:r>
            <a:endParaRPr lang="en-US" sz="2800" b="1" dirty="0"/>
          </a:p>
        </p:txBody>
      </p:sp>
      <p:sp>
        <p:nvSpPr>
          <p:cNvPr id="7"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Non-isomorphism in lysozyme</a:t>
            </a:r>
            <a:endParaRPr lang="en-US" dirty="0"/>
          </a:p>
        </p:txBody>
      </p:sp>
    </p:spTree>
    <p:extLst>
      <p:ext uri="{BB962C8B-B14F-4D97-AF65-F5344CB8AC3E}">
        <p14:creationId xmlns:p14="http://schemas.microsoft.com/office/powerpoint/2010/main" val="1994192143"/>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1" name="Object 3"/>
          <p:cNvGraphicFramePr>
            <a:graphicFrameLocks noChangeAspect="1"/>
          </p:cNvGraphicFramePr>
          <p:nvPr>
            <p:extLst>
              <p:ext uri="{D42A27DB-BD31-4B8C-83A1-F6EECF244321}">
                <p14:modId xmlns:p14="http://schemas.microsoft.com/office/powerpoint/2010/main" val="169712763"/>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770105"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012" name="Text Box 4"/>
          <p:cNvSpPr txBox="1">
            <a:spLocks noChangeArrowheads="1"/>
          </p:cNvSpPr>
          <p:nvPr/>
        </p:nvSpPr>
        <p:spPr bwMode="auto">
          <a:xfrm>
            <a:off x="3519306" y="6057900"/>
            <a:ext cx="28483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t>Johnson’s ratio</a:t>
            </a:r>
            <a:endParaRPr lang="en-US" sz="2800" b="1" dirty="0"/>
          </a:p>
        </p:txBody>
      </p:sp>
      <p:sp>
        <p:nvSpPr>
          <p:cNvPr id="43013" name="Text Box 5"/>
          <p:cNvSpPr txBox="1">
            <a:spLocks noChangeArrowheads="1"/>
          </p:cNvSpPr>
          <p:nvPr/>
        </p:nvSpPr>
        <p:spPr bwMode="auto">
          <a:xfrm rot="-5400000">
            <a:off x="-1372218" y="3056265"/>
            <a:ext cx="35429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t>Structure factor (e</a:t>
            </a:r>
            <a:r>
              <a:rPr lang="en-US" sz="2800" b="1" baseline="30000" dirty="0" smtClean="0"/>
              <a:t>-</a:t>
            </a:r>
            <a:r>
              <a:rPr lang="en-US" sz="2800" b="1" dirty="0" smtClean="0"/>
              <a:t>)</a:t>
            </a:r>
            <a:endParaRPr lang="en-US" sz="2800" b="1" dirty="0"/>
          </a:p>
        </p:txBody>
      </p:sp>
      <p:sp>
        <p:nvSpPr>
          <p:cNvPr id="7"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Non-isomorphism in lysozyme</a:t>
            </a:r>
            <a:endParaRPr lang="en-US" dirty="0"/>
          </a:p>
        </p:txBody>
      </p:sp>
      <p:sp>
        <p:nvSpPr>
          <p:cNvPr id="2" name="Oval 1"/>
          <p:cNvSpPr/>
          <p:nvPr/>
        </p:nvSpPr>
        <p:spPr>
          <a:xfrm>
            <a:off x="1981200" y="1981200"/>
            <a:ext cx="457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010400" y="1546396"/>
            <a:ext cx="457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26634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 y="172627"/>
            <a:ext cx="9144000" cy="6685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359297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225" y="352029"/>
            <a:ext cx="8709660" cy="7543800"/>
          </a:xfrm>
        </p:spPr>
      </p:pic>
      <p:sp>
        <p:nvSpPr>
          <p:cNvPr id="6" name="TextBox 5"/>
          <p:cNvSpPr txBox="1"/>
          <p:nvPr/>
        </p:nvSpPr>
        <p:spPr>
          <a:xfrm>
            <a:off x="6726775" y="1710050"/>
            <a:ext cx="2721651" cy="1077218"/>
          </a:xfrm>
          <a:prstGeom prst="rect">
            <a:avLst/>
          </a:prstGeom>
          <a:noFill/>
        </p:spPr>
        <p:txBody>
          <a:bodyPr wrap="square" rtlCol="0">
            <a:spAutoFit/>
          </a:bodyPr>
          <a:lstStyle/>
          <a:p>
            <a:pPr fontAlgn="auto">
              <a:spcBef>
                <a:spcPts val="0"/>
              </a:spcBef>
              <a:spcAft>
                <a:spcPts val="0"/>
              </a:spcAft>
              <a:defRPr/>
            </a:pPr>
            <a:r>
              <a:rPr lang="en-US" sz="3200" dirty="0" smtClean="0">
                <a:solidFill>
                  <a:prstClr val="black"/>
                </a:solidFill>
                <a:latin typeface="Arial"/>
              </a:rPr>
              <a:t>RH: 84.2%</a:t>
            </a:r>
          </a:p>
          <a:p>
            <a:pPr fontAlgn="auto">
              <a:spcBef>
                <a:spcPts val="0"/>
              </a:spcBef>
              <a:spcAft>
                <a:spcPts val="0"/>
              </a:spcAft>
              <a:defRPr/>
            </a:pPr>
            <a:r>
              <a:rPr lang="en-US" sz="3200" dirty="0" smtClean="0">
                <a:solidFill>
                  <a:prstClr val="black"/>
                </a:solidFill>
                <a:latin typeface="Arial"/>
              </a:rPr>
              <a:t>  </a:t>
            </a:r>
            <a:r>
              <a:rPr lang="en-US" sz="2800" dirty="0" smtClean="0">
                <a:solidFill>
                  <a:prstClr val="black"/>
                </a:solidFill>
                <a:latin typeface="Arial"/>
              </a:rPr>
              <a:t> </a:t>
            </a:r>
            <a:r>
              <a:rPr lang="en-US" sz="3200" dirty="0" smtClean="0">
                <a:solidFill>
                  <a:prstClr val="black"/>
                </a:solidFill>
                <a:latin typeface="Arial"/>
              </a:rPr>
              <a:t>vs </a:t>
            </a:r>
            <a:r>
              <a:rPr lang="en-US" sz="3200" dirty="0">
                <a:solidFill>
                  <a:prstClr val="black"/>
                </a:solidFill>
                <a:latin typeface="Arial"/>
              </a:rPr>
              <a:t>71.9%</a:t>
            </a:r>
          </a:p>
        </p:txBody>
      </p:sp>
      <p:sp>
        <p:nvSpPr>
          <p:cNvPr id="8" name="Rectangle 7"/>
          <p:cNvSpPr/>
          <p:nvPr/>
        </p:nvSpPr>
        <p:spPr>
          <a:xfrm>
            <a:off x="6423764" y="1052500"/>
            <a:ext cx="2460930" cy="584775"/>
          </a:xfrm>
          <a:prstGeom prst="rect">
            <a:avLst/>
          </a:prstGeom>
        </p:spPr>
        <p:txBody>
          <a:bodyPr wrap="none">
            <a:spAutoFit/>
          </a:bodyPr>
          <a:lstStyle/>
          <a:p>
            <a:pPr fontAlgn="auto">
              <a:spcBef>
                <a:spcPts val="0"/>
              </a:spcBef>
              <a:spcAft>
                <a:spcPts val="0"/>
              </a:spcAft>
              <a:defRPr/>
            </a:pPr>
            <a:r>
              <a:rPr lang="en-US" sz="3200" dirty="0" err="1">
                <a:solidFill>
                  <a:prstClr val="black"/>
                </a:solidFill>
                <a:latin typeface="Arial"/>
              </a:rPr>
              <a:t>R</a:t>
            </a:r>
            <a:r>
              <a:rPr lang="en-US" sz="3200" baseline="-25000" dirty="0" err="1">
                <a:solidFill>
                  <a:prstClr val="black"/>
                </a:solidFill>
                <a:latin typeface="Arial"/>
              </a:rPr>
              <a:t>iso</a:t>
            </a:r>
            <a:r>
              <a:rPr lang="en-US" sz="3200" dirty="0">
                <a:solidFill>
                  <a:prstClr val="black"/>
                </a:solidFill>
                <a:latin typeface="Arial"/>
              </a:rPr>
              <a:t> = 44.5%</a:t>
            </a:r>
          </a:p>
        </p:txBody>
      </p:sp>
      <p:sp>
        <p:nvSpPr>
          <p:cNvPr id="11" name="Rectangle 10"/>
          <p:cNvSpPr/>
          <p:nvPr/>
        </p:nvSpPr>
        <p:spPr>
          <a:xfrm>
            <a:off x="-299247" y="440774"/>
            <a:ext cx="152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dirty="0">
              <a:solidFill>
                <a:prstClr val="white"/>
              </a:solidFill>
            </a:endParaRPr>
          </a:p>
        </p:txBody>
      </p:sp>
      <p:sp>
        <p:nvSpPr>
          <p:cNvPr id="3" name="TextBox 2"/>
          <p:cNvSpPr txBox="1"/>
          <p:nvPr/>
        </p:nvSpPr>
        <p:spPr>
          <a:xfrm>
            <a:off x="5610403" y="1716494"/>
            <a:ext cx="922047" cy="830997"/>
          </a:xfrm>
          <a:prstGeom prst="rect">
            <a:avLst/>
          </a:prstGeom>
          <a:noFill/>
        </p:spPr>
        <p:txBody>
          <a:bodyPr wrap="none" rtlCol="0">
            <a:spAutoFit/>
          </a:bodyPr>
          <a:lstStyle/>
          <a:p>
            <a:pPr fontAlgn="auto">
              <a:spcBef>
                <a:spcPts val="0"/>
              </a:spcBef>
              <a:spcAft>
                <a:spcPts val="0"/>
              </a:spcAft>
              <a:defRPr/>
            </a:pPr>
            <a:r>
              <a:rPr lang="en-US" sz="2400" dirty="0" smtClean="0">
                <a:solidFill>
                  <a:prstClr val="black"/>
                </a:solidFill>
                <a:latin typeface="Arial"/>
                <a:cs typeface="Arial" panose="020B0604020202020204" pitchFamily="34" charset="0"/>
              </a:rPr>
              <a:t>3aw6</a:t>
            </a:r>
          </a:p>
          <a:p>
            <a:pPr fontAlgn="auto">
              <a:spcBef>
                <a:spcPts val="0"/>
              </a:spcBef>
              <a:spcAft>
                <a:spcPts val="0"/>
              </a:spcAft>
              <a:defRPr/>
            </a:pPr>
            <a:r>
              <a:rPr lang="en-US" sz="2400" dirty="0" smtClean="0">
                <a:solidFill>
                  <a:prstClr val="black"/>
                </a:solidFill>
                <a:latin typeface="Arial"/>
                <a:cs typeface="Arial" panose="020B0604020202020204" pitchFamily="34" charset="0"/>
              </a:rPr>
              <a:t>3aw7</a:t>
            </a:r>
            <a:endParaRPr lang="en-US" sz="2400" dirty="0">
              <a:solidFill>
                <a:prstClr val="black"/>
              </a:solidFill>
              <a:latin typeface="Arial"/>
              <a:cs typeface="Arial" panose="020B0604020202020204" pitchFamily="34" charset="0"/>
            </a:endParaRPr>
          </a:p>
        </p:txBody>
      </p:sp>
      <p:sp>
        <p:nvSpPr>
          <p:cNvPr id="12" name="Rectangle 11"/>
          <p:cNvSpPr/>
          <p:nvPr/>
        </p:nvSpPr>
        <p:spPr>
          <a:xfrm>
            <a:off x="3436513" y="1052500"/>
            <a:ext cx="2590774" cy="584775"/>
          </a:xfrm>
          <a:prstGeom prst="rect">
            <a:avLst/>
          </a:prstGeom>
        </p:spPr>
        <p:txBody>
          <a:bodyPr wrap="none">
            <a:spAutoFit/>
          </a:bodyPr>
          <a:lstStyle/>
          <a:p>
            <a:pPr fontAlgn="auto">
              <a:spcBef>
                <a:spcPts val="0"/>
              </a:spcBef>
              <a:spcAft>
                <a:spcPts val="0"/>
              </a:spcAft>
              <a:defRPr/>
            </a:pPr>
            <a:r>
              <a:rPr lang="el-GR" sz="3200" dirty="0" smtClean="0">
                <a:solidFill>
                  <a:srgbClr val="FF0000"/>
                </a:solidFill>
                <a:latin typeface="Arial"/>
              </a:rPr>
              <a:t>Δ</a:t>
            </a:r>
            <a:r>
              <a:rPr lang="en-US" sz="3200" dirty="0" smtClean="0">
                <a:solidFill>
                  <a:srgbClr val="FF0000"/>
                </a:solidFill>
                <a:latin typeface="Arial"/>
              </a:rPr>
              <a:t>cell </a:t>
            </a:r>
            <a:r>
              <a:rPr lang="en-US" sz="3200" dirty="0">
                <a:solidFill>
                  <a:srgbClr val="FF0000"/>
                </a:solidFill>
                <a:latin typeface="Arial"/>
              </a:rPr>
              <a:t>= </a:t>
            </a:r>
            <a:r>
              <a:rPr lang="en-US" sz="3200" dirty="0" smtClean="0">
                <a:solidFill>
                  <a:srgbClr val="FF0000"/>
                </a:solidFill>
                <a:latin typeface="Arial"/>
              </a:rPr>
              <a:t>0.7 %</a:t>
            </a:r>
            <a:endParaRPr lang="en-US" sz="3200" dirty="0">
              <a:solidFill>
                <a:srgbClr val="FF0000"/>
              </a:solidFill>
              <a:latin typeface="Arial"/>
            </a:endParaRPr>
          </a:p>
        </p:txBody>
      </p:sp>
      <p:sp>
        <p:nvSpPr>
          <p:cNvPr id="2" name="Title 1"/>
          <p:cNvSpPr>
            <a:spLocks noGrp="1"/>
          </p:cNvSpPr>
          <p:nvPr>
            <p:ph type="title"/>
          </p:nvPr>
        </p:nvSpPr>
        <p:spPr>
          <a:xfrm>
            <a:off x="457200" y="0"/>
            <a:ext cx="8229600" cy="1143000"/>
          </a:xfrm>
        </p:spPr>
        <p:txBody>
          <a:bodyPr/>
          <a:lstStyle/>
          <a:p>
            <a:r>
              <a:rPr lang="en-US" dirty="0" smtClean="0"/>
              <a:t>Non-isomorphism in lysozyme</a:t>
            </a:r>
            <a:endParaRPr lang="en-US" dirty="0"/>
          </a:p>
        </p:txBody>
      </p:sp>
      <p:sp>
        <p:nvSpPr>
          <p:cNvPr id="10" name="Rectangle 9"/>
          <p:cNvSpPr/>
          <p:nvPr/>
        </p:nvSpPr>
        <p:spPr>
          <a:xfrm>
            <a:off x="0" y="1052500"/>
            <a:ext cx="3046027" cy="584775"/>
          </a:xfrm>
          <a:prstGeom prst="rect">
            <a:avLst/>
          </a:prstGeom>
        </p:spPr>
        <p:txBody>
          <a:bodyPr wrap="none">
            <a:spAutoFit/>
          </a:bodyPr>
          <a:lstStyle/>
          <a:p>
            <a:pPr fontAlgn="auto">
              <a:spcBef>
                <a:spcPts val="0"/>
              </a:spcBef>
              <a:spcAft>
                <a:spcPts val="0"/>
              </a:spcAft>
              <a:defRPr/>
            </a:pPr>
            <a:r>
              <a:rPr lang="en-US" sz="3200" dirty="0">
                <a:solidFill>
                  <a:prstClr val="black"/>
                </a:solidFill>
                <a:latin typeface="Arial"/>
              </a:rPr>
              <a:t>RMSD = </a:t>
            </a:r>
            <a:r>
              <a:rPr lang="en-US" sz="3200" dirty="0" smtClean="0">
                <a:solidFill>
                  <a:prstClr val="black"/>
                </a:solidFill>
                <a:latin typeface="Arial"/>
              </a:rPr>
              <a:t>1.70 </a:t>
            </a:r>
            <a:r>
              <a:rPr lang="en-US" sz="3200" dirty="0">
                <a:solidFill>
                  <a:prstClr val="black"/>
                </a:solidFill>
                <a:latin typeface="Arial"/>
              </a:rPr>
              <a:t>Å</a:t>
            </a:r>
          </a:p>
        </p:txBody>
      </p:sp>
      <p:sp>
        <p:nvSpPr>
          <p:cNvPr id="13" name="Rectangle 12"/>
          <p:cNvSpPr/>
          <p:nvPr/>
        </p:nvSpPr>
        <p:spPr>
          <a:xfrm>
            <a:off x="0" y="1516295"/>
            <a:ext cx="3046027" cy="584775"/>
          </a:xfrm>
          <a:prstGeom prst="rect">
            <a:avLst/>
          </a:prstGeom>
        </p:spPr>
        <p:txBody>
          <a:bodyPr wrap="none">
            <a:spAutoFit/>
          </a:bodyPr>
          <a:lstStyle/>
          <a:p>
            <a:pPr fontAlgn="auto">
              <a:spcBef>
                <a:spcPts val="0"/>
              </a:spcBef>
              <a:spcAft>
                <a:spcPts val="0"/>
              </a:spcAft>
              <a:defRPr/>
            </a:pPr>
            <a:r>
              <a:rPr lang="en-US" sz="3200" dirty="0">
                <a:solidFill>
                  <a:prstClr val="black"/>
                </a:solidFill>
                <a:latin typeface="Arial"/>
              </a:rPr>
              <a:t>RMSD = 0</a:t>
            </a:r>
            <a:r>
              <a:rPr lang="en-US" sz="3200" dirty="0" smtClean="0">
                <a:solidFill>
                  <a:prstClr val="black"/>
                </a:solidFill>
                <a:latin typeface="Arial"/>
              </a:rPr>
              <a:t>.18 </a:t>
            </a:r>
            <a:r>
              <a:rPr lang="en-US" sz="3200" dirty="0">
                <a:solidFill>
                  <a:prstClr val="black"/>
                </a:solidFill>
                <a:latin typeface="Arial"/>
              </a:rPr>
              <a:t>Å</a:t>
            </a:r>
          </a:p>
        </p:txBody>
      </p:sp>
    </p:spTree>
    <p:extLst>
      <p:ext uri="{BB962C8B-B14F-4D97-AF65-F5344CB8AC3E}">
        <p14:creationId xmlns:p14="http://schemas.microsoft.com/office/powerpoint/2010/main" val="313824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0" grpId="0"/>
      <p:bldP spid="1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88" name="Freeform 44"/>
          <p:cNvSpPr>
            <a:spLocks/>
          </p:cNvSpPr>
          <p:nvPr/>
        </p:nvSpPr>
        <p:spPr bwMode="auto">
          <a:xfrm>
            <a:off x="2843213" y="5305425"/>
            <a:ext cx="2905125" cy="706438"/>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9746" name="Freeform 2"/>
          <p:cNvSpPr>
            <a:spLocks/>
          </p:cNvSpPr>
          <p:nvPr/>
        </p:nvSpPr>
        <p:spPr bwMode="auto">
          <a:xfrm>
            <a:off x="2841625" y="5167313"/>
            <a:ext cx="2905125" cy="857250"/>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9749" name="Freeform 5"/>
          <p:cNvSpPr>
            <a:spLocks/>
          </p:cNvSpPr>
          <p:nvPr/>
        </p:nvSpPr>
        <p:spPr bwMode="auto">
          <a:xfrm>
            <a:off x="-1703388" y="2362200"/>
            <a:ext cx="11834813" cy="5210175"/>
          </a:xfrm>
          <a:custGeom>
            <a:avLst/>
            <a:gdLst>
              <a:gd name="T0" fmla="*/ 3723 w 7455"/>
              <a:gd name="T1" fmla="*/ 2238 h 3282"/>
              <a:gd name="T2" fmla="*/ 3768 w 7455"/>
              <a:gd name="T3" fmla="*/ 2238 h 3282"/>
              <a:gd name="T4" fmla="*/ 3827 w 7455"/>
              <a:gd name="T5" fmla="*/ 2238 h 3282"/>
              <a:gd name="T6" fmla="*/ 3905 w 7455"/>
              <a:gd name="T7" fmla="*/ 2233 h 3282"/>
              <a:gd name="T8" fmla="*/ 3987 w 7455"/>
              <a:gd name="T9" fmla="*/ 2226 h 3282"/>
              <a:gd name="T10" fmla="*/ 4123 w 7455"/>
              <a:gd name="T11" fmla="*/ 2209 h 3282"/>
              <a:gd name="T12" fmla="*/ 4250 w 7455"/>
              <a:gd name="T13" fmla="*/ 2184 h 3282"/>
              <a:gd name="T14" fmla="*/ 4406 w 7455"/>
              <a:gd name="T15" fmla="*/ 2140 h 3282"/>
              <a:gd name="T16" fmla="*/ 4536 w 7455"/>
              <a:gd name="T17" fmla="*/ 2091 h 3282"/>
              <a:gd name="T18" fmla="*/ 4637 w 7455"/>
              <a:gd name="T19" fmla="*/ 2042 h 3282"/>
              <a:gd name="T20" fmla="*/ 4731 w 7455"/>
              <a:gd name="T21" fmla="*/ 1983 h 3282"/>
              <a:gd name="T22" fmla="*/ 4804 w 7455"/>
              <a:gd name="T23" fmla="*/ 1921 h 3282"/>
              <a:gd name="T24" fmla="*/ 4845 w 7455"/>
              <a:gd name="T25" fmla="*/ 1878 h 3282"/>
              <a:gd name="T26" fmla="*/ 4892 w 7455"/>
              <a:gd name="T27" fmla="*/ 1842 h 3282"/>
              <a:gd name="T28" fmla="*/ 5163 w 7455"/>
              <a:gd name="T29" fmla="*/ 1836 h 3282"/>
              <a:gd name="T30" fmla="*/ 5330 w 7455"/>
              <a:gd name="T31" fmla="*/ 1836 h 3282"/>
              <a:gd name="T32" fmla="*/ 5408 w 7455"/>
              <a:gd name="T33" fmla="*/ 1794 h 3282"/>
              <a:gd name="T34" fmla="*/ 5414 w 7455"/>
              <a:gd name="T35" fmla="*/ 1674 h 3282"/>
              <a:gd name="T36" fmla="*/ 5418 w 7455"/>
              <a:gd name="T37" fmla="*/ 1540 h 3282"/>
              <a:gd name="T38" fmla="*/ 5417 w 7455"/>
              <a:gd name="T39" fmla="*/ 849 h 3282"/>
              <a:gd name="T40" fmla="*/ 5414 w 7455"/>
              <a:gd name="T41" fmla="*/ 534 h 3282"/>
              <a:gd name="T42" fmla="*/ 5435 w 7455"/>
              <a:gd name="T43" fmla="*/ 411 h 3282"/>
              <a:gd name="T44" fmla="*/ 5492 w 7455"/>
              <a:gd name="T45" fmla="*/ 291 h 3282"/>
              <a:gd name="T46" fmla="*/ 5639 w 7455"/>
              <a:gd name="T47" fmla="*/ 195 h 3282"/>
              <a:gd name="T48" fmla="*/ 5927 w 7455"/>
              <a:gd name="T49" fmla="*/ 183 h 3282"/>
              <a:gd name="T50" fmla="*/ 6308 w 7455"/>
              <a:gd name="T51" fmla="*/ 180 h 3282"/>
              <a:gd name="T52" fmla="*/ 6743 w 7455"/>
              <a:gd name="T53" fmla="*/ 177 h 3282"/>
              <a:gd name="T54" fmla="*/ 7127 w 7455"/>
              <a:gd name="T55" fmla="*/ 183 h 3282"/>
              <a:gd name="T56" fmla="*/ 7289 w 7455"/>
              <a:gd name="T57" fmla="*/ 180 h 3282"/>
              <a:gd name="T58" fmla="*/ 7310 w 7455"/>
              <a:gd name="T59" fmla="*/ 446 h 3282"/>
              <a:gd name="T60" fmla="*/ 7063 w 7455"/>
              <a:gd name="T61" fmla="*/ 2857 h 3282"/>
              <a:gd name="T62" fmla="*/ 4957 w 7455"/>
              <a:gd name="T63" fmla="*/ 2947 h 3282"/>
              <a:gd name="T64" fmla="*/ 736 w 7455"/>
              <a:gd name="T65" fmla="*/ 2873 h 3282"/>
              <a:gd name="T66" fmla="*/ 538 w 7455"/>
              <a:gd name="T67" fmla="*/ 495 h 3282"/>
              <a:gd name="T68" fmla="*/ 563 w 7455"/>
              <a:gd name="T69" fmla="*/ 198 h 3282"/>
              <a:gd name="T70" fmla="*/ 1583 w 7455"/>
              <a:gd name="T71" fmla="*/ 165 h 3282"/>
              <a:gd name="T72" fmla="*/ 2060 w 7455"/>
              <a:gd name="T73" fmla="*/ 171 h 3282"/>
              <a:gd name="T74" fmla="*/ 2240 w 7455"/>
              <a:gd name="T75" fmla="*/ 255 h 3282"/>
              <a:gd name="T76" fmla="*/ 2342 w 7455"/>
              <a:gd name="T77" fmla="*/ 474 h 3282"/>
              <a:gd name="T78" fmla="*/ 2336 w 7455"/>
              <a:gd name="T79" fmla="*/ 1146 h 3282"/>
              <a:gd name="T80" fmla="*/ 2339 w 7455"/>
              <a:gd name="T81" fmla="*/ 1719 h 3282"/>
              <a:gd name="T82" fmla="*/ 2351 w 7455"/>
              <a:gd name="T83" fmla="*/ 1842 h 3282"/>
              <a:gd name="T84" fmla="*/ 2456 w 7455"/>
              <a:gd name="T85" fmla="*/ 1881 h 3282"/>
              <a:gd name="T86" fmla="*/ 2793 w 7455"/>
              <a:gd name="T87" fmla="*/ 1886 h 3282"/>
              <a:gd name="T88" fmla="*/ 2990 w 7455"/>
              <a:gd name="T89" fmla="*/ 2034 h 3282"/>
              <a:gd name="T90" fmla="*/ 3155 w 7455"/>
              <a:gd name="T91" fmla="*/ 2165 h 3282"/>
              <a:gd name="T92" fmla="*/ 3426 w 7455"/>
              <a:gd name="T93" fmla="*/ 2223 h 3282"/>
              <a:gd name="T94" fmla="*/ 3723 w 7455"/>
              <a:gd name="T95" fmla="*/ 2238 h 3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55" h="3282">
                <a:moveTo>
                  <a:pt x="3723" y="2238"/>
                </a:moveTo>
                <a:cubicBezTo>
                  <a:pt x="3763" y="2232"/>
                  <a:pt x="3751" y="2238"/>
                  <a:pt x="3768" y="2238"/>
                </a:cubicBezTo>
                <a:cubicBezTo>
                  <a:pt x="3786" y="2238"/>
                  <a:pt x="3804" y="2238"/>
                  <a:pt x="3827" y="2238"/>
                </a:cubicBezTo>
                <a:cubicBezTo>
                  <a:pt x="3850" y="2237"/>
                  <a:pt x="3878" y="2234"/>
                  <a:pt x="3905" y="2233"/>
                </a:cubicBezTo>
                <a:cubicBezTo>
                  <a:pt x="3931" y="2231"/>
                  <a:pt x="3950" y="2230"/>
                  <a:pt x="3987" y="2226"/>
                </a:cubicBezTo>
                <a:cubicBezTo>
                  <a:pt x="4023" y="2222"/>
                  <a:pt x="4079" y="2216"/>
                  <a:pt x="4123" y="2209"/>
                </a:cubicBezTo>
                <a:cubicBezTo>
                  <a:pt x="4167" y="2202"/>
                  <a:pt x="4203" y="2195"/>
                  <a:pt x="4250" y="2184"/>
                </a:cubicBezTo>
                <a:cubicBezTo>
                  <a:pt x="4298" y="2172"/>
                  <a:pt x="4358" y="2155"/>
                  <a:pt x="4406" y="2140"/>
                </a:cubicBezTo>
                <a:cubicBezTo>
                  <a:pt x="4454" y="2124"/>
                  <a:pt x="4498" y="2107"/>
                  <a:pt x="4536" y="2091"/>
                </a:cubicBezTo>
                <a:cubicBezTo>
                  <a:pt x="4575" y="2074"/>
                  <a:pt x="4604" y="2060"/>
                  <a:pt x="4637" y="2042"/>
                </a:cubicBezTo>
                <a:cubicBezTo>
                  <a:pt x="4669" y="2024"/>
                  <a:pt x="4703" y="2003"/>
                  <a:pt x="4731" y="1983"/>
                </a:cubicBezTo>
                <a:cubicBezTo>
                  <a:pt x="4759" y="1962"/>
                  <a:pt x="4785" y="1938"/>
                  <a:pt x="4804" y="1921"/>
                </a:cubicBezTo>
                <a:cubicBezTo>
                  <a:pt x="4823" y="1904"/>
                  <a:pt x="4830" y="1891"/>
                  <a:pt x="4845" y="1878"/>
                </a:cubicBezTo>
                <a:cubicBezTo>
                  <a:pt x="4860" y="1865"/>
                  <a:pt x="4839" y="1849"/>
                  <a:pt x="4892" y="1842"/>
                </a:cubicBezTo>
                <a:cubicBezTo>
                  <a:pt x="4945" y="1835"/>
                  <a:pt x="5090" y="1837"/>
                  <a:pt x="5163" y="1836"/>
                </a:cubicBezTo>
                <a:cubicBezTo>
                  <a:pt x="5236" y="1835"/>
                  <a:pt x="5289" y="1843"/>
                  <a:pt x="5330" y="1836"/>
                </a:cubicBezTo>
                <a:cubicBezTo>
                  <a:pt x="5371" y="1829"/>
                  <a:pt x="5394" y="1821"/>
                  <a:pt x="5408" y="1794"/>
                </a:cubicBezTo>
                <a:cubicBezTo>
                  <a:pt x="5422" y="1767"/>
                  <a:pt x="5412" y="1716"/>
                  <a:pt x="5414" y="1674"/>
                </a:cubicBezTo>
                <a:cubicBezTo>
                  <a:pt x="5416" y="1632"/>
                  <a:pt x="5418" y="1677"/>
                  <a:pt x="5418" y="1540"/>
                </a:cubicBezTo>
                <a:cubicBezTo>
                  <a:pt x="5418" y="1403"/>
                  <a:pt x="5418" y="1017"/>
                  <a:pt x="5417" y="849"/>
                </a:cubicBezTo>
                <a:cubicBezTo>
                  <a:pt x="5416" y="681"/>
                  <a:pt x="5411" y="607"/>
                  <a:pt x="5414" y="534"/>
                </a:cubicBezTo>
                <a:cubicBezTo>
                  <a:pt x="5417" y="461"/>
                  <a:pt x="5422" y="452"/>
                  <a:pt x="5435" y="411"/>
                </a:cubicBezTo>
                <a:cubicBezTo>
                  <a:pt x="5448" y="370"/>
                  <a:pt x="5458" y="327"/>
                  <a:pt x="5492" y="291"/>
                </a:cubicBezTo>
                <a:cubicBezTo>
                  <a:pt x="5526" y="255"/>
                  <a:pt x="5567" y="213"/>
                  <a:pt x="5639" y="195"/>
                </a:cubicBezTo>
                <a:cubicBezTo>
                  <a:pt x="5711" y="177"/>
                  <a:pt x="5816" y="185"/>
                  <a:pt x="5927" y="183"/>
                </a:cubicBezTo>
                <a:cubicBezTo>
                  <a:pt x="6038" y="181"/>
                  <a:pt x="6172" y="181"/>
                  <a:pt x="6308" y="180"/>
                </a:cubicBezTo>
                <a:cubicBezTo>
                  <a:pt x="6444" y="179"/>
                  <a:pt x="6607" y="177"/>
                  <a:pt x="6743" y="177"/>
                </a:cubicBezTo>
                <a:cubicBezTo>
                  <a:pt x="6879" y="177"/>
                  <a:pt x="7036" y="182"/>
                  <a:pt x="7127" y="183"/>
                </a:cubicBezTo>
                <a:cubicBezTo>
                  <a:pt x="7218" y="184"/>
                  <a:pt x="7259" y="136"/>
                  <a:pt x="7289" y="180"/>
                </a:cubicBezTo>
                <a:cubicBezTo>
                  <a:pt x="7319" y="224"/>
                  <a:pt x="7348" y="0"/>
                  <a:pt x="7310" y="446"/>
                </a:cubicBezTo>
                <a:cubicBezTo>
                  <a:pt x="7272" y="892"/>
                  <a:pt x="7455" y="2440"/>
                  <a:pt x="7063" y="2857"/>
                </a:cubicBezTo>
                <a:cubicBezTo>
                  <a:pt x="6671" y="3274"/>
                  <a:pt x="6011" y="2944"/>
                  <a:pt x="4957" y="2947"/>
                </a:cubicBezTo>
                <a:cubicBezTo>
                  <a:pt x="3903" y="2950"/>
                  <a:pt x="1472" y="3282"/>
                  <a:pt x="736" y="2873"/>
                </a:cubicBezTo>
                <a:cubicBezTo>
                  <a:pt x="0" y="2464"/>
                  <a:pt x="567" y="941"/>
                  <a:pt x="538" y="495"/>
                </a:cubicBezTo>
                <a:cubicBezTo>
                  <a:pt x="509" y="49"/>
                  <a:pt x="389" y="253"/>
                  <a:pt x="563" y="198"/>
                </a:cubicBezTo>
                <a:cubicBezTo>
                  <a:pt x="737" y="143"/>
                  <a:pt x="1334" y="169"/>
                  <a:pt x="1583" y="165"/>
                </a:cubicBezTo>
                <a:cubicBezTo>
                  <a:pt x="1832" y="161"/>
                  <a:pt x="1951" y="156"/>
                  <a:pt x="2060" y="171"/>
                </a:cubicBezTo>
                <a:cubicBezTo>
                  <a:pt x="2169" y="186"/>
                  <a:pt x="2193" y="204"/>
                  <a:pt x="2240" y="255"/>
                </a:cubicBezTo>
                <a:cubicBezTo>
                  <a:pt x="2287" y="306"/>
                  <a:pt x="2326" y="326"/>
                  <a:pt x="2342" y="474"/>
                </a:cubicBezTo>
                <a:cubicBezTo>
                  <a:pt x="2358" y="622"/>
                  <a:pt x="2336" y="939"/>
                  <a:pt x="2336" y="1146"/>
                </a:cubicBezTo>
                <a:cubicBezTo>
                  <a:pt x="2336" y="1353"/>
                  <a:pt x="2337" y="1603"/>
                  <a:pt x="2339" y="1719"/>
                </a:cubicBezTo>
                <a:cubicBezTo>
                  <a:pt x="2341" y="1835"/>
                  <a:pt x="2332" y="1815"/>
                  <a:pt x="2351" y="1842"/>
                </a:cubicBezTo>
                <a:cubicBezTo>
                  <a:pt x="2370" y="1869"/>
                  <a:pt x="2382" y="1874"/>
                  <a:pt x="2456" y="1881"/>
                </a:cubicBezTo>
                <a:cubicBezTo>
                  <a:pt x="2530" y="1888"/>
                  <a:pt x="2704" y="1861"/>
                  <a:pt x="2793" y="1886"/>
                </a:cubicBezTo>
                <a:cubicBezTo>
                  <a:pt x="2882" y="1911"/>
                  <a:pt x="2930" y="1988"/>
                  <a:pt x="2990" y="2034"/>
                </a:cubicBezTo>
                <a:cubicBezTo>
                  <a:pt x="3050" y="2080"/>
                  <a:pt x="3082" y="2134"/>
                  <a:pt x="3155" y="2165"/>
                </a:cubicBezTo>
                <a:cubicBezTo>
                  <a:pt x="3228" y="2196"/>
                  <a:pt x="3331" y="2211"/>
                  <a:pt x="3426" y="2223"/>
                </a:cubicBezTo>
                <a:cubicBezTo>
                  <a:pt x="3521" y="2235"/>
                  <a:pt x="3661" y="2235"/>
                  <a:pt x="3723" y="2238"/>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nvGrpSpPr>
          <p:cNvPr id="159763" name="Group 19"/>
          <p:cNvGrpSpPr>
            <a:grpSpLocks/>
          </p:cNvGrpSpPr>
          <p:nvPr/>
        </p:nvGrpSpPr>
        <p:grpSpPr bwMode="auto">
          <a:xfrm>
            <a:off x="5197475" y="5548313"/>
            <a:ext cx="277813" cy="238125"/>
            <a:chOff x="3192" y="2215"/>
            <a:chExt cx="920" cy="943"/>
          </a:xfrm>
        </p:grpSpPr>
        <p:sp>
          <p:nvSpPr>
            <p:cNvPr id="159747" name="Freeform 3"/>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9750" name="Line 6"/>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9751" name="Line 7"/>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9752" name="Line 8"/>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9753" name="Line 9"/>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9754" name="Freeform 10"/>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9755" name="Freeform 11"/>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9756" name="Freeform 12"/>
            <p:cNvSpPr>
              <a:spLocks/>
            </p:cNvSpPr>
            <p:nvPr/>
          </p:nvSpPr>
          <p:spPr bwMode="auto">
            <a:xfrm>
              <a:off x="3930" y="2338"/>
              <a:ext cx="182" cy="70"/>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9757" name="Freeform 13"/>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
        <p:nvSpPr>
          <p:cNvPr id="159765" name="Freeform 21"/>
          <p:cNvSpPr>
            <a:spLocks/>
          </p:cNvSpPr>
          <p:nvPr/>
        </p:nvSpPr>
        <p:spPr bwMode="auto">
          <a:xfrm>
            <a:off x="-692150" y="2141538"/>
            <a:ext cx="6705600" cy="487362"/>
          </a:xfrm>
          <a:custGeom>
            <a:avLst/>
            <a:gdLst>
              <a:gd name="T0" fmla="*/ 0 w 4224"/>
              <a:gd name="T1" fmla="*/ 272 h 307"/>
              <a:gd name="T2" fmla="*/ 1242 w 4224"/>
              <a:gd name="T3" fmla="*/ 264 h 307"/>
              <a:gd name="T4" fmla="*/ 2987 w 4224"/>
              <a:gd name="T5" fmla="*/ 256 h 307"/>
              <a:gd name="T6" fmla="*/ 4024 w 4224"/>
              <a:gd name="T7" fmla="*/ 264 h 307"/>
              <a:gd name="T8" fmla="*/ 4188 w 4224"/>
              <a:gd name="T9" fmla="*/ 0 h 307"/>
            </a:gdLst>
            <a:ahLst/>
            <a:cxnLst>
              <a:cxn ang="0">
                <a:pos x="T0" y="T1"/>
              </a:cxn>
              <a:cxn ang="0">
                <a:pos x="T2" y="T3"/>
              </a:cxn>
              <a:cxn ang="0">
                <a:pos x="T4" y="T5"/>
              </a:cxn>
              <a:cxn ang="0">
                <a:pos x="T6" y="T7"/>
              </a:cxn>
              <a:cxn ang="0">
                <a:pos x="T8" y="T9"/>
              </a:cxn>
            </a:cxnLst>
            <a:rect l="0" t="0" r="r" b="b"/>
            <a:pathLst>
              <a:path w="4224" h="307">
                <a:moveTo>
                  <a:pt x="0" y="272"/>
                </a:moveTo>
                <a:cubicBezTo>
                  <a:pt x="207" y="271"/>
                  <a:pt x="744" y="267"/>
                  <a:pt x="1242" y="264"/>
                </a:cubicBezTo>
                <a:cubicBezTo>
                  <a:pt x="1740" y="261"/>
                  <a:pt x="2523" y="256"/>
                  <a:pt x="2987" y="256"/>
                </a:cubicBezTo>
                <a:cubicBezTo>
                  <a:pt x="3451" y="256"/>
                  <a:pt x="3824" y="307"/>
                  <a:pt x="4024" y="264"/>
                </a:cubicBezTo>
                <a:cubicBezTo>
                  <a:pt x="4224" y="221"/>
                  <a:pt x="4161" y="44"/>
                  <a:pt x="4188" y="0"/>
                </a:cubicBezTo>
              </a:path>
            </a:pathLst>
          </a:custGeom>
          <a:noFill/>
          <a:ln w="101600">
            <a:solidFill>
              <a:srgbClr val="BEBEB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9766" name="Freeform 22"/>
          <p:cNvSpPr>
            <a:spLocks/>
          </p:cNvSpPr>
          <p:nvPr/>
        </p:nvSpPr>
        <p:spPr bwMode="auto">
          <a:xfrm>
            <a:off x="6570663" y="2573338"/>
            <a:ext cx="2795587" cy="469900"/>
          </a:xfrm>
          <a:custGeom>
            <a:avLst/>
            <a:gdLst>
              <a:gd name="T0" fmla="*/ 0 w 1761"/>
              <a:gd name="T1" fmla="*/ 296 h 296"/>
              <a:gd name="T2" fmla="*/ 214 w 1761"/>
              <a:gd name="T3" fmla="*/ 58 h 296"/>
              <a:gd name="T4" fmla="*/ 453 w 1761"/>
              <a:gd name="T5" fmla="*/ 16 h 296"/>
              <a:gd name="T6" fmla="*/ 1761 w 1761"/>
              <a:gd name="T7" fmla="*/ 0 h 296"/>
            </a:gdLst>
            <a:ahLst/>
            <a:cxnLst>
              <a:cxn ang="0">
                <a:pos x="T0" y="T1"/>
              </a:cxn>
              <a:cxn ang="0">
                <a:pos x="T2" y="T3"/>
              </a:cxn>
              <a:cxn ang="0">
                <a:pos x="T4" y="T5"/>
              </a:cxn>
              <a:cxn ang="0">
                <a:pos x="T6" y="T7"/>
              </a:cxn>
            </a:cxnLst>
            <a:rect l="0" t="0" r="r" b="b"/>
            <a:pathLst>
              <a:path w="1761" h="296">
                <a:moveTo>
                  <a:pt x="0" y="296"/>
                </a:moveTo>
                <a:cubicBezTo>
                  <a:pt x="69" y="200"/>
                  <a:pt x="139" y="105"/>
                  <a:pt x="214" y="58"/>
                </a:cubicBezTo>
                <a:cubicBezTo>
                  <a:pt x="289" y="11"/>
                  <a:pt x="195" y="26"/>
                  <a:pt x="453" y="16"/>
                </a:cubicBezTo>
                <a:cubicBezTo>
                  <a:pt x="711" y="6"/>
                  <a:pt x="1489" y="3"/>
                  <a:pt x="1761" y="0"/>
                </a:cubicBezTo>
              </a:path>
            </a:pathLst>
          </a:custGeom>
          <a:noFill/>
          <a:ln w="88900">
            <a:solidFill>
              <a:srgbClr val="BEBEBE"/>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 name="Title 1"/>
          <p:cNvSpPr>
            <a:spLocks noGrp="1"/>
          </p:cNvSpPr>
          <p:nvPr>
            <p:ph type="title"/>
          </p:nvPr>
        </p:nvSpPr>
        <p:spPr/>
        <p:txBody>
          <a:bodyPr/>
          <a:lstStyle/>
          <a:p>
            <a:r>
              <a:rPr lang="en-US" b="1" dirty="0" smtClean="0">
                <a:latin typeface="+mn-lt"/>
              </a:rPr>
              <a:t>“same drop” ?</a:t>
            </a:r>
            <a:endParaRPr lang="en-US" b="1" dirty="0">
              <a:latin typeface="+mn-lt"/>
            </a:endParaRPr>
          </a:p>
        </p:txBody>
      </p:sp>
    </p:spTree>
    <p:extLst>
      <p:ext uri="{BB962C8B-B14F-4D97-AF65-F5344CB8AC3E}">
        <p14:creationId xmlns:p14="http://schemas.microsoft.com/office/powerpoint/2010/main" val="6987765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97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976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597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6" grpId="0" animBg="1"/>
      <p:bldP spid="159765" grpId="0" animBg="1"/>
      <p:bldP spid="15976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5946502"/>
            <a:ext cx="4804229" cy="923330"/>
          </a:xfrm>
          <a:prstGeom prst="rect">
            <a:avLst/>
          </a:prstGeom>
        </p:spPr>
        <p:txBody>
          <a:bodyPr wrap="square">
            <a:spAutoFit/>
          </a:bodyPr>
          <a:lstStyle/>
          <a:p>
            <a:r>
              <a:rPr lang="en-US" dirty="0" err="1">
                <a:solidFill>
                  <a:srgbClr val="000000"/>
                </a:solidFill>
              </a:rPr>
              <a:t>Magdoff</a:t>
            </a:r>
            <a:r>
              <a:rPr lang="en-US" dirty="0">
                <a:solidFill>
                  <a:srgbClr val="000000"/>
                </a:solidFill>
              </a:rPr>
              <a:t> &amp; Crick (1955) “</a:t>
            </a:r>
            <a:r>
              <a:rPr lang="en-US" dirty="0" err="1">
                <a:solidFill>
                  <a:srgbClr val="000000"/>
                </a:solidFill>
              </a:rPr>
              <a:t>Ribonuclease</a:t>
            </a:r>
            <a:r>
              <a:rPr lang="en-US" dirty="0">
                <a:solidFill>
                  <a:srgbClr val="000000"/>
                </a:solidFill>
              </a:rPr>
              <a:t> II. Accuracy of measurement and shrinkage”, </a:t>
            </a:r>
            <a:r>
              <a:rPr lang="en-US" i="1" dirty="0" err="1">
                <a:solidFill>
                  <a:srgbClr val="000000"/>
                </a:solidFill>
              </a:rPr>
              <a:t>Acta</a:t>
            </a:r>
            <a:r>
              <a:rPr lang="en-US" i="1" dirty="0">
                <a:solidFill>
                  <a:srgbClr val="000000"/>
                </a:solidFill>
              </a:rPr>
              <a:t> </a:t>
            </a:r>
            <a:r>
              <a:rPr lang="en-US" i="1" dirty="0" err="1">
                <a:solidFill>
                  <a:srgbClr val="000000"/>
                </a:solidFill>
              </a:rPr>
              <a:t>Cryst</a:t>
            </a:r>
            <a:r>
              <a:rPr lang="en-US" i="1" dirty="0">
                <a:solidFill>
                  <a:srgbClr val="000000"/>
                </a:solidFill>
              </a:rPr>
              <a:t>. </a:t>
            </a:r>
            <a:r>
              <a:rPr lang="en-US" b="1" dirty="0">
                <a:solidFill>
                  <a:srgbClr val="000000"/>
                </a:solidFill>
              </a:rPr>
              <a:t>8</a:t>
            </a:r>
            <a:r>
              <a:rPr lang="en-US" dirty="0">
                <a:solidFill>
                  <a:srgbClr val="000000"/>
                </a:solidFill>
              </a:rPr>
              <a:t>, 461-8.</a:t>
            </a:r>
          </a:p>
        </p:txBody>
      </p:sp>
      <p:sp>
        <p:nvSpPr>
          <p:cNvPr id="3" name="Rectangle 2"/>
          <p:cNvSpPr/>
          <p:nvPr/>
        </p:nvSpPr>
        <p:spPr>
          <a:xfrm>
            <a:off x="4688114" y="5962465"/>
            <a:ext cx="4557484" cy="923330"/>
          </a:xfrm>
          <a:prstGeom prst="rect">
            <a:avLst/>
          </a:prstGeom>
        </p:spPr>
        <p:txBody>
          <a:bodyPr wrap="square">
            <a:spAutoFit/>
          </a:bodyPr>
          <a:lstStyle/>
          <a:p>
            <a:r>
              <a:rPr lang="en-US" dirty="0">
                <a:solidFill>
                  <a:srgbClr val="000000"/>
                </a:solidFill>
              </a:rPr>
              <a:t>Crick &amp; </a:t>
            </a:r>
            <a:r>
              <a:rPr lang="en-US" dirty="0" err="1">
                <a:solidFill>
                  <a:srgbClr val="000000"/>
                </a:solidFill>
              </a:rPr>
              <a:t>Magdoff</a:t>
            </a:r>
            <a:r>
              <a:rPr lang="en-US" dirty="0">
                <a:solidFill>
                  <a:srgbClr val="000000"/>
                </a:solidFill>
              </a:rPr>
              <a:t> (1956) “The theory of the method of </a:t>
            </a:r>
            <a:r>
              <a:rPr lang="en-US" dirty="0" err="1">
                <a:solidFill>
                  <a:srgbClr val="000000"/>
                </a:solidFill>
              </a:rPr>
              <a:t>isomorphous</a:t>
            </a:r>
            <a:r>
              <a:rPr lang="en-US" dirty="0">
                <a:solidFill>
                  <a:srgbClr val="000000"/>
                </a:solidFill>
              </a:rPr>
              <a:t> replacement for protein crystals”, </a:t>
            </a:r>
            <a:r>
              <a:rPr lang="en-US" i="1" dirty="0" err="1">
                <a:solidFill>
                  <a:srgbClr val="000000"/>
                </a:solidFill>
              </a:rPr>
              <a:t>Acta</a:t>
            </a:r>
            <a:r>
              <a:rPr lang="en-US" i="1" dirty="0">
                <a:solidFill>
                  <a:srgbClr val="000000"/>
                </a:solidFill>
              </a:rPr>
              <a:t> </a:t>
            </a:r>
            <a:r>
              <a:rPr lang="en-US" i="1" dirty="0" err="1">
                <a:solidFill>
                  <a:srgbClr val="000000"/>
                </a:solidFill>
              </a:rPr>
              <a:t>Cryst</a:t>
            </a:r>
            <a:r>
              <a:rPr lang="en-US" i="1" dirty="0">
                <a:solidFill>
                  <a:srgbClr val="000000"/>
                </a:solidFill>
              </a:rPr>
              <a:t>. </a:t>
            </a:r>
            <a:r>
              <a:rPr lang="en-US" b="1" dirty="0">
                <a:solidFill>
                  <a:srgbClr val="000000"/>
                </a:solidFill>
              </a:rPr>
              <a:t>9</a:t>
            </a:r>
            <a:r>
              <a:rPr lang="en-US" dirty="0">
                <a:solidFill>
                  <a:srgbClr val="000000"/>
                </a:solidFill>
              </a:rPr>
              <a:t>, 901-8.</a:t>
            </a:r>
          </a:p>
        </p:txBody>
      </p:sp>
      <p:grpSp>
        <p:nvGrpSpPr>
          <p:cNvPr id="6" name="Group 5"/>
          <p:cNvGrpSpPr/>
          <p:nvPr/>
        </p:nvGrpSpPr>
        <p:grpSpPr>
          <a:xfrm>
            <a:off x="1444529" y="236400"/>
            <a:ext cx="6026752" cy="5653495"/>
            <a:chOff x="1444529" y="236400"/>
            <a:chExt cx="6026752" cy="5653495"/>
          </a:xfrm>
        </p:grpSpPr>
        <p:pic>
          <p:nvPicPr>
            <p:cNvPr id="35164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558" t="15778" r="32948" b="10246"/>
            <a:stretch/>
          </p:blipFill>
          <p:spPr bwMode="auto">
            <a:xfrm>
              <a:off x="1444529" y="236400"/>
              <a:ext cx="6026752" cy="4599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164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4008" t="39038" r="23112" b="43105"/>
            <a:stretch/>
          </p:blipFill>
          <p:spPr bwMode="auto">
            <a:xfrm>
              <a:off x="1560641" y="4779561"/>
              <a:ext cx="5848252" cy="1110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 name="Freeform 3"/>
          <p:cNvSpPr/>
          <p:nvPr/>
        </p:nvSpPr>
        <p:spPr>
          <a:xfrm>
            <a:off x="3474543" y="885569"/>
            <a:ext cx="2658458"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Freeform 6"/>
          <p:cNvSpPr/>
          <p:nvPr/>
        </p:nvSpPr>
        <p:spPr>
          <a:xfrm>
            <a:off x="3614057" y="4737837"/>
            <a:ext cx="1379574"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Freeform 8"/>
          <p:cNvSpPr/>
          <p:nvPr/>
        </p:nvSpPr>
        <p:spPr>
          <a:xfrm>
            <a:off x="3846286" y="1923340"/>
            <a:ext cx="3164829"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Freeform 9"/>
          <p:cNvSpPr/>
          <p:nvPr/>
        </p:nvSpPr>
        <p:spPr>
          <a:xfrm>
            <a:off x="2336800" y="5010335"/>
            <a:ext cx="1981914"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Freeform 10"/>
          <p:cNvSpPr/>
          <p:nvPr/>
        </p:nvSpPr>
        <p:spPr>
          <a:xfrm>
            <a:off x="2104393" y="2757714"/>
            <a:ext cx="5452400" cy="617770"/>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 name="connsiteX0" fmla="*/ 2447286 w 3987321"/>
              <a:gd name="connsiteY0" fmla="*/ 44092 h 371576"/>
              <a:gd name="connsiteX1" fmla="*/ 3968499 w 3987321"/>
              <a:gd name="connsiteY1" fmla="*/ 58606 h 371576"/>
              <a:gd name="connsiteX2" fmla="*/ 1242600 w 3987321"/>
              <a:gd name="connsiteY2" fmla="*/ 15064 h 371576"/>
              <a:gd name="connsiteX3" fmla="*/ 168543 w 3987321"/>
              <a:gd name="connsiteY3" fmla="*/ 29578 h 371576"/>
              <a:gd name="connsiteX4" fmla="*/ 241114 w 3987321"/>
              <a:gd name="connsiteY4" fmla="*/ 334378 h 371576"/>
              <a:gd name="connsiteX5" fmla="*/ 2432771 w 3987321"/>
              <a:gd name="connsiteY5" fmla="*/ 334378 h 371576"/>
              <a:gd name="connsiteX6" fmla="*/ 2447286 w 3987321"/>
              <a:gd name="connsiteY6" fmla="*/ 44092 h 371576"/>
              <a:gd name="connsiteX0" fmla="*/ 2447286 w 3987321"/>
              <a:gd name="connsiteY0" fmla="*/ 290286 h 617770"/>
              <a:gd name="connsiteX1" fmla="*/ 3968499 w 3987321"/>
              <a:gd name="connsiteY1" fmla="*/ 304800 h 617770"/>
              <a:gd name="connsiteX2" fmla="*/ 1639825 w 3987321"/>
              <a:gd name="connsiteY2" fmla="*/ 0 h 617770"/>
              <a:gd name="connsiteX3" fmla="*/ 1242600 w 3987321"/>
              <a:gd name="connsiteY3" fmla="*/ 261258 h 617770"/>
              <a:gd name="connsiteX4" fmla="*/ 168543 w 3987321"/>
              <a:gd name="connsiteY4" fmla="*/ 275772 h 617770"/>
              <a:gd name="connsiteX5" fmla="*/ 241114 w 3987321"/>
              <a:gd name="connsiteY5" fmla="*/ 580572 h 617770"/>
              <a:gd name="connsiteX6" fmla="*/ 2432771 w 3987321"/>
              <a:gd name="connsiteY6" fmla="*/ 580572 h 617770"/>
              <a:gd name="connsiteX7" fmla="*/ 2447286 w 3987321"/>
              <a:gd name="connsiteY7" fmla="*/ 290286 h 617770"/>
              <a:gd name="connsiteX0" fmla="*/ 2431303 w 3971338"/>
              <a:gd name="connsiteY0" fmla="*/ 290286 h 617770"/>
              <a:gd name="connsiteX1" fmla="*/ 3952516 w 3971338"/>
              <a:gd name="connsiteY1" fmla="*/ 304800 h 617770"/>
              <a:gd name="connsiteX2" fmla="*/ 1623842 w 3971338"/>
              <a:gd name="connsiteY2" fmla="*/ 0 h 617770"/>
              <a:gd name="connsiteX3" fmla="*/ 946201 w 3971338"/>
              <a:gd name="connsiteY3" fmla="*/ 14516 h 617770"/>
              <a:gd name="connsiteX4" fmla="*/ 152560 w 3971338"/>
              <a:gd name="connsiteY4" fmla="*/ 275772 h 617770"/>
              <a:gd name="connsiteX5" fmla="*/ 225131 w 3971338"/>
              <a:gd name="connsiteY5" fmla="*/ 580572 h 617770"/>
              <a:gd name="connsiteX6" fmla="*/ 2416788 w 3971338"/>
              <a:gd name="connsiteY6" fmla="*/ 580572 h 617770"/>
              <a:gd name="connsiteX7" fmla="*/ 2431303 w 3971338"/>
              <a:gd name="connsiteY7" fmla="*/ 290286 h 617770"/>
              <a:gd name="connsiteX0" fmla="*/ 2429678 w 3969713"/>
              <a:gd name="connsiteY0" fmla="*/ 290286 h 617770"/>
              <a:gd name="connsiteX1" fmla="*/ 3950891 w 3969713"/>
              <a:gd name="connsiteY1" fmla="*/ 304800 h 617770"/>
              <a:gd name="connsiteX2" fmla="*/ 1622217 w 3969713"/>
              <a:gd name="connsiteY2" fmla="*/ 0 h 617770"/>
              <a:gd name="connsiteX3" fmla="*/ 944576 w 3969713"/>
              <a:gd name="connsiteY3" fmla="*/ 14516 h 617770"/>
              <a:gd name="connsiteX4" fmla="*/ 915080 w 3969713"/>
              <a:gd name="connsiteY4" fmla="*/ 304800 h 617770"/>
              <a:gd name="connsiteX5" fmla="*/ 150935 w 3969713"/>
              <a:gd name="connsiteY5" fmla="*/ 275772 h 617770"/>
              <a:gd name="connsiteX6" fmla="*/ 223506 w 3969713"/>
              <a:gd name="connsiteY6" fmla="*/ 580572 h 617770"/>
              <a:gd name="connsiteX7" fmla="*/ 2415163 w 3969713"/>
              <a:gd name="connsiteY7" fmla="*/ 580572 h 617770"/>
              <a:gd name="connsiteX8" fmla="*/ 2429678 w 3969713"/>
              <a:gd name="connsiteY8" fmla="*/ 290286 h 617770"/>
              <a:gd name="connsiteX0" fmla="*/ 2701332 w 4241367"/>
              <a:gd name="connsiteY0" fmla="*/ 290286 h 617770"/>
              <a:gd name="connsiteX1" fmla="*/ 4222545 w 4241367"/>
              <a:gd name="connsiteY1" fmla="*/ 304800 h 617770"/>
              <a:gd name="connsiteX2" fmla="*/ 1893871 w 4241367"/>
              <a:gd name="connsiteY2" fmla="*/ 0 h 617770"/>
              <a:gd name="connsiteX3" fmla="*/ 1216230 w 4241367"/>
              <a:gd name="connsiteY3" fmla="*/ 14516 h 617770"/>
              <a:gd name="connsiteX4" fmla="*/ 1186734 w 4241367"/>
              <a:gd name="connsiteY4" fmla="*/ 304800 h 617770"/>
              <a:gd name="connsiteX5" fmla="*/ 32445 w 4241367"/>
              <a:gd name="connsiteY5" fmla="*/ 319315 h 617770"/>
              <a:gd name="connsiteX6" fmla="*/ 495160 w 4241367"/>
              <a:gd name="connsiteY6" fmla="*/ 580572 h 617770"/>
              <a:gd name="connsiteX7" fmla="*/ 2686817 w 4241367"/>
              <a:gd name="connsiteY7" fmla="*/ 580572 h 617770"/>
              <a:gd name="connsiteX8" fmla="*/ 2701332 w 4241367"/>
              <a:gd name="connsiteY8" fmla="*/ 290286 h 617770"/>
              <a:gd name="connsiteX0" fmla="*/ 2880254 w 4420289"/>
              <a:gd name="connsiteY0" fmla="*/ 290286 h 617770"/>
              <a:gd name="connsiteX1" fmla="*/ 4401467 w 4420289"/>
              <a:gd name="connsiteY1" fmla="*/ 304800 h 617770"/>
              <a:gd name="connsiteX2" fmla="*/ 2072793 w 4420289"/>
              <a:gd name="connsiteY2" fmla="*/ 0 h 617770"/>
              <a:gd name="connsiteX3" fmla="*/ 1395152 w 4420289"/>
              <a:gd name="connsiteY3" fmla="*/ 14516 h 617770"/>
              <a:gd name="connsiteX4" fmla="*/ 1365656 w 4420289"/>
              <a:gd name="connsiteY4" fmla="*/ 304800 h 617770"/>
              <a:gd name="connsiteX5" fmla="*/ 211367 w 4420289"/>
              <a:gd name="connsiteY5" fmla="*/ 319315 h 617770"/>
              <a:gd name="connsiteX6" fmla="*/ 222978 w 4420289"/>
              <a:gd name="connsiteY6" fmla="*/ 580572 h 617770"/>
              <a:gd name="connsiteX7" fmla="*/ 2865739 w 4420289"/>
              <a:gd name="connsiteY7" fmla="*/ 580572 h 617770"/>
              <a:gd name="connsiteX8" fmla="*/ 2880254 w 4420289"/>
              <a:gd name="connsiteY8" fmla="*/ 290286 h 617770"/>
              <a:gd name="connsiteX0" fmla="*/ 2880254 w 4580019"/>
              <a:gd name="connsiteY0" fmla="*/ 290286 h 617770"/>
              <a:gd name="connsiteX1" fmla="*/ 4401467 w 4580019"/>
              <a:gd name="connsiteY1" fmla="*/ 304800 h 617770"/>
              <a:gd name="connsiteX2" fmla="*/ 4364890 w 4580019"/>
              <a:gd name="connsiteY2" fmla="*/ 43543 h 617770"/>
              <a:gd name="connsiteX3" fmla="*/ 2072793 w 4580019"/>
              <a:gd name="connsiteY3" fmla="*/ 0 h 617770"/>
              <a:gd name="connsiteX4" fmla="*/ 1395152 w 4580019"/>
              <a:gd name="connsiteY4" fmla="*/ 14516 h 617770"/>
              <a:gd name="connsiteX5" fmla="*/ 1365656 w 4580019"/>
              <a:gd name="connsiteY5" fmla="*/ 304800 h 617770"/>
              <a:gd name="connsiteX6" fmla="*/ 211367 w 4580019"/>
              <a:gd name="connsiteY6" fmla="*/ 319315 h 617770"/>
              <a:gd name="connsiteX7" fmla="*/ 222978 w 4580019"/>
              <a:gd name="connsiteY7" fmla="*/ 580572 h 617770"/>
              <a:gd name="connsiteX8" fmla="*/ 2865739 w 4580019"/>
              <a:gd name="connsiteY8" fmla="*/ 580572 h 617770"/>
              <a:gd name="connsiteX9" fmla="*/ 2880254 w 4580019"/>
              <a:gd name="connsiteY9" fmla="*/ 290286 h 61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019" h="617770">
                <a:moveTo>
                  <a:pt x="2880254" y="290286"/>
                </a:moveTo>
                <a:cubicBezTo>
                  <a:pt x="3136209" y="244324"/>
                  <a:pt x="4602248" y="309638"/>
                  <a:pt x="4401467" y="304800"/>
                </a:cubicBezTo>
                <a:cubicBezTo>
                  <a:pt x="4520890" y="285448"/>
                  <a:pt x="4753002" y="94343"/>
                  <a:pt x="4364890" y="43543"/>
                </a:cubicBezTo>
                <a:cubicBezTo>
                  <a:pt x="3976778" y="-7257"/>
                  <a:pt x="2439733" y="26609"/>
                  <a:pt x="2072793" y="0"/>
                </a:cubicBezTo>
                <a:cubicBezTo>
                  <a:pt x="1940385" y="87086"/>
                  <a:pt x="1513008" y="-36284"/>
                  <a:pt x="1395152" y="14516"/>
                </a:cubicBezTo>
                <a:cubicBezTo>
                  <a:pt x="1277296" y="65316"/>
                  <a:pt x="1497929" y="261257"/>
                  <a:pt x="1365656" y="304800"/>
                </a:cubicBezTo>
                <a:cubicBezTo>
                  <a:pt x="1233383" y="348343"/>
                  <a:pt x="401813" y="273353"/>
                  <a:pt x="211367" y="319315"/>
                </a:cubicBezTo>
                <a:cubicBezTo>
                  <a:pt x="20921" y="365277"/>
                  <a:pt x="-154393" y="529772"/>
                  <a:pt x="222978" y="580572"/>
                </a:cubicBezTo>
                <a:cubicBezTo>
                  <a:pt x="600349" y="631372"/>
                  <a:pt x="2422860" y="628953"/>
                  <a:pt x="2865739" y="580572"/>
                </a:cubicBezTo>
                <a:cubicBezTo>
                  <a:pt x="3308618" y="532191"/>
                  <a:pt x="2624299" y="336248"/>
                  <a:pt x="2880254" y="290286"/>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Freeform 12"/>
          <p:cNvSpPr/>
          <p:nvPr/>
        </p:nvSpPr>
        <p:spPr>
          <a:xfrm>
            <a:off x="1517097" y="4482760"/>
            <a:ext cx="4201531"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93789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4" grpId="1" animBg="1"/>
      <p:bldP spid="7" grpId="0" animBg="1"/>
      <p:bldP spid="7" grpId="1" animBg="1"/>
      <p:bldP spid="9" grpId="0" animBg="1"/>
      <p:bldP spid="9" grpId="1" animBg="1"/>
      <p:bldP spid="10" grpId="0" animBg="1"/>
      <p:bldP spid="10" grpId="1" animBg="1"/>
      <p:bldP spid="11"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xtal_4"/>
          <p:cNvPicPr>
            <a:picLocks noChangeAspect="1" noChangeArrowheads="1"/>
          </p:cNvPicPr>
          <p:nvPr/>
        </p:nvPicPr>
        <p:blipFill>
          <a:blip r:embed="rId2">
            <a:extLst>
              <a:ext uri="{28A0092B-C50C-407E-A947-70E740481C1C}">
                <a14:useLocalDpi xmlns:a14="http://schemas.microsoft.com/office/drawing/2010/main" val="0"/>
              </a:ext>
            </a:extLst>
          </a:blip>
          <a:srcRect l="14365" t="30293" r="35645" b="25827"/>
          <a:stretch>
            <a:fillRect/>
          </a:stretch>
        </p:blipFill>
        <p:spPr bwMode="auto">
          <a:xfrm>
            <a:off x="-11113" y="1501775"/>
            <a:ext cx="9144001" cy="6019800"/>
          </a:xfrm>
          <a:prstGeom prst="rect">
            <a:avLst/>
          </a:prstGeom>
          <a:noFill/>
          <a:extLst>
            <a:ext uri="{909E8E84-426E-40DD-AFC4-6F175D3DCCD1}">
              <a14:hiddenFill xmlns:a14="http://schemas.microsoft.com/office/drawing/2010/main">
                <a:solidFill>
                  <a:srgbClr val="FFFFFF"/>
                </a:solidFill>
              </a14:hiddenFill>
            </a:ext>
          </a:extLst>
        </p:spPr>
      </p:pic>
      <p:sp>
        <p:nvSpPr>
          <p:cNvPr id="241667" name="Rectangle 3"/>
          <p:cNvSpPr>
            <a:spLocks noChangeArrowheads="1"/>
          </p:cNvSpPr>
          <p:nvPr/>
        </p:nvSpPr>
        <p:spPr bwMode="auto">
          <a:xfrm>
            <a:off x="0" y="83820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1668" name="Rectangle 4"/>
          <p:cNvSpPr>
            <a:spLocks noChangeArrowheads="1"/>
          </p:cNvSpPr>
          <p:nvPr/>
        </p:nvSpPr>
        <p:spPr bwMode="auto">
          <a:xfrm>
            <a:off x="0" y="1447800"/>
            <a:ext cx="9140825" cy="822325"/>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1669" name="Rectangle 5"/>
          <p:cNvSpPr>
            <a:spLocks noGrp="1" noChangeArrowheads="1"/>
          </p:cNvSpPr>
          <p:nvPr>
            <p:ph type="title"/>
          </p:nvPr>
        </p:nvSpPr>
        <p:spPr>
          <a:xfrm>
            <a:off x="457200" y="232951"/>
            <a:ext cx="8229600" cy="1143000"/>
          </a:xfrm>
        </p:spPr>
        <p:txBody>
          <a:bodyPr/>
          <a:lstStyle/>
          <a:p>
            <a:r>
              <a:rPr lang="en-US" sz="4000" dirty="0"/>
              <a:t>“crystal” = thing you want to shoot</a:t>
            </a:r>
          </a:p>
        </p:txBody>
      </p:sp>
      <p:grpSp>
        <p:nvGrpSpPr>
          <p:cNvPr id="241670" name="Group 6"/>
          <p:cNvGrpSpPr>
            <a:grpSpLocks/>
          </p:cNvGrpSpPr>
          <p:nvPr/>
        </p:nvGrpSpPr>
        <p:grpSpPr bwMode="auto">
          <a:xfrm>
            <a:off x="2971800" y="3165475"/>
            <a:ext cx="1890713" cy="1377950"/>
            <a:chOff x="3061" y="2929"/>
            <a:chExt cx="1191" cy="868"/>
          </a:xfrm>
        </p:grpSpPr>
        <p:sp>
          <p:nvSpPr>
            <p:cNvPr id="241671" name="Oval 7"/>
            <p:cNvSpPr>
              <a:spLocks noChangeArrowheads="1"/>
            </p:cNvSpPr>
            <p:nvPr/>
          </p:nvSpPr>
          <p:spPr bwMode="auto">
            <a:xfrm>
              <a:off x="3424" y="3148"/>
              <a:ext cx="466" cy="45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1672" name="Line 8"/>
            <p:cNvSpPr>
              <a:spLocks noChangeShapeType="1"/>
            </p:cNvSpPr>
            <p:nvPr/>
          </p:nvSpPr>
          <p:spPr bwMode="auto">
            <a:xfrm>
              <a:off x="3061" y="3377"/>
              <a:ext cx="1191"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1673" name="Line 9"/>
            <p:cNvSpPr>
              <a:spLocks noChangeShapeType="1"/>
            </p:cNvSpPr>
            <p:nvPr/>
          </p:nvSpPr>
          <p:spPr bwMode="auto">
            <a:xfrm>
              <a:off x="3655" y="2929"/>
              <a:ext cx="6" cy="868"/>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Tree>
    <p:extLst>
      <p:ext uri="{BB962C8B-B14F-4D97-AF65-F5344CB8AC3E}">
        <p14:creationId xmlns:p14="http://schemas.microsoft.com/office/powerpoint/2010/main" val="41126847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16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20638"/>
            <a:ext cx="8229600" cy="1730375"/>
          </a:xfrm>
        </p:spPr>
        <p:txBody>
          <a:bodyPr/>
          <a:lstStyle/>
          <a:p>
            <a:pPr eaLnBrk="1" hangingPunct="1"/>
            <a:r>
              <a:rPr lang="en-US" altLang="en-US" smtClean="0">
                <a:solidFill>
                  <a:schemeClr val="tx1"/>
                </a:solidFill>
              </a:rPr>
              <a:t>Elastic deformation</a:t>
            </a:r>
            <a:br>
              <a:rPr lang="en-US" altLang="en-US" smtClean="0">
                <a:solidFill>
                  <a:schemeClr val="tx1"/>
                </a:solidFill>
              </a:rPr>
            </a:br>
            <a:r>
              <a:rPr lang="en-US" altLang="en-US" smtClean="0">
                <a:solidFill>
                  <a:schemeClr val="tx1"/>
                </a:solidFill>
              </a:rPr>
              <a:t>= non-isomorphism</a:t>
            </a:r>
          </a:p>
        </p:txBody>
      </p:sp>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1114493884"/>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8" name="Group 29"/>
          <p:cNvGrpSpPr>
            <a:grpSpLocks/>
          </p:cNvGrpSpPr>
          <p:nvPr/>
        </p:nvGrpSpPr>
        <p:grpSpPr bwMode="auto">
          <a:xfrm>
            <a:off x="3005138" y="5824538"/>
            <a:ext cx="3265487" cy="282575"/>
            <a:chOff x="3004726" y="5823939"/>
            <a:chExt cx="3265386" cy="283448"/>
          </a:xfrm>
        </p:grpSpPr>
        <p:sp>
          <p:nvSpPr>
            <p:cNvPr id="3" name="Oval 2"/>
            <p:cNvSpPr/>
            <p:nvPr/>
          </p:nvSpPr>
          <p:spPr bwMode="auto">
            <a:xfrm rot="18583957" flipH="1" flipV="1">
              <a:off x="2952693"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8583957" flipH="1" flipV="1">
              <a:off x="3232881"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8583957" flipH="1" flipV="1">
              <a:off x="3513859"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8583957" flipH="1" flipV="1">
              <a:off x="3794042"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8583957" flipH="1" flipV="1">
              <a:off x="4075020"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8583957" flipH="1" flipV="1">
              <a:off x="4355208"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8583957" flipH="1" flipV="1">
              <a:off x="4636187"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8583957" flipH="1" flipV="1">
              <a:off x="4916369"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8583957" flipH="1" flipV="1">
              <a:off x="5197348"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8583957" flipH="1" flipV="1">
              <a:off x="5477536"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8583957" flipH="1" flipV="1">
              <a:off x="5758514"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8583957" flipH="1" flipV="1">
              <a:off x="6038697"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499" name="Group 1"/>
          <p:cNvGrpSpPr>
            <a:grpSpLocks/>
          </p:cNvGrpSpPr>
          <p:nvPr/>
        </p:nvGrpSpPr>
        <p:grpSpPr bwMode="auto">
          <a:xfrm>
            <a:off x="3003550" y="1979613"/>
            <a:ext cx="3267075" cy="282575"/>
            <a:chOff x="3003957" y="1557582"/>
            <a:chExt cx="3266598" cy="283447"/>
          </a:xfrm>
        </p:grpSpPr>
        <p:sp>
          <p:nvSpPr>
            <p:cNvPr id="215" name="Oval 214"/>
            <p:cNvSpPr/>
            <p:nvPr/>
          </p:nvSpPr>
          <p:spPr bwMode="auto">
            <a:xfrm rot="18583957" flipH="1" flipV="1">
              <a:off x="2952708"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8583957" flipH="1" flipV="1">
              <a:off x="32328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8583957" flipH="1" flipV="1">
              <a:off x="3513810"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8583957" flipH="1" flipV="1">
              <a:off x="3793960"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8583957" flipH="1" flipV="1">
              <a:off x="407490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8583957" flipH="1" flipV="1">
              <a:off x="43550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8583957" flipH="1" flipV="1">
              <a:off x="4636009"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8583957" flipH="1" flipV="1">
              <a:off x="4916159"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8583957" flipH="1" flipV="1">
              <a:off x="5197105"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8583957" flipH="1" flipV="1">
              <a:off x="5477261"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8583957" flipH="1" flipV="1">
              <a:off x="5758208"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8583957" flipH="1" flipV="1">
              <a:off x="603835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0" name="Group 3"/>
          <p:cNvGrpSpPr>
            <a:grpSpLocks/>
          </p:cNvGrpSpPr>
          <p:nvPr/>
        </p:nvGrpSpPr>
        <p:grpSpPr bwMode="auto">
          <a:xfrm>
            <a:off x="3003550" y="1722438"/>
            <a:ext cx="3267075" cy="284162"/>
            <a:chOff x="3003958" y="1806680"/>
            <a:chExt cx="3266597" cy="283447"/>
          </a:xfrm>
        </p:grpSpPr>
        <p:sp>
          <p:nvSpPr>
            <p:cNvPr id="228" name="Oval 227"/>
            <p:cNvSpPr/>
            <p:nvPr/>
          </p:nvSpPr>
          <p:spPr bwMode="auto">
            <a:xfrm rot="18583957" flipH="1" flipV="1">
              <a:off x="2952709"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8583957" flipH="1" flipV="1">
              <a:off x="3232859"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8583957" flipH="1" flipV="1">
              <a:off x="351380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8583957" flipH="1" flipV="1">
              <a:off x="3793961"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8583957" flipH="1" flipV="1">
              <a:off x="407490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8583957" flipH="1" flipV="1">
              <a:off x="4355058"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8583957" flipH="1" flipV="1">
              <a:off x="4636004"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8583957" flipH="1" flipV="1">
              <a:off x="4916160"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8583957" flipH="1" flipV="1">
              <a:off x="5197106"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8583957" flipH="1" flipV="1">
              <a:off x="547725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8583957" flipH="1" flipV="1">
              <a:off x="5758203"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8583957" flipH="1" flipV="1">
              <a:off x="603835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1" name="Group 4"/>
          <p:cNvGrpSpPr>
            <a:grpSpLocks/>
          </p:cNvGrpSpPr>
          <p:nvPr/>
        </p:nvGrpSpPr>
        <p:grpSpPr bwMode="auto">
          <a:xfrm>
            <a:off x="3003550" y="2235200"/>
            <a:ext cx="3267075" cy="284163"/>
            <a:chOff x="3003957" y="2073360"/>
            <a:chExt cx="3266598" cy="283447"/>
          </a:xfrm>
        </p:grpSpPr>
        <p:sp>
          <p:nvSpPr>
            <p:cNvPr id="241" name="Oval 240"/>
            <p:cNvSpPr/>
            <p:nvPr/>
          </p:nvSpPr>
          <p:spPr bwMode="auto">
            <a:xfrm rot="18583957" flipH="1" flipV="1">
              <a:off x="2952708"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8583957" flipH="1" flipV="1">
              <a:off x="3232859"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8583957" flipH="1" flipV="1">
              <a:off x="351380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8583957" flipH="1" flipV="1">
              <a:off x="3793960"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8583957" flipH="1" flipV="1">
              <a:off x="407490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8583957" flipH="1" flipV="1">
              <a:off x="4355058"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8583957" flipH="1" flipV="1">
              <a:off x="4636004"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8583957" flipH="1" flipV="1">
              <a:off x="4916159"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8583957" flipH="1" flipV="1">
              <a:off x="5197105"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8583957" flipH="1" flipV="1">
              <a:off x="547725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8583957" flipH="1" flipV="1">
              <a:off x="5758203"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8583957" flipH="1" flipV="1">
              <a:off x="603835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2" name="Group 5"/>
          <p:cNvGrpSpPr>
            <a:grpSpLocks/>
          </p:cNvGrpSpPr>
          <p:nvPr/>
        </p:nvGrpSpPr>
        <p:grpSpPr bwMode="auto">
          <a:xfrm>
            <a:off x="3003550" y="2492375"/>
            <a:ext cx="3267075" cy="282575"/>
            <a:chOff x="3003958" y="2340043"/>
            <a:chExt cx="3266597" cy="283447"/>
          </a:xfrm>
        </p:grpSpPr>
        <p:sp>
          <p:nvSpPr>
            <p:cNvPr id="254" name="Oval 253"/>
            <p:cNvSpPr/>
            <p:nvPr/>
          </p:nvSpPr>
          <p:spPr bwMode="auto">
            <a:xfrm rot="18583957" flipH="1" flipV="1">
              <a:off x="295270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8583957" flipH="1" flipV="1">
              <a:off x="3232864"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8583957" flipH="1" flipV="1">
              <a:off x="351381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8583957" flipH="1" flipV="1">
              <a:off x="3793961"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8583957" flipH="1" flipV="1">
              <a:off x="4074908"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8583957" flipH="1" flipV="1">
              <a:off x="4355063"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8583957" flipH="1" flipV="1">
              <a:off x="4636009"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8583957" flipH="1" flipV="1">
              <a:off x="491615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8583957" flipH="1" flipV="1">
              <a:off x="5197105"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8583957" flipH="1" flipV="1">
              <a:off x="547726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8583957" flipH="1" flipV="1">
              <a:off x="5758208"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8583957" flipH="1" flipV="1">
              <a:off x="6038357"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3" name="Group 6"/>
          <p:cNvGrpSpPr>
            <a:grpSpLocks/>
          </p:cNvGrpSpPr>
          <p:nvPr/>
        </p:nvGrpSpPr>
        <p:grpSpPr bwMode="auto">
          <a:xfrm>
            <a:off x="3005138" y="2747963"/>
            <a:ext cx="3265487" cy="284162"/>
            <a:chOff x="3004726" y="2607660"/>
            <a:chExt cx="3265386" cy="283448"/>
          </a:xfrm>
        </p:grpSpPr>
        <p:sp>
          <p:nvSpPr>
            <p:cNvPr id="267" name="Oval 266"/>
            <p:cNvSpPr/>
            <p:nvPr/>
          </p:nvSpPr>
          <p:spPr bwMode="auto">
            <a:xfrm rot="18583957" flipH="1" flipV="1">
              <a:off x="2952693"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8583957" flipH="1" flipV="1">
              <a:off x="3232876"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8583957" flipH="1" flipV="1">
              <a:off x="3513854"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8583957" flipH="1" flipV="1">
              <a:off x="3794042"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8583957" flipH="1" flipV="1">
              <a:off x="4075021"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8583957" flipH="1" flipV="1">
              <a:off x="4355203"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8583957" flipH="1" flipV="1">
              <a:off x="4636182"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8583957" flipH="1" flipV="1">
              <a:off x="4916369"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8583957" flipH="1" flipV="1">
              <a:off x="5197349"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8583957" flipH="1" flipV="1">
              <a:off x="5477531"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8583957" flipH="1" flipV="1">
              <a:off x="5758509"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8583957" flipH="1" flipV="1">
              <a:off x="6038698"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4" name="Group 7"/>
          <p:cNvGrpSpPr>
            <a:grpSpLocks/>
          </p:cNvGrpSpPr>
          <p:nvPr/>
        </p:nvGrpSpPr>
        <p:grpSpPr bwMode="auto">
          <a:xfrm>
            <a:off x="3005138" y="3003550"/>
            <a:ext cx="3265487" cy="284163"/>
            <a:chOff x="3004726" y="2874341"/>
            <a:chExt cx="3265386" cy="283448"/>
          </a:xfrm>
        </p:grpSpPr>
        <p:sp>
          <p:nvSpPr>
            <p:cNvPr id="280" name="Oval 279"/>
            <p:cNvSpPr/>
            <p:nvPr/>
          </p:nvSpPr>
          <p:spPr bwMode="auto">
            <a:xfrm rot="18583957" flipH="1" flipV="1">
              <a:off x="2952693"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8583957" flipH="1" flipV="1">
              <a:off x="3232876"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8583957" flipH="1" flipV="1">
              <a:off x="3513854"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8583957" flipH="1" flipV="1">
              <a:off x="3794042"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8583957" flipH="1" flipV="1">
              <a:off x="4075020"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8583957" flipH="1" flipV="1">
              <a:off x="4355203"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8583957" flipH="1" flipV="1">
              <a:off x="4636183"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8583957" flipH="1" flipV="1">
              <a:off x="4916369"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8583957" flipH="1" flipV="1">
              <a:off x="5197348"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8583957" flipH="1" flipV="1">
              <a:off x="5477532"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8583957" flipH="1" flipV="1">
              <a:off x="5758510"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8583957" flipH="1" flipV="1">
              <a:off x="6038697"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5" name="Group 8"/>
          <p:cNvGrpSpPr>
            <a:grpSpLocks/>
          </p:cNvGrpSpPr>
          <p:nvPr/>
        </p:nvGrpSpPr>
        <p:grpSpPr bwMode="auto">
          <a:xfrm>
            <a:off x="3005138" y="3260725"/>
            <a:ext cx="3265487" cy="282575"/>
            <a:chOff x="3004726" y="3141023"/>
            <a:chExt cx="3265386" cy="283448"/>
          </a:xfrm>
        </p:grpSpPr>
        <p:sp>
          <p:nvSpPr>
            <p:cNvPr id="293" name="Oval 292"/>
            <p:cNvSpPr/>
            <p:nvPr/>
          </p:nvSpPr>
          <p:spPr bwMode="auto">
            <a:xfrm rot="18583957" flipH="1" flipV="1">
              <a:off x="2952693"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8583957" flipH="1" flipV="1">
              <a:off x="3232881"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8583957" flipH="1" flipV="1">
              <a:off x="3513859"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8583957" flipH="1" flipV="1">
              <a:off x="3794042"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8583957" flipH="1" flipV="1">
              <a:off x="4075020"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8583957" flipH="1" flipV="1">
              <a:off x="4355208"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8583957" flipH="1" flipV="1">
              <a:off x="4636187"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8583957" flipH="1" flipV="1">
              <a:off x="4916369"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8583957" flipH="1" flipV="1">
              <a:off x="5197348"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8583957" flipH="1" flipV="1">
              <a:off x="5477536"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8583957" flipH="1" flipV="1">
              <a:off x="5758514"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8583957" flipH="1" flipV="1">
              <a:off x="6038697"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6" name="Group 20"/>
          <p:cNvGrpSpPr>
            <a:grpSpLocks/>
          </p:cNvGrpSpPr>
          <p:nvPr/>
        </p:nvGrpSpPr>
        <p:grpSpPr bwMode="auto">
          <a:xfrm>
            <a:off x="3005138" y="3516313"/>
            <a:ext cx="3265487" cy="284162"/>
            <a:chOff x="3004726" y="3422218"/>
            <a:chExt cx="3265386" cy="283448"/>
          </a:xfrm>
        </p:grpSpPr>
        <p:sp>
          <p:nvSpPr>
            <p:cNvPr id="306" name="Oval 305"/>
            <p:cNvSpPr/>
            <p:nvPr/>
          </p:nvSpPr>
          <p:spPr bwMode="auto">
            <a:xfrm rot="18583957" flipH="1" flipV="1">
              <a:off x="2952693"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8583957" flipH="1" flipV="1">
              <a:off x="3232876"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8583957" flipH="1" flipV="1">
              <a:off x="3513854"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8583957" flipH="1" flipV="1">
              <a:off x="3794042"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8583957" flipH="1" flipV="1">
              <a:off x="4075021"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8583957" flipH="1" flipV="1">
              <a:off x="4355203"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8583957" flipH="1" flipV="1">
              <a:off x="4636182"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8583957" flipH="1" flipV="1">
              <a:off x="4916369"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8583957" flipH="1" flipV="1">
              <a:off x="5197349"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8583957" flipH="1" flipV="1">
              <a:off x="5477531"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8583957" flipH="1" flipV="1">
              <a:off x="5758509"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8583957" flipH="1" flipV="1">
              <a:off x="6038698"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7" name="Group 22"/>
          <p:cNvGrpSpPr>
            <a:grpSpLocks/>
          </p:cNvGrpSpPr>
          <p:nvPr/>
        </p:nvGrpSpPr>
        <p:grpSpPr bwMode="auto">
          <a:xfrm>
            <a:off x="3005138" y="4029075"/>
            <a:ext cx="3265487" cy="284163"/>
            <a:chOff x="3004726" y="3955581"/>
            <a:chExt cx="3265386" cy="283448"/>
          </a:xfrm>
        </p:grpSpPr>
        <p:sp>
          <p:nvSpPr>
            <p:cNvPr id="319" name="Oval 318"/>
            <p:cNvSpPr/>
            <p:nvPr/>
          </p:nvSpPr>
          <p:spPr bwMode="auto">
            <a:xfrm rot="18583957" flipH="1" flipV="1">
              <a:off x="2952693"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8583957" flipH="1" flipV="1">
              <a:off x="3232876"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8583957" flipH="1" flipV="1">
              <a:off x="3513854"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8583957" flipH="1" flipV="1">
              <a:off x="3794042"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8583957" flipH="1" flipV="1">
              <a:off x="4075020"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8583957" flipH="1" flipV="1">
              <a:off x="4355203"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8583957" flipH="1" flipV="1">
              <a:off x="4636183"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8583957" flipH="1" flipV="1">
              <a:off x="4916369"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8583957" flipH="1" flipV="1">
              <a:off x="5197348"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8583957" flipH="1" flipV="1">
              <a:off x="5477532"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8583957" flipH="1" flipV="1">
              <a:off x="5758510"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8583957" flipH="1" flipV="1">
              <a:off x="6038697"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8" name="Group 23"/>
          <p:cNvGrpSpPr>
            <a:grpSpLocks/>
          </p:cNvGrpSpPr>
          <p:nvPr/>
        </p:nvGrpSpPr>
        <p:grpSpPr bwMode="auto">
          <a:xfrm>
            <a:off x="3005138" y="4286250"/>
            <a:ext cx="3265487" cy="282575"/>
            <a:chOff x="3004726" y="4222263"/>
            <a:chExt cx="3265386" cy="283448"/>
          </a:xfrm>
        </p:grpSpPr>
        <p:sp>
          <p:nvSpPr>
            <p:cNvPr id="332" name="Oval 331"/>
            <p:cNvSpPr/>
            <p:nvPr/>
          </p:nvSpPr>
          <p:spPr bwMode="auto">
            <a:xfrm rot="18583957" flipH="1" flipV="1">
              <a:off x="2952693"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8583957" flipH="1" flipV="1">
              <a:off x="3232881"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8583957" flipH="1" flipV="1">
              <a:off x="3513859"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8583957" flipH="1" flipV="1">
              <a:off x="3794042"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8583957" flipH="1" flipV="1">
              <a:off x="4075020"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8583957" flipH="1" flipV="1">
              <a:off x="4355208"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8583957" flipH="1" flipV="1">
              <a:off x="4636187"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8583957" flipH="1" flipV="1">
              <a:off x="4916369"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8583957" flipH="1" flipV="1">
              <a:off x="5197348"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8583957" flipH="1" flipV="1">
              <a:off x="5477536"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8583957" flipH="1" flipV="1">
              <a:off x="5758514"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8583957" flipH="1" flipV="1">
              <a:off x="6038697"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9" name="Group 24"/>
          <p:cNvGrpSpPr>
            <a:grpSpLocks/>
          </p:cNvGrpSpPr>
          <p:nvPr/>
        </p:nvGrpSpPr>
        <p:grpSpPr bwMode="auto">
          <a:xfrm>
            <a:off x="3003550" y="4541838"/>
            <a:ext cx="3267075" cy="284162"/>
            <a:chOff x="3003957" y="4489595"/>
            <a:chExt cx="3266598" cy="283447"/>
          </a:xfrm>
        </p:grpSpPr>
        <p:sp>
          <p:nvSpPr>
            <p:cNvPr id="345" name="Oval 344"/>
            <p:cNvSpPr/>
            <p:nvPr/>
          </p:nvSpPr>
          <p:spPr bwMode="auto">
            <a:xfrm rot="18583957" flipH="1" flipV="1">
              <a:off x="295270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8583957" flipH="1" flipV="1">
              <a:off x="32328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8583957" flipH="1" flipV="1">
              <a:off x="3513805"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8583957" flipH="1" flipV="1">
              <a:off x="37939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8583957" flipH="1" flipV="1">
              <a:off x="4074907"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8583957" flipH="1" flipV="1">
              <a:off x="43550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8583957" flipH="1" flipV="1">
              <a:off x="4636004"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8583957" flipH="1" flipV="1">
              <a:off x="49161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8583957" flipH="1" flipV="1">
              <a:off x="5197106"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8583957" flipH="1" flipV="1">
              <a:off x="5477256"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8583957" flipH="1" flipV="1">
              <a:off x="5758203"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8583957" flipH="1" flipV="1">
              <a:off x="603835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0" name="Group 25"/>
          <p:cNvGrpSpPr>
            <a:grpSpLocks/>
          </p:cNvGrpSpPr>
          <p:nvPr/>
        </p:nvGrpSpPr>
        <p:grpSpPr bwMode="auto">
          <a:xfrm>
            <a:off x="3003550" y="4799013"/>
            <a:ext cx="3267075" cy="282575"/>
            <a:chOff x="3003958" y="4756278"/>
            <a:chExt cx="3266597" cy="283447"/>
          </a:xfrm>
        </p:grpSpPr>
        <p:sp>
          <p:nvSpPr>
            <p:cNvPr id="358" name="Oval 357"/>
            <p:cNvSpPr/>
            <p:nvPr/>
          </p:nvSpPr>
          <p:spPr bwMode="auto">
            <a:xfrm rot="18583957" flipH="1" flipV="1">
              <a:off x="295270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8583957" flipH="1" flipV="1">
              <a:off x="3232864"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8583957" flipH="1" flipV="1">
              <a:off x="351381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8583957" flipH="1" flipV="1">
              <a:off x="3793961"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8583957" flipH="1" flipV="1">
              <a:off x="4074908"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8583957" flipH="1" flipV="1">
              <a:off x="4355063"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8583957" flipH="1" flipV="1">
              <a:off x="4636009"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8583957" flipH="1" flipV="1">
              <a:off x="491615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8583957" flipH="1" flipV="1">
              <a:off x="5197105"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8583957" flipH="1" flipV="1">
              <a:off x="547726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8583957" flipH="1" flipV="1">
              <a:off x="5758208"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8583957" flipH="1" flipV="1">
              <a:off x="6038357"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1" name="Group 26"/>
          <p:cNvGrpSpPr>
            <a:grpSpLocks/>
          </p:cNvGrpSpPr>
          <p:nvPr/>
        </p:nvGrpSpPr>
        <p:grpSpPr bwMode="auto">
          <a:xfrm>
            <a:off x="3003550" y="5054600"/>
            <a:ext cx="3267075" cy="284163"/>
            <a:chOff x="3003957" y="5022958"/>
            <a:chExt cx="3266598" cy="283447"/>
          </a:xfrm>
        </p:grpSpPr>
        <p:sp>
          <p:nvSpPr>
            <p:cNvPr id="371" name="Oval 370"/>
            <p:cNvSpPr/>
            <p:nvPr/>
          </p:nvSpPr>
          <p:spPr bwMode="auto">
            <a:xfrm rot="18583957" flipH="1" flipV="1">
              <a:off x="2952708"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8583957" flipH="1" flipV="1">
              <a:off x="3232859"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8583957" flipH="1" flipV="1">
              <a:off x="351380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8583957" flipH="1" flipV="1">
              <a:off x="3793960"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8583957" flipH="1" flipV="1">
              <a:off x="407490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8583957" flipH="1" flipV="1">
              <a:off x="4355058"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8583957" flipH="1" flipV="1">
              <a:off x="4636004"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8583957" flipH="1" flipV="1">
              <a:off x="4916159"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8583957" flipH="1" flipV="1">
              <a:off x="5197105"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8583957" flipH="1" flipV="1">
              <a:off x="547725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8583957" flipH="1" flipV="1">
              <a:off x="5758203"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8583957" flipH="1" flipV="1">
              <a:off x="603835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2" name="Group 27"/>
          <p:cNvGrpSpPr>
            <a:grpSpLocks/>
          </p:cNvGrpSpPr>
          <p:nvPr/>
        </p:nvGrpSpPr>
        <p:grpSpPr bwMode="auto">
          <a:xfrm>
            <a:off x="3003550" y="5311775"/>
            <a:ext cx="3267075" cy="282575"/>
            <a:chOff x="3003958" y="5289641"/>
            <a:chExt cx="3266597" cy="283447"/>
          </a:xfrm>
        </p:grpSpPr>
        <p:sp>
          <p:nvSpPr>
            <p:cNvPr id="384" name="Oval 383"/>
            <p:cNvSpPr/>
            <p:nvPr/>
          </p:nvSpPr>
          <p:spPr bwMode="auto">
            <a:xfrm rot="18583957" flipH="1" flipV="1">
              <a:off x="295270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8583957" flipH="1" flipV="1">
              <a:off x="3232864"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8583957" flipH="1" flipV="1">
              <a:off x="351381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8583957" flipH="1" flipV="1">
              <a:off x="3793961"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8583957" flipH="1" flipV="1">
              <a:off x="4074908"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8583957" flipH="1" flipV="1">
              <a:off x="4355063"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8583957" flipH="1" flipV="1">
              <a:off x="4636009"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8583957" flipH="1" flipV="1">
              <a:off x="491615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8583957" flipH="1" flipV="1">
              <a:off x="5197105"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8583957" flipH="1" flipV="1">
              <a:off x="547726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8583957" flipH="1" flipV="1">
              <a:off x="5758208"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8583957" flipH="1" flipV="1">
              <a:off x="6038357"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3" name="Group 28"/>
          <p:cNvGrpSpPr>
            <a:grpSpLocks/>
          </p:cNvGrpSpPr>
          <p:nvPr/>
        </p:nvGrpSpPr>
        <p:grpSpPr bwMode="auto">
          <a:xfrm>
            <a:off x="3005138" y="5567363"/>
            <a:ext cx="3265487" cy="284162"/>
            <a:chOff x="3004726" y="5557258"/>
            <a:chExt cx="3265386" cy="283448"/>
          </a:xfrm>
        </p:grpSpPr>
        <p:sp>
          <p:nvSpPr>
            <p:cNvPr id="397" name="Oval 396"/>
            <p:cNvSpPr/>
            <p:nvPr/>
          </p:nvSpPr>
          <p:spPr bwMode="auto">
            <a:xfrm rot="18583957" flipH="1" flipV="1">
              <a:off x="2952693"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8583957" flipH="1" flipV="1">
              <a:off x="3232876"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8583957" flipH="1" flipV="1">
              <a:off x="3513854"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8583957" flipH="1" flipV="1">
              <a:off x="3794042"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8583957" flipH="1" flipV="1">
              <a:off x="4075021"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8583957" flipH="1" flipV="1">
              <a:off x="4355203"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8583957" flipH="1" flipV="1">
              <a:off x="4636182"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8583957" flipH="1" flipV="1">
              <a:off x="4916369"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8583957" flipH="1" flipV="1">
              <a:off x="5197349"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8583957" flipH="1" flipV="1">
              <a:off x="5477531"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8583957" flipH="1" flipV="1">
              <a:off x="5758509"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8583957" flipH="1" flipV="1">
              <a:off x="6038698"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4" name="Group 21"/>
          <p:cNvGrpSpPr>
            <a:grpSpLocks/>
          </p:cNvGrpSpPr>
          <p:nvPr/>
        </p:nvGrpSpPr>
        <p:grpSpPr bwMode="auto">
          <a:xfrm>
            <a:off x="3005138" y="3773488"/>
            <a:ext cx="3265487" cy="282575"/>
            <a:chOff x="3004726" y="3688900"/>
            <a:chExt cx="3265386" cy="283448"/>
          </a:xfrm>
        </p:grpSpPr>
        <p:sp>
          <p:nvSpPr>
            <p:cNvPr id="410" name="Oval 409"/>
            <p:cNvSpPr/>
            <p:nvPr/>
          </p:nvSpPr>
          <p:spPr bwMode="auto">
            <a:xfrm rot="18583957" flipH="1" flipV="1">
              <a:off x="2952693"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8583957" flipH="1" flipV="1">
              <a:off x="3232881"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8583957" flipH="1" flipV="1">
              <a:off x="3513859"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8583957" flipH="1" flipV="1">
              <a:off x="3794042"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8583957" flipH="1" flipV="1">
              <a:off x="4075020"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8583957" flipH="1" flipV="1">
              <a:off x="4355208"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8583957" flipH="1" flipV="1">
              <a:off x="4636187"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8583957" flipH="1" flipV="1">
              <a:off x="4916369"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8583957" flipH="1" flipV="1">
              <a:off x="5197348"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8583957" flipH="1" flipV="1">
              <a:off x="5477536"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8583957" flipH="1" flipV="1">
              <a:off x="5758514"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8583957" flipH="1" flipV="1">
              <a:off x="6038697"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06515" name="Rectangle 2"/>
          <p:cNvSpPr>
            <a:spLocks noGrp="1" noChangeArrowheads="1"/>
          </p:cNvSpPr>
          <p:nvPr>
            <p:ph type="title"/>
          </p:nvPr>
        </p:nvSpPr>
        <p:spPr>
          <a:xfrm>
            <a:off x="457200" y="20638"/>
            <a:ext cx="8229600" cy="1730375"/>
          </a:xfrm>
        </p:spPr>
        <p:txBody>
          <a:bodyPr/>
          <a:lstStyle/>
          <a:p>
            <a:pPr eaLnBrk="1" hangingPunct="1"/>
            <a:r>
              <a:rPr lang="en-US" altLang="en-US" smtClean="0">
                <a:solidFill>
                  <a:schemeClr val="tx1"/>
                </a:solidFill>
              </a:rPr>
              <a:t>Elastic deformation</a:t>
            </a:r>
            <a:br>
              <a:rPr lang="en-US" altLang="en-US" smtClean="0">
                <a:solidFill>
                  <a:schemeClr val="tx1"/>
                </a:solidFill>
              </a:rPr>
            </a:br>
            <a:r>
              <a:rPr lang="en-US" altLang="en-US" smtClean="0">
                <a:solidFill>
                  <a:schemeClr val="tx1"/>
                </a:solidFill>
              </a:rPr>
              <a:t>= non-isomorphism</a:t>
            </a:r>
          </a:p>
        </p:txBody>
      </p:sp>
    </p:spTree>
    <p:extLst>
      <p:ext uri="{BB962C8B-B14F-4D97-AF65-F5344CB8AC3E}">
        <p14:creationId xmlns:p14="http://schemas.microsoft.com/office/powerpoint/2010/main" val="4262345007"/>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20638"/>
            <a:ext cx="8229600" cy="1641475"/>
          </a:xfrm>
        </p:spPr>
        <p:txBody>
          <a:bodyPr/>
          <a:lstStyle/>
          <a:p>
            <a:pPr eaLnBrk="1" hangingPunct="1"/>
            <a:r>
              <a:rPr lang="en-US" altLang="en-US" smtClean="0">
                <a:solidFill>
                  <a:schemeClr val="tx1"/>
                </a:solidFill>
              </a:rPr>
              <a:t>Plastic deformation</a:t>
            </a:r>
            <a:br>
              <a:rPr lang="en-US" altLang="en-US" smtClean="0">
                <a:solidFill>
                  <a:schemeClr val="tx1"/>
                </a:solidFill>
              </a:rPr>
            </a:br>
            <a:r>
              <a:rPr lang="en-US" altLang="en-US" smtClean="0">
                <a:solidFill>
                  <a:schemeClr val="tx1"/>
                </a:solidFill>
              </a:rPr>
              <a:t>= poor diffraction</a:t>
            </a:r>
          </a:p>
        </p:txBody>
      </p:sp>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2819013870"/>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7848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7848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7848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7637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7637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7637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19986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19986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19986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25107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25107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25107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03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03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034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757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757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7574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083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083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083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2607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2607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2607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5131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5131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5131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0179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0179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0179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2703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2703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2703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5227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5227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5227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7736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7736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7736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0260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0260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0260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278438"/>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278438"/>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278438"/>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5324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5324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5324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7655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7655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7655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8750" name="Rectangle 2"/>
          <p:cNvSpPr>
            <a:spLocks noGrp="1" noChangeArrowheads="1"/>
          </p:cNvSpPr>
          <p:nvPr>
            <p:ph type="title"/>
          </p:nvPr>
        </p:nvSpPr>
        <p:spPr>
          <a:xfrm>
            <a:off x="457200" y="20638"/>
            <a:ext cx="8229600" cy="1641475"/>
          </a:xfrm>
        </p:spPr>
        <p:txBody>
          <a:bodyPr/>
          <a:lstStyle/>
          <a:p>
            <a:pPr eaLnBrk="1" hangingPunct="1"/>
            <a:r>
              <a:rPr lang="en-US" altLang="en-US" smtClean="0">
                <a:solidFill>
                  <a:schemeClr val="tx1"/>
                </a:solidFill>
              </a:rPr>
              <a:t>Plastic deformation</a:t>
            </a:r>
            <a:br>
              <a:rPr lang="en-US" altLang="en-US" smtClean="0">
                <a:solidFill>
                  <a:schemeClr val="tx1"/>
                </a:solidFill>
              </a:rPr>
            </a:br>
            <a:r>
              <a:rPr lang="en-US" altLang="en-US" smtClean="0">
                <a:solidFill>
                  <a:schemeClr val="tx1"/>
                </a:solidFill>
              </a:rPr>
              <a:t>= poor diffraction</a:t>
            </a:r>
          </a:p>
        </p:txBody>
      </p:sp>
    </p:spTree>
    <p:extLst>
      <p:ext uri="{BB962C8B-B14F-4D97-AF65-F5344CB8AC3E}">
        <p14:creationId xmlns:p14="http://schemas.microsoft.com/office/powerpoint/2010/main" val="919446502"/>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163762"/>
          </a:xfrm>
        </p:spPr>
        <p:txBody>
          <a:bodyPr/>
          <a:lstStyle/>
          <a:p>
            <a:r>
              <a:rPr lang="en-US" b="1" dirty="0" smtClean="0"/>
              <a:t>OK! OK!</a:t>
            </a:r>
            <a:br>
              <a:rPr lang="en-US" b="1" dirty="0" smtClean="0"/>
            </a:br>
            <a:r>
              <a:rPr lang="en-US" b="1" dirty="0" smtClean="0"/>
              <a:t>Now I am afraid!</a:t>
            </a:r>
            <a:endParaRPr lang="en-US" b="1" dirty="0"/>
          </a:p>
        </p:txBody>
      </p:sp>
      <p:sp>
        <p:nvSpPr>
          <p:cNvPr id="3" name="Content Placeholder 2"/>
          <p:cNvSpPr>
            <a:spLocks noGrp="1"/>
          </p:cNvSpPr>
          <p:nvPr>
            <p:ph idx="1"/>
          </p:nvPr>
        </p:nvSpPr>
        <p:spPr>
          <a:xfrm>
            <a:off x="457200" y="3425371"/>
            <a:ext cx="8229600" cy="2700792"/>
          </a:xfrm>
        </p:spPr>
        <p:txBody>
          <a:bodyPr/>
          <a:lstStyle/>
          <a:p>
            <a:pPr marL="0" indent="0" algn="ctr">
              <a:buNone/>
            </a:pPr>
            <a:r>
              <a:rPr lang="en-US" dirty="0" smtClean="0"/>
              <a:t>What should I </a:t>
            </a:r>
            <a:r>
              <a:rPr lang="en-US" sz="4400" b="1" dirty="0" smtClean="0">
                <a:solidFill>
                  <a:srgbClr val="00B050"/>
                </a:solidFill>
              </a:rPr>
              <a:t>do</a:t>
            </a:r>
            <a:r>
              <a:rPr lang="en-US" dirty="0" smtClean="0"/>
              <a:t>?</a:t>
            </a:r>
            <a:endParaRPr lang="en-US" dirty="0"/>
          </a:p>
        </p:txBody>
      </p:sp>
    </p:spTree>
    <p:extLst>
      <p:ext uri="{BB962C8B-B14F-4D97-AF65-F5344CB8AC3E}">
        <p14:creationId xmlns:p14="http://schemas.microsoft.com/office/powerpoint/2010/main" val="41077859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DSCN01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638" y="-301625"/>
            <a:ext cx="9948863" cy="7461250"/>
          </a:xfrm>
          <a:prstGeom prst="rect">
            <a:avLst/>
          </a:prstGeom>
          <a:noFill/>
          <a:extLst>
            <a:ext uri="{909E8E84-426E-40DD-AFC4-6F175D3DCCD1}">
              <a14:hiddenFill xmlns:a14="http://schemas.microsoft.com/office/drawing/2010/main">
                <a:solidFill>
                  <a:srgbClr val="FFFFFF"/>
                </a:solidFill>
              </a14:hiddenFill>
            </a:ext>
          </a:extLst>
        </p:spPr>
      </p:pic>
      <p:sp>
        <p:nvSpPr>
          <p:cNvPr id="125955"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56" name="Rectangle 4"/>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57" name="Rectangle 5"/>
          <p:cNvSpPr>
            <a:spLocks noGrp="1" noChangeArrowheads="1"/>
          </p:cNvSpPr>
          <p:nvPr>
            <p:ph type="title"/>
          </p:nvPr>
        </p:nvSpPr>
        <p:spPr>
          <a:xfrm>
            <a:off x="457200" y="-207963"/>
            <a:ext cx="8229600" cy="1143001"/>
          </a:xfrm>
        </p:spPr>
        <p:txBody>
          <a:bodyPr/>
          <a:lstStyle/>
          <a:p>
            <a:r>
              <a:rPr lang="en-US" altLang="en-US"/>
              <a:t>oil is your friend</a:t>
            </a:r>
          </a:p>
        </p:txBody>
      </p:sp>
      <p:pic>
        <p:nvPicPr>
          <p:cNvPr id="12595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5175" y="2341563"/>
            <a:ext cx="2028825" cy="451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959" name="Picture 7"/>
          <p:cNvPicPr>
            <a:picLocks noChangeAspect="1" noChangeArrowheads="1"/>
          </p:cNvPicPr>
          <p:nvPr/>
        </p:nvPicPr>
        <p:blipFill>
          <a:blip r:embed="rId4">
            <a:extLst>
              <a:ext uri="{28A0092B-C50C-407E-A947-70E740481C1C}">
                <a14:useLocalDpi xmlns:a14="http://schemas.microsoft.com/office/drawing/2010/main" val="0"/>
              </a:ext>
            </a:extLst>
          </a:blip>
          <a:srcRect t="19780" r="21605" b="18414"/>
          <a:stretch>
            <a:fillRect/>
          </a:stretch>
        </p:blipFill>
        <p:spPr bwMode="auto">
          <a:xfrm>
            <a:off x="-404813" y="4806950"/>
            <a:ext cx="3317876"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96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088" y="1933575"/>
            <a:ext cx="3171826"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59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595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59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82425"/>
          </a:xfrm>
        </p:spPr>
        <p:txBody>
          <a:bodyPr/>
          <a:lstStyle/>
          <a:p>
            <a:r>
              <a:rPr lang="en-US" dirty="0" smtClean="0"/>
              <a:t>Oil is your friend</a:t>
            </a:r>
            <a:endParaRPr lang="en-US" dirty="0"/>
          </a:p>
        </p:txBody>
      </p:sp>
      <p:pic>
        <p:nvPicPr>
          <p:cNvPr id="771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2425"/>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368677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en-US" altLang="en-US" sz="5400"/>
              <a:t>opened drop:</a:t>
            </a:r>
            <a:br>
              <a:rPr lang="en-US" altLang="en-US" sz="5400"/>
            </a:br>
            <a:r>
              <a:rPr lang="en-US" altLang="en-US" sz="4000"/>
              <a:t>you have ~30 seconds!</a:t>
            </a:r>
          </a:p>
        </p:txBody>
      </p:sp>
      <p:sp>
        <p:nvSpPr>
          <p:cNvPr id="126979" name="Freeform 3"/>
          <p:cNvSpPr>
            <a:spLocks/>
          </p:cNvSpPr>
          <p:nvPr/>
        </p:nvSpPr>
        <p:spPr bwMode="auto">
          <a:xfrm>
            <a:off x="2841625" y="5167313"/>
            <a:ext cx="2905125" cy="857250"/>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0" name="Freeform 4"/>
          <p:cNvSpPr>
            <a:spLocks/>
          </p:cNvSpPr>
          <p:nvPr/>
        </p:nvSpPr>
        <p:spPr bwMode="auto">
          <a:xfrm>
            <a:off x="-1703388" y="2362200"/>
            <a:ext cx="11834813" cy="5210175"/>
          </a:xfrm>
          <a:custGeom>
            <a:avLst/>
            <a:gdLst>
              <a:gd name="T0" fmla="*/ 3723 w 7455"/>
              <a:gd name="T1" fmla="*/ 2238 h 3282"/>
              <a:gd name="T2" fmla="*/ 3768 w 7455"/>
              <a:gd name="T3" fmla="*/ 2238 h 3282"/>
              <a:gd name="T4" fmla="*/ 3827 w 7455"/>
              <a:gd name="T5" fmla="*/ 2238 h 3282"/>
              <a:gd name="T6" fmla="*/ 3905 w 7455"/>
              <a:gd name="T7" fmla="*/ 2233 h 3282"/>
              <a:gd name="T8" fmla="*/ 3987 w 7455"/>
              <a:gd name="T9" fmla="*/ 2226 h 3282"/>
              <a:gd name="T10" fmla="*/ 4123 w 7455"/>
              <a:gd name="T11" fmla="*/ 2209 h 3282"/>
              <a:gd name="T12" fmla="*/ 4250 w 7455"/>
              <a:gd name="T13" fmla="*/ 2184 h 3282"/>
              <a:gd name="T14" fmla="*/ 4406 w 7455"/>
              <a:gd name="T15" fmla="*/ 2140 h 3282"/>
              <a:gd name="T16" fmla="*/ 4536 w 7455"/>
              <a:gd name="T17" fmla="*/ 2091 h 3282"/>
              <a:gd name="T18" fmla="*/ 4637 w 7455"/>
              <a:gd name="T19" fmla="*/ 2042 h 3282"/>
              <a:gd name="T20" fmla="*/ 4731 w 7455"/>
              <a:gd name="T21" fmla="*/ 1983 h 3282"/>
              <a:gd name="T22" fmla="*/ 4804 w 7455"/>
              <a:gd name="T23" fmla="*/ 1921 h 3282"/>
              <a:gd name="T24" fmla="*/ 4845 w 7455"/>
              <a:gd name="T25" fmla="*/ 1878 h 3282"/>
              <a:gd name="T26" fmla="*/ 4892 w 7455"/>
              <a:gd name="T27" fmla="*/ 1842 h 3282"/>
              <a:gd name="T28" fmla="*/ 5163 w 7455"/>
              <a:gd name="T29" fmla="*/ 1836 h 3282"/>
              <a:gd name="T30" fmla="*/ 5330 w 7455"/>
              <a:gd name="T31" fmla="*/ 1836 h 3282"/>
              <a:gd name="T32" fmla="*/ 5408 w 7455"/>
              <a:gd name="T33" fmla="*/ 1794 h 3282"/>
              <a:gd name="T34" fmla="*/ 5414 w 7455"/>
              <a:gd name="T35" fmla="*/ 1674 h 3282"/>
              <a:gd name="T36" fmla="*/ 5418 w 7455"/>
              <a:gd name="T37" fmla="*/ 1540 h 3282"/>
              <a:gd name="T38" fmla="*/ 5417 w 7455"/>
              <a:gd name="T39" fmla="*/ 849 h 3282"/>
              <a:gd name="T40" fmla="*/ 5414 w 7455"/>
              <a:gd name="T41" fmla="*/ 534 h 3282"/>
              <a:gd name="T42" fmla="*/ 5435 w 7455"/>
              <a:gd name="T43" fmla="*/ 411 h 3282"/>
              <a:gd name="T44" fmla="*/ 5492 w 7455"/>
              <a:gd name="T45" fmla="*/ 291 h 3282"/>
              <a:gd name="T46" fmla="*/ 5639 w 7455"/>
              <a:gd name="T47" fmla="*/ 195 h 3282"/>
              <a:gd name="T48" fmla="*/ 5927 w 7455"/>
              <a:gd name="T49" fmla="*/ 183 h 3282"/>
              <a:gd name="T50" fmla="*/ 6308 w 7455"/>
              <a:gd name="T51" fmla="*/ 180 h 3282"/>
              <a:gd name="T52" fmla="*/ 6743 w 7455"/>
              <a:gd name="T53" fmla="*/ 177 h 3282"/>
              <a:gd name="T54" fmla="*/ 7127 w 7455"/>
              <a:gd name="T55" fmla="*/ 183 h 3282"/>
              <a:gd name="T56" fmla="*/ 7289 w 7455"/>
              <a:gd name="T57" fmla="*/ 180 h 3282"/>
              <a:gd name="T58" fmla="*/ 7310 w 7455"/>
              <a:gd name="T59" fmla="*/ 446 h 3282"/>
              <a:gd name="T60" fmla="*/ 7063 w 7455"/>
              <a:gd name="T61" fmla="*/ 2857 h 3282"/>
              <a:gd name="T62" fmla="*/ 4957 w 7455"/>
              <a:gd name="T63" fmla="*/ 2947 h 3282"/>
              <a:gd name="T64" fmla="*/ 736 w 7455"/>
              <a:gd name="T65" fmla="*/ 2873 h 3282"/>
              <a:gd name="T66" fmla="*/ 538 w 7455"/>
              <a:gd name="T67" fmla="*/ 495 h 3282"/>
              <a:gd name="T68" fmla="*/ 563 w 7455"/>
              <a:gd name="T69" fmla="*/ 198 h 3282"/>
              <a:gd name="T70" fmla="*/ 1583 w 7455"/>
              <a:gd name="T71" fmla="*/ 165 h 3282"/>
              <a:gd name="T72" fmla="*/ 2060 w 7455"/>
              <a:gd name="T73" fmla="*/ 171 h 3282"/>
              <a:gd name="T74" fmla="*/ 2240 w 7455"/>
              <a:gd name="T75" fmla="*/ 255 h 3282"/>
              <a:gd name="T76" fmla="*/ 2342 w 7455"/>
              <a:gd name="T77" fmla="*/ 474 h 3282"/>
              <a:gd name="T78" fmla="*/ 2336 w 7455"/>
              <a:gd name="T79" fmla="*/ 1146 h 3282"/>
              <a:gd name="T80" fmla="*/ 2339 w 7455"/>
              <a:gd name="T81" fmla="*/ 1719 h 3282"/>
              <a:gd name="T82" fmla="*/ 2351 w 7455"/>
              <a:gd name="T83" fmla="*/ 1842 h 3282"/>
              <a:gd name="T84" fmla="*/ 2456 w 7455"/>
              <a:gd name="T85" fmla="*/ 1881 h 3282"/>
              <a:gd name="T86" fmla="*/ 2793 w 7455"/>
              <a:gd name="T87" fmla="*/ 1886 h 3282"/>
              <a:gd name="T88" fmla="*/ 2990 w 7455"/>
              <a:gd name="T89" fmla="*/ 2034 h 3282"/>
              <a:gd name="T90" fmla="*/ 3155 w 7455"/>
              <a:gd name="T91" fmla="*/ 2165 h 3282"/>
              <a:gd name="T92" fmla="*/ 3426 w 7455"/>
              <a:gd name="T93" fmla="*/ 2223 h 3282"/>
              <a:gd name="T94" fmla="*/ 3723 w 7455"/>
              <a:gd name="T95" fmla="*/ 2238 h 3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55" h="3282">
                <a:moveTo>
                  <a:pt x="3723" y="2238"/>
                </a:moveTo>
                <a:cubicBezTo>
                  <a:pt x="3763" y="2232"/>
                  <a:pt x="3751" y="2238"/>
                  <a:pt x="3768" y="2238"/>
                </a:cubicBezTo>
                <a:cubicBezTo>
                  <a:pt x="3786" y="2238"/>
                  <a:pt x="3804" y="2238"/>
                  <a:pt x="3827" y="2238"/>
                </a:cubicBezTo>
                <a:cubicBezTo>
                  <a:pt x="3850" y="2237"/>
                  <a:pt x="3878" y="2234"/>
                  <a:pt x="3905" y="2233"/>
                </a:cubicBezTo>
                <a:cubicBezTo>
                  <a:pt x="3931" y="2231"/>
                  <a:pt x="3950" y="2230"/>
                  <a:pt x="3987" y="2226"/>
                </a:cubicBezTo>
                <a:cubicBezTo>
                  <a:pt x="4023" y="2222"/>
                  <a:pt x="4079" y="2216"/>
                  <a:pt x="4123" y="2209"/>
                </a:cubicBezTo>
                <a:cubicBezTo>
                  <a:pt x="4167" y="2202"/>
                  <a:pt x="4203" y="2195"/>
                  <a:pt x="4250" y="2184"/>
                </a:cubicBezTo>
                <a:cubicBezTo>
                  <a:pt x="4298" y="2172"/>
                  <a:pt x="4358" y="2155"/>
                  <a:pt x="4406" y="2140"/>
                </a:cubicBezTo>
                <a:cubicBezTo>
                  <a:pt x="4454" y="2124"/>
                  <a:pt x="4498" y="2107"/>
                  <a:pt x="4536" y="2091"/>
                </a:cubicBezTo>
                <a:cubicBezTo>
                  <a:pt x="4575" y="2074"/>
                  <a:pt x="4604" y="2060"/>
                  <a:pt x="4637" y="2042"/>
                </a:cubicBezTo>
                <a:cubicBezTo>
                  <a:pt x="4669" y="2024"/>
                  <a:pt x="4703" y="2003"/>
                  <a:pt x="4731" y="1983"/>
                </a:cubicBezTo>
                <a:cubicBezTo>
                  <a:pt x="4759" y="1962"/>
                  <a:pt x="4785" y="1938"/>
                  <a:pt x="4804" y="1921"/>
                </a:cubicBezTo>
                <a:cubicBezTo>
                  <a:pt x="4823" y="1904"/>
                  <a:pt x="4830" y="1891"/>
                  <a:pt x="4845" y="1878"/>
                </a:cubicBezTo>
                <a:cubicBezTo>
                  <a:pt x="4860" y="1865"/>
                  <a:pt x="4839" y="1849"/>
                  <a:pt x="4892" y="1842"/>
                </a:cubicBezTo>
                <a:cubicBezTo>
                  <a:pt x="4945" y="1835"/>
                  <a:pt x="5090" y="1837"/>
                  <a:pt x="5163" y="1836"/>
                </a:cubicBezTo>
                <a:cubicBezTo>
                  <a:pt x="5236" y="1835"/>
                  <a:pt x="5289" y="1843"/>
                  <a:pt x="5330" y="1836"/>
                </a:cubicBezTo>
                <a:cubicBezTo>
                  <a:pt x="5371" y="1829"/>
                  <a:pt x="5394" y="1821"/>
                  <a:pt x="5408" y="1794"/>
                </a:cubicBezTo>
                <a:cubicBezTo>
                  <a:pt x="5422" y="1767"/>
                  <a:pt x="5412" y="1716"/>
                  <a:pt x="5414" y="1674"/>
                </a:cubicBezTo>
                <a:cubicBezTo>
                  <a:pt x="5416" y="1632"/>
                  <a:pt x="5418" y="1677"/>
                  <a:pt x="5418" y="1540"/>
                </a:cubicBezTo>
                <a:cubicBezTo>
                  <a:pt x="5418" y="1403"/>
                  <a:pt x="5418" y="1017"/>
                  <a:pt x="5417" y="849"/>
                </a:cubicBezTo>
                <a:cubicBezTo>
                  <a:pt x="5416" y="681"/>
                  <a:pt x="5411" y="607"/>
                  <a:pt x="5414" y="534"/>
                </a:cubicBezTo>
                <a:cubicBezTo>
                  <a:pt x="5417" y="461"/>
                  <a:pt x="5422" y="452"/>
                  <a:pt x="5435" y="411"/>
                </a:cubicBezTo>
                <a:cubicBezTo>
                  <a:pt x="5448" y="370"/>
                  <a:pt x="5458" y="327"/>
                  <a:pt x="5492" y="291"/>
                </a:cubicBezTo>
                <a:cubicBezTo>
                  <a:pt x="5526" y="255"/>
                  <a:pt x="5567" y="213"/>
                  <a:pt x="5639" y="195"/>
                </a:cubicBezTo>
                <a:cubicBezTo>
                  <a:pt x="5711" y="177"/>
                  <a:pt x="5816" y="185"/>
                  <a:pt x="5927" y="183"/>
                </a:cubicBezTo>
                <a:cubicBezTo>
                  <a:pt x="6038" y="181"/>
                  <a:pt x="6172" y="181"/>
                  <a:pt x="6308" y="180"/>
                </a:cubicBezTo>
                <a:cubicBezTo>
                  <a:pt x="6444" y="179"/>
                  <a:pt x="6607" y="177"/>
                  <a:pt x="6743" y="177"/>
                </a:cubicBezTo>
                <a:cubicBezTo>
                  <a:pt x="6879" y="177"/>
                  <a:pt x="7036" y="182"/>
                  <a:pt x="7127" y="183"/>
                </a:cubicBezTo>
                <a:cubicBezTo>
                  <a:pt x="7218" y="184"/>
                  <a:pt x="7259" y="136"/>
                  <a:pt x="7289" y="180"/>
                </a:cubicBezTo>
                <a:cubicBezTo>
                  <a:pt x="7319" y="224"/>
                  <a:pt x="7348" y="0"/>
                  <a:pt x="7310" y="446"/>
                </a:cubicBezTo>
                <a:cubicBezTo>
                  <a:pt x="7272" y="892"/>
                  <a:pt x="7455" y="2440"/>
                  <a:pt x="7063" y="2857"/>
                </a:cubicBezTo>
                <a:cubicBezTo>
                  <a:pt x="6671" y="3274"/>
                  <a:pt x="6011" y="2944"/>
                  <a:pt x="4957" y="2947"/>
                </a:cubicBezTo>
                <a:cubicBezTo>
                  <a:pt x="3903" y="2950"/>
                  <a:pt x="1472" y="3282"/>
                  <a:pt x="736" y="2873"/>
                </a:cubicBezTo>
                <a:cubicBezTo>
                  <a:pt x="0" y="2464"/>
                  <a:pt x="567" y="941"/>
                  <a:pt x="538" y="495"/>
                </a:cubicBezTo>
                <a:cubicBezTo>
                  <a:pt x="509" y="49"/>
                  <a:pt x="389" y="253"/>
                  <a:pt x="563" y="198"/>
                </a:cubicBezTo>
                <a:cubicBezTo>
                  <a:pt x="737" y="143"/>
                  <a:pt x="1334" y="169"/>
                  <a:pt x="1583" y="165"/>
                </a:cubicBezTo>
                <a:cubicBezTo>
                  <a:pt x="1832" y="161"/>
                  <a:pt x="1951" y="156"/>
                  <a:pt x="2060" y="171"/>
                </a:cubicBezTo>
                <a:cubicBezTo>
                  <a:pt x="2169" y="186"/>
                  <a:pt x="2193" y="204"/>
                  <a:pt x="2240" y="255"/>
                </a:cubicBezTo>
                <a:cubicBezTo>
                  <a:pt x="2287" y="306"/>
                  <a:pt x="2326" y="326"/>
                  <a:pt x="2342" y="474"/>
                </a:cubicBezTo>
                <a:cubicBezTo>
                  <a:pt x="2358" y="622"/>
                  <a:pt x="2336" y="939"/>
                  <a:pt x="2336" y="1146"/>
                </a:cubicBezTo>
                <a:cubicBezTo>
                  <a:pt x="2336" y="1353"/>
                  <a:pt x="2337" y="1603"/>
                  <a:pt x="2339" y="1719"/>
                </a:cubicBezTo>
                <a:cubicBezTo>
                  <a:pt x="2341" y="1835"/>
                  <a:pt x="2332" y="1815"/>
                  <a:pt x="2351" y="1842"/>
                </a:cubicBezTo>
                <a:cubicBezTo>
                  <a:pt x="2370" y="1869"/>
                  <a:pt x="2382" y="1874"/>
                  <a:pt x="2456" y="1881"/>
                </a:cubicBezTo>
                <a:cubicBezTo>
                  <a:pt x="2530" y="1888"/>
                  <a:pt x="2704" y="1861"/>
                  <a:pt x="2793" y="1886"/>
                </a:cubicBezTo>
                <a:cubicBezTo>
                  <a:pt x="2882" y="1911"/>
                  <a:pt x="2930" y="1988"/>
                  <a:pt x="2990" y="2034"/>
                </a:cubicBezTo>
                <a:cubicBezTo>
                  <a:pt x="3050" y="2080"/>
                  <a:pt x="3082" y="2134"/>
                  <a:pt x="3155" y="2165"/>
                </a:cubicBezTo>
                <a:cubicBezTo>
                  <a:pt x="3228" y="2196"/>
                  <a:pt x="3331" y="2211"/>
                  <a:pt x="3426" y="2223"/>
                </a:cubicBezTo>
                <a:cubicBezTo>
                  <a:pt x="3521" y="2235"/>
                  <a:pt x="3661" y="2235"/>
                  <a:pt x="3723" y="2238"/>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26981" name="Group 5"/>
          <p:cNvGrpSpPr>
            <a:grpSpLocks/>
          </p:cNvGrpSpPr>
          <p:nvPr/>
        </p:nvGrpSpPr>
        <p:grpSpPr bwMode="auto">
          <a:xfrm>
            <a:off x="5197475" y="5548313"/>
            <a:ext cx="277813" cy="238125"/>
            <a:chOff x="3192" y="2215"/>
            <a:chExt cx="920" cy="943"/>
          </a:xfrm>
        </p:grpSpPr>
        <p:sp>
          <p:nvSpPr>
            <p:cNvPr id="126982" name="Freeform 6"/>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3" name="Line 7"/>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4" name="Line 8"/>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5" name="Line 9"/>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6" name="Line 10"/>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7" name="Freeform 11"/>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8" name="Freeform 12"/>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9" name="Freeform 13"/>
            <p:cNvSpPr>
              <a:spLocks/>
            </p:cNvSpPr>
            <p:nvPr/>
          </p:nvSpPr>
          <p:spPr bwMode="auto">
            <a:xfrm>
              <a:off x="3930" y="2338"/>
              <a:ext cx="182" cy="70"/>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90" name="Freeform 14"/>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26991" name="Freeform 15"/>
          <p:cNvSpPr>
            <a:spLocks/>
          </p:cNvSpPr>
          <p:nvPr/>
        </p:nvSpPr>
        <p:spPr bwMode="auto">
          <a:xfrm>
            <a:off x="-4402138" y="2506663"/>
            <a:ext cx="6708776" cy="457200"/>
          </a:xfrm>
          <a:custGeom>
            <a:avLst/>
            <a:gdLst>
              <a:gd name="T0" fmla="*/ 0 w 4226"/>
              <a:gd name="T1" fmla="*/ 50 h 288"/>
              <a:gd name="T2" fmla="*/ 1242 w 4226"/>
              <a:gd name="T3" fmla="*/ 42 h 288"/>
              <a:gd name="T4" fmla="*/ 2987 w 4226"/>
              <a:gd name="T5" fmla="*/ 34 h 288"/>
              <a:gd name="T6" fmla="*/ 4024 w 4226"/>
              <a:gd name="T7" fmla="*/ 42 h 288"/>
              <a:gd name="T8" fmla="*/ 4197 w 4226"/>
              <a:gd name="T9" fmla="*/ 288 h 288"/>
            </a:gdLst>
            <a:ahLst/>
            <a:cxnLst>
              <a:cxn ang="0">
                <a:pos x="T0" y="T1"/>
              </a:cxn>
              <a:cxn ang="0">
                <a:pos x="T2" y="T3"/>
              </a:cxn>
              <a:cxn ang="0">
                <a:pos x="T4" y="T5"/>
              </a:cxn>
              <a:cxn ang="0">
                <a:pos x="T6" y="T7"/>
              </a:cxn>
              <a:cxn ang="0">
                <a:pos x="T8" y="T9"/>
              </a:cxn>
            </a:cxnLst>
            <a:rect l="0" t="0" r="r" b="b"/>
            <a:pathLst>
              <a:path w="4226" h="288">
                <a:moveTo>
                  <a:pt x="0" y="50"/>
                </a:moveTo>
                <a:cubicBezTo>
                  <a:pt x="207" y="49"/>
                  <a:pt x="744" y="45"/>
                  <a:pt x="1242" y="42"/>
                </a:cubicBezTo>
                <a:cubicBezTo>
                  <a:pt x="1740" y="39"/>
                  <a:pt x="2523" y="34"/>
                  <a:pt x="2987" y="34"/>
                </a:cubicBezTo>
                <a:cubicBezTo>
                  <a:pt x="3451" y="34"/>
                  <a:pt x="3822" y="0"/>
                  <a:pt x="4024" y="42"/>
                </a:cubicBezTo>
                <a:cubicBezTo>
                  <a:pt x="4226" y="84"/>
                  <a:pt x="4161" y="237"/>
                  <a:pt x="4197" y="288"/>
                </a:cubicBezTo>
              </a:path>
            </a:pathLst>
          </a:custGeom>
          <a:noFill/>
          <a:ln w="101600">
            <a:solidFill>
              <a:srgbClr val="BEBEB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92" name="Freeform 16"/>
          <p:cNvSpPr>
            <a:spLocks/>
          </p:cNvSpPr>
          <p:nvPr/>
        </p:nvSpPr>
        <p:spPr bwMode="auto">
          <a:xfrm>
            <a:off x="6570663" y="2573338"/>
            <a:ext cx="2795587" cy="469900"/>
          </a:xfrm>
          <a:custGeom>
            <a:avLst/>
            <a:gdLst>
              <a:gd name="T0" fmla="*/ 0 w 1761"/>
              <a:gd name="T1" fmla="*/ 296 h 296"/>
              <a:gd name="T2" fmla="*/ 214 w 1761"/>
              <a:gd name="T3" fmla="*/ 58 h 296"/>
              <a:gd name="T4" fmla="*/ 453 w 1761"/>
              <a:gd name="T5" fmla="*/ 16 h 296"/>
              <a:gd name="T6" fmla="*/ 1761 w 1761"/>
              <a:gd name="T7" fmla="*/ 0 h 296"/>
            </a:gdLst>
            <a:ahLst/>
            <a:cxnLst>
              <a:cxn ang="0">
                <a:pos x="T0" y="T1"/>
              </a:cxn>
              <a:cxn ang="0">
                <a:pos x="T2" y="T3"/>
              </a:cxn>
              <a:cxn ang="0">
                <a:pos x="T4" y="T5"/>
              </a:cxn>
              <a:cxn ang="0">
                <a:pos x="T6" y="T7"/>
              </a:cxn>
            </a:cxnLst>
            <a:rect l="0" t="0" r="r" b="b"/>
            <a:pathLst>
              <a:path w="1761" h="296">
                <a:moveTo>
                  <a:pt x="0" y="296"/>
                </a:moveTo>
                <a:cubicBezTo>
                  <a:pt x="69" y="200"/>
                  <a:pt x="139" y="105"/>
                  <a:pt x="214" y="58"/>
                </a:cubicBezTo>
                <a:cubicBezTo>
                  <a:pt x="289" y="11"/>
                  <a:pt x="195" y="26"/>
                  <a:pt x="453" y="16"/>
                </a:cubicBezTo>
                <a:cubicBezTo>
                  <a:pt x="711" y="6"/>
                  <a:pt x="1489" y="3"/>
                  <a:pt x="1761" y="0"/>
                </a:cubicBezTo>
              </a:path>
            </a:pathLst>
          </a:custGeom>
          <a:noFill/>
          <a:ln w="88900">
            <a:solidFill>
              <a:srgbClr val="BEBEBE"/>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93" name="Oval 17"/>
          <p:cNvSpPr>
            <a:spLocks noChangeArrowheads="1"/>
          </p:cNvSpPr>
          <p:nvPr/>
        </p:nvSpPr>
        <p:spPr bwMode="auto">
          <a:xfrm>
            <a:off x="2547938" y="2952750"/>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994" name="Oval 18"/>
          <p:cNvSpPr>
            <a:spLocks noChangeArrowheads="1"/>
          </p:cNvSpPr>
          <p:nvPr/>
        </p:nvSpPr>
        <p:spPr bwMode="auto">
          <a:xfrm>
            <a:off x="6018213" y="3130550"/>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995" name="Oval 19"/>
          <p:cNvSpPr>
            <a:spLocks noChangeArrowheads="1"/>
          </p:cNvSpPr>
          <p:nvPr/>
        </p:nvSpPr>
        <p:spPr bwMode="auto">
          <a:xfrm>
            <a:off x="4262438" y="3675063"/>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996" name="Oval 20"/>
          <p:cNvSpPr>
            <a:spLocks noChangeArrowheads="1"/>
          </p:cNvSpPr>
          <p:nvPr/>
        </p:nvSpPr>
        <p:spPr bwMode="auto">
          <a:xfrm>
            <a:off x="3005138" y="3409950"/>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997" name="Oval 21"/>
          <p:cNvSpPr>
            <a:spLocks noChangeArrowheads="1"/>
          </p:cNvSpPr>
          <p:nvPr/>
        </p:nvSpPr>
        <p:spPr bwMode="auto">
          <a:xfrm>
            <a:off x="2543175" y="4906963"/>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998" name="Oval 22"/>
          <p:cNvSpPr>
            <a:spLocks noChangeArrowheads="1"/>
          </p:cNvSpPr>
          <p:nvPr/>
        </p:nvSpPr>
        <p:spPr bwMode="auto">
          <a:xfrm>
            <a:off x="3154363" y="4564063"/>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999" name="Oval 23"/>
          <p:cNvSpPr>
            <a:spLocks noChangeArrowheads="1"/>
          </p:cNvSpPr>
          <p:nvPr/>
        </p:nvSpPr>
        <p:spPr bwMode="auto">
          <a:xfrm>
            <a:off x="5108575" y="3997325"/>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000" name="Oval 24"/>
          <p:cNvSpPr>
            <a:spLocks noChangeArrowheads="1"/>
          </p:cNvSpPr>
          <p:nvPr/>
        </p:nvSpPr>
        <p:spPr bwMode="auto">
          <a:xfrm>
            <a:off x="4464050" y="3079750"/>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001" name="Oval 25"/>
          <p:cNvSpPr>
            <a:spLocks noChangeArrowheads="1"/>
          </p:cNvSpPr>
          <p:nvPr/>
        </p:nvSpPr>
        <p:spPr bwMode="auto">
          <a:xfrm>
            <a:off x="3767138" y="4171950"/>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002" name="Oval 26"/>
          <p:cNvSpPr>
            <a:spLocks noChangeArrowheads="1"/>
          </p:cNvSpPr>
          <p:nvPr/>
        </p:nvSpPr>
        <p:spPr bwMode="auto">
          <a:xfrm>
            <a:off x="5226050" y="3657600"/>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003" name="Oval 27"/>
          <p:cNvSpPr>
            <a:spLocks noChangeArrowheads="1"/>
          </p:cNvSpPr>
          <p:nvPr/>
        </p:nvSpPr>
        <p:spPr bwMode="auto">
          <a:xfrm>
            <a:off x="5365750" y="4841875"/>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004" name="Oval 28"/>
          <p:cNvSpPr>
            <a:spLocks noChangeArrowheads="1"/>
          </p:cNvSpPr>
          <p:nvPr/>
        </p:nvSpPr>
        <p:spPr bwMode="auto">
          <a:xfrm>
            <a:off x="6249988" y="4249738"/>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005" name="Oval 29"/>
          <p:cNvSpPr>
            <a:spLocks noChangeArrowheads="1"/>
          </p:cNvSpPr>
          <p:nvPr/>
        </p:nvSpPr>
        <p:spPr bwMode="auto">
          <a:xfrm>
            <a:off x="3562350" y="3090863"/>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006" name="Oval 30"/>
          <p:cNvSpPr>
            <a:spLocks noChangeArrowheads="1"/>
          </p:cNvSpPr>
          <p:nvPr/>
        </p:nvSpPr>
        <p:spPr bwMode="auto">
          <a:xfrm>
            <a:off x="6496050" y="4876800"/>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007" name="Oval 31"/>
          <p:cNvSpPr>
            <a:spLocks noChangeArrowheads="1"/>
          </p:cNvSpPr>
          <p:nvPr/>
        </p:nvSpPr>
        <p:spPr bwMode="auto">
          <a:xfrm>
            <a:off x="4129088" y="4756150"/>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008" name="Freeform 32"/>
          <p:cNvSpPr>
            <a:spLocks/>
          </p:cNvSpPr>
          <p:nvPr/>
        </p:nvSpPr>
        <p:spPr bwMode="auto">
          <a:xfrm>
            <a:off x="3148013" y="1841500"/>
            <a:ext cx="2190750" cy="2717800"/>
          </a:xfrm>
          <a:custGeom>
            <a:avLst/>
            <a:gdLst>
              <a:gd name="T0" fmla="*/ 766 w 1380"/>
              <a:gd name="T1" fmla="*/ 17 h 1712"/>
              <a:gd name="T2" fmla="*/ 905 w 1380"/>
              <a:gd name="T3" fmla="*/ 469 h 1712"/>
              <a:gd name="T4" fmla="*/ 1029 w 1380"/>
              <a:gd name="T5" fmla="*/ 765 h 1712"/>
              <a:gd name="T6" fmla="*/ 1358 w 1380"/>
              <a:gd name="T7" fmla="*/ 1243 h 1712"/>
              <a:gd name="T8" fmla="*/ 1160 w 1380"/>
              <a:gd name="T9" fmla="*/ 1588 h 1712"/>
              <a:gd name="T10" fmla="*/ 708 w 1380"/>
              <a:gd name="T11" fmla="*/ 1712 h 1712"/>
              <a:gd name="T12" fmla="*/ 206 w 1380"/>
              <a:gd name="T13" fmla="*/ 1588 h 1712"/>
              <a:gd name="T14" fmla="*/ 25 w 1380"/>
              <a:gd name="T15" fmla="*/ 1226 h 1712"/>
              <a:gd name="T16" fmla="*/ 354 w 1380"/>
              <a:gd name="T17" fmla="*/ 774 h 1712"/>
              <a:gd name="T18" fmla="*/ 511 w 1380"/>
              <a:gd name="T19" fmla="*/ 568 h 1712"/>
              <a:gd name="T20" fmla="*/ 766 w 1380"/>
              <a:gd name="T21" fmla="*/ 17 h 1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0" h="1712">
                <a:moveTo>
                  <a:pt x="766" y="17"/>
                </a:moveTo>
                <a:cubicBezTo>
                  <a:pt x="832" y="0"/>
                  <a:pt x="861" y="344"/>
                  <a:pt x="905" y="469"/>
                </a:cubicBezTo>
                <a:cubicBezTo>
                  <a:pt x="949" y="594"/>
                  <a:pt x="954" y="636"/>
                  <a:pt x="1029" y="765"/>
                </a:cubicBezTo>
                <a:cubicBezTo>
                  <a:pt x="1104" y="894"/>
                  <a:pt x="1336" y="1106"/>
                  <a:pt x="1358" y="1243"/>
                </a:cubicBezTo>
                <a:cubicBezTo>
                  <a:pt x="1380" y="1380"/>
                  <a:pt x="1268" y="1510"/>
                  <a:pt x="1160" y="1588"/>
                </a:cubicBezTo>
                <a:cubicBezTo>
                  <a:pt x="1052" y="1666"/>
                  <a:pt x="867" y="1712"/>
                  <a:pt x="708" y="1712"/>
                </a:cubicBezTo>
                <a:cubicBezTo>
                  <a:pt x="549" y="1712"/>
                  <a:pt x="320" y="1669"/>
                  <a:pt x="206" y="1588"/>
                </a:cubicBezTo>
                <a:cubicBezTo>
                  <a:pt x="92" y="1507"/>
                  <a:pt x="0" y="1362"/>
                  <a:pt x="25" y="1226"/>
                </a:cubicBezTo>
                <a:cubicBezTo>
                  <a:pt x="50" y="1090"/>
                  <a:pt x="273" y="884"/>
                  <a:pt x="354" y="774"/>
                </a:cubicBezTo>
                <a:cubicBezTo>
                  <a:pt x="435" y="664"/>
                  <a:pt x="442" y="694"/>
                  <a:pt x="511" y="568"/>
                </a:cubicBezTo>
                <a:cubicBezTo>
                  <a:pt x="580" y="442"/>
                  <a:pt x="686" y="42"/>
                  <a:pt x="766" y="17"/>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7009" name="Text Box 33"/>
          <p:cNvSpPr txBox="1">
            <a:spLocks noChangeArrowheads="1"/>
          </p:cNvSpPr>
          <p:nvPr/>
        </p:nvSpPr>
        <p:spPr bwMode="auto">
          <a:xfrm>
            <a:off x="3957638" y="3343275"/>
            <a:ext cx="5413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a:t>oil</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Freeform 2"/>
          <p:cNvSpPr>
            <a:spLocks/>
          </p:cNvSpPr>
          <p:nvPr/>
        </p:nvSpPr>
        <p:spPr bwMode="auto">
          <a:xfrm>
            <a:off x="1103313" y="3706813"/>
            <a:ext cx="6664325" cy="2460625"/>
          </a:xfrm>
          <a:custGeom>
            <a:avLst/>
            <a:gdLst>
              <a:gd name="T0" fmla="*/ 457 w 4198"/>
              <a:gd name="T1" fmla="*/ 140 h 1550"/>
              <a:gd name="T2" fmla="*/ 605 w 4198"/>
              <a:gd name="T3" fmla="*/ 428 h 1550"/>
              <a:gd name="T4" fmla="*/ 836 w 4198"/>
              <a:gd name="T5" fmla="*/ 478 h 1550"/>
              <a:gd name="T6" fmla="*/ 1156 w 4198"/>
              <a:gd name="T7" fmla="*/ 486 h 1550"/>
              <a:gd name="T8" fmla="*/ 2991 w 4198"/>
              <a:gd name="T9" fmla="*/ 494 h 1550"/>
              <a:gd name="T10" fmla="*/ 3485 w 4198"/>
              <a:gd name="T11" fmla="*/ 453 h 1550"/>
              <a:gd name="T12" fmla="*/ 3699 w 4198"/>
              <a:gd name="T13" fmla="*/ 313 h 1550"/>
              <a:gd name="T14" fmla="*/ 3781 w 4198"/>
              <a:gd name="T15" fmla="*/ 264 h 1550"/>
              <a:gd name="T16" fmla="*/ 3831 w 4198"/>
              <a:gd name="T17" fmla="*/ 1342 h 1550"/>
              <a:gd name="T18" fmla="*/ 1576 w 4198"/>
              <a:gd name="T19" fmla="*/ 1514 h 1550"/>
              <a:gd name="T20" fmla="*/ 202 w 4198"/>
              <a:gd name="T21" fmla="*/ 1259 h 1550"/>
              <a:gd name="T22" fmla="*/ 366 w 4198"/>
              <a:gd name="T23" fmla="*/ 0 h 1550"/>
              <a:gd name="T24" fmla="*/ 457 w 4198"/>
              <a:gd name="T25" fmla="*/ 140 h 1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98" h="1550">
                <a:moveTo>
                  <a:pt x="457" y="140"/>
                </a:moveTo>
                <a:cubicBezTo>
                  <a:pt x="499" y="256"/>
                  <a:pt x="542" y="372"/>
                  <a:pt x="605" y="428"/>
                </a:cubicBezTo>
                <a:cubicBezTo>
                  <a:pt x="668" y="484"/>
                  <a:pt x="744" y="468"/>
                  <a:pt x="836" y="478"/>
                </a:cubicBezTo>
                <a:cubicBezTo>
                  <a:pt x="928" y="488"/>
                  <a:pt x="797" y="483"/>
                  <a:pt x="1156" y="486"/>
                </a:cubicBezTo>
                <a:cubicBezTo>
                  <a:pt x="1515" y="489"/>
                  <a:pt x="2603" y="499"/>
                  <a:pt x="2991" y="494"/>
                </a:cubicBezTo>
                <a:cubicBezTo>
                  <a:pt x="3379" y="489"/>
                  <a:pt x="3367" y="483"/>
                  <a:pt x="3485" y="453"/>
                </a:cubicBezTo>
                <a:cubicBezTo>
                  <a:pt x="3603" y="423"/>
                  <a:pt x="3650" y="345"/>
                  <a:pt x="3699" y="313"/>
                </a:cubicBezTo>
                <a:cubicBezTo>
                  <a:pt x="3748" y="281"/>
                  <a:pt x="3759" y="93"/>
                  <a:pt x="3781" y="264"/>
                </a:cubicBezTo>
                <a:cubicBezTo>
                  <a:pt x="3803" y="435"/>
                  <a:pt x="4198" y="1134"/>
                  <a:pt x="3831" y="1342"/>
                </a:cubicBezTo>
                <a:cubicBezTo>
                  <a:pt x="3464" y="1550"/>
                  <a:pt x="2181" y="1528"/>
                  <a:pt x="1576" y="1514"/>
                </a:cubicBezTo>
                <a:cubicBezTo>
                  <a:pt x="971" y="1500"/>
                  <a:pt x="404" y="1511"/>
                  <a:pt x="202" y="1259"/>
                </a:cubicBezTo>
                <a:cubicBezTo>
                  <a:pt x="0" y="1007"/>
                  <a:pt x="183" y="503"/>
                  <a:pt x="366" y="0"/>
                </a:cubicBezTo>
                <a:cubicBezTo>
                  <a:pt x="366" y="0"/>
                  <a:pt x="457" y="140"/>
                  <a:pt x="457" y="140"/>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03" name="Rectangle 3"/>
          <p:cNvSpPr>
            <a:spLocks noGrp="1" noChangeArrowheads="1"/>
          </p:cNvSpPr>
          <p:nvPr>
            <p:ph type="title"/>
          </p:nvPr>
        </p:nvSpPr>
        <p:spPr/>
        <p:txBody>
          <a:bodyPr/>
          <a:lstStyle/>
          <a:p>
            <a:r>
              <a:rPr lang="en-US" altLang="en-US" sz="5400"/>
              <a:t>oiled drop:</a:t>
            </a:r>
            <a:br>
              <a:rPr lang="en-US" altLang="en-US" sz="5400"/>
            </a:br>
            <a:r>
              <a:rPr lang="en-US" altLang="en-US" sz="4000"/>
              <a:t>you have ~3 hours</a:t>
            </a:r>
          </a:p>
        </p:txBody>
      </p:sp>
      <p:sp>
        <p:nvSpPr>
          <p:cNvPr id="128004" name="Freeform 4"/>
          <p:cNvSpPr>
            <a:spLocks/>
          </p:cNvSpPr>
          <p:nvPr/>
        </p:nvSpPr>
        <p:spPr bwMode="auto">
          <a:xfrm>
            <a:off x="2841625" y="5167313"/>
            <a:ext cx="2905125" cy="857250"/>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05" name="Freeform 5"/>
          <p:cNvSpPr>
            <a:spLocks/>
          </p:cNvSpPr>
          <p:nvPr/>
        </p:nvSpPr>
        <p:spPr bwMode="auto">
          <a:xfrm>
            <a:off x="-1703388" y="2362200"/>
            <a:ext cx="11834813" cy="5210175"/>
          </a:xfrm>
          <a:custGeom>
            <a:avLst/>
            <a:gdLst>
              <a:gd name="T0" fmla="*/ 3723 w 7455"/>
              <a:gd name="T1" fmla="*/ 2238 h 3282"/>
              <a:gd name="T2" fmla="*/ 3768 w 7455"/>
              <a:gd name="T3" fmla="*/ 2238 h 3282"/>
              <a:gd name="T4" fmla="*/ 3827 w 7455"/>
              <a:gd name="T5" fmla="*/ 2238 h 3282"/>
              <a:gd name="T6" fmla="*/ 3905 w 7455"/>
              <a:gd name="T7" fmla="*/ 2233 h 3282"/>
              <a:gd name="T8" fmla="*/ 3987 w 7455"/>
              <a:gd name="T9" fmla="*/ 2226 h 3282"/>
              <a:gd name="T10" fmla="*/ 4123 w 7455"/>
              <a:gd name="T11" fmla="*/ 2209 h 3282"/>
              <a:gd name="T12" fmla="*/ 4250 w 7455"/>
              <a:gd name="T13" fmla="*/ 2184 h 3282"/>
              <a:gd name="T14" fmla="*/ 4406 w 7455"/>
              <a:gd name="T15" fmla="*/ 2140 h 3282"/>
              <a:gd name="T16" fmla="*/ 4536 w 7455"/>
              <a:gd name="T17" fmla="*/ 2091 h 3282"/>
              <a:gd name="T18" fmla="*/ 4637 w 7455"/>
              <a:gd name="T19" fmla="*/ 2042 h 3282"/>
              <a:gd name="T20" fmla="*/ 4731 w 7455"/>
              <a:gd name="T21" fmla="*/ 1983 h 3282"/>
              <a:gd name="T22" fmla="*/ 4804 w 7455"/>
              <a:gd name="T23" fmla="*/ 1921 h 3282"/>
              <a:gd name="T24" fmla="*/ 4845 w 7455"/>
              <a:gd name="T25" fmla="*/ 1878 h 3282"/>
              <a:gd name="T26" fmla="*/ 4892 w 7455"/>
              <a:gd name="T27" fmla="*/ 1842 h 3282"/>
              <a:gd name="T28" fmla="*/ 5163 w 7455"/>
              <a:gd name="T29" fmla="*/ 1836 h 3282"/>
              <a:gd name="T30" fmla="*/ 5330 w 7455"/>
              <a:gd name="T31" fmla="*/ 1836 h 3282"/>
              <a:gd name="T32" fmla="*/ 5408 w 7455"/>
              <a:gd name="T33" fmla="*/ 1794 h 3282"/>
              <a:gd name="T34" fmla="*/ 5414 w 7455"/>
              <a:gd name="T35" fmla="*/ 1674 h 3282"/>
              <a:gd name="T36" fmla="*/ 5418 w 7455"/>
              <a:gd name="T37" fmla="*/ 1540 h 3282"/>
              <a:gd name="T38" fmla="*/ 5417 w 7455"/>
              <a:gd name="T39" fmla="*/ 849 h 3282"/>
              <a:gd name="T40" fmla="*/ 5414 w 7455"/>
              <a:gd name="T41" fmla="*/ 534 h 3282"/>
              <a:gd name="T42" fmla="*/ 5435 w 7455"/>
              <a:gd name="T43" fmla="*/ 411 h 3282"/>
              <a:gd name="T44" fmla="*/ 5492 w 7455"/>
              <a:gd name="T45" fmla="*/ 291 h 3282"/>
              <a:gd name="T46" fmla="*/ 5639 w 7455"/>
              <a:gd name="T47" fmla="*/ 195 h 3282"/>
              <a:gd name="T48" fmla="*/ 5927 w 7455"/>
              <a:gd name="T49" fmla="*/ 183 h 3282"/>
              <a:gd name="T50" fmla="*/ 6308 w 7455"/>
              <a:gd name="T51" fmla="*/ 180 h 3282"/>
              <a:gd name="T52" fmla="*/ 6743 w 7455"/>
              <a:gd name="T53" fmla="*/ 177 h 3282"/>
              <a:gd name="T54" fmla="*/ 7127 w 7455"/>
              <a:gd name="T55" fmla="*/ 183 h 3282"/>
              <a:gd name="T56" fmla="*/ 7289 w 7455"/>
              <a:gd name="T57" fmla="*/ 180 h 3282"/>
              <a:gd name="T58" fmla="*/ 7310 w 7455"/>
              <a:gd name="T59" fmla="*/ 446 h 3282"/>
              <a:gd name="T60" fmla="*/ 7063 w 7455"/>
              <a:gd name="T61" fmla="*/ 2857 h 3282"/>
              <a:gd name="T62" fmla="*/ 4957 w 7455"/>
              <a:gd name="T63" fmla="*/ 2947 h 3282"/>
              <a:gd name="T64" fmla="*/ 736 w 7455"/>
              <a:gd name="T65" fmla="*/ 2873 h 3282"/>
              <a:gd name="T66" fmla="*/ 538 w 7455"/>
              <a:gd name="T67" fmla="*/ 495 h 3282"/>
              <a:gd name="T68" fmla="*/ 563 w 7455"/>
              <a:gd name="T69" fmla="*/ 198 h 3282"/>
              <a:gd name="T70" fmla="*/ 1583 w 7455"/>
              <a:gd name="T71" fmla="*/ 165 h 3282"/>
              <a:gd name="T72" fmla="*/ 2060 w 7455"/>
              <a:gd name="T73" fmla="*/ 171 h 3282"/>
              <a:gd name="T74" fmla="*/ 2240 w 7455"/>
              <a:gd name="T75" fmla="*/ 255 h 3282"/>
              <a:gd name="T76" fmla="*/ 2342 w 7455"/>
              <a:gd name="T77" fmla="*/ 474 h 3282"/>
              <a:gd name="T78" fmla="*/ 2336 w 7455"/>
              <a:gd name="T79" fmla="*/ 1146 h 3282"/>
              <a:gd name="T80" fmla="*/ 2339 w 7455"/>
              <a:gd name="T81" fmla="*/ 1719 h 3282"/>
              <a:gd name="T82" fmla="*/ 2351 w 7455"/>
              <a:gd name="T83" fmla="*/ 1842 h 3282"/>
              <a:gd name="T84" fmla="*/ 2456 w 7455"/>
              <a:gd name="T85" fmla="*/ 1881 h 3282"/>
              <a:gd name="T86" fmla="*/ 2793 w 7455"/>
              <a:gd name="T87" fmla="*/ 1886 h 3282"/>
              <a:gd name="T88" fmla="*/ 2990 w 7455"/>
              <a:gd name="T89" fmla="*/ 2034 h 3282"/>
              <a:gd name="T90" fmla="*/ 3155 w 7455"/>
              <a:gd name="T91" fmla="*/ 2165 h 3282"/>
              <a:gd name="T92" fmla="*/ 3426 w 7455"/>
              <a:gd name="T93" fmla="*/ 2223 h 3282"/>
              <a:gd name="T94" fmla="*/ 3723 w 7455"/>
              <a:gd name="T95" fmla="*/ 2238 h 3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55" h="3282">
                <a:moveTo>
                  <a:pt x="3723" y="2238"/>
                </a:moveTo>
                <a:cubicBezTo>
                  <a:pt x="3763" y="2232"/>
                  <a:pt x="3751" y="2238"/>
                  <a:pt x="3768" y="2238"/>
                </a:cubicBezTo>
                <a:cubicBezTo>
                  <a:pt x="3786" y="2238"/>
                  <a:pt x="3804" y="2238"/>
                  <a:pt x="3827" y="2238"/>
                </a:cubicBezTo>
                <a:cubicBezTo>
                  <a:pt x="3850" y="2237"/>
                  <a:pt x="3878" y="2234"/>
                  <a:pt x="3905" y="2233"/>
                </a:cubicBezTo>
                <a:cubicBezTo>
                  <a:pt x="3931" y="2231"/>
                  <a:pt x="3950" y="2230"/>
                  <a:pt x="3987" y="2226"/>
                </a:cubicBezTo>
                <a:cubicBezTo>
                  <a:pt x="4023" y="2222"/>
                  <a:pt x="4079" y="2216"/>
                  <a:pt x="4123" y="2209"/>
                </a:cubicBezTo>
                <a:cubicBezTo>
                  <a:pt x="4167" y="2202"/>
                  <a:pt x="4203" y="2195"/>
                  <a:pt x="4250" y="2184"/>
                </a:cubicBezTo>
                <a:cubicBezTo>
                  <a:pt x="4298" y="2172"/>
                  <a:pt x="4358" y="2155"/>
                  <a:pt x="4406" y="2140"/>
                </a:cubicBezTo>
                <a:cubicBezTo>
                  <a:pt x="4454" y="2124"/>
                  <a:pt x="4498" y="2107"/>
                  <a:pt x="4536" y="2091"/>
                </a:cubicBezTo>
                <a:cubicBezTo>
                  <a:pt x="4575" y="2074"/>
                  <a:pt x="4604" y="2060"/>
                  <a:pt x="4637" y="2042"/>
                </a:cubicBezTo>
                <a:cubicBezTo>
                  <a:pt x="4669" y="2024"/>
                  <a:pt x="4703" y="2003"/>
                  <a:pt x="4731" y="1983"/>
                </a:cubicBezTo>
                <a:cubicBezTo>
                  <a:pt x="4759" y="1962"/>
                  <a:pt x="4785" y="1938"/>
                  <a:pt x="4804" y="1921"/>
                </a:cubicBezTo>
                <a:cubicBezTo>
                  <a:pt x="4823" y="1904"/>
                  <a:pt x="4830" y="1891"/>
                  <a:pt x="4845" y="1878"/>
                </a:cubicBezTo>
                <a:cubicBezTo>
                  <a:pt x="4860" y="1865"/>
                  <a:pt x="4839" y="1849"/>
                  <a:pt x="4892" y="1842"/>
                </a:cubicBezTo>
                <a:cubicBezTo>
                  <a:pt x="4945" y="1835"/>
                  <a:pt x="5090" y="1837"/>
                  <a:pt x="5163" y="1836"/>
                </a:cubicBezTo>
                <a:cubicBezTo>
                  <a:pt x="5236" y="1835"/>
                  <a:pt x="5289" y="1843"/>
                  <a:pt x="5330" y="1836"/>
                </a:cubicBezTo>
                <a:cubicBezTo>
                  <a:pt x="5371" y="1829"/>
                  <a:pt x="5394" y="1821"/>
                  <a:pt x="5408" y="1794"/>
                </a:cubicBezTo>
                <a:cubicBezTo>
                  <a:pt x="5422" y="1767"/>
                  <a:pt x="5412" y="1716"/>
                  <a:pt x="5414" y="1674"/>
                </a:cubicBezTo>
                <a:cubicBezTo>
                  <a:pt x="5416" y="1632"/>
                  <a:pt x="5418" y="1677"/>
                  <a:pt x="5418" y="1540"/>
                </a:cubicBezTo>
                <a:cubicBezTo>
                  <a:pt x="5418" y="1403"/>
                  <a:pt x="5418" y="1017"/>
                  <a:pt x="5417" y="849"/>
                </a:cubicBezTo>
                <a:cubicBezTo>
                  <a:pt x="5416" y="681"/>
                  <a:pt x="5411" y="607"/>
                  <a:pt x="5414" y="534"/>
                </a:cubicBezTo>
                <a:cubicBezTo>
                  <a:pt x="5417" y="461"/>
                  <a:pt x="5422" y="452"/>
                  <a:pt x="5435" y="411"/>
                </a:cubicBezTo>
                <a:cubicBezTo>
                  <a:pt x="5448" y="370"/>
                  <a:pt x="5458" y="327"/>
                  <a:pt x="5492" y="291"/>
                </a:cubicBezTo>
                <a:cubicBezTo>
                  <a:pt x="5526" y="255"/>
                  <a:pt x="5567" y="213"/>
                  <a:pt x="5639" y="195"/>
                </a:cubicBezTo>
                <a:cubicBezTo>
                  <a:pt x="5711" y="177"/>
                  <a:pt x="5816" y="185"/>
                  <a:pt x="5927" y="183"/>
                </a:cubicBezTo>
                <a:cubicBezTo>
                  <a:pt x="6038" y="181"/>
                  <a:pt x="6172" y="181"/>
                  <a:pt x="6308" y="180"/>
                </a:cubicBezTo>
                <a:cubicBezTo>
                  <a:pt x="6444" y="179"/>
                  <a:pt x="6607" y="177"/>
                  <a:pt x="6743" y="177"/>
                </a:cubicBezTo>
                <a:cubicBezTo>
                  <a:pt x="6879" y="177"/>
                  <a:pt x="7036" y="182"/>
                  <a:pt x="7127" y="183"/>
                </a:cubicBezTo>
                <a:cubicBezTo>
                  <a:pt x="7218" y="184"/>
                  <a:pt x="7259" y="136"/>
                  <a:pt x="7289" y="180"/>
                </a:cubicBezTo>
                <a:cubicBezTo>
                  <a:pt x="7319" y="224"/>
                  <a:pt x="7348" y="0"/>
                  <a:pt x="7310" y="446"/>
                </a:cubicBezTo>
                <a:cubicBezTo>
                  <a:pt x="7272" y="892"/>
                  <a:pt x="7455" y="2440"/>
                  <a:pt x="7063" y="2857"/>
                </a:cubicBezTo>
                <a:cubicBezTo>
                  <a:pt x="6671" y="3274"/>
                  <a:pt x="6011" y="2944"/>
                  <a:pt x="4957" y="2947"/>
                </a:cubicBezTo>
                <a:cubicBezTo>
                  <a:pt x="3903" y="2950"/>
                  <a:pt x="1472" y="3282"/>
                  <a:pt x="736" y="2873"/>
                </a:cubicBezTo>
                <a:cubicBezTo>
                  <a:pt x="0" y="2464"/>
                  <a:pt x="567" y="941"/>
                  <a:pt x="538" y="495"/>
                </a:cubicBezTo>
                <a:cubicBezTo>
                  <a:pt x="509" y="49"/>
                  <a:pt x="389" y="253"/>
                  <a:pt x="563" y="198"/>
                </a:cubicBezTo>
                <a:cubicBezTo>
                  <a:pt x="737" y="143"/>
                  <a:pt x="1334" y="169"/>
                  <a:pt x="1583" y="165"/>
                </a:cubicBezTo>
                <a:cubicBezTo>
                  <a:pt x="1832" y="161"/>
                  <a:pt x="1951" y="156"/>
                  <a:pt x="2060" y="171"/>
                </a:cubicBezTo>
                <a:cubicBezTo>
                  <a:pt x="2169" y="186"/>
                  <a:pt x="2193" y="204"/>
                  <a:pt x="2240" y="255"/>
                </a:cubicBezTo>
                <a:cubicBezTo>
                  <a:pt x="2287" y="306"/>
                  <a:pt x="2326" y="326"/>
                  <a:pt x="2342" y="474"/>
                </a:cubicBezTo>
                <a:cubicBezTo>
                  <a:pt x="2358" y="622"/>
                  <a:pt x="2336" y="939"/>
                  <a:pt x="2336" y="1146"/>
                </a:cubicBezTo>
                <a:cubicBezTo>
                  <a:pt x="2336" y="1353"/>
                  <a:pt x="2337" y="1603"/>
                  <a:pt x="2339" y="1719"/>
                </a:cubicBezTo>
                <a:cubicBezTo>
                  <a:pt x="2341" y="1835"/>
                  <a:pt x="2332" y="1815"/>
                  <a:pt x="2351" y="1842"/>
                </a:cubicBezTo>
                <a:cubicBezTo>
                  <a:pt x="2370" y="1869"/>
                  <a:pt x="2382" y="1874"/>
                  <a:pt x="2456" y="1881"/>
                </a:cubicBezTo>
                <a:cubicBezTo>
                  <a:pt x="2530" y="1888"/>
                  <a:pt x="2704" y="1861"/>
                  <a:pt x="2793" y="1886"/>
                </a:cubicBezTo>
                <a:cubicBezTo>
                  <a:pt x="2882" y="1911"/>
                  <a:pt x="2930" y="1988"/>
                  <a:pt x="2990" y="2034"/>
                </a:cubicBezTo>
                <a:cubicBezTo>
                  <a:pt x="3050" y="2080"/>
                  <a:pt x="3082" y="2134"/>
                  <a:pt x="3155" y="2165"/>
                </a:cubicBezTo>
                <a:cubicBezTo>
                  <a:pt x="3228" y="2196"/>
                  <a:pt x="3331" y="2211"/>
                  <a:pt x="3426" y="2223"/>
                </a:cubicBezTo>
                <a:cubicBezTo>
                  <a:pt x="3521" y="2235"/>
                  <a:pt x="3661" y="2235"/>
                  <a:pt x="3723" y="2238"/>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28006" name="Group 6"/>
          <p:cNvGrpSpPr>
            <a:grpSpLocks/>
          </p:cNvGrpSpPr>
          <p:nvPr/>
        </p:nvGrpSpPr>
        <p:grpSpPr bwMode="auto">
          <a:xfrm>
            <a:off x="5197475" y="5548313"/>
            <a:ext cx="277813" cy="238125"/>
            <a:chOff x="3192" y="2215"/>
            <a:chExt cx="920" cy="943"/>
          </a:xfrm>
        </p:grpSpPr>
        <p:sp>
          <p:nvSpPr>
            <p:cNvPr id="128007"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08"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09"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10"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11"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12"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13"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14"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15"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28016" name="Freeform 16"/>
          <p:cNvSpPr>
            <a:spLocks/>
          </p:cNvSpPr>
          <p:nvPr/>
        </p:nvSpPr>
        <p:spPr bwMode="auto">
          <a:xfrm>
            <a:off x="-4402138" y="2506663"/>
            <a:ext cx="6708776" cy="457200"/>
          </a:xfrm>
          <a:custGeom>
            <a:avLst/>
            <a:gdLst>
              <a:gd name="T0" fmla="*/ 0 w 4226"/>
              <a:gd name="T1" fmla="*/ 50 h 288"/>
              <a:gd name="T2" fmla="*/ 1242 w 4226"/>
              <a:gd name="T3" fmla="*/ 42 h 288"/>
              <a:gd name="T4" fmla="*/ 2987 w 4226"/>
              <a:gd name="T5" fmla="*/ 34 h 288"/>
              <a:gd name="T6" fmla="*/ 4024 w 4226"/>
              <a:gd name="T7" fmla="*/ 42 h 288"/>
              <a:gd name="T8" fmla="*/ 4197 w 4226"/>
              <a:gd name="T9" fmla="*/ 288 h 288"/>
            </a:gdLst>
            <a:ahLst/>
            <a:cxnLst>
              <a:cxn ang="0">
                <a:pos x="T0" y="T1"/>
              </a:cxn>
              <a:cxn ang="0">
                <a:pos x="T2" y="T3"/>
              </a:cxn>
              <a:cxn ang="0">
                <a:pos x="T4" y="T5"/>
              </a:cxn>
              <a:cxn ang="0">
                <a:pos x="T6" y="T7"/>
              </a:cxn>
              <a:cxn ang="0">
                <a:pos x="T8" y="T9"/>
              </a:cxn>
            </a:cxnLst>
            <a:rect l="0" t="0" r="r" b="b"/>
            <a:pathLst>
              <a:path w="4226" h="288">
                <a:moveTo>
                  <a:pt x="0" y="50"/>
                </a:moveTo>
                <a:cubicBezTo>
                  <a:pt x="207" y="49"/>
                  <a:pt x="744" y="45"/>
                  <a:pt x="1242" y="42"/>
                </a:cubicBezTo>
                <a:cubicBezTo>
                  <a:pt x="1740" y="39"/>
                  <a:pt x="2523" y="34"/>
                  <a:pt x="2987" y="34"/>
                </a:cubicBezTo>
                <a:cubicBezTo>
                  <a:pt x="3451" y="34"/>
                  <a:pt x="3822" y="0"/>
                  <a:pt x="4024" y="42"/>
                </a:cubicBezTo>
                <a:cubicBezTo>
                  <a:pt x="4226" y="84"/>
                  <a:pt x="4161" y="237"/>
                  <a:pt x="4197" y="288"/>
                </a:cubicBezTo>
              </a:path>
            </a:pathLst>
          </a:custGeom>
          <a:noFill/>
          <a:ln w="101600">
            <a:solidFill>
              <a:srgbClr val="BEBEB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17" name="Freeform 17"/>
          <p:cNvSpPr>
            <a:spLocks/>
          </p:cNvSpPr>
          <p:nvPr/>
        </p:nvSpPr>
        <p:spPr bwMode="auto">
          <a:xfrm>
            <a:off x="6570663" y="2573338"/>
            <a:ext cx="2795587" cy="469900"/>
          </a:xfrm>
          <a:custGeom>
            <a:avLst/>
            <a:gdLst>
              <a:gd name="T0" fmla="*/ 0 w 1761"/>
              <a:gd name="T1" fmla="*/ 296 h 296"/>
              <a:gd name="T2" fmla="*/ 214 w 1761"/>
              <a:gd name="T3" fmla="*/ 58 h 296"/>
              <a:gd name="T4" fmla="*/ 453 w 1761"/>
              <a:gd name="T5" fmla="*/ 16 h 296"/>
              <a:gd name="T6" fmla="*/ 1761 w 1761"/>
              <a:gd name="T7" fmla="*/ 0 h 296"/>
            </a:gdLst>
            <a:ahLst/>
            <a:cxnLst>
              <a:cxn ang="0">
                <a:pos x="T0" y="T1"/>
              </a:cxn>
              <a:cxn ang="0">
                <a:pos x="T2" y="T3"/>
              </a:cxn>
              <a:cxn ang="0">
                <a:pos x="T4" y="T5"/>
              </a:cxn>
              <a:cxn ang="0">
                <a:pos x="T6" y="T7"/>
              </a:cxn>
            </a:cxnLst>
            <a:rect l="0" t="0" r="r" b="b"/>
            <a:pathLst>
              <a:path w="1761" h="296">
                <a:moveTo>
                  <a:pt x="0" y="296"/>
                </a:moveTo>
                <a:cubicBezTo>
                  <a:pt x="69" y="200"/>
                  <a:pt x="139" y="105"/>
                  <a:pt x="214" y="58"/>
                </a:cubicBezTo>
                <a:cubicBezTo>
                  <a:pt x="289" y="11"/>
                  <a:pt x="195" y="26"/>
                  <a:pt x="453" y="16"/>
                </a:cubicBezTo>
                <a:cubicBezTo>
                  <a:pt x="711" y="6"/>
                  <a:pt x="1489" y="3"/>
                  <a:pt x="1761" y="0"/>
                </a:cubicBezTo>
              </a:path>
            </a:pathLst>
          </a:custGeom>
          <a:noFill/>
          <a:ln w="88900">
            <a:solidFill>
              <a:srgbClr val="BEBEBE"/>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18" name="Text Box 18"/>
          <p:cNvSpPr txBox="1">
            <a:spLocks noChangeArrowheads="1"/>
          </p:cNvSpPr>
          <p:nvPr/>
        </p:nvSpPr>
        <p:spPr bwMode="auto">
          <a:xfrm>
            <a:off x="2913063" y="4637088"/>
            <a:ext cx="54133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a:t>oil</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87"/>
            <a:ext cx="8229600" cy="1143000"/>
          </a:xfrm>
        </p:spPr>
        <p:txBody>
          <a:bodyPr/>
          <a:lstStyle/>
          <a:p>
            <a:r>
              <a:rPr lang="en-US" dirty="0" smtClean="0"/>
              <a:t>Water on surface?</a:t>
            </a:r>
            <a:endParaRPr lang="en-US" dirty="0"/>
          </a:p>
        </p:txBody>
      </p:sp>
      <p:pic>
        <p:nvPicPr>
          <p:cNvPr id="772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631" t="17049" r="27910" b="4996"/>
          <a:stretch/>
        </p:blipFill>
        <p:spPr bwMode="auto">
          <a:xfrm>
            <a:off x="1413525" y="1059420"/>
            <a:ext cx="6343048" cy="5197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6488668"/>
            <a:ext cx="5549404" cy="369332"/>
          </a:xfrm>
          <a:prstGeom prst="rect">
            <a:avLst/>
          </a:prstGeom>
          <a:noFill/>
        </p:spPr>
        <p:txBody>
          <a:bodyPr wrap="none" rtlCol="0">
            <a:spAutoFit/>
          </a:bodyPr>
          <a:lstStyle/>
          <a:p>
            <a:r>
              <a:rPr lang="en-US" dirty="0" err="1" smtClean="0"/>
              <a:t>Warkentin</a:t>
            </a:r>
            <a:r>
              <a:rPr lang="en-US" dirty="0" smtClean="0"/>
              <a:t> et al. </a:t>
            </a:r>
            <a:r>
              <a:rPr lang="it-IT" i="1" dirty="0"/>
              <a:t>J. Appl. Cryst. </a:t>
            </a:r>
            <a:r>
              <a:rPr lang="it-IT" dirty="0"/>
              <a:t>(2009). </a:t>
            </a:r>
            <a:r>
              <a:rPr lang="it-IT" b="1" dirty="0"/>
              <a:t>42</a:t>
            </a:r>
            <a:r>
              <a:rPr lang="it-IT" dirty="0"/>
              <a:t>, </a:t>
            </a:r>
            <a:r>
              <a:rPr lang="it-IT" dirty="0" smtClean="0"/>
              <a:t>944–952</a:t>
            </a:r>
            <a:endParaRPr lang="en-US" dirty="0"/>
          </a:p>
        </p:txBody>
      </p:sp>
    </p:spTree>
    <p:extLst>
      <p:ext uri="{BB962C8B-B14F-4D97-AF65-F5344CB8AC3E}">
        <p14:creationId xmlns:p14="http://schemas.microsoft.com/office/powerpoint/2010/main" val="1616049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cyclin-cry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51963" cy="694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9" name="Rectangle 3"/>
          <p:cNvSpPr>
            <a:spLocks noGrp="1" noChangeArrowheads="1"/>
          </p:cNvSpPr>
          <p:nvPr>
            <p:ph type="title"/>
          </p:nvPr>
        </p:nvSpPr>
        <p:spPr/>
        <p:txBody>
          <a:bodyPr/>
          <a:lstStyle/>
          <a:p>
            <a:pPr eaLnBrk="1" hangingPunct="1"/>
            <a:r>
              <a:rPr lang="en-US" altLang="en-US" smtClean="0"/>
              <a:t>platy crystals</a:t>
            </a:r>
          </a:p>
        </p:txBody>
      </p:sp>
    </p:spTree>
    <p:extLst>
      <p:ext uri="{BB962C8B-B14F-4D97-AF65-F5344CB8AC3E}">
        <p14:creationId xmlns:p14="http://schemas.microsoft.com/office/powerpoint/2010/main" val="227544695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074" name="Freeform 2"/>
          <p:cNvSpPr>
            <a:spLocks/>
          </p:cNvSpPr>
          <p:nvPr/>
        </p:nvSpPr>
        <p:spPr bwMode="auto">
          <a:xfrm>
            <a:off x="3627931" y="1931155"/>
            <a:ext cx="4335566" cy="4287500"/>
          </a:xfrm>
          <a:custGeom>
            <a:avLst/>
            <a:gdLst>
              <a:gd name="T0" fmla="*/ 1136 w 2553"/>
              <a:gd name="T1" fmla="*/ 664 h 2384"/>
              <a:gd name="T2" fmla="*/ 1886 w 2553"/>
              <a:gd name="T3" fmla="*/ 703 h 2384"/>
              <a:gd name="T4" fmla="*/ 2430 w 2553"/>
              <a:gd name="T5" fmla="*/ 1050 h 2384"/>
              <a:gd name="T6" fmla="*/ 2533 w 2553"/>
              <a:gd name="T7" fmla="*/ 1697 h 2384"/>
              <a:gd name="T8" fmla="*/ 2312 w 2553"/>
              <a:gd name="T9" fmla="*/ 2123 h 2384"/>
              <a:gd name="T10" fmla="*/ 1775 w 2553"/>
              <a:gd name="T11" fmla="*/ 2360 h 2384"/>
              <a:gd name="T12" fmla="*/ 1042 w 2553"/>
              <a:gd name="T13" fmla="*/ 2265 h 2384"/>
              <a:gd name="T14" fmla="*/ 679 w 2553"/>
              <a:gd name="T15" fmla="*/ 1721 h 2384"/>
              <a:gd name="T16" fmla="*/ 616 w 2553"/>
              <a:gd name="T17" fmla="*/ 1098 h 2384"/>
              <a:gd name="T18" fmla="*/ 87 w 2553"/>
              <a:gd name="T19" fmla="*/ 72 h 2384"/>
              <a:gd name="T20" fmla="*/ 1136 w 2553"/>
              <a:gd name="T21" fmla="*/ 664 h 2384"/>
              <a:gd name="connsiteX0" fmla="*/ 2117 w 7618"/>
              <a:gd name="connsiteY0" fmla="*/ 7582 h 14739"/>
              <a:gd name="connsiteX1" fmla="*/ 5054 w 7618"/>
              <a:gd name="connsiteY1" fmla="*/ 7746 h 14739"/>
              <a:gd name="connsiteX2" fmla="*/ 7185 w 7618"/>
              <a:gd name="connsiteY2" fmla="*/ 9201 h 14739"/>
              <a:gd name="connsiteX3" fmla="*/ 7589 w 7618"/>
              <a:gd name="connsiteY3" fmla="*/ 11915 h 14739"/>
              <a:gd name="connsiteX4" fmla="*/ 6723 w 7618"/>
              <a:gd name="connsiteY4" fmla="*/ 13702 h 14739"/>
              <a:gd name="connsiteX5" fmla="*/ 4620 w 7618"/>
              <a:gd name="connsiteY5" fmla="*/ 14696 h 14739"/>
              <a:gd name="connsiteX6" fmla="*/ 1748 w 7618"/>
              <a:gd name="connsiteY6" fmla="*/ 14298 h 14739"/>
              <a:gd name="connsiteX7" fmla="*/ 327 w 7618"/>
              <a:gd name="connsiteY7" fmla="*/ 12016 h 14739"/>
              <a:gd name="connsiteX8" fmla="*/ 80 w 7618"/>
              <a:gd name="connsiteY8" fmla="*/ 9403 h 14739"/>
              <a:gd name="connsiteX9" fmla="*/ 1165 w 7618"/>
              <a:gd name="connsiteY9" fmla="*/ 9 h 14739"/>
              <a:gd name="connsiteX10" fmla="*/ 2117 w 7618"/>
              <a:gd name="connsiteY10" fmla="*/ 7582 h 14739"/>
              <a:gd name="connsiteX0" fmla="*/ 11386 w 18607"/>
              <a:gd name="connsiteY0" fmla="*/ 5142 h 9997"/>
              <a:gd name="connsiteX1" fmla="*/ 15241 w 18607"/>
              <a:gd name="connsiteY1" fmla="*/ 5253 h 9997"/>
              <a:gd name="connsiteX2" fmla="*/ 18039 w 18607"/>
              <a:gd name="connsiteY2" fmla="*/ 6241 h 9997"/>
              <a:gd name="connsiteX3" fmla="*/ 18569 w 18607"/>
              <a:gd name="connsiteY3" fmla="*/ 8082 h 9997"/>
              <a:gd name="connsiteX4" fmla="*/ 17432 w 18607"/>
              <a:gd name="connsiteY4" fmla="*/ 9294 h 9997"/>
              <a:gd name="connsiteX5" fmla="*/ 14672 w 18607"/>
              <a:gd name="connsiteY5" fmla="*/ 9969 h 9997"/>
              <a:gd name="connsiteX6" fmla="*/ 10902 w 18607"/>
              <a:gd name="connsiteY6" fmla="*/ 9699 h 9997"/>
              <a:gd name="connsiteX7" fmla="*/ 9036 w 18607"/>
              <a:gd name="connsiteY7" fmla="*/ 8151 h 9997"/>
              <a:gd name="connsiteX8" fmla="*/ 21 w 18607"/>
              <a:gd name="connsiteY8" fmla="*/ 6033 h 9997"/>
              <a:gd name="connsiteX9" fmla="*/ 10136 w 18607"/>
              <a:gd name="connsiteY9" fmla="*/ 4 h 9997"/>
              <a:gd name="connsiteX10" fmla="*/ 11386 w 18607"/>
              <a:gd name="connsiteY10" fmla="*/ 5142 h 9997"/>
              <a:gd name="connsiteX0" fmla="*/ 7029 w 10000"/>
              <a:gd name="connsiteY0" fmla="*/ 3522 h 10031"/>
              <a:gd name="connsiteX1" fmla="*/ 8191 w 10000"/>
              <a:gd name="connsiteY1" fmla="*/ 5286 h 10031"/>
              <a:gd name="connsiteX2" fmla="*/ 9695 w 10000"/>
              <a:gd name="connsiteY2" fmla="*/ 6274 h 10031"/>
              <a:gd name="connsiteX3" fmla="*/ 9980 w 10000"/>
              <a:gd name="connsiteY3" fmla="*/ 8115 h 10031"/>
              <a:gd name="connsiteX4" fmla="*/ 9369 w 10000"/>
              <a:gd name="connsiteY4" fmla="*/ 9328 h 10031"/>
              <a:gd name="connsiteX5" fmla="*/ 7885 w 10000"/>
              <a:gd name="connsiteY5" fmla="*/ 10003 h 10031"/>
              <a:gd name="connsiteX6" fmla="*/ 5859 w 10000"/>
              <a:gd name="connsiteY6" fmla="*/ 9733 h 10031"/>
              <a:gd name="connsiteX7" fmla="*/ 4856 w 10000"/>
              <a:gd name="connsiteY7" fmla="*/ 8184 h 10031"/>
              <a:gd name="connsiteX8" fmla="*/ 11 w 10000"/>
              <a:gd name="connsiteY8" fmla="*/ 6066 h 10031"/>
              <a:gd name="connsiteX9" fmla="*/ 5447 w 10000"/>
              <a:gd name="connsiteY9" fmla="*/ 35 h 10031"/>
              <a:gd name="connsiteX10" fmla="*/ 7029 w 10000"/>
              <a:gd name="connsiteY10" fmla="*/ 3522 h 10031"/>
              <a:gd name="connsiteX0" fmla="*/ 7029 w 10000"/>
              <a:gd name="connsiteY0" fmla="*/ 3522 h 10027"/>
              <a:gd name="connsiteX1" fmla="*/ 8191 w 10000"/>
              <a:gd name="connsiteY1" fmla="*/ 5286 h 10027"/>
              <a:gd name="connsiteX2" fmla="*/ 9695 w 10000"/>
              <a:gd name="connsiteY2" fmla="*/ 6274 h 10027"/>
              <a:gd name="connsiteX3" fmla="*/ 9980 w 10000"/>
              <a:gd name="connsiteY3" fmla="*/ 8115 h 10027"/>
              <a:gd name="connsiteX4" fmla="*/ 9369 w 10000"/>
              <a:gd name="connsiteY4" fmla="*/ 9328 h 10027"/>
              <a:gd name="connsiteX5" fmla="*/ 7885 w 10000"/>
              <a:gd name="connsiteY5" fmla="*/ 10003 h 10027"/>
              <a:gd name="connsiteX6" fmla="*/ 5859 w 10000"/>
              <a:gd name="connsiteY6" fmla="*/ 9733 h 10027"/>
              <a:gd name="connsiteX7" fmla="*/ 2078 w 10000"/>
              <a:gd name="connsiteY7" fmla="*/ 8381 h 10027"/>
              <a:gd name="connsiteX8" fmla="*/ 11 w 10000"/>
              <a:gd name="connsiteY8" fmla="*/ 6066 h 10027"/>
              <a:gd name="connsiteX9" fmla="*/ 5447 w 10000"/>
              <a:gd name="connsiteY9" fmla="*/ 35 h 10027"/>
              <a:gd name="connsiteX10" fmla="*/ 7029 w 10000"/>
              <a:gd name="connsiteY10" fmla="*/ 3522 h 10027"/>
              <a:gd name="connsiteX0" fmla="*/ 7029 w 10000"/>
              <a:gd name="connsiteY0" fmla="*/ 3522 h 10027"/>
              <a:gd name="connsiteX1" fmla="*/ 9695 w 10000"/>
              <a:gd name="connsiteY1" fmla="*/ 6274 h 10027"/>
              <a:gd name="connsiteX2" fmla="*/ 9980 w 10000"/>
              <a:gd name="connsiteY2" fmla="*/ 8115 h 10027"/>
              <a:gd name="connsiteX3" fmla="*/ 9369 w 10000"/>
              <a:gd name="connsiteY3" fmla="*/ 9328 h 10027"/>
              <a:gd name="connsiteX4" fmla="*/ 7885 w 10000"/>
              <a:gd name="connsiteY4" fmla="*/ 10003 h 10027"/>
              <a:gd name="connsiteX5" fmla="*/ 5859 w 10000"/>
              <a:gd name="connsiteY5" fmla="*/ 9733 h 10027"/>
              <a:gd name="connsiteX6" fmla="*/ 2078 w 10000"/>
              <a:gd name="connsiteY6" fmla="*/ 8381 h 10027"/>
              <a:gd name="connsiteX7" fmla="*/ 11 w 10000"/>
              <a:gd name="connsiteY7" fmla="*/ 6066 h 10027"/>
              <a:gd name="connsiteX8" fmla="*/ 5447 w 10000"/>
              <a:gd name="connsiteY8" fmla="*/ 35 h 10027"/>
              <a:gd name="connsiteX9" fmla="*/ 7029 w 10000"/>
              <a:gd name="connsiteY9" fmla="*/ 3522 h 10027"/>
              <a:gd name="connsiteX0" fmla="*/ 8323 w 9998"/>
              <a:gd name="connsiteY0" fmla="*/ 3595 h 10026"/>
              <a:gd name="connsiteX1" fmla="*/ 9696 w 9998"/>
              <a:gd name="connsiteY1" fmla="*/ 6273 h 10026"/>
              <a:gd name="connsiteX2" fmla="*/ 9981 w 9998"/>
              <a:gd name="connsiteY2" fmla="*/ 8114 h 10026"/>
              <a:gd name="connsiteX3" fmla="*/ 9370 w 9998"/>
              <a:gd name="connsiteY3" fmla="*/ 9327 h 10026"/>
              <a:gd name="connsiteX4" fmla="*/ 7886 w 9998"/>
              <a:gd name="connsiteY4" fmla="*/ 10002 h 10026"/>
              <a:gd name="connsiteX5" fmla="*/ 5860 w 9998"/>
              <a:gd name="connsiteY5" fmla="*/ 9732 h 10026"/>
              <a:gd name="connsiteX6" fmla="*/ 2079 w 9998"/>
              <a:gd name="connsiteY6" fmla="*/ 8380 h 10026"/>
              <a:gd name="connsiteX7" fmla="*/ 12 w 9998"/>
              <a:gd name="connsiteY7" fmla="*/ 6065 h 10026"/>
              <a:gd name="connsiteX8" fmla="*/ 5448 w 9998"/>
              <a:gd name="connsiteY8" fmla="*/ 34 h 10026"/>
              <a:gd name="connsiteX9" fmla="*/ 8323 w 9998"/>
              <a:gd name="connsiteY9" fmla="*/ 3595 h 10026"/>
              <a:gd name="connsiteX0" fmla="*/ 8325 w 10000"/>
              <a:gd name="connsiteY0" fmla="*/ 3588 h 10002"/>
              <a:gd name="connsiteX1" fmla="*/ 9698 w 10000"/>
              <a:gd name="connsiteY1" fmla="*/ 6259 h 10002"/>
              <a:gd name="connsiteX2" fmla="*/ 9983 w 10000"/>
              <a:gd name="connsiteY2" fmla="*/ 8095 h 10002"/>
              <a:gd name="connsiteX3" fmla="*/ 9372 w 10000"/>
              <a:gd name="connsiteY3" fmla="*/ 9305 h 10002"/>
              <a:gd name="connsiteX4" fmla="*/ 7888 w 10000"/>
              <a:gd name="connsiteY4" fmla="*/ 9978 h 10002"/>
              <a:gd name="connsiteX5" fmla="*/ 5861 w 10000"/>
              <a:gd name="connsiteY5" fmla="*/ 9709 h 10002"/>
              <a:gd name="connsiteX6" fmla="*/ 2079 w 10000"/>
              <a:gd name="connsiteY6" fmla="*/ 8360 h 10002"/>
              <a:gd name="connsiteX7" fmla="*/ 12 w 10000"/>
              <a:gd name="connsiteY7" fmla="*/ 6051 h 10002"/>
              <a:gd name="connsiteX8" fmla="*/ 5449 w 10000"/>
              <a:gd name="connsiteY8" fmla="*/ 36 h 10002"/>
              <a:gd name="connsiteX9" fmla="*/ 8325 w 10000"/>
              <a:gd name="connsiteY9" fmla="*/ 3588 h 10002"/>
              <a:gd name="connsiteX0" fmla="*/ 8328 w 10003"/>
              <a:gd name="connsiteY0" fmla="*/ 4567 h 10981"/>
              <a:gd name="connsiteX1" fmla="*/ 9701 w 10003"/>
              <a:gd name="connsiteY1" fmla="*/ 7238 h 10981"/>
              <a:gd name="connsiteX2" fmla="*/ 9986 w 10003"/>
              <a:gd name="connsiteY2" fmla="*/ 9074 h 10981"/>
              <a:gd name="connsiteX3" fmla="*/ 9375 w 10003"/>
              <a:gd name="connsiteY3" fmla="*/ 10284 h 10981"/>
              <a:gd name="connsiteX4" fmla="*/ 7891 w 10003"/>
              <a:gd name="connsiteY4" fmla="*/ 10957 h 10981"/>
              <a:gd name="connsiteX5" fmla="*/ 5864 w 10003"/>
              <a:gd name="connsiteY5" fmla="*/ 10688 h 10981"/>
              <a:gd name="connsiteX6" fmla="*/ 2082 w 10003"/>
              <a:gd name="connsiteY6" fmla="*/ 9339 h 10981"/>
              <a:gd name="connsiteX7" fmla="*/ 15 w 10003"/>
              <a:gd name="connsiteY7" fmla="*/ 7030 h 10981"/>
              <a:gd name="connsiteX8" fmla="*/ 4590 w 10003"/>
              <a:gd name="connsiteY8" fmla="*/ 31 h 10981"/>
              <a:gd name="connsiteX9" fmla="*/ 8328 w 10003"/>
              <a:gd name="connsiteY9" fmla="*/ 4567 h 10981"/>
              <a:gd name="connsiteX0" fmla="*/ 9116 w 10791"/>
              <a:gd name="connsiteY0" fmla="*/ 4549 h 10963"/>
              <a:gd name="connsiteX1" fmla="*/ 10489 w 10791"/>
              <a:gd name="connsiteY1" fmla="*/ 7220 h 10963"/>
              <a:gd name="connsiteX2" fmla="*/ 10774 w 10791"/>
              <a:gd name="connsiteY2" fmla="*/ 9056 h 10963"/>
              <a:gd name="connsiteX3" fmla="*/ 10163 w 10791"/>
              <a:gd name="connsiteY3" fmla="*/ 10266 h 10963"/>
              <a:gd name="connsiteX4" fmla="*/ 8679 w 10791"/>
              <a:gd name="connsiteY4" fmla="*/ 10939 h 10963"/>
              <a:gd name="connsiteX5" fmla="*/ 6652 w 10791"/>
              <a:gd name="connsiteY5" fmla="*/ 10670 h 10963"/>
              <a:gd name="connsiteX6" fmla="*/ 2870 w 10791"/>
              <a:gd name="connsiteY6" fmla="*/ 9321 h 10963"/>
              <a:gd name="connsiteX7" fmla="*/ 12 w 10791"/>
              <a:gd name="connsiteY7" fmla="*/ 6028 h 10963"/>
              <a:gd name="connsiteX8" fmla="*/ 5378 w 10791"/>
              <a:gd name="connsiteY8" fmla="*/ 13 h 10963"/>
              <a:gd name="connsiteX9" fmla="*/ 9116 w 10791"/>
              <a:gd name="connsiteY9" fmla="*/ 4549 h 10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91" h="10963">
                <a:moveTo>
                  <a:pt x="9116" y="4549"/>
                </a:moveTo>
                <a:cubicBezTo>
                  <a:pt x="9968" y="5750"/>
                  <a:pt x="10213" y="6469"/>
                  <a:pt x="10489" y="7220"/>
                </a:cubicBezTo>
                <a:cubicBezTo>
                  <a:pt x="10765" y="7971"/>
                  <a:pt x="10828" y="8547"/>
                  <a:pt x="10774" y="9056"/>
                </a:cubicBezTo>
                <a:cubicBezTo>
                  <a:pt x="10718" y="9566"/>
                  <a:pt x="10511" y="9955"/>
                  <a:pt x="10163" y="10266"/>
                </a:cubicBezTo>
                <a:cubicBezTo>
                  <a:pt x="9814" y="10579"/>
                  <a:pt x="9264" y="10871"/>
                  <a:pt x="8679" y="10939"/>
                </a:cubicBezTo>
                <a:cubicBezTo>
                  <a:pt x="8092" y="11007"/>
                  <a:pt x="7620" y="10939"/>
                  <a:pt x="6652" y="10670"/>
                </a:cubicBezTo>
                <a:cubicBezTo>
                  <a:pt x="5684" y="10400"/>
                  <a:pt x="3977" y="10095"/>
                  <a:pt x="2870" y="9321"/>
                </a:cubicBezTo>
                <a:cubicBezTo>
                  <a:pt x="1763" y="8547"/>
                  <a:pt x="286" y="6808"/>
                  <a:pt x="12" y="6028"/>
                </a:cubicBezTo>
                <a:cubicBezTo>
                  <a:pt x="-261" y="5247"/>
                  <a:pt x="3861" y="260"/>
                  <a:pt x="5378" y="13"/>
                </a:cubicBezTo>
                <a:cubicBezTo>
                  <a:pt x="6895" y="-234"/>
                  <a:pt x="8264" y="3348"/>
                  <a:pt x="9116" y="4549"/>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1077" name="Group 5"/>
          <p:cNvGrpSpPr>
            <a:grpSpLocks/>
          </p:cNvGrpSpPr>
          <p:nvPr/>
        </p:nvGrpSpPr>
        <p:grpSpPr bwMode="auto">
          <a:xfrm>
            <a:off x="5026991" y="3546426"/>
            <a:ext cx="2349734" cy="2113206"/>
            <a:chOff x="11" y="1490"/>
            <a:chExt cx="2116" cy="1903"/>
          </a:xfrm>
        </p:grpSpPr>
        <p:sp>
          <p:nvSpPr>
            <p:cNvPr id="131078" name="Freeform 6"/>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079" name="Freeform 7"/>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1080" name="Rectangle 8"/>
          <p:cNvSpPr>
            <a:spLocks noChangeArrowheads="1"/>
          </p:cNvSpPr>
          <p:nvPr/>
        </p:nvSpPr>
        <p:spPr bwMode="auto">
          <a:xfrm>
            <a:off x="6694903" y="5139937"/>
            <a:ext cx="157685" cy="157685"/>
          </a:xfrm>
          <a:prstGeom prst="rect">
            <a:avLst/>
          </a:prstGeom>
          <a:solidFill>
            <a:srgbClr val="FF0000"/>
          </a:solidFill>
          <a:ln w="9525">
            <a:miter lim="800000"/>
            <a:headEnd/>
            <a:tailEnd/>
          </a:ln>
          <a:effectLst/>
          <a:scene3d>
            <a:camera prst="legacyObliqueTopRight">
              <a:rot lat="20999999" lon="21299999"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grpSp>
        <p:nvGrpSpPr>
          <p:cNvPr id="5" name="Group 4"/>
          <p:cNvGrpSpPr/>
          <p:nvPr/>
        </p:nvGrpSpPr>
        <p:grpSpPr>
          <a:xfrm>
            <a:off x="-977317" y="-676647"/>
            <a:ext cx="6935365" cy="5065778"/>
            <a:chOff x="-977317" y="-676647"/>
            <a:chExt cx="6935365" cy="5065778"/>
          </a:xfrm>
        </p:grpSpPr>
        <p:sp>
          <p:nvSpPr>
            <p:cNvPr id="4" name="Freeform 3"/>
            <p:cNvSpPr/>
            <p:nvPr/>
          </p:nvSpPr>
          <p:spPr>
            <a:xfrm>
              <a:off x="3599858" y="1934689"/>
              <a:ext cx="2358190" cy="2454442"/>
            </a:xfrm>
            <a:custGeom>
              <a:avLst/>
              <a:gdLst>
                <a:gd name="connsiteX0" fmla="*/ 2184935 w 2474303"/>
                <a:gd name="connsiteY0" fmla="*/ 0 h 2552509"/>
                <a:gd name="connsiteX1" fmla="*/ 2358190 w 2474303"/>
                <a:gd name="connsiteY1" fmla="*/ 625642 h 2552509"/>
                <a:gd name="connsiteX2" fmla="*/ 654518 w 2474303"/>
                <a:gd name="connsiteY2" fmla="*/ 2454442 h 2552509"/>
                <a:gd name="connsiteX3" fmla="*/ 0 w 2474303"/>
                <a:gd name="connsiteY3" fmla="*/ 2319689 h 2552509"/>
                <a:gd name="connsiteX4" fmla="*/ 0 w 2474303"/>
                <a:gd name="connsiteY4" fmla="*/ 2319689 h 2552509"/>
                <a:gd name="connsiteX0" fmla="*/ 2184935 w 2448652"/>
                <a:gd name="connsiteY0" fmla="*/ 0 h 2552509"/>
                <a:gd name="connsiteX1" fmla="*/ 2358190 w 2448652"/>
                <a:gd name="connsiteY1" fmla="*/ 625642 h 2552509"/>
                <a:gd name="connsiteX2" fmla="*/ 654518 w 2448652"/>
                <a:gd name="connsiteY2" fmla="*/ 2454442 h 2552509"/>
                <a:gd name="connsiteX3" fmla="*/ 0 w 2448652"/>
                <a:gd name="connsiteY3" fmla="*/ 2319689 h 2552509"/>
                <a:gd name="connsiteX4" fmla="*/ 0 w 2448652"/>
                <a:gd name="connsiteY4" fmla="*/ 2319689 h 2552509"/>
                <a:gd name="connsiteX0" fmla="*/ 2184935 w 2448652"/>
                <a:gd name="connsiteY0" fmla="*/ 0 h 2552509"/>
                <a:gd name="connsiteX1" fmla="*/ 2358190 w 2448652"/>
                <a:gd name="connsiteY1" fmla="*/ 625642 h 2552509"/>
                <a:gd name="connsiteX2" fmla="*/ 654518 w 2448652"/>
                <a:gd name="connsiteY2" fmla="*/ 2454442 h 2552509"/>
                <a:gd name="connsiteX3" fmla="*/ 0 w 2448652"/>
                <a:gd name="connsiteY3" fmla="*/ 2319689 h 2552509"/>
                <a:gd name="connsiteX4" fmla="*/ 0 w 2448652"/>
                <a:gd name="connsiteY4" fmla="*/ 2319689 h 2552509"/>
                <a:gd name="connsiteX0" fmla="*/ 2184935 w 2448652"/>
                <a:gd name="connsiteY0" fmla="*/ 0 h 2552509"/>
                <a:gd name="connsiteX1" fmla="*/ 2358190 w 2448652"/>
                <a:gd name="connsiteY1" fmla="*/ 625642 h 2552509"/>
                <a:gd name="connsiteX2" fmla="*/ 654518 w 2448652"/>
                <a:gd name="connsiteY2" fmla="*/ 2454442 h 2552509"/>
                <a:gd name="connsiteX3" fmla="*/ 0 w 2448652"/>
                <a:gd name="connsiteY3" fmla="*/ 2319689 h 2552509"/>
                <a:gd name="connsiteX4" fmla="*/ 0 w 2448652"/>
                <a:gd name="connsiteY4" fmla="*/ 2319689 h 2552509"/>
                <a:gd name="connsiteX0" fmla="*/ 2184935 w 2358190"/>
                <a:gd name="connsiteY0" fmla="*/ 0 h 2552509"/>
                <a:gd name="connsiteX1" fmla="*/ 2358190 w 2358190"/>
                <a:gd name="connsiteY1" fmla="*/ 625642 h 2552509"/>
                <a:gd name="connsiteX2" fmla="*/ 654518 w 2358190"/>
                <a:gd name="connsiteY2" fmla="*/ 2454442 h 2552509"/>
                <a:gd name="connsiteX3" fmla="*/ 0 w 2358190"/>
                <a:gd name="connsiteY3" fmla="*/ 2319689 h 2552509"/>
                <a:gd name="connsiteX4" fmla="*/ 0 w 2358190"/>
                <a:gd name="connsiteY4" fmla="*/ 2319689 h 2552509"/>
                <a:gd name="connsiteX0" fmla="*/ 2184935 w 2358190"/>
                <a:gd name="connsiteY0" fmla="*/ 0 h 2552509"/>
                <a:gd name="connsiteX1" fmla="*/ 2358190 w 2358190"/>
                <a:gd name="connsiteY1" fmla="*/ 625642 h 2552509"/>
                <a:gd name="connsiteX2" fmla="*/ 654518 w 2358190"/>
                <a:gd name="connsiteY2" fmla="*/ 2454442 h 2552509"/>
                <a:gd name="connsiteX3" fmla="*/ 0 w 2358190"/>
                <a:gd name="connsiteY3" fmla="*/ 2319689 h 2552509"/>
                <a:gd name="connsiteX4" fmla="*/ 0 w 2358190"/>
                <a:gd name="connsiteY4" fmla="*/ 2319689 h 2552509"/>
                <a:gd name="connsiteX0" fmla="*/ 2184935 w 2358190"/>
                <a:gd name="connsiteY0" fmla="*/ 0 h 2552509"/>
                <a:gd name="connsiteX1" fmla="*/ 2358190 w 2358190"/>
                <a:gd name="connsiteY1" fmla="*/ 625642 h 2552509"/>
                <a:gd name="connsiteX2" fmla="*/ 654518 w 2358190"/>
                <a:gd name="connsiteY2" fmla="*/ 2454442 h 2552509"/>
                <a:gd name="connsiteX3" fmla="*/ 0 w 2358190"/>
                <a:gd name="connsiteY3" fmla="*/ 2319689 h 2552509"/>
                <a:gd name="connsiteX4" fmla="*/ 0 w 2358190"/>
                <a:gd name="connsiteY4" fmla="*/ 2319689 h 2552509"/>
                <a:gd name="connsiteX0" fmla="*/ 2184935 w 2358190"/>
                <a:gd name="connsiteY0" fmla="*/ 0 h 2552509"/>
                <a:gd name="connsiteX1" fmla="*/ 2358190 w 2358190"/>
                <a:gd name="connsiteY1" fmla="*/ 625642 h 2552509"/>
                <a:gd name="connsiteX2" fmla="*/ 654518 w 2358190"/>
                <a:gd name="connsiteY2" fmla="*/ 2454442 h 2552509"/>
                <a:gd name="connsiteX3" fmla="*/ 0 w 2358190"/>
                <a:gd name="connsiteY3" fmla="*/ 2319689 h 2552509"/>
                <a:gd name="connsiteX4" fmla="*/ 0 w 2358190"/>
                <a:gd name="connsiteY4" fmla="*/ 2319689 h 2552509"/>
                <a:gd name="connsiteX0" fmla="*/ 2184935 w 2358190"/>
                <a:gd name="connsiteY0" fmla="*/ 0 h 2454442"/>
                <a:gd name="connsiteX1" fmla="*/ 2358190 w 2358190"/>
                <a:gd name="connsiteY1" fmla="*/ 625642 h 2454442"/>
                <a:gd name="connsiteX2" fmla="*/ 654518 w 2358190"/>
                <a:gd name="connsiteY2" fmla="*/ 2454442 h 2454442"/>
                <a:gd name="connsiteX3" fmla="*/ 0 w 2358190"/>
                <a:gd name="connsiteY3" fmla="*/ 2319689 h 2454442"/>
                <a:gd name="connsiteX4" fmla="*/ 0 w 2358190"/>
                <a:gd name="connsiteY4" fmla="*/ 2319689 h 2454442"/>
                <a:gd name="connsiteX0" fmla="*/ 2184935 w 2358190"/>
                <a:gd name="connsiteY0" fmla="*/ 0 h 2454442"/>
                <a:gd name="connsiteX1" fmla="*/ 2358190 w 2358190"/>
                <a:gd name="connsiteY1" fmla="*/ 625642 h 2454442"/>
                <a:gd name="connsiteX2" fmla="*/ 654518 w 2358190"/>
                <a:gd name="connsiteY2" fmla="*/ 2454442 h 2454442"/>
                <a:gd name="connsiteX3" fmla="*/ 0 w 2358190"/>
                <a:gd name="connsiteY3" fmla="*/ 2319689 h 2454442"/>
                <a:gd name="connsiteX4" fmla="*/ 0 w 2358190"/>
                <a:gd name="connsiteY4" fmla="*/ 2319689 h 2454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8190" h="2454442">
                  <a:moveTo>
                    <a:pt x="2184935" y="0"/>
                  </a:moveTo>
                  <a:cubicBezTo>
                    <a:pt x="2071839" y="69784"/>
                    <a:pt x="2045369" y="312820"/>
                    <a:pt x="2358190" y="625642"/>
                  </a:cubicBezTo>
                  <a:cubicBezTo>
                    <a:pt x="2035743" y="1053967"/>
                    <a:pt x="1009049" y="2114349"/>
                    <a:pt x="654518" y="2454442"/>
                  </a:cubicBezTo>
                  <a:cubicBezTo>
                    <a:pt x="319238" y="2120766"/>
                    <a:pt x="0" y="2319689"/>
                    <a:pt x="0" y="2319689"/>
                  </a:cubicBezTo>
                  <a:lnTo>
                    <a:pt x="0" y="2319689"/>
                  </a:lnTo>
                </a:path>
              </a:pathLst>
            </a:custGeom>
            <a:gradFill flip="none" rotWithShape="1">
              <a:gsLst>
                <a:gs pos="0">
                  <a:srgbClr val="FFFFFF"/>
                </a:gs>
                <a:gs pos="7001">
                  <a:srgbClr val="E6E6E6"/>
                </a:gs>
                <a:gs pos="32001">
                  <a:srgbClr val="7D8496"/>
                </a:gs>
                <a:gs pos="47000">
                  <a:srgbClr val="E6E6E6"/>
                </a:gs>
                <a:gs pos="85001">
                  <a:srgbClr val="7D8496"/>
                </a:gs>
                <a:gs pos="100000">
                  <a:srgbClr val="E6E6E6"/>
                </a:gs>
              </a:gsLst>
              <a:lin ang="18900000" scaled="1"/>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rot="2556712">
              <a:off x="-977317" y="-676647"/>
              <a:ext cx="6569770" cy="3156910"/>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1076" name="Rectangle 4"/>
          <p:cNvSpPr>
            <a:spLocks noGrp="1" noChangeArrowheads="1"/>
          </p:cNvSpPr>
          <p:nvPr>
            <p:ph type="title"/>
          </p:nvPr>
        </p:nvSpPr>
        <p:spPr>
          <a:xfrm>
            <a:off x="0" y="-207963"/>
            <a:ext cx="9144000" cy="1143001"/>
          </a:xfrm>
          <a:solidFill>
            <a:schemeClr val="bg1"/>
          </a:solidFill>
        </p:spPr>
        <p:txBody>
          <a:bodyPr/>
          <a:lstStyle/>
          <a:p>
            <a:r>
              <a:rPr lang="en-US" altLang="en-US" dirty="0" smtClean="0"/>
              <a:t>Remove E</a:t>
            </a:r>
            <a:r>
              <a:rPr lang="en-US" altLang="en-US" dirty="0" smtClean="0"/>
              <a:t>xcess</a:t>
            </a:r>
            <a:endParaRPr lang="en-US" altLang="en-US" dirty="0"/>
          </a:p>
        </p:txBody>
      </p:sp>
    </p:spTree>
    <p:extLst>
      <p:ext uri="{BB962C8B-B14F-4D97-AF65-F5344CB8AC3E}">
        <p14:creationId xmlns:p14="http://schemas.microsoft.com/office/powerpoint/2010/main" val="203910663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Freeform 2"/>
          <p:cNvSpPr>
            <a:spLocks/>
          </p:cNvSpPr>
          <p:nvPr/>
        </p:nvSpPr>
        <p:spPr bwMode="auto">
          <a:xfrm>
            <a:off x="4884738" y="1927225"/>
            <a:ext cx="4052887" cy="3784600"/>
          </a:xfrm>
          <a:custGeom>
            <a:avLst/>
            <a:gdLst>
              <a:gd name="T0" fmla="*/ 1136 w 2553"/>
              <a:gd name="T1" fmla="*/ 664 h 2384"/>
              <a:gd name="T2" fmla="*/ 1886 w 2553"/>
              <a:gd name="T3" fmla="*/ 703 h 2384"/>
              <a:gd name="T4" fmla="*/ 2430 w 2553"/>
              <a:gd name="T5" fmla="*/ 1050 h 2384"/>
              <a:gd name="T6" fmla="*/ 2533 w 2553"/>
              <a:gd name="T7" fmla="*/ 1697 h 2384"/>
              <a:gd name="T8" fmla="*/ 2312 w 2553"/>
              <a:gd name="T9" fmla="*/ 2123 h 2384"/>
              <a:gd name="T10" fmla="*/ 1775 w 2553"/>
              <a:gd name="T11" fmla="*/ 2360 h 2384"/>
              <a:gd name="T12" fmla="*/ 1042 w 2553"/>
              <a:gd name="T13" fmla="*/ 2265 h 2384"/>
              <a:gd name="T14" fmla="*/ 679 w 2553"/>
              <a:gd name="T15" fmla="*/ 1721 h 2384"/>
              <a:gd name="T16" fmla="*/ 616 w 2553"/>
              <a:gd name="T17" fmla="*/ 1098 h 2384"/>
              <a:gd name="T18" fmla="*/ 87 w 2553"/>
              <a:gd name="T19" fmla="*/ 72 h 2384"/>
              <a:gd name="T20" fmla="*/ 1136 w 2553"/>
              <a:gd name="T21" fmla="*/ 664 h 2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53" h="2384">
                <a:moveTo>
                  <a:pt x="1136" y="664"/>
                </a:moveTo>
                <a:cubicBezTo>
                  <a:pt x="1436" y="769"/>
                  <a:pt x="1670" y="639"/>
                  <a:pt x="1886" y="703"/>
                </a:cubicBezTo>
                <a:cubicBezTo>
                  <a:pt x="2102" y="767"/>
                  <a:pt x="2322" y="884"/>
                  <a:pt x="2430" y="1050"/>
                </a:cubicBezTo>
                <a:cubicBezTo>
                  <a:pt x="2538" y="1216"/>
                  <a:pt x="2553" y="1518"/>
                  <a:pt x="2533" y="1697"/>
                </a:cubicBezTo>
                <a:cubicBezTo>
                  <a:pt x="2513" y="1876"/>
                  <a:pt x="2438" y="2013"/>
                  <a:pt x="2312" y="2123"/>
                </a:cubicBezTo>
                <a:cubicBezTo>
                  <a:pt x="2186" y="2233"/>
                  <a:pt x="1987" y="2336"/>
                  <a:pt x="1775" y="2360"/>
                </a:cubicBezTo>
                <a:cubicBezTo>
                  <a:pt x="1563" y="2384"/>
                  <a:pt x="1225" y="2371"/>
                  <a:pt x="1042" y="2265"/>
                </a:cubicBezTo>
                <a:cubicBezTo>
                  <a:pt x="859" y="2159"/>
                  <a:pt x="750" y="1915"/>
                  <a:pt x="679" y="1721"/>
                </a:cubicBezTo>
                <a:cubicBezTo>
                  <a:pt x="608" y="1527"/>
                  <a:pt x="715" y="1373"/>
                  <a:pt x="616" y="1098"/>
                </a:cubicBezTo>
                <a:cubicBezTo>
                  <a:pt x="517" y="823"/>
                  <a:pt x="0" y="144"/>
                  <a:pt x="87" y="72"/>
                </a:cubicBezTo>
                <a:cubicBezTo>
                  <a:pt x="174" y="0"/>
                  <a:pt x="828" y="514"/>
                  <a:pt x="1136" y="664"/>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075"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076" name="Rectangle 4"/>
          <p:cNvSpPr>
            <a:spLocks noGrp="1" noChangeArrowheads="1"/>
          </p:cNvSpPr>
          <p:nvPr>
            <p:ph type="title"/>
          </p:nvPr>
        </p:nvSpPr>
        <p:spPr>
          <a:xfrm>
            <a:off x="457200" y="-207963"/>
            <a:ext cx="8229600" cy="1143001"/>
          </a:xfrm>
        </p:spPr>
        <p:txBody>
          <a:bodyPr/>
          <a:lstStyle/>
          <a:p>
            <a:r>
              <a:rPr lang="en-US" altLang="en-US"/>
              <a:t>Dabbing to remove excess</a:t>
            </a:r>
          </a:p>
        </p:txBody>
      </p:sp>
      <p:grpSp>
        <p:nvGrpSpPr>
          <p:cNvPr id="131077" name="Group 5"/>
          <p:cNvGrpSpPr>
            <a:grpSpLocks/>
          </p:cNvGrpSpPr>
          <p:nvPr/>
        </p:nvGrpSpPr>
        <p:grpSpPr bwMode="auto">
          <a:xfrm>
            <a:off x="4718050" y="1866900"/>
            <a:ext cx="3359150" cy="3021013"/>
            <a:chOff x="11" y="1490"/>
            <a:chExt cx="2116" cy="1903"/>
          </a:xfrm>
        </p:grpSpPr>
        <p:sp>
          <p:nvSpPr>
            <p:cNvPr id="131078" name="Freeform 6"/>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079" name="Freeform 7"/>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1080" name="Rectangle 8"/>
          <p:cNvSpPr>
            <a:spLocks noChangeArrowheads="1"/>
          </p:cNvSpPr>
          <p:nvPr/>
        </p:nvSpPr>
        <p:spPr bwMode="auto">
          <a:xfrm>
            <a:off x="7102475" y="4144963"/>
            <a:ext cx="225425" cy="225425"/>
          </a:xfrm>
          <a:prstGeom prst="rect">
            <a:avLst/>
          </a:prstGeom>
          <a:solidFill>
            <a:srgbClr val="FF0000"/>
          </a:solidFill>
          <a:ln w="9525">
            <a:miter lim="800000"/>
            <a:headEnd/>
            <a:tailEnd/>
          </a:ln>
          <a:effectLst/>
          <a:scene3d>
            <a:camera prst="legacyObliqueTopRight">
              <a:rot lat="20999999" lon="21299999"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31081" name="Rectangle 9" descr="Light downward diagonal"/>
          <p:cNvSpPr>
            <a:spLocks noChangeArrowheads="1"/>
          </p:cNvSpPr>
          <p:nvPr/>
        </p:nvSpPr>
        <p:spPr bwMode="auto">
          <a:xfrm>
            <a:off x="-350838" y="6337300"/>
            <a:ext cx="9858376" cy="520700"/>
          </a:xfrm>
          <a:prstGeom prst="rect">
            <a:avLst/>
          </a:prstGeom>
          <a:pattFill prst="ltDnDiag">
            <a:fgClr>
              <a:schemeClr val="accent2"/>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800"/>
          </a:p>
        </p:txBody>
      </p:sp>
      <p:sp>
        <p:nvSpPr>
          <p:cNvPr id="131082" name="Text Box 10"/>
          <p:cNvSpPr txBox="1">
            <a:spLocks noChangeArrowheads="1"/>
          </p:cNvSpPr>
          <p:nvPr/>
        </p:nvSpPr>
        <p:spPr bwMode="auto">
          <a:xfrm>
            <a:off x="3756025" y="6415088"/>
            <a:ext cx="15430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clean surface</a:t>
            </a:r>
          </a:p>
        </p:txBody>
      </p:sp>
    </p:spTree>
    <p:extLst>
      <p:ext uri="{BB962C8B-B14F-4D97-AF65-F5344CB8AC3E}">
        <p14:creationId xmlns:p14="http://schemas.microsoft.com/office/powerpoint/2010/main" val="30769416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08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10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81" grpId="0" animBg="1"/>
      <p:bldP spid="13108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Freeform 2"/>
          <p:cNvSpPr>
            <a:spLocks/>
          </p:cNvSpPr>
          <p:nvPr/>
        </p:nvSpPr>
        <p:spPr bwMode="auto">
          <a:xfrm>
            <a:off x="3730625" y="2686050"/>
            <a:ext cx="4354513" cy="3919538"/>
          </a:xfrm>
          <a:custGeom>
            <a:avLst/>
            <a:gdLst>
              <a:gd name="T0" fmla="*/ 1114 w 2743"/>
              <a:gd name="T1" fmla="*/ 707 h 2469"/>
              <a:gd name="T2" fmla="*/ 1808 w 2743"/>
              <a:gd name="T3" fmla="*/ 770 h 2469"/>
              <a:gd name="T4" fmla="*/ 2290 w 2743"/>
              <a:gd name="T5" fmla="*/ 1062 h 2469"/>
              <a:gd name="T6" fmla="*/ 2384 w 2743"/>
              <a:gd name="T7" fmla="*/ 1669 h 2469"/>
              <a:gd name="T8" fmla="*/ 2305 w 2743"/>
              <a:gd name="T9" fmla="*/ 2111 h 2469"/>
              <a:gd name="T10" fmla="*/ 2495 w 2743"/>
              <a:gd name="T11" fmla="*/ 2387 h 2469"/>
              <a:gd name="T12" fmla="*/ 814 w 2743"/>
              <a:gd name="T13" fmla="*/ 2435 h 2469"/>
              <a:gd name="T14" fmla="*/ 877 w 2743"/>
              <a:gd name="T15" fmla="*/ 2182 h 2469"/>
              <a:gd name="T16" fmla="*/ 751 w 2743"/>
              <a:gd name="T17" fmla="*/ 1717 h 2469"/>
              <a:gd name="T18" fmla="*/ 633 w 2743"/>
              <a:gd name="T19" fmla="*/ 1070 h 2469"/>
              <a:gd name="T20" fmla="*/ 80 w 2743"/>
              <a:gd name="T21" fmla="*/ 60 h 2469"/>
              <a:gd name="T22" fmla="*/ 1114 w 2743"/>
              <a:gd name="T23" fmla="*/ 707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3" h="2469">
                <a:moveTo>
                  <a:pt x="1114" y="707"/>
                </a:moveTo>
                <a:cubicBezTo>
                  <a:pt x="1402" y="825"/>
                  <a:pt x="1612" y="711"/>
                  <a:pt x="1808" y="770"/>
                </a:cubicBezTo>
                <a:cubicBezTo>
                  <a:pt x="2004" y="829"/>
                  <a:pt x="2194" y="912"/>
                  <a:pt x="2290" y="1062"/>
                </a:cubicBezTo>
                <a:cubicBezTo>
                  <a:pt x="2386" y="1212"/>
                  <a:pt x="2382" y="1494"/>
                  <a:pt x="2384" y="1669"/>
                </a:cubicBezTo>
                <a:cubicBezTo>
                  <a:pt x="2386" y="1844"/>
                  <a:pt x="2286" y="1991"/>
                  <a:pt x="2305" y="2111"/>
                </a:cubicBezTo>
                <a:cubicBezTo>
                  <a:pt x="2324" y="2231"/>
                  <a:pt x="2743" y="2333"/>
                  <a:pt x="2495" y="2387"/>
                </a:cubicBezTo>
                <a:cubicBezTo>
                  <a:pt x="2247" y="2441"/>
                  <a:pt x="1084" y="2469"/>
                  <a:pt x="814" y="2435"/>
                </a:cubicBezTo>
                <a:cubicBezTo>
                  <a:pt x="544" y="2401"/>
                  <a:pt x="888" y="2302"/>
                  <a:pt x="877" y="2182"/>
                </a:cubicBezTo>
                <a:cubicBezTo>
                  <a:pt x="866" y="2062"/>
                  <a:pt x="792" y="1902"/>
                  <a:pt x="751" y="1717"/>
                </a:cubicBezTo>
                <a:cubicBezTo>
                  <a:pt x="710" y="1532"/>
                  <a:pt x="745" y="1346"/>
                  <a:pt x="633" y="1070"/>
                </a:cubicBezTo>
                <a:cubicBezTo>
                  <a:pt x="521" y="794"/>
                  <a:pt x="0" y="120"/>
                  <a:pt x="80" y="60"/>
                </a:cubicBezTo>
                <a:cubicBezTo>
                  <a:pt x="160" y="0"/>
                  <a:pt x="826" y="589"/>
                  <a:pt x="1114" y="707"/>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2099"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2100" name="Rectangle 4"/>
          <p:cNvSpPr>
            <a:spLocks noGrp="1" noChangeArrowheads="1"/>
          </p:cNvSpPr>
          <p:nvPr>
            <p:ph type="title"/>
          </p:nvPr>
        </p:nvSpPr>
        <p:spPr>
          <a:xfrm>
            <a:off x="457200" y="-207963"/>
            <a:ext cx="8229600" cy="1143001"/>
          </a:xfrm>
        </p:spPr>
        <p:txBody>
          <a:bodyPr/>
          <a:lstStyle/>
          <a:p>
            <a:r>
              <a:rPr lang="en-US" altLang="en-US"/>
              <a:t>Dabbing to remove excess</a:t>
            </a:r>
          </a:p>
        </p:txBody>
      </p:sp>
      <p:grpSp>
        <p:nvGrpSpPr>
          <p:cNvPr id="132101" name="Group 5"/>
          <p:cNvGrpSpPr>
            <a:grpSpLocks/>
          </p:cNvGrpSpPr>
          <p:nvPr/>
        </p:nvGrpSpPr>
        <p:grpSpPr bwMode="auto">
          <a:xfrm>
            <a:off x="3552825" y="2606675"/>
            <a:ext cx="3359150" cy="3021013"/>
            <a:chOff x="11" y="1490"/>
            <a:chExt cx="2116" cy="1903"/>
          </a:xfrm>
        </p:grpSpPr>
        <p:sp>
          <p:nvSpPr>
            <p:cNvPr id="132102" name="Freeform 6"/>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2103" name="Freeform 7"/>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2104" name="Rectangle 8"/>
          <p:cNvSpPr>
            <a:spLocks noChangeArrowheads="1"/>
          </p:cNvSpPr>
          <p:nvPr/>
        </p:nvSpPr>
        <p:spPr bwMode="auto">
          <a:xfrm>
            <a:off x="5937250" y="4884738"/>
            <a:ext cx="225425" cy="225425"/>
          </a:xfrm>
          <a:prstGeom prst="rect">
            <a:avLst/>
          </a:prstGeom>
          <a:solidFill>
            <a:srgbClr val="FF0000"/>
          </a:solidFill>
          <a:ln w="9525">
            <a:miter lim="800000"/>
            <a:headEnd/>
            <a:tailEnd/>
          </a:ln>
          <a:effectLst/>
          <a:scene3d>
            <a:camera prst="legacyObliqueTopRight">
              <a:rot lat="20999999" lon="21299999"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32105" name="Rectangle 9" descr="Light downward diagonal"/>
          <p:cNvSpPr>
            <a:spLocks noChangeArrowheads="1"/>
          </p:cNvSpPr>
          <p:nvPr/>
        </p:nvSpPr>
        <p:spPr bwMode="auto">
          <a:xfrm>
            <a:off x="-350838" y="6337300"/>
            <a:ext cx="9858376" cy="520700"/>
          </a:xfrm>
          <a:prstGeom prst="rect">
            <a:avLst/>
          </a:prstGeom>
          <a:pattFill prst="ltDnDiag">
            <a:fgClr>
              <a:schemeClr val="accent2"/>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800"/>
          </a:p>
        </p:txBody>
      </p:sp>
      <p:sp>
        <p:nvSpPr>
          <p:cNvPr id="132106" name="Text Box 10"/>
          <p:cNvSpPr txBox="1">
            <a:spLocks noChangeArrowheads="1"/>
          </p:cNvSpPr>
          <p:nvPr/>
        </p:nvSpPr>
        <p:spPr bwMode="auto">
          <a:xfrm>
            <a:off x="3756025" y="6415088"/>
            <a:ext cx="15430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clean surface</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Freeform 2"/>
          <p:cNvSpPr>
            <a:spLocks/>
          </p:cNvSpPr>
          <p:nvPr/>
        </p:nvSpPr>
        <p:spPr bwMode="auto">
          <a:xfrm>
            <a:off x="4606925" y="5570538"/>
            <a:ext cx="3497263" cy="1098550"/>
          </a:xfrm>
          <a:custGeom>
            <a:avLst/>
            <a:gdLst>
              <a:gd name="T0" fmla="*/ 775 w 2203"/>
              <a:gd name="T1" fmla="*/ 58 h 692"/>
              <a:gd name="T2" fmla="*/ 1304 w 2203"/>
              <a:gd name="T3" fmla="*/ 58 h 692"/>
              <a:gd name="T4" fmla="*/ 1785 w 2203"/>
              <a:gd name="T5" fmla="*/ 264 h 692"/>
              <a:gd name="T6" fmla="*/ 1951 w 2203"/>
              <a:gd name="T7" fmla="*/ 610 h 692"/>
              <a:gd name="T8" fmla="*/ 270 w 2203"/>
              <a:gd name="T9" fmla="*/ 658 h 692"/>
              <a:gd name="T10" fmla="*/ 333 w 2203"/>
              <a:gd name="T11" fmla="*/ 405 h 692"/>
              <a:gd name="T12" fmla="*/ 775 w 2203"/>
              <a:gd name="T13" fmla="*/ 58 h 692"/>
            </a:gdLst>
            <a:ahLst/>
            <a:cxnLst>
              <a:cxn ang="0">
                <a:pos x="T0" y="T1"/>
              </a:cxn>
              <a:cxn ang="0">
                <a:pos x="T2" y="T3"/>
              </a:cxn>
              <a:cxn ang="0">
                <a:pos x="T4" y="T5"/>
              </a:cxn>
              <a:cxn ang="0">
                <a:pos x="T6" y="T7"/>
              </a:cxn>
              <a:cxn ang="0">
                <a:pos x="T8" y="T9"/>
              </a:cxn>
              <a:cxn ang="0">
                <a:pos x="T10" y="T11"/>
              </a:cxn>
              <a:cxn ang="0">
                <a:pos x="T12" y="T13"/>
              </a:cxn>
            </a:cxnLst>
            <a:rect l="0" t="0" r="r" b="b"/>
            <a:pathLst>
              <a:path w="2203" h="692">
                <a:moveTo>
                  <a:pt x="775" y="58"/>
                </a:moveTo>
                <a:cubicBezTo>
                  <a:pt x="937" y="0"/>
                  <a:pt x="1136" y="24"/>
                  <a:pt x="1304" y="58"/>
                </a:cubicBezTo>
                <a:cubicBezTo>
                  <a:pt x="1472" y="92"/>
                  <a:pt x="1677" y="172"/>
                  <a:pt x="1785" y="264"/>
                </a:cubicBezTo>
                <a:cubicBezTo>
                  <a:pt x="1893" y="356"/>
                  <a:pt x="2203" y="544"/>
                  <a:pt x="1951" y="610"/>
                </a:cubicBezTo>
                <a:cubicBezTo>
                  <a:pt x="1699" y="676"/>
                  <a:pt x="540" y="692"/>
                  <a:pt x="270" y="658"/>
                </a:cubicBezTo>
                <a:cubicBezTo>
                  <a:pt x="0" y="624"/>
                  <a:pt x="249" y="505"/>
                  <a:pt x="333" y="405"/>
                </a:cubicBezTo>
                <a:cubicBezTo>
                  <a:pt x="417" y="305"/>
                  <a:pt x="613" y="116"/>
                  <a:pt x="775" y="58"/>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23"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124" name="Rectangle 4"/>
          <p:cNvSpPr>
            <a:spLocks noGrp="1" noChangeArrowheads="1"/>
          </p:cNvSpPr>
          <p:nvPr>
            <p:ph type="title"/>
          </p:nvPr>
        </p:nvSpPr>
        <p:spPr>
          <a:xfrm>
            <a:off x="457200" y="-207963"/>
            <a:ext cx="8229600" cy="1143001"/>
          </a:xfrm>
        </p:spPr>
        <p:txBody>
          <a:bodyPr/>
          <a:lstStyle/>
          <a:p>
            <a:r>
              <a:rPr lang="en-US" altLang="en-US"/>
              <a:t>Dabbing to remove excess</a:t>
            </a:r>
          </a:p>
        </p:txBody>
      </p:sp>
      <p:sp>
        <p:nvSpPr>
          <p:cNvPr id="133125" name="Rectangle 5" descr="Light downward diagonal"/>
          <p:cNvSpPr>
            <a:spLocks noChangeArrowheads="1"/>
          </p:cNvSpPr>
          <p:nvPr/>
        </p:nvSpPr>
        <p:spPr bwMode="auto">
          <a:xfrm>
            <a:off x="-350838" y="6337300"/>
            <a:ext cx="9858376" cy="520700"/>
          </a:xfrm>
          <a:prstGeom prst="rect">
            <a:avLst/>
          </a:prstGeom>
          <a:pattFill prst="ltDnDiag">
            <a:fgClr>
              <a:schemeClr val="accent2"/>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800"/>
          </a:p>
        </p:txBody>
      </p:sp>
      <p:sp>
        <p:nvSpPr>
          <p:cNvPr id="133126" name="Text Box 6"/>
          <p:cNvSpPr txBox="1">
            <a:spLocks noChangeArrowheads="1"/>
          </p:cNvSpPr>
          <p:nvPr/>
        </p:nvSpPr>
        <p:spPr bwMode="auto">
          <a:xfrm>
            <a:off x="3756025" y="6415088"/>
            <a:ext cx="15430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clean surface</a:t>
            </a:r>
          </a:p>
        </p:txBody>
      </p:sp>
      <p:sp>
        <p:nvSpPr>
          <p:cNvPr id="133127" name="Freeform 7"/>
          <p:cNvSpPr>
            <a:spLocks/>
          </p:cNvSpPr>
          <p:nvPr/>
        </p:nvSpPr>
        <p:spPr bwMode="auto">
          <a:xfrm>
            <a:off x="2435225" y="1700213"/>
            <a:ext cx="3768725" cy="3429000"/>
          </a:xfrm>
          <a:custGeom>
            <a:avLst/>
            <a:gdLst>
              <a:gd name="T0" fmla="*/ 975 w 2374"/>
              <a:gd name="T1" fmla="*/ 720 h 2160"/>
              <a:gd name="T2" fmla="*/ 1796 w 2374"/>
              <a:gd name="T3" fmla="*/ 799 h 2160"/>
              <a:gd name="T4" fmla="*/ 2246 w 2374"/>
              <a:gd name="T5" fmla="*/ 1107 h 2160"/>
              <a:gd name="T6" fmla="*/ 2356 w 2374"/>
              <a:gd name="T7" fmla="*/ 1675 h 2160"/>
              <a:gd name="T8" fmla="*/ 2135 w 2374"/>
              <a:gd name="T9" fmla="*/ 1975 h 2160"/>
              <a:gd name="T10" fmla="*/ 1701 w 2374"/>
              <a:gd name="T11" fmla="*/ 2148 h 2160"/>
              <a:gd name="T12" fmla="*/ 1086 w 2374"/>
              <a:gd name="T13" fmla="*/ 2046 h 2160"/>
              <a:gd name="T14" fmla="*/ 841 w 2374"/>
              <a:gd name="T15" fmla="*/ 1651 h 2160"/>
              <a:gd name="T16" fmla="*/ 660 w 2374"/>
              <a:gd name="T17" fmla="*/ 1012 h 2160"/>
              <a:gd name="T18" fmla="*/ 52 w 2374"/>
              <a:gd name="T19" fmla="*/ 49 h 2160"/>
              <a:gd name="T20" fmla="*/ 975 w 2374"/>
              <a:gd name="T21" fmla="*/ 72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74" h="2160">
                <a:moveTo>
                  <a:pt x="975" y="720"/>
                </a:moveTo>
                <a:cubicBezTo>
                  <a:pt x="1266" y="845"/>
                  <a:pt x="1584" y="735"/>
                  <a:pt x="1796" y="799"/>
                </a:cubicBezTo>
                <a:cubicBezTo>
                  <a:pt x="2008" y="863"/>
                  <a:pt x="2153" y="961"/>
                  <a:pt x="2246" y="1107"/>
                </a:cubicBezTo>
                <a:cubicBezTo>
                  <a:pt x="2339" y="1253"/>
                  <a:pt x="2374" y="1530"/>
                  <a:pt x="2356" y="1675"/>
                </a:cubicBezTo>
                <a:cubicBezTo>
                  <a:pt x="2338" y="1820"/>
                  <a:pt x="2244" y="1896"/>
                  <a:pt x="2135" y="1975"/>
                </a:cubicBezTo>
                <a:cubicBezTo>
                  <a:pt x="2026" y="2054"/>
                  <a:pt x="1876" y="2136"/>
                  <a:pt x="1701" y="2148"/>
                </a:cubicBezTo>
                <a:cubicBezTo>
                  <a:pt x="1526" y="2160"/>
                  <a:pt x="1229" y="2129"/>
                  <a:pt x="1086" y="2046"/>
                </a:cubicBezTo>
                <a:cubicBezTo>
                  <a:pt x="943" y="1963"/>
                  <a:pt x="912" y="1823"/>
                  <a:pt x="841" y="1651"/>
                </a:cubicBezTo>
                <a:cubicBezTo>
                  <a:pt x="770" y="1479"/>
                  <a:pt x="791" y="1279"/>
                  <a:pt x="660" y="1012"/>
                </a:cubicBezTo>
                <a:cubicBezTo>
                  <a:pt x="529" y="745"/>
                  <a:pt x="0" y="98"/>
                  <a:pt x="52" y="49"/>
                </a:cubicBezTo>
                <a:cubicBezTo>
                  <a:pt x="104" y="0"/>
                  <a:pt x="675" y="615"/>
                  <a:pt x="975" y="720"/>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3128" name="Group 8"/>
          <p:cNvGrpSpPr>
            <a:grpSpLocks/>
          </p:cNvGrpSpPr>
          <p:nvPr/>
        </p:nvGrpSpPr>
        <p:grpSpPr bwMode="auto">
          <a:xfrm>
            <a:off x="2212975" y="1603375"/>
            <a:ext cx="3359150" cy="3021013"/>
            <a:chOff x="11" y="1490"/>
            <a:chExt cx="2116" cy="1903"/>
          </a:xfrm>
        </p:grpSpPr>
        <p:sp>
          <p:nvSpPr>
            <p:cNvPr id="133129" name="Freeform 9"/>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30" name="Freeform 10"/>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3131" name="Rectangle 11"/>
          <p:cNvSpPr>
            <a:spLocks noChangeArrowheads="1"/>
          </p:cNvSpPr>
          <p:nvPr/>
        </p:nvSpPr>
        <p:spPr bwMode="auto">
          <a:xfrm>
            <a:off x="4597400" y="3881438"/>
            <a:ext cx="225425" cy="225425"/>
          </a:xfrm>
          <a:prstGeom prst="rect">
            <a:avLst/>
          </a:prstGeom>
          <a:solidFill>
            <a:srgbClr val="FF0000"/>
          </a:solidFill>
          <a:ln w="9525">
            <a:miter lim="800000"/>
            <a:headEnd/>
            <a:tailEnd/>
          </a:ln>
          <a:effectLst/>
          <a:scene3d>
            <a:camera prst="legacyObliqueTopRight">
              <a:rot lat="20999999" lon="21299999"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Freeform 2"/>
          <p:cNvSpPr>
            <a:spLocks/>
          </p:cNvSpPr>
          <p:nvPr/>
        </p:nvSpPr>
        <p:spPr bwMode="auto">
          <a:xfrm>
            <a:off x="596900" y="2967038"/>
            <a:ext cx="4146550" cy="3598862"/>
          </a:xfrm>
          <a:custGeom>
            <a:avLst/>
            <a:gdLst>
              <a:gd name="T0" fmla="*/ 942 w 2612"/>
              <a:gd name="T1" fmla="*/ 782 h 2267"/>
              <a:gd name="T2" fmla="*/ 1604 w 2612"/>
              <a:gd name="T3" fmla="*/ 901 h 2267"/>
              <a:gd name="T4" fmla="*/ 2038 w 2612"/>
              <a:gd name="T5" fmla="*/ 1098 h 2267"/>
              <a:gd name="T6" fmla="*/ 2173 w 2612"/>
              <a:gd name="T7" fmla="*/ 1469 h 2267"/>
              <a:gd name="T8" fmla="*/ 2141 w 2612"/>
              <a:gd name="T9" fmla="*/ 1847 h 2267"/>
              <a:gd name="T10" fmla="*/ 2409 w 2612"/>
              <a:gd name="T11" fmla="*/ 2210 h 2267"/>
              <a:gd name="T12" fmla="*/ 926 w 2612"/>
              <a:gd name="T13" fmla="*/ 2187 h 2267"/>
              <a:gd name="T14" fmla="*/ 1186 w 2612"/>
              <a:gd name="T15" fmla="*/ 1871 h 2267"/>
              <a:gd name="T16" fmla="*/ 934 w 2612"/>
              <a:gd name="T17" fmla="*/ 1571 h 2267"/>
              <a:gd name="T18" fmla="*/ 673 w 2612"/>
              <a:gd name="T19" fmla="*/ 1035 h 2267"/>
              <a:gd name="T20" fmla="*/ 45 w 2612"/>
              <a:gd name="T21" fmla="*/ 42 h 2267"/>
              <a:gd name="T22" fmla="*/ 942 w 2612"/>
              <a:gd name="T23" fmla="*/ 782 h 2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12" h="2267">
                <a:moveTo>
                  <a:pt x="942" y="782"/>
                </a:moveTo>
                <a:cubicBezTo>
                  <a:pt x="1202" y="925"/>
                  <a:pt x="1421" y="848"/>
                  <a:pt x="1604" y="901"/>
                </a:cubicBezTo>
                <a:cubicBezTo>
                  <a:pt x="1787" y="954"/>
                  <a:pt x="1943" y="1003"/>
                  <a:pt x="2038" y="1098"/>
                </a:cubicBezTo>
                <a:cubicBezTo>
                  <a:pt x="2133" y="1193"/>
                  <a:pt x="2156" y="1344"/>
                  <a:pt x="2173" y="1469"/>
                </a:cubicBezTo>
                <a:cubicBezTo>
                  <a:pt x="2190" y="1594"/>
                  <a:pt x="2102" y="1723"/>
                  <a:pt x="2141" y="1847"/>
                </a:cubicBezTo>
                <a:cubicBezTo>
                  <a:pt x="2180" y="1971"/>
                  <a:pt x="2612" y="2153"/>
                  <a:pt x="2409" y="2210"/>
                </a:cubicBezTo>
                <a:cubicBezTo>
                  <a:pt x="2206" y="2267"/>
                  <a:pt x="1130" y="2243"/>
                  <a:pt x="926" y="2187"/>
                </a:cubicBezTo>
                <a:cubicBezTo>
                  <a:pt x="722" y="2131"/>
                  <a:pt x="1185" y="1974"/>
                  <a:pt x="1186" y="1871"/>
                </a:cubicBezTo>
                <a:cubicBezTo>
                  <a:pt x="1187" y="1768"/>
                  <a:pt x="1019" y="1710"/>
                  <a:pt x="934" y="1571"/>
                </a:cubicBezTo>
                <a:cubicBezTo>
                  <a:pt x="849" y="1432"/>
                  <a:pt x="821" y="1290"/>
                  <a:pt x="673" y="1035"/>
                </a:cubicBezTo>
                <a:cubicBezTo>
                  <a:pt x="525" y="780"/>
                  <a:pt x="0" y="84"/>
                  <a:pt x="45" y="42"/>
                </a:cubicBezTo>
                <a:cubicBezTo>
                  <a:pt x="90" y="0"/>
                  <a:pt x="682" y="639"/>
                  <a:pt x="942" y="782"/>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47" name="Freeform 3"/>
          <p:cNvSpPr>
            <a:spLocks/>
          </p:cNvSpPr>
          <p:nvPr/>
        </p:nvSpPr>
        <p:spPr bwMode="auto">
          <a:xfrm>
            <a:off x="4606925" y="5570538"/>
            <a:ext cx="3497263" cy="1098550"/>
          </a:xfrm>
          <a:custGeom>
            <a:avLst/>
            <a:gdLst>
              <a:gd name="T0" fmla="*/ 775 w 2203"/>
              <a:gd name="T1" fmla="*/ 58 h 692"/>
              <a:gd name="T2" fmla="*/ 1304 w 2203"/>
              <a:gd name="T3" fmla="*/ 58 h 692"/>
              <a:gd name="T4" fmla="*/ 1785 w 2203"/>
              <a:gd name="T5" fmla="*/ 264 h 692"/>
              <a:gd name="T6" fmla="*/ 1951 w 2203"/>
              <a:gd name="T7" fmla="*/ 610 h 692"/>
              <a:gd name="T8" fmla="*/ 270 w 2203"/>
              <a:gd name="T9" fmla="*/ 658 h 692"/>
              <a:gd name="T10" fmla="*/ 333 w 2203"/>
              <a:gd name="T11" fmla="*/ 405 h 692"/>
              <a:gd name="T12" fmla="*/ 775 w 2203"/>
              <a:gd name="T13" fmla="*/ 58 h 692"/>
            </a:gdLst>
            <a:ahLst/>
            <a:cxnLst>
              <a:cxn ang="0">
                <a:pos x="T0" y="T1"/>
              </a:cxn>
              <a:cxn ang="0">
                <a:pos x="T2" y="T3"/>
              </a:cxn>
              <a:cxn ang="0">
                <a:pos x="T4" y="T5"/>
              </a:cxn>
              <a:cxn ang="0">
                <a:pos x="T6" y="T7"/>
              </a:cxn>
              <a:cxn ang="0">
                <a:pos x="T8" y="T9"/>
              </a:cxn>
              <a:cxn ang="0">
                <a:pos x="T10" y="T11"/>
              </a:cxn>
              <a:cxn ang="0">
                <a:pos x="T12" y="T13"/>
              </a:cxn>
            </a:cxnLst>
            <a:rect l="0" t="0" r="r" b="b"/>
            <a:pathLst>
              <a:path w="2203" h="692">
                <a:moveTo>
                  <a:pt x="775" y="58"/>
                </a:moveTo>
                <a:cubicBezTo>
                  <a:pt x="937" y="0"/>
                  <a:pt x="1136" y="24"/>
                  <a:pt x="1304" y="58"/>
                </a:cubicBezTo>
                <a:cubicBezTo>
                  <a:pt x="1472" y="92"/>
                  <a:pt x="1677" y="172"/>
                  <a:pt x="1785" y="264"/>
                </a:cubicBezTo>
                <a:cubicBezTo>
                  <a:pt x="1893" y="356"/>
                  <a:pt x="2203" y="544"/>
                  <a:pt x="1951" y="610"/>
                </a:cubicBezTo>
                <a:cubicBezTo>
                  <a:pt x="1699" y="676"/>
                  <a:pt x="540" y="692"/>
                  <a:pt x="270" y="658"/>
                </a:cubicBezTo>
                <a:cubicBezTo>
                  <a:pt x="0" y="624"/>
                  <a:pt x="249" y="505"/>
                  <a:pt x="333" y="405"/>
                </a:cubicBezTo>
                <a:cubicBezTo>
                  <a:pt x="417" y="305"/>
                  <a:pt x="613" y="116"/>
                  <a:pt x="775" y="58"/>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48" name="Rectangle 4"/>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49" name="Rectangle 5"/>
          <p:cNvSpPr>
            <a:spLocks noGrp="1" noChangeArrowheads="1"/>
          </p:cNvSpPr>
          <p:nvPr>
            <p:ph type="title"/>
          </p:nvPr>
        </p:nvSpPr>
        <p:spPr>
          <a:xfrm>
            <a:off x="457200" y="-207963"/>
            <a:ext cx="8229600" cy="1143001"/>
          </a:xfrm>
        </p:spPr>
        <p:txBody>
          <a:bodyPr/>
          <a:lstStyle/>
          <a:p>
            <a:r>
              <a:rPr lang="en-US" altLang="en-US"/>
              <a:t>Dabbing to remove excess</a:t>
            </a:r>
          </a:p>
        </p:txBody>
      </p:sp>
      <p:sp>
        <p:nvSpPr>
          <p:cNvPr id="134150" name="Rectangle 6" descr="Light downward diagonal"/>
          <p:cNvSpPr>
            <a:spLocks noChangeArrowheads="1"/>
          </p:cNvSpPr>
          <p:nvPr/>
        </p:nvSpPr>
        <p:spPr bwMode="auto">
          <a:xfrm>
            <a:off x="-350838" y="6337300"/>
            <a:ext cx="9858376" cy="520700"/>
          </a:xfrm>
          <a:prstGeom prst="rect">
            <a:avLst/>
          </a:prstGeom>
          <a:pattFill prst="ltDnDiag">
            <a:fgClr>
              <a:schemeClr val="accent2"/>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800"/>
          </a:p>
        </p:txBody>
      </p:sp>
      <p:sp>
        <p:nvSpPr>
          <p:cNvPr id="134151" name="Text Box 7"/>
          <p:cNvSpPr txBox="1">
            <a:spLocks noChangeArrowheads="1"/>
          </p:cNvSpPr>
          <p:nvPr/>
        </p:nvSpPr>
        <p:spPr bwMode="auto">
          <a:xfrm>
            <a:off x="3756025" y="6415088"/>
            <a:ext cx="15430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clean surface</a:t>
            </a:r>
          </a:p>
        </p:txBody>
      </p:sp>
      <p:grpSp>
        <p:nvGrpSpPr>
          <p:cNvPr id="134152" name="Group 8"/>
          <p:cNvGrpSpPr>
            <a:grpSpLocks/>
          </p:cNvGrpSpPr>
          <p:nvPr/>
        </p:nvGrpSpPr>
        <p:grpSpPr bwMode="auto">
          <a:xfrm>
            <a:off x="363538" y="2859088"/>
            <a:ext cx="3359150" cy="3021012"/>
            <a:chOff x="11" y="1490"/>
            <a:chExt cx="2116" cy="1903"/>
          </a:xfrm>
        </p:grpSpPr>
        <p:sp>
          <p:nvSpPr>
            <p:cNvPr id="134153" name="Freeform 9"/>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54" name="Freeform 10"/>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4155" name="Rectangle 11"/>
          <p:cNvSpPr>
            <a:spLocks noChangeArrowheads="1"/>
          </p:cNvSpPr>
          <p:nvPr/>
        </p:nvSpPr>
        <p:spPr bwMode="auto">
          <a:xfrm>
            <a:off x="2747963" y="5137150"/>
            <a:ext cx="225425" cy="225425"/>
          </a:xfrm>
          <a:prstGeom prst="rect">
            <a:avLst/>
          </a:prstGeom>
          <a:solidFill>
            <a:srgbClr val="FF0000"/>
          </a:solidFill>
          <a:ln w="9525">
            <a:miter lim="800000"/>
            <a:headEnd/>
            <a:tailEnd/>
          </a:ln>
          <a:effectLst/>
          <a:scene3d>
            <a:camera prst="legacyObliqueTopRight">
              <a:rot lat="20999999" lon="21299999"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Freeform 2"/>
          <p:cNvSpPr>
            <a:spLocks/>
          </p:cNvSpPr>
          <p:nvPr/>
        </p:nvSpPr>
        <p:spPr bwMode="auto">
          <a:xfrm>
            <a:off x="1743075" y="5718175"/>
            <a:ext cx="3000375" cy="847725"/>
          </a:xfrm>
          <a:custGeom>
            <a:avLst/>
            <a:gdLst>
              <a:gd name="T0" fmla="*/ 1419 w 1890"/>
              <a:gd name="T1" fmla="*/ 114 h 534"/>
              <a:gd name="T2" fmla="*/ 1687 w 1890"/>
              <a:gd name="T3" fmla="*/ 477 h 534"/>
              <a:gd name="T4" fmla="*/ 204 w 1890"/>
              <a:gd name="T5" fmla="*/ 454 h 534"/>
              <a:gd name="T6" fmla="*/ 464 w 1890"/>
              <a:gd name="T7" fmla="*/ 138 h 534"/>
              <a:gd name="T8" fmla="*/ 977 w 1890"/>
              <a:gd name="T9" fmla="*/ 4 h 534"/>
              <a:gd name="T10" fmla="*/ 1419 w 1890"/>
              <a:gd name="T11" fmla="*/ 114 h 534"/>
            </a:gdLst>
            <a:ahLst/>
            <a:cxnLst>
              <a:cxn ang="0">
                <a:pos x="T0" y="T1"/>
              </a:cxn>
              <a:cxn ang="0">
                <a:pos x="T2" y="T3"/>
              </a:cxn>
              <a:cxn ang="0">
                <a:pos x="T4" y="T5"/>
              </a:cxn>
              <a:cxn ang="0">
                <a:pos x="T6" y="T7"/>
              </a:cxn>
              <a:cxn ang="0">
                <a:pos x="T8" y="T9"/>
              </a:cxn>
              <a:cxn ang="0">
                <a:pos x="T10" y="T11"/>
              </a:cxn>
            </a:cxnLst>
            <a:rect l="0" t="0" r="r" b="b"/>
            <a:pathLst>
              <a:path w="1890" h="534">
                <a:moveTo>
                  <a:pt x="1419" y="114"/>
                </a:moveTo>
                <a:cubicBezTo>
                  <a:pt x="1665" y="220"/>
                  <a:pt x="1890" y="420"/>
                  <a:pt x="1687" y="477"/>
                </a:cubicBezTo>
                <a:cubicBezTo>
                  <a:pt x="1484" y="534"/>
                  <a:pt x="408" y="510"/>
                  <a:pt x="204" y="454"/>
                </a:cubicBezTo>
                <a:cubicBezTo>
                  <a:pt x="0" y="398"/>
                  <a:pt x="335" y="213"/>
                  <a:pt x="464" y="138"/>
                </a:cubicBezTo>
                <a:cubicBezTo>
                  <a:pt x="593" y="63"/>
                  <a:pt x="818" y="8"/>
                  <a:pt x="977" y="4"/>
                </a:cubicBezTo>
                <a:cubicBezTo>
                  <a:pt x="1136" y="0"/>
                  <a:pt x="1327" y="91"/>
                  <a:pt x="1419" y="114"/>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171" name="Freeform 3"/>
          <p:cNvSpPr>
            <a:spLocks/>
          </p:cNvSpPr>
          <p:nvPr/>
        </p:nvSpPr>
        <p:spPr bwMode="auto">
          <a:xfrm>
            <a:off x="4606925" y="5570538"/>
            <a:ext cx="3497263" cy="1098550"/>
          </a:xfrm>
          <a:custGeom>
            <a:avLst/>
            <a:gdLst>
              <a:gd name="T0" fmla="*/ 775 w 2203"/>
              <a:gd name="T1" fmla="*/ 58 h 692"/>
              <a:gd name="T2" fmla="*/ 1304 w 2203"/>
              <a:gd name="T3" fmla="*/ 58 h 692"/>
              <a:gd name="T4" fmla="*/ 1785 w 2203"/>
              <a:gd name="T5" fmla="*/ 264 h 692"/>
              <a:gd name="T6" fmla="*/ 1951 w 2203"/>
              <a:gd name="T7" fmla="*/ 610 h 692"/>
              <a:gd name="T8" fmla="*/ 270 w 2203"/>
              <a:gd name="T9" fmla="*/ 658 h 692"/>
              <a:gd name="T10" fmla="*/ 333 w 2203"/>
              <a:gd name="T11" fmla="*/ 405 h 692"/>
              <a:gd name="T12" fmla="*/ 775 w 2203"/>
              <a:gd name="T13" fmla="*/ 58 h 692"/>
            </a:gdLst>
            <a:ahLst/>
            <a:cxnLst>
              <a:cxn ang="0">
                <a:pos x="T0" y="T1"/>
              </a:cxn>
              <a:cxn ang="0">
                <a:pos x="T2" y="T3"/>
              </a:cxn>
              <a:cxn ang="0">
                <a:pos x="T4" y="T5"/>
              </a:cxn>
              <a:cxn ang="0">
                <a:pos x="T6" y="T7"/>
              </a:cxn>
              <a:cxn ang="0">
                <a:pos x="T8" y="T9"/>
              </a:cxn>
              <a:cxn ang="0">
                <a:pos x="T10" y="T11"/>
              </a:cxn>
              <a:cxn ang="0">
                <a:pos x="T12" y="T13"/>
              </a:cxn>
            </a:cxnLst>
            <a:rect l="0" t="0" r="r" b="b"/>
            <a:pathLst>
              <a:path w="2203" h="692">
                <a:moveTo>
                  <a:pt x="775" y="58"/>
                </a:moveTo>
                <a:cubicBezTo>
                  <a:pt x="937" y="0"/>
                  <a:pt x="1136" y="24"/>
                  <a:pt x="1304" y="58"/>
                </a:cubicBezTo>
                <a:cubicBezTo>
                  <a:pt x="1472" y="92"/>
                  <a:pt x="1677" y="172"/>
                  <a:pt x="1785" y="264"/>
                </a:cubicBezTo>
                <a:cubicBezTo>
                  <a:pt x="1893" y="356"/>
                  <a:pt x="2203" y="544"/>
                  <a:pt x="1951" y="610"/>
                </a:cubicBezTo>
                <a:cubicBezTo>
                  <a:pt x="1699" y="676"/>
                  <a:pt x="540" y="692"/>
                  <a:pt x="270" y="658"/>
                </a:cubicBezTo>
                <a:cubicBezTo>
                  <a:pt x="0" y="624"/>
                  <a:pt x="249" y="505"/>
                  <a:pt x="333" y="405"/>
                </a:cubicBezTo>
                <a:cubicBezTo>
                  <a:pt x="417" y="305"/>
                  <a:pt x="613" y="116"/>
                  <a:pt x="775" y="58"/>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172" name="Rectangle 4"/>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173" name="Rectangle 5"/>
          <p:cNvSpPr>
            <a:spLocks noGrp="1" noChangeArrowheads="1"/>
          </p:cNvSpPr>
          <p:nvPr>
            <p:ph type="title"/>
          </p:nvPr>
        </p:nvSpPr>
        <p:spPr>
          <a:xfrm>
            <a:off x="457200" y="-207963"/>
            <a:ext cx="8229600" cy="1143001"/>
          </a:xfrm>
        </p:spPr>
        <p:txBody>
          <a:bodyPr/>
          <a:lstStyle/>
          <a:p>
            <a:r>
              <a:rPr lang="en-US" altLang="en-US"/>
              <a:t>Dabbing to remove excess</a:t>
            </a:r>
          </a:p>
        </p:txBody>
      </p:sp>
      <p:sp>
        <p:nvSpPr>
          <p:cNvPr id="135174" name="Rectangle 6" descr="Light downward diagonal"/>
          <p:cNvSpPr>
            <a:spLocks noChangeArrowheads="1"/>
          </p:cNvSpPr>
          <p:nvPr/>
        </p:nvSpPr>
        <p:spPr bwMode="auto">
          <a:xfrm>
            <a:off x="-350838" y="6337300"/>
            <a:ext cx="9858376" cy="520700"/>
          </a:xfrm>
          <a:prstGeom prst="rect">
            <a:avLst/>
          </a:prstGeom>
          <a:pattFill prst="ltDnDiag">
            <a:fgClr>
              <a:schemeClr val="accent2"/>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800"/>
          </a:p>
        </p:txBody>
      </p:sp>
      <p:sp>
        <p:nvSpPr>
          <p:cNvPr id="135175" name="Text Box 7"/>
          <p:cNvSpPr txBox="1">
            <a:spLocks noChangeArrowheads="1"/>
          </p:cNvSpPr>
          <p:nvPr/>
        </p:nvSpPr>
        <p:spPr bwMode="auto">
          <a:xfrm>
            <a:off x="3756025" y="6415088"/>
            <a:ext cx="15430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clean surface</a:t>
            </a:r>
          </a:p>
        </p:txBody>
      </p:sp>
      <p:sp>
        <p:nvSpPr>
          <p:cNvPr id="135176" name="Freeform 8"/>
          <p:cNvSpPr>
            <a:spLocks/>
          </p:cNvSpPr>
          <p:nvPr/>
        </p:nvSpPr>
        <p:spPr bwMode="auto">
          <a:xfrm>
            <a:off x="-887413" y="2390775"/>
            <a:ext cx="3317876" cy="3122613"/>
          </a:xfrm>
          <a:custGeom>
            <a:avLst/>
            <a:gdLst>
              <a:gd name="T0" fmla="*/ 1513 w 2090"/>
              <a:gd name="T1" fmla="*/ 956 h 1967"/>
              <a:gd name="T2" fmla="*/ 1900 w 2090"/>
              <a:gd name="T3" fmla="*/ 1193 h 1967"/>
              <a:gd name="T4" fmla="*/ 2073 w 2090"/>
              <a:gd name="T5" fmla="*/ 1524 h 1967"/>
              <a:gd name="T6" fmla="*/ 2002 w 2090"/>
              <a:gd name="T7" fmla="*/ 1808 h 1967"/>
              <a:gd name="T8" fmla="*/ 1679 w 2090"/>
              <a:gd name="T9" fmla="*/ 1966 h 1967"/>
              <a:gd name="T10" fmla="*/ 1221 w 2090"/>
              <a:gd name="T11" fmla="*/ 1800 h 1967"/>
              <a:gd name="T12" fmla="*/ 977 w 2090"/>
              <a:gd name="T13" fmla="*/ 1516 h 1967"/>
              <a:gd name="T14" fmla="*/ 724 w 2090"/>
              <a:gd name="T15" fmla="*/ 980 h 1967"/>
              <a:gd name="T16" fmla="*/ 29 w 2090"/>
              <a:gd name="T17" fmla="*/ 41 h 1967"/>
              <a:gd name="T18" fmla="*/ 898 w 2090"/>
              <a:gd name="T19" fmla="*/ 735 h 1967"/>
              <a:gd name="T20" fmla="*/ 1513 w 2090"/>
              <a:gd name="T21" fmla="*/ 956 h 1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90" h="1967">
                <a:moveTo>
                  <a:pt x="1513" y="956"/>
                </a:moveTo>
                <a:cubicBezTo>
                  <a:pt x="1680" y="1032"/>
                  <a:pt x="1807" y="1098"/>
                  <a:pt x="1900" y="1193"/>
                </a:cubicBezTo>
                <a:cubicBezTo>
                  <a:pt x="1993" y="1288"/>
                  <a:pt x="2056" y="1422"/>
                  <a:pt x="2073" y="1524"/>
                </a:cubicBezTo>
                <a:cubicBezTo>
                  <a:pt x="2090" y="1626"/>
                  <a:pt x="2068" y="1734"/>
                  <a:pt x="2002" y="1808"/>
                </a:cubicBezTo>
                <a:cubicBezTo>
                  <a:pt x="1936" y="1882"/>
                  <a:pt x="1809" y="1967"/>
                  <a:pt x="1679" y="1966"/>
                </a:cubicBezTo>
                <a:cubicBezTo>
                  <a:pt x="1549" y="1965"/>
                  <a:pt x="1338" y="1875"/>
                  <a:pt x="1221" y="1800"/>
                </a:cubicBezTo>
                <a:cubicBezTo>
                  <a:pt x="1104" y="1725"/>
                  <a:pt x="1060" y="1653"/>
                  <a:pt x="977" y="1516"/>
                </a:cubicBezTo>
                <a:cubicBezTo>
                  <a:pt x="894" y="1379"/>
                  <a:pt x="882" y="1226"/>
                  <a:pt x="724" y="980"/>
                </a:cubicBezTo>
                <a:cubicBezTo>
                  <a:pt x="566" y="734"/>
                  <a:pt x="0" y="82"/>
                  <a:pt x="29" y="41"/>
                </a:cubicBezTo>
                <a:cubicBezTo>
                  <a:pt x="58" y="0"/>
                  <a:pt x="651" y="583"/>
                  <a:pt x="898" y="735"/>
                </a:cubicBezTo>
                <a:cubicBezTo>
                  <a:pt x="1145" y="887"/>
                  <a:pt x="1346" y="880"/>
                  <a:pt x="1513" y="956"/>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5177" name="Group 9"/>
          <p:cNvGrpSpPr>
            <a:grpSpLocks/>
          </p:cNvGrpSpPr>
          <p:nvPr/>
        </p:nvGrpSpPr>
        <p:grpSpPr bwMode="auto">
          <a:xfrm>
            <a:off x="-1146175" y="2281238"/>
            <a:ext cx="3359150" cy="3021012"/>
            <a:chOff x="11" y="1490"/>
            <a:chExt cx="2116" cy="1903"/>
          </a:xfrm>
        </p:grpSpPr>
        <p:sp>
          <p:nvSpPr>
            <p:cNvPr id="135178" name="Freeform 10"/>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179" name="Freeform 11"/>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5180" name="Rectangle 12"/>
          <p:cNvSpPr>
            <a:spLocks noChangeArrowheads="1"/>
          </p:cNvSpPr>
          <p:nvPr/>
        </p:nvSpPr>
        <p:spPr bwMode="auto">
          <a:xfrm>
            <a:off x="1238250" y="4559300"/>
            <a:ext cx="225425" cy="225425"/>
          </a:xfrm>
          <a:prstGeom prst="rect">
            <a:avLst/>
          </a:prstGeom>
          <a:solidFill>
            <a:srgbClr val="FF0000"/>
          </a:solidFill>
          <a:ln w="9525">
            <a:miter lim="800000"/>
            <a:headEnd/>
            <a:tailEnd/>
          </a:ln>
          <a:effectLst/>
          <a:scene3d>
            <a:camera prst="legacyObliqueTopRight">
              <a:rot lat="20999999" lon="21299999"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Freeform 2"/>
          <p:cNvSpPr>
            <a:spLocks/>
          </p:cNvSpPr>
          <p:nvPr/>
        </p:nvSpPr>
        <p:spPr bwMode="auto">
          <a:xfrm>
            <a:off x="-827088" y="4578350"/>
            <a:ext cx="2268538" cy="2051050"/>
          </a:xfrm>
          <a:custGeom>
            <a:avLst/>
            <a:gdLst>
              <a:gd name="T0" fmla="*/ 727 w 1429"/>
              <a:gd name="T1" fmla="*/ 218 h 1292"/>
              <a:gd name="T2" fmla="*/ 1039 w 1429"/>
              <a:gd name="T3" fmla="*/ 449 h 1292"/>
              <a:gd name="T4" fmla="*/ 1196 w 1429"/>
              <a:gd name="T5" fmla="*/ 712 h 1292"/>
              <a:gd name="T6" fmla="*/ 1222 w 1429"/>
              <a:gd name="T7" fmla="*/ 990 h 1292"/>
              <a:gd name="T8" fmla="*/ 1377 w 1429"/>
              <a:gd name="T9" fmla="*/ 1181 h 1292"/>
              <a:gd name="T10" fmla="*/ 908 w 1429"/>
              <a:gd name="T11" fmla="*/ 1255 h 1292"/>
              <a:gd name="T12" fmla="*/ 340 w 1429"/>
              <a:gd name="T13" fmla="*/ 1247 h 1292"/>
              <a:gd name="T14" fmla="*/ 441 w 1429"/>
              <a:gd name="T15" fmla="*/ 982 h 1292"/>
              <a:gd name="T16" fmla="*/ 282 w 1429"/>
              <a:gd name="T17" fmla="*/ 663 h 1292"/>
              <a:gd name="T18" fmla="*/ 52 w 1429"/>
              <a:gd name="T19" fmla="*/ 161 h 1292"/>
              <a:gd name="T20" fmla="*/ 19 w 1429"/>
              <a:gd name="T21" fmla="*/ 21 h 1292"/>
              <a:gd name="T22" fmla="*/ 118 w 1429"/>
              <a:gd name="T23" fmla="*/ 37 h 1292"/>
              <a:gd name="T24" fmla="*/ 727 w 1429"/>
              <a:gd name="T25" fmla="*/ 218 h 1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29" h="1292">
                <a:moveTo>
                  <a:pt x="727" y="218"/>
                </a:moveTo>
                <a:cubicBezTo>
                  <a:pt x="881" y="287"/>
                  <a:pt x="961" y="367"/>
                  <a:pt x="1039" y="449"/>
                </a:cubicBezTo>
                <a:cubicBezTo>
                  <a:pt x="1117" y="531"/>
                  <a:pt x="1166" y="622"/>
                  <a:pt x="1196" y="712"/>
                </a:cubicBezTo>
                <a:cubicBezTo>
                  <a:pt x="1226" y="802"/>
                  <a:pt x="1192" y="912"/>
                  <a:pt x="1222" y="990"/>
                </a:cubicBezTo>
                <a:cubicBezTo>
                  <a:pt x="1252" y="1068"/>
                  <a:pt x="1429" y="1137"/>
                  <a:pt x="1377" y="1181"/>
                </a:cubicBezTo>
                <a:cubicBezTo>
                  <a:pt x="1325" y="1225"/>
                  <a:pt x="1081" y="1244"/>
                  <a:pt x="908" y="1255"/>
                </a:cubicBezTo>
                <a:cubicBezTo>
                  <a:pt x="735" y="1266"/>
                  <a:pt x="418" y="1292"/>
                  <a:pt x="340" y="1247"/>
                </a:cubicBezTo>
                <a:cubicBezTo>
                  <a:pt x="262" y="1202"/>
                  <a:pt x="451" y="1079"/>
                  <a:pt x="441" y="982"/>
                </a:cubicBezTo>
                <a:cubicBezTo>
                  <a:pt x="431" y="885"/>
                  <a:pt x="347" y="800"/>
                  <a:pt x="282" y="663"/>
                </a:cubicBezTo>
                <a:cubicBezTo>
                  <a:pt x="217" y="526"/>
                  <a:pt x="96" y="268"/>
                  <a:pt x="52" y="161"/>
                </a:cubicBezTo>
                <a:cubicBezTo>
                  <a:pt x="8" y="54"/>
                  <a:pt x="8" y="42"/>
                  <a:pt x="19" y="21"/>
                </a:cubicBezTo>
                <a:cubicBezTo>
                  <a:pt x="30" y="0"/>
                  <a:pt x="0" y="4"/>
                  <a:pt x="118" y="37"/>
                </a:cubicBezTo>
                <a:cubicBezTo>
                  <a:pt x="236" y="70"/>
                  <a:pt x="560" y="162"/>
                  <a:pt x="727" y="218"/>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195" name="Freeform 3"/>
          <p:cNvSpPr>
            <a:spLocks/>
          </p:cNvSpPr>
          <p:nvPr/>
        </p:nvSpPr>
        <p:spPr bwMode="auto">
          <a:xfrm>
            <a:off x="1743075" y="5718175"/>
            <a:ext cx="3000375" cy="847725"/>
          </a:xfrm>
          <a:custGeom>
            <a:avLst/>
            <a:gdLst>
              <a:gd name="T0" fmla="*/ 1419 w 1890"/>
              <a:gd name="T1" fmla="*/ 114 h 534"/>
              <a:gd name="T2" fmla="*/ 1687 w 1890"/>
              <a:gd name="T3" fmla="*/ 477 h 534"/>
              <a:gd name="T4" fmla="*/ 204 w 1890"/>
              <a:gd name="T5" fmla="*/ 454 h 534"/>
              <a:gd name="T6" fmla="*/ 464 w 1890"/>
              <a:gd name="T7" fmla="*/ 138 h 534"/>
              <a:gd name="T8" fmla="*/ 977 w 1890"/>
              <a:gd name="T9" fmla="*/ 4 h 534"/>
              <a:gd name="T10" fmla="*/ 1419 w 1890"/>
              <a:gd name="T11" fmla="*/ 114 h 534"/>
            </a:gdLst>
            <a:ahLst/>
            <a:cxnLst>
              <a:cxn ang="0">
                <a:pos x="T0" y="T1"/>
              </a:cxn>
              <a:cxn ang="0">
                <a:pos x="T2" y="T3"/>
              </a:cxn>
              <a:cxn ang="0">
                <a:pos x="T4" y="T5"/>
              </a:cxn>
              <a:cxn ang="0">
                <a:pos x="T6" y="T7"/>
              </a:cxn>
              <a:cxn ang="0">
                <a:pos x="T8" y="T9"/>
              </a:cxn>
              <a:cxn ang="0">
                <a:pos x="T10" y="T11"/>
              </a:cxn>
            </a:cxnLst>
            <a:rect l="0" t="0" r="r" b="b"/>
            <a:pathLst>
              <a:path w="1890" h="534">
                <a:moveTo>
                  <a:pt x="1419" y="114"/>
                </a:moveTo>
                <a:cubicBezTo>
                  <a:pt x="1665" y="220"/>
                  <a:pt x="1890" y="420"/>
                  <a:pt x="1687" y="477"/>
                </a:cubicBezTo>
                <a:cubicBezTo>
                  <a:pt x="1484" y="534"/>
                  <a:pt x="408" y="510"/>
                  <a:pt x="204" y="454"/>
                </a:cubicBezTo>
                <a:cubicBezTo>
                  <a:pt x="0" y="398"/>
                  <a:pt x="335" y="213"/>
                  <a:pt x="464" y="138"/>
                </a:cubicBezTo>
                <a:cubicBezTo>
                  <a:pt x="593" y="63"/>
                  <a:pt x="818" y="8"/>
                  <a:pt x="977" y="4"/>
                </a:cubicBezTo>
                <a:cubicBezTo>
                  <a:pt x="1136" y="0"/>
                  <a:pt x="1327" y="91"/>
                  <a:pt x="1419" y="114"/>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196" name="Freeform 4"/>
          <p:cNvSpPr>
            <a:spLocks/>
          </p:cNvSpPr>
          <p:nvPr/>
        </p:nvSpPr>
        <p:spPr bwMode="auto">
          <a:xfrm>
            <a:off x="4606925" y="5570538"/>
            <a:ext cx="3497263" cy="1098550"/>
          </a:xfrm>
          <a:custGeom>
            <a:avLst/>
            <a:gdLst>
              <a:gd name="T0" fmla="*/ 775 w 2203"/>
              <a:gd name="T1" fmla="*/ 58 h 692"/>
              <a:gd name="T2" fmla="*/ 1304 w 2203"/>
              <a:gd name="T3" fmla="*/ 58 h 692"/>
              <a:gd name="T4" fmla="*/ 1785 w 2203"/>
              <a:gd name="T5" fmla="*/ 264 h 692"/>
              <a:gd name="T6" fmla="*/ 1951 w 2203"/>
              <a:gd name="T7" fmla="*/ 610 h 692"/>
              <a:gd name="T8" fmla="*/ 270 w 2203"/>
              <a:gd name="T9" fmla="*/ 658 h 692"/>
              <a:gd name="T10" fmla="*/ 333 w 2203"/>
              <a:gd name="T11" fmla="*/ 405 h 692"/>
              <a:gd name="T12" fmla="*/ 775 w 2203"/>
              <a:gd name="T13" fmla="*/ 58 h 692"/>
            </a:gdLst>
            <a:ahLst/>
            <a:cxnLst>
              <a:cxn ang="0">
                <a:pos x="T0" y="T1"/>
              </a:cxn>
              <a:cxn ang="0">
                <a:pos x="T2" y="T3"/>
              </a:cxn>
              <a:cxn ang="0">
                <a:pos x="T4" y="T5"/>
              </a:cxn>
              <a:cxn ang="0">
                <a:pos x="T6" y="T7"/>
              </a:cxn>
              <a:cxn ang="0">
                <a:pos x="T8" y="T9"/>
              </a:cxn>
              <a:cxn ang="0">
                <a:pos x="T10" y="T11"/>
              </a:cxn>
              <a:cxn ang="0">
                <a:pos x="T12" y="T13"/>
              </a:cxn>
            </a:cxnLst>
            <a:rect l="0" t="0" r="r" b="b"/>
            <a:pathLst>
              <a:path w="2203" h="692">
                <a:moveTo>
                  <a:pt x="775" y="58"/>
                </a:moveTo>
                <a:cubicBezTo>
                  <a:pt x="937" y="0"/>
                  <a:pt x="1136" y="24"/>
                  <a:pt x="1304" y="58"/>
                </a:cubicBezTo>
                <a:cubicBezTo>
                  <a:pt x="1472" y="92"/>
                  <a:pt x="1677" y="172"/>
                  <a:pt x="1785" y="264"/>
                </a:cubicBezTo>
                <a:cubicBezTo>
                  <a:pt x="1893" y="356"/>
                  <a:pt x="2203" y="544"/>
                  <a:pt x="1951" y="610"/>
                </a:cubicBezTo>
                <a:cubicBezTo>
                  <a:pt x="1699" y="676"/>
                  <a:pt x="540" y="692"/>
                  <a:pt x="270" y="658"/>
                </a:cubicBezTo>
                <a:cubicBezTo>
                  <a:pt x="0" y="624"/>
                  <a:pt x="249" y="505"/>
                  <a:pt x="333" y="405"/>
                </a:cubicBezTo>
                <a:cubicBezTo>
                  <a:pt x="417" y="305"/>
                  <a:pt x="613" y="116"/>
                  <a:pt x="775" y="58"/>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197" name="Rectangle 5"/>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198" name="Rectangle 6"/>
          <p:cNvSpPr>
            <a:spLocks noGrp="1" noChangeArrowheads="1"/>
          </p:cNvSpPr>
          <p:nvPr>
            <p:ph type="title"/>
          </p:nvPr>
        </p:nvSpPr>
        <p:spPr>
          <a:xfrm>
            <a:off x="457200" y="-207963"/>
            <a:ext cx="8229600" cy="1143001"/>
          </a:xfrm>
        </p:spPr>
        <p:txBody>
          <a:bodyPr/>
          <a:lstStyle/>
          <a:p>
            <a:r>
              <a:rPr lang="en-US" altLang="en-US"/>
              <a:t>Dabbing to remove excess</a:t>
            </a:r>
          </a:p>
        </p:txBody>
      </p:sp>
      <p:sp>
        <p:nvSpPr>
          <p:cNvPr id="136199" name="Rectangle 7" descr="Light downward diagonal"/>
          <p:cNvSpPr>
            <a:spLocks noChangeArrowheads="1"/>
          </p:cNvSpPr>
          <p:nvPr/>
        </p:nvSpPr>
        <p:spPr bwMode="auto">
          <a:xfrm>
            <a:off x="-350838" y="6337300"/>
            <a:ext cx="9858376" cy="520700"/>
          </a:xfrm>
          <a:prstGeom prst="rect">
            <a:avLst/>
          </a:prstGeom>
          <a:pattFill prst="ltDnDiag">
            <a:fgClr>
              <a:schemeClr val="accent2"/>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800"/>
          </a:p>
        </p:txBody>
      </p:sp>
      <p:sp>
        <p:nvSpPr>
          <p:cNvPr id="136200" name="Text Box 8"/>
          <p:cNvSpPr txBox="1">
            <a:spLocks noChangeArrowheads="1"/>
          </p:cNvSpPr>
          <p:nvPr/>
        </p:nvSpPr>
        <p:spPr bwMode="auto">
          <a:xfrm>
            <a:off x="3756025" y="6415088"/>
            <a:ext cx="15430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clean surface</a:t>
            </a:r>
          </a:p>
        </p:txBody>
      </p:sp>
      <p:grpSp>
        <p:nvGrpSpPr>
          <p:cNvPr id="136201" name="Group 9"/>
          <p:cNvGrpSpPr>
            <a:grpSpLocks/>
          </p:cNvGrpSpPr>
          <p:nvPr/>
        </p:nvGrpSpPr>
        <p:grpSpPr bwMode="auto">
          <a:xfrm>
            <a:off x="-2324100" y="3170238"/>
            <a:ext cx="3359150" cy="3021012"/>
            <a:chOff x="11" y="1490"/>
            <a:chExt cx="2116" cy="1903"/>
          </a:xfrm>
        </p:grpSpPr>
        <p:sp>
          <p:nvSpPr>
            <p:cNvPr id="136202" name="Freeform 10"/>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03" name="Freeform 11"/>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6204" name="Rectangle 12"/>
          <p:cNvSpPr>
            <a:spLocks noChangeArrowheads="1"/>
          </p:cNvSpPr>
          <p:nvPr/>
        </p:nvSpPr>
        <p:spPr bwMode="auto">
          <a:xfrm>
            <a:off x="60325" y="5448300"/>
            <a:ext cx="225425" cy="225425"/>
          </a:xfrm>
          <a:prstGeom prst="rect">
            <a:avLst/>
          </a:prstGeom>
          <a:solidFill>
            <a:srgbClr val="FF0000"/>
          </a:solidFill>
          <a:ln w="9525">
            <a:miter lim="800000"/>
            <a:headEnd/>
            <a:tailEnd/>
          </a:ln>
          <a:effectLst/>
          <a:scene3d>
            <a:camera prst="legacyObliqueTopRight">
              <a:rot lat="20999999" lon="21299999"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Freeform 2"/>
          <p:cNvSpPr>
            <a:spLocks/>
          </p:cNvSpPr>
          <p:nvPr/>
        </p:nvSpPr>
        <p:spPr bwMode="auto">
          <a:xfrm>
            <a:off x="3514725" y="2708275"/>
            <a:ext cx="1701800" cy="1408113"/>
          </a:xfrm>
          <a:custGeom>
            <a:avLst/>
            <a:gdLst>
              <a:gd name="T0" fmla="*/ 705 w 1072"/>
              <a:gd name="T1" fmla="*/ 274 h 887"/>
              <a:gd name="T2" fmla="*/ 1013 w 1072"/>
              <a:gd name="T3" fmla="*/ 511 h 887"/>
              <a:gd name="T4" fmla="*/ 1037 w 1072"/>
              <a:gd name="T5" fmla="*/ 772 h 887"/>
              <a:gd name="T6" fmla="*/ 800 w 1072"/>
              <a:gd name="T7" fmla="*/ 874 h 887"/>
              <a:gd name="T8" fmla="*/ 563 w 1072"/>
              <a:gd name="T9" fmla="*/ 850 h 887"/>
              <a:gd name="T10" fmla="*/ 279 w 1072"/>
              <a:gd name="T11" fmla="*/ 667 h 887"/>
              <a:gd name="T12" fmla="*/ 49 w 1072"/>
              <a:gd name="T13" fmla="*/ 165 h 887"/>
              <a:gd name="T14" fmla="*/ 16 w 1072"/>
              <a:gd name="T15" fmla="*/ 25 h 887"/>
              <a:gd name="T16" fmla="*/ 115 w 1072"/>
              <a:gd name="T17" fmla="*/ 41 h 887"/>
              <a:gd name="T18" fmla="*/ 705 w 1072"/>
              <a:gd name="T19" fmla="*/ 274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2" h="887">
                <a:moveTo>
                  <a:pt x="705" y="274"/>
                </a:moveTo>
                <a:cubicBezTo>
                  <a:pt x="855" y="352"/>
                  <a:pt x="958" y="428"/>
                  <a:pt x="1013" y="511"/>
                </a:cubicBezTo>
                <a:cubicBezTo>
                  <a:pt x="1068" y="594"/>
                  <a:pt x="1072" y="712"/>
                  <a:pt x="1037" y="772"/>
                </a:cubicBezTo>
                <a:cubicBezTo>
                  <a:pt x="1002" y="832"/>
                  <a:pt x="879" y="861"/>
                  <a:pt x="800" y="874"/>
                </a:cubicBezTo>
                <a:cubicBezTo>
                  <a:pt x="721" y="887"/>
                  <a:pt x="650" y="884"/>
                  <a:pt x="563" y="850"/>
                </a:cubicBezTo>
                <a:cubicBezTo>
                  <a:pt x="476" y="816"/>
                  <a:pt x="365" y="781"/>
                  <a:pt x="279" y="667"/>
                </a:cubicBezTo>
                <a:cubicBezTo>
                  <a:pt x="193" y="553"/>
                  <a:pt x="93" y="272"/>
                  <a:pt x="49" y="165"/>
                </a:cubicBezTo>
                <a:cubicBezTo>
                  <a:pt x="5" y="58"/>
                  <a:pt x="5" y="46"/>
                  <a:pt x="16" y="25"/>
                </a:cubicBezTo>
                <a:cubicBezTo>
                  <a:pt x="27" y="4"/>
                  <a:pt x="0" y="0"/>
                  <a:pt x="115" y="41"/>
                </a:cubicBezTo>
                <a:cubicBezTo>
                  <a:pt x="230" y="82"/>
                  <a:pt x="555" y="196"/>
                  <a:pt x="705" y="274"/>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219" name="Freeform 3"/>
          <p:cNvSpPr>
            <a:spLocks/>
          </p:cNvSpPr>
          <p:nvPr/>
        </p:nvSpPr>
        <p:spPr bwMode="auto">
          <a:xfrm>
            <a:off x="-492125" y="5970588"/>
            <a:ext cx="1868488" cy="660400"/>
          </a:xfrm>
          <a:custGeom>
            <a:avLst/>
            <a:gdLst>
              <a:gd name="T0" fmla="*/ 1011 w 1177"/>
              <a:gd name="T1" fmla="*/ 113 h 416"/>
              <a:gd name="T2" fmla="*/ 1166 w 1177"/>
              <a:gd name="T3" fmla="*/ 304 h 416"/>
              <a:gd name="T4" fmla="*/ 1004 w 1177"/>
              <a:gd name="T5" fmla="*/ 381 h 416"/>
              <a:gd name="T6" fmla="*/ 129 w 1177"/>
              <a:gd name="T7" fmla="*/ 370 h 416"/>
              <a:gd name="T8" fmla="*/ 230 w 1177"/>
              <a:gd name="T9" fmla="*/ 105 h 416"/>
              <a:gd name="T10" fmla="*/ 444 w 1177"/>
              <a:gd name="T11" fmla="*/ 26 h 416"/>
              <a:gd name="T12" fmla="*/ 641 w 1177"/>
              <a:gd name="T13" fmla="*/ 3 h 416"/>
              <a:gd name="T14" fmla="*/ 854 w 1177"/>
              <a:gd name="T15" fmla="*/ 42 h 416"/>
              <a:gd name="T16" fmla="*/ 1011 w 1177"/>
              <a:gd name="T17" fmla="*/ 11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7" h="416">
                <a:moveTo>
                  <a:pt x="1011" y="113"/>
                </a:moveTo>
                <a:cubicBezTo>
                  <a:pt x="1063" y="153"/>
                  <a:pt x="1167" y="259"/>
                  <a:pt x="1166" y="304"/>
                </a:cubicBezTo>
                <a:cubicBezTo>
                  <a:pt x="1165" y="349"/>
                  <a:pt x="1177" y="370"/>
                  <a:pt x="1004" y="381"/>
                </a:cubicBezTo>
                <a:cubicBezTo>
                  <a:pt x="831" y="392"/>
                  <a:pt x="258" y="416"/>
                  <a:pt x="129" y="370"/>
                </a:cubicBezTo>
                <a:cubicBezTo>
                  <a:pt x="0" y="324"/>
                  <a:pt x="178" y="162"/>
                  <a:pt x="230" y="105"/>
                </a:cubicBezTo>
                <a:cubicBezTo>
                  <a:pt x="282" y="48"/>
                  <a:pt x="376" y="43"/>
                  <a:pt x="444" y="26"/>
                </a:cubicBezTo>
                <a:cubicBezTo>
                  <a:pt x="512" y="9"/>
                  <a:pt x="573" y="0"/>
                  <a:pt x="641" y="3"/>
                </a:cubicBezTo>
                <a:cubicBezTo>
                  <a:pt x="709" y="6"/>
                  <a:pt x="792" y="24"/>
                  <a:pt x="854" y="42"/>
                </a:cubicBezTo>
                <a:cubicBezTo>
                  <a:pt x="916" y="60"/>
                  <a:pt x="978" y="98"/>
                  <a:pt x="1011" y="113"/>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220" name="Freeform 4"/>
          <p:cNvSpPr>
            <a:spLocks/>
          </p:cNvSpPr>
          <p:nvPr/>
        </p:nvSpPr>
        <p:spPr bwMode="auto">
          <a:xfrm>
            <a:off x="1743075" y="5718175"/>
            <a:ext cx="3000375" cy="847725"/>
          </a:xfrm>
          <a:custGeom>
            <a:avLst/>
            <a:gdLst>
              <a:gd name="T0" fmla="*/ 1419 w 1890"/>
              <a:gd name="T1" fmla="*/ 114 h 534"/>
              <a:gd name="T2" fmla="*/ 1687 w 1890"/>
              <a:gd name="T3" fmla="*/ 477 h 534"/>
              <a:gd name="T4" fmla="*/ 204 w 1890"/>
              <a:gd name="T5" fmla="*/ 454 h 534"/>
              <a:gd name="T6" fmla="*/ 464 w 1890"/>
              <a:gd name="T7" fmla="*/ 138 h 534"/>
              <a:gd name="T8" fmla="*/ 977 w 1890"/>
              <a:gd name="T9" fmla="*/ 4 h 534"/>
              <a:gd name="T10" fmla="*/ 1419 w 1890"/>
              <a:gd name="T11" fmla="*/ 114 h 534"/>
            </a:gdLst>
            <a:ahLst/>
            <a:cxnLst>
              <a:cxn ang="0">
                <a:pos x="T0" y="T1"/>
              </a:cxn>
              <a:cxn ang="0">
                <a:pos x="T2" y="T3"/>
              </a:cxn>
              <a:cxn ang="0">
                <a:pos x="T4" y="T5"/>
              </a:cxn>
              <a:cxn ang="0">
                <a:pos x="T6" y="T7"/>
              </a:cxn>
              <a:cxn ang="0">
                <a:pos x="T8" y="T9"/>
              </a:cxn>
              <a:cxn ang="0">
                <a:pos x="T10" y="T11"/>
              </a:cxn>
            </a:cxnLst>
            <a:rect l="0" t="0" r="r" b="b"/>
            <a:pathLst>
              <a:path w="1890" h="534">
                <a:moveTo>
                  <a:pt x="1419" y="114"/>
                </a:moveTo>
                <a:cubicBezTo>
                  <a:pt x="1665" y="220"/>
                  <a:pt x="1890" y="420"/>
                  <a:pt x="1687" y="477"/>
                </a:cubicBezTo>
                <a:cubicBezTo>
                  <a:pt x="1484" y="534"/>
                  <a:pt x="408" y="510"/>
                  <a:pt x="204" y="454"/>
                </a:cubicBezTo>
                <a:cubicBezTo>
                  <a:pt x="0" y="398"/>
                  <a:pt x="335" y="213"/>
                  <a:pt x="464" y="138"/>
                </a:cubicBezTo>
                <a:cubicBezTo>
                  <a:pt x="593" y="63"/>
                  <a:pt x="818" y="8"/>
                  <a:pt x="977" y="4"/>
                </a:cubicBezTo>
                <a:cubicBezTo>
                  <a:pt x="1136" y="0"/>
                  <a:pt x="1327" y="91"/>
                  <a:pt x="1419" y="114"/>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221" name="Freeform 5"/>
          <p:cNvSpPr>
            <a:spLocks/>
          </p:cNvSpPr>
          <p:nvPr/>
        </p:nvSpPr>
        <p:spPr bwMode="auto">
          <a:xfrm>
            <a:off x="4606925" y="5570538"/>
            <a:ext cx="3497263" cy="1098550"/>
          </a:xfrm>
          <a:custGeom>
            <a:avLst/>
            <a:gdLst>
              <a:gd name="T0" fmla="*/ 775 w 2203"/>
              <a:gd name="T1" fmla="*/ 58 h 692"/>
              <a:gd name="T2" fmla="*/ 1304 w 2203"/>
              <a:gd name="T3" fmla="*/ 58 h 692"/>
              <a:gd name="T4" fmla="*/ 1785 w 2203"/>
              <a:gd name="T5" fmla="*/ 264 h 692"/>
              <a:gd name="T6" fmla="*/ 1951 w 2203"/>
              <a:gd name="T7" fmla="*/ 610 h 692"/>
              <a:gd name="T8" fmla="*/ 270 w 2203"/>
              <a:gd name="T9" fmla="*/ 658 h 692"/>
              <a:gd name="T10" fmla="*/ 333 w 2203"/>
              <a:gd name="T11" fmla="*/ 405 h 692"/>
              <a:gd name="T12" fmla="*/ 775 w 2203"/>
              <a:gd name="T13" fmla="*/ 58 h 692"/>
            </a:gdLst>
            <a:ahLst/>
            <a:cxnLst>
              <a:cxn ang="0">
                <a:pos x="T0" y="T1"/>
              </a:cxn>
              <a:cxn ang="0">
                <a:pos x="T2" y="T3"/>
              </a:cxn>
              <a:cxn ang="0">
                <a:pos x="T4" y="T5"/>
              </a:cxn>
              <a:cxn ang="0">
                <a:pos x="T6" y="T7"/>
              </a:cxn>
              <a:cxn ang="0">
                <a:pos x="T8" y="T9"/>
              </a:cxn>
              <a:cxn ang="0">
                <a:pos x="T10" y="T11"/>
              </a:cxn>
              <a:cxn ang="0">
                <a:pos x="T12" y="T13"/>
              </a:cxn>
            </a:cxnLst>
            <a:rect l="0" t="0" r="r" b="b"/>
            <a:pathLst>
              <a:path w="2203" h="692">
                <a:moveTo>
                  <a:pt x="775" y="58"/>
                </a:moveTo>
                <a:cubicBezTo>
                  <a:pt x="937" y="0"/>
                  <a:pt x="1136" y="24"/>
                  <a:pt x="1304" y="58"/>
                </a:cubicBezTo>
                <a:cubicBezTo>
                  <a:pt x="1472" y="92"/>
                  <a:pt x="1677" y="172"/>
                  <a:pt x="1785" y="264"/>
                </a:cubicBezTo>
                <a:cubicBezTo>
                  <a:pt x="1893" y="356"/>
                  <a:pt x="2203" y="544"/>
                  <a:pt x="1951" y="610"/>
                </a:cubicBezTo>
                <a:cubicBezTo>
                  <a:pt x="1699" y="676"/>
                  <a:pt x="540" y="692"/>
                  <a:pt x="270" y="658"/>
                </a:cubicBezTo>
                <a:cubicBezTo>
                  <a:pt x="0" y="624"/>
                  <a:pt x="249" y="505"/>
                  <a:pt x="333" y="405"/>
                </a:cubicBezTo>
                <a:cubicBezTo>
                  <a:pt x="417" y="305"/>
                  <a:pt x="613" y="116"/>
                  <a:pt x="775" y="58"/>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222" name="Rectangle 6"/>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7223" name="Rectangle 7"/>
          <p:cNvSpPr>
            <a:spLocks noGrp="1" noChangeArrowheads="1"/>
          </p:cNvSpPr>
          <p:nvPr>
            <p:ph type="title"/>
          </p:nvPr>
        </p:nvSpPr>
        <p:spPr>
          <a:xfrm>
            <a:off x="457200" y="-207963"/>
            <a:ext cx="8229600" cy="1143001"/>
          </a:xfrm>
        </p:spPr>
        <p:txBody>
          <a:bodyPr/>
          <a:lstStyle/>
          <a:p>
            <a:r>
              <a:rPr lang="en-US" altLang="en-US"/>
              <a:t>Dabbing to remove excess</a:t>
            </a:r>
          </a:p>
        </p:txBody>
      </p:sp>
      <p:sp>
        <p:nvSpPr>
          <p:cNvPr id="137224" name="Rectangle 8" descr="Light downward diagonal"/>
          <p:cNvSpPr>
            <a:spLocks noChangeArrowheads="1"/>
          </p:cNvSpPr>
          <p:nvPr/>
        </p:nvSpPr>
        <p:spPr bwMode="auto">
          <a:xfrm>
            <a:off x="-350838" y="6337300"/>
            <a:ext cx="9858376" cy="520700"/>
          </a:xfrm>
          <a:prstGeom prst="rect">
            <a:avLst/>
          </a:prstGeom>
          <a:pattFill prst="ltDnDiag">
            <a:fgClr>
              <a:schemeClr val="accent2"/>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800"/>
          </a:p>
        </p:txBody>
      </p:sp>
      <p:sp>
        <p:nvSpPr>
          <p:cNvPr id="137225" name="Text Box 9"/>
          <p:cNvSpPr txBox="1">
            <a:spLocks noChangeArrowheads="1"/>
          </p:cNvSpPr>
          <p:nvPr/>
        </p:nvSpPr>
        <p:spPr bwMode="auto">
          <a:xfrm>
            <a:off x="3756025" y="6415088"/>
            <a:ext cx="15430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clean surface</a:t>
            </a:r>
          </a:p>
        </p:txBody>
      </p:sp>
      <p:grpSp>
        <p:nvGrpSpPr>
          <p:cNvPr id="137226" name="Group 10"/>
          <p:cNvGrpSpPr>
            <a:grpSpLocks/>
          </p:cNvGrpSpPr>
          <p:nvPr/>
        </p:nvGrpSpPr>
        <p:grpSpPr bwMode="auto">
          <a:xfrm>
            <a:off x="1843088" y="1157288"/>
            <a:ext cx="3359150" cy="3021012"/>
            <a:chOff x="11" y="1490"/>
            <a:chExt cx="2116" cy="1903"/>
          </a:xfrm>
        </p:grpSpPr>
        <p:sp>
          <p:nvSpPr>
            <p:cNvPr id="137227" name="Freeform 11"/>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228" name="Freeform 12"/>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7229" name="Rectangle 13"/>
          <p:cNvSpPr>
            <a:spLocks noChangeArrowheads="1"/>
          </p:cNvSpPr>
          <p:nvPr/>
        </p:nvSpPr>
        <p:spPr bwMode="auto">
          <a:xfrm>
            <a:off x="4227513" y="3435350"/>
            <a:ext cx="225425" cy="225425"/>
          </a:xfrm>
          <a:prstGeom prst="rect">
            <a:avLst/>
          </a:prstGeom>
          <a:solidFill>
            <a:srgbClr val="FF0000"/>
          </a:solidFill>
          <a:ln w="9525">
            <a:miter lim="800000"/>
            <a:headEnd/>
            <a:tailEnd/>
          </a:ln>
          <a:effectLst/>
          <a:scene3d>
            <a:camera prst="legacyObliqueTopRight">
              <a:rot lat="20999999" lon="21299999"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Freeform 2"/>
          <p:cNvSpPr>
            <a:spLocks/>
          </p:cNvSpPr>
          <p:nvPr/>
        </p:nvSpPr>
        <p:spPr bwMode="auto">
          <a:xfrm>
            <a:off x="-1727200" y="3675063"/>
            <a:ext cx="12634913" cy="5302250"/>
          </a:xfrm>
          <a:custGeom>
            <a:avLst/>
            <a:gdLst>
              <a:gd name="T0" fmla="*/ 1080 w 7959"/>
              <a:gd name="T1" fmla="*/ 303 h 3340"/>
              <a:gd name="T2" fmla="*/ 1401 w 7959"/>
              <a:gd name="T3" fmla="*/ 252 h 3340"/>
              <a:gd name="T4" fmla="*/ 1524 w 7959"/>
              <a:gd name="T5" fmla="*/ 71 h 3340"/>
              <a:gd name="T6" fmla="*/ 1804 w 7959"/>
              <a:gd name="T7" fmla="*/ 158 h 3340"/>
              <a:gd name="T8" fmla="*/ 2026 w 7959"/>
              <a:gd name="T9" fmla="*/ 265 h 3340"/>
              <a:gd name="T10" fmla="*/ 2232 w 7959"/>
              <a:gd name="T11" fmla="*/ 298 h 3340"/>
              <a:gd name="T12" fmla="*/ 2446 w 7959"/>
              <a:gd name="T13" fmla="*/ 298 h 3340"/>
              <a:gd name="T14" fmla="*/ 2693 w 7959"/>
              <a:gd name="T15" fmla="*/ 298 h 3340"/>
              <a:gd name="T16" fmla="*/ 2907 w 7959"/>
              <a:gd name="T17" fmla="*/ 298 h 3340"/>
              <a:gd name="T18" fmla="*/ 3120 w 7959"/>
              <a:gd name="T19" fmla="*/ 298 h 3340"/>
              <a:gd name="T20" fmla="*/ 3376 w 7959"/>
              <a:gd name="T21" fmla="*/ 298 h 3340"/>
              <a:gd name="T22" fmla="*/ 3548 w 7959"/>
              <a:gd name="T23" fmla="*/ 289 h 3340"/>
              <a:gd name="T24" fmla="*/ 4445 w 7959"/>
              <a:gd name="T25" fmla="*/ 289 h 3340"/>
              <a:gd name="T26" fmla="*/ 4684 w 7959"/>
              <a:gd name="T27" fmla="*/ 289 h 3340"/>
              <a:gd name="T28" fmla="*/ 4997 w 7959"/>
              <a:gd name="T29" fmla="*/ 252 h 3340"/>
              <a:gd name="T30" fmla="*/ 5153 w 7959"/>
              <a:gd name="T31" fmla="*/ 63 h 3340"/>
              <a:gd name="T32" fmla="*/ 5285 w 7959"/>
              <a:gd name="T33" fmla="*/ 71 h 3340"/>
              <a:gd name="T34" fmla="*/ 5424 w 7959"/>
              <a:gd name="T35" fmla="*/ 261 h 3340"/>
              <a:gd name="T36" fmla="*/ 5869 w 7959"/>
              <a:gd name="T37" fmla="*/ 298 h 3340"/>
              <a:gd name="T38" fmla="*/ 6099 w 7959"/>
              <a:gd name="T39" fmla="*/ 298 h 3340"/>
              <a:gd name="T40" fmla="*/ 6887 w 7959"/>
              <a:gd name="T41" fmla="*/ 303 h 3340"/>
              <a:gd name="T42" fmla="*/ 6998 w 7959"/>
              <a:gd name="T43" fmla="*/ 342 h 3340"/>
              <a:gd name="T44" fmla="*/ 7069 w 7959"/>
              <a:gd name="T45" fmla="*/ 2354 h 3340"/>
              <a:gd name="T46" fmla="*/ 6947 w 7959"/>
              <a:gd name="T47" fmla="*/ 3199 h 3340"/>
              <a:gd name="T48" fmla="*/ 997 w 7959"/>
              <a:gd name="T49" fmla="*/ 3199 h 3340"/>
              <a:gd name="T50" fmla="*/ 962 w 7959"/>
              <a:gd name="T51" fmla="*/ 2504 h 3340"/>
              <a:gd name="T52" fmla="*/ 962 w 7959"/>
              <a:gd name="T53" fmla="*/ 2457 h 3340"/>
              <a:gd name="T54" fmla="*/ 938 w 7959"/>
              <a:gd name="T55" fmla="*/ 413 h 3340"/>
              <a:gd name="T56" fmla="*/ 954 w 7959"/>
              <a:gd name="T57" fmla="*/ 311 h 3340"/>
              <a:gd name="T58" fmla="*/ 1080 w 7959"/>
              <a:gd name="T59" fmla="*/ 303 h 3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59" h="3340">
                <a:moveTo>
                  <a:pt x="1080" y="303"/>
                </a:moveTo>
                <a:cubicBezTo>
                  <a:pt x="1154" y="293"/>
                  <a:pt x="1327" y="291"/>
                  <a:pt x="1401" y="252"/>
                </a:cubicBezTo>
                <a:cubicBezTo>
                  <a:pt x="1475" y="213"/>
                  <a:pt x="1457" y="87"/>
                  <a:pt x="1524" y="71"/>
                </a:cubicBezTo>
                <a:cubicBezTo>
                  <a:pt x="1591" y="55"/>
                  <a:pt x="1720" y="126"/>
                  <a:pt x="1804" y="158"/>
                </a:cubicBezTo>
                <a:cubicBezTo>
                  <a:pt x="1888" y="190"/>
                  <a:pt x="1955" y="242"/>
                  <a:pt x="2026" y="265"/>
                </a:cubicBezTo>
                <a:cubicBezTo>
                  <a:pt x="2097" y="288"/>
                  <a:pt x="2162" y="293"/>
                  <a:pt x="2232" y="298"/>
                </a:cubicBezTo>
                <a:cubicBezTo>
                  <a:pt x="2302" y="303"/>
                  <a:pt x="2369" y="298"/>
                  <a:pt x="2446" y="298"/>
                </a:cubicBezTo>
                <a:cubicBezTo>
                  <a:pt x="2523" y="298"/>
                  <a:pt x="2616" y="298"/>
                  <a:pt x="2693" y="298"/>
                </a:cubicBezTo>
                <a:cubicBezTo>
                  <a:pt x="2770" y="298"/>
                  <a:pt x="2836" y="298"/>
                  <a:pt x="2907" y="298"/>
                </a:cubicBezTo>
                <a:cubicBezTo>
                  <a:pt x="2978" y="298"/>
                  <a:pt x="3042" y="298"/>
                  <a:pt x="3120" y="298"/>
                </a:cubicBezTo>
                <a:cubicBezTo>
                  <a:pt x="3198" y="298"/>
                  <a:pt x="3305" y="299"/>
                  <a:pt x="3376" y="298"/>
                </a:cubicBezTo>
                <a:cubicBezTo>
                  <a:pt x="3447" y="297"/>
                  <a:pt x="3370" y="290"/>
                  <a:pt x="3548" y="289"/>
                </a:cubicBezTo>
                <a:cubicBezTo>
                  <a:pt x="3726" y="288"/>
                  <a:pt x="4256" y="289"/>
                  <a:pt x="4445" y="289"/>
                </a:cubicBezTo>
                <a:cubicBezTo>
                  <a:pt x="4634" y="289"/>
                  <a:pt x="4592" y="295"/>
                  <a:pt x="4684" y="289"/>
                </a:cubicBezTo>
                <a:cubicBezTo>
                  <a:pt x="4776" y="283"/>
                  <a:pt x="4919" y="290"/>
                  <a:pt x="4997" y="252"/>
                </a:cubicBezTo>
                <a:cubicBezTo>
                  <a:pt x="5075" y="214"/>
                  <a:pt x="5105" y="93"/>
                  <a:pt x="5153" y="63"/>
                </a:cubicBezTo>
                <a:cubicBezTo>
                  <a:pt x="5201" y="33"/>
                  <a:pt x="5240" y="38"/>
                  <a:pt x="5285" y="71"/>
                </a:cubicBezTo>
                <a:cubicBezTo>
                  <a:pt x="5330" y="104"/>
                  <a:pt x="5327" y="223"/>
                  <a:pt x="5424" y="261"/>
                </a:cubicBezTo>
                <a:cubicBezTo>
                  <a:pt x="5521" y="299"/>
                  <a:pt x="5757" y="292"/>
                  <a:pt x="5869" y="298"/>
                </a:cubicBezTo>
                <a:cubicBezTo>
                  <a:pt x="5981" y="304"/>
                  <a:pt x="5929" y="297"/>
                  <a:pt x="6099" y="298"/>
                </a:cubicBezTo>
                <a:cubicBezTo>
                  <a:pt x="6269" y="299"/>
                  <a:pt x="6737" y="296"/>
                  <a:pt x="6887" y="303"/>
                </a:cubicBezTo>
                <a:cubicBezTo>
                  <a:pt x="7037" y="310"/>
                  <a:pt x="6968" y="0"/>
                  <a:pt x="6998" y="342"/>
                </a:cubicBezTo>
                <a:cubicBezTo>
                  <a:pt x="7028" y="684"/>
                  <a:pt x="7077" y="1878"/>
                  <a:pt x="7069" y="2354"/>
                </a:cubicBezTo>
                <a:cubicBezTo>
                  <a:pt x="7061" y="2830"/>
                  <a:pt x="7959" y="3058"/>
                  <a:pt x="6947" y="3199"/>
                </a:cubicBezTo>
                <a:cubicBezTo>
                  <a:pt x="5935" y="3340"/>
                  <a:pt x="1994" y="3315"/>
                  <a:pt x="997" y="3199"/>
                </a:cubicBezTo>
                <a:cubicBezTo>
                  <a:pt x="0" y="3083"/>
                  <a:pt x="968" y="2628"/>
                  <a:pt x="962" y="2504"/>
                </a:cubicBezTo>
                <a:cubicBezTo>
                  <a:pt x="956" y="2380"/>
                  <a:pt x="966" y="2805"/>
                  <a:pt x="962" y="2457"/>
                </a:cubicBezTo>
                <a:cubicBezTo>
                  <a:pt x="958" y="2109"/>
                  <a:pt x="939" y="771"/>
                  <a:pt x="938" y="413"/>
                </a:cubicBezTo>
                <a:cubicBezTo>
                  <a:pt x="937" y="55"/>
                  <a:pt x="945" y="183"/>
                  <a:pt x="954" y="311"/>
                </a:cubicBezTo>
                <a:cubicBezTo>
                  <a:pt x="954" y="311"/>
                  <a:pt x="995" y="305"/>
                  <a:pt x="1080" y="303"/>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8515"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8516" name="Rectangle 4"/>
          <p:cNvSpPr>
            <a:spLocks noGrp="1" noChangeArrowheads="1"/>
          </p:cNvSpPr>
          <p:nvPr>
            <p:ph type="title"/>
          </p:nvPr>
        </p:nvSpPr>
        <p:spPr>
          <a:xfrm>
            <a:off x="457200" y="-207963"/>
            <a:ext cx="8229600" cy="1143001"/>
          </a:xfrm>
        </p:spPr>
        <p:txBody>
          <a:bodyPr/>
          <a:lstStyle/>
          <a:p>
            <a:r>
              <a:rPr lang="en-US" altLang="en-US"/>
              <a:t>Crystal fishing demystified</a:t>
            </a:r>
          </a:p>
        </p:txBody>
      </p:sp>
      <p:grpSp>
        <p:nvGrpSpPr>
          <p:cNvPr id="448517" name="Group 5"/>
          <p:cNvGrpSpPr>
            <a:grpSpLocks/>
          </p:cNvGrpSpPr>
          <p:nvPr/>
        </p:nvGrpSpPr>
        <p:grpSpPr bwMode="auto">
          <a:xfrm>
            <a:off x="396875" y="2767013"/>
            <a:ext cx="6292850" cy="3646487"/>
            <a:chOff x="250" y="1743"/>
            <a:chExt cx="3964" cy="2297"/>
          </a:xfrm>
        </p:grpSpPr>
        <p:grpSp>
          <p:nvGrpSpPr>
            <p:cNvPr id="448518" name="Group 6"/>
            <p:cNvGrpSpPr>
              <a:grpSpLocks/>
            </p:cNvGrpSpPr>
            <p:nvPr/>
          </p:nvGrpSpPr>
          <p:grpSpPr bwMode="auto">
            <a:xfrm>
              <a:off x="250" y="2137"/>
              <a:ext cx="2116" cy="1903"/>
              <a:chOff x="11" y="1490"/>
              <a:chExt cx="2116" cy="1903"/>
            </a:xfrm>
          </p:grpSpPr>
          <p:sp>
            <p:nvSpPr>
              <p:cNvPr id="448519" name="Freeform 7"/>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8520" name="Freeform 8"/>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48521" name="Group 9"/>
            <p:cNvGrpSpPr>
              <a:grpSpLocks/>
            </p:cNvGrpSpPr>
            <p:nvPr/>
          </p:nvGrpSpPr>
          <p:grpSpPr bwMode="auto">
            <a:xfrm>
              <a:off x="4024" y="1743"/>
              <a:ext cx="190" cy="2273"/>
              <a:chOff x="4064" y="1215"/>
              <a:chExt cx="190" cy="2273"/>
            </a:xfrm>
          </p:grpSpPr>
          <p:sp>
            <p:nvSpPr>
              <p:cNvPr id="448522" name="Freeform 10"/>
              <p:cNvSpPr>
                <a:spLocks/>
              </p:cNvSpPr>
              <p:nvPr/>
            </p:nvSpPr>
            <p:spPr bwMode="auto">
              <a:xfrm>
                <a:off x="4080" y="1215"/>
                <a:ext cx="174" cy="2273"/>
              </a:xfrm>
              <a:custGeom>
                <a:avLst/>
                <a:gdLst>
                  <a:gd name="T0" fmla="*/ 100 w 174"/>
                  <a:gd name="T1" fmla="*/ 2256 h 2273"/>
                  <a:gd name="T2" fmla="*/ 157 w 174"/>
                  <a:gd name="T3" fmla="*/ 1801 h 2273"/>
                  <a:gd name="T4" fmla="*/ 95 w 174"/>
                  <a:gd name="T5" fmla="*/ 1393 h 2273"/>
                  <a:gd name="T6" fmla="*/ 9 w 174"/>
                  <a:gd name="T7" fmla="*/ 1153 h 2273"/>
                  <a:gd name="T8" fmla="*/ 143 w 174"/>
                  <a:gd name="T9" fmla="*/ 882 h 2273"/>
                  <a:gd name="T10" fmla="*/ 37 w 174"/>
                  <a:gd name="T11" fmla="*/ 574 h 2273"/>
                  <a:gd name="T12" fmla="*/ 172 w 174"/>
                  <a:gd name="T13" fmla="*/ 294 h 2273"/>
                  <a:gd name="T14" fmla="*/ 50 w 174"/>
                  <a:gd name="T15" fmla="*/ 0 h 2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2273">
                    <a:moveTo>
                      <a:pt x="100" y="2256"/>
                    </a:moveTo>
                    <a:cubicBezTo>
                      <a:pt x="134" y="2273"/>
                      <a:pt x="158" y="1945"/>
                      <a:pt x="157" y="1801"/>
                    </a:cubicBezTo>
                    <a:cubicBezTo>
                      <a:pt x="156" y="1657"/>
                      <a:pt x="120" y="1501"/>
                      <a:pt x="95" y="1393"/>
                    </a:cubicBezTo>
                    <a:cubicBezTo>
                      <a:pt x="70" y="1285"/>
                      <a:pt x="0" y="1238"/>
                      <a:pt x="9" y="1153"/>
                    </a:cubicBezTo>
                    <a:cubicBezTo>
                      <a:pt x="17" y="1067"/>
                      <a:pt x="137" y="978"/>
                      <a:pt x="143" y="882"/>
                    </a:cubicBezTo>
                    <a:cubicBezTo>
                      <a:pt x="148" y="786"/>
                      <a:pt x="32" y="671"/>
                      <a:pt x="37" y="574"/>
                    </a:cubicBezTo>
                    <a:cubicBezTo>
                      <a:pt x="43" y="475"/>
                      <a:pt x="170" y="391"/>
                      <a:pt x="172" y="294"/>
                    </a:cubicBezTo>
                    <a:cubicBezTo>
                      <a:pt x="174" y="199"/>
                      <a:pt x="71" y="50"/>
                      <a:pt x="5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8523" name="Freeform 11"/>
              <p:cNvSpPr>
                <a:spLocks/>
              </p:cNvSpPr>
              <p:nvPr/>
            </p:nvSpPr>
            <p:spPr bwMode="auto">
              <a:xfrm>
                <a:off x="4064" y="1252"/>
                <a:ext cx="187" cy="2222"/>
              </a:xfrm>
              <a:custGeom>
                <a:avLst/>
                <a:gdLst>
                  <a:gd name="T0" fmla="*/ 123 w 187"/>
                  <a:gd name="T1" fmla="*/ 2218 h 2222"/>
                  <a:gd name="T2" fmla="*/ 15 w 187"/>
                  <a:gd name="T3" fmla="*/ 1710 h 2222"/>
                  <a:gd name="T4" fmla="*/ 32 w 187"/>
                  <a:gd name="T5" fmla="*/ 1382 h 2222"/>
                  <a:gd name="T6" fmla="*/ 145 w 187"/>
                  <a:gd name="T7" fmla="*/ 1152 h 2222"/>
                  <a:gd name="T8" fmla="*/ 32 w 187"/>
                  <a:gd name="T9" fmla="*/ 873 h 2222"/>
                  <a:gd name="T10" fmla="*/ 159 w 187"/>
                  <a:gd name="T11" fmla="*/ 573 h 2222"/>
                  <a:gd name="T12" fmla="*/ 44 w 187"/>
                  <a:gd name="T13" fmla="*/ 285 h 2222"/>
                  <a:gd name="T14" fmla="*/ 187 w 187"/>
                  <a:gd name="T15" fmla="*/ 0 h 2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2222">
                    <a:moveTo>
                      <a:pt x="123" y="2218"/>
                    </a:moveTo>
                    <a:cubicBezTo>
                      <a:pt x="58" y="2222"/>
                      <a:pt x="30" y="1849"/>
                      <a:pt x="15" y="1710"/>
                    </a:cubicBezTo>
                    <a:cubicBezTo>
                      <a:pt x="0" y="1571"/>
                      <a:pt x="10" y="1475"/>
                      <a:pt x="32" y="1382"/>
                    </a:cubicBezTo>
                    <a:cubicBezTo>
                      <a:pt x="54" y="1289"/>
                      <a:pt x="146" y="1236"/>
                      <a:pt x="145" y="1152"/>
                    </a:cubicBezTo>
                    <a:cubicBezTo>
                      <a:pt x="145" y="1068"/>
                      <a:pt x="30" y="969"/>
                      <a:pt x="32" y="873"/>
                    </a:cubicBezTo>
                    <a:cubicBezTo>
                      <a:pt x="33" y="777"/>
                      <a:pt x="157" y="671"/>
                      <a:pt x="159" y="573"/>
                    </a:cubicBezTo>
                    <a:cubicBezTo>
                      <a:pt x="160" y="473"/>
                      <a:pt x="39" y="381"/>
                      <a:pt x="44" y="285"/>
                    </a:cubicBezTo>
                    <a:cubicBezTo>
                      <a:pt x="50" y="189"/>
                      <a:pt x="162" y="48"/>
                      <a:pt x="187"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448524" name="Text Box 12"/>
          <p:cNvSpPr txBox="1">
            <a:spLocks noChangeArrowheads="1"/>
          </p:cNvSpPr>
          <p:nvPr/>
        </p:nvSpPr>
        <p:spPr bwMode="auto">
          <a:xfrm>
            <a:off x="3041650" y="1020763"/>
            <a:ext cx="30019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a:t>“Lasso” method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Freeform 2"/>
          <p:cNvSpPr>
            <a:spLocks/>
          </p:cNvSpPr>
          <p:nvPr/>
        </p:nvSpPr>
        <p:spPr bwMode="auto">
          <a:xfrm>
            <a:off x="-1727200" y="3541713"/>
            <a:ext cx="12634913" cy="5435600"/>
          </a:xfrm>
          <a:custGeom>
            <a:avLst/>
            <a:gdLst>
              <a:gd name="T0" fmla="*/ 1072 w 7959"/>
              <a:gd name="T1" fmla="*/ 353 h 3424"/>
              <a:gd name="T2" fmla="*/ 1401 w 7959"/>
              <a:gd name="T3" fmla="*/ 361 h 3424"/>
              <a:gd name="T4" fmla="*/ 1615 w 7959"/>
              <a:gd name="T5" fmla="*/ 336 h 3424"/>
              <a:gd name="T6" fmla="*/ 1804 w 7959"/>
              <a:gd name="T7" fmla="*/ 242 h 3424"/>
              <a:gd name="T8" fmla="*/ 1771 w 7959"/>
              <a:gd name="T9" fmla="*/ 32 h 3424"/>
              <a:gd name="T10" fmla="*/ 2117 w 7959"/>
              <a:gd name="T11" fmla="*/ 164 h 3424"/>
              <a:gd name="T12" fmla="*/ 2372 w 7959"/>
              <a:gd name="T13" fmla="*/ 320 h 3424"/>
              <a:gd name="T14" fmla="*/ 2693 w 7959"/>
              <a:gd name="T15" fmla="*/ 382 h 3424"/>
              <a:gd name="T16" fmla="*/ 2907 w 7959"/>
              <a:gd name="T17" fmla="*/ 382 h 3424"/>
              <a:gd name="T18" fmla="*/ 3120 w 7959"/>
              <a:gd name="T19" fmla="*/ 382 h 3424"/>
              <a:gd name="T20" fmla="*/ 3376 w 7959"/>
              <a:gd name="T21" fmla="*/ 382 h 3424"/>
              <a:gd name="T22" fmla="*/ 3548 w 7959"/>
              <a:gd name="T23" fmla="*/ 373 h 3424"/>
              <a:gd name="T24" fmla="*/ 4445 w 7959"/>
              <a:gd name="T25" fmla="*/ 373 h 3424"/>
              <a:gd name="T26" fmla="*/ 4684 w 7959"/>
              <a:gd name="T27" fmla="*/ 373 h 3424"/>
              <a:gd name="T28" fmla="*/ 4997 w 7959"/>
              <a:gd name="T29" fmla="*/ 336 h 3424"/>
              <a:gd name="T30" fmla="*/ 5120 w 7959"/>
              <a:gd name="T31" fmla="*/ 40 h 3424"/>
              <a:gd name="T32" fmla="*/ 5285 w 7959"/>
              <a:gd name="T33" fmla="*/ 98 h 3424"/>
              <a:gd name="T34" fmla="*/ 5424 w 7959"/>
              <a:gd name="T35" fmla="*/ 345 h 3424"/>
              <a:gd name="T36" fmla="*/ 5869 w 7959"/>
              <a:gd name="T37" fmla="*/ 382 h 3424"/>
              <a:gd name="T38" fmla="*/ 6099 w 7959"/>
              <a:gd name="T39" fmla="*/ 382 h 3424"/>
              <a:gd name="T40" fmla="*/ 6887 w 7959"/>
              <a:gd name="T41" fmla="*/ 387 h 3424"/>
              <a:gd name="T42" fmla="*/ 6998 w 7959"/>
              <a:gd name="T43" fmla="*/ 426 h 3424"/>
              <a:gd name="T44" fmla="*/ 7069 w 7959"/>
              <a:gd name="T45" fmla="*/ 2438 h 3424"/>
              <a:gd name="T46" fmla="*/ 6947 w 7959"/>
              <a:gd name="T47" fmla="*/ 3283 h 3424"/>
              <a:gd name="T48" fmla="*/ 997 w 7959"/>
              <a:gd name="T49" fmla="*/ 3283 h 3424"/>
              <a:gd name="T50" fmla="*/ 962 w 7959"/>
              <a:gd name="T51" fmla="*/ 2588 h 3424"/>
              <a:gd name="T52" fmla="*/ 962 w 7959"/>
              <a:gd name="T53" fmla="*/ 2541 h 3424"/>
              <a:gd name="T54" fmla="*/ 938 w 7959"/>
              <a:gd name="T55" fmla="*/ 497 h 3424"/>
              <a:gd name="T56" fmla="*/ 954 w 7959"/>
              <a:gd name="T57" fmla="*/ 395 h 3424"/>
              <a:gd name="T58" fmla="*/ 1072 w 7959"/>
              <a:gd name="T59" fmla="*/ 353 h 3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59" h="3424">
                <a:moveTo>
                  <a:pt x="1072" y="353"/>
                </a:moveTo>
                <a:cubicBezTo>
                  <a:pt x="1146" y="347"/>
                  <a:pt x="1311" y="364"/>
                  <a:pt x="1401" y="361"/>
                </a:cubicBezTo>
                <a:cubicBezTo>
                  <a:pt x="1491" y="358"/>
                  <a:pt x="1548" y="356"/>
                  <a:pt x="1615" y="336"/>
                </a:cubicBezTo>
                <a:cubicBezTo>
                  <a:pt x="1682" y="316"/>
                  <a:pt x="1778" y="293"/>
                  <a:pt x="1804" y="242"/>
                </a:cubicBezTo>
                <a:cubicBezTo>
                  <a:pt x="1830" y="191"/>
                  <a:pt x="1719" y="45"/>
                  <a:pt x="1771" y="32"/>
                </a:cubicBezTo>
                <a:cubicBezTo>
                  <a:pt x="1823" y="19"/>
                  <a:pt x="2017" y="116"/>
                  <a:pt x="2117" y="164"/>
                </a:cubicBezTo>
                <a:cubicBezTo>
                  <a:pt x="2217" y="212"/>
                  <a:pt x="2276" y="284"/>
                  <a:pt x="2372" y="320"/>
                </a:cubicBezTo>
                <a:cubicBezTo>
                  <a:pt x="2468" y="356"/>
                  <a:pt x="2604" y="372"/>
                  <a:pt x="2693" y="382"/>
                </a:cubicBezTo>
                <a:cubicBezTo>
                  <a:pt x="2782" y="392"/>
                  <a:pt x="2836" y="382"/>
                  <a:pt x="2907" y="382"/>
                </a:cubicBezTo>
                <a:cubicBezTo>
                  <a:pt x="2978" y="382"/>
                  <a:pt x="3042" y="382"/>
                  <a:pt x="3120" y="382"/>
                </a:cubicBezTo>
                <a:cubicBezTo>
                  <a:pt x="3198" y="382"/>
                  <a:pt x="3305" y="383"/>
                  <a:pt x="3376" y="382"/>
                </a:cubicBezTo>
                <a:cubicBezTo>
                  <a:pt x="3447" y="381"/>
                  <a:pt x="3370" y="374"/>
                  <a:pt x="3548" y="373"/>
                </a:cubicBezTo>
                <a:cubicBezTo>
                  <a:pt x="3726" y="372"/>
                  <a:pt x="4256" y="373"/>
                  <a:pt x="4445" y="373"/>
                </a:cubicBezTo>
                <a:cubicBezTo>
                  <a:pt x="4634" y="373"/>
                  <a:pt x="4592" y="379"/>
                  <a:pt x="4684" y="373"/>
                </a:cubicBezTo>
                <a:cubicBezTo>
                  <a:pt x="4776" y="367"/>
                  <a:pt x="4924" y="391"/>
                  <a:pt x="4997" y="336"/>
                </a:cubicBezTo>
                <a:cubicBezTo>
                  <a:pt x="5070" y="281"/>
                  <a:pt x="5072" y="80"/>
                  <a:pt x="5120" y="40"/>
                </a:cubicBezTo>
                <a:cubicBezTo>
                  <a:pt x="5168" y="0"/>
                  <a:pt x="5234" y="47"/>
                  <a:pt x="5285" y="98"/>
                </a:cubicBezTo>
                <a:cubicBezTo>
                  <a:pt x="5336" y="149"/>
                  <a:pt x="5327" y="298"/>
                  <a:pt x="5424" y="345"/>
                </a:cubicBezTo>
                <a:cubicBezTo>
                  <a:pt x="5521" y="392"/>
                  <a:pt x="5757" y="376"/>
                  <a:pt x="5869" y="382"/>
                </a:cubicBezTo>
                <a:cubicBezTo>
                  <a:pt x="5981" y="388"/>
                  <a:pt x="5929" y="381"/>
                  <a:pt x="6099" y="382"/>
                </a:cubicBezTo>
                <a:cubicBezTo>
                  <a:pt x="6269" y="383"/>
                  <a:pt x="6737" y="380"/>
                  <a:pt x="6887" y="387"/>
                </a:cubicBezTo>
                <a:cubicBezTo>
                  <a:pt x="7037" y="394"/>
                  <a:pt x="6968" y="84"/>
                  <a:pt x="6998" y="426"/>
                </a:cubicBezTo>
                <a:cubicBezTo>
                  <a:pt x="7028" y="768"/>
                  <a:pt x="7077" y="1962"/>
                  <a:pt x="7069" y="2438"/>
                </a:cubicBezTo>
                <a:cubicBezTo>
                  <a:pt x="7061" y="2914"/>
                  <a:pt x="7959" y="3142"/>
                  <a:pt x="6947" y="3283"/>
                </a:cubicBezTo>
                <a:cubicBezTo>
                  <a:pt x="5935" y="3424"/>
                  <a:pt x="1994" y="3399"/>
                  <a:pt x="997" y="3283"/>
                </a:cubicBezTo>
                <a:cubicBezTo>
                  <a:pt x="0" y="3167"/>
                  <a:pt x="968" y="2712"/>
                  <a:pt x="962" y="2588"/>
                </a:cubicBezTo>
                <a:cubicBezTo>
                  <a:pt x="956" y="2464"/>
                  <a:pt x="966" y="2889"/>
                  <a:pt x="962" y="2541"/>
                </a:cubicBezTo>
                <a:cubicBezTo>
                  <a:pt x="958" y="2193"/>
                  <a:pt x="939" y="855"/>
                  <a:pt x="938" y="497"/>
                </a:cubicBezTo>
                <a:cubicBezTo>
                  <a:pt x="937" y="139"/>
                  <a:pt x="932" y="419"/>
                  <a:pt x="954" y="395"/>
                </a:cubicBezTo>
                <a:cubicBezTo>
                  <a:pt x="976" y="371"/>
                  <a:pt x="998" y="359"/>
                  <a:pt x="1072" y="353"/>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9539"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9540" name="Rectangle 4"/>
          <p:cNvSpPr>
            <a:spLocks noGrp="1" noChangeArrowheads="1"/>
          </p:cNvSpPr>
          <p:nvPr>
            <p:ph type="title"/>
          </p:nvPr>
        </p:nvSpPr>
        <p:spPr>
          <a:xfrm>
            <a:off x="457200" y="-207963"/>
            <a:ext cx="8229600" cy="1143001"/>
          </a:xfrm>
        </p:spPr>
        <p:txBody>
          <a:bodyPr/>
          <a:lstStyle/>
          <a:p>
            <a:r>
              <a:rPr lang="en-US" altLang="en-US"/>
              <a:t>Crystal fishing demystified</a:t>
            </a:r>
          </a:p>
        </p:txBody>
      </p:sp>
      <p:grpSp>
        <p:nvGrpSpPr>
          <p:cNvPr id="449541" name="Group 5"/>
          <p:cNvGrpSpPr>
            <a:grpSpLocks/>
          </p:cNvGrpSpPr>
          <p:nvPr/>
        </p:nvGrpSpPr>
        <p:grpSpPr bwMode="auto">
          <a:xfrm>
            <a:off x="396875" y="2195513"/>
            <a:ext cx="6292850" cy="3646487"/>
            <a:chOff x="250" y="1743"/>
            <a:chExt cx="3964" cy="2297"/>
          </a:xfrm>
        </p:grpSpPr>
        <p:grpSp>
          <p:nvGrpSpPr>
            <p:cNvPr id="449542" name="Group 6"/>
            <p:cNvGrpSpPr>
              <a:grpSpLocks/>
            </p:cNvGrpSpPr>
            <p:nvPr/>
          </p:nvGrpSpPr>
          <p:grpSpPr bwMode="auto">
            <a:xfrm>
              <a:off x="250" y="2137"/>
              <a:ext cx="2116" cy="1903"/>
              <a:chOff x="11" y="1490"/>
              <a:chExt cx="2116" cy="1903"/>
            </a:xfrm>
          </p:grpSpPr>
          <p:sp>
            <p:nvSpPr>
              <p:cNvPr id="449543" name="Freeform 7"/>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9544" name="Freeform 8"/>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49545" name="Group 9"/>
            <p:cNvGrpSpPr>
              <a:grpSpLocks/>
            </p:cNvGrpSpPr>
            <p:nvPr/>
          </p:nvGrpSpPr>
          <p:grpSpPr bwMode="auto">
            <a:xfrm>
              <a:off x="4024" y="1743"/>
              <a:ext cx="190" cy="2273"/>
              <a:chOff x="4064" y="1215"/>
              <a:chExt cx="190" cy="2273"/>
            </a:xfrm>
          </p:grpSpPr>
          <p:sp>
            <p:nvSpPr>
              <p:cNvPr id="449546" name="Freeform 10"/>
              <p:cNvSpPr>
                <a:spLocks/>
              </p:cNvSpPr>
              <p:nvPr/>
            </p:nvSpPr>
            <p:spPr bwMode="auto">
              <a:xfrm>
                <a:off x="4080" y="1215"/>
                <a:ext cx="174" cy="2273"/>
              </a:xfrm>
              <a:custGeom>
                <a:avLst/>
                <a:gdLst>
                  <a:gd name="T0" fmla="*/ 100 w 174"/>
                  <a:gd name="T1" fmla="*/ 2256 h 2273"/>
                  <a:gd name="T2" fmla="*/ 157 w 174"/>
                  <a:gd name="T3" fmla="*/ 1801 h 2273"/>
                  <a:gd name="T4" fmla="*/ 95 w 174"/>
                  <a:gd name="T5" fmla="*/ 1393 h 2273"/>
                  <a:gd name="T6" fmla="*/ 9 w 174"/>
                  <a:gd name="T7" fmla="*/ 1153 h 2273"/>
                  <a:gd name="T8" fmla="*/ 143 w 174"/>
                  <a:gd name="T9" fmla="*/ 882 h 2273"/>
                  <a:gd name="T10" fmla="*/ 37 w 174"/>
                  <a:gd name="T11" fmla="*/ 574 h 2273"/>
                  <a:gd name="T12" fmla="*/ 172 w 174"/>
                  <a:gd name="T13" fmla="*/ 294 h 2273"/>
                  <a:gd name="T14" fmla="*/ 50 w 174"/>
                  <a:gd name="T15" fmla="*/ 0 h 2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2273">
                    <a:moveTo>
                      <a:pt x="100" y="2256"/>
                    </a:moveTo>
                    <a:cubicBezTo>
                      <a:pt x="134" y="2273"/>
                      <a:pt x="158" y="1945"/>
                      <a:pt x="157" y="1801"/>
                    </a:cubicBezTo>
                    <a:cubicBezTo>
                      <a:pt x="156" y="1657"/>
                      <a:pt x="120" y="1501"/>
                      <a:pt x="95" y="1393"/>
                    </a:cubicBezTo>
                    <a:cubicBezTo>
                      <a:pt x="70" y="1285"/>
                      <a:pt x="0" y="1238"/>
                      <a:pt x="9" y="1153"/>
                    </a:cubicBezTo>
                    <a:cubicBezTo>
                      <a:pt x="17" y="1067"/>
                      <a:pt x="137" y="978"/>
                      <a:pt x="143" y="882"/>
                    </a:cubicBezTo>
                    <a:cubicBezTo>
                      <a:pt x="148" y="786"/>
                      <a:pt x="32" y="671"/>
                      <a:pt x="37" y="574"/>
                    </a:cubicBezTo>
                    <a:cubicBezTo>
                      <a:pt x="43" y="475"/>
                      <a:pt x="170" y="391"/>
                      <a:pt x="172" y="294"/>
                    </a:cubicBezTo>
                    <a:cubicBezTo>
                      <a:pt x="174" y="199"/>
                      <a:pt x="71" y="50"/>
                      <a:pt x="5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9547" name="Freeform 11"/>
              <p:cNvSpPr>
                <a:spLocks/>
              </p:cNvSpPr>
              <p:nvPr/>
            </p:nvSpPr>
            <p:spPr bwMode="auto">
              <a:xfrm>
                <a:off x="4064" y="1252"/>
                <a:ext cx="187" cy="2222"/>
              </a:xfrm>
              <a:custGeom>
                <a:avLst/>
                <a:gdLst>
                  <a:gd name="T0" fmla="*/ 123 w 187"/>
                  <a:gd name="T1" fmla="*/ 2218 h 2222"/>
                  <a:gd name="T2" fmla="*/ 15 w 187"/>
                  <a:gd name="T3" fmla="*/ 1710 h 2222"/>
                  <a:gd name="T4" fmla="*/ 32 w 187"/>
                  <a:gd name="T5" fmla="*/ 1382 h 2222"/>
                  <a:gd name="T6" fmla="*/ 145 w 187"/>
                  <a:gd name="T7" fmla="*/ 1152 h 2222"/>
                  <a:gd name="T8" fmla="*/ 32 w 187"/>
                  <a:gd name="T9" fmla="*/ 873 h 2222"/>
                  <a:gd name="T10" fmla="*/ 159 w 187"/>
                  <a:gd name="T11" fmla="*/ 573 h 2222"/>
                  <a:gd name="T12" fmla="*/ 44 w 187"/>
                  <a:gd name="T13" fmla="*/ 285 h 2222"/>
                  <a:gd name="T14" fmla="*/ 187 w 187"/>
                  <a:gd name="T15" fmla="*/ 0 h 2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2222">
                    <a:moveTo>
                      <a:pt x="123" y="2218"/>
                    </a:moveTo>
                    <a:cubicBezTo>
                      <a:pt x="58" y="2222"/>
                      <a:pt x="30" y="1849"/>
                      <a:pt x="15" y="1710"/>
                    </a:cubicBezTo>
                    <a:cubicBezTo>
                      <a:pt x="0" y="1571"/>
                      <a:pt x="10" y="1475"/>
                      <a:pt x="32" y="1382"/>
                    </a:cubicBezTo>
                    <a:cubicBezTo>
                      <a:pt x="54" y="1289"/>
                      <a:pt x="146" y="1236"/>
                      <a:pt x="145" y="1152"/>
                    </a:cubicBezTo>
                    <a:cubicBezTo>
                      <a:pt x="145" y="1068"/>
                      <a:pt x="30" y="969"/>
                      <a:pt x="32" y="873"/>
                    </a:cubicBezTo>
                    <a:cubicBezTo>
                      <a:pt x="33" y="777"/>
                      <a:pt x="157" y="671"/>
                      <a:pt x="159" y="573"/>
                    </a:cubicBezTo>
                    <a:cubicBezTo>
                      <a:pt x="160" y="473"/>
                      <a:pt x="39" y="381"/>
                      <a:pt x="44" y="285"/>
                    </a:cubicBezTo>
                    <a:cubicBezTo>
                      <a:pt x="50" y="189"/>
                      <a:pt x="162" y="48"/>
                      <a:pt x="187"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Freeform 2"/>
          <p:cNvSpPr>
            <a:spLocks/>
          </p:cNvSpPr>
          <p:nvPr/>
        </p:nvSpPr>
        <p:spPr bwMode="auto">
          <a:xfrm>
            <a:off x="2105025" y="2432050"/>
            <a:ext cx="2016125" cy="2663825"/>
          </a:xfrm>
          <a:custGeom>
            <a:avLst/>
            <a:gdLst>
              <a:gd name="T0" fmla="*/ 0 w 1270"/>
              <a:gd name="T1" fmla="*/ 2104331263 h 1678"/>
              <a:gd name="T2" fmla="*/ 574595625 w 1270"/>
              <a:gd name="T3" fmla="*/ 2147483647 h 1678"/>
              <a:gd name="T4" fmla="*/ 715724375 w 1270"/>
              <a:gd name="T5" fmla="*/ 2147483647 h 1678"/>
              <a:gd name="T6" fmla="*/ 1330642500 w 1270"/>
              <a:gd name="T7" fmla="*/ 2147483647 h 1678"/>
              <a:gd name="T8" fmla="*/ 2106850625 w 1270"/>
              <a:gd name="T9" fmla="*/ 2147483647 h 1678"/>
              <a:gd name="T10" fmla="*/ 2147483647 w 1270"/>
              <a:gd name="T11" fmla="*/ 2147483647 h 1678"/>
              <a:gd name="T12" fmla="*/ 2147483647 w 1270"/>
              <a:gd name="T13" fmla="*/ 2147483647 h 1678"/>
              <a:gd name="T14" fmla="*/ 2147483647 w 1270"/>
              <a:gd name="T15" fmla="*/ 1310481250 h 1678"/>
              <a:gd name="T16" fmla="*/ 2147483647 w 1270"/>
              <a:gd name="T17" fmla="*/ 433466875 h 1678"/>
              <a:gd name="T18" fmla="*/ 2147483647 w 1270"/>
              <a:gd name="T19" fmla="*/ 294859075 h 1678"/>
              <a:gd name="T20" fmla="*/ 1549896888 w 1270"/>
              <a:gd name="T21" fmla="*/ 156249688 h 1678"/>
              <a:gd name="T22" fmla="*/ 1033264063 w 1270"/>
              <a:gd name="T23" fmla="*/ 1229836250 h 1678"/>
              <a:gd name="T24" fmla="*/ 98286888 w 1270"/>
              <a:gd name="T25" fmla="*/ 1985883125 h 1678"/>
              <a:gd name="T26" fmla="*/ 0 w 1270"/>
              <a:gd name="T27" fmla="*/ 2104331263 h 16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70" h="1678">
                <a:moveTo>
                  <a:pt x="0" y="835"/>
                </a:moveTo>
                <a:cubicBezTo>
                  <a:pt x="93" y="953"/>
                  <a:pt x="181" y="1079"/>
                  <a:pt x="228" y="1190"/>
                </a:cubicBezTo>
                <a:cubicBezTo>
                  <a:pt x="275" y="1301"/>
                  <a:pt x="234" y="1436"/>
                  <a:pt x="284" y="1498"/>
                </a:cubicBezTo>
                <a:cubicBezTo>
                  <a:pt x="334" y="1560"/>
                  <a:pt x="436" y="1539"/>
                  <a:pt x="528" y="1561"/>
                </a:cubicBezTo>
                <a:cubicBezTo>
                  <a:pt x="620" y="1583"/>
                  <a:pt x="753" y="1678"/>
                  <a:pt x="836" y="1632"/>
                </a:cubicBezTo>
                <a:cubicBezTo>
                  <a:pt x="919" y="1586"/>
                  <a:pt x="958" y="1401"/>
                  <a:pt x="1025" y="1285"/>
                </a:cubicBezTo>
                <a:cubicBezTo>
                  <a:pt x="1092" y="1169"/>
                  <a:pt x="1206" y="1066"/>
                  <a:pt x="1238" y="938"/>
                </a:cubicBezTo>
                <a:cubicBezTo>
                  <a:pt x="1270" y="810"/>
                  <a:pt x="1223" y="648"/>
                  <a:pt x="1215" y="520"/>
                </a:cubicBezTo>
                <a:cubicBezTo>
                  <a:pt x="1207" y="392"/>
                  <a:pt x="1241" y="239"/>
                  <a:pt x="1191" y="172"/>
                </a:cubicBezTo>
                <a:cubicBezTo>
                  <a:pt x="1141" y="105"/>
                  <a:pt x="1011" y="135"/>
                  <a:pt x="915" y="117"/>
                </a:cubicBezTo>
                <a:cubicBezTo>
                  <a:pt x="819" y="99"/>
                  <a:pt x="699" y="0"/>
                  <a:pt x="615" y="62"/>
                </a:cubicBezTo>
                <a:cubicBezTo>
                  <a:pt x="531" y="124"/>
                  <a:pt x="506" y="367"/>
                  <a:pt x="410" y="488"/>
                </a:cubicBezTo>
                <a:cubicBezTo>
                  <a:pt x="314" y="609"/>
                  <a:pt x="176" y="704"/>
                  <a:pt x="39" y="788"/>
                </a:cubicBezTo>
                <a:cubicBezTo>
                  <a:pt x="39" y="788"/>
                  <a:pt x="0" y="835"/>
                  <a:pt x="0" y="835"/>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522243" name="Freeform 3"/>
          <p:cNvSpPr>
            <a:spLocks/>
          </p:cNvSpPr>
          <p:nvPr/>
        </p:nvSpPr>
        <p:spPr bwMode="auto">
          <a:xfrm>
            <a:off x="6434138" y="2351088"/>
            <a:ext cx="369887" cy="2857500"/>
          </a:xfrm>
          <a:custGeom>
            <a:avLst/>
            <a:gdLst>
              <a:gd name="T0" fmla="*/ 7559665 w 233"/>
              <a:gd name="T1" fmla="*/ 1456650313 h 1800"/>
              <a:gd name="T2" fmla="*/ 85685197 w 233"/>
              <a:gd name="T3" fmla="*/ 204133450 h 1800"/>
              <a:gd name="T4" fmla="*/ 345260146 w 233"/>
              <a:gd name="T5" fmla="*/ 224294700 h 1800"/>
              <a:gd name="T6" fmla="*/ 443546900 w 233"/>
              <a:gd name="T7" fmla="*/ 740925938 h 1800"/>
              <a:gd name="T8" fmla="*/ 544353014 w 233"/>
              <a:gd name="T9" fmla="*/ 1398687513 h 1800"/>
              <a:gd name="T10" fmla="*/ 564514237 w 233"/>
              <a:gd name="T11" fmla="*/ 2147483647 h 1800"/>
              <a:gd name="T12" fmla="*/ 403224455 w 233"/>
              <a:gd name="T13" fmla="*/ 2147483647 h 1800"/>
              <a:gd name="T14" fmla="*/ 126007642 w 233"/>
              <a:gd name="T15" fmla="*/ 2147483647 h 1800"/>
              <a:gd name="T16" fmla="*/ 7559665 w 233"/>
              <a:gd name="T17" fmla="*/ 2147483647 h 1800"/>
              <a:gd name="T18" fmla="*/ 85685197 w 233"/>
              <a:gd name="T19" fmla="*/ 2147483647 h 1800"/>
              <a:gd name="T20" fmla="*/ 7559665 w 233"/>
              <a:gd name="T21" fmla="*/ 1456650313 h 18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3" h="1800">
                <a:moveTo>
                  <a:pt x="3" y="578"/>
                </a:moveTo>
                <a:cubicBezTo>
                  <a:pt x="9" y="438"/>
                  <a:pt x="12" y="162"/>
                  <a:pt x="34" y="81"/>
                </a:cubicBezTo>
                <a:cubicBezTo>
                  <a:pt x="56" y="0"/>
                  <a:pt x="113" y="54"/>
                  <a:pt x="137" y="89"/>
                </a:cubicBezTo>
                <a:cubicBezTo>
                  <a:pt x="161" y="124"/>
                  <a:pt x="163" y="216"/>
                  <a:pt x="176" y="294"/>
                </a:cubicBezTo>
                <a:cubicBezTo>
                  <a:pt x="189" y="372"/>
                  <a:pt x="208" y="389"/>
                  <a:pt x="216" y="555"/>
                </a:cubicBezTo>
                <a:cubicBezTo>
                  <a:pt x="224" y="721"/>
                  <a:pt x="233" y="1097"/>
                  <a:pt x="224" y="1289"/>
                </a:cubicBezTo>
                <a:cubicBezTo>
                  <a:pt x="215" y="1481"/>
                  <a:pt x="189" y="1633"/>
                  <a:pt x="160" y="1707"/>
                </a:cubicBezTo>
                <a:cubicBezTo>
                  <a:pt x="131" y="1781"/>
                  <a:pt x="76" y="1800"/>
                  <a:pt x="50" y="1730"/>
                </a:cubicBezTo>
                <a:cubicBezTo>
                  <a:pt x="24" y="1660"/>
                  <a:pt x="6" y="1424"/>
                  <a:pt x="3" y="1289"/>
                </a:cubicBezTo>
                <a:cubicBezTo>
                  <a:pt x="0" y="1154"/>
                  <a:pt x="34" y="1036"/>
                  <a:pt x="34" y="918"/>
                </a:cubicBezTo>
                <a:cubicBezTo>
                  <a:pt x="34" y="800"/>
                  <a:pt x="9" y="649"/>
                  <a:pt x="3" y="578"/>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48484" name="Rectangle 4"/>
          <p:cNvSpPr>
            <a:spLocks noGrp="1" noChangeArrowheads="1"/>
          </p:cNvSpPr>
          <p:nvPr>
            <p:ph type="title"/>
          </p:nvPr>
        </p:nvSpPr>
        <p:spPr/>
        <p:txBody>
          <a:bodyPr/>
          <a:lstStyle/>
          <a:p>
            <a:pPr eaLnBrk="1" hangingPunct="1"/>
            <a:r>
              <a:rPr lang="en-US" altLang="en-US" smtClean="0"/>
              <a:t>platy crystals</a:t>
            </a:r>
          </a:p>
        </p:txBody>
      </p:sp>
      <p:sp>
        <p:nvSpPr>
          <p:cNvPr id="148485" name="Rectangle 5"/>
          <p:cNvSpPr>
            <a:spLocks noChangeArrowheads="1"/>
          </p:cNvSpPr>
          <p:nvPr/>
        </p:nvSpPr>
        <p:spPr bwMode="auto">
          <a:xfrm rot="762849">
            <a:off x="2757488" y="2500313"/>
            <a:ext cx="1057275" cy="2527300"/>
          </a:xfrm>
          <a:prstGeom prst="rect">
            <a:avLst/>
          </a:prstGeom>
          <a:solidFill>
            <a:srgbClr val="FF616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522246" name="Freeform 6"/>
          <p:cNvSpPr>
            <a:spLocks/>
          </p:cNvSpPr>
          <p:nvPr/>
        </p:nvSpPr>
        <p:spPr bwMode="auto">
          <a:xfrm>
            <a:off x="6521450" y="2481263"/>
            <a:ext cx="92075" cy="2605087"/>
          </a:xfrm>
          <a:custGeom>
            <a:avLst/>
            <a:gdLst>
              <a:gd name="T0" fmla="*/ 88206263 w 58"/>
              <a:gd name="T1" fmla="*/ 0 h 1641"/>
              <a:gd name="T2" fmla="*/ 7561263 w 58"/>
              <a:gd name="T3" fmla="*/ 1252516622 h 1641"/>
              <a:gd name="T4" fmla="*/ 128528763 w 58"/>
              <a:gd name="T5" fmla="*/ 2127011467 h 1641"/>
              <a:gd name="T6" fmla="*/ 27722513 w 58"/>
              <a:gd name="T7" fmla="*/ 2147483647 h 1641"/>
              <a:gd name="T8" fmla="*/ 146169063 w 58"/>
              <a:gd name="T9" fmla="*/ 2147483647 h 16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1641">
                <a:moveTo>
                  <a:pt x="35" y="0"/>
                </a:moveTo>
                <a:cubicBezTo>
                  <a:pt x="17" y="178"/>
                  <a:pt x="0" y="356"/>
                  <a:pt x="3" y="497"/>
                </a:cubicBezTo>
                <a:cubicBezTo>
                  <a:pt x="6" y="638"/>
                  <a:pt x="50" y="727"/>
                  <a:pt x="51" y="844"/>
                </a:cubicBezTo>
                <a:cubicBezTo>
                  <a:pt x="52" y="961"/>
                  <a:pt x="10" y="1066"/>
                  <a:pt x="11" y="1199"/>
                </a:cubicBezTo>
                <a:cubicBezTo>
                  <a:pt x="12" y="1332"/>
                  <a:pt x="35" y="1486"/>
                  <a:pt x="58" y="1641"/>
                </a:cubicBezTo>
              </a:path>
            </a:pathLst>
          </a:custGeom>
          <a:noFill/>
          <a:ln w="177800">
            <a:solidFill>
              <a:srgbClr val="FF616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522247" name="Oval 7"/>
          <p:cNvSpPr>
            <a:spLocks noChangeArrowheads="1"/>
          </p:cNvSpPr>
          <p:nvPr/>
        </p:nvSpPr>
        <p:spPr bwMode="auto">
          <a:xfrm>
            <a:off x="6611938" y="3155950"/>
            <a:ext cx="187325" cy="174625"/>
          </a:xfrm>
          <a:prstGeom prst="ellipse">
            <a:avLst/>
          </a:prstGeom>
          <a:solidFill>
            <a:srgbClr val="8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522248" name="Oval 8"/>
          <p:cNvSpPr>
            <a:spLocks noChangeArrowheads="1"/>
          </p:cNvSpPr>
          <p:nvPr/>
        </p:nvSpPr>
        <p:spPr bwMode="auto">
          <a:xfrm>
            <a:off x="6611938" y="4322763"/>
            <a:ext cx="187325" cy="174625"/>
          </a:xfrm>
          <a:prstGeom prst="ellipse">
            <a:avLst/>
          </a:prstGeom>
          <a:solidFill>
            <a:srgbClr val="8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nvGrpSpPr>
          <p:cNvPr id="148489" name="Group 9"/>
          <p:cNvGrpSpPr>
            <a:grpSpLocks/>
          </p:cNvGrpSpPr>
          <p:nvPr/>
        </p:nvGrpSpPr>
        <p:grpSpPr bwMode="auto">
          <a:xfrm>
            <a:off x="-31750" y="3219450"/>
            <a:ext cx="4105275" cy="1277938"/>
            <a:chOff x="816" y="2123"/>
            <a:chExt cx="2586" cy="805"/>
          </a:xfrm>
        </p:grpSpPr>
        <p:sp>
          <p:nvSpPr>
            <p:cNvPr id="148490" name="Freeform 10"/>
            <p:cNvSpPr>
              <a:spLocks noChangeAspect="1"/>
            </p:cNvSpPr>
            <p:nvPr/>
          </p:nvSpPr>
          <p:spPr bwMode="auto">
            <a:xfrm flipH="1">
              <a:off x="2001" y="2123"/>
              <a:ext cx="1401" cy="805"/>
            </a:xfrm>
            <a:custGeom>
              <a:avLst/>
              <a:gdLst>
                <a:gd name="T0" fmla="*/ 740 w 2552"/>
                <a:gd name="T1" fmla="*/ 173 h 1384"/>
                <a:gd name="T2" fmla="*/ 364 w 2552"/>
                <a:gd name="T3" fmla="*/ 433 h 1384"/>
                <a:gd name="T4" fmla="*/ 104 w 2552"/>
                <a:gd name="T5" fmla="*/ 384 h 1384"/>
                <a:gd name="T6" fmla="*/ 2 w 2552"/>
                <a:gd name="T7" fmla="*/ 206 h 1384"/>
                <a:gd name="T8" fmla="*/ 89 w 2552"/>
                <a:gd name="T9" fmla="*/ 43 h 1384"/>
                <a:gd name="T10" fmla="*/ 321 w 2552"/>
                <a:gd name="T11" fmla="*/ 11 h 1384"/>
                <a:gd name="T12" fmla="*/ 509 w 2552"/>
                <a:gd name="T13" fmla="*/ 108 h 1384"/>
                <a:gd name="T14" fmla="*/ 711 w 2552"/>
                <a:gd name="T15" fmla="*/ 190 h 1384"/>
                <a:gd name="T16" fmla="*/ 769 w 2552"/>
                <a:gd name="T17" fmla="*/ 190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48491" name="Freeform 11"/>
            <p:cNvSpPr>
              <a:spLocks/>
            </p:cNvSpPr>
            <p:nvPr/>
          </p:nvSpPr>
          <p:spPr bwMode="auto">
            <a:xfrm flipH="1">
              <a:off x="816" y="2347"/>
              <a:ext cx="1306" cy="168"/>
            </a:xfrm>
            <a:custGeom>
              <a:avLst/>
              <a:gdLst>
                <a:gd name="T0" fmla="*/ 0 w 712"/>
                <a:gd name="T1" fmla="*/ 344 h 66"/>
                <a:gd name="T2" fmla="*/ 416 w 712"/>
                <a:gd name="T3" fmla="*/ 8 h 66"/>
                <a:gd name="T4" fmla="*/ 888 w 712"/>
                <a:gd name="T5" fmla="*/ 395 h 66"/>
                <a:gd name="T6" fmla="*/ 1412 w 712"/>
                <a:gd name="T7" fmla="*/ 33 h 66"/>
                <a:gd name="T8" fmla="*/ 1898 w 712"/>
                <a:gd name="T9" fmla="*/ 420 h 66"/>
                <a:gd name="T10" fmla="*/ 2396 w 712"/>
                <a:gd name="T11" fmla="*/ 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48492" name="Freeform 12"/>
            <p:cNvSpPr>
              <a:spLocks/>
            </p:cNvSpPr>
            <p:nvPr/>
          </p:nvSpPr>
          <p:spPr bwMode="auto">
            <a:xfrm>
              <a:off x="859" y="2337"/>
              <a:ext cx="1335" cy="182"/>
            </a:xfrm>
            <a:custGeom>
              <a:avLst/>
              <a:gdLst>
                <a:gd name="T0" fmla="*/ 1335 w 1335"/>
                <a:gd name="T1" fmla="*/ 117 h 182"/>
                <a:gd name="T2" fmla="*/ 1079 w 1335"/>
                <a:gd name="T3" fmla="*/ 165 h 182"/>
                <a:gd name="T4" fmla="*/ 822 w 1335"/>
                <a:gd name="T5" fmla="*/ 13 h 182"/>
                <a:gd name="T6" fmla="*/ 536 w 1335"/>
                <a:gd name="T7" fmla="*/ 155 h 182"/>
                <a:gd name="T8" fmla="*/ 271 w 1335"/>
                <a:gd name="T9" fmla="*/ 3 h 182"/>
                <a:gd name="T10" fmla="*/ 0 w 1335"/>
                <a:gd name="T11" fmla="*/ 165 h 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35" h="182">
                  <a:moveTo>
                    <a:pt x="1335" y="117"/>
                  </a:moveTo>
                  <a:cubicBezTo>
                    <a:pt x="1292" y="125"/>
                    <a:pt x="1164" y="182"/>
                    <a:pt x="1079" y="165"/>
                  </a:cubicBezTo>
                  <a:cubicBezTo>
                    <a:pt x="994" y="148"/>
                    <a:pt x="912" y="15"/>
                    <a:pt x="822" y="13"/>
                  </a:cubicBezTo>
                  <a:cubicBezTo>
                    <a:pt x="732" y="10"/>
                    <a:pt x="627" y="158"/>
                    <a:pt x="536" y="155"/>
                  </a:cubicBezTo>
                  <a:cubicBezTo>
                    <a:pt x="444" y="153"/>
                    <a:pt x="361" y="0"/>
                    <a:pt x="271" y="3"/>
                  </a:cubicBezTo>
                  <a:cubicBezTo>
                    <a:pt x="182" y="5"/>
                    <a:pt x="46" y="137"/>
                    <a:pt x="0" y="165"/>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spTree>
    <p:extLst>
      <p:ext uri="{BB962C8B-B14F-4D97-AF65-F5344CB8AC3E}">
        <p14:creationId xmlns:p14="http://schemas.microsoft.com/office/powerpoint/2010/main" val="29236316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22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22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22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43" grpId="0" animBg="1"/>
      <p:bldP spid="522246" grpId="0" animBg="1"/>
      <p:bldP spid="522247" grpId="0" animBg="1"/>
      <p:bldP spid="522248"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Freeform 2"/>
          <p:cNvSpPr>
            <a:spLocks/>
          </p:cNvSpPr>
          <p:nvPr/>
        </p:nvSpPr>
        <p:spPr bwMode="auto">
          <a:xfrm>
            <a:off x="-1727200" y="3319463"/>
            <a:ext cx="12634913" cy="5657850"/>
          </a:xfrm>
          <a:custGeom>
            <a:avLst/>
            <a:gdLst>
              <a:gd name="T0" fmla="*/ 1072 w 7959"/>
              <a:gd name="T1" fmla="*/ 493 h 3564"/>
              <a:gd name="T2" fmla="*/ 1631 w 7959"/>
              <a:gd name="T3" fmla="*/ 485 h 3564"/>
              <a:gd name="T4" fmla="*/ 1968 w 7959"/>
              <a:gd name="T5" fmla="*/ 468 h 3564"/>
              <a:gd name="T6" fmla="*/ 2117 w 7959"/>
              <a:gd name="T7" fmla="*/ 304 h 3564"/>
              <a:gd name="T8" fmla="*/ 2059 w 7959"/>
              <a:gd name="T9" fmla="*/ 32 h 3564"/>
              <a:gd name="T10" fmla="*/ 2298 w 7959"/>
              <a:gd name="T11" fmla="*/ 114 h 3564"/>
              <a:gd name="T12" fmla="*/ 2446 w 7959"/>
              <a:gd name="T13" fmla="*/ 213 h 3564"/>
              <a:gd name="T14" fmla="*/ 2800 w 7959"/>
              <a:gd name="T15" fmla="*/ 320 h 3564"/>
              <a:gd name="T16" fmla="*/ 3030 w 7959"/>
              <a:gd name="T17" fmla="*/ 452 h 3564"/>
              <a:gd name="T18" fmla="*/ 3376 w 7959"/>
              <a:gd name="T19" fmla="*/ 522 h 3564"/>
              <a:gd name="T20" fmla="*/ 3548 w 7959"/>
              <a:gd name="T21" fmla="*/ 513 h 3564"/>
              <a:gd name="T22" fmla="*/ 4445 w 7959"/>
              <a:gd name="T23" fmla="*/ 513 h 3564"/>
              <a:gd name="T24" fmla="*/ 4684 w 7959"/>
              <a:gd name="T25" fmla="*/ 513 h 3564"/>
              <a:gd name="T26" fmla="*/ 4997 w 7959"/>
              <a:gd name="T27" fmla="*/ 476 h 3564"/>
              <a:gd name="T28" fmla="*/ 5120 w 7959"/>
              <a:gd name="T29" fmla="*/ 106 h 3564"/>
              <a:gd name="T30" fmla="*/ 5285 w 7959"/>
              <a:gd name="T31" fmla="*/ 188 h 3564"/>
              <a:gd name="T32" fmla="*/ 5424 w 7959"/>
              <a:gd name="T33" fmla="*/ 485 h 3564"/>
              <a:gd name="T34" fmla="*/ 5869 w 7959"/>
              <a:gd name="T35" fmla="*/ 522 h 3564"/>
              <a:gd name="T36" fmla="*/ 6099 w 7959"/>
              <a:gd name="T37" fmla="*/ 522 h 3564"/>
              <a:gd name="T38" fmla="*/ 6887 w 7959"/>
              <a:gd name="T39" fmla="*/ 527 h 3564"/>
              <a:gd name="T40" fmla="*/ 6998 w 7959"/>
              <a:gd name="T41" fmla="*/ 566 h 3564"/>
              <a:gd name="T42" fmla="*/ 7069 w 7959"/>
              <a:gd name="T43" fmla="*/ 2578 h 3564"/>
              <a:gd name="T44" fmla="*/ 6947 w 7959"/>
              <a:gd name="T45" fmla="*/ 3423 h 3564"/>
              <a:gd name="T46" fmla="*/ 997 w 7959"/>
              <a:gd name="T47" fmla="*/ 3423 h 3564"/>
              <a:gd name="T48" fmla="*/ 962 w 7959"/>
              <a:gd name="T49" fmla="*/ 2728 h 3564"/>
              <a:gd name="T50" fmla="*/ 962 w 7959"/>
              <a:gd name="T51" fmla="*/ 2681 h 3564"/>
              <a:gd name="T52" fmla="*/ 938 w 7959"/>
              <a:gd name="T53" fmla="*/ 637 h 3564"/>
              <a:gd name="T54" fmla="*/ 954 w 7959"/>
              <a:gd name="T55" fmla="*/ 535 h 3564"/>
              <a:gd name="T56" fmla="*/ 1072 w 7959"/>
              <a:gd name="T57" fmla="*/ 493 h 3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959" h="3564">
                <a:moveTo>
                  <a:pt x="1072" y="493"/>
                </a:moveTo>
                <a:cubicBezTo>
                  <a:pt x="1185" y="485"/>
                  <a:pt x="1482" y="489"/>
                  <a:pt x="1631" y="485"/>
                </a:cubicBezTo>
                <a:cubicBezTo>
                  <a:pt x="1780" y="481"/>
                  <a:pt x="1887" y="498"/>
                  <a:pt x="1968" y="468"/>
                </a:cubicBezTo>
                <a:cubicBezTo>
                  <a:pt x="2049" y="438"/>
                  <a:pt x="2102" y="377"/>
                  <a:pt x="2117" y="304"/>
                </a:cubicBezTo>
                <a:cubicBezTo>
                  <a:pt x="2132" y="231"/>
                  <a:pt x="2029" y="64"/>
                  <a:pt x="2059" y="32"/>
                </a:cubicBezTo>
                <a:cubicBezTo>
                  <a:pt x="2089" y="0"/>
                  <a:pt x="2234" y="84"/>
                  <a:pt x="2298" y="114"/>
                </a:cubicBezTo>
                <a:cubicBezTo>
                  <a:pt x="2362" y="144"/>
                  <a:pt x="2362" y="179"/>
                  <a:pt x="2446" y="213"/>
                </a:cubicBezTo>
                <a:cubicBezTo>
                  <a:pt x="2530" y="247"/>
                  <a:pt x="2703" y="280"/>
                  <a:pt x="2800" y="320"/>
                </a:cubicBezTo>
                <a:cubicBezTo>
                  <a:pt x="2897" y="360"/>
                  <a:pt x="2934" y="418"/>
                  <a:pt x="3030" y="452"/>
                </a:cubicBezTo>
                <a:cubicBezTo>
                  <a:pt x="3126" y="486"/>
                  <a:pt x="3290" y="512"/>
                  <a:pt x="3376" y="522"/>
                </a:cubicBezTo>
                <a:cubicBezTo>
                  <a:pt x="3462" y="532"/>
                  <a:pt x="3370" y="514"/>
                  <a:pt x="3548" y="513"/>
                </a:cubicBezTo>
                <a:cubicBezTo>
                  <a:pt x="3726" y="512"/>
                  <a:pt x="4256" y="513"/>
                  <a:pt x="4445" y="513"/>
                </a:cubicBezTo>
                <a:cubicBezTo>
                  <a:pt x="4634" y="513"/>
                  <a:pt x="4592" y="519"/>
                  <a:pt x="4684" y="513"/>
                </a:cubicBezTo>
                <a:cubicBezTo>
                  <a:pt x="4776" y="507"/>
                  <a:pt x="4924" y="544"/>
                  <a:pt x="4997" y="476"/>
                </a:cubicBezTo>
                <a:cubicBezTo>
                  <a:pt x="5070" y="408"/>
                  <a:pt x="5072" y="154"/>
                  <a:pt x="5120" y="106"/>
                </a:cubicBezTo>
                <a:cubicBezTo>
                  <a:pt x="5168" y="58"/>
                  <a:pt x="5234" y="125"/>
                  <a:pt x="5285" y="188"/>
                </a:cubicBezTo>
                <a:cubicBezTo>
                  <a:pt x="5336" y="251"/>
                  <a:pt x="5327" y="429"/>
                  <a:pt x="5424" y="485"/>
                </a:cubicBezTo>
                <a:cubicBezTo>
                  <a:pt x="5521" y="541"/>
                  <a:pt x="5757" y="516"/>
                  <a:pt x="5869" y="522"/>
                </a:cubicBezTo>
                <a:cubicBezTo>
                  <a:pt x="5981" y="528"/>
                  <a:pt x="5929" y="521"/>
                  <a:pt x="6099" y="522"/>
                </a:cubicBezTo>
                <a:cubicBezTo>
                  <a:pt x="6269" y="523"/>
                  <a:pt x="6737" y="520"/>
                  <a:pt x="6887" y="527"/>
                </a:cubicBezTo>
                <a:cubicBezTo>
                  <a:pt x="7037" y="534"/>
                  <a:pt x="6968" y="224"/>
                  <a:pt x="6998" y="566"/>
                </a:cubicBezTo>
                <a:cubicBezTo>
                  <a:pt x="7028" y="908"/>
                  <a:pt x="7077" y="2102"/>
                  <a:pt x="7069" y="2578"/>
                </a:cubicBezTo>
                <a:cubicBezTo>
                  <a:pt x="7061" y="3054"/>
                  <a:pt x="7959" y="3282"/>
                  <a:pt x="6947" y="3423"/>
                </a:cubicBezTo>
                <a:cubicBezTo>
                  <a:pt x="5935" y="3564"/>
                  <a:pt x="1994" y="3539"/>
                  <a:pt x="997" y="3423"/>
                </a:cubicBezTo>
                <a:cubicBezTo>
                  <a:pt x="0" y="3307"/>
                  <a:pt x="968" y="2852"/>
                  <a:pt x="962" y="2728"/>
                </a:cubicBezTo>
                <a:cubicBezTo>
                  <a:pt x="956" y="2604"/>
                  <a:pt x="966" y="3029"/>
                  <a:pt x="962" y="2681"/>
                </a:cubicBezTo>
                <a:cubicBezTo>
                  <a:pt x="958" y="2333"/>
                  <a:pt x="939" y="995"/>
                  <a:pt x="938" y="637"/>
                </a:cubicBezTo>
                <a:cubicBezTo>
                  <a:pt x="937" y="279"/>
                  <a:pt x="932" y="559"/>
                  <a:pt x="954" y="535"/>
                </a:cubicBezTo>
                <a:cubicBezTo>
                  <a:pt x="976" y="511"/>
                  <a:pt x="959" y="501"/>
                  <a:pt x="1072" y="493"/>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563"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564" name="Rectangle 4"/>
          <p:cNvSpPr>
            <a:spLocks noGrp="1" noChangeArrowheads="1"/>
          </p:cNvSpPr>
          <p:nvPr>
            <p:ph type="title"/>
          </p:nvPr>
        </p:nvSpPr>
        <p:spPr>
          <a:xfrm>
            <a:off x="457200" y="-207963"/>
            <a:ext cx="8229600" cy="1143001"/>
          </a:xfrm>
        </p:spPr>
        <p:txBody>
          <a:bodyPr/>
          <a:lstStyle/>
          <a:p>
            <a:r>
              <a:rPr lang="en-US" altLang="en-US"/>
              <a:t>Crystal fishing demystified</a:t>
            </a:r>
          </a:p>
        </p:txBody>
      </p:sp>
      <p:grpSp>
        <p:nvGrpSpPr>
          <p:cNvPr id="450565" name="Group 5"/>
          <p:cNvGrpSpPr>
            <a:grpSpLocks/>
          </p:cNvGrpSpPr>
          <p:nvPr/>
        </p:nvGrpSpPr>
        <p:grpSpPr bwMode="auto">
          <a:xfrm>
            <a:off x="396875" y="1617663"/>
            <a:ext cx="6292850" cy="3646487"/>
            <a:chOff x="250" y="1743"/>
            <a:chExt cx="3964" cy="2297"/>
          </a:xfrm>
        </p:grpSpPr>
        <p:grpSp>
          <p:nvGrpSpPr>
            <p:cNvPr id="450566" name="Group 6"/>
            <p:cNvGrpSpPr>
              <a:grpSpLocks/>
            </p:cNvGrpSpPr>
            <p:nvPr/>
          </p:nvGrpSpPr>
          <p:grpSpPr bwMode="auto">
            <a:xfrm>
              <a:off x="250" y="2137"/>
              <a:ext cx="2116" cy="1903"/>
              <a:chOff x="11" y="1490"/>
              <a:chExt cx="2116" cy="1903"/>
            </a:xfrm>
          </p:grpSpPr>
          <p:sp>
            <p:nvSpPr>
              <p:cNvPr id="450567" name="Freeform 7"/>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568" name="Freeform 8"/>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50569" name="Group 9"/>
            <p:cNvGrpSpPr>
              <a:grpSpLocks/>
            </p:cNvGrpSpPr>
            <p:nvPr/>
          </p:nvGrpSpPr>
          <p:grpSpPr bwMode="auto">
            <a:xfrm>
              <a:off x="4024" y="1743"/>
              <a:ext cx="190" cy="2273"/>
              <a:chOff x="4064" y="1215"/>
              <a:chExt cx="190" cy="2273"/>
            </a:xfrm>
          </p:grpSpPr>
          <p:sp>
            <p:nvSpPr>
              <p:cNvPr id="450570" name="Freeform 10"/>
              <p:cNvSpPr>
                <a:spLocks/>
              </p:cNvSpPr>
              <p:nvPr/>
            </p:nvSpPr>
            <p:spPr bwMode="auto">
              <a:xfrm>
                <a:off x="4080" y="1215"/>
                <a:ext cx="174" cy="2273"/>
              </a:xfrm>
              <a:custGeom>
                <a:avLst/>
                <a:gdLst>
                  <a:gd name="T0" fmla="*/ 100 w 174"/>
                  <a:gd name="T1" fmla="*/ 2256 h 2273"/>
                  <a:gd name="T2" fmla="*/ 157 w 174"/>
                  <a:gd name="T3" fmla="*/ 1801 h 2273"/>
                  <a:gd name="T4" fmla="*/ 95 w 174"/>
                  <a:gd name="T5" fmla="*/ 1393 h 2273"/>
                  <a:gd name="T6" fmla="*/ 9 w 174"/>
                  <a:gd name="T7" fmla="*/ 1153 h 2273"/>
                  <a:gd name="T8" fmla="*/ 143 w 174"/>
                  <a:gd name="T9" fmla="*/ 882 h 2273"/>
                  <a:gd name="T10" fmla="*/ 37 w 174"/>
                  <a:gd name="T11" fmla="*/ 574 h 2273"/>
                  <a:gd name="T12" fmla="*/ 172 w 174"/>
                  <a:gd name="T13" fmla="*/ 294 h 2273"/>
                  <a:gd name="T14" fmla="*/ 50 w 174"/>
                  <a:gd name="T15" fmla="*/ 0 h 2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2273">
                    <a:moveTo>
                      <a:pt x="100" y="2256"/>
                    </a:moveTo>
                    <a:cubicBezTo>
                      <a:pt x="134" y="2273"/>
                      <a:pt x="158" y="1945"/>
                      <a:pt x="157" y="1801"/>
                    </a:cubicBezTo>
                    <a:cubicBezTo>
                      <a:pt x="156" y="1657"/>
                      <a:pt x="120" y="1501"/>
                      <a:pt x="95" y="1393"/>
                    </a:cubicBezTo>
                    <a:cubicBezTo>
                      <a:pt x="70" y="1285"/>
                      <a:pt x="0" y="1238"/>
                      <a:pt x="9" y="1153"/>
                    </a:cubicBezTo>
                    <a:cubicBezTo>
                      <a:pt x="17" y="1067"/>
                      <a:pt x="137" y="978"/>
                      <a:pt x="143" y="882"/>
                    </a:cubicBezTo>
                    <a:cubicBezTo>
                      <a:pt x="148" y="786"/>
                      <a:pt x="32" y="671"/>
                      <a:pt x="37" y="574"/>
                    </a:cubicBezTo>
                    <a:cubicBezTo>
                      <a:pt x="43" y="475"/>
                      <a:pt x="170" y="391"/>
                      <a:pt x="172" y="294"/>
                    </a:cubicBezTo>
                    <a:cubicBezTo>
                      <a:pt x="174" y="199"/>
                      <a:pt x="71" y="50"/>
                      <a:pt x="5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571" name="Freeform 11"/>
              <p:cNvSpPr>
                <a:spLocks/>
              </p:cNvSpPr>
              <p:nvPr/>
            </p:nvSpPr>
            <p:spPr bwMode="auto">
              <a:xfrm>
                <a:off x="4064" y="1252"/>
                <a:ext cx="187" cy="2222"/>
              </a:xfrm>
              <a:custGeom>
                <a:avLst/>
                <a:gdLst>
                  <a:gd name="T0" fmla="*/ 123 w 187"/>
                  <a:gd name="T1" fmla="*/ 2218 h 2222"/>
                  <a:gd name="T2" fmla="*/ 15 w 187"/>
                  <a:gd name="T3" fmla="*/ 1710 h 2222"/>
                  <a:gd name="T4" fmla="*/ 32 w 187"/>
                  <a:gd name="T5" fmla="*/ 1382 h 2222"/>
                  <a:gd name="T6" fmla="*/ 145 w 187"/>
                  <a:gd name="T7" fmla="*/ 1152 h 2222"/>
                  <a:gd name="T8" fmla="*/ 32 w 187"/>
                  <a:gd name="T9" fmla="*/ 873 h 2222"/>
                  <a:gd name="T10" fmla="*/ 159 w 187"/>
                  <a:gd name="T11" fmla="*/ 573 h 2222"/>
                  <a:gd name="T12" fmla="*/ 44 w 187"/>
                  <a:gd name="T13" fmla="*/ 285 h 2222"/>
                  <a:gd name="T14" fmla="*/ 187 w 187"/>
                  <a:gd name="T15" fmla="*/ 0 h 2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2222">
                    <a:moveTo>
                      <a:pt x="123" y="2218"/>
                    </a:moveTo>
                    <a:cubicBezTo>
                      <a:pt x="58" y="2222"/>
                      <a:pt x="30" y="1849"/>
                      <a:pt x="15" y="1710"/>
                    </a:cubicBezTo>
                    <a:cubicBezTo>
                      <a:pt x="0" y="1571"/>
                      <a:pt x="10" y="1475"/>
                      <a:pt x="32" y="1382"/>
                    </a:cubicBezTo>
                    <a:cubicBezTo>
                      <a:pt x="54" y="1289"/>
                      <a:pt x="146" y="1236"/>
                      <a:pt x="145" y="1152"/>
                    </a:cubicBezTo>
                    <a:cubicBezTo>
                      <a:pt x="145" y="1068"/>
                      <a:pt x="30" y="969"/>
                      <a:pt x="32" y="873"/>
                    </a:cubicBezTo>
                    <a:cubicBezTo>
                      <a:pt x="33" y="777"/>
                      <a:pt x="157" y="671"/>
                      <a:pt x="159" y="573"/>
                    </a:cubicBezTo>
                    <a:cubicBezTo>
                      <a:pt x="160" y="473"/>
                      <a:pt x="39" y="381"/>
                      <a:pt x="44" y="285"/>
                    </a:cubicBezTo>
                    <a:cubicBezTo>
                      <a:pt x="50" y="189"/>
                      <a:pt x="162" y="48"/>
                      <a:pt x="187"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2"/>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1587" name="Freeform 3"/>
          <p:cNvSpPr>
            <a:spLocks/>
          </p:cNvSpPr>
          <p:nvPr/>
        </p:nvSpPr>
        <p:spPr bwMode="auto">
          <a:xfrm>
            <a:off x="-1727200" y="2693988"/>
            <a:ext cx="12634913" cy="6283325"/>
          </a:xfrm>
          <a:custGeom>
            <a:avLst/>
            <a:gdLst>
              <a:gd name="T0" fmla="*/ 1072 w 7959"/>
              <a:gd name="T1" fmla="*/ 887 h 3958"/>
              <a:gd name="T2" fmla="*/ 1631 w 7959"/>
              <a:gd name="T3" fmla="*/ 879 h 3958"/>
              <a:gd name="T4" fmla="*/ 1968 w 7959"/>
              <a:gd name="T5" fmla="*/ 862 h 3958"/>
              <a:gd name="T6" fmla="*/ 2314 w 7959"/>
              <a:gd name="T7" fmla="*/ 837 h 3958"/>
              <a:gd name="T8" fmla="*/ 2380 w 7959"/>
              <a:gd name="T9" fmla="*/ 607 h 3958"/>
              <a:gd name="T10" fmla="*/ 2314 w 7959"/>
              <a:gd name="T11" fmla="*/ 418 h 3958"/>
              <a:gd name="T12" fmla="*/ 2133 w 7959"/>
              <a:gd name="T13" fmla="*/ 130 h 3958"/>
              <a:gd name="T14" fmla="*/ 2322 w 7959"/>
              <a:gd name="T15" fmla="*/ 196 h 3958"/>
              <a:gd name="T16" fmla="*/ 2512 w 7959"/>
              <a:gd name="T17" fmla="*/ 303 h 3958"/>
              <a:gd name="T18" fmla="*/ 2832 w 7959"/>
              <a:gd name="T19" fmla="*/ 393 h 3958"/>
              <a:gd name="T20" fmla="*/ 3120 w 7959"/>
              <a:gd name="T21" fmla="*/ 541 h 3958"/>
              <a:gd name="T22" fmla="*/ 3400 w 7959"/>
              <a:gd name="T23" fmla="*/ 755 h 3958"/>
              <a:gd name="T24" fmla="*/ 3548 w 7959"/>
              <a:gd name="T25" fmla="*/ 862 h 3958"/>
              <a:gd name="T26" fmla="*/ 3861 w 7959"/>
              <a:gd name="T27" fmla="*/ 903 h 3958"/>
              <a:gd name="T28" fmla="*/ 4445 w 7959"/>
              <a:gd name="T29" fmla="*/ 907 h 3958"/>
              <a:gd name="T30" fmla="*/ 4684 w 7959"/>
              <a:gd name="T31" fmla="*/ 907 h 3958"/>
              <a:gd name="T32" fmla="*/ 4923 w 7959"/>
              <a:gd name="T33" fmla="*/ 854 h 3958"/>
              <a:gd name="T34" fmla="*/ 5038 w 7959"/>
              <a:gd name="T35" fmla="*/ 607 h 3958"/>
              <a:gd name="T36" fmla="*/ 5112 w 7959"/>
              <a:gd name="T37" fmla="*/ 163 h 3958"/>
              <a:gd name="T38" fmla="*/ 5186 w 7959"/>
              <a:gd name="T39" fmla="*/ 39 h 3958"/>
              <a:gd name="T40" fmla="*/ 5285 w 7959"/>
              <a:gd name="T41" fmla="*/ 97 h 3958"/>
              <a:gd name="T42" fmla="*/ 5359 w 7959"/>
              <a:gd name="T43" fmla="*/ 623 h 3958"/>
              <a:gd name="T44" fmla="*/ 5573 w 7959"/>
              <a:gd name="T45" fmla="*/ 911 h 3958"/>
              <a:gd name="T46" fmla="*/ 5869 w 7959"/>
              <a:gd name="T47" fmla="*/ 916 h 3958"/>
              <a:gd name="T48" fmla="*/ 6099 w 7959"/>
              <a:gd name="T49" fmla="*/ 916 h 3958"/>
              <a:gd name="T50" fmla="*/ 6887 w 7959"/>
              <a:gd name="T51" fmla="*/ 921 h 3958"/>
              <a:gd name="T52" fmla="*/ 6998 w 7959"/>
              <a:gd name="T53" fmla="*/ 960 h 3958"/>
              <a:gd name="T54" fmla="*/ 7069 w 7959"/>
              <a:gd name="T55" fmla="*/ 2972 h 3958"/>
              <a:gd name="T56" fmla="*/ 6947 w 7959"/>
              <a:gd name="T57" fmla="*/ 3817 h 3958"/>
              <a:gd name="T58" fmla="*/ 997 w 7959"/>
              <a:gd name="T59" fmla="*/ 3817 h 3958"/>
              <a:gd name="T60" fmla="*/ 962 w 7959"/>
              <a:gd name="T61" fmla="*/ 3122 h 3958"/>
              <a:gd name="T62" fmla="*/ 962 w 7959"/>
              <a:gd name="T63" fmla="*/ 3075 h 3958"/>
              <a:gd name="T64" fmla="*/ 938 w 7959"/>
              <a:gd name="T65" fmla="*/ 1031 h 3958"/>
              <a:gd name="T66" fmla="*/ 954 w 7959"/>
              <a:gd name="T67" fmla="*/ 929 h 3958"/>
              <a:gd name="T68" fmla="*/ 1072 w 7959"/>
              <a:gd name="T69" fmla="*/ 887 h 3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59" h="3958">
                <a:moveTo>
                  <a:pt x="1072" y="887"/>
                </a:moveTo>
                <a:cubicBezTo>
                  <a:pt x="1185" y="879"/>
                  <a:pt x="1482" y="883"/>
                  <a:pt x="1631" y="879"/>
                </a:cubicBezTo>
                <a:cubicBezTo>
                  <a:pt x="1780" y="875"/>
                  <a:pt x="1854" y="869"/>
                  <a:pt x="1968" y="862"/>
                </a:cubicBezTo>
                <a:cubicBezTo>
                  <a:pt x="2082" y="855"/>
                  <a:pt x="2245" y="879"/>
                  <a:pt x="2314" y="837"/>
                </a:cubicBezTo>
                <a:cubicBezTo>
                  <a:pt x="2383" y="795"/>
                  <a:pt x="2380" y="677"/>
                  <a:pt x="2380" y="607"/>
                </a:cubicBezTo>
                <a:cubicBezTo>
                  <a:pt x="2380" y="537"/>
                  <a:pt x="2355" y="497"/>
                  <a:pt x="2314" y="418"/>
                </a:cubicBezTo>
                <a:cubicBezTo>
                  <a:pt x="2273" y="339"/>
                  <a:pt x="2132" y="167"/>
                  <a:pt x="2133" y="130"/>
                </a:cubicBezTo>
                <a:cubicBezTo>
                  <a:pt x="2134" y="93"/>
                  <a:pt x="2259" y="167"/>
                  <a:pt x="2322" y="196"/>
                </a:cubicBezTo>
                <a:cubicBezTo>
                  <a:pt x="2385" y="225"/>
                  <a:pt x="2427" y="270"/>
                  <a:pt x="2512" y="303"/>
                </a:cubicBezTo>
                <a:cubicBezTo>
                  <a:pt x="2597" y="336"/>
                  <a:pt x="2731" y="353"/>
                  <a:pt x="2832" y="393"/>
                </a:cubicBezTo>
                <a:cubicBezTo>
                  <a:pt x="2933" y="433"/>
                  <a:pt x="3025" y="481"/>
                  <a:pt x="3120" y="541"/>
                </a:cubicBezTo>
                <a:cubicBezTo>
                  <a:pt x="3215" y="601"/>
                  <a:pt x="3329" y="701"/>
                  <a:pt x="3400" y="755"/>
                </a:cubicBezTo>
                <a:cubicBezTo>
                  <a:pt x="3471" y="809"/>
                  <a:pt x="3471" y="837"/>
                  <a:pt x="3548" y="862"/>
                </a:cubicBezTo>
                <a:cubicBezTo>
                  <a:pt x="3625" y="887"/>
                  <a:pt x="3712" y="896"/>
                  <a:pt x="3861" y="903"/>
                </a:cubicBezTo>
                <a:cubicBezTo>
                  <a:pt x="4010" y="910"/>
                  <a:pt x="4308" y="906"/>
                  <a:pt x="4445" y="907"/>
                </a:cubicBezTo>
                <a:cubicBezTo>
                  <a:pt x="4582" y="908"/>
                  <a:pt x="4604" y="916"/>
                  <a:pt x="4684" y="907"/>
                </a:cubicBezTo>
                <a:cubicBezTo>
                  <a:pt x="4764" y="898"/>
                  <a:pt x="4864" y="904"/>
                  <a:pt x="4923" y="854"/>
                </a:cubicBezTo>
                <a:cubicBezTo>
                  <a:pt x="4982" y="804"/>
                  <a:pt x="5006" y="722"/>
                  <a:pt x="5038" y="607"/>
                </a:cubicBezTo>
                <a:cubicBezTo>
                  <a:pt x="5070" y="492"/>
                  <a:pt x="5087" y="258"/>
                  <a:pt x="5112" y="163"/>
                </a:cubicBezTo>
                <a:cubicBezTo>
                  <a:pt x="5137" y="68"/>
                  <a:pt x="5157" y="50"/>
                  <a:pt x="5186" y="39"/>
                </a:cubicBezTo>
                <a:cubicBezTo>
                  <a:pt x="5215" y="28"/>
                  <a:pt x="5256" y="0"/>
                  <a:pt x="5285" y="97"/>
                </a:cubicBezTo>
                <a:cubicBezTo>
                  <a:pt x="5314" y="194"/>
                  <a:pt x="5311" y="487"/>
                  <a:pt x="5359" y="623"/>
                </a:cubicBezTo>
                <a:cubicBezTo>
                  <a:pt x="5407" y="759"/>
                  <a:pt x="5488" y="862"/>
                  <a:pt x="5573" y="911"/>
                </a:cubicBezTo>
                <a:cubicBezTo>
                  <a:pt x="5658" y="960"/>
                  <a:pt x="5781" y="915"/>
                  <a:pt x="5869" y="916"/>
                </a:cubicBezTo>
                <a:cubicBezTo>
                  <a:pt x="5957" y="917"/>
                  <a:pt x="5929" y="915"/>
                  <a:pt x="6099" y="916"/>
                </a:cubicBezTo>
                <a:cubicBezTo>
                  <a:pt x="6269" y="917"/>
                  <a:pt x="6737" y="914"/>
                  <a:pt x="6887" y="921"/>
                </a:cubicBezTo>
                <a:cubicBezTo>
                  <a:pt x="7037" y="928"/>
                  <a:pt x="6968" y="618"/>
                  <a:pt x="6998" y="960"/>
                </a:cubicBezTo>
                <a:cubicBezTo>
                  <a:pt x="7028" y="1302"/>
                  <a:pt x="7077" y="2496"/>
                  <a:pt x="7069" y="2972"/>
                </a:cubicBezTo>
                <a:cubicBezTo>
                  <a:pt x="7061" y="3448"/>
                  <a:pt x="7959" y="3676"/>
                  <a:pt x="6947" y="3817"/>
                </a:cubicBezTo>
                <a:cubicBezTo>
                  <a:pt x="5935" y="3958"/>
                  <a:pt x="1994" y="3933"/>
                  <a:pt x="997" y="3817"/>
                </a:cubicBezTo>
                <a:cubicBezTo>
                  <a:pt x="0" y="3701"/>
                  <a:pt x="968" y="3246"/>
                  <a:pt x="962" y="3122"/>
                </a:cubicBezTo>
                <a:cubicBezTo>
                  <a:pt x="956" y="2998"/>
                  <a:pt x="966" y="3423"/>
                  <a:pt x="962" y="3075"/>
                </a:cubicBezTo>
                <a:cubicBezTo>
                  <a:pt x="958" y="2727"/>
                  <a:pt x="939" y="1389"/>
                  <a:pt x="938" y="1031"/>
                </a:cubicBezTo>
                <a:cubicBezTo>
                  <a:pt x="937" y="673"/>
                  <a:pt x="932" y="953"/>
                  <a:pt x="954" y="929"/>
                </a:cubicBezTo>
                <a:cubicBezTo>
                  <a:pt x="976" y="905"/>
                  <a:pt x="959" y="895"/>
                  <a:pt x="1072" y="887"/>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588" name="Rectangle 4"/>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51589" name="Group 5"/>
          <p:cNvGrpSpPr>
            <a:grpSpLocks/>
          </p:cNvGrpSpPr>
          <p:nvPr/>
        </p:nvGrpSpPr>
        <p:grpSpPr bwMode="auto">
          <a:xfrm>
            <a:off x="396875" y="1041400"/>
            <a:ext cx="6292850" cy="3646488"/>
            <a:chOff x="250" y="1743"/>
            <a:chExt cx="3964" cy="2297"/>
          </a:xfrm>
        </p:grpSpPr>
        <p:grpSp>
          <p:nvGrpSpPr>
            <p:cNvPr id="451590" name="Group 6"/>
            <p:cNvGrpSpPr>
              <a:grpSpLocks/>
            </p:cNvGrpSpPr>
            <p:nvPr/>
          </p:nvGrpSpPr>
          <p:grpSpPr bwMode="auto">
            <a:xfrm>
              <a:off x="250" y="2137"/>
              <a:ext cx="2116" cy="1903"/>
              <a:chOff x="11" y="1490"/>
              <a:chExt cx="2116" cy="1903"/>
            </a:xfrm>
          </p:grpSpPr>
          <p:sp>
            <p:nvSpPr>
              <p:cNvPr id="451591" name="Freeform 7"/>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592" name="Freeform 8"/>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51593" name="Group 9"/>
            <p:cNvGrpSpPr>
              <a:grpSpLocks/>
            </p:cNvGrpSpPr>
            <p:nvPr/>
          </p:nvGrpSpPr>
          <p:grpSpPr bwMode="auto">
            <a:xfrm>
              <a:off x="4024" y="1743"/>
              <a:ext cx="190" cy="2273"/>
              <a:chOff x="4064" y="1215"/>
              <a:chExt cx="190" cy="2273"/>
            </a:xfrm>
          </p:grpSpPr>
          <p:sp>
            <p:nvSpPr>
              <p:cNvPr id="451594" name="Freeform 10"/>
              <p:cNvSpPr>
                <a:spLocks/>
              </p:cNvSpPr>
              <p:nvPr/>
            </p:nvSpPr>
            <p:spPr bwMode="auto">
              <a:xfrm>
                <a:off x="4080" y="1215"/>
                <a:ext cx="174" cy="2273"/>
              </a:xfrm>
              <a:custGeom>
                <a:avLst/>
                <a:gdLst>
                  <a:gd name="T0" fmla="*/ 100 w 174"/>
                  <a:gd name="T1" fmla="*/ 2256 h 2273"/>
                  <a:gd name="T2" fmla="*/ 157 w 174"/>
                  <a:gd name="T3" fmla="*/ 1801 h 2273"/>
                  <a:gd name="T4" fmla="*/ 95 w 174"/>
                  <a:gd name="T5" fmla="*/ 1393 h 2273"/>
                  <a:gd name="T6" fmla="*/ 9 w 174"/>
                  <a:gd name="T7" fmla="*/ 1153 h 2273"/>
                  <a:gd name="T8" fmla="*/ 143 w 174"/>
                  <a:gd name="T9" fmla="*/ 882 h 2273"/>
                  <a:gd name="T10" fmla="*/ 37 w 174"/>
                  <a:gd name="T11" fmla="*/ 574 h 2273"/>
                  <a:gd name="T12" fmla="*/ 172 w 174"/>
                  <a:gd name="T13" fmla="*/ 294 h 2273"/>
                  <a:gd name="T14" fmla="*/ 50 w 174"/>
                  <a:gd name="T15" fmla="*/ 0 h 2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2273">
                    <a:moveTo>
                      <a:pt x="100" y="2256"/>
                    </a:moveTo>
                    <a:cubicBezTo>
                      <a:pt x="134" y="2273"/>
                      <a:pt x="158" y="1945"/>
                      <a:pt x="157" y="1801"/>
                    </a:cubicBezTo>
                    <a:cubicBezTo>
                      <a:pt x="156" y="1657"/>
                      <a:pt x="120" y="1501"/>
                      <a:pt x="95" y="1393"/>
                    </a:cubicBezTo>
                    <a:cubicBezTo>
                      <a:pt x="70" y="1285"/>
                      <a:pt x="0" y="1238"/>
                      <a:pt x="9" y="1153"/>
                    </a:cubicBezTo>
                    <a:cubicBezTo>
                      <a:pt x="17" y="1067"/>
                      <a:pt x="137" y="978"/>
                      <a:pt x="143" y="882"/>
                    </a:cubicBezTo>
                    <a:cubicBezTo>
                      <a:pt x="148" y="786"/>
                      <a:pt x="32" y="671"/>
                      <a:pt x="37" y="574"/>
                    </a:cubicBezTo>
                    <a:cubicBezTo>
                      <a:pt x="43" y="475"/>
                      <a:pt x="170" y="391"/>
                      <a:pt x="172" y="294"/>
                    </a:cubicBezTo>
                    <a:cubicBezTo>
                      <a:pt x="174" y="199"/>
                      <a:pt x="71" y="50"/>
                      <a:pt x="5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595" name="Freeform 11"/>
              <p:cNvSpPr>
                <a:spLocks/>
              </p:cNvSpPr>
              <p:nvPr/>
            </p:nvSpPr>
            <p:spPr bwMode="auto">
              <a:xfrm>
                <a:off x="4064" y="1252"/>
                <a:ext cx="187" cy="2222"/>
              </a:xfrm>
              <a:custGeom>
                <a:avLst/>
                <a:gdLst>
                  <a:gd name="T0" fmla="*/ 123 w 187"/>
                  <a:gd name="T1" fmla="*/ 2218 h 2222"/>
                  <a:gd name="T2" fmla="*/ 15 w 187"/>
                  <a:gd name="T3" fmla="*/ 1710 h 2222"/>
                  <a:gd name="T4" fmla="*/ 32 w 187"/>
                  <a:gd name="T5" fmla="*/ 1382 h 2222"/>
                  <a:gd name="T6" fmla="*/ 145 w 187"/>
                  <a:gd name="T7" fmla="*/ 1152 h 2222"/>
                  <a:gd name="T8" fmla="*/ 32 w 187"/>
                  <a:gd name="T9" fmla="*/ 873 h 2222"/>
                  <a:gd name="T10" fmla="*/ 159 w 187"/>
                  <a:gd name="T11" fmla="*/ 573 h 2222"/>
                  <a:gd name="T12" fmla="*/ 44 w 187"/>
                  <a:gd name="T13" fmla="*/ 285 h 2222"/>
                  <a:gd name="T14" fmla="*/ 187 w 187"/>
                  <a:gd name="T15" fmla="*/ 0 h 2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2222">
                    <a:moveTo>
                      <a:pt x="123" y="2218"/>
                    </a:moveTo>
                    <a:cubicBezTo>
                      <a:pt x="58" y="2222"/>
                      <a:pt x="30" y="1849"/>
                      <a:pt x="15" y="1710"/>
                    </a:cubicBezTo>
                    <a:cubicBezTo>
                      <a:pt x="0" y="1571"/>
                      <a:pt x="10" y="1475"/>
                      <a:pt x="32" y="1382"/>
                    </a:cubicBezTo>
                    <a:cubicBezTo>
                      <a:pt x="54" y="1289"/>
                      <a:pt x="146" y="1236"/>
                      <a:pt x="145" y="1152"/>
                    </a:cubicBezTo>
                    <a:cubicBezTo>
                      <a:pt x="145" y="1068"/>
                      <a:pt x="30" y="969"/>
                      <a:pt x="32" y="873"/>
                    </a:cubicBezTo>
                    <a:cubicBezTo>
                      <a:pt x="33" y="777"/>
                      <a:pt x="157" y="671"/>
                      <a:pt x="159" y="573"/>
                    </a:cubicBezTo>
                    <a:cubicBezTo>
                      <a:pt x="160" y="473"/>
                      <a:pt x="39" y="381"/>
                      <a:pt x="44" y="285"/>
                    </a:cubicBezTo>
                    <a:cubicBezTo>
                      <a:pt x="50" y="189"/>
                      <a:pt x="162" y="48"/>
                      <a:pt x="187"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451596" name="Rectangle 12"/>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1597" name="Rectangle 13"/>
          <p:cNvSpPr>
            <a:spLocks noGrp="1" noChangeArrowheads="1"/>
          </p:cNvSpPr>
          <p:nvPr>
            <p:ph type="title"/>
          </p:nvPr>
        </p:nvSpPr>
        <p:spPr>
          <a:xfrm>
            <a:off x="457200" y="-207963"/>
            <a:ext cx="8229600" cy="1143001"/>
          </a:xfrm>
        </p:spPr>
        <p:txBody>
          <a:bodyPr/>
          <a:lstStyle/>
          <a:p>
            <a:r>
              <a:rPr lang="en-US" altLang="en-US"/>
              <a:t>Crystal fishing demystified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Freeform 2"/>
          <p:cNvSpPr>
            <a:spLocks/>
          </p:cNvSpPr>
          <p:nvPr/>
        </p:nvSpPr>
        <p:spPr bwMode="auto">
          <a:xfrm>
            <a:off x="-1727200" y="2389188"/>
            <a:ext cx="12634913" cy="6588125"/>
          </a:xfrm>
          <a:custGeom>
            <a:avLst/>
            <a:gdLst>
              <a:gd name="T0" fmla="*/ 1072 w 7959"/>
              <a:gd name="T1" fmla="*/ 1079 h 4150"/>
              <a:gd name="T2" fmla="*/ 1631 w 7959"/>
              <a:gd name="T3" fmla="*/ 1071 h 4150"/>
              <a:gd name="T4" fmla="*/ 1968 w 7959"/>
              <a:gd name="T5" fmla="*/ 1054 h 4150"/>
              <a:gd name="T6" fmla="*/ 2314 w 7959"/>
              <a:gd name="T7" fmla="*/ 1029 h 4150"/>
              <a:gd name="T8" fmla="*/ 2495 w 7959"/>
              <a:gd name="T9" fmla="*/ 741 h 4150"/>
              <a:gd name="T10" fmla="*/ 2372 w 7959"/>
              <a:gd name="T11" fmla="*/ 379 h 4150"/>
              <a:gd name="T12" fmla="*/ 2289 w 7959"/>
              <a:gd name="T13" fmla="*/ 165 h 4150"/>
              <a:gd name="T14" fmla="*/ 2174 w 7959"/>
              <a:gd name="T15" fmla="*/ 91 h 4150"/>
              <a:gd name="T16" fmla="*/ 2306 w 7959"/>
              <a:gd name="T17" fmla="*/ 1 h 4150"/>
              <a:gd name="T18" fmla="*/ 2372 w 7959"/>
              <a:gd name="T19" fmla="*/ 83 h 4150"/>
              <a:gd name="T20" fmla="*/ 2495 w 7959"/>
              <a:gd name="T21" fmla="*/ 116 h 4150"/>
              <a:gd name="T22" fmla="*/ 2832 w 7959"/>
              <a:gd name="T23" fmla="*/ 223 h 4150"/>
              <a:gd name="T24" fmla="*/ 3129 w 7959"/>
              <a:gd name="T25" fmla="*/ 396 h 4150"/>
              <a:gd name="T26" fmla="*/ 3458 w 7959"/>
              <a:gd name="T27" fmla="*/ 700 h 4150"/>
              <a:gd name="T28" fmla="*/ 3581 w 7959"/>
              <a:gd name="T29" fmla="*/ 1005 h 4150"/>
              <a:gd name="T30" fmla="*/ 3861 w 7959"/>
              <a:gd name="T31" fmla="*/ 1095 h 4150"/>
              <a:gd name="T32" fmla="*/ 4445 w 7959"/>
              <a:gd name="T33" fmla="*/ 1099 h 4150"/>
              <a:gd name="T34" fmla="*/ 4684 w 7959"/>
              <a:gd name="T35" fmla="*/ 1099 h 4150"/>
              <a:gd name="T36" fmla="*/ 4923 w 7959"/>
              <a:gd name="T37" fmla="*/ 1046 h 4150"/>
              <a:gd name="T38" fmla="*/ 5071 w 7959"/>
              <a:gd name="T39" fmla="*/ 873 h 4150"/>
              <a:gd name="T40" fmla="*/ 5112 w 7959"/>
              <a:gd name="T41" fmla="*/ 355 h 4150"/>
              <a:gd name="T42" fmla="*/ 5186 w 7959"/>
              <a:gd name="T43" fmla="*/ 231 h 4150"/>
              <a:gd name="T44" fmla="*/ 5285 w 7959"/>
              <a:gd name="T45" fmla="*/ 289 h 4150"/>
              <a:gd name="T46" fmla="*/ 5342 w 7959"/>
              <a:gd name="T47" fmla="*/ 873 h 4150"/>
              <a:gd name="T48" fmla="*/ 5573 w 7959"/>
              <a:gd name="T49" fmla="*/ 1103 h 4150"/>
              <a:gd name="T50" fmla="*/ 5869 w 7959"/>
              <a:gd name="T51" fmla="*/ 1108 h 4150"/>
              <a:gd name="T52" fmla="*/ 6099 w 7959"/>
              <a:gd name="T53" fmla="*/ 1108 h 4150"/>
              <a:gd name="T54" fmla="*/ 6887 w 7959"/>
              <a:gd name="T55" fmla="*/ 1113 h 4150"/>
              <a:gd name="T56" fmla="*/ 6998 w 7959"/>
              <a:gd name="T57" fmla="*/ 1152 h 4150"/>
              <a:gd name="T58" fmla="*/ 7069 w 7959"/>
              <a:gd name="T59" fmla="*/ 3164 h 4150"/>
              <a:gd name="T60" fmla="*/ 6947 w 7959"/>
              <a:gd name="T61" fmla="*/ 4009 h 4150"/>
              <a:gd name="T62" fmla="*/ 997 w 7959"/>
              <a:gd name="T63" fmla="*/ 4009 h 4150"/>
              <a:gd name="T64" fmla="*/ 962 w 7959"/>
              <a:gd name="T65" fmla="*/ 3314 h 4150"/>
              <a:gd name="T66" fmla="*/ 962 w 7959"/>
              <a:gd name="T67" fmla="*/ 3267 h 4150"/>
              <a:gd name="T68" fmla="*/ 938 w 7959"/>
              <a:gd name="T69" fmla="*/ 1223 h 4150"/>
              <a:gd name="T70" fmla="*/ 954 w 7959"/>
              <a:gd name="T71" fmla="*/ 1121 h 4150"/>
              <a:gd name="T72" fmla="*/ 1072 w 7959"/>
              <a:gd name="T73" fmla="*/ 1079 h 4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959" h="4150">
                <a:moveTo>
                  <a:pt x="1072" y="1079"/>
                </a:moveTo>
                <a:cubicBezTo>
                  <a:pt x="1185" y="1071"/>
                  <a:pt x="1482" y="1075"/>
                  <a:pt x="1631" y="1071"/>
                </a:cubicBezTo>
                <a:cubicBezTo>
                  <a:pt x="1780" y="1067"/>
                  <a:pt x="1854" y="1061"/>
                  <a:pt x="1968" y="1054"/>
                </a:cubicBezTo>
                <a:cubicBezTo>
                  <a:pt x="2082" y="1047"/>
                  <a:pt x="2226" y="1081"/>
                  <a:pt x="2314" y="1029"/>
                </a:cubicBezTo>
                <a:cubicBezTo>
                  <a:pt x="2402" y="977"/>
                  <a:pt x="2485" y="849"/>
                  <a:pt x="2495" y="741"/>
                </a:cubicBezTo>
                <a:cubicBezTo>
                  <a:pt x="2505" y="633"/>
                  <a:pt x="2406" y="475"/>
                  <a:pt x="2372" y="379"/>
                </a:cubicBezTo>
                <a:cubicBezTo>
                  <a:pt x="2338" y="283"/>
                  <a:pt x="2322" y="213"/>
                  <a:pt x="2289" y="165"/>
                </a:cubicBezTo>
                <a:cubicBezTo>
                  <a:pt x="2256" y="117"/>
                  <a:pt x="2171" y="118"/>
                  <a:pt x="2174" y="91"/>
                </a:cubicBezTo>
                <a:cubicBezTo>
                  <a:pt x="2177" y="64"/>
                  <a:pt x="2273" y="2"/>
                  <a:pt x="2306" y="1"/>
                </a:cubicBezTo>
                <a:cubicBezTo>
                  <a:pt x="2339" y="0"/>
                  <a:pt x="2341" y="64"/>
                  <a:pt x="2372" y="83"/>
                </a:cubicBezTo>
                <a:cubicBezTo>
                  <a:pt x="2403" y="102"/>
                  <a:pt x="2418" y="93"/>
                  <a:pt x="2495" y="116"/>
                </a:cubicBezTo>
                <a:cubicBezTo>
                  <a:pt x="2572" y="139"/>
                  <a:pt x="2726" y="176"/>
                  <a:pt x="2832" y="223"/>
                </a:cubicBezTo>
                <a:cubicBezTo>
                  <a:pt x="2938" y="270"/>
                  <a:pt x="3025" y="317"/>
                  <a:pt x="3129" y="396"/>
                </a:cubicBezTo>
                <a:cubicBezTo>
                  <a:pt x="3233" y="475"/>
                  <a:pt x="3383" y="599"/>
                  <a:pt x="3458" y="700"/>
                </a:cubicBezTo>
                <a:cubicBezTo>
                  <a:pt x="3533" y="801"/>
                  <a:pt x="3514" y="939"/>
                  <a:pt x="3581" y="1005"/>
                </a:cubicBezTo>
                <a:cubicBezTo>
                  <a:pt x="3648" y="1071"/>
                  <a:pt x="3717" y="1079"/>
                  <a:pt x="3861" y="1095"/>
                </a:cubicBezTo>
                <a:cubicBezTo>
                  <a:pt x="4005" y="1111"/>
                  <a:pt x="4308" y="1098"/>
                  <a:pt x="4445" y="1099"/>
                </a:cubicBezTo>
                <a:cubicBezTo>
                  <a:pt x="4582" y="1100"/>
                  <a:pt x="4604" y="1108"/>
                  <a:pt x="4684" y="1099"/>
                </a:cubicBezTo>
                <a:cubicBezTo>
                  <a:pt x="4764" y="1090"/>
                  <a:pt x="4859" y="1084"/>
                  <a:pt x="4923" y="1046"/>
                </a:cubicBezTo>
                <a:cubicBezTo>
                  <a:pt x="4987" y="1008"/>
                  <a:pt x="5040" y="988"/>
                  <a:pt x="5071" y="873"/>
                </a:cubicBezTo>
                <a:cubicBezTo>
                  <a:pt x="5102" y="758"/>
                  <a:pt x="5093" y="462"/>
                  <a:pt x="5112" y="355"/>
                </a:cubicBezTo>
                <a:cubicBezTo>
                  <a:pt x="5131" y="248"/>
                  <a:pt x="5157" y="242"/>
                  <a:pt x="5186" y="231"/>
                </a:cubicBezTo>
                <a:cubicBezTo>
                  <a:pt x="5215" y="220"/>
                  <a:pt x="5259" y="182"/>
                  <a:pt x="5285" y="289"/>
                </a:cubicBezTo>
                <a:cubicBezTo>
                  <a:pt x="5311" y="396"/>
                  <a:pt x="5294" y="737"/>
                  <a:pt x="5342" y="873"/>
                </a:cubicBezTo>
                <a:cubicBezTo>
                  <a:pt x="5390" y="1009"/>
                  <a:pt x="5485" y="1064"/>
                  <a:pt x="5573" y="1103"/>
                </a:cubicBezTo>
                <a:cubicBezTo>
                  <a:pt x="5661" y="1142"/>
                  <a:pt x="5781" y="1107"/>
                  <a:pt x="5869" y="1108"/>
                </a:cubicBezTo>
                <a:cubicBezTo>
                  <a:pt x="5957" y="1109"/>
                  <a:pt x="5929" y="1107"/>
                  <a:pt x="6099" y="1108"/>
                </a:cubicBezTo>
                <a:cubicBezTo>
                  <a:pt x="6269" y="1109"/>
                  <a:pt x="6737" y="1106"/>
                  <a:pt x="6887" y="1113"/>
                </a:cubicBezTo>
                <a:cubicBezTo>
                  <a:pt x="7037" y="1120"/>
                  <a:pt x="6968" y="810"/>
                  <a:pt x="6998" y="1152"/>
                </a:cubicBezTo>
                <a:cubicBezTo>
                  <a:pt x="7028" y="1494"/>
                  <a:pt x="7077" y="2688"/>
                  <a:pt x="7069" y="3164"/>
                </a:cubicBezTo>
                <a:cubicBezTo>
                  <a:pt x="7061" y="3640"/>
                  <a:pt x="7959" y="3868"/>
                  <a:pt x="6947" y="4009"/>
                </a:cubicBezTo>
                <a:cubicBezTo>
                  <a:pt x="5935" y="4150"/>
                  <a:pt x="1994" y="4125"/>
                  <a:pt x="997" y="4009"/>
                </a:cubicBezTo>
                <a:cubicBezTo>
                  <a:pt x="0" y="3893"/>
                  <a:pt x="968" y="3438"/>
                  <a:pt x="962" y="3314"/>
                </a:cubicBezTo>
                <a:cubicBezTo>
                  <a:pt x="956" y="3190"/>
                  <a:pt x="966" y="3615"/>
                  <a:pt x="962" y="3267"/>
                </a:cubicBezTo>
                <a:cubicBezTo>
                  <a:pt x="958" y="2919"/>
                  <a:pt x="939" y="1581"/>
                  <a:pt x="938" y="1223"/>
                </a:cubicBezTo>
                <a:cubicBezTo>
                  <a:pt x="937" y="865"/>
                  <a:pt x="932" y="1145"/>
                  <a:pt x="954" y="1121"/>
                </a:cubicBezTo>
                <a:cubicBezTo>
                  <a:pt x="976" y="1097"/>
                  <a:pt x="959" y="1087"/>
                  <a:pt x="1072" y="1079"/>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2611"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52612" name="Group 4"/>
          <p:cNvGrpSpPr>
            <a:grpSpLocks/>
          </p:cNvGrpSpPr>
          <p:nvPr/>
        </p:nvGrpSpPr>
        <p:grpSpPr bwMode="auto">
          <a:xfrm>
            <a:off x="396875" y="465138"/>
            <a:ext cx="6292850" cy="3646487"/>
            <a:chOff x="250" y="1743"/>
            <a:chExt cx="3964" cy="2297"/>
          </a:xfrm>
        </p:grpSpPr>
        <p:grpSp>
          <p:nvGrpSpPr>
            <p:cNvPr id="452613" name="Group 5"/>
            <p:cNvGrpSpPr>
              <a:grpSpLocks/>
            </p:cNvGrpSpPr>
            <p:nvPr/>
          </p:nvGrpSpPr>
          <p:grpSpPr bwMode="auto">
            <a:xfrm>
              <a:off x="250" y="2137"/>
              <a:ext cx="2116" cy="1903"/>
              <a:chOff x="11" y="1490"/>
              <a:chExt cx="2116" cy="1903"/>
            </a:xfrm>
          </p:grpSpPr>
          <p:sp>
            <p:nvSpPr>
              <p:cNvPr id="452614" name="Freeform 6"/>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2615" name="Freeform 7"/>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52616" name="Group 8"/>
            <p:cNvGrpSpPr>
              <a:grpSpLocks/>
            </p:cNvGrpSpPr>
            <p:nvPr/>
          </p:nvGrpSpPr>
          <p:grpSpPr bwMode="auto">
            <a:xfrm>
              <a:off x="4024" y="1743"/>
              <a:ext cx="190" cy="2273"/>
              <a:chOff x="4064" y="1215"/>
              <a:chExt cx="190" cy="2273"/>
            </a:xfrm>
          </p:grpSpPr>
          <p:sp>
            <p:nvSpPr>
              <p:cNvPr id="452617" name="Freeform 9"/>
              <p:cNvSpPr>
                <a:spLocks/>
              </p:cNvSpPr>
              <p:nvPr/>
            </p:nvSpPr>
            <p:spPr bwMode="auto">
              <a:xfrm>
                <a:off x="4080" y="1215"/>
                <a:ext cx="174" cy="2273"/>
              </a:xfrm>
              <a:custGeom>
                <a:avLst/>
                <a:gdLst>
                  <a:gd name="T0" fmla="*/ 100 w 174"/>
                  <a:gd name="T1" fmla="*/ 2256 h 2273"/>
                  <a:gd name="T2" fmla="*/ 157 w 174"/>
                  <a:gd name="T3" fmla="*/ 1801 h 2273"/>
                  <a:gd name="T4" fmla="*/ 95 w 174"/>
                  <a:gd name="T5" fmla="*/ 1393 h 2273"/>
                  <a:gd name="T6" fmla="*/ 9 w 174"/>
                  <a:gd name="T7" fmla="*/ 1153 h 2273"/>
                  <a:gd name="T8" fmla="*/ 143 w 174"/>
                  <a:gd name="T9" fmla="*/ 882 h 2273"/>
                  <a:gd name="T10" fmla="*/ 37 w 174"/>
                  <a:gd name="T11" fmla="*/ 574 h 2273"/>
                  <a:gd name="T12" fmla="*/ 172 w 174"/>
                  <a:gd name="T13" fmla="*/ 294 h 2273"/>
                  <a:gd name="T14" fmla="*/ 50 w 174"/>
                  <a:gd name="T15" fmla="*/ 0 h 2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2273">
                    <a:moveTo>
                      <a:pt x="100" y="2256"/>
                    </a:moveTo>
                    <a:cubicBezTo>
                      <a:pt x="134" y="2273"/>
                      <a:pt x="158" y="1945"/>
                      <a:pt x="157" y="1801"/>
                    </a:cubicBezTo>
                    <a:cubicBezTo>
                      <a:pt x="156" y="1657"/>
                      <a:pt x="120" y="1501"/>
                      <a:pt x="95" y="1393"/>
                    </a:cubicBezTo>
                    <a:cubicBezTo>
                      <a:pt x="70" y="1285"/>
                      <a:pt x="0" y="1238"/>
                      <a:pt x="9" y="1153"/>
                    </a:cubicBezTo>
                    <a:cubicBezTo>
                      <a:pt x="17" y="1067"/>
                      <a:pt x="137" y="978"/>
                      <a:pt x="143" y="882"/>
                    </a:cubicBezTo>
                    <a:cubicBezTo>
                      <a:pt x="148" y="786"/>
                      <a:pt x="32" y="671"/>
                      <a:pt x="37" y="574"/>
                    </a:cubicBezTo>
                    <a:cubicBezTo>
                      <a:pt x="43" y="475"/>
                      <a:pt x="170" y="391"/>
                      <a:pt x="172" y="294"/>
                    </a:cubicBezTo>
                    <a:cubicBezTo>
                      <a:pt x="174" y="199"/>
                      <a:pt x="71" y="50"/>
                      <a:pt x="5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2618" name="Freeform 10"/>
              <p:cNvSpPr>
                <a:spLocks/>
              </p:cNvSpPr>
              <p:nvPr/>
            </p:nvSpPr>
            <p:spPr bwMode="auto">
              <a:xfrm>
                <a:off x="4064" y="1252"/>
                <a:ext cx="187" cy="2222"/>
              </a:xfrm>
              <a:custGeom>
                <a:avLst/>
                <a:gdLst>
                  <a:gd name="T0" fmla="*/ 123 w 187"/>
                  <a:gd name="T1" fmla="*/ 2218 h 2222"/>
                  <a:gd name="T2" fmla="*/ 15 w 187"/>
                  <a:gd name="T3" fmla="*/ 1710 h 2222"/>
                  <a:gd name="T4" fmla="*/ 32 w 187"/>
                  <a:gd name="T5" fmla="*/ 1382 h 2222"/>
                  <a:gd name="T6" fmla="*/ 145 w 187"/>
                  <a:gd name="T7" fmla="*/ 1152 h 2222"/>
                  <a:gd name="T8" fmla="*/ 32 w 187"/>
                  <a:gd name="T9" fmla="*/ 873 h 2222"/>
                  <a:gd name="T10" fmla="*/ 159 w 187"/>
                  <a:gd name="T11" fmla="*/ 573 h 2222"/>
                  <a:gd name="T12" fmla="*/ 44 w 187"/>
                  <a:gd name="T13" fmla="*/ 285 h 2222"/>
                  <a:gd name="T14" fmla="*/ 187 w 187"/>
                  <a:gd name="T15" fmla="*/ 0 h 2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2222">
                    <a:moveTo>
                      <a:pt x="123" y="2218"/>
                    </a:moveTo>
                    <a:cubicBezTo>
                      <a:pt x="58" y="2222"/>
                      <a:pt x="30" y="1849"/>
                      <a:pt x="15" y="1710"/>
                    </a:cubicBezTo>
                    <a:cubicBezTo>
                      <a:pt x="0" y="1571"/>
                      <a:pt x="10" y="1475"/>
                      <a:pt x="32" y="1382"/>
                    </a:cubicBezTo>
                    <a:cubicBezTo>
                      <a:pt x="54" y="1289"/>
                      <a:pt x="146" y="1236"/>
                      <a:pt x="145" y="1152"/>
                    </a:cubicBezTo>
                    <a:cubicBezTo>
                      <a:pt x="145" y="1068"/>
                      <a:pt x="30" y="969"/>
                      <a:pt x="32" y="873"/>
                    </a:cubicBezTo>
                    <a:cubicBezTo>
                      <a:pt x="33" y="777"/>
                      <a:pt x="157" y="671"/>
                      <a:pt x="159" y="573"/>
                    </a:cubicBezTo>
                    <a:cubicBezTo>
                      <a:pt x="160" y="473"/>
                      <a:pt x="39" y="381"/>
                      <a:pt x="44" y="285"/>
                    </a:cubicBezTo>
                    <a:cubicBezTo>
                      <a:pt x="50" y="189"/>
                      <a:pt x="162" y="48"/>
                      <a:pt x="187"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452619" name="Rectangle 11"/>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620" name="Rectangle 12"/>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621" name="Rectangle 13"/>
          <p:cNvSpPr>
            <a:spLocks noGrp="1" noChangeArrowheads="1"/>
          </p:cNvSpPr>
          <p:nvPr>
            <p:ph type="title"/>
          </p:nvPr>
        </p:nvSpPr>
        <p:spPr>
          <a:xfrm>
            <a:off x="457200" y="-207963"/>
            <a:ext cx="8229600" cy="1143001"/>
          </a:xfrm>
        </p:spPr>
        <p:txBody>
          <a:bodyPr/>
          <a:lstStyle/>
          <a:p>
            <a:r>
              <a:rPr lang="en-US" altLang="en-US"/>
              <a:t>Crystal fishing demystified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Freeform 2"/>
          <p:cNvSpPr>
            <a:spLocks/>
          </p:cNvSpPr>
          <p:nvPr/>
        </p:nvSpPr>
        <p:spPr bwMode="auto">
          <a:xfrm>
            <a:off x="-1727200" y="1892300"/>
            <a:ext cx="12634913" cy="7085013"/>
          </a:xfrm>
          <a:custGeom>
            <a:avLst/>
            <a:gdLst>
              <a:gd name="T0" fmla="*/ 1072 w 7959"/>
              <a:gd name="T1" fmla="*/ 1392 h 4463"/>
              <a:gd name="T2" fmla="*/ 1631 w 7959"/>
              <a:gd name="T3" fmla="*/ 1384 h 4463"/>
              <a:gd name="T4" fmla="*/ 1968 w 7959"/>
              <a:gd name="T5" fmla="*/ 1367 h 4463"/>
              <a:gd name="T6" fmla="*/ 2306 w 7959"/>
              <a:gd name="T7" fmla="*/ 1375 h 4463"/>
              <a:gd name="T8" fmla="*/ 2553 w 7959"/>
              <a:gd name="T9" fmla="*/ 1342 h 4463"/>
              <a:gd name="T10" fmla="*/ 2717 w 7959"/>
              <a:gd name="T11" fmla="*/ 1153 h 4463"/>
              <a:gd name="T12" fmla="*/ 2635 w 7959"/>
              <a:gd name="T13" fmla="*/ 791 h 4463"/>
              <a:gd name="T14" fmla="*/ 2470 w 7959"/>
              <a:gd name="T15" fmla="*/ 487 h 4463"/>
              <a:gd name="T16" fmla="*/ 2331 w 7959"/>
              <a:gd name="T17" fmla="*/ 174 h 4463"/>
              <a:gd name="T18" fmla="*/ 2256 w 7959"/>
              <a:gd name="T19" fmla="*/ 67 h 4463"/>
              <a:gd name="T20" fmla="*/ 2331 w 7959"/>
              <a:gd name="T21" fmla="*/ 1 h 4463"/>
              <a:gd name="T22" fmla="*/ 2380 w 7959"/>
              <a:gd name="T23" fmla="*/ 75 h 4463"/>
              <a:gd name="T24" fmla="*/ 2627 w 7959"/>
              <a:gd name="T25" fmla="*/ 116 h 4463"/>
              <a:gd name="T26" fmla="*/ 3005 w 7959"/>
              <a:gd name="T27" fmla="*/ 273 h 4463"/>
              <a:gd name="T28" fmla="*/ 3310 w 7959"/>
              <a:gd name="T29" fmla="*/ 478 h 4463"/>
              <a:gd name="T30" fmla="*/ 3474 w 7959"/>
              <a:gd name="T31" fmla="*/ 725 h 4463"/>
              <a:gd name="T32" fmla="*/ 3441 w 7959"/>
              <a:gd name="T33" fmla="*/ 947 h 4463"/>
              <a:gd name="T34" fmla="*/ 3244 w 7959"/>
              <a:gd name="T35" fmla="*/ 1194 h 4463"/>
              <a:gd name="T36" fmla="*/ 3359 w 7959"/>
              <a:gd name="T37" fmla="*/ 1367 h 4463"/>
              <a:gd name="T38" fmla="*/ 3861 w 7959"/>
              <a:gd name="T39" fmla="*/ 1408 h 4463"/>
              <a:gd name="T40" fmla="*/ 4445 w 7959"/>
              <a:gd name="T41" fmla="*/ 1412 h 4463"/>
              <a:gd name="T42" fmla="*/ 4684 w 7959"/>
              <a:gd name="T43" fmla="*/ 1412 h 4463"/>
              <a:gd name="T44" fmla="*/ 4947 w 7959"/>
              <a:gd name="T45" fmla="*/ 1277 h 4463"/>
              <a:gd name="T46" fmla="*/ 5062 w 7959"/>
              <a:gd name="T47" fmla="*/ 1071 h 4463"/>
              <a:gd name="T48" fmla="*/ 5087 w 7959"/>
              <a:gd name="T49" fmla="*/ 643 h 4463"/>
              <a:gd name="T50" fmla="*/ 5194 w 7959"/>
              <a:gd name="T51" fmla="*/ 26 h 4463"/>
              <a:gd name="T52" fmla="*/ 5350 w 7959"/>
              <a:gd name="T53" fmla="*/ 487 h 4463"/>
              <a:gd name="T54" fmla="*/ 5350 w 7959"/>
              <a:gd name="T55" fmla="*/ 1005 h 4463"/>
              <a:gd name="T56" fmla="*/ 5466 w 7959"/>
              <a:gd name="T57" fmla="*/ 1277 h 4463"/>
              <a:gd name="T58" fmla="*/ 5729 w 7959"/>
              <a:gd name="T59" fmla="*/ 1400 h 4463"/>
              <a:gd name="T60" fmla="*/ 6099 w 7959"/>
              <a:gd name="T61" fmla="*/ 1421 h 4463"/>
              <a:gd name="T62" fmla="*/ 6887 w 7959"/>
              <a:gd name="T63" fmla="*/ 1426 h 4463"/>
              <a:gd name="T64" fmla="*/ 6998 w 7959"/>
              <a:gd name="T65" fmla="*/ 1465 h 4463"/>
              <a:gd name="T66" fmla="*/ 7069 w 7959"/>
              <a:gd name="T67" fmla="*/ 3477 h 4463"/>
              <a:gd name="T68" fmla="*/ 6947 w 7959"/>
              <a:gd name="T69" fmla="*/ 4322 h 4463"/>
              <a:gd name="T70" fmla="*/ 997 w 7959"/>
              <a:gd name="T71" fmla="*/ 4322 h 4463"/>
              <a:gd name="T72" fmla="*/ 962 w 7959"/>
              <a:gd name="T73" fmla="*/ 3627 h 4463"/>
              <a:gd name="T74" fmla="*/ 962 w 7959"/>
              <a:gd name="T75" fmla="*/ 3580 h 4463"/>
              <a:gd name="T76" fmla="*/ 938 w 7959"/>
              <a:gd name="T77" fmla="*/ 1536 h 4463"/>
              <a:gd name="T78" fmla="*/ 954 w 7959"/>
              <a:gd name="T79" fmla="*/ 1434 h 4463"/>
              <a:gd name="T80" fmla="*/ 1072 w 7959"/>
              <a:gd name="T81" fmla="*/ 1392 h 4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959" h="4463">
                <a:moveTo>
                  <a:pt x="1072" y="1392"/>
                </a:moveTo>
                <a:cubicBezTo>
                  <a:pt x="1185" y="1384"/>
                  <a:pt x="1482" y="1388"/>
                  <a:pt x="1631" y="1384"/>
                </a:cubicBezTo>
                <a:cubicBezTo>
                  <a:pt x="1780" y="1380"/>
                  <a:pt x="1856" y="1368"/>
                  <a:pt x="1968" y="1367"/>
                </a:cubicBezTo>
                <a:cubicBezTo>
                  <a:pt x="2080" y="1366"/>
                  <a:pt x="2209" y="1379"/>
                  <a:pt x="2306" y="1375"/>
                </a:cubicBezTo>
                <a:cubicBezTo>
                  <a:pt x="2403" y="1371"/>
                  <a:pt x="2485" y="1379"/>
                  <a:pt x="2553" y="1342"/>
                </a:cubicBezTo>
                <a:cubicBezTo>
                  <a:pt x="2621" y="1305"/>
                  <a:pt x="2703" y="1245"/>
                  <a:pt x="2717" y="1153"/>
                </a:cubicBezTo>
                <a:cubicBezTo>
                  <a:pt x="2731" y="1061"/>
                  <a:pt x="2676" y="902"/>
                  <a:pt x="2635" y="791"/>
                </a:cubicBezTo>
                <a:cubicBezTo>
                  <a:pt x="2594" y="680"/>
                  <a:pt x="2521" y="590"/>
                  <a:pt x="2470" y="487"/>
                </a:cubicBezTo>
                <a:cubicBezTo>
                  <a:pt x="2419" y="384"/>
                  <a:pt x="2367" y="244"/>
                  <a:pt x="2331" y="174"/>
                </a:cubicBezTo>
                <a:cubicBezTo>
                  <a:pt x="2295" y="104"/>
                  <a:pt x="2256" y="96"/>
                  <a:pt x="2256" y="67"/>
                </a:cubicBezTo>
                <a:cubicBezTo>
                  <a:pt x="2256" y="38"/>
                  <a:pt x="2310" y="0"/>
                  <a:pt x="2331" y="1"/>
                </a:cubicBezTo>
                <a:cubicBezTo>
                  <a:pt x="2352" y="2"/>
                  <a:pt x="2331" y="56"/>
                  <a:pt x="2380" y="75"/>
                </a:cubicBezTo>
                <a:cubicBezTo>
                  <a:pt x="2429" y="94"/>
                  <a:pt x="2523" y="83"/>
                  <a:pt x="2627" y="116"/>
                </a:cubicBezTo>
                <a:cubicBezTo>
                  <a:pt x="2731" y="149"/>
                  <a:pt x="2891" y="213"/>
                  <a:pt x="3005" y="273"/>
                </a:cubicBezTo>
                <a:cubicBezTo>
                  <a:pt x="3119" y="333"/>
                  <a:pt x="3232" y="403"/>
                  <a:pt x="3310" y="478"/>
                </a:cubicBezTo>
                <a:cubicBezTo>
                  <a:pt x="3388" y="553"/>
                  <a:pt x="3452" y="647"/>
                  <a:pt x="3474" y="725"/>
                </a:cubicBezTo>
                <a:cubicBezTo>
                  <a:pt x="3496" y="803"/>
                  <a:pt x="3479" y="869"/>
                  <a:pt x="3441" y="947"/>
                </a:cubicBezTo>
                <a:cubicBezTo>
                  <a:pt x="3403" y="1025"/>
                  <a:pt x="3258" y="1124"/>
                  <a:pt x="3244" y="1194"/>
                </a:cubicBezTo>
                <a:cubicBezTo>
                  <a:pt x="3230" y="1264"/>
                  <a:pt x="3256" y="1331"/>
                  <a:pt x="3359" y="1367"/>
                </a:cubicBezTo>
                <a:cubicBezTo>
                  <a:pt x="3462" y="1403"/>
                  <a:pt x="3680" y="1401"/>
                  <a:pt x="3861" y="1408"/>
                </a:cubicBezTo>
                <a:cubicBezTo>
                  <a:pt x="4042" y="1415"/>
                  <a:pt x="4308" y="1411"/>
                  <a:pt x="4445" y="1412"/>
                </a:cubicBezTo>
                <a:cubicBezTo>
                  <a:pt x="4582" y="1413"/>
                  <a:pt x="4600" y="1434"/>
                  <a:pt x="4684" y="1412"/>
                </a:cubicBezTo>
                <a:cubicBezTo>
                  <a:pt x="4768" y="1390"/>
                  <a:pt x="4884" y="1334"/>
                  <a:pt x="4947" y="1277"/>
                </a:cubicBezTo>
                <a:cubicBezTo>
                  <a:pt x="5010" y="1220"/>
                  <a:pt x="5039" y="1177"/>
                  <a:pt x="5062" y="1071"/>
                </a:cubicBezTo>
                <a:cubicBezTo>
                  <a:pt x="5085" y="965"/>
                  <a:pt x="5065" y="817"/>
                  <a:pt x="5087" y="643"/>
                </a:cubicBezTo>
                <a:cubicBezTo>
                  <a:pt x="5109" y="469"/>
                  <a:pt x="5150" y="52"/>
                  <a:pt x="5194" y="26"/>
                </a:cubicBezTo>
                <a:cubicBezTo>
                  <a:pt x="5238" y="0"/>
                  <a:pt x="5324" y="324"/>
                  <a:pt x="5350" y="487"/>
                </a:cubicBezTo>
                <a:cubicBezTo>
                  <a:pt x="5376" y="650"/>
                  <a:pt x="5331" y="873"/>
                  <a:pt x="5350" y="1005"/>
                </a:cubicBezTo>
                <a:cubicBezTo>
                  <a:pt x="5369" y="1137"/>
                  <a:pt x="5403" y="1211"/>
                  <a:pt x="5466" y="1277"/>
                </a:cubicBezTo>
                <a:cubicBezTo>
                  <a:pt x="5529" y="1343"/>
                  <a:pt x="5624" y="1376"/>
                  <a:pt x="5729" y="1400"/>
                </a:cubicBezTo>
                <a:cubicBezTo>
                  <a:pt x="5834" y="1424"/>
                  <a:pt x="5906" y="1417"/>
                  <a:pt x="6099" y="1421"/>
                </a:cubicBezTo>
                <a:cubicBezTo>
                  <a:pt x="6292" y="1425"/>
                  <a:pt x="6737" y="1419"/>
                  <a:pt x="6887" y="1426"/>
                </a:cubicBezTo>
                <a:cubicBezTo>
                  <a:pt x="7037" y="1433"/>
                  <a:pt x="6968" y="1123"/>
                  <a:pt x="6998" y="1465"/>
                </a:cubicBezTo>
                <a:cubicBezTo>
                  <a:pt x="7028" y="1807"/>
                  <a:pt x="7077" y="3001"/>
                  <a:pt x="7069" y="3477"/>
                </a:cubicBezTo>
                <a:cubicBezTo>
                  <a:pt x="7061" y="3953"/>
                  <a:pt x="7959" y="4181"/>
                  <a:pt x="6947" y="4322"/>
                </a:cubicBezTo>
                <a:cubicBezTo>
                  <a:pt x="5935" y="4463"/>
                  <a:pt x="1994" y="4438"/>
                  <a:pt x="997" y="4322"/>
                </a:cubicBezTo>
                <a:cubicBezTo>
                  <a:pt x="0" y="4206"/>
                  <a:pt x="968" y="3751"/>
                  <a:pt x="962" y="3627"/>
                </a:cubicBezTo>
                <a:cubicBezTo>
                  <a:pt x="956" y="3503"/>
                  <a:pt x="966" y="3928"/>
                  <a:pt x="962" y="3580"/>
                </a:cubicBezTo>
                <a:cubicBezTo>
                  <a:pt x="958" y="3232"/>
                  <a:pt x="939" y="1894"/>
                  <a:pt x="938" y="1536"/>
                </a:cubicBezTo>
                <a:cubicBezTo>
                  <a:pt x="937" y="1178"/>
                  <a:pt x="932" y="1458"/>
                  <a:pt x="954" y="1434"/>
                </a:cubicBezTo>
                <a:cubicBezTo>
                  <a:pt x="976" y="1410"/>
                  <a:pt x="959" y="1400"/>
                  <a:pt x="1072" y="1392"/>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3635"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53636" name="Group 4"/>
          <p:cNvGrpSpPr>
            <a:grpSpLocks/>
          </p:cNvGrpSpPr>
          <p:nvPr/>
        </p:nvGrpSpPr>
        <p:grpSpPr bwMode="auto">
          <a:xfrm>
            <a:off x="396875" y="-109538"/>
            <a:ext cx="6292850" cy="3646488"/>
            <a:chOff x="250" y="1743"/>
            <a:chExt cx="3964" cy="2297"/>
          </a:xfrm>
        </p:grpSpPr>
        <p:grpSp>
          <p:nvGrpSpPr>
            <p:cNvPr id="453637" name="Group 5"/>
            <p:cNvGrpSpPr>
              <a:grpSpLocks/>
            </p:cNvGrpSpPr>
            <p:nvPr/>
          </p:nvGrpSpPr>
          <p:grpSpPr bwMode="auto">
            <a:xfrm>
              <a:off x="250" y="2137"/>
              <a:ext cx="2116" cy="1903"/>
              <a:chOff x="11" y="1490"/>
              <a:chExt cx="2116" cy="1903"/>
            </a:xfrm>
          </p:grpSpPr>
          <p:sp>
            <p:nvSpPr>
              <p:cNvPr id="453638" name="Freeform 6"/>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3639" name="Freeform 7"/>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53640" name="Group 8"/>
            <p:cNvGrpSpPr>
              <a:grpSpLocks/>
            </p:cNvGrpSpPr>
            <p:nvPr/>
          </p:nvGrpSpPr>
          <p:grpSpPr bwMode="auto">
            <a:xfrm>
              <a:off x="4024" y="1743"/>
              <a:ext cx="190" cy="2273"/>
              <a:chOff x="4064" y="1215"/>
              <a:chExt cx="190" cy="2273"/>
            </a:xfrm>
          </p:grpSpPr>
          <p:sp>
            <p:nvSpPr>
              <p:cNvPr id="453641" name="Freeform 9"/>
              <p:cNvSpPr>
                <a:spLocks/>
              </p:cNvSpPr>
              <p:nvPr/>
            </p:nvSpPr>
            <p:spPr bwMode="auto">
              <a:xfrm>
                <a:off x="4080" y="1215"/>
                <a:ext cx="174" cy="2273"/>
              </a:xfrm>
              <a:custGeom>
                <a:avLst/>
                <a:gdLst>
                  <a:gd name="T0" fmla="*/ 100 w 174"/>
                  <a:gd name="T1" fmla="*/ 2256 h 2273"/>
                  <a:gd name="T2" fmla="*/ 157 w 174"/>
                  <a:gd name="T3" fmla="*/ 1801 h 2273"/>
                  <a:gd name="T4" fmla="*/ 95 w 174"/>
                  <a:gd name="T5" fmla="*/ 1393 h 2273"/>
                  <a:gd name="T6" fmla="*/ 9 w 174"/>
                  <a:gd name="T7" fmla="*/ 1153 h 2273"/>
                  <a:gd name="T8" fmla="*/ 143 w 174"/>
                  <a:gd name="T9" fmla="*/ 882 h 2273"/>
                  <a:gd name="T10" fmla="*/ 37 w 174"/>
                  <a:gd name="T11" fmla="*/ 574 h 2273"/>
                  <a:gd name="T12" fmla="*/ 172 w 174"/>
                  <a:gd name="T13" fmla="*/ 294 h 2273"/>
                  <a:gd name="T14" fmla="*/ 50 w 174"/>
                  <a:gd name="T15" fmla="*/ 0 h 2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2273">
                    <a:moveTo>
                      <a:pt x="100" y="2256"/>
                    </a:moveTo>
                    <a:cubicBezTo>
                      <a:pt x="134" y="2273"/>
                      <a:pt x="158" y="1945"/>
                      <a:pt x="157" y="1801"/>
                    </a:cubicBezTo>
                    <a:cubicBezTo>
                      <a:pt x="156" y="1657"/>
                      <a:pt x="120" y="1501"/>
                      <a:pt x="95" y="1393"/>
                    </a:cubicBezTo>
                    <a:cubicBezTo>
                      <a:pt x="70" y="1285"/>
                      <a:pt x="0" y="1238"/>
                      <a:pt x="9" y="1153"/>
                    </a:cubicBezTo>
                    <a:cubicBezTo>
                      <a:pt x="17" y="1067"/>
                      <a:pt x="137" y="978"/>
                      <a:pt x="143" y="882"/>
                    </a:cubicBezTo>
                    <a:cubicBezTo>
                      <a:pt x="148" y="786"/>
                      <a:pt x="32" y="671"/>
                      <a:pt x="37" y="574"/>
                    </a:cubicBezTo>
                    <a:cubicBezTo>
                      <a:pt x="43" y="475"/>
                      <a:pt x="170" y="391"/>
                      <a:pt x="172" y="294"/>
                    </a:cubicBezTo>
                    <a:cubicBezTo>
                      <a:pt x="174" y="199"/>
                      <a:pt x="71" y="50"/>
                      <a:pt x="5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3642" name="Freeform 10"/>
              <p:cNvSpPr>
                <a:spLocks/>
              </p:cNvSpPr>
              <p:nvPr/>
            </p:nvSpPr>
            <p:spPr bwMode="auto">
              <a:xfrm>
                <a:off x="4064" y="1252"/>
                <a:ext cx="187" cy="2222"/>
              </a:xfrm>
              <a:custGeom>
                <a:avLst/>
                <a:gdLst>
                  <a:gd name="T0" fmla="*/ 123 w 187"/>
                  <a:gd name="T1" fmla="*/ 2218 h 2222"/>
                  <a:gd name="T2" fmla="*/ 15 w 187"/>
                  <a:gd name="T3" fmla="*/ 1710 h 2222"/>
                  <a:gd name="T4" fmla="*/ 32 w 187"/>
                  <a:gd name="T5" fmla="*/ 1382 h 2222"/>
                  <a:gd name="T6" fmla="*/ 145 w 187"/>
                  <a:gd name="T7" fmla="*/ 1152 h 2222"/>
                  <a:gd name="T8" fmla="*/ 32 w 187"/>
                  <a:gd name="T9" fmla="*/ 873 h 2222"/>
                  <a:gd name="T10" fmla="*/ 159 w 187"/>
                  <a:gd name="T11" fmla="*/ 573 h 2222"/>
                  <a:gd name="T12" fmla="*/ 44 w 187"/>
                  <a:gd name="T13" fmla="*/ 285 h 2222"/>
                  <a:gd name="T14" fmla="*/ 187 w 187"/>
                  <a:gd name="T15" fmla="*/ 0 h 2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2222">
                    <a:moveTo>
                      <a:pt x="123" y="2218"/>
                    </a:moveTo>
                    <a:cubicBezTo>
                      <a:pt x="58" y="2222"/>
                      <a:pt x="30" y="1849"/>
                      <a:pt x="15" y="1710"/>
                    </a:cubicBezTo>
                    <a:cubicBezTo>
                      <a:pt x="0" y="1571"/>
                      <a:pt x="10" y="1475"/>
                      <a:pt x="32" y="1382"/>
                    </a:cubicBezTo>
                    <a:cubicBezTo>
                      <a:pt x="54" y="1289"/>
                      <a:pt x="146" y="1236"/>
                      <a:pt x="145" y="1152"/>
                    </a:cubicBezTo>
                    <a:cubicBezTo>
                      <a:pt x="145" y="1068"/>
                      <a:pt x="30" y="969"/>
                      <a:pt x="32" y="873"/>
                    </a:cubicBezTo>
                    <a:cubicBezTo>
                      <a:pt x="33" y="777"/>
                      <a:pt x="157" y="671"/>
                      <a:pt x="159" y="573"/>
                    </a:cubicBezTo>
                    <a:cubicBezTo>
                      <a:pt x="160" y="473"/>
                      <a:pt x="39" y="381"/>
                      <a:pt x="44" y="285"/>
                    </a:cubicBezTo>
                    <a:cubicBezTo>
                      <a:pt x="50" y="189"/>
                      <a:pt x="162" y="48"/>
                      <a:pt x="187"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453643" name="Rectangle 11"/>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3644" name="Rectangle 12"/>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3645" name="Rectangle 13"/>
          <p:cNvSpPr>
            <a:spLocks noGrp="1" noChangeArrowheads="1"/>
          </p:cNvSpPr>
          <p:nvPr>
            <p:ph type="title"/>
          </p:nvPr>
        </p:nvSpPr>
        <p:spPr>
          <a:xfrm>
            <a:off x="457200" y="-207963"/>
            <a:ext cx="8229600" cy="1143001"/>
          </a:xfrm>
        </p:spPr>
        <p:txBody>
          <a:bodyPr/>
          <a:lstStyle/>
          <a:p>
            <a:r>
              <a:rPr lang="en-US" altLang="en-US"/>
              <a:t>Crystal fishing demystified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Freeform 2"/>
          <p:cNvSpPr>
            <a:spLocks/>
          </p:cNvSpPr>
          <p:nvPr/>
        </p:nvSpPr>
        <p:spPr bwMode="auto">
          <a:xfrm>
            <a:off x="6370638" y="1449388"/>
            <a:ext cx="328612" cy="1411287"/>
          </a:xfrm>
          <a:custGeom>
            <a:avLst/>
            <a:gdLst>
              <a:gd name="T0" fmla="*/ 93 w 207"/>
              <a:gd name="T1" fmla="*/ 0 h 889"/>
              <a:gd name="T2" fmla="*/ 11 w 207"/>
              <a:gd name="T3" fmla="*/ 223 h 889"/>
              <a:gd name="T4" fmla="*/ 27 w 207"/>
              <a:gd name="T5" fmla="*/ 585 h 889"/>
              <a:gd name="T6" fmla="*/ 101 w 207"/>
              <a:gd name="T7" fmla="*/ 873 h 889"/>
              <a:gd name="T8" fmla="*/ 192 w 207"/>
              <a:gd name="T9" fmla="*/ 683 h 889"/>
              <a:gd name="T10" fmla="*/ 192 w 207"/>
              <a:gd name="T11" fmla="*/ 338 h 889"/>
              <a:gd name="T12" fmla="*/ 126 w 207"/>
              <a:gd name="T13" fmla="*/ 58 h 889"/>
              <a:gd name="T14" fmla="*/ 93 w 207"/>
              <a:gd name="T15" fmla="*/ 0 h 8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889">
                <a:moveTo>
                  <a:pt x="93" y="0"/>
                </a:moveTo>
                <a:cubicBezTo>
                  <a:pt x="57" y="63"/>
                  <a:pt x="22" y="126"/>
                  <a:pt x="11" y="223"/>
                </a:cubicBezTo>
                <a:cubicBezTo>
                  <a:pt x="0" y="320"/>
                  <a:pt x="12" y="477"/>
                  <a:pt x="27" y="585"/>
                </a:cubicBezTo>
                <a:cubicBezTo>
                  <a:pt x="42" y="693"/>
                  <a:pt x="74" y="857"/>
                  <a:pt x="101" y="873"/>
                </a:cubicBezTo>
                <a:cubicBezTo>
                  <a:pt x="128" y="889"/>
                  <a:pt x="177" y="772"/>
                  <a:pt x="192" y="683"/>
                </a:cubicBezTo>
                <a:cubicBezTo>
                  <a:pt x="207" y="594"/>
                  <a:pt x="203" y="442"/>
                  <a:pt x="192" y="338"/>
                </a:cubicBezTo>
                <a:cubicBezTo>
                  <a:pt x="181" y="234"/>
                  <a:pt x="153" y="146"/>
                  <a:pt x="126" y="58"/>
                </a:cubicBezTo>
                <a:cubicBezTo>
                  <a:pt x="126" y="58"/>
                  <a:pt x="93" y="0"/>
                  <a:pt x="93" y="0"/>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4659" name="Freeform 3"/>
          <p:cNvSpPr>
            <a:spLocks/>
          </p:cNvSpPr>
          <p:nvPr/>
        </p:nvSpPr>
        <p:spPr bwMode="auto">
          <a:xfrm>
            <a:off x="1998663" y="1463675"/>
            <a:ext cx="1760537" cy="1476375"/>
          </a:xfrm>
          <a:custGeom>
            <a:avLst/>
            <a:gdLst>
              <a:gd name="T0" fmla="*/ 0 w 1109"/>
              <a:gd name="T1" fmla="*/ 57 h 930"/>
              <a:gd name="T2" fmla="*/ 58 w 1109"/>
              <a:gd name="T3" fmla="*/ 230 h 930"/>
              <a:gd name="T4" fmla="*/ 239 w 1109"/>
              <a:gd name="T5" fmla="*/ 526 h 930"/>
              <a:gd name="T6" fmla="*/ 436 w 1109"/>
              <a:gd name="T7" fmla="*/ 757 h 930"/>
              <a:gd name="T8" fmla="*/ 691 w 1109"/>
              <a:gd name="T9" fmla="*/ 905 h 930"/>
              <a:gd name="T10" fmla="*/ 905 w 1109"/>
              <a:gd name="T11" fmla="*/ 905 h 930"/>
              <a:gd name="T12" fmla="*/ 1078 w 1109"/>
              <a:gd name="T13" fmla="*/ 798 h 930"/>
              <a:gd name="T14" fmla="*/ 1094 w 1109"/>
              <a:gd name="T15" fmla="*/ 650 h 930"/>
              <a:gd name="T16" fmla="*/ 1029 w 1109"/>
              <a:gd name="T17" fmla="*/ 444 h 930"/>
              <a:gd name="T18" fmla="*/ 773 w 1109"/>
              <a:gd name="T19" fmla="*/ 271 h 930"/>
              <a:gd name="T20" fmla="*/ 477 w 1109"/>
              <a:gd name="T21" fmla="*/ 107 h 930"/>
              <a:gd name="T22" fmla="*/ 132 w 1109"/>
              <a:gd name="T23" fmla="*/ 16 h 930"/>
              <a:gd name="T24" fmla="*/ 33 w 1109"/>
              <a:gd name="T25" fmla="*/ 8 h 930"/>
              <a:gd name="T26" fmla="*/ 0 w 1109"/>
              <a:gd name="T27" fmla="*/ 57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9" h="930">
                <a:moveTo>
                  <a:pt x="0" y="57"/>
                </a:moveTo>
                <a:cubicBezTo>
                  <a:pt x="9" y="104"/>
                  <a:pt x="18" y="152"/>
                  <a:pt x="58" y="230"/>
                </a:cubicBezTo>
                <a:cubicBezTo>
                  <a:pt x="98" y="308"/>
                  <a:pt x="176" y="438"/>
                  <a:pt x="239" y="526"/>
                </a:cubicBezTo>
                <a:cubicBezTo>
                  <a:pt x="302" y="614"/>
                  <a:pt x="361" y="694"/>
                  <a:pt x="436" y="757"/>
                </a:cubicBezTo>
                <a:cubicBezTo>
                  <a:pt x="511" y="820"/>
                  <a:pt x="613" y="880"/>
                  <a:pt x="691" y="905"/>
                </a:cubicBezTo>
                <a:cubicBezTo>
                  <a:pt x="769" y="930"/>
                  <a:pt x="841" y="923"/>
                  <a:pt x="905" y="905"/>
                </a:cubicBezTo>
                <a:cubicBezTo>
                  <a:pt x="969" y="887"/>
                  <a:pt x="1047" y="840"/>
                  <a:pt x="1078" y="798"/>
                </a:cubicBezTo>
                <a:cubicBezTo>
                  <a:pt x="1109" y="756"/>
                  <a:pt x="1102" y="709"/>
                  <a:pt x="1094" y="650"/>
                </a:cubicBezTo>
                <a:cubicBezTo>
                  <a:pt x="1086" y="591"/>
                  <a:pt x="1082" y="507"/>
                  <a:pt x="1029" y="444"/>
                </a:cubicBezTo>
                <a:cubicBezTo>
                  <a:pt x="976" y="381"/>
                  <a:pt x="865" y="327"/>
                  <a:pt x="773" y="271"/>
                </a:cubicBezTo>
                <a:cubicBezTo>
                  <a:pt x="681" y="215"/>
                  <a:pt x="584" y="149"/>
                  <a:pt x="477" y="107"/>
                </a:cubicBezTo>
                <a:cubicBezTo>
                  <a:pt x="370" y="65"/>
                  <a:pt x="206" y="32"/>
                  <a:pt x="132" y="16"/>
                </a:cubicBezTo>
                <a:cubicBezTo>
                  <a:pt x="58" y="0"/>
                  <a:pt x="45" y="4"/>
                  <a:pt x="33" y="8"/>
                </a:cubicBezTo>
                <a:cubicBezTo>
                  <a:pt x="33" y="8"/>
                  <a:pt x="0" y="57"/>
                  <a:pt x="0" y="57"/>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4660" name="Freeform 4"/>
          <p:cNvSpPr>
            <a:spLocks/>
          </p:cNvSpPr>
          <p:nvPr/>
        </p:nvSpPr>
        <p:spPr bwMode="auto">
          <a:xfrm>
            <a:off x="-1727200" y="3675063"/>
            <a:ext cx="12634913" cy="5302250"/>
          </a:xfrm>
          <a:custGeom>
            <a:avLst/>
            <a:gdLst>
              <a:gd name="T0" fmla="*/ 1072 w 7959"/>
              <a:gd name="T1" fmla="*/ 269 h 3340"/>
              <a:gd name="T2" fmla="*/ 1631 w 7959"/>
              <a:gd name="T3" fmla="*/ 261 h 3340"/>
              <a:gd name="T4" fmla="*/ 1968 w 7959"/>
              <a:gd name="T5" fmla="*/ 244 h 3340"/>
              <a:gd name="T6" fmla="*/ 2306 w 7959"/>
              <a:gd name="T7" fmla="*/ 252 h 3340"/>
              <a:gd name="T8" fmla="*/ 3343 w 7959"/>
              <a:gd name="T9" fmla="*/ 261 h 3340"/>
              <a:gd name="T10" fmla="*/ 3861 w 7959"/>
              <a:gd name="T11" fmla="*/ 285 h 3340"/>
              <a:gd name="T12" fmla="*/ 4445 w 7959"/>
              <a:gd name="T13" fmla="*/ 289 h 3340"/>
              <a:gd name="T14" fmla="*/ 4684 w 7959"/>
              <a:gd name="T15" fmla="*/ 289 h 3340"/>
              <a:gd name="T16" fmla="*/ 5729 w 7959"/>
              <a:gd name="T17" fmla="*/ 277 h 3340"/>
              <a:gd name="T18" fmla="*/ 6099 w 7959"/>
              <a:gd name="T19" fmla="*/ 298 h 3340"/>
              <a:gd name="T20" fmla="*/ 6887 w 7959"/>
              <a:gd name="T21" fmla="*/ 303 h 3340"/>
              <a:gd name="T22" fmla="*/ 6998 w 7959"/>
              <a:gd name="T23" fmla="*/ 342 h 3340"/>
              <a:gd name="T24" fmla="*/ 7069 w 7959"/>
              <a:gd name="T25" fmla="*/ 2354 h 3340"/>
              <a:gd name="T26" fmla="*/ 6947 w 7959"/>
              <a:gd name="T27" fmla="*/ 3199 h 3340"/>
              <a:gd name="T28" fmla="*/ 997 w 7959"/>
              <a:gd name="T29" fmla="*/ 3199 h 3340"/>
              <a:gd name="T30" fmla="*/ 962 w 7959"/>
              <a:gd name="T31" fmla="*/ 2504 h 3340"/>
              <a:gd name="T32" fmla="*/ 962 w 7959"/>
              <a:gd name="T33" fmla="*/ 2457 h 3340"/>
              <a:gd name="T34" fmla="*/ 938 w 7959"/>
              <a:gd name="T35" fmla="*/ 413 h 3340"/>
              <a:gd name="T36" fmla="*/ 954 w 7959"/>
              <a:gd name="T37" fmla="*/ 311 h 3340"/>
              <a:gd name="T38" fmla="*/ 1072 w 7959"/>
              <a:gd name="T39" fmla="*/ 269 h 3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59" h="3340">
                <a:moveTo>
                  <a:pt x="1072" y="269"/>
                </a:moveTo>
                <a:cubicBezTo>
                  <a:pt x="1185" y="261"/>
                  <a:pt x="1482" y="265"/>
                  <a:pt x="1631" y="261"/>
                </a:cubicBezTo>
                <a:cubicBezTo>
                  <a:pt x="1780" y="257"/>
                  <a:pt x="1856" y="245"/>
                  <a:pt x="1968" y="244"/>
                </a:cubicBezTo>
                <a:cubicBezTo>
                  <a:pt x="2080" y="243"/>
                  <a:pt x="2077" y="249"/>
                  <a:pt x="2306" y="252"/>
                </a:cubicBezTo>
                <a:cubicBezTo>
                  <a:pt x="2535" y="255"/>
                  <a:pt x="3084" y="256"/>
                  <a:pt x="3343" y="261"/>
                </a:cubicBezTo>
                <a:cubicBezTo>
                  <a:pt x="3602" y="266"/>
                  <a:pt x="3677" y="280"/>
                  <a:pt x="3861" y="285"/>
                </a:cubicBezTo>
                <a:cubicBezTo>
                  <a:pt x="4045" y="290"/>
                  <a:pt x="4308" y="288"/>
                  <a:pt x="4445" y="289"/>
                </a:cubicBezTo>
                <a:cubicBezTo>
                  <a:pt x="4582" y="290"/>
                  <a:pt x="4470" y="291"/>
                  <a:pt x="4684" y="289"/>
                </a:cubicBezTo>
                <a:cubicBezTo>
                  <a:pt x="4898" y="287"/>
                  <a:pt x="5493" y="276"/>
                  <a:pt x="5729" y="277"/>
                </a:cubicBezTo>
                <a:cubicBezTo>
                  <a:pt x="5965" y="278"/>
                  <a:pt x="5906" y="294"/>
                  <a:pt x="6099" y="298"/>
                </a:cubicBezTo>
                <a:cubicBezTo>
                  <a:pt x="6292" y="302"/>
                  <a:pt x="6737" y="296"/>
                  <a:pt x="6887" y="303"/>
                </a:cubicBezTo>
                <a:cubicBezTo>
                  <a:pt x="7037" y="310"/>
                  <a:pt x="6968" y="0"/>
                  <a:pt x="6998" y="342"/>
                </a:cubicBezTo>
                <a:cubicBezTo>
                  <a:pt x="7028" y="684"/>
                  <a:pt x="7077" y="1878"/>
                  <a:pt x="7069" y="2354"/>
                </a:cubicBezTo>
                <a:cubicBezTo>
                  <a:pt x="7061" y="2830"/>
                  <a:pt x="7959" y="3058"/>
                  <a:pt x="6947" y="3199"/>
                </a:cubicBezTo>
                <a:cubicBezTo>
                  <a:pt x="5935" y="3340"/>
                  <a:pt x="1994" y="3315"/>
                  <a:pt x="997" y="3199"/>
                </a:cubicBezTo>
                <a:cubicBezTo>
                  <a:pt x="0" y="3083"/>
                  <a:pt x="968" y="2628"/>
                  <a:pt x="962" y="2504"/>
                </a:cubicBezTo>
                <a:cubicBezTo>
                  <a:pt x="956" y="2380"/>
                  <a:pt x="966" y="2805"/>
                  <a:pt x="962" y="2457"/>
                </a:cubicBezTo>
                <a:cubicBezTo>
                  <a:pt x="958" y="2109"/>
                  <a:pt x="939" y="771"/>
                  <a:pt x="938" y="413"/>
                </a:cubicBezTo>
                <a:cubicBezTo>
                  <a:pt x="937" y="55"/>
                  <a:pt x="932" y="335"/>
                  <a:pt x="954" y="311"/>
                </a:cubicBezTo>
                <a:cubicBezTo>
                  <a:pt x="976" y="287"/>
                  <a:pt x="959" y="277"/>
                  <a:pt x="1072" y="269"/>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4661" name="Rectangle 5"/>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54662" name="Group 6"/>
          <p:cNvGrpSpPr>
            <a:grpSpLocks/>
          </p:cNvGrpSpPr>
          <p:nvPr/>
        </p:nvGrpSpPr>
        <p:grpSpPr bwMode="auto">
          <a:xfrm>
            <a:off x="396875" y="-684213"/>
            <a:ext cx="6292850" cy="3646488"/>
            <a:chOff x="250" y="1743"/>
            <a:chExt cx="3964" cy="2297"/>
          </a:xfrm>
        </p:grpSpPr>
        <p:grpSp>
          <p:nvGrpSpPr>
            <p:cNvPr id="454663" name="Group 7"/>
            <p:cNvGrpSpPr>
              <a:grpSpLocks/>
            </p:cNvGrpSpPr>
            <p:nvPr/>
          </p:nvGrpSpPr>
          <p:grpSpPr bwMode="auto">
            <a:xfrm>
              <a:off x="250" y="2137"/>
              <a:ext cx="2116" cy="1903"/>
              <a:chOff x="11" y="1490"/>
              <a:chExt cx="2116" cy="1903"/>
            </a:xfrm>
          </p:grpSpPr>
          <p:sp>
            <p:nvSpPr>
              <p:cNvPr id="454664" name="Freeform 8"/>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4665" name="Freeform 9"/>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54666" name="Group 10"/>
            <p:cNvGrpSpPr>
              <a:grpSpLocks/>
            </p:cNvGrpSpPr>
            <p:nvPr/>
          </p:nvGrpSpPr>
          <p:grpSpPr bwMode="auto">
            <a:xfrm>
              <a:off x="4024" y="1743"/>
              <a:ext cx="190" cy="2273"/>
              <a:chOff x="4064" y="1215"/>
              <a:chExt cx="190" cy="2273"/>
            </a:xfrm>
          </p:grpSpPr>
          <p:sp>
            <p:nvSpPr>
              <p:cNvPr id="454667" name="Freeform 11"/>
              <p:cNvSpPr>
                <a:spLocks/>
              </p:cNvSpPr>
              <p:nvPr/>
            </p:nvSpPr>
            <p:spPr bwMode="auto">
              <a:xfrm>
                <a:off x="4080" y="1215"/>
                <a:ext cx="174" cy="2273"/>
              </a:xfrm>
              <a:custGeom>
                <a:avLst/>
                <a:gdLst>
                  <a:gd name="T0" fmla="*/ 100 w 174"/>
                  <a:gd name="T1" fmla="*/ 2256 h 2273"/>
                  <a:gd name="T2" fmla="*/ 157 w 174"/>
                  <a:gd name="T3" fmla="*/ 1801 h 2273"/>
                  <a:gd name="T4" fmla="*/ 95 w 174"/>
                  <a:gd name="T5" fmla="*/ 1393 h 2273"/>
                  <a:gd name="T6" fmla="*/ 9 w 174"/>
                  <a:gd name="T7" fmla="*/ 1153 h 2273"/>
                  <a:gd name="T8" fmla="*/ 143 w 174"/>
                  <a:gd name="T9" fmla="*/ 882 h 2273"/>
                  <a:gd name="T10" fmla="*/ 37 w 174"/>
                  <a:gd name="T11" fmla="*/ 574 h 2273"/>
                  <a:gd name="T12" fmla="*/ 172 w 174"/>
                  <a:gd name="T13" fmla="*/ 294 h 2273"/>
                  <a:gd name="T14" fmla="*/ 50 w 174"/>
                  <a:gd name="T15" fmla="*/ 0 h 2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2273">
                    <a:moveTo>
                      <a:pt x="100" y="2256"/>
                    </a:moveTo>
                    <a:cubicBezTo>
                      <a:pt x="134" y="2273"/>
                      <a:pt x="158" y="1945"/>
                      <a:pt x="157" y="1801"/>
                    </a:cubicBezTo>
                    <a:cubicBezTo>
                      <a:pt x="156" y="1657"/>
                      <a:pt x="120" y="1501"/>
                      <a:pt x="95" y="1393"/>
                    </a:cubicBezTo>
                    <a:cubicBezTo>
                      <a:pt x="70" y="1285"/>
                      <a:pt x="0" y="1238"/>
                      <a:pt x="9" y="1153"/>
                    </a:cubicBezTo>
                    <a:cubicBezTo>
                      <a:pt x="17" y="1067"/>
                      <a:pt x="137" y="978"/>
                      <a:pt x="143" y="882"/>
                    </a:cubicBezTo>
                    <a:cubicBezTo>
                      <a:pt x="148" y="786"/>
                      <a:pt x="32" y="671"/>
                      <a:pt x="37" y="574"/>
                    </a:cubicBezTo>
                    <a:cubicBezTo>
                      <a:pt x="43" y="475"/>
                      <a:pt x="170" y="391"/>
                      <a:pt x="172" y="294"/>
                    </a:cubicBezTo>
                    <a:cubicBezTo>
                      <a:pt x="174" y="199"/>
                      <a:pt x="71" y="50"/>
                      <a:pt x="5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4668" name="Freeform 12"/>
              <p:cNvSpPr>
                <a:spLocks/>
              </p:cNvSpPr>
              <p:nvPr/>
            </p:nvSpPr>
            <p:spPr bwMode="auto">
              <a:xfrm>
                <a:off x="4064" y="1252"/>
                <a:ext cx="187" cy="2222"/>
              </a:xfrm>
              <a:custGeom>
                <a:avLst/>
                <a:gdLst>
                  <a:gd name="T0" fmla="*/ 123 w 187"/>
                  <a:gd name="T1" fmla="*/ 2218 h 2222"/>
                  <a:gd name="T2" fmla="*/ 15 w 187"/>
                  <a:gd name="T3" fmla="*/ 1710 h 2222"/>
                  <a:gd name="T4" fmla="*/ 32 w 187"/>
                  <a:gd name="T5" fmla="*/ 1382 h 2222"/>
                  <a:gd name="T6" fmla="*/ 145 w 187"/>
                  <a:gd name="T7" fmla="*/ 1152 h 2222"/>
                  <a:gd name="T8" fmla="*/ 32 w 187"/>
                  <a:gd name="T9" fmla="*/ 873 h 2222"/>
                  <a:gd name="T10" fmla="*/ 159 w 187"/>
                  <a:gd name="T11" fmla="*/ 573 h 2222"/>
                  <a:gd name="T12" fmla="*/ 44 w 187"/>
                  <a:gd name="T13" fmla="*/ 285 h 2222"/>
                  <a:gd name="T14" fmla="*/ 187 w 187"/>
                  <a:gd name="T15" fmla="*/ 0 h 2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2222">
                    <a:moveTo>
                      <a:pt x="123" y="2218"/>
                    </a:moveTo>
                    <a:cubicBezTo>
                      <a:pt x="58" y="2222"/>
                      <a:pt x="30" y="1849"/>
                      <a:pt x="15" y="1710"/>
                    </a:cubicBezTo>
                    <a:cubicBezTo>
                      <a:pt x="0" y="1571"/>
                      <a:pt x="10" y="1475"/>
                      <a:pt x="32" y="1382"/>
                    </a:cubicBezTo>
                    <a:cubicBezTo>
                      <a:pt x="54" y="1289"/>
                      <a:pt x="146" y="1236"/>
                      <a:pt x="145" y="1152"/>
                    </a:cubicBezTo>
                    <a:cubicBezTo>
                      <a:pt x="145" y="1068"/>
                      <a:pt x="30" y="969"/>
                      <a:pt x="32" y="873"/>
                    </a:cubicBezTo>
                    <a:cubicBezTo>
                      <a:pt x="33" y="777"/>
                      <a:pt x="157" y="671"/>
                      <a:pt x="159" y="573"/>
                    </a:cubicBezTo>
                    <a:cubicBezTo>
                      <a:pt x="160" y="473"/>
                      <a:pt x="39" y="381"/>
                      <a:pt x="44" y="285"/>
                    </a:cubicBezTo>
                    <a:cubicBezTo>
                      <a:pt x="50" y="189"/>
                      <a:pt x="162" y="48"/>
                      <a:pt x="187"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454669" name="Rectangle 1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4670" name="Rectangle 14"/>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4671" name="Rectangle 15"/>
          <p:cNvSpPr>
            <a:spLocks noGrp="1" noChangeArrowheads="1"/>
          </p:cNvSpPr>
          <p:nvPr>
            <p:ph type="title"/>
          </p:nvPr>
        </p:nvSpPr>
        <p:spPr>
          <a:xfrm>
            <a:off x="457200" y="-207963"/>
            <a:ext cx="8229600" cy="1143001"/>
          </a:xfrm>
        </p:spPr>
        <p:txBody>
          <a:bodyPr/>
          <a:lstStyle/>
          <a:p>
            <a:r>
              <a:rPr lang="en-US" altLang="en-US"/>
              <a:t>Crystal fishing demystified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Freeform 2"/>
          <p:cNvSpPr>
            <a:spLocks/>
          </p:cNvSpPr>
          <p:nvPr/>
        </p:nvSpPr>
        <p:spPr bwMode="auto">
          <a:xfrm>
            <a:off x="-1727200" y="3675063"/>
            <a:ext cx="12634913" cy="5302250"/>
          </a:xfrm>
          <a:custGeom>
            <a:avLst/>
            <a:gdLst>
              <a:gd name="T0" fmla="*/ 1080 w 7959"/>
              <a:gd name="T1" fmla="*/ 303 h 3340"/>
              <a:gd name="T2" fmla="*/ 1401 w 7959"/>
              <a:gd name="T3" fmla="*/ 252 h 3340"/>
              <a:gd name="T4" fmla="*/ 1524 w 7959"/>
              <a:gd name="T5" fmla="*/ 71 h 3340"/>
              <a:gd name="T6" fmla="*/ 1804 w 7959"/>
              <a:gd name="T7" fmla="*/ 158 h 3340"/>
              <a:gd name="T8" fmla="*/ 2026 w 7959"/>
              <a:gd name="T9" fmla="*/ 265 h 3340"/>
              <a:gd name="T10" fmla="*/ 2232 w 7959"/>
              <a:gd name="T11" fmla="*/ 298 h 3340"/>
              <a:gd name="T12" fmla="*/ 2446 w 7959"/>
              <a:gd name="T13" fmla="*/ 298 h 3340"/>
              <a:gd name="T14" fmla="*/ 2693 w 7959"/>
              <a:gd name="T15" fmla="*/ 298 h 3340"/>
              <a:gd name="T16" fmla="*/ 2907 w 7959"/>
              <a:gd name="T17" fmla="*/ 298 h 3340"/>
              <a:gd name="T18" fmla="*/ 3120 w 7959"/>
              <a:gd name="T19" fmla="*/ 298 h 3340"/>
              <a:gd name="T20" fmla="*/ 3376 w 7959"/>
              <a:gd name="T21" fmla="*/ 298 h 3340"/>
              <a:gd name="T22" fmla="*/ 3548 w 7959"/>
              <a:gd name="T23" fmla="*/ 289 h 3340"/>
              <a:gd name="T24" fmla="*/ 4445 w 7959"/>
              <a:gd name="T25" fmla="*/ 289 h 3340"/>
              <a:gd name="T26" fmla="*/ 4684 w 7959"/>
              <a:gd name="T27" fmla="*/ 289 h 3340"/>
              <a:gd name="T28" fmla="*/ 4997 w 7959"/>
              <a:gd name="T29" fmla="*/ 252 h 3340"/>
              <a:gd name="T30" fmla="*/ 5153 w 7959"/>
              <a:gd name="T31" fmla="*/ 63 h 3340"/>
              <a:gd name="T32" fmla="*/ 5285 w 7959"/>
              <a:gd name="T33" fmla="*/ 71 h 3340"/>
              <a:gd name="T34" fmla="*/ 5424 w 7959"/>
              <a:gd name="T35" fmla="*/ 261 h 3340"/>
              <a:gd name="T36" fmla="*/ 5869 w 7959"/>
              <a:gd name="T37" fmla="*/ 298 h 3340"/>
              <a:gd name="T38" fmla="*/ 6099 w 7959"/>
              <a:gd name="T39" fmla="*/ 298 h 3340"/>
              <a:gd name="T40" fmla="*/ 6887 w 7959"/>
              <a:gd name="T41" fmla="*/ 303 h 3340"/>
              <a:gd name="T42" fmla="*/ 6998 w 7959"/>
              <a:gd name="T43" fmla="*/ 342 h 3340"/>
              <a:gd name="T44" fmla="*/ 7069 w 7959"/>
              <a:gd name="T45" fmla="*/ 2354 h 3340"/>
              <a:gd name="T46" fmla="*/ 6947 w 7959"/>
              <a:gd name="T47" fmla="*/ 3199 h 3340"/>
              <a:gd name="T48" fmla="*/ 997 w 7959"/>
              <a:gd name="T49" fmla="*/ 3199 h 3340"/>
              <a:gd name="T50" fmla="*/ 962 w 7959"/>
              <a:gd name="T51" fmla="*/ 2504 h 3340"/>
              <a:gd name="T52" fmla="*/ 962 w 7959"/>
              <a:gd name="T53" fmla="*/ 2457 h 3340"/>
              <a:gd name="T54" fmla="*/ 938 w 7959"/>
              <a:gd name="T55" fmla="*/ 413 h 3340"/>
              <a:gd name="T56" fmla="*/ 954 w 7959"/>
              <a:gd name="T57" fmla="*/ 311 h 3340"/>
              <a:gd name="T58" fmla="*/ 1080 w 7959"/>
              <a:gd name="T59" fmla="*/ 303 h 3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59" h="3340">
                <a:moveTo>
                  <a:pt x="1080" y="303"/>
                </a:moveTo>
                <a:cubicBezTo>
                  <a:pt x="1154" y="293"/>
                  <a:pt x="1327" y="291"/>
                  <a:pt x="1401" y="252"/>
                </a:cubicBezTo>
                <a:cubicBezTo>
                  <a:pt x="1475" y="213"/>
                  <a:pt x="1457" y="87"/>
                  <a:pt x="1524" y="71"/>
                </a:cubicBezTo>
                <a:cubicBezTo>
                  <a:pt x="1591" y="55"/>
                  <a:pt x="1720" y="126"/>
                  <a:pt x="1804" y="158"/>
                </a:cubicBezTo>
                <a:cubicBezTo>
                  <a:pt x="1888" y="190"/>
                  <a:pt x="1955" y="242"/>
                  <a:pt x="2026" y="265"/>
                </a:cubicBezTo>
                <a:cubicBezTo>
                  <a:pt x="2097" y="288"/>
                  <a:pt x="2162" y="293"/>
                  <a:pt x="2232" y="298"/>
                </a:cubicBezTo>
                <a:cubicBezTo>
                  <a:pt x="2302" y="303"/>
                  <a:pt x="2369" y="298"/>
                  <a:pt x="2446" y="298"/>
                </a:cubicBezTo>
                <a:cubicBezTo>
                  <a:pt x="2523" y="298"/>
                  <a:pt x="2616" y="298"/>
                  <a:pt x="2693" y="298"/>
                </a:cubicBezTo>
                <a:cubicBezTo>
                  <a:pt x="2770" y="298"/>
                  <a:pt x="2836" y="298"/>
                  <a:pt x="2907" y="298"/>
                </a:cubicBezTo>
                <a:cubicBezTo>
                  <a:pt x="2978" y="298"/>
                  <a:pt x="3042" y="298"/>
                  <a:pt x="3120" y="298"/>
                </a:cubicBezTo>
                <a:cubicBezTo>
                  <a:pt x="3198" y="298"/>
                  <a:pt x="3305" y="299"/>
                  <a:pt x="3376" y="298"/>
                </a:cubicBezTo>
                <a:cubicBezTo>
                  <a:pt x="3447" y="297"/>
                  <a:pt x="3370" y="290"/>
                  <a:pt x="3548" y="289"/>
                </a:cubicBezTo>
                <a:cubicBezTo>
                  <a:pt x="3726" y="288"/>
                  <a:pt x="4256" y="289"/>
                  <a:pt x="4445" y="289"/>
                </a:cubicBezTo>
                <a:cubicBezTo>
                  <a:pt x="4634" y="289"/>
                  <a:pt x="4592" y="295"/>
                  <a:pt x="4684" y="289"/>
                </a:cubicBezTo>
                <a:cubicBezTo>
                  <a:pt x="4776" y="283"/>
                  <a:pt x="4919" y="290"/>
                  <a:pt x="4997" y="252"/>
                </a:cubicBezTo>
                <a:cubicBezTo>
                  <a:pt x="5075" y="214"/>
                  <a:pt x="5105" y="93"/>
                  <a:pt x="5153" y="63"/>
                </a:cubicBezTo>
                <a:cubicBezTo>
                  <a:pt x="5201" y="33"/>
                  <a:pt x="5240" y="38"/>
                  <a:pt x="5285" y="71"/>
                </a:cubicBezTo>
                <a:cubicBezTo>
                  <a:pt x="5330" y="104"/>
                  <a:pt x="5327" y="223"/>
                  <a:pt x="5424" y="261"/>
                </a:cubicBezTo>
                <a:cubicBezTo>
                  <a:pt x="5521" y="299"/>
                  <a:pt x="5757" y="292"/>
                  <a:pt x="5869" y="298"/>
                </a:cubicBezTo>
                <a:cubicBezTo>
                  <a:pt x="5981" y="304"/>
                  <a:pt x="5929" y="297"/>
                  <a:pt x="6099" y="298"/>
                </a:cubicBezTo>
                <a:cubicBezTo>
                  <a:pt x="6269" y="299"/>
                  <a:pt x="6737" y="296"/>
                  <a:pt x="6887" y="303"/>
                </a:cubicBezTo>
                <a:cubicBezTo>
                  <a:pt x="7037" y="310"/>
                  <a:pt x="6968" y="0"/>
                  <a:pt x="6998" y="342"/>
                </a:cubicBezTo>
                <a:cubicBezTo>
                  <a:pt x="7028" y="684"/>
                  <a:pt x="7077" y="1878"/>
                  <a:pt x="7069" y="2354"/>
                </a:cubicBezTo>
                <a:cubicBezTo>
                  <a:pt x="7061" y="2830"/>
                  <a:pt x="7959" y="3058"/>
                  <a:pt x="6947" y="3199"/>
                </a:cubicBezTo>
                <a:cubicBezTo>
                  <a:pt x="5935" y="3340"/>
                  <a:pt x="1994" y="3315"/>
                  <a:pt x="997" y="3199"/>
                </a:cubicBezTo>
                <a:cubicBezTo>
                  <a:pt x="0" y="3083"/>
                  <a:pt x="968" y="2628"/>
                  <a:pt x="962" y="2504"/>
                </a:cubicBezTo>
                <a:cubicBezTo>
                  <a:pt x="956" y="2380"/>
                  <a:pt x="966" y="2805"/>
                  <a:pt x="962" y="2457"/>
                </a:cubicBezTo>
                <a:cubicBezTo>
                  <a:pt x="958" y="2109"/>
                  <a:pt x="939" y="771"/>
                  <a:pt x="938" y="413"/>
                </a:cubicBezTo>
                <a:cubicBezTo>
                  <a:pt x="937" y="55"/>
                  <a:pt x="945" y="183"/>
                  <a:pt x="954" y="311"/>
                </a:cubicBezTo>
                <a:cubicBezTo>
                  <a:pt x="954" y="311"/>
                  <a:pt x="995" y="305"/>
                  <a:pt x="1080" y="303"/>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5683"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5684" name="Rectangle 4"/>
          <p:cNvSpPr>
            <a:spLocks noGrp="1" noChangeArrowheads="1"/>
          </p:cNvSpPr>
          <p:nvPr>
            <p:ph type="title"/>
          </p:nvPr>
        </p:nvSpPr>
        <p:spPr>
          <a:xfrm>
            <a:off x="457200" y="-207963"/>
            <a:ext cx="8229600" cy="1143001"/>
          </a:xfrm>
        </p:spPr>
        <p:txBody>
          <a:bodyPr/>
          <a:lstStyle/>
          <a:p>
            <a:r>
              <a:rPr lang="en-US" altLang="en-US"/>
              <a:t>Crystal fishing demystified</a:t>
            </a:r>
          </a:p>
        </p:txBody>
      </p:sp>
      <p:grpSp>
        <p:nvGrpSpPr>
          <p:cNvPr id="455685" name="Group 5"/>
          <p:cNvGrpSpPr>
            <a:grpSpLocks/>
          </p:cNvGrpSpPr>
          <p:nvPr/>
        </p:nvGrpSpPr>
        <p:grpSpPr bwMode="auto">
          <a:xfrm>
            <a:off x="396875" y="2767013"/>
            <a:ext cx="6708775" cy="3581400"/>
            <a:chOff x="250" y="1743"/>
            <a:chExt cx="4226" cy="2256"/>
          </a:xfrm>
        </p:grpSpPr>
        <p:sp>
          <p:nvSpPr>
            <p:cNvPr id="455686" name="Freeform 6"/>
            <p:cNvSpPr>
              <a:spLocks/>
            </p:cNvSpPr>
            <p:nvPr/>
          </p:nvSpPr>
          <p:spPr bwMode="auto">
            <a:xfrm>
              <a:off x="250" y="2190"/>
              <a:ext cx="2125" cy="1766"/>
            </a:xfrm>
            <a:custGeom>
              <a:avLst/>
              <a:gdLst>
                <a:gd name="T0" fmla="*/ 2020 w 2125"/>
                <a:gd name="T1" fmla="*/ 1766 h 1766"/>
                <a:gd name="T2" fmla="*/ 2096 w 2125"/>
                <a:gd name="T3" fmla="*/ 1668 h 1766"/>
                <a:gd name="T4" fmla="*/ 1848 w 2125"/>
                <a:gd name="T5" fmla="*/ 1447 h 1766"/>
                <a:gd name="T6" fmla="*/ 1404 w 2125"/>
                <a:gd name="T7" fmla="*/ 1093 h 1766"/>
                <a:gd name="T8" fmla="*/ 1054 w 2125"/>
                <a:gd name="T9" fmla="*/ 911 h 1766"/>
                <a:gd name="T10" fmla="*/ 819 w 2125"/>
                <a:gd name="T11" fmla="*/ 812 h 1766"/>
                <a:gd name="T12" fmla="*/ 711 w 2125"/>
                <a:gd name="T13" fmla="*/ 530 h 1766"/>
                <a:gd name="T14" fmla="*/ 413 w 2125"/>
                <a:gd name="T15" fmla="*/ 398 h 1766"/>
                <a:gd name="T16" fmla="*/ 299 w 2125"/>
                <a:gd name="T17" fmla="*/ 110 h 1766"/>
                <a:gd name="T18" fmla="*/ 0 w 2125"/>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5" h="1766">
                  <a:moveTo>
                    <a:pt x="2020" y="1766"/>
                  </a:moveTo>
                  <a:cubicBezTo>
                    <a:pt x="2033" y="1750"/>
                    <a:pt x="2125" y="1721"/>
                    <a:pt x="2096" y="1668"/>
                  </a:cubicBezTo>
                  <a:cubicBezTo>
                    <a:pt x="2067" y="1615"/>
                    <a:pt x="1963" y="1543"/>
                    <a:pt x="1848" y="1447"/>
                  </a:cubicBezTo>
                  <a:cubicBezTo>
                    <a:pt x="1733" y="1351"/>
                    <a:pt x="1536" y="1182"/>
                    <a:pt x="1404" y="1093"/>
                  </a:cubicBezTo>
                  <a:cubicBezTo>
                    <a:pt x="1272" y="1004"/>
                    <a:pt x="1151" y="958"/>
                    <a:pt x="1054" y="911"/>
                  </a:cubicBezTo>
                  <a:cubicBezTo>
                    <a:pt x="957" y="864"/>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5687" name="Freeform 7"/>
            <p:cNvSpPr>
              <a:spLocks/>
            </p:cNvSpPr>
            <p:nvPr/>
          </p:nvSpPr>
          <p:spPr bwMode="auto">
            <a:xfrm>
              <a:off x="370" y="2137"/>
              <a:ext cx="1930" cy="1804"/>
            </a:xfrm>
            <a:custGeom>
              <a:avLst/>
              <a:gdLst>
                <a:gd name="T0" fmla="*/ 1930 w 1930"/>
                <a:gd name="T1" fmla="*/ 1804 h 1804"/>
                <a:gd name="T2" fmla="*/ 1695 w 1930"/>
                <a:gd name="T3" fmla="*/ 1722 h 1804"/>
                <a:gd name="T4" fmla="*/ 1449 w 1930"/>
                <a:gd name="T5" fmla="*/ 1558 h 1804"/>
                <a:gd name="T6" fmla="*/ 1144 w 1930"/>
                <a:gd name="T7" fmla="*/ 1253 h 1804"/>
                <a:gd name="T8" fmla="*/ 963 w 1930"/>
                <a:gd name="T9" fmla="*/ 1056 h 1804"/>
                <a:gd name="T10" fmla="*/ 819 w 1930"/>
                <a:gd name="T11" fmla="*/ 812 h 1804"/>
                <a:gd name="T12" fmla="*/ 537 w 1930"/>
                <a:gd name="T13" fmla="*/ 706 h 1804"/>
                <a:gd name="T14" fmla="*/ 402 w 1930"/>
                <a:gd name="T15" fmla="*/ 409 h 1804"/>
                <a:gd name="T16" fmla="*/ 113 w 1930"/>
                <a:gd name="T17" fmla="*/ 298 h 1804"/>
                <a:gd name="T18" fmla="*/ 0 w 1930"/>
                <a:gd name="T19" fmla="*/ 0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804">
                  <a:moveTo>
                    <a:pt x="1930" y="1804"/>
                  </a:moveTo>
                  <a:cubicBezTo>
                    <a:pt x="1891" y="1790"/>
                    <a:pt x="1775" y="1763"/>
                    <a:pt x="1695" y="1722"/>
                  </a:cubicBezTo>
                  <a:cubicBezTo>
                    <a:pt x="1615" y="1681"/>
                    <a:pt x="1541" y="1636"/>
                    <a:pt x="1449" y="1558"/>
                  </a:cubicBezTo>
                  <a:cubicBezTo>
                    <a:pt x="1357" y="1480"/>
                    <a:pt x="1225" y="1337"/>
                    <a:pt x="1144" y="1253"/>
                  </a:cubicBezTo>
                  <a:cubicBezTo>
                    <a:pt x="1063" y="1169"/>
                    <a:pt x="1017" y="1129"/>
                    <a:pt x="963" y="1056"/>
                  </a:cubicBezTo>
                  <a:cubicBezTo>
                    <a:pt x="909" y="983"/>
                    <a:pt x="890" y="870"/>
                    <a:pt x="819" y="812"/>
                  </a:cubicBezTo>
                  <a:cubicBezTo>
                    <a:pt x="748" y="754"/>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5688" name="Freeform 8"/>
            <p:cNvSpPr>
              <a:spLocks/>
            </p:cNvSpPr>
            <p:nvPr/>
          </p:nvSpPr>
          <p:spPr bwMode="auto">
            <a:xfrm>
              <a:off x="4040" y="1743"/>
              <a:ext cx="436" cy="2256"/>
            </a:xfrm>
            <a:custGeom>
              <a:avLst/>
              <a:gdLst>
                <a:gd name="T0" fmla="*/ 66 w 436"/>
                <a:gd name="T1" fmla="*/ 2256 h 2256"/>
                <a:gd name="T2" fmla="*/ 296 w 436"/>
                <a:gd name="T3" fmla="*/ 2166 h 2256"/>
                <a:gd name="T4" fmla="*/ 403 w 436"/>
                <a:gd name="T5" fmla="*/ 1795 h 2256"/>
                <a:gd name="T6" fmla="*/ 95 w 436"/>
                <a:gd name="T7" fmla="*/ 1393 h 2256"/>
                <a:gd name="T8" fmla="*/ 9 w 436"/>
                <a:gd name="T9" fmla="*/ 1153 h 2256"/>
                <a:gd name="T10" fmla="*/ 143 w 436"/>
                <a:gd name="T11" fmla="*/ 882 h 2256"/>
                <a:gd name="T12" fmla="*/ 37 w 436"/>
                <a:gd name="T13" fmla="*/ 574 h 2256"/>
                <a:gd name="T14" fmla="*/ 172 w 436"/>
                <a:gd name="T15" fmla="*/ 294 h 2256"/>
                <a:gd name="T16" fmla="*/ 50 w 436"/>
                <a:gd name="T17" fmla="*/ 0 h 2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 h="2256">
                  <a:moveTo>
                    <a:pt x="66" y="2256"/>
                  </a:moveTo>
                  <a:cubicBezTo>
                    <a:pt x="96" y="2224"/>
                    <a:pt x="240" y="2243"/>
                    <a:pt x="296" y="2166"/>
                  </a:cubicBezTo>
                  <a:cubicBezTo>
                    <a:pt x="352" y="2089"/>
                    <a:pt x="436" y="1924"/>
                    <a:pt x="403" y="1795"/>
                  </a:cubicBezTo>
                  <a:cubicBezTo>
                    <a:pt x="370" y="1666"/>
                    <a:pt x="161" y="1500"/>
                    <a:pt x="95" y="1393"/>
                  </a:cubicBezTo>
                  <a:cubicBezTo>
                    <a:pt x="29" y="1286"/>
                    <a:pt x="0" y="1238"/>
                    <a:pt x="9" y="1153"/>
                  </a:cubicBezTo>
                  <a:cubicBezTo>
                    <a:pt x="17" y="1067"/>
                    <a:pt x="137" y="978"/>
                    <a:pt x="143" y="882"/>
                  </a:cubicBezTo>
                  <a:cubicBezTo>
                    <a:pt x="148" y="786"/>
                    <a:pt x="32" y="671"/>
                    <a:pt x="37" y="574"/>
                  </a:cubicBezTo>
                  <a:cubicBezTo>
                    <a:pt x="43" y="475"/>
                    <a:pt x="170" y="391"/>
                    <a:pt x="172" y="294"/>
                  </a:cubicBezTo>
                  <a:cubicBezTo>
                    <a:pt x="174" y="199"/>
                    <a:pt x="71" y="50"/>
                    <a:pt x="5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5689" name="Freeform 9"/>
            <p:cNvSpPr>
              <a:spLocks/>
            </p:cNvSpPr>
            <p:nvPr/>
          </p:nvSpPr>
          <p:spPr bwMode="auto">
            <a:xfrm>
              <a:off x="3797" y="1780"/>
              <a:ext cx="414" cy="2218"/>
            </a:xfrm>
            <a:custGeom>
              <a:avLst/>
              <a:gdLst>
                <a:gd name="T0" fmla="*/ 350 w 414"/>
                <a:gd name="T1" fmla="*/ 2218 h 2218"/>
                <a:gd name="T2" fmla="*/ 62 w 414"/>
                <a:gd name="T3" fmla="*/ 2022 h 2218"/>
                <a:gd name="T4" fmla="*/ 29 w 414"/>
                <a:gd name="T5" fmla="*/ 1676 h 2218"/>
                <a:gd name="T6" fmla="*/ 235 w 414"/>
                <a:gd name="T7" fmla="*/ 1372 h 2218"/>
                <a:gd name="T8" fmla="*/ 372 w 414"/>
                <a:gd name="T9" fmla="*/ 1152 h 2218"/>
                <a:gd name="T10" fmla="*/ 259 w 414"/>
                <a:gd name="T11" fmla="*/ 873 h 2218"/>
                <a:gd name="T12" fmla="*/ 386 w 414"/>
                <a:gd name="T13" fmla="*/ 573 h 2218"/>
                <a:gd name="T14" fmla="*/ 271 w 414"/>
                <a:gd name="T15" fmla="*/ 285 h 2218"/>
                <a:gd name="T16" fmla="*/ 414 w 414"/>
                <a:gd name="T17" fmla="*/ 0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2218">
                  <a:moveTo>
                    <a:pt x="350" y="2218"/>
                  </a:moveTo>
                  <a:cubicBezTo>
                    <a:pt x="318" y="2178"/>
                    <a:pt x="115" y="2112"/>
                    <a:pt x="62" y="2022"/>
                  </a:cubicBezTo>
                  <a:cubicBezTo>
                    <a:pt x="9" y="1932"/>
                    <a:pt x="0" y="1784"/>
                    <a:pt x="29" y="1676"/>
                  </a:cubicBezTo>
                  <a:cubicBezTo>
                    <a:pt x="58" y="1568"/>
                    <a:pt x="178" y="1459"/>
                    <a:pt x="235" y="1372"/>
                  </a:cubicBezTo>
                  <a:cubicBezTo>
                    <a:pt x="292" y="1285"/>
                    <a:pt x="368" y="1235"/>
                    <a:pt x="372" y="1152"/>
                  </a:cubicBezTo>
                  <a:cubicBezTo>
                    <a:pt x="376" y="1069"/>
                    <a:pt x="257" y="969"/>
                    <a:pt x="259" y="873"/>
                  </a:cubicBezTo>
                  <a:cubicBezTo>
                    <a:pt x="260" y="777"/>
                    <a:pt x="384" y="671"/>
                    <a:pt x="386" y="573"/>
                  </a:cubicBezTo>
                  <a:cubicBezTo>
                    <a:pt x="387" y="473"/>
                    <a:pt x="266" y="381"/>
                    <a:pt x="271" y="285"/>
                  </a:cubicBezTo>
                  <a:cubicBezTo>
                    <a:pt x="277" y="189"/>
                    <a:pt x="389" y="48"/>
                    <a:pt x="414"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55690" name="Text Box 10"/>
          <p:cNvSpPr txBox="1">
            <a:spLocks noChangeArrowheads="1"/>
          </p:cNvSpPr>
          <p:nvPr/>
        </p:nvSpPr>
        <p:spPr bwMode="auto">
          <a:xfrm>
            <a:off x="2505075" y="1008063"/>
            <a:ext cx="41529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a:t>“Soup Spoon” method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Freeform 2"/>
          <p:cNvSpPr>
            <a:spLocks/>
          </p:cNvSpPr>
          <p:nvPr/>
        </p:nvSpPr>
        <p:spPr bwMode="auto">
          <a:xfrm>
            <a:off x="-1727200" y="3541713"/>
            <a:ext cx="12634913" cy="5435600"/>
          </a:xfrm>
          <a:custGeom>
            <a:avLst/>
            <a:gdLst>
              <a:gd name="T0" fmla="*/ 1072 w 7959"/>
              <a:gd name="T1" fmla="*/ 353 h 3424"/>
              <a:gd name="T2" fmla="*/ 1401 w 7959"/>
              <a:gd name="T3" fmla="*/ 361 h 3424"/>
              <a:gd name="T4" fmla="*/ 1615 w 7959"/>
              <a:gd name="T5" fmla="*/ 336 h 3424"/>
              <a:gd name="T6" fmla="*/ 1804 w 7959"/>
              <a:gd name="T7" fmla="*/ 242 h 3424"/>
              <a:gd name="T8" fmla="*/ 1771 w 7959"/>
              <a:gd name="T9" fmla="*/ 32 h 3424"/>
              <a:gd name="T10" fmla="*/ 2117 w 7959"/>
              <a:gd name="T11" fmla="*/ 164 h 3424"/>
              <a:gd name="T12" fmla="*/ 2372 w 7959"/>
              <a:gd name="T13" fmla="*/ 320 h 3424"/>
              <a:gd name="T14" fmla="*/ 2693 w 7959"/>
              <a:gd name="T15" fmla="*/ 382 h 3424"/>
              <a:gd name="T16" fmla="*/ 2907 w 7959"/>
              <a:gd name="T17" fmla="*/ 382 h 3424"/>
              <a:gd name="T18" fmla="*/ 3120 w 7959"/>
              <a:gd name="T19" fmla="*/ 382 h 3424"/>
              <a:gd name="T20" fmla="*/ 3376 w 7959"/>
              <a:gd name="T21" fmla="*/ 382 h 3424"/>
              <a:gd name="T22" fmla="*/ 3548 w 7959"/>
              <a:gd name="T23" fmla="*/ 373 h 3424"/>
              <a:gd name="T24" fmla="*/ 4445 w 7959"/>
              <a:gd name="T25" fmla="*/ 373 h 3424"/>
              <a:gd name="T26" fmla="*/ 4684 w 7959"/>
              <a:gd name="T27" fmla="*/ 373 h 3424"/>
              <a:gd name="T28" fmla="*/ 4997 w 7959"/>
              <a:gd name="T29" fmla="*/ 336 h 3424"/>
              <a:gd name="T30" fmla="*/ 5120 w 7959"/>
              <a:gd name="T31" fmla="*/ 40 h 3424"/>
              <a:gd name="T32" fmla="*/ 5285 w 7959"/>
              <a:gd name="T33" fmla="*/ 98 h 3424"/>
              <a:gd name="T34" fmla="*/ 5424 w 7959"/>
              <a:gd name="T35" fmla="*/ 345 h 3424"/>
              <a:gd name="T36" fmla="*/ 5869 w 7959"/>
              <a:gd name="T37" fmla="*/ 382 h 3424"/>
              <a:gd name="T38" fmla="*/ 6099 w 7959"/>
              <a:gd name="T39" fmla="*/ 382 h 3424"/>
              <a:gd name="T40" fmla="*/ 6887 w 7959"/>
              <a:gd name="T41" fmla="*/ 387 h 3424"/>
              <a:gd name="T42" fmla="*/ 6998 w 7959"/>
              <a:gd name="T43" fmla="*/ 426 h 3424"/>
              <a:gd name="T44" fmla="*/ 7069 w 7959"/>
              <a:gd name="T45" fmla="*/ 2438 h 3424"/>
              <a:gd name="T46" fmla="*/ 6947 w 7959"/>
              <a:gd name="T47" fmla="*/ 3283 h 3424"/>
              <a:gd name="T48" fmla="*/ 997 w 7959"/>
              <a:gd name="T49" fmla="*/ 3283 h 3424"/>
              <a:gd name="T50" fmla="*/ 962 w 7959"/>
              <a:gd name="T51" fmla="*/ 2588 h 3424"/>
              <a:gd name="T52" fmla="*/ 962 w 7959"/>
              <a:gd name="T53" fmla="*/ 2541 h 3424"/>
              <a:gd name="T54" fmla="*/ 938 w 7959"/>
              <a:gd name="T55" fmla="*/ 497 h 3424"/>
              <a:gd name="T56" fmla="*/ 954 w 7959"/>
              <a:gd name="T57" fmla="*/ 395 h 3424"/>
              <a:gd name="T58" fmla="*/ 1072 w 7959"/>
              <a:gd name="T59" fmla="*/ 353 h 3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59" h="3424">
                <a:moveTo>
                  <a:pt x="1072" y="353"/>
                </a:moveTo>
                <a:cubicBezTo>
                  <a:pt x="1146" y="347"/>
                  <a:pt x="1311" y="364"/>
                  <a:pt x="1401" y="361"/>
                </a:cubicBezTo>
                <a:cubicBezTo>
                  <a:pt x="1491" y="358"/>
                  <a:pt x="1548" y="356"/>
                  <a:pt x="1615" y="336"/>
                </a:cubicBezTo>
                <a:cubicBezTo>
                  <a:pt x="1682" y="316"/>
                  <a:pt x="1778" y="293"/>
                  <a:pt x="1804" y="242"/>
                </a:cubicBezTo>
                <a:cubicBezTo>
                  <a:pt x="1830" y="191"/>
                  <a:pt x="1719" y="45"/>
                  <a:pt x="1771" y="32"/>
                </a:cubicBezTo>
                <a:cubicBezTo>
                  <a:pt x="1823" y="19"/>
                  <a:pt x="2017" y="116"/>
                  <a:pt x="2117" y="164"/>
                </a:cubicBezTo>
                <a:cubicBezTo>
                  <a:pt x="2217" y="212"/>
                  <a:pt x="2276" y="284"/>
                  <a:pt x="2372" y="320"/>
                </a:cubicBezTo>
                <a:cubicBezTo>
                  <a:pt x="2468" y="356"/>
                  <a:pt x="2604" y="372"/>
                  <a:pt x="2693" y="382"/>
                </a:cubicBezTo>
                <a:cubicBezTo>
                  <a:pt x="2782" y="392"/>
                  <a:pt x="2836" y="382"/>
                  <a:pt x="2907" y="382"/>
                </a:cubicBezTo>
                <a:cubicBezTo>
                  <a:pt x="2978" y="382"/>
                  <a:pt x="3042" y="382"/>
                  <a:pt x="3120" y="382"/>
                </a:cubicBezTo>
                <a:cubicBezTo>
                  <a:pt x="3198" y="382"/>
                  <a:pt x="3305" y="383"/>
                  <a:pt x="3376" y="382"/>
                </a:cubicBezTo>
                <a:cubicBezTo>
                  <a:pt x="3447" y="381"/>
                  <a:pt x="3370" y="374"/>
                  <a:pt x="3548" y="373"/>
                </a:cubicBezTo>
                <a:cubicBezTo>
                  <a:pt x="3726" y="372"/>
                  <a:pt x="4256" y="373"/>
                  <a:pt x="4445" y="373"/>
                </a:cubicBezTo>
                <a:cubicBezTo>
                  <a:pt x="4634" y="373"/>
                  <a:pt x="4592" y="379"/>
                  <a:pt x="4684" y="373"/>
                </a:cubicBezTo>
                <a:cubicBezTo>
                  <a:pt x="4776" y="367"/>
                  <a:pt x="4924" y="391"/>
                  <a:pt x="4997" y="336"/>
                </a:cubicBezTo>
                <a:cubicBezTo>
                  <a:pt x="5070" y="281"/>
                  <a:pt x="5072" y="80"/>
                  <a:pt x="5120" y="40"/>
                </a:cubicBezTo>
                <a:cubicBezTo>
                  <a:pt x="5168" y="0"/>
                  <a:pt x="5234" y="47"/>
                  <a:pt x="5285" y="98"/>
                </a:cubicBezTo>
                <a:cubicBezTo>
                  <a:pt x="5336" y="149"/>
                  <a:pt x="5327" y="298"/>
                  <a:pt x="5424" y="345"/>
                </a:cubicBezTo>
                <a:cubicBezTo>
                  <a:pt x="5521" y="392"/>
                  <a:pt x="5757" y="376"/>
                  <a:pt x="5869" y="382"/>
                </a:cubicBezTo>
                <a:cubicBezTo>
                  <a:pt x="5981" y="388"/>
                  <a:pt x="5929" y="381"/>
                  <a:pt x="6099" y="382"/>
                </a:cubicBezTo>
                <a:cubicBezTo>
                  <a:pt x="6269" y="383"/>
                  <a:pt x="6737" y="380"/>
                  <a:pt x="6887" y="387"/>
                </a:cubicBezTo>
                <a:cubicBezTo>
                  <a:pt x="7037" y="394"/>
                  <a:pt x="6968" y="84"/>
                  <a:pt x="6998" y="426"/>
                </a:cubicBezTo>
                <a:cubicBezTo>
                  <a:pt x="7028" y="768"/>
                  <a:pt x="7077" y="1962"/>
                  <a:pt x="7069" y="2438"/>
                </a:cubicBezTo>
                <a:cubicBezTo>
                  <a:pt x="7061" y="2914"/>
                  <a:pt x="7959" y="3142"/>
                  <a:pt x="6947" y="3283"/>
                </a:cubicBezTo>
                <a:cubicBezTo>
                  <a:pt x="5935" y="3424"/>
                  <a:pt x="1994" y="3399"/>
                  <a:pt x="997" y="3283"/>
                </a:cubicBezTo>
                <a:cubicBezTo>
                  <a:pt x="0" y="3167"/>
                  <a:pt x="968" y="2712"/>
                  <a:pt x="962" y="2588"/>
                </a:cubicBezTo>
                <a:cubicBezTo>
                  <a:pt x="956" y="2464"/>
                  <a:pt x="966" y="2889"/>
                  <a:pt x="962" y="2541"/>
                </a:cubicBezTo>
                <a:cubicBezTo>
                  <a:pt x="958" y="2193"/>
                  <a:pt x="939" y="855"/>
                  <a:pt x="938" y="497"/>
                </a:cubicBezTo>
                <a:cubicBezTo>
                  <a:pt x="937" y="139"/>
                  <a:pt x="932" y="419"/>
                  <a:pt x="954" y="395"/>
                </a:cubicBezTo>
                <a:cubicBezTo>
                  <a:pt x="976" y="371"/>
                  <a:pt x="998" y="359"/>
                  <a:pt x="1072" y="353"/>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6707"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6708" name="Rectangle 4"/>
          <p:cNvSpPr>
            <a:spLocks noGrp="1" noChangeArrowheads="1"/>
          </p:cNvSpPr>
          <p:nvPr>
            <p:ph type="title"/>
          </p:nvPr>
        </p:nvSpPr>
        <p:spPr>
          <a:xfrm>
            <a:off x="457200" y="-207963"/>
            <a:ext cx="8229600" cy="1143001"/>
          </a:xfrm>
        </p:spPr>
        <p:txBody>
          <a:bodyPr/>
          <a:lstStyle/>
          <a:p>
            <a:r>
              <a:rPr lang="en-US" altLang="en-US"/>
              <a:t>Crystal fishing demystified</a:t>
            </a:r>
          </a:p>
        </p:txBody>
      </p:sp>
      <p:grpSp>
        <p:nvGrpSpPr>
          <p:cNvPr id="456709" name="Group 5"/>
          <p:cNvGrpSpPr>
            <a:grpSpLocks/>
          </p:cNvGrpSpPr>
          <p:nvPr/>
        </p:nvGrpSpPr>
        <p:grpSpPr bwMode="auto">
          <a:xfrm>
            <a:off x="396875" y="2192338"/>
            <a:ext cx="6708775" cy="3581400"/>
            <a:chOff x="250" y="1743"/>
            <a:chExt cx="4226" cy="2256"/>
          </a:xfrm>
        </p:grpSpPr>
        <p:sp>
          <p:nvSpPr>
            <p:cNvPr id="456710" name="Freeform 6"/>
            <p:cNvSpPr>
              <a:spLocks/>
            </p:cNvSpPr>
            <p:nvPr/>
          </p:nvSpPr>
          <p:spPr bwMode="auto">
            <a:xfrm>
              <a:off x="250" y="2190"/>
              <a:ext cx="2125" cy="1766"/>
            </a:xfrm>
            <a:custGeom>
              <a:avLst/>
              <a:gdLst>
                <a:gd name="T0" fmla="*/ 2020 w 2125"/>
                <a:gd name="T1" fmla="*/ 1766 h 1766"/>
                <a:gd name="T2" fmla="*/ 2096 w 2125"/>
                <a:gd name="T3" fmla="*/ 1668 h 1766"/>
                <a:gd name="T4" fmla="*/ 1848 w 2125"/>
                <a:gd name="T5" fmla="*/ 1447 h 1766"/>
                <a:gd name="T6" fmla="*/ 1404 w 2125"/>
                <a:gd name="T7" fmla="*/ 1093 h 1766"/>
                <a:gd name="T8" fmla="*/ 1054 w 2125"/>
                <a:gd name="T9" fmla="*/ 911 h 1766"/>
                <a:gd name="T10" fmla="*/ 819 w 2125"/>
                <a:gd name="T11" fmla="*/ 812 h 1766"/>
                <a:gd name="T12" fmla="*/ 711 w 2125"/>
                <a:gd name="T13" fmla="*/ 530 h 1766"/>
                <a:gd name="T14" fmla="*/ 413 w 2125"/>
                <a:gd name="T15" fmla="*/ 398 h 1766"/>
                <a:gd name="T16" fmla="*/ 299 w 2125"/>
                <a:gd name="T17" fmla="*/ 110 h 1766"/>
                <a:gd name="T18" fmla="*/ 0 w 2125"/>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5" h="1766">
                  <a:moveTo>
                    <a:pt x="2020" y="1766"/>
                  </a:moveTo>
                  <a:cubicBezTo>
                    <a:pt x="2033" y="1750"/>
                    <a:pt x="2125" y="1721"/>
                    <a:pt x="2096" y="1668"/>
                  </a:cubicBezTo>
                  <a:cubicBezTo>
                    <a:pt x="2067" y="1615"/>
                    <a:pt x="1963" y="1543"/>
                    <a:pt x="1848" y="1447"/>
                  </a:cubicBezTo>
                  <a:cubicBezTo>
                    <a:pt x="1733" y="1351"/>
                    <a:pt x="1536" y="1182"/>
                    <a:pt x="1404" y="1093"/>
                  </a:cubicBezTo>
                  <a:cubicBezTo>
                    <a:pt x="1272" y="1004"/>
                    <a:pt x="1151" y="958"/>
                    <a:pt x="1054" y="911"/>
                  </a:cubicBezTo>
                  <a:cubicBezTo>
                    <a:pt x="957" y="864"/>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6711" name="Freeform 7"/>
            <p:cNvSpPr>
              <a:spLocks/>
            </p:cNvSpPr>
            <p:nvPr/>
          </p:nvSpPr>
          <p:spPr bwMode="auto">
            <a:xfrm>
              <a:off x="370" y="2137"/>
              <a:ext cx="1930" cy="1804"/>
            </a:xfrm>
            <a:custGeom>
              <a:avLst/>
              <a:gdLst>
                <a:gd name="T0" fmla="*/ 1930 w 1930"/>
                <a:gd name="T1" fmla="*/ 1804 h 1804"/>
                <a:gd name="T2" fmla="*/ 1695 w 1930"/>
                <a:gd name="T3" fmla="*/ 1722 h 1804"/>
                <a:gd name="T4" fmla="*/ 1449 w 1930"/>
                <a:gd name="T5" fmla="*/ 1558 h 1804"/>
                <a:gd name="T6" fmla="*/ 1144 w 1930"/>
                <a:gd name="T7" fmla="*/ 1253 h 1804"/>
                <a:gd name="T8" fmla="*/ 963 w 1930"/>
                <a:gd name="T9" fmla="*/ 1056 h 1804"/>
                <a:gd name="T10" fmla="*/ 819 w 1930"/>
                <a:gd name="T11" fmla="*/ 812 h 1804"/>
                <a:gd name="T12" fmla="*/ 537 w 1930"/>
                <a:gd name="T13" fmla="*/ 706 h 1804"/>
                <a:gd name="T14" fmla="*/ 402 w 1930"/>
                <a:gd name="T15" fmla="*/ 409 h 1804"/>
                <a:gd name="T16" fmla="*/ 113 w 1930"/>
                <a:gd name="T17" fmla="*/ 298 h 1804"/>
                <a:gd name="T18" fmla="*/ 0 w 1930"/>
                <a:gd name="T19" fmla="*/ 0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804">
                  <a:moveTo>
                    <a:pt x="1930" y="1804"/>
                  </a:moveTo>
                  <a:cubicBezTo>
                    <a:pt x="1891" y="1790"/>
                    <a:pt x="1775" y="1763"/>
                    <a:pt x="1695" y="1722"/>
                  </a:cubicBezTo>
                  <a:cubicBezTo>
                    <a:pt x="1615" y="1681"/>
                    <a:pt x="1541" y="1636"/>
                    <a:pt x="1449" y="1558"/>
                  </a:cubicBezTo>
                  <a:cubicBezTo>
                    <a:pt x="1357" y="1480"/>
                    <a:pt x="1225" y="1337"/>
                    <a:pt x="1144" y="1253"/>
                  </a:cubicBezTo>
                  <a:cubicBezTo>
                    <a:pt x="1063" y="1169"/>
                    <a:pt x="1017" y="1129"/>
                    <a:pt x="963" y="1056"/>
                  </a:cubicBezTo>
                  <a:cubicBezTo>
                    <a:pt x="909" y="983"/>
                    <a:pt x="890" y="870"/>
                    <a:pt x="819" y="812"/>
                  </a:cubicBezTo>
                  <a:cubicBezTo>
                    <a:pt x="748" y="754"/>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6712" name="Freeform 8"/>
            <p:cNvSpPr>
              <a:spLocks/>
            </p:cNvSpPr>
            <p:nvPr/>
          </p:nvSpPr>
          <p:spPr bwMode="auto">
            <a:xfrm>
              <a:off x="4040" y="1743"/>
              <a:ext cx="436" cy="2256"/>
            </a:xfrm>
            <a:custGeom>
              <a:avLst/>
              <a:gdLst>
                <a:gd name="T0" fmla="*/ 66 w 436"/>
                <a:gd name="T1" fmla="*/ 2256 h 2256"/>
                <a:gd name="T2" fmla="*/ 296 w 436"/>
                <a:gd name="T3" fmla="*/ 2166 h 2256"/>
                <a:gd name="T4" fmla="*/ 403 w 436"/>
                <a:gd name="T5" fmla="*/ 1795 h 2256"/>
                <a:gd name="T6" fmla="*/ 95 w 436"/>
                <a:gd name="T7" fmla="*/ 1393 h 2256"/>
                <a:gd name="T8" fmla="*/ 9 w 436"/>
                <a:gd name="T9" fmla="*/ 1153 h 2256"/>
                <a:gd name="T10" fmla="*/ 143 w 436"/>
                <a:gd name="T11" fmla="*/ 882 h 2256"/>
                <a:gd name="T12" fmla="*/ 37 w 436"/>
                <a:gd name="T13" fmla="*/ 574 h 2256"/>
                <a:gd name="T14" fmla="*/ 172 w 436"/>
                <a:gd name="T15" fmla="*/ 294 h 2256"/>
                <a:gd name="T16" fmla="*/ 50 w 436"/>
                <a:gd name="T17" fmla="*/ 0 h 2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 h="2256">
                  <a:moveTo>
                    <a:pt x="66" y="2256"/>
                  </a:moveTo>
                  <a:cubicBezTo>
                    <a:pt x="96" y="2224"/>
                    <a:pt x="240" y="2243"/>
                    <a:pt x="296" y="2166"/>
                  </a:cubicBezTo>
                  <a:cubicBezTo>
                    <a:pt x="352" y="2089"/>
                    <a:pt x="436" y="1924"/>
                    <a:pt x="403" y="1795"/>
                  </a:cubicBezTo>
                  <a:cubicBezTo>
                    <a:pt x="370" y="1666"/>
                    <a:pt x="161" y="1500"/>
                    <a:pt x="95" y="1393"/>
                  </a:cubicBezTo>
                  <a:cubicBezTo>
                    <a:pt x="29" y="1286"/>
                    <a:pt x="0" y="1238"/>
                    <a:pt x="9" y="1153"/>
                  </a:cubicBezTo>
                  <a:cubicBezTo>
                    <a:pt x="17" y="1067"/>
                    <a:pt x="137" y="978"/>
                    <a:pt x="143" y="882"/>
                  </a:cubicBezTo>
                  <a:cubicBezTo>
                    <a:pt x="148" y="786"/>
                    <a:pt x="32" y="671"/>
                    <a:pt x="37" y="574"/>
                  </a:cubicBezTo>
                  <a:cubicBezTo>
                    <a:pt x="43" y="475"/>
                    <a:pt x="170" y="391"/>
                    <a:pt x="172" y="294"/>
                  </a:cubicBezTo>
                  <a:cubicBezTo>
                    <a:pt x="174" y="199"/>
                    <a:pt x="71" y="50"/>
                    <a:pt x="5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6713" name="Freeform 9"/>
            <p:cNvSpPr>
              <a:spLocks/>
            </p:cNvSpPr>
            <p:nvPr/>
          </p:nvSpPr>
          <p:spPr bwMode="auto">
            <a:xfrm>
              <a:off x="3797" y="1780"/>
              <a:ext cx="414" cy="2218"/>
            </a:xfrm>
            <a:custGeom>
              <a:avLst/>
              <a:gdLst>
                <a:gd name="T0" fmla="*/ 350 w 414"/>
                <a:gd name="T1" fmla="*/ 2218 h 2218"/>
                <a:gd name="T2" fmla="*/ 62 w 414"/>
                <a:gd name="T3" fmla="*/ 2022 h 2218"/>
                <a:gd name="T4" fmla="*/ 29 w 414"/>
                <a:gd name="T5" fmla="*/ 1676 h 2218"/>
                <a:gd name="T6" fmla="*/ 235 w 414"/>
                <a:gd name="T7" fmla="*/ 1372 h 2218"/>
                <a:gd name="T8" fmla="*/ 372 w 414"/>
                <a:gd name="T9" fmla="*/ 1152 h 2218"/>
                <a:gd name="T10" fmla="*/ 259 w 414"/>
                <a:gd name="T11" fmla="*/ 873 h 2218"/>
                <a:gd name="T12" fmla="*/ 386 w 414"/>
                <a:gd name="T13" fmla="*/ 573 h 2218"/>
                <a:gd name="T14" fmla="*/ 271 w 414"/>
                <a:gd name="T15" fmla="*/ 285 h 2218"/>
                <a:gd name="T16" fmla="*/ 414 w 414"/>
                <a:gd name="T17" fmla="*/ 0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2218">
                  <a:moveTo>
                    <a:pt x="350" y="2218"/>
                  </a:moveTo>
                  <a:cubicBezTo>
                    <a:pt x="318" y="2178"/>
                    <a:pt x="115" y="2112"/>
                    <a:pt x="62" y="2022"/>
                  </a:cubicBezTo>
                  <a:cubicBezTo>
                    <a:pt x="9" y="1932"/>
                    <a:pt x="0" y="1784"/>
                    <a:pt x="29" y="1676"/>
                  </a:cubicBezTo>
                  <a:cubicBezTo>
                    <a:pt x="58" y="1568"/>
                    <a:pt x="178" y="1459"/>
                    <a:pt x="235" y="1372"/>
                  </a:cubicBezTo>
                  <a:cubicBezTo>
                    <a:pt x="292" y="1285"/>
                    <a:pt x="368" y="1235"/>
                    <a:pt x="372" y="1152"/>
                  </a:cubicBezTo>
                  <a:cubicBezTo>
                    <a:pt x="376" y="1069"/>
                    <a:pt x="257" y="969"/>
                    <a:pt x="259" y="873"/>
                  </a:cubicBezTo>
                  <a:cubicBezTo>
                    <a:pt x="260" y="777"/>
                    <a:pt x="384" y="671"/>
                    <a:pt x="386" y="573"/>
                  </a:cubicBezTo>
                  <a:cubicBezTo>
                    <a:pt x="387" y="473"/>
                    <a:pt x="266" y="381"/>
                    <a:pt x="271" y="285"/>
                  </a:cubicBezTo>
                  <a:cubicBezTo>
                    <a:pt x="277" y="189"/>
                    <a:pt x="389" y="48"/>
                    <a:pt x="414"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Freeform 2"/>
          <p:cNvSpPr>
            <a:spLocks/>
          </p:cNvSpPr>
          <p:nvPr/>
        </p:nvSpPr>
        <p:spPr bwMode="auto">
          <a:xfrm>
            <a:off x="-1727200" y="3319463"/>
            <a:ext cx="12634913" cy="5657850"/>
          </a:xfrm>
          <a:custGeom>
            <a:avLst/>
            <a:gdLst>
              <a:gd name="T0" fmla="*/ 1072 w 7959"/>
              <a:gd name="T1" fmla="*/ 493 h 3564"/>
              <a:gd name="T2" fmla="*/ 1631 w 7959"/>
              <a:gd name="T3" fmla="*/ 485 h 3564"/>
              <a:gd name="T4" fmla="*/ 1968 w 7959"/>
              <a:gd name="T5" fmla="*/ 468 h 3564"/>
              <a:gd name="T6" fmla="*/ 2117 w 7959"/>
              <a:gd name="T7" fmla="*/ 304 h 3564"/>
              <a:gd name="T8" fmla="*/ 2059 w 7959"/>
              <a:gd name="T9" fmla="*/ 32 h 3564"/>
              <a:gd name="T10" fmla="*/ 2298 w 7959"/>
              <a:gd name="T11" fmla="*/ 114 h 3564"/>
              <a:gd name="T12" fmla="*/ 2372 w 7959"/>
              <a:gd name="T13" fmla="*/ 271 h 3564"/>
              <a:gd name="T14" fmla="*/ 2693 w 7959"/>
              <a:gd name="T15" fmla="*/ 369 h 3564"/>
              <a:gd name="T16" fmla="*/ 2824 w 7959"/>
              <a:gd name="T17" fmla="*/ 427 h 3564"/>
              <a:gd name="T18" fmla="*/ 3030 w 7959"/>
              <a:gd name="T19" fmla="*/ 485 h 3564"/>
              <a:gd name="T20" fmla="*/ 3367 w 7959"/>
              <a:gd name="T21" fmla="*/ 501 h 3564"/>
              <a:gd name="T22" fmla="*/ 3548 w 7959"/>
              <a:gd name="T23" fmla="*/ 513 h 3564"/>
              <a:gd name="T24" fmla="*/ 4445 w 7959"/>
              <a:gd name="T25" fmla="*/ 513 h 3564"/>
              <a:gd name="T26" fmla="*/ 4684 w 7959"/>
              <a:gd name="T27" fmla="*/ 513 h 3564"/>
              <a:gd name="T28" fmla="*/ 4955 w 7959"/>
              <a:gd name="T29" fmla="*/ 410 h 3564"/>
              <a:gd name="T30" fmla="*/ 5145 w 7959"/>
              <a:gd name="T31" fmla="*/ 312 h 3564"/>
              <a:gd name="T32" fmla="*/ 5178 w 7959"/>
              <a:gd name="T33" fmla="*/ 287 h 3564"/>
              <a:gd name="T34" fmla="*/ 5482 w 7959"/>
              <a:gd name="T35" fmla="*/ 452 h 3564"/>
              <a:gd name="T36" fmla="*/ 5869 w 7959"/>
              <a:gd name="T37" fmla="*/ 522 h 3564"/>
              <a:gd name="T38" fmla="*/ 6099 w 7959"/>
              <a:gd name="T39" fmla="*/ 522 h 3564"/>
              <a:gd name="T40" fmla="*/ 6887 w 7959"/>
              <a:gd name="T41" fmla="*/ 527 h 3564"/>
              <a:gd name="T42" fmla="*/ 6998 w 7959"/>
              <a:gd name="T43" fmla="*/ 566 h 3564"/>
              <a:gd name="T44" fmla="*/ 7069 w 7959"/>
              <a:gd name="T45" fmla="*/ 2578 h 3564"/>
              <a:gd name="T46" fmla="*/ 6947 w 7959"/>
              <a:gd name="T47" fmla="*/ 3423 h 3564"/>
              <a:gd name="T48" fmla="*/ 997 w 7959"/>
              <a:gd name="T49" fmla="*/ 3423 h 3564"/>
              <a:gd name="T50" fmla="*/ 962 w 7959"/>
              <a:gd name="T51" fmla="*/ 2728 h 3564"/>
              <a:gd name="T52" fmla="*/ 962 w 7959"/>
              <a:gd name="T53" fmla="*/ 2681 h 3564"/>
              <a:gd name="T54" fmla="*/ 938 w 7959"/>
              <a:gd name="T55" fmla="*/ 637 h 3564"/>
              <a:gd name="T56" fmla="*/ 954 w 7959"/>
              <a:gd name="T57" fmla="*/ 535 h 3564"/>
              <a:gd name="T58" fmla="*/ 1072 w 7959"/>
              <a:gd name="T59" fmla="*/ 493 h 3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59" h="3564">
                <a:moveTo>
                  <a:pt x="1072" y="493"/>
                </a:moveTo>
                <a:cubicBezTo>
                  <a:pt x="1185" y="485"/>
                  <a:pt x="1482" y="489"/>
                  <a:pt x="1631" y="485"/>
                </a:cubicBezTo>
                <a:cubicBezTo>
                  <a:pt x="1780" y="481"/>
                  <a:pt x="1887" y="498"/>
                  <a:pt x="1968" y="468"/>
                </a:cubicBezTo>
                <a:cubicBezTo>
                  <a:pt x="2049" y="438"/>
                  <a:pt x="2102" y="377"/>
                  <a:pt x="2117" y="304"/>
                </a:cubicBezTo>
                <a:cubicBezTo>
                  <a:pt x="2132" y="231"/>
                  <a:pt x="2029" y="64"/>
                  <a:pt x="2059" y="32"/>
                </a:cubicBezTo>
                <a:cubicBezTo>
                  <a:pt x="2089" y="0"/>
                  <a:pt x="2246" y="74"/>
                  <a:pt x="2298" y="114"/>
                </a:cubicBezTo>
                <a:cubicBezTo>
                  <a:pt x="2350" y="154"/>
                  <a:pt x="2306" y="229"/>
                  <a:pt x="2372" y="271"/>
                </a:cubicBezTo>
                <a:cubicBezTo>
                  <a:pt x="2438" y="313"/>
                  <a:pt x="2618" y="343"/>
                  <a:pt x="2693" y="369"/>
                </a:cubicBezTo>
                <a:cubicBezTo>
                  <a:pt x="2768" y="395"/>
                  <a:pt x="2768" y="408"/>
                  <a:pt x="2824" y="427"/>
                </a:cubicBezTo>
                <a:cubicBezTo>
                  <a:pt x="2880" y="446"/>
                  <a:pt x="2940" y="473"/>
                  <a:pt x="3030" y="485"/>
                </a:cubicBezTo>
                <a:cubicBezTo>
                  <a:pt x="3120" y="497"/>
                  <a:pt x="3281" y="496"/>
                  <a:pt x="3367" y="501"/>
                </a:cubicBezTo>
                <a:cubicBezTo>
                  <a:pt x="3453" y="506"/>
                  <a:pt x="3368" y="511"/>
                  <a:pt x="3548" y="513"/>
                </a:cubicBezTo>
                <a:cubicBezTo>
                  <a:pt x="3728" y="515"/>
                  <a:pt x="4256" y="513"/>
                  <a:pt x="4445" y="513"/>
                </a:cubicBezTo>
                <a:cubicBezTo>
                  <a:pt x="4634" y="513"/>
                  <a:pt x="4599" y="530"/>
                  <a:pt x="4684" y="513"/>
                </a:cubicBezTo>
                <a:cubicBezTo>
                  <a:pt x="4769" y="496"/>
                  <a:pt x="4878" y="444"/>
                  <a:pt x="4955" y="410"/>
                </a:cubicBezTo>
                <a:cubicBezTo>
                  <a:pt x="5032" y="376"/>
                  <a:pt x="5108" y="332"/>
                  <a:pt x="5145" y="312"/>
                </a:cubicBezTo>
                <a:cubicBezTo>
                  <a:pt x="5182" y="292"/>
                  <a:pt x="5122" y="264"/>
                  <a:pt x="5178" y="287"/>
                </a:cubicBezTo>
                <a:cubicBezTo>
                  <a:pt x="5234" y="310"/>
                  <a:pt x="5367" y="413"/>
                  <a:pt x="5482" y="452"/>
                </a:cubicBezTo>
                <a:cubicBezTo>
                  <a:pt x="5597" y="491"/>
                  <a:pt x="5766" y="510"/>
                  <a:pt x="5869" y="522"/>
                </a:cubicBezTo>
                <a:cubicBezTo>
                  <a:pt x="5972" y="534"/>
                  <a:pt x="5929" y="521"/>
                  <a:pt x="6099" y="522"/>
                </a:cubicBezTo>
                <a:cubicBezTo>
                  <a:pt x="6269" y="523"/>
                  <a:pt x="6737" y="520"/>
                  <a:pt x="6887" y="527"/>
                </a:cubicBezTo>
                <a:cubicBezTo>
                  <a:pt x="7037" y="534"/>
                  <a:pt x="6968" y="224"/>
                  <a:pt x="6998" y="566"/>
                </a:cubicBezTo>
                <a:cubicBezTo>
                  <a:pt x="7028" y="908"/>
                  <a:pt x="7077" y="2102"/>
                  <a:pt x="7069" y="2578"/>
                </a:cubicBezTo>
                <a:cubicBezTo>
                  <a:pt x="7061" y="3054"/>
                  <a:pt x="7959" y="3282"/>
                  <a:pt x="6947" y="3423"/>
                </a:cubicBezTo>
                <a:cubicBezTo>
                  <a:pt x="5935" y="3564"/>
                  <a:pt x="1994" y="3539"/>
                  <a:pt x="997" y="3423"/>
                </a:cubicBezTo>
                <a:cubicBezTo>
                  <a:pt x="0" y="3307"/>
                  <a:pt x="968" y="2852"/>
                  <a:pt x="962" y="2728"/>
                </a:cubicBezTo>
                <a:cubicBezTo>
                  <a:pt x="956" y="2604"/>
                  <a:pt x="966" y="3029"/>
                  <a:pt x="962" y="2681"/>
                </a:cubicBezTo>
                <a:cubicBezTo>
                  <a:pt x="958" y="2333"/>
                  <a:pt x="939" y="995"/>
                  <a:pt x="938" y="637"/>
                </a:cubicBezTo>
                <a:cubicBezTo>
                  <a:pt x="937" y="279"/>
                  <a:pt x="932" y="559"/>
                  <a:pt x="954" y="535"/>
                </a:cubicBezTo>
                <a:cubicBezTo>
                  <a:pt x="976" y="511"/>
                  <a:pt x="959" y="501"/>
                  <a:pt x="1072" y="493"/>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7731"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7732" name="Rectangle 4"/>
          <p:cNvSpPr>
            <a:spLocks noGrp="1" noChangeArrowheads="1"/>
          </p:cNvSpPr>
          <p:nvPr>
            <p:ph type="title"/>
          </p:nvPr>
        </p:nvSpPr>
        <p:spPr>
          <a:xfrm>
            <a:off x="457200" y="-207963"/>
            <a:ext cx="8229600" cy="1143001"/>
          </a:xfrm>
        </p:spPr>
        <p:txBody>
          <a:bodyPr/>
          <a:lstStyle/>
          <a:p>
            <a:r>
              <a:rPr lang="en-US" altLang="en-US"/>
              <a:t>Crystal fishing demystified</a:t>
            </a:r>
          </a:p>
        </p:txBody>
      </p:sp>
      <p:grpSp>
        <p:nvGrpSpPr>
          <p:cNvPr id="457733" name="Group 5"/>
          <p:cNvGrpSpPr>
            <a:grpSpLocks/>
          </p:cNvGrpSpPr>
          <p:nvPr/>
        </p:nvGrpSpPr>
        <p:grpSpPr bwMode="auto">
          <a:xfrm>
            <a:off x="396875" y="1617663"/>
            <a:ext cx="6708775" cy="3581400"/>
            <a:chOff x="250" y="1743"/>
            <a:chExt cx="4226" cy="2256"/>
          </a:xfrm>
        </p:grpSpPr>
        <p:sp>
          <p:nvSpPr>
            <p:cNvPr id="457734" name="Freeform 6"/>
            <p:cNvSpPr>
              <a:spLocks/>
            </p:cNvSpPr>
            <p:nvPr/>
          </p:nvSpPr>
          <p:spPr bwMode="auto">
            <a:xfrm>
              <a:off x="250" y="2190"/>
              <a:ext cx="2125" cy="1766"/>
            </a:xfrm>
            <a:custGeom>
              <a:avLst/>
              <a:gdLst>
                <a:gd name="T0" fmla="*/ 2020 w 2125"/>
                <a:gd name="T1" fmla="*/ 1766 h 1766"/>
                <a:gd name="T2" fmla="*/ 2096 w 2125"/>
                <a:gd name="T3" fmla="*/ 1668 h 1766"/>
                <a:gd name="T4" fmla="*/ 1848 w 2125"/>
                <a:gd name="T5" fmla="*/ 1447 h 1766"/>
                <a:gd name="T6" fmla="*/ 1404 w 2125"/>
                <a:gd name="T7" fmla="*/ 1093 h 1766"/>
                <a:gd name="T8" fmla="*/ 1054 w 2125"/>
                <a:gd name="T9" fmla="*/ 911 h 1766"/>
                <a:gd name="T10" fmla="*/ 819 w 2125"/>
                <a:gd name="T11" fmla="*/ 812 h 1766"/>
                <a:gd name="T12" fmla="*/ 711 w 2125"/>
                <a:gd name="T13" fmla="*/ 530 h 1766"/>
                <a:gd name="T14" fmla="*/ 413 w 2125"/>
                <a:gd name="T15" fmla="*/ 398 h 1766"/>
                <a:gd name="T16" fmla="*/ 299 w 2125"/>
                <a:gd name="T17" fmla="*/ 110 h 1766"/>
                <a:gd name="T18" fmla="*/ 0 w 2125"/>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5" h="1766">
                  <a:moveTo>
                    <a:pt x="2020" y="1766"/>
                  </a:moveTo>
                  <a:cubicBezTo>
                    <a:pt x="2033" y="1750"/>
                    <a:pt x="2125" y="1721"/>
                    <a:pt x="2096" y="1668"/>
                  </a:cubicBezTo>
                  <a:cubicBezTo>
                    <a:pt x="2067" y="1615"/>
                    <a:pt x="1963" y="1543"/>
                    <a:pt x="1848" y="1447"/>
                  </a:cubicBezTo>
                  <a:cubicBezTo>
                    <a:pt x="1733" y="1351"/>
                    <a:pt x="1536" y="1182"/>
                    <a:pt x="1404" y="1093"/>
                  </a:cubicBezTo>
                  <a:cubicBezTo>
                    <a:pt x="1272" y="1004"/>
                    <a:pt x="1151" y="958"/>
                    <a:pt x="1054" y="911"/>
                  </a:cubicBezTo>
                  <a:cubicBezTo>
                    <a:pt x="957" y="864"/>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7735" name="Freeform 7"/>
            <p:cNvSpPr>
              <a:spLocks/>
            </p:cNvSpPr>
            <p:nvPr/>
          </p:nvSpPr>
          <p:spPr bwMode="auto">
            <a:xfrm>
              <a:off x="370" y="2137"/>
              <a:ext cx="1930" cy="1804"/>
            </a:xfrm>
            <a:custGeom>
              <a:avLst/>
              <a:gdLst>
                <a:gd name="T0" fmla="*/ 1930 w 1930"/>
                <a:gd name="T1" fmla="*/ 1804 h 1804"/>
                <a:gd name="T2" fmla="*/ 1695 w 1930"/>
                <a:gd name="T3" fmla="*/ 1722 h 1804"/>
                <a:gd name="T4" fmla="*/ 1449 w 1930"/>
                <a:gd name="T5" fmla="*/ 1558 h 1804"/>
                <a:gd name="T6" fmla="*/ 1144 w 1930"/>
                <a:gd name="T7" fmla="*/ 1253 h 1804"/>
                <a:gd name="T8" fmla="*/ 963 w 1930"/>
                <a:gd name="T9" fmla="*/ 1056 h 1804"/>
                <a:gd name="T10" fmla="*/ 819 w 1930"/>
                <a:gd name="T11" fmla="*/ 812 h 1804"/>
                <a:gd name="T12" fmla="*/ 537 w 1930"/>
                <a:gd name="T13" fmla="*/ 706 h 1804"/>
                <a:gd name="T14" fmla="*/ 402 w 1930"/>
                <a:gd name="T15" fmla="*/ 409 h 1804"/>
                <a:gd name="T16" fmla="*/ 113 w 1930"/>
                <a:gd name="T17" fmla="*/ 298 h 1804"/>
                <a:gd name="T18" fmla="*/ 0 w 1930"/>
                <a:gd name="T19" fmla="*/ 0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804">
                  <a:moveTo>
                    <a:pt x="1930" y="1804"/>
                  </a:moveTo>
                  <a:cubicBezTo>
                    <a:pt x="1891" y="1790"/>
                    <a:pt x="1775" y="1763"/>
                    <a:pt x="1695" y="1722"/>
                  </a:cubicBezTo>
                  <a:cubicBezTo>
                    <a:pt x="1615" y="1681"/>
                    <a:pt x="1541" y="1636"/>
                    <a:pt x="1449" y="1558"/>
                  </a:cubicBezTo>
                  <a:cubicBezTo>
                    <a:pt x="1357" y="1480"/>
                    <a:pt x="1225" y="1337"/>
                    <a:pt x="1144" y="1253"/>
                  </a:cubicBezTo>
                  <a:cubicBezTo>
                    <a:pt x="1063" y="1169"/>
                    <a:pt x="1017" y="1129"/>
                    <a:pt x="963" y="1056"/>
                  </a:cubicBezTo>
                  <a:cubicBezTo>
                    <a:pt x="909" y="983"/>
                    <a:pt x="890" y="870"/>
                    <a:pt x="819" y="812"/>
                  </a:cubicBezTo>
                  <a:cubicBezTo>
                    <a:pt x="748" y="754"/>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7736" name="Freeform 8"/>
            <p:cNvSpPr>
              <a:spLocks/>
            </p:cNvSpPr>
            <p:nvPr/>
          </p:nvSpPr>
          <p:spPr bwMode="auto">
            <a:xfrm>
              <a:off x="4040" y="1743"/>
              <a:ext cx="436" cy="2256"/>
            </a:xfrm>
            <a:custGeom>
              <a:avLst/>
              <a:gdLst>
                <a:gd name="T0" fmla="*/ 66 w 436"/>
                <a:gd name="T1" fmla="*/ 2256 h 2256"/>
                <a:gd name="T2" fmla="*/ 296 w 436"/>
                <a:gd name="T3" fmla="*/ 2166 h 2256"/>
                <a:gd name="T4" fmla="*/ 403 w 436"/>
                <a:gd name="T5" fmla="*/ 1795 h 2256"/>
                <a:gd name="T6" fmla="*/ 95 w 436"/>
                <a:gd name="T7" fmla="*/ 1393 h 2256"/>
                <a:gd name="T8" fmla="*/ 9 w 436"/>
                <a:gd name="T9" fmla="*/ 1153 h 2256"/>
                <a:gd name="T10" fmla="*/ 143 w 436"/>
                <a:gd name="T11" fmla="*/ 882 h 2256"/>
                <a:gd name="T12" fmla="*/ 37 w 436"/>
                <a:gd name="T13" fmla="*/ 574 h 2256"/>
                <a:gd name="T14" fmla="*/ 172 w 436"/>
                <a:gd name="T15" fmla="*/ 294 h 2256"/>
                <a:gd name="T16" fmla="*/ 50 w 436"/>
                <a:gd name="T17" fmla="*/ 0 h 2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 h="2256">
                  <a:moveTo>
                    <a:pt x="66" y="2256"/>
                  </a:moveTo>
                  <a:cubicBezTo>
                    <a:pt x="96" y="2224"/>
                    <a:pt x="240" y="2243"/>
                    <a:pt x="296" y="2166"/>
                  </a:cubicBezTo>
                  <a:cubicBezTo>
                    <a:pt x="352" y="2089"/>
                    <a:pt x="436" y="1924"/>
                    <a:pt x="403" y="1795"/>
                  </a:cubicBezTo>
                  <a:cubicBezTo>
                    <a:pt x="370" y="1666"/>
                    <a:pt x="161" y="1500"/>
                    <a:pt x="95" y="1393"/>
                  </a:cubicBezTo>
                  <a:cubicBezTo>
                    <a:pt x="29" y="1286"/>
                    <a:pt x="0" y="1238"/>
                    <a:pt x="9" y="1153"/>
                  </a:cubicBezTo>
                  <a:cubicBezTo>
                    <a:pt x="17" y="1067"/>
                    <a:pt x="137" y="978"/>
                    <a:pt x="143" y="882"/>
                  </a:cubicBezTo>
                  <a:cubicBezTo>
                    <a:pt x="148" y="786"/>
                    <a:pt x="32" y="671"/>
                    <a:pt x="37" y="574"/>
                  </a:cubicBezTo>
                  <a:cubicBezTo>
                    <a:pt x="43" y="475"/>
                    <a:pt x="170" y="391"/>
                    <a:pt x="172" y="294"/>
                  </a:cubicBezTo>
                  <a:cubicBezTo>
                    <a:pt x="174" y="199"/>
                    <a:pt x="71" y="50"/>
                    <a:pt x="5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7737" name="Freeform 9"/>
            <p:cNvSpPr>
              <a:spLocks/>
            </p:cNvSpPr>
            <p:nvPr/>
          </p:nvSpPr>
          <p:spPr bwMode="auto">
            <a:xfrm>
              <a:off x="3797" y="1780"/>
              <a:ext cx="414" cy="2218"/>
            </a:xfrm>
            <a:custGeom>
              <a:avLst/>
              <a:gdLst>
                <a:gd name="T0" fmla="*/ 350 w 414"/>
                <a:gd name="T1" fmla="*/ 2218 h 2218"/>
                <a:gd name="T2" fmla="*/ 62 w 414"/>
                <a:gd name="T3" fmla="*/ 2022 h 2218"/>
                <a:gd name="T4" fmla="*/ 29 w 414"/>
                <a:gd name="T5" fmla="*/ 1676 h 2218"/>
                <a:gd name="T6" fmla="*/ 235 w 414"/>
                <a:gd name="T7" fmla="*/ 1372 h 2218"/>
                <a:gd name="T8" fmla="*/ 372 w 414"/>
                <a:gd name="T9" fmla="*/ 1152 h 2218"/>
                <a:gd name="T10" fmla="*/ 259 w 414"/>
                <a:gd name="T11" fmla="*/ 873 h 2218"/>
                <a:gd name="T12" fmla="*/ 386 w 414"/>
                <a:gd name="T13" fmla="*/ 573 h 2218"/>
                <a:gd name="T14" fmla="*/ 271 w 414"/>
                <a:gd name="T15" fmla="*/ 285 h 2218"/>
                <a:gd name="T16" fmla="*/ 414 w 414"/>
                <a:gd name="T17" fmla="*/ 0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2218">
                  <a:moveTo>
                    <a:pt x="350" y="2218"/>
                  </a:moveTo>
                  <a:cubicBezTo>
                    <a:pt x="318" y="2178"/>
                    <a:pt x="115" y="2112"/>
                    <a:pt x="62" y="2022"/>
                  </a:cubicBezTo>
                  <a:cubicBezTo>
                    <a:pt x="9" y="1932"/>
                    <a:pt x="0" y="1784"/>
                    <a:pt x="29" y="1676"/>
                  </a:cubicBezTo>
                  <a:cubicBezTo>
                    <a:pt x="58" y="1568"/>
                    <a:pt x="178" y="1459"/>
                    <a:pt x="235" y="1372"/>
                  </a:cubicBezTo>
                  <a:cubicBezTo>
                    <a:pt x="292" y="1285"/>
                    <a:pt x="368" y="1235"/>
                    <a:pt x="372" y="1152"/>
                  </a:cubicBezTo>
                  <a:cubicBezTo>
                    <a:pt x="376" y="1069"/>
                    <a:pt x="257" y="969"/>
                    <a:pt x="259" y="873"/>
                  </a:cubicBezTo>
                  <a:cubicBezTo>
                    <a:pt x="260" y="777"/>
                    <a:pt x="384" y="671"/>
                    <a:pt x="386" y="573"/>
                  </a:cubicBezTo>
                  <a:cubicBezTo>
                    <a:pt x="387" y="473"/>
                    <a:pt x="266" y="381"/>
                    <a:pt x="271" y="285"/>
                  </a:cubicBezTo>
                  <a:cubicBezTo>
                    <a:pt x="277" y="189"/>
                    <a:pt x="389" y="48"/>
                    <a:pt x="414"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8755" name="Freeform 3"/>
          <p:cNvSpPr>
            <a:spLocks/>
          </p:cNvSpPr>
          <p:nvPr/>
        </p:nvSpPr>
        <p:spPr bwMode="auto">
          <a:xfrm>
            <a:off x="-1727200" y="2754313"/>
            <a:ext cx="12634913" cy="6223000"/>
          </a:xfrm>
          <a:custGeom>
            <a:avLst/>
            <a:gdLst>
              <a:gd name="T0" fmla="*/ 1072 w 7959"/>
              <a:gd name="T1" fmla="*/ 849 h 3920"/>
              <a:gd name="T2" fmla="*/ 1631 w 7959"/>
              <a:gd name="T3" fmla="*/ 841 h 3920"/>
              <a:gd name="T4" fmla="*/ 1968 w 7959"/>
              <a:gd name="T5" fmla="*/ 824 h 3920"/>
              <a:gd name="T6" fmla="*/ 2314 w 7959"/>
              <a:gd name="T7" fmla="*/ 799 h 3920"/>
              <a:gd name="T8" fmla="*/ 2380 w 7959"/>
              <a:gd name="T9" fmla="*/ 569 h 3920"/>
              <a:gd name="T10" fmla="*/ 2380 w 7959"/>
              <a:gd name="T11" fmla="*/ 372 h 3920"/>
              <a:gd name="T12" fmla="*/ 2133 w 7959"/>
              <a:gd name="T13" fmla="*/ 92 h 3920"/>
              <a:gd name="T14" fmla="*/ 2322 w 7959"/>
              <a:gd name="T15" fmla="*/ 158 h 3920"/>
              <a:gd name="T16" fmla="*/ 2487 w 7959"/>
              <a:gd name="T17" fmla="*/ 306 h 3920"/>
              <a:gd name="T18" fmla="*/ 2750 w 7959"/>
              <a:gd name="T19" fmla="*/ 413 h 3920"/>
              <a:gd name="T20" fmla="*/ 3005 w 7959"/>
              <a:gd name="T21" fmla="*/ 594 h 3920"/>
              <a:gd name="T22" fmla="*/ 3285 w 7959"/>
              <a:gd name="T23" fmla="*/ 783 h 3920"/>
              <a:gd name="T24" fmla="*/ 3540 w 7959"/>
              <a:gd name="T25" fmla="*/ 832 h 3920"/>
              <a:gd name="T26" fmla="*/ 3861 w 7959"/>
              <a:gd name="T27" fmla="*/ 865 h 3920"/>
              <a:gd name="T28" fmla="*/ 4445 w 7959"/>
              <a:gd name="T29" fmla="*/ 869 h 3920"/>
              <a:gd name="T30" fmla="*/ 4741 w 7959"/>
              <a:gd name="T31" fmla="*/ 791 h 3920"/>
              <a:gd name="T32" fmla="*/ 4873 w 7959"/>
              <a:gd name="T33" fmla="*/ 610 h 3920"/>
              <a:gd name="T34" fmla="*/ 4955 w 7959"/>
              <a:gd name="T35" fmla="*/ 478 h 3920"/>
              <a:gd name="T36" fmla="*/ 5128 w 7959"/>
              <a:gd name="T37" fmla="*/ 223 h 3920"/>
              <a:gd name="T38" fmla="*/ 5186 w 7959"/>
              <a:gd name="T39" fmla="*/ 1 h 3920"/>
              <a:gd name="T40" fmla="*/ 5219 w 7959"/>
              <a:gd name="T41" fmla="*/ 232 h 3920"/>
              <a:gd name="T42" fmla="*/ 5383 w 7959"/>
              <a:gd name="T43" fmla="*/ 487 h 3920"/>
              <a:gd name="T44" fmla="*/ 5564 w 7959"/>
              <a:gd name="T45" fmla="*/ 684 h 3920"/>
              <a:gd name="T46" fmla="*/ 5754 w 7959"/>
              <a:gd name="T47" fmla="*/ 849 h 3920"/>
              <a:gd name="T48" fmla="*/ 6099 w 7959"/>
              <a:gd name="T49" fmla="*/ 878 h 3920"/>
              <a:gd name="T50" fmla="*/ 6887 w 7959"/>
              <a:gd name="T51" fmla="*/ 883 h 3920"/>
              <a:gd name="T52" fmla="*/ 6998 w 7959"/>
              <a:gd name="T53" fmla="*/ 922 h 3920"/>
              <a:gd name="T54" fmla="*/ 7069 w 7959"/>
              <a:gd name="T55" fmla="*/ 2934 h 3920"/>
              <a:gd name="T56" fmla="*/ 6947 w 7959"/>
              <a:gd name="T57" fmla="*/ 3779 h 3920"/>
              <a:gd name="T58" fmla="*/ 997 w 7959"/>
              <a:gd name="T59" fmla="*/ 3779 h 3920"/>
              <a:gd name="T60" fmla="*/ 962 w 7959"/>
              <a:gd name="T61" fmla="*/ 3084 h 3920"/>
              <a:gd name="T62" fmla="*/ 962 w 7959"/>
              <a:gd name="T63" fmla="*/ 3037 h 3920"/>
              <a:gd name="T64" fmla="*/ 938 w 7959"/>
              <a:gd name="T65" fmla="*/ 993 h 3920"/>
              <a:gd name="T66" fmla="*/ 954 w 7959"/>
              <a:gd name="T67" fmla="*/ 891 h 3920"/>
              <a:gd name="T68" fmla="*/ 1072 w 7959"/>
              <a:gd name="T69" fmla="*/ 849 h 3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59" h="3920">
                <a:moveTo>
                  <a:pt x="1072" y="849"/>
                </a:moveTo>
                <a:cubicBezTo>
                  <a:pt x="1185" y="841"/>
                  <a:pt x="1482" y="845"/>
                  <a:pt x="1631" y="841"/>
                </a:cubicBezTo>
                <a:cubicBezTo>
                  <a:pt x="1780" y="837"/>
                  <a:pt x="1854" y="831"/>
                  <a:pt x="1968" y="824"/>
                </a:cubicBezTo>
                <a:cubicBezTo>
                  <a:pt x="2082" y="817"/>
                  <a:pt x="2245" y="841"/>
                  <a:pt x="2314" y="799"/>
                </a:cubicBezTo>
                <a:cubicBezTo>
                  <a:pt x="2383" y="757"/>
                  <a:pt x="2369" y="640"/>
                  <a:pt x="2380" y="569"/>
                </a:cubicBezTo>
                <a:cubicBezTo>
                  <a:pt x="2391" y="498"/>
                  <a:pt x="2421" y="451"/>
                  <a:pt x="2380" y="372"/>
                </a:cubicBezTo>
                <a:cubicBezTo>
                  <a:pt x="2339" y="293"/>
                  <a:pt x="2143" y="128"/>
                  <a:pt x="2133" y="92"/>
                </a:cubicBezTo>
                <a:cubicBezTo>
                  <a:pt x="2123" y="56"/>
                  <a:pt x="2263" y="122"/>
                  <a:pt x="2322" y="158"/>
                </a:cubicBezTo>
                <a:cubicBezTo>
                  <a:pt x="2381" y="194"/>
                  <a:pt x="2416" y="264"/>
                  <a:pt x="2487" y="306"/>
                </a:cubicBezTo>
                <a:cubicBezTo>
                  <a:pt x="2558" y="348"/>
                  <a:pt x="2664" y="365"/>
                  <a:pt x="2750" y="413"/>
                </a:cubicBezTo>
                <a:cubicBezTo>
                  <a:pt x="2836" y="461"/>
                  <a:pt x="2916" y="532"/>
                  <a:pt x="3005" y="594"/>
                </a:cubicBezTo>
                <a:cubicBezTo>
                  <a:pt x="3094" y="656"/>
                  <a:pt x="3196" y="743"/>
                  <a:pt x="3285" y="783"/>
                </a:cubicBezTo>
                <a:cubicBezTo>
                  <a:pt x="3374" y="823"/>
                  <a:pt x="3444" y="818"/>
                  <a:pt x="3540" y="832"/>
                </a:cubicBezTo>
                <a:cubicBezTo>
                  <a:pt x="3636" y="846"/>
                  <a:pt x="3710" y="859"/>
                  <a:pt x="3861" y="865"/>
                </a:cubicBezTo>
                <a:cubicBezTo>
                  <a:pt x="4012" y="871"/>
                  <a:pt x="4298" y="881"/>
                  <a:pt x="4445" y="869"/>
                </a:cubicBezTo>
                <a:cubicBezTo>
                  <a:pt x="4592" y="857"/>
                  <a:pt x="4670" y="834"/>
                  <a:pt x="4741" y="791"/>
                </a:cubicBezTo>
                <a:cubicBezTo>
                  <a:pt x="4812" y="748"/>
                  <a:pt x="4837" y="662"/>
                  <a:pt x="4873" y="610"/>
                </a:cubicBezTo>
                <a:cubicBezTo>
                  <a:pt x="4909" y="558"/>
                  <a:pt x="4913" y="542"/>
                  <a:pt x="4955" y="478"/>
                </a:cubicBezTo>
                <a:cubicBezTo>
                  <a:pt x="4997" y="414"/>
                  <a:pt x="5090" y="303"/>
                  <a:pt x="5128" y="223"/>
                </a:cubicBezTo>
                <a:cubicBezTo>
                  <a:pt x="5166" y="143"/>
                  <a:pt x="5171" y="0"/>
                  <a:pt x="5186" y="1"/>
                </a:cubicBezTo>
                <a:cubicBezTo>
                  <a:pt x="5201" y="2"/>
                  <a:pt x="5186" y="151"/>
                  <a:pt x="5219" y="232"/>
                </a:cubicBezTo>
                <a:cubicBezTo>
                  <a:pt x="5252" y="313"/>
                  <a:pt x="5326" y="412"/>
                  <a:pt x="5383" y="487"/>
                </a:cubicBezTo>
                <a:cubicBezTo>
                  <a:pt x="5440" y="562"/>
                  <a:pt x="5502" y="624"/>
                  <a:pt x="5564" y="684"/>
                </a:cubicBezTo>
                <a:cubicBezTo>
                  <a:pt x="5626" y="744"/>
                  <a:pt x="5665" y="817"/>
                  <a:pt x="5754" y="849"/>
                </a:cubicBezTo>
                <a:cubicBezTo>
                  <a:pt x="5843" y="881"/>
                  <a:pt x="5910" y="872"/>
                  <a:pt x="6099" y="878"/>
                </a:cubicBezTo>
                <a:cubicBezTo>
                  <a:pt x="6288" y="884"/>
                  <a:pt x="6737" y="876"/>
                  <a:pt x="6887" y="883"/>
                </a:cubicBezTo>
                <a:cubicBezTo>
                  <a:pt x="7037" y="890"/>
                  <a:pt x="6968" y="580"/>
                  <a:pt x="6998" y="922"/>
                </a:cubicBezTo>
                <a:cubicBezTo>
                  <a:pt x="7028" y="1264"/>
                  <a:pt x="7077" y="2458"/>
                  <a:pt x="7069" y="2934"/>
                </a:cubicBezTo>
                <a:cubicBezTo>
                  <a:pt x="7061" y="3410"/>
                  <a:pt x="7959" y="3638"/>
                  <a:pt x="6947" y="3779"/>
                </a:cubicBezTo>
                <a:cubicBezTo>
                  <a:pt x="5935" y="3920"/>
                  <a:pt x="1994" y="3895"/>
                  <a:pt x="997" y="3779"/>
                </a:cubicBezTo>
                <a:cubicBezTo>
                  <a:pt x="0" y="3663"/>
                  <a:pt x="968" y="3208"/>
                  <a:pt x="962" y="3084"/>
                </a:cubicBezTo>
                <a:cubicBezTo>
                  <a:pt x="956" y="2960"/>
                  <a:pt x="966" y="3385"/>
                  <a:pt x="962" y="3037"/>
                </a:cubicBezTo>
                <a:cubicBezTo>
                  <a:pt x="958" y="2689"/>
                  <a:pt x="939" y="1351"/>
                  <a:pt x="938" y="993"/>
                </a:cubicBezTo>
                <a:cubicBezTo>
                  <a:pt x="937" y="635"/>
                  <a:pt x="932" y="915"/>
                  <a:pt x="954" y="891"/>
                </a:cubicBezTo>
                <a:cubicBezTo>
                  <a:pt x="976" y="867"/>
                  <a:pt x="959" y="857"/>
                  <a:pt x="1072" y="849"/>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8756" name="Rectangle 4"/>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8757" name="Rectangle 5"/>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8758" name="Rectangle 6"/>
          <p:cNvSpPr>
            <a:spLocks noGrp="1" noChangeArrowheads="1"/>
          </p:cNvSpPr>
          <p:nvPr>
            <p:ph type="title"/>
          </p:nvPr>
        </p:nvSpPr>
        <p:spPr>
          <a:xfrm>
            <a:off x="457200" y="-207963"/>
            <a:ext cx="8229600" cy="1143001"/>
          </a:xfrm>
        </p:spPr>
        <p:txBody>
          <a:bodyPr/>
          <a:lstStyle/>
          <a:p>
            <a:r>
              <a:rPr lang="en-US" altLang="en-US"/>
              <a:t>Crystal fishing demystified</a:t>
            </a:r>
          </a:p>
        </p:txBody>
      </p:sp>
      <p:grpSp>
        <p:nvGrpSpPr>
          <p:cNvPr id="458759" name="Group 7"/>
          <p:cNvGrpSpPr>
            <a:grpSpLocks/>
          </p:cNvGrpSpPr>
          <p:nvPr/>
        </p:nvGrpSpPr>
        <p:grpSpPr bwMode="auto">
          <a:xfrm>
            <a:off x="396875" y="1041400"/>
            <a:ext cx="6708775" cy="3581400"/>
            <a:chOff x="250" y="1743"/>
            <a:chExt cx="4226" cy="2256"/>
          </a:xfrm>
        </p:grpSpPr>
        <p:sp>
          <p:nvSpPr>
            <p:cNvPr id="458760" name="Freeform 8"/>
            <p:cNvSpPr>
              <a:spLocks/>
            </p:cNvSpPr>
            <p:nvPr/>
          </p:nvSpPr>
          <p:spPr bwMode="auto">
            <a:xfrm>
              <a:off x="250" y="2190"/>
              <a:ext cx="2125" cy="1766"/>
            </a:xfrm>
            <a:custGeom>
              <a:avLst/>
              <a:gdLst>
                <a:gd name="T0" fmla="*/ 2020 w 2125"/>
                <a:gd name="T1" fmla="*/ 1766 h 1766"/>
                <a:gd name="T2" fmla="*/ 2096 w 2125"/>
                <a:gd name="T3" fmla="*/ 1668 h 1766"/>
                <a:gd name="T4" fmla="*/ 1848 w 2125"/>
                <a:gd name="T5" fmla="*/ 1447 h 1766"/>
                <a:gd name="T6" fmla="*/ 1404 w 2125"/>
                <a:gd name="T7" fmla="*/ 1093 h 1766"/>
                <a:gd name="T8" fmla="*/ 1054 w 2125"/>
                <a:gd name="T9" fmla="*/ 911 h 1766"/>
                <a:gd name="T10" fmla="*/ 819 w 2125"/>
                <a:gd name="T11" fmla="*/ 812 h 1766"/>
                <a:gd name="T12" fmla="*/ 711 w 2125"/>
                <a:gd name="T13" fmla="*/ 530 h 1766"/>
                <a:gd name="T14" fmla="*/ 413 w 2125"/>
                <a:gd name="T15" fmla="*/ 398 h 1766"/>
                <a:gd name="T16" fmla="*/ 299 w 2125"/>
                <a:gd name="T17" fmla="*/ 110 h 1766"/>
                <a:gd name="T18" fmla="*/ 0 w 2125"/>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5" h="1766">
                  <a:moveTo>
                    <a:pt x="2020" y="1766"/>
                  </a:moveTo>
                  <a:cubicBezTo>
                    <a:pt x="2033" y="1750"/>
                    <a:pt x="2125" y="1721"/>
                    <a:pt x="2096" y="1668"/>
                  </a:cubicBezTo>
                  <a:cubicBezTo>
                    <a:pt x="2067" y="1615"/>
                    <a:pt x="1963" y="1543"/>
                    <a:pt x="1848" y="1447"/>
                  </a:cubicBezTo>
                  <a:cubicBezTo>
                    <a:pt x="1733" y="1351"/>
                    <a:pt x="1536" y="1182"/>
                    <a:pt x="1404" y="1093"/>
                  </a:cubicBezTo>
                  <a:cubicBezTo>
                    <a:pt x="1272" y="1004"/>
                    <a:pt x="1151" y="958"/>
                    <a:pt x="1054" y="911"/>
                  </a:cubicBezTo>
                  <a:cubicBezTo>
                    <a:pt x="957" y="864"/>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8761" name="Freeform 9"/>
            <p:cNvSpPr>
              <a:spLocks/>
            </p:cNvSpPr>
            <p:nvPr/>
          </p:nvSpPr>
          <p:spPr bwMode="auto">
            <a:xfrm>
              <a:off x="370" y="2137"/>
              <a:ext cx="1930" cy="1804"/>
            </a:xfrm>
            <a:custGeom>
              <a:avLst/>
              <a:gdLst>
                <a:gd name="T0" fmla="*/ 1930 w 1930"/>
                <a:gd name="T1" fmla="*/ 1804 h 1804"/>
                <a:gd name="T2" fmla="*/ 1695 w 1930"/>
                <a:gd name="T3" fmla="*/ 1722 h 1804"/>
                <a:gd name="T4" fmla="*/ 1449 w 1930"/>
                <a:gd name="T5" fmla="*/ 1558 h 1804"/>
                <a:gd name="T6" fmla="*/ 1144 w 1930"/>
                <a:gd name="T7" fmla="*/ 1253 h 1804"/>
                <a:gd name="T8" fmla="*/ 963 w 1930"/>
                <a:gd name="T9" fmla="*/ 1056 h 1804"/>
                <a:gd name="T10" fmla="*/ 819 w 1930"/>
                <a:gd name="T11" fmla="*/ 812 h 1804"/>
                <a:gd name="T12" fmla="*/ 537 w 1930"/>
                <a:gd name="T13" fmla="*/ 706 h 1804"/>
                <a:gd name="T14" fmla="*/ 402 w 1930"/>
                <a:gd name="T15" fmla="*/ 409 h 1804"/>
                <a:gd name="T16" fmla="*/ 113 w 1930"/>
                <a:gd name="T17" fmla="*/ 298 h 1804"/>
                <a:gd name="T18" fmla="*/ 0 w 1930"/>
                <a:gd name="T19" fmla="*/ 0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804">
                  <a:moveTo>
                    <a:pt x="1930" y="1804"/>
                  </a:moveTo>
                  <a:cubicBezTo>
                    <a:pt x="1891" y="1790"/>
                    <a:pt x="1775" y="1763"/>
                    <a:pt x="1695" y="1722"/>
                  </a:cubicBezTo>
                  <a:cubicBezTo>
                    <a:pt x="1615" y="1681"/>
                    <a:pt x="1541" y="1636"/>
                    <a:pt x="1449" y="1558"/>
                  </a:cubicBezTo>
                  <a:cubicBezTo>
                    <a:pt x="1357" y="1480"/>
                    <a:pt x="1225" y="1337"/>
                    <a:pt x="1144" y="1253"/>
                  </a:cubicBezTo>
                  <a:cubicBezTo>
                    <a:pt x="1063" y="1169"/>
                    <a:pt x="1017" y="1129"/>
                    <a:pt x="963" y="1056"/>
                  </a:cubicBezTo>
                  <a:cubicBezTo>
                    <a:pt x="909" y="983"/>
                    <a:pt x="890" y="870"/>
                    <a:pt x="819" y="812"/>
                  </a:cubicBezTo>
                  <a:cubicBezTo>
                    <a:pt x="748" y="754"/>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8762" name="Freeform 10"/>
            <p:cNvSpPr>
              <a:spLocks/>
            </p:cNvSpPr>
            <p:nvPr/>
          </p:nvSpPr>
          <p:spPr bwMode="auto">
            <a:xfrm>
              <a:off x="4040" y="1743"/>
              <a:ext cx="436" cy="2256"/>
            </a:xfrm>
            <a:custGeom>
              <a:avLst/>
              <a:gdLst>
                <a:gd name="T0" fmla="*/ 66 w 436"/>
                <a:gd name="T1" fmla="*/ 2256 h 2256"/>
                <a:gd name="T2" fmla="*/ 296 w 436"/>
                <a:gd name="T3" fmla="*/ 2166 h 2256"/>
                <a:gd name="T4" fmla="*/ 403 w 436"/>
                <a:gd name="T5" fmla="*/ 1795 h 2256"/>
                <a:gd name="T6" fmla="*/ 95 w 436"/>
                <a:gd name="T7" fmla="*/ 1393 h 2256"/>
                <a:gd name="T8" fmla="*/ 9 w 436"/>
                <a:gd name="T9" fmla="*/ 1153 h 2256"/>
                <a:gd name="T10" fmla="*/ 143 w 436"/>
                <a:gd name="T11" fmla="*/ 882 h 2256"/>
                <a:gd name="T12" fmla="*/ 37 w 436"/>
                <a:gd name="T13" fmla="*/ 574 h 2256"/>
                <a:gd name="T14" fmla="*/ 172 w 436"/>
                <a:gd name="T15" fmla="*/ 294 h 2256"/>
                <a:gd name="T16" fmla="*/ 50 w 436"/>
                <a:gd name="T17" fmla="*/ 0 h 2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 h="2256">
                  <a:moveTo>
                    <a:pt x="66" y="2256"/>
                  </a:moveTo>
                  <a:cubicBezTo>
                    <a:pt x="96" y="2224"/>
                    <a:pt x="240" y="2243"/>
                    <a:pt x="296" y="2166"/>
                  </a:cubicBezTo>
                  <a:cubicBezTo>
                    <a:pt x="352" y="2089"/>
                    <a:pt x="436" y="1924"/>
                    <a:pt x="403" y="1795"/>
                  </a:cubicBezTo>
                  <a:cubicBezTo>
                    <a:pt x="370" y="1666"/>
                    <a:pt x="161" y="1500"/>
                    <a:pt x="95" y="1393"/>
                  </a:cubicBezTo>
                  <a:cubicBezTo>
                    <a:pt x="29" y="1286"/>
                    <a:pt x="0" y="1238"/>
                    <a:pt x="9" y="1153"/>
                  </a:cubicBezTo>
                  <a:cubicBezTo>
                    <a:pt x="17" y="1067"/>
                    <a:pt x="137" y="978"/>
                    <a:pt x="143" y="882"/>
                  </a:cubicBezTo>
                  <a:cubicBezTo>
                    <a:pt x="148" y="786"/>
                    <a:pt x="32" y="671"/>
                    <a:pt x="37" y="574"/>
                  </a:cubicBezTo>
                  <a:cubicBezTo>
                    <a:pt x="43" y="475"/>
                    <a:pt x="170" y="391"/>
                    <a:pt x="172" y="294"/>
                  </a:cubicBezTo>
                  <a:cubicBezTo>
                    <a:pt x="174" y="199"/>
                    <a:pt x="71" y="50"/>
                    <a:pt x="5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8763" name="Freeform 11"/>
            <p:cNvSpPr>
              <a:spLocks/>
            </p:cNvSpPr>
            <p:nvPr/>
          </p:nvSpPr>
          <p:spPr bwMode="auto">
            <a:xfrm>
              <a:off x="3797" y="1780"/>
              <a:ext cx="414" cy="2218"/>
            </a:xfrm>
            <a:custGeom>
              <a:avLst/>
              <a:gdLst>
                <a:gd name="T0" fmla="*/ 350 w 414"/>
                <a:gd name="T1" fmla="*/ 2218 h 2218"/>
                <a:gd name="T2" fmla="*/ 62 w 414"/>
                <a:gd name="T3" fmla="*/ 2022 h 2218"/>
                <a:gd name="T4" fmla="*/ 29 w 414"/>
                <a:gd name="T5" fmla="*/ 1676 h 2218"/>
                <a:gd name="T6" fmla="*/ 235 w 414"/>
                <a:gd name="T7" fmla="*/ 1372 h 2218"/>
                <a:gd name="T8" fmla="*/ 372 w 414"/>
                <a:gd name="T9" fmla="*/ 1152 h 2218"/>
                <a:gd name="T10" fmla="*/ 259 w 414"/>
                <a:gd name="T11" fmla="*/ 873 h 2218"/>
                <a:gd name="T12" fmla="*/ 386 w 414"/>
                <a:gd name="T13" fmla="*/ 573 h 2218"/>
                <a:gd name="T14" fmla="*/ 271 w 414"/>
                <a:gd name="T15" fmla="*/ 285 h 2218"/>
                <a:gd name="T16" fmla="*/ 414 w 414"/>
                <a:gd name="T17" fmla="*/ 0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2218">
                  <a:moveTo>
                    <a:pt x="350" y="2218"/>
                  </a:moveTo>
                  <a:cubicBezTo>
                    <a:pt x="318" y="2178"/>
                    <a:pt x="115" y="2112"/>
                    <a:pt x="62" y="2022"/>
                  </a:cubicBezTo>
                  <a:cubicBezTo>
                    <a:pt x="9" y="1932"/>
                    <a:pt x="0" y="1784"/>
                    <a:pt x="29" y="1676"/>
                  </a:cubicBezTo>
                  <a:cubicBezTo>
                    <a:pt x="58" y="1568"/>
                    <a:pt x="178" y="1459"/>
                    <a:pt x="235" y="1372"/>
                  </a:cubicBezTo>
                  <a:cubicBezTo>
                    <a:pt x="292" y="1285"/>
                    <a:pt x="368" y="1235"/>
                    <a:pt x="372" y="1152"/>
                  </a:cubicBezTo>
                  <a:cubicBezTo>
                    <a:pt x="376" y="1069"/>
                    <a:pt x="257" y="969"/>
                    <a:pt x="259" y="873"/>
                  </a:cubicBezTo>
                  <a:cubicBezTo>
                    <a:pt x="260" y="777"/>
                    <a:pt x="384" y="671"/>
                    <a:pt x="386" y="573"/>
                  </a:cubicBezTo>
                  <a:cubicBezTo>
                    <a:pt x="387" y="473"/>
                    <a:pt x="266" y="381"/>
                    <a:pt x="271" y="285"/>
                  </a:cubicBezTo>
                  <a:cubicBezTo>
                    <a:pt x="277" y="189"/>
                    <a:pt x="389" y="48"/>
                    <a:pt x="414"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Freeform 2"/>
          <p:cNvSpPr>
            <a:spLocks/>
          </p:cNvSpPr>
          <p:nvPr/>
        </p:nvSpPr>
        <p:spPr bwMode="auto">
          <a:xfrm>
            <a:off x="-1727200" y="2389188"/>
            <a:ext cx="12634913" cy="6588125"/>
          </a:xfrm>
          <a:custGeom>
            <a:avLst/>
            <a:gdLst>
              <a:gd name="T0" fmla="*/ 1072 w 7959"/>
              <a:gd name="T1" fmla="*/ 1079 h 4150"/>
              <a:gd name="T2" fmla="*/ 1631 w 7959"/>
              <a:gd name="T3" fmla="*/ 1071 h 4150"/>
              <a:gd name="T4" fmla="*/ 1968 w 7959"/>
              <a:gd name="T5" fmla="*/ 1054 h 4150"/>
              <a:gd name="T6" fmla="*/ 2314 w 7959"/>
              <a:gd name="T7" fmla="*/ 1029 h 4150"/>
              <a:gd name="T8" fmla="*/ 2495 w 7959"/>
              <a:gd name="T9" fmla="*/ 741 h 4150"/>
              <a:gd name="T10" fmla="*/ 2454 w 7959"/>
              <a:gd name="T11" fmla="*/ 388 h 4150"/>
              <a:gd name="T12" fmla="*/ 2289 w 7959"/>
              <a:gd name="T13" fmla="*/ 165 h 4150"/>
              <a:gd name="T14" fmla="*/ 2174 w 7959"/>
              <a:gd name="T15" fmla="*/ 91 h 4150"/>
              <a:gd name="T16" fmla="*/ 2306 w 7959"/>
              <a:gd name="T17" fmla="*/ 1 h 4150"/>
              <a:gd name="T18" fmla="*/ 2372 w 7959"/>
              <a:gd name="T19" fmla="*/ 83 h 4150"/>
              <a:gd name="T20" fmla="*/ 2479 w 7959"/>
              <a:gd name="T21" fmla="*/ 157 h 4150"/>
              <a:gd name="T22" fmla="*/ 2734 w 7959"/>
              <a:gd name="T23" fmla="*/ 281 h 4150"/>
              <a:gd name="T24" fmla="*/ 3022 w 7959"/>
              <a:gd name="T25" fmla="*/ 478 h 4150"/>
              <a:gd name="T26" fmla="*/ 3376 w 7959"/>
              <a:gd name="T27" fmla="*/ 766 h 4150"/>
              <a:gd name="T28" fmla="*/ 3581 w 7959"/>
              <a:gd name="T29" fmla="*/ 1005 h 4150"/>
              <a:gd name="T30" fmla="*/ 3861 w 7959"/>
              <a:gd name="T31" fmla="*/ 1095 h 4150"/>
              <a:gd name="T32" fmla="*/ 4445 w 7959"/>
              <a:gd name="T33" fmla="*/ 1099 h 4150"/>
              <a:gd name="T34" fmla="*/ 4733 w 7959"/>
              <a:gd name="T35" fmla="*/ 890 h 4150"/>
              <a:gd name="T36" fmla="*/ 4840 w 7959"/>
              <a:gd name="T37" fmla="*/ 610 h 4150"/>
              <a:gd name="T38" fmla="*/ 4997 w 7959"/>
              <a:gd name="T39" fmla="*/ 363 h 4150"/>
              <a:gd name="T40" fmla="*/ 5186 w 7959"/>
              <a:gd name="T41" fmla="*/ 231 h 4150"/>
              <a:gd name="T42" fmla="*/ 5392 w 7959"/>
              <a:gd name="T43" fmla="*/ 371 h 4150"/>
              <a:gd name="T44" fmla="*/ 5573 w 7959"/>
              <a:gd name="T45" fmla="*/ 618 h 4150"/>
              <a:gd name="T46" fmla="*/ 5762 w 7959"/>
              <a:gd name="T47" fmla="*/ 922 h 4150"/>
              <a:gd name="T48" fmla="*/ 6099 w 7959"/>
              <a:gd name="T49" fmla="*/ 1108 h 4150"/>
              <a:gd name="T50" fmla="*/ 6887 w 7959"/>
              <a:gd name="T51" fmla="*/ 1113 h 4150"/>
              <a:gd name="T52" fmla="*/ 6998 w 7959"/>
              <a:gd name="T53" fmla="*/ 1152 h 4150"/>
              <a:gd name="T54" fmla="*/ 7069 w 7959"/>
              <a:gd name="T55" fmla="*/ 3164 h 4150"/>
              <a:gd name="T56" fmla="*/ 6947 w 7959"/>
              <a:gd name="T57" fmla="*/ 4009 h 4150"/>
              <a:gd name="T58" fmla="*/ 997 w 7959"/>
              <a:gd name="T59" fmla="*/ 4009 h 4150"/>
              <a:gd name="T60" fmla="*/ 962 w 7959"/>
              <a:gd name="T61" fmla="*/ 3314 h 4150"/>
              <a:gd name="T62" fmla="*/ 962 w 7959"/>
              <a:gd name="T63" fmla="*/ 3267 h 4150"/>
              <a:gd name="T64" fmla="*/ 938 w 7959"/>
              <a:gd name="T65" fmla="*/ 1223 h 4150"/>
              <a:gd name="T66" fmla="*/ 954 w 7959"/>
              <a:gd name="T67" fmla="*/ 1121 h 4150"/>
              <a:gd name="T68" fmla="*/ 1072 w 7959"/>
              <a:gd name="T69" fmla="*/ 1079 h 4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59" h="4150">
                <a:moveTo>
                  <a:pt x="1072" y="1079"/>
                </a:moveTo>
                <a:cubicBezTo>
                  <a:pt x="1185" y="1071"/>
                  <a:pt x="1482" y="1075"/>
                  <a:pt x="1631" y="1071"/>
                </a:cubicBezTo>
                <a:cubicBezTo>
                  <a:pt x="1780" y="1067"/>
                  <a:pt x="1854" y="1061"/>
                  <a:pt x="1968" y="1054"/>
                </a:cubicBezTo>
                <a:cubicBezTo>
                  <a:pt x="2082" y="1047"/>
                  <a:pt x="2226" y="1081"/>
                  <a:pt x="2314" y="1029"/>
                </a:cubicBezTo>
                <a:cubicBezTo>
                  <a:pt x="2402" y="977"/>
                  <a:pt x="2472" y="848"/>
                  <a:pt x="2495" y="741"/>
                </a:cubicBezTo>
                <a:cubicBezTo>
                  <a:pt x="2518" y="634"/>
                  <a:pt x="2488" y="484"/>
                  <a:pt x="2454" y="388"/>
                </a:cubicBezTo>
                <a:cubicBezTo>
                  <a:pt x="2420" y="292"/>
                  <a:pt x="2336" y="214"/>
                  <a:pt x="2289" y="165"/>
                </a:cubicBezTo>
                <a:cubicBezTo>
                  <a:pt x="2242" y="116"/>
                  <a:pt x="2171" y="118"/>
                  <a:pt x="2174" y="91"/>
                </a:cubicBezTo>
                <a:cubicBezTo>
                  <a:pt x="2177" y="64"/>
                  <a:pt x="2273" y="2"/>
                  <a:pt x="2306" y="1"/>
                </a:cubicBezTo>
                <a:cubicBezTo>
                  <a:pt x="2339" y="0"/>
                  <a:pt x="2343" y="57"/>
                  <a:pt x="2372" y="83"/>
                </a:cubicBezTo>
                <a:cubicBezTo>
                  <a:pt x="2401" y="109"/>
                  <a:pt x="2419" y="124"/>
                  <a:pt x="2479" y="157"/>
                </a:cubicBezTo>
                <a:cubicBezTo>
                  <a:pt x="2539" y="190"/>
                  <a:pt x="2644" y="228"/>
                  <a:pt x="2734" y="281"/>
                </a:cubicBezTo>
                <a:cubicBezTo>
                  <a:pt x="2824" y="334"/>
                  <a:pt x="2915" y="397"/>
                  <a:pt x="3022" y="478"/>
                </a:cubicBezTo>
                <a:cubicBezTo>
                  <a:pt x="3129" y="559"/>
                  <a:pt x="3283" y="678"/>
                  <a:pt x="3376" y="766"/>
                </a:cubicBezTo>
                <a:cubicBezTo>
                  <a:pt x="3469" y="854"/>
                  <a:pt x="3500" y="950"/>
                  <a:pt x="3581" y="1005"/>
                </a:cubicBezTo>
                <a:cubicBezTo>
                  <a:pt x="3662" y="1060"/>
                  <a:pt x="3717" y="1079"/>
                  <a:pt x="3861" y="1095"/>
                </a:cubicBezTo>
                <a:cubicBezTo>
                  <a:pt x="4005" y="1111"/>
                  <a:pt x="4300" y="1133"/>
                  <a:pt x="4445" y="1099"/>
                </a:cubicBezTo>
                <a:cubicBezTo>
                  <a:pt x="4590" y="1065"/>
                  <a:pt x="4667" y="971"/>
                  <a:pt x="4733" y="890"/>
                </a:cubicBezTo>
                <a:cubicBezTo>
                  <a:pt x="4799" y="809"/>
                  <a:pt x="4796" y="698"/>
                  <a:pt x="4840" y="610"/>
                </a:cubicBezTo>
                <a:cubicBezTo>
                  <a:pt x="4884" y="522"/>
                  <a:pt x="4939" y="426"/>
                  <a:pt x="4997" y="363"/>
                </a:cubicBezTo>
                <a:cubicBezTo>
                  <a:pt x="5055" y="300"/>
                  <a:pt x="5120" y="230"/>
                  <a:pt x="5186" y="231"/>
                </a:cubicBezTo>
                <a:cubicBezTo>
                  <a:pt x="5252" y="232"/>
                  <a:pt x="5328" y="307"/>
                  <a:pt x="5392" y="371"/>
                </a:cubicBezTo>
                <a:cubicBezTo>
                  <a:pt x="5456" y="435"/>
                  <a:pt x="5511" y="526"/>
                  <a:pt x="5573" y="618"/>
                </a:cubicBezTo>
                <a:cubicBezTo>
                  <a:pt x="5635" y="710"/>
                  <a:pt x="5674" y="840"/>
                  <a:pt x="5762" y="922"/>
                </a:cubicBezTo>
                <a:cubicBezTo>
                  <a:pt x="5850" y="1004"/>
                  <a:pt x="5912" y="1076"/>
                  <a:pt x="6099" y="1108"/>
                </a:cubicBezTo>
                <a:cubicBezTo>
                  <a:pt x="6286" y="1140"/>
                  <a:pt x="6737" y="1106"/>
                  <a:pt x="6887" y="1113"/>
                </a:cubicBezTo>
                <a:cubicBezTo>
                  <a:pt x="7037" y="1120"/>
                  <a:pt x="6968" y="810"/>
                  <a:pt x="6998" y="1152"/>
                </a:cubicBezTo>
                <a:cubicBezTo>
                  <a:pt x="7028" y="1494"/>
                  <a:pt x="7077" y="2688"/>
                  <a:pt x="7069" y="3164"/>
                </a:cubicBezTo>
                <a:cubicBezTo>
                  <a:pt x="7061" y="3640"/>
                  <a:pt x="7959" y="3868"/>
                  <a:pt x="6947" y="4009"/>
                </a:cubicBezTo>
                <a:cubicBezTo>
                  <a:pt x="5935" y="4150"/>
                  <a:pt x="1994" y="4125"/>
                  <a:pt x="997" y="4009"/>
                </a:cubicBezTo>
                <a:cubicBezTo>
                  <a:pt x="0" y="3893"/>
                  <a:pt x="968" y="3438"/>
                  <a:pt x="962" y="3314"/>
                </a:cubicBezTo>
                <a:cubicBezTo>
                  <a:pt x="956" y="3190"/>
                  <a:pt x="966" y="3615"/>
                  <a:pt x="962" y="3267"/>
                </a:cubicBezTo>
                <a:cubicBezTo>
                  <a:pt x="958" y="2919"/>
                  <a:pt x="939" y="1581"/>
                  <a:pt x="938" y="1223"/>
                </a:cubicBezTo>
                <a:cubicBezTo>
                  <a:pt x="937" y="865"/>
                  <a:pt x="932" y="1145"/>
                  <a:pt x="954" y="1121"/>
                </a:cubicBezTo>
                <a:cubicBezTo>
                  <a:pt x="976" y="1097"/>
                  <a:pt x="959" y="1087"/>
                  <a:pt x="1072" y="1079"/>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779"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9780" name="Freeform 4"/>
          <p:cNvSpPr>
            <a:spLocks/>
          </p:cNvSpPr>
          <p:nvPr/>
        </p:nvSpPr>
        <p:spPr bwMode="auto">
          <a:xfrm>
            <a:off x="587375" y="1090613"/>
            <a:ext cx="3063875" cy="2863850"/>
          </a:xfrm>
          <a:custGeom>
            <a:avLst/>
            <a:gdLst>
              <a:gd name="T0" fmla="*/ 1930 w 1930"/>
              <a:gd name="T1" fmla="*/ 1804 h 1804"/>
              <a:gd name="T2" fmla="*/ 1695 w 1930"/>
              <a:gd name="T3" fmla="*/ 1722 h 1804"/>
              <a:gd name="T4" fmla="*/ 1449 w 1930"/>
              <a:gd name="T5" fmla="*/ 1558 h 1804"/>
              <a:gd name="T6" fmla="*/ 1144 w 1930"/>
              <a:gd name="T7" fmla="*/ 1253 h 1804"/>
              <a:gd name="T8" fmla="*/ 963 w 1930"/>
              <a:gd name="T9" fmla="*/ 1056 h 1804"/>
              <a:gd name="T10" fmla="*/ 819 w 1930"/>
              <a:gd name="T11" fmla="*/ 812 h 1804"/>
              <a:gd name="T12" fmla="*/ 537 w 1930"/>
              <a:gd name="T13" fmla="*/ 706 h 1804"/>
              <a:gd name="T14" fmla="*/ 402 w 1930"/>
              <a:gd name="T15" fmla="*/ 409 h 1804"/>
              <a:gd name="T16" fmla="*/ 113 w 1930"/>
              <a:gd name="T17" fmla="*/ 298 h 1804"/>
              <a:gd name="T18" fmla="*/ 0 w 1930"/>
              <a:gd name="T19" fmla="*/ 0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804">
                <a:moveTo>
                  <a:pt x="1930" y="1804"/>
                </a:moveTo>
                <a:cubicBezTo>
                  <a:pt x="1891" y="1790"/>
                  <a:pt x="1775" y="1763"/>
                  <a:pt x="1695" y="1722"/>
                </a:cubicBezTo>
                <a:cubicBezTo>
                  <a:pt x="1615" y="1681"/>
                  <a:pt x="1541" y="1636"/>
                  <a:pt x="1449" y="1558"/>
                </a:cubicBezTo>
                <a:cubicBezTo>
                  <a:pt x="1357" y="1480"/>
                  <a:pt x="1225" y="1337"/>
                  <a:pt x="1144" y="1253"/>
                </a:cubicBezTo>
                <a:cubicBezTo>
                  <a:pt x="1063" y="1169"/>
                  <a:pt x="1017" y="1129"/>
                  <a:pt x="963" y="1056"/>
                </a:cubicBezTo>
                <a:cubicBezTo>
                  <a:pt x="909" y="983"/>
                  <a:pt x="890" y="870"/>
                  <a:pt x="819" y="812"/>
                </a:cubicBezTo>
                <a:cubicBezTo>
                  <a:pt x="748" y="754"/>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781" name="Freeform 5"/>
          <p:cNvSpPr>
            <a:spLocks/>
          </p:cNvSpPr>
          <p:nvPr/>
        </p:nvSpPr>
        <p:spPr bwMode="auto">
          <a:xfrm>
            <a:off x="6413500" y="465138"/>
            <a:ext cx="692150" cy="3581400"/>
          </a:xfrm>
          <a:custGeom>
            <a:avLst/>
            <a:gdLst>
              <a:gd name="T0" fmla="*/ 66 w 436"/>
              <a:gd name="T1" fmla="*/ 2256 h 2256"/>
              <a:gd name="T2" fmla="*/ 296 w 436"/>
              <a:gd name="T3" fmla="*/ 2166 h 2256"/>
              <a:gd name="T4" fmla="*/ 403 w 436"/>
              <a:gd name="T5" fmla="*/ 1795 h 2256"/>
              <a:gd name="T6" fmla="*/ 95 w 436"/>
              <a:gd name="T7" fmla="*/ 1393 h 2256"/>
              <a:gd name="T8" fmla="*/ 9 w 436"/>
              <a:gd name="T9" fmla="*/ 1153 h 2256"/>
              <a:gd name="T10" fmla="*/ 143 w 436"/>
              <a:gd name="T11" fmla="*/ 882 h 2256"/>
              <a:gd name="T12" fmla="*/ 37 w 436"/>
              <a:gd name="T13" fmla="*/ 574 h 2256"/>
              <a:gd name="T14" fmla="*/ 172 w 436"/>
              <a:gd name="T15" fmla="*/ 294 h 2256"/>
              <a:gd name="T16" fmla="*/ 50 w 436"/>
              <a:gd name="T17" fmla="*/ 0 h 2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 h="2256">
                <a:moveTo>
                  <a:pt x="66" y="2256"/>
                </a:moveTo>
                <a:cubicBezTo>
                  <a:pt x="96" y="2224"/>
                  <a:pt x="240" y="2243"/>
                  <a:pt x="296" y="2166"/>
                </a:cubicBezTo>
                <a:cubicBezTo>
                  <a:pt x="352" y="2089"/>
                  <a:pt x="436" y="1924"/>
                  <a:pt x="403" y="1795"/>
                </a:cubicBezTo>
                <a:cubicBezTo>
                  <a:pt x="370" y="1666"/>
                  <a:pt x="161" y="1500"/>
                  <a:pt x="95" y="1393"/>
                </a:cubicBezTo>
                <a:cubicBezTo>
                  <a:pt x="29" y="1286"/>
                  <a:pt x="0" y="1238"/>
                  <a:pt x="9" y="1153"/>
                </a:cubicBezTo>
                <a:cubicBezTo>
                  <a:pt x="17" y="1067"/>
                  <a:pt x="137" y="978"/>
                  <a:pt x="143" y="882"/>
                </a:cubicBezTo>
                <a:cubicBezTo>
                  <a:pt x="148" y="786"/>
                  <a:pt x="32" y="671"/>
                  <a:pt x="37" y="574"/>
                </a:cubicBezTo>
                <a:cubicBezTo>
                  <a:pt x="43" y="475"/>
                  <a:pt x="170" y="391"/>
                  <a:pt x="172" y="294"/>
                </a:cubicBezTo>
                <a:cubicBezTo>
                  <a:pt x="174" y="199"/>
                  <a:pt x="71" y="50"/>
                  <a:pt x="5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782" name="Freeform 6"/>
          <p:cNvSpPr>
            <a:spLocks/>
          </p:cNvSpPr>
          <p:nvPr/>
        </p:nvSpPr>
        <p:spPr bwMode="auto">
          <a:xfrm>
            <a:off x="6027738" y="523875"/>
            <a:ext cx="657225" cy="3521075"/>
          </a:xfrm>
          <a:custGeom>
            <a:avLst/>
            <a:gdLst>
              <a:gd name="T0" fmla="*/ 350 w 414"/>
              <a:gd name="T1" fmla="*/ 2218 h 2218"/>
              <a:gd name="T2" fmla="*/ 62 w 414"/>
              <a:gd name="T3" fmla="*/ 2022 h 2218"/>
              <a:gd name="T4" fmla="*/ 29 w 414"/>
              <a:gd name="T5" fmla="*/ 1676 h 2218"/>
              <a:gd name="T6" fmla="*/ 235 w 414"/>
              <a:gd name="T7" fmla="*/ 1372 h 2218"/>
              <a:gd name="T8" fmla="*/ 372 w 414"/>
              <a:gd name="T9" fmla="*/ 1152 h 2218"/>
              <a:gd name="T10" fmla="*/ 259 w 414"/>
              <a:gd name="T11" fmla="*/ 873 h 2218"/>
              <a:gd name="T12" fmla="*/ 386 w 414"/>
              <a:gd name="T13" fmla="*/ 573 h 2218"/>
              <a:gd name="T14" fmla="*/ 271 w 414"/>
              <a:gd name="T15" fmla="*/ 285 h 2218"/>
              <a:gd name="T16" fmla="*/ 414 w 414"/>
              <a:gd name="T17" fmla="*/ 0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2218">
                <a:moveTo>
                  <a:pt x="350" y="2218"/>
                </a:moveTo>
                <a:cubicBezTo>
                  <a:pt x="318" y="2178"/>
                  <a:pt x="115" y="2112"/>
                  <a:pt x="62" y="2022"/>
                </a:cubicBezTo>
                <a:cubicBezTo>
                  <a:pt x="9" y="1932"/>
                  <a:pt x="0" y="1784"/>
                  <a:pt x="29" y="1676"/>
                </a:cubicBezTo>
                <a:cubicBezTo>
                  <a:pt x="58" y="1568"/>
                  <a:pt x="178" y="1459"/>
                  <a:pt x="235" y="1372"/>
                </a:cubicBezTo>
                <a:cubicBezTo>
                  <a:pt x="292" y="1285"/>
                  <a:pt x="368" y="1235"/>
                  <a:pt x="372" y="1152"/>
                </a:cubicBezTo>
                <a:cubicBezTo>
                  <a:pt x="376" y="1069"/>
                  <a:pt x="257" y="969"/>
                  <a:pt x="259" y="873"/>
                </a:cubicBezTo>
                <a:cubicBezTo>
                  <a:pt x="260" y="777"/>
                  <a:pt x="384" y="671"/>
                  <a:pt x="386" y="573"/>
                </a:cubicBezTo>
                <a:cubicBezTo>
                  <a:pt x="387" y="473"/>
                  <a:pt x="266" y="381"/>
                  <a:pt x="271" y="285"/>
                </a:cubicBezTo>
                <a:cubicBezTo>
                  <a:pt x="277" y="189"/>
                  <a:pt x="389" y="48"/>
                  <a:pt x="414"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783" name="Rectangle 7"/>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9784" name="Rectangle 8"/>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9785" name="Rectangle 9"/>
          <p:cNvSpPr>
            <a:spLocks noGrp="1" noChangeArrowheads="1"/>
          </p:cNvSpPr>
          <p:nvPr>
            <p:ph type="title"/>
          </p:nvPr>
        </p:nvSpPr>
        <p:spPr>
          <a:xfrm>
            <a:off x="457200" y="-207963"/>
            <a:ext cx="8229600" cy="1143001"/>
          </a:xfrm>
        </p:spPr>
        <p:txBody>
          <a:bodyPr/>
          <a:lstStyle/>
          <a:p>
            <a:r>
              <a:rPr lang="en-US" altLang="en-US"/>
              <a:t>Crystal fishing demystified</a:t>
            </a:r>
          </a:p>
        </p:txBody>
      </p:sp>
      <p:sp>
        <p:nvSpPr>
          <p:cNvPr id="459786" name="Freeform 10"/>
          <p:cNvSpPr>
            <a:spLocks/>
          </p:cNvSpPr>
          <p:nvPr/>
        </p:nvSpPr>
        <p:spPr bwMode="auto">
          <a:xfrm>
            <a:off x="396875" y="1174750"/>
            <a:ext cx="3373438" cy="2803525"/>
          </a:xfrm>
          <a:custGeom>
            <a:avLst/>
            <a:gdLst>
              <a:gd name="T0" fmla="*/ 2020 w 2125"/>
              <a:gd name="T1" fmla="*/ 1766 h 1766"/>
              <a:gd name="T2" fmla="*/ 2096 w 2125"/>
              <a:gd name="T3" fmla="*/ 1668 h 1766"/>
              <a:gd name="T4" fmla="*/ 1848 w 2125"/>
              <a:gd name="T5" fmla="*/ 1447 h 1766"/>
              <a:gd name="T6" fmla="*/ 1404 w 2125"/>
              <a:gd name="T7" fmla="*/ 1093 h 1766"/>
              <a:gd name="T8" fmla="*/ 1054 w 2125"/>
              <a:gd name="T9" fmla="*/ 911 h 1766"/>
              <a:gd name="T10" fmla="*/ 819 w 2125"/>
              <a:gd name="T11" fmla="*/ 812 h 1766"/>
              <a:gd name="T12" fmla="*/ 711 w 2125"/>
              <a:gd name="T13" fmla="*/ 530 h 1766"/>
              <a:gd name="T14" fmla="*/ 413 w 2125"/>
              <a:gd name="T15" fmla="*/ 398 h 1766"/>
              <a:gd name="T16" fmla="*/ 299 w 2125"/>
              <a:gd name="T17" fmla="*/ 110 h 1766"/>
              <a:gd name="T18" fmla="*/ 0 w 2125"/>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5" h="1766">
                <a:moveTo>
                  <a:pt x="2020" y="1766"/>
                </a:moveTo>
                <a:cubicBezTo>
                  <a:pt x="2033" y="1750"/>
                  <a:pt x="2125" y="1721"/>
                  <a:pt x="2096" y="1668"/>
                </a:cubicBezTo>
                <a:cubicBezTo>
                  <a:pt x="2067" y="1615"/>
                  <a:pt x="1963" y="1543"/>
                  <a:pt x="1848" y="1447"/>
                </a:cubicBezTo>
                <a:cubicBezTo>
                  <a:pt x="1733" y="1351"/>
                  <a:pt x="1536" y="1182"/>
                  <a:pt x="1404" y="1093"/>
                </a:cubicBezTo>
                <a:cubicBezTo>
                  <a:pt x="1272" y="1004"/>
                  <a:pt x="1151" y="958"/>
                  <a:pt x="1054" y="911"/>
                </a:cubicBezTo>
                <a:cubicBezTo>
                  <a:pt x="957" y="864"/>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16077</TotalTime>
  <Words>2235</Words>
  <Application>Microsoft Office PowerPoint</Application>
  <PresentationFormat>On-screen Show (4:3)</PresentationFormat>
  <Paragraphs>396</Paragraphs>
  <Slides>134</Slides>
  <Notes>5</Notes>
  <HiddenSlides>1</HiddenSlides>
  <MMClips>3</MMClips>
  <ScaleCrop>false</ScaleCrop>
  <HeadingPairs>
    <vt:vector size="6" baseType="variant">
      <vt:variant>
        <vt:lpstr>Theme</vt:lpstr>
      </vt:variant>
      <vt:variant>
        <vt:i4>6</vt:i4>
      </vt:variant>
      <vt:variant>
        <vt:lpstr>Embedded OLE Servers</vt:lpstr>
      </vt:variant>
      <vt:variant>
        <vt:i4>2</vt:i4>
      </vt:variant>
      <vt:variant>
        <vt:lpstr>Slide Titles</vt:lpstr>
      </vt:variant>
      <vt:variant>
        <vt:i4>134</vt:i4>
      </vt:variant>
    </vt:vector>
  </HeadingPairs>
  <TitlesOfParts>
    <vt:vector size="142" baseType="lpstr">
      <vt:lpstr>Default Design</vt:lpstr>
      <vt:lpstr>Office Theme</vt:lpstr>
      <vt:lpstr>9_Default Design</vt:lpstr>
      <vt:lpstr>10_Default Design</vt:lpstr>
      <vt:lpstr>5_Office Theme</vt:lpstr>
      <vt:lpstr>4_Office Theme</vt:lpstr>
      <vt:lpstr>Chart</vt:lpstr>
      <vt:lpstr>Image</vt:lpstr>
      <vt:lpstr>PowerPoint File available:</vt:lpstr>
      <vt:lpstr>Icky Skin Stuff</vt:lpstr>
      <vt:lpstr>X-ray scattering “rules”:</vt:lpstr>
      <vt:lpstr>Hampton crystal surgery tools</vt:lpstr>
      <vt:lpstr>MiTeGen MicroTools</vt:lpstr>
      <vt:lpstr>Harvesting dos and don'ts</vt:lpstr>
      <vt:lpstr>“crystal” = thing you want to shoot</vt:lpstr>
      <vt:lpstr>platy crystals</vt:lpstr>
      <vt:lpstr>platy crystals</vt:lpstr>
      <vt:lpstr>How many “crystals” do you see?</vt:lpstr>
      <vt:lpstr>platy crystals</vt:lpstr>
      <vt:lpstr>platy crystals</vt:lpstr>
      <vt:lpstr>MiTeGen MicroMesh grids</vt:lpstr>
      <vt:lpstr>platy crystals</vt:lpstr>
      <vt:lpstr>platy crystals</vt:lpstr>
      <vt:lpstr>platy crystals</vt:lpstr>
      <vt:lpstr>xtal stuck on tray</vt:lpstr>
      <vt:lpstr>xtal stuck on tray</vt:lpstr>
      <vt:lpstr>xtal stuck on tray</vt:lpstr>
      <vt:lpstr>xtal stuck on tray</vt:lpstr>
      <vt:lpstr>xtal stuck on tray</vt:lpstr>
      <vt:lpstr>xtal stuck on tray</vt:lpstr>
      <vt:lpstr>acupuncture needles</vt:lpstr>
      <vt:lpstr>acupuncture needles</vt:lpstr>
      <vt:lpstr>xtal stuck on tray</vt:lpstr>
      <vt:lpstr>MiTeGen MicroSaw</vt:lpstr>
      <vt:lpstr>xtal stuck on tray</vt:lpstr>
      <vt:lpstr>xtal stuck on tray</vt:lpstr>
      <vt:lpstr>xtal stuck on tray</vt:lpstr>
      <vt:lpstr>xtal stuck on tray</vt:lpstr>
      <vt:lpstr>crystals too fragile? cross-link them!</vt:lpstr>
      <vt:lpstr>Harvesting dos and don'ts</vt:lpstr>
      <vt:lpstr>cryo assay 1 does your crystal “like” it?</vt:lpstr>
      <vt:lpstr>Osmolarity matching</vt:lpstr>
      <vt:lpstr>matching osmolarity</vt:lpstr>
      <vt:lpstr>Harvesting dos and don'ts</vt:lpstr>
      <vt:lpstr>Dielectric matching</vt:lpstr>
      <vt:lpstr>Tris buffer vs temperature</vt:lpstr>
      <vt:lpstr>Tris buffer under cryo</vt:lpstr>
      <vt:lpstr>matching dielectric const.</vt:lpstr>
      <vt:lpstr>matching dielectric const.</vt:lpstr>
      <vt:lpstr>matching dielectric const.</vt:lpstr>
      <vt:lpstr>matching dielectric const.</vt:lpstr>
      <vt:lpstr>My crystal “dissolved” in the oil!</vt:lpstr>
      <vt:lpstr>Harvesting dos and don'ts</vt:lpstr>
      <vt:lpstr>ice = bad</vt:lpstr>
      <vt:lpstr>ice = bad</vt:lpstr>
      <vt:lpstr>stress and strain</vt:lpstr>
      <vt:lpstr>stress and strain</vt:lpstr>
      <vt:lpstr>cryo assay</vt:lpstr>
      <vt:lpstr>You do not need a cryostream to check your cryo!</vt:lpstr>
      <vt:lpstr>clear drop, right?</vt:lpstr>
      <vt:lpstr>cubic ice</vt:lpstr>
      <vt:lpstr>hexagonal ice</vt:lpstr>
      <vt:lpstr>nano-crystalline cubic ice</vt:lpstr>
      <vt:lpstr>amorphous ice</vt:lpstr>
      <vt:lpstr>annealing</vt:lpstr>
      <vt:lpstr>annealing gone wrong</vt:lpstr>
      <vt:lpstr>annealing – in slo-mo</vt:lpstr>
      <vt:lpstr>opened drop: you have ~30 seconds!</vt:lpstr>
      <vt:lpstr>First diffraction from protein xtal</vt:lpstr>
      <vt:lpstr>Dehydration: 1934</vt:lpstr>
      <vt:lpstr>PowerPoint Presentation</vt:lpstr>
      <vt:lpstr>PowerPoint Presentation</vt:lpstr>
      <vt:lpstr>PowerPoint Presentation</vt:lpstr>
      <vt:lpstr>PowerPoint Presentation</vt:lpstr>
      <vt:lpstr>Non-isomorphism in lysozyme</vt:lpstr>
      <vt:lpstr>“same drop” ?</vt:lpstr>
      <vt:lpstr>PowerPoint Presentation</vt:lpstr>
      <vt:lpstr>Elastic deformation = non-isomorphism</vt:lpstr>
      <vt:lpstr>Elastic deformation = non-isomorphism</vt:lpstr>
      <vt:lpstr>Plastic deformation = poor diffraction</vt:lpstr>
      <vt:lpstr>Plastic deformation = poor diffraction</vt:lpstr>
      <vt:lpstr>OK! OK! Now I am afraid!</vt:lpstr>
      <vt:lpstr>oil is your friend</vt:lpstr>
      <vt:lpstr>Oil is your friend</vt:lpstr>
      <vt:lpstr>opened drop: you have ~30 seconds!</vt:lpstr>
      <vt:lpstr>oiled drop: you have ~3 hours</vt:lpstr>
      <vt:lpstr>Water on surface?</vt:lpstr>
      <vt:lpstr>Remove Excess</vt:lpstr>
      <vt:lpstr>Dabbing to remove excess</vt:lpstr>
      <vt:lpstr>Dabbing to remove excess</vt:lpstr>
      <vt:lpstr>Dabbing to remove excess</vt:lpstr>
      <vt:lpstr>Dabbing to remove excess</vt:lpstr>
      <vt:lpstr>Dabbing to remove excess</vt:lpstr>
      <vt:lpstr>Dabbing to remove excess</vt:lpstr>
      <vt:lpstr>Dabbing to remove excess</vt:lpstr>
      <vt:lpstr>Crystal fishing demystified</vt:lpstr>
      <vt:lpstr>Crystal fishing demystified</vt:lpstr>
      <vt:lpstr>Crystal fishing demystified</vt:lpstr>
      <vt:lpstr>Crystal fishing demystified</vt:lpstr>
      <vt:lpstr>Crystal fishing demystified</vt:lpstr>
      <vt:lpstr>Crystal fishing demystified</vt:lpstr>
      <vt:lpstr>Crystal fishing demystified</vt:lpstr>
      <vt:lpstr>Crystal fishing demystified</vt:lpstr>
      <vt:lpstr>Crystal fishing demystified</vt:lpstr>
      <vt:lpstr>Crystal fishing demystified</vt:lpstr>
      <vt:lpstr>Crystal fishing demystified</vt:lpstr>
      <vt:lpstr>Crystal fishing demystified</vt:lpstr>
      <vt:lpstr>Crystal fishing demystified</vt:lpstr>
      <vt:lpstr>Crystal fishing demystified</vt:lpstr>
      <vt:lpstr>plunge cooling</vt:lpstr>
      <vt:lpstr>plunge cooling</vt:lpstr>
      <vt:lpstr>Warkentin method</vt:lpstr>
      <vt:lpstr>COMBINE cryoprotectants!</vt:lpstr>
      <vt:lpstr>COMBINE cryoprotectants!</vt:lpstr>
      <vt:lpstr>Pressure as a cryoprotectant</vt:lpstr>
      <vt:lpstr>Pressure as a cryoprotectant</vt:lpstr>
      <vt:lpstr>Pressure as a cryoprotectant</vt:lpstr>
      <vt:lpstr>Pressure as a cryoprotectant</vt:lpstr>
      <vt:lpstr>Response to dehydration</vt:lpstr>
      <vt:lpstr>Response to dehydration</vt:lpstr>
      <vt:lpstr>Response to dehydration</vt:lpstr>
      <vt:lpstr>Response to dehydration</vt:lpstr>
      <vt:lpstr>Response to dehydration</vt:lpstr>
      <vt:lpstr>Response to dehydration</vt:lpstr>
      <vt:lpstr>Response to dehydration</vt:lpstr>
      <vt:lpstr>Response to dehydration</vt:lpstr>
      <vt:lpstr>Ostwald Ripening</vt:lpstr>
      <vt:lpstr>… but does it work for membrane proteins?</vt:lpstr>
      <vt:lpstr>Why harvest at all?</vt:lpstr>
      <vt:lpstr>X-ray transmission of materials</vt:lpstr>
      <vt:lpstr>X-ray scattering of materials</vt:lpstr>
      <vt:lpstr>Crowfoot Cell</vt:lpstr>
      <vt:lpstr>Crowfoot Cell</vt:lpstr>
      <vt:lpstr>Crowfoot Cell</vt:lpstr>
      <vt:lpstr>PowerPoint Presentation</vt:lpstr>
      <vt:lpstr>PowerPoint Presentation</vt:lpstr>
      <vt:lpstr>PowerPoint Presentation</vt:lpstr>
      <vt:lpstr>Plate goniometers</vt:lpstr>
      <vt:lpstr>PowerPoint Presentation</vt:lpstr>
      <vt:lpstr>PowerPoint Presentation</vt:lpstr>
      <vt:lpstr>MiTeGen RT cell</vt:lpstr>
      <vt:lpstr>Summary</vt:lpstr>
    </vt:vector>
  </TitlesOfParts>
  <Company>Advance Light Source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Holton</dc:creator>
  <cp:lastModifiedBy>James_Holton</cp:lastModifiedBy>
  <cp:revision>146</cp:revision>
  <dcterms:created xsi:type="dcterms:W3CDTF">2011-09-30T06:31:32Z</dcterms:created>
  <dcterms:modified xsi:type="dcterms:W3CDTF">2017-10-19T17:47:05Z</dcterms:modified>
</cp:coreProperties>
</file>