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73" r:id="rId3"/>
    <p:sldMasterId id="2147483785" r:id="rId4"/>
  </p:sldMasterIdLst>
  <p:sldIdLst>
    <p:sldId id="286" r:id="rId5"/>
    <p:sldId id="306" r:id="rId6"/>
    <p:sldId id="312" r:id="rId7"/>
    <p:sldId id="311" r:id="rId8"/>
    <p:sldId id="313" r:id="rId9"/>
    <p:sldId id="314" r:id="rId10"/>
    <p:sldId id="310" r:id="rId11"/>
    <p:sldId id="31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15" r:id="rId32"/>
    <p:sldId id="308" r:id="rId33"/>
    <p:sldId id="285" r:id="rId34"/>
    <p:sldId id="326" r:id="rId35"/>
    <p:sldId id="322" r:id="rId36"/>
    <p:sldId id="327" r:id="rId37"/>
    <p:sldId id="323" r:id="rId38"/>
    <p:sldId id="325" r:id="rId39"/>
    <p:sldId id="324" r:id="rId40"/>
    <p:sldId id="319" r:id="rId41"/>
    <p:sldId id="257" r:id="rId42"/>
    <p:sldId id="258" r:id="rId43"/>
    <p:sldId id="30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6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41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21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91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54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33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49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01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4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7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70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50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16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C89ACC-B1E1-41A7-B70D-156133AD1DC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395325-2B3F-4866-B822-19692353B60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56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45B660-87E4-44C2-9DA0-8749D0D9A5C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6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6EC5A-BDB6-4A39-B2AA-7B68AC842B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38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E9ECD-53B9-4D4E-8185-8A83CCB666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62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68C13-6EC6-4337-80E1-C996335F50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40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A1FF1-FF2A-4D67-8F4D-3768106D66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0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89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D5430-D48F-4880-91B9-CE80DC3893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35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E502C-AF76-48A7-964D-5201083394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82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D1CB2-A06E-4EB3-92AF-D9747124F8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21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5C48C-BCE4-4842-9EAF-E7E467E10A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07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FAFA2-9171-4724-86DE-B3C583E3D3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71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A803B-A40D-4EA0-933B-D2E0012E532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81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BC32A-A832-4BB7-AD78-0F5584D954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469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57627-B73D-434B-8A88-BE3778B2F8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9D49D-66A7-486D-AA13-55C2EA07B6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8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B072-EA11-4659-91B5-EEF86A2094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1683-02D9-468D-A55F-CFD0E7450C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53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5FAA6-DB41-45BE-9391-F540BEBEDD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AFFB4-FACB-43F6-AD70-2930BF58BA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1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95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7269-3E63-4468-A944-A7BF579417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373F-72FA-4967-BB9F-EEB103CBA8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212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6976-3378-453C-8839-34F47EA66F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149C-B4F8-4CAB-9B4C-7752CCCDAE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637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C1179-5525-4EAF-B178-31F0504B4D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4197-F5BA-4CC3-BE10-5B45C42870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705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99AF9-6454-4995-B6B5-941A7ED7E3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75B3C-DBAF-4A90-9548-48053C016A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89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CCF8-EA61-4B71-BFE6-2B12725D04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6107-E89B-4359-94BB-E4C046E5B9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97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6116E-DFB5-46E4-83D8-D8D18D5D52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7BF3E-9502-4920-9A93-EF3E640659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73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97CB-36B9-4B40-BC58-0443128675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85E78-F167-4CB3-93F5-3C490E0A19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237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8CC2A-AE82-43C7-9875-6FC51FA943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DB59D-C710-4C0B-A1D1-8AA5192E76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1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8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1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4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A4AB5-7778-40AE-B503-377C8AF7EC9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5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2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2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2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2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81C572-654A-4CBD-B844-0F25304EB06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7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67A1FC-55D7-4BB9-AFA0-0B09CC8F54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36AFD5-166B-4D70-996F-FBDCA9AAB2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9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 unix commands </a:t>
            </a:r>
            <a:br>
              <a:rPr lang="en-US" altLang="en-US" smtClean="0"/>
            </a:br>
            <a:r>
              <a:rPr lang="en-US" altLang="en-US" smtClean="0"/>
              <a:t>that everyone should know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(Even if you have a mac)</a:t>
            </a: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304800" y="5334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charset="0"/>
              </a:rPr>
              <a:t>http://bl831.als.lbl.gov/~</a:t>
            </a:r>
            <a:r>
              <a:rPr lang="en-US" altLang="en-US" sz="1800" dirty="0" smtClean="0">
                <a:solidFill>
                  <a:prstClr val="black"/>
                </a:solidFill>
                <a:cs typeface="Arial" charset="0"/>
              </a:rPr>
              <a:t>jamesh/powerpoint/CSHL_commands_2018.ppt</a:t>
            </a:r>
            <a:endParaRPr lang="en-US" altLang="en-US" sz="1800" dirty="0">
              <a:solidFill>
                <a:prstClr val="black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prstClr val="black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charset="0"/>
              </a:rPr>
              <a:t>Slightly more advanced: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charset="0"/>
              </a:rPr>
              <a:t>http://bl831.als.lbl.gov/~jamesh/elves/manual/tricks.html</a:t>
            </a:r>
          </a:p>
        </p:txBody>
      </p:sp>
    </p:spTree>
    <p:extLst>
      <p:ext uri="{BB962C8B-B14F-4D97-AF65-F5344CB8AC3E}">
        <p14:creationId xmlns:p14="http://schemas.microsoft.com/office/powerpoint/2010/main" val="34770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Where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Print name of the “current working directory”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This is the default directory/folder where the shell program will look first for programs, files, etc.  It is “where you are” in Unix space.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581400" y="1752600"/>
            <a:ext cx="22145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pwd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What is a directory?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429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800" smtClean="0">
                <a:latin typeface="Arial" charset="0"/>
                <a:cs typeface="Arial" charset="0"/>
              </a:rPr>
              <a:t>Directories are places you put files.  They are represented as words connected by the “/” character.  On Windows, they use a “\”, just to be different. On Mac, they are called “folders”.  Whatever you do…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altLang="en-US" b="1" smtClean="0">
                <a:solidFill>
                  <a:srgbClr val="FF0000"/>
                </a:solidFill>
                <a:latin typeface="Arial" charset="0"/>
                <a:cs typeface="Arial" charset="0"/>
              </a:rPr>
              <a:t>DO NOT PUT SPACES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In directory/file names!</a:t>
            </a:r>
          </a:p>
          <a:p>
            <a:pPr lvl="2"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590550" y="1905000"/>
            <a:ext cx="79629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/home/yourname/whatever</a:t>
            </a:r>
            <a:endParaRPr lang="en-US" altLang="en-US" sz="9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What have we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List contents of the current working directory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–l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long listing, with dates, owners, etc.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–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- above, but sorted by time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–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lrt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/home/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yourname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/something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- long-list a different directory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3581400" y="1752600"/>
            <a:ext cx="15382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ls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Go somewhere else?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766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Change the current working directory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cd 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yourname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- go to your temporary directory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cd - 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go back to where you just were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cd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- no arguments, go back “home”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  “home” is where your login starts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3581400" y="1752600"/>
            <a:ext cx="15382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cd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4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 new beginning…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3200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Create a new directory.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mkdir ./something	</a:t>
            </a:r>
            <a:r>
              <a:rPr lang="en-US" altLang="en-US" smtClean="0">
                <a:latin typeface="Arial" charset="0"/>
                <a:cs typeface="Arial" charset="0"/>
              </a:rPr>
              <a:t>- make it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cd ./something		</a:t>
            </a:r>
            <a:r>
              <a:rPr lang="en-US" altLang="en-US" smtClean="0">
                <a:latin typeface="Arial" charset="0"/>
                <a:cs typeface="Arial" charset="0"/>
              </a:rPr>
              <a:t>- go there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ls					</a:t>
            </a:r>
            <a:r>
              <a:rPr lang="en-US" altLang="en-US" smtClean="0">
                <a:latin typeface="Arial" charset="0"/>
                <a:cs typeface="Arial" charset="0"/>
              </a:rPr>
              <a:t>- check its is empty</a:t>
            </a:r>
          </a:p>
          <a:p>
            <a:pPr lvl="2"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789238" y="1752600"/>
            <a:ext cx="35655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mkdir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How do I get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00400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Display the manual for a given program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man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see manual for the “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command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man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tcsh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	- learn about the C shell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man bash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- learn about that other shell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man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- read the manual for the manual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return to the command prompt, type “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581400" y="1752600"/>
            <a:ext cx="22145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man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Move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429000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Move or rename a file.  If you think about it, these are the same thing.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mv stupidname.txt bettername.txt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 change name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mv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stupidplace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/file.txt ../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betterplace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/file.txt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 same name, different directory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mv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stupidname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_*.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bettername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_*.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img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    Will not work! Never ever do this!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581400" y="1752600"/>
            <a:ext cx="15382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mv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Copy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429000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Copy a file.  This is just like “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mv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” except it does not delete the original.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stupidname.txt bettername.txt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 change name, keep original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stupidname.txt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 now this is the same as “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581400" y="1752600"/>
            <a:ext cx="15382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cp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“Permission denied” !?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429000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Change the “permission” of a file.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a+r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 filename.txt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	- make it so everyone can read it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u+rwx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 filename.txt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	- make it you can read/write/execute it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 –R </a:t>
            </a: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u+rw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 /some/random/place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	- make it so you can read/write everything under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	  a directory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789238" y="1752600"/>
            <a:ext cx="35655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chmod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1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Destroy! Destroy!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429000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Remove a file forever.  There is no “trash” or “undelete”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unix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unwanted_file.txt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 delete file with that name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–f 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yourname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/*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forcefully remove everything in your 	    	    temporary directory.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    Will not prompt for confirmation!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581400" y="1752600"/>
            <a:ext cx="15382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rm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253" cy="7010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124200" y="5867400"/>
            <a:ext cx="38862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90600" y="331556"/>
            <a:ext cx="3156798" cy="1381575"/>
            <a:chOff x="990600" y="331556"/>
            <a:chExt cx="3156798" cy="1381575"/>
          </a:xfrm>
        </p:grpSpPr>
        <p:sp>
          <p:nvSpPr>
            <p:cNvPr id="5" name="TextBox 4"/>
            <p:cNvSpPr txBox="1"/>
            <p:nvPr/>
          </p:nvSpPr>
          <p:spPr>
            <a:xfrm>
              <a:off x="990600" y="1066800"/>
              <a:ext cx="21852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Left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click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38901" y="331556"/>
              <a:ext cx="1908497" cy="805705"/>
            </a:xfrm>
            <a:custGeom>
              <a:avLst/>
              <a:gdLst>
                <a:gd name="connsiteX0" fmla="*/ 585230 w 585230"/>
                <a:gd name="connsiteY0" fmla="*/ 0 h 478565"/>
                <a:gd name="connsiteX1" fmla="*/ 38299 w 585230"/>
                <a:gd name="connsiteY1" fmla="*/ 119641 h 478565"/>
                <a:gd name="connsiteX2" fmla="*/ 89574 w 585230"/>
                <a:gd name="connsiteY2" fmla="*/ 478565 h 478565"/>
                <a:gd name="connsiteX0" fmla="*/ 550232 w 1482684"/>
                <a:gd name="connsiteY0" fmla="*/ 0 h 133697"/>
                <a:gd name="connsiteX1" fmla="*/ 3301 w 1482684"/>
                <a:gd name="connsiteY1" fmla="*/ 119641 h 133697"/>
                <a:gd name="connsiteX2" fmla="*/ 1482684 w 1482684"/>
                <a:gd name="connsiteY2" fmla="*/ 47050 h 133697"/>
                <a:gd name="connsiteX0" fmla="*/ 51631 w 984083"/>
                <a:gd name="connsiteY0" fmla="*/ 0 h 123872"/>
                <a:gd name="connsiteX1" fmla="*/ 367729 w 984083"/>
                <a:gd name="connsiteY1" fmla="*/ 109367 h 123872"/>
                <a:gd name="connsiteX2" fmla="*/ 984083 w 984083"/>
                <a:gd name="connsiteY2" fmla="*/ 47050 h 123872"/>
                <a:gd name="connsiteX0" fmla="*/ 51631 w 984083"/>
                <a:gd name="connsiteY0" fmla="*/ 0 h 147996"/>
                <a:gd name="connsiteX1" fmla="*/ 367729 w 984083"/>
                <a:gd name="connsiteY1" fmla="*/ 109367 h 147996"/>
                <a:gd name="connsiteX2" fmla="*/ 984083 w 984083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94507 w 1026959"/>
                <a:gd name="connsiteY0" fmla="*/ 996 h 110578"/>
                <a:gd name="connsiteX1" fmla="*/ 410605 w 1026959"/>
                <a:gd name="connsiteY1" fmla="*/ 110363 h 110578"/>
                <a:gd name="connsiteX2" fmla="*/ 1026959 w 1026959"/>
                <a:gd name="connsiteY2" fmla="*/ 48046 h 110578"/>
                <a:gd name="connsiteX0" fmla="*/ 93044 w 1950170"/>
                <a:gd name="connsiteY0" fmla="*/ 466482 h 595084"/>
                <a:gd name="connsiteX1" fmla="*/ 409142 w 1950170"/>
                <a:gd name="connsiteY1" fmla="*/ 575849 h 595084"/>
                <a:gd name="connsiteX2" fmla="*/ 1950170 w 1950170"/>
                <a:gd name="connsiteY2" fmla="*/ 20372 h 595084"/>
                <a:gd name="connsiteX0" fmla="*/ 93044 w 1950170"/>
                <a:gd name="connsiteY0" fmla="*/ 446110 h 574712"/>
                <a:gd name="connsiteX1" fmla="*/ 409142 w 1950170"/>
                <a:gd name="connsiteY1" fmla="*/ 555477 h 574712"/>
                <a:gd name="connsiteX2" fmla="*/ 1950170 w 1950170"/>
                <a:gd name="connsiteY2" fmla="*/ 0 h 574712"/>
                <a:gd name="connsiteX0" fmla="*/ 85306 w 1993803"/>
                <a:gd name="connsiteY0" fmla="*/ 805705 h 807662"/>
                <a:gd name="connsiteX1" fmla="*/ 452775 w 1993803"/>
                <a:gd name="connsiteY1" fmla="*/ 555477 h 807662"/>
                <a:gd name="connsiteX2" fmla="*/ 1993803 w 1993803"/>
                <a:gd name="connsiteY2" fmla="*/ 0 h 807662"/>
                <a:gd name="connsiteX0" fmla="*/ 41408 w 1949905"/>
                <a:gd name="connsiteY0" fmla="*/ 805705 h 806567"/>
                <a:gd name="connsiteX1" fmla="*/ 932859 w 1949905"/>
                <a:gd name="connsiteY1" fmla="*/ 360268 h 806567"/>
                <a:gd name="connsiteX2" fmla="*/ 1949905 w 1949905"/>
                <a:gd name="connsiteY2" fmla="*/ 0 h 806567"/>
                <a:gd name="connsiteX0" fmla="*/ 0 w 1908497"/>
                <a:gd name="connsiteY0" fmla="*/ 805705 h 805705"/>
                <a:gd name="connsiteX1" fmla="*/ 891451 w 1908497"/>
                <a:gd name="connsiteY1" fmla="*/ 360268 h 805705"/>
                <a:gd name="connsiteX2" fmla="*/ 1908497 w 1908497"/>
                <a:gd name="connsiteY2" fmla="*/ 0 h 80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8497" h="805705">
                  <a:moveTo>
                    <a:pt x="0" y="805705"/>
                  </a:moveTo>
                  <a:cubicBezTo>
                    <a:pt x="363740" y="486597"/>
                    <a:pt x="573368" y="494552"/>
                    <a:pt x="891451" y="360268"/>
                  </a:cubicBezTo>
                  <a:cubicBezTo>
                    <a:pt x="1209534" y="225984"/>
                    <a:pt x="1399767" y="312481"/>
                    <a:pt x="1908497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0600" y="5791200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click</a:t>
            </a:r>
          </a:p>
        </p:txBody>
      </p:sp>
    </p:spTree>
    <p:extLst>
      <p:ext uri="{BB962C8B-B14F-4D97-AF65-F5344CB8AC3E}">
        <p14:creationId xmlns:p14="http://schemas.microsoft.com/office/powerpoint/2010/main" val="154603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less is more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00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Display the contents of a text file, page by page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more filename.txt  - </a:t>
            </a:r>
            <a:r>
              <a:rPr lang="en-US" altLang="en-US" sz="2400" smtClean="0">
                <a:latin typeface="Arial" charset="0"/>
                <a:cs typeface="Arial" charset="0"/>
              </a:rPr>
              <a:t>display contents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less filename.txt	- </a:t>
            </a:r>
            <a:r>
              <a:rPr lang="en-US" altLang="en-US" sz="2400" smtClean="0">
                <a:latin typeface="Arial" charset="0"/>
                <a:cs typeface="Arial" charset="0"/>
              </a:rPr>
              <a:t>many installs now have a replacement for “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more</a:t>
            </a:r>
            <a:r>
              <a:rPr lang="en-US" altLang="en-US" sz="2400" smtClean="0">
                <a:latin typeface="Arial" charset="0"/>
                <a:cs typeface="Arial" charset="0"/>
              </a:rPr>
              <a:t>” called “less” which has nicer search features.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to return to the command prompt, type “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altLang="en-US" sz="2400" smtClean="0"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127375" y="1752600"/>
            <a:ext cx="28892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more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After the download…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00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File compression and decompression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gunzip ~/Downloads/whatever.tar.gz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	 - decompress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gzip ~/Downloads/whatever.tar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	 - compress, creates file with 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.gz </a:t>
            </a:r>
            <a:r>
              <a:rPr lang="en-US" altLang="en-US" sz="2400" smtClean="0">
                <a:latin typeface="Arial" charset="0"/>
                <a:cs typeface="Arial" charset="0"/>
              </a:rPr>
              <a:t>extension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449513" y="1752600"/>
            <a:ext cx="42449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gunzip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Where the %$#&amp; is it?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00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Search through directories, find files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find ./ -name ’important*.txt’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	 - look at everything under current working directory with name starting with “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important</a:t>
            </a:r>
            <a:r>
              <a:rPr lang="en-US" altLang="en-US" sz="2400" smtClean="0">
                <a:latin typeface="Arial" charset="0"/>
                <a:cs typeface="Arial" charset="0"/>
              </a:rPr>
              <a:t>” and ending in “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.txt</a:t>
            </a:r>
            <a:r>
              <a:rPr lang="en-US" altLang="en-US" sz="2400" smtClean="0">
                <a:latin typeface="Arial" charset="0"/>
                <a:cs typeface="Arial" charset="0"/>
              </a:rPr>
              <a:t>”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find / -name ’important*.txt’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 	- will always find it, but take a very long time!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127375" y="1752600"/>
            <a:ext cx="28892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find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Arial" charset="0"/>
                <a:cs typeface="Arial" charset="0"/>
              </a:rPr>
              <a:t>Control! Control! You must learn Control!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534400" cy="3200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Stop jobs that are running in the foreground.  Note: &lt;Ctrl&gt; is that key on the keyboard that says “Ctrl”.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&lt;Ctrl&gt;-Z</a:t>
            </a:r>
            <a:r>
              <a:rPr lang="en-US" altLang="en-US" sz="2400" smtClean="0">
                <a:latin typeface="Arial" charset="0"/>
                <a:cs typeface="Arial" charset="0"/>
              </a:rPr>
              <a:t>	 - get prompt back, but don’t kill the job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bg		</a:t>
            </a:r>
            <a:r>
              <a:rPr lang="en-US" altLang="en-US" sz="2400" smtClean="0">
                <a:latin typeface="Arial" charset="0"/>
                <a:cs typeface="Arial" charset="0"/>
              </a:rPr>
              <a:t>- after &lt;Ctrl&gt;-Z, put job in background</a:t>
            </a: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fg		</a:t>
            </a:r>
            <a:r>
              <a:rPr lang="en-US" altLang="en-US" sz="2400" smtClean="0">
                <a:latin typeface="Arial" charset="0"/>
                <a:cs typeface="Arial" charset="0"/>
              </a:rPr>
              <a:t>- I changed my mind! come back to foreground</a:t>
            </a: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&lt;Ctrl&gt;-A  </a:t>
            </a:r>
            <a:r>
              <a:rPr lang="en-US" altLang="en-US" sz="2400" smtClean="0">
                <a:latin typeface="Arial" charset="0"/>
                <a:cs typeface="Arial" charset="0"/>
              </a:rPr>
              <a:t>- go to beginning of the line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828800" y="1524000"/>
            <a:ext cx="5595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&lt;Ctrl&gt;-C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Did I run out of disk space?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00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Check how much space is left on disks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df </a:t>
            </a:r>
            <a:r>
              <a:rPr lang="en-US" altLang="en-US" sz="2400" smtClean="0">
                <a:latin typeface="Arial" charset="0"/>
                <a:cs typeface="Arial" charset="0"/>
              </a:rPr>
              <a:t>	 - look at space left on all disks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df . </a:t>
            </a:r>
            <a:r>
              <a:rPr lang="en-US" altLang="en-US" sz="2400" smtClean="0">
                <a:latin typeface="Arial" charset="0"/>
                <a:cs typeface="Arial" charset="0"/>
              </a:rPr>
              <a:t>	 - look at space left in the current working directory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du –sk . | sort –g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400" smtClean="0">
                <a:latin typeface="Arial" charset="0"/>
                <a:cs typeface="Arial" charset="0"/>
              </a:rPr>
              <a:t>	 - add up space taken up by all files and subdirectories, list biggest hog last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789238" y="1752600"/>
            <a:ext cx="35655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df du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Why so slow?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00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2400" dirty="0" smtClean="0">
                <a:latin typeface="Arial" charset="0"/>
                <a:cs typeface="Arial" charset="0"/>
              </a:rPr>
              <a:t>Look for programs that may be eating up CPU or memory.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2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2400" dirty="0" smtClean="0">
                <a:latin typeface="Courier New" pitchFamily="49" charset="0"/>
                <a:cs typeface="Courier New" pitchFamily="49" charset="0"/>
              </a:rPr>
              <a:t>top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	 - list processes in order of CPU usage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2400" dirty="0" smtClean="0">
                <a:latin typeface="Courier New" pitchFamily="49" charset="0"/>
                <a:cs typeface="Courier New" pitchFamily="49" charset="0"/>
              </a:rPr>
              <a:t>jobs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	 - list jobs running in background of current terminal</a:t>
            </a:r>
            <a:endParaRPr lang="en-US" alt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2400" dirty="0" err="1" smtClean="0">
                <a:latin typeface="Courier New" pitchFamily="49" charset="0"/>
                <a:cs typeface="Courier New" pitchFamily="49" charset="0"/>
              </a:rPr>
              <a:t>ps</a:t>
            </a:r>
            <a:r>
              <a:rPr lang="en-US" altLang="en-US" sz="2400" dirty="0" smtClean="0">
                <a:latin typeface="Courier New" pitchFamily="49" charset="0"/>
                <a:cs typeface="Courier New" pitchFamily="49" charset="0"/>
              </a:rPr>
              <a:t> –</a:t>
            </a:r>
            <a:r>
              <a:rPr lang="en-US" altLang="en-US" sz="2400" dirty="0" err="1" smtClean="0">
                <a:latin typeface="Courier New" pitchFamily="49" charset="0"/>
                <a:cs typeface="Courier New" pitchFamily="49" charset="0"/>
              </a:rPr>
              <a:t>fHu</a:t>
            </a:r>
            <a:r>
              <a:rPr lang="en-US" alt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400" dirty="0" err="1" smtClean="0">
                <a:latin typeface="Courier New" pitchFamily="49" charset="0"/>
                <a:cs typeface="Courier New" pitchFamily="49" charset="0"/>
              </a:rPr>
              <a:t>yourname</a:t>
            </a:r>
            <a:endParaRPr lang="en-US" alt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	 - list jobs belonging to your account in order of what spawned what 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(leave out the H on a mac)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449513" y="1752600"/>
            <a:ext cx="42449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ps top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Die Die Die!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00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Stop jobs that are running in the background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kill %1 </a:t>
            </a:r>
            <a:r>
              <a:rPr lang="en-US" altLang="en-US" sz="2400" smtClean="0">
                <a:latin typeface="Arial" charset="0"/>
                <a:cs typeface="Arial" charset="0"/>
              </a:rPr>
              <a:t>	 - kill job [1], as listed in “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jobs</a:t>
            </a:r>
            <a:r>
              <a:rPr lang="en-US" altLang="en-US" sz="2400" smtClean="0">
                <a:latin typeface="Arial" charset="0"/>
                <a:cs typeface="Arial" charset="0"/>
              </a:rPr>
              <a:t>”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kill 1234 </a:t>
            </a:r>
            <a:r>
              <a:rPr lang="en-US" altLang="en-US" sz="2400" smtClean="0">
                <a:latin typeface="Arial" charset="0"/>
                <a:cs typeface="Arial" charset="0"/>
              </a:rPr>
              <a:t> - kill job listed as 1234 by “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ps</a:t>
            </a:r>
            <a:r>
              <a:rPr lang="en-US" altLang="en-US" sz="2400" smtClean="0">
                <a:latin typeface="Arial" charset="0"/>
                <a:cs typeface="Arial" charset="0"/>
              </a:rPr>
              <a:t>” or “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top</a:t>
            </a:r>
            <a:r>
              <a:rPr lang="en-US" altLang="en-US" sz="2400" smtClean="0">
                <a:latin typeface="Arial" charset="0"/>
                <a:cs typeface="Arial" charset="0"/>
              </a:rPr>
              <a:t>”</a:t>
            </a: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kill -9 1234</a:t>
            </a:r>
            <a:r>
              <a:rPr lang="en-US" altLang="en-US" sz="2400" smtClean="0">
                <a:latin typeface="Arial" charset="0"/>
                <a:cs typeface="Arial" charset="0"/>
              </a:rPr>
              <a:t> - that was not a suggestion!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kill -9 -g 1234</a:t>
            </a:r>
            <a:r>
              <a:rPr lang="en-US" altLang="en-US" sz="2400" smtClean="0">
                <a:latin typeface="Arial" charset="0"/>
                <a:cs typeface="Arial" charset="0"/>
              </a:rPr>
              <a:t> – seriously kill that job and the 			    program that launched it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127375" y="1752600"/>
            <a:ext cx="28892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kill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the middle mouse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0861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too… much… typing!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304800" y="3200400"/>
            <a:ext cx="8077200" cy="3200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smtClean="0">
                <a:latin typeface="Arial" charset="0"/>
                <a:cs typeface="Arial" charset="0"/>
              </a:rPr>
              <a:t>1) Make sure X11 is running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smtClean="0">
                <a:latin typeface="Arial" charset="0"/>
                <a:cs typeface="Arial" charset="0"/>
              </a:rPr>
              <a:t>2) Select some text with mouse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smtClean="0">
                <a:latin typeface="Arial" charset="0"/>
                <a:cs typeface="Arial" charset="0"/>
              </a:rPr>
              <a:t>3) Move mouse over to your terminal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smtClean="0">
                <a:latin typeface="Arial" charset="0"/>
                <a:cs typeface="Arial" charset="0"/>
              </a:rPr>
              <a:t>4) Hit middle mouse button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smtClean="0">
                <a:latin typeface="Arial" charset="0"/>
                <a:cs typeface="Arial" charset="0"/>
              </a:rPr>
              <a:t>5) No keyboard required!</a:t>
            </a:r>
          </a:p>
        </p:txBody>
      </p:sp>
      <p:sp>
        <p:nvSpPr>
          <p:cNvPr id="21509" name="AutoShape 2" descr="Image result for middle mouse button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510" name="AutoShape 4" descr="Image result for middle mouse button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511" name="AutoShape 6" descr="Image result for middle mouse button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512" name="AutoShape 8" descr="Image result for middle mouse button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13492" cy="6324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24400" y="5029200"/>
            <a:ext cx="1295400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828800" y="5105400"/>
            <a:ext cx="1219200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DIALS demo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dials_tutorial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dials_tutorial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ln –sf /home/data/course_2018 .</a:t>
            </a:r>
            <a:endParaRPr lang="en-US" spc="-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dui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2819400" y="20574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Space!</a:t>
            </a:r>
          </a:p>
        </p:txBody>
      </p:sp>
      <p:sp>
        <p:nvSpPr>
          <p:cNvPr id="7" name="Right Arrow 6"/>
          <p:cNvSpPr/>
          <p:nvPr/>
        </p:nvSpPr>
        <p:spPr>
          <a:xfrm rot="5400000">
            <a:off x="4267200" y="18288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underscore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905000"/>
            <a:ext cx="990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type!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10400" y="25908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8153400" y="32004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Space!</a:t>
            </a:r>
          </a:p>
        </p:txBody>
      </p:sp>
    </p:spTree>
    <p:extLst>
      <p:ext uri="{BB962C8B-B14F-4D97-AF65-F5344CB8AC3E}">
        <p14:creationId xmlns:p14="http://schemas.microsoft.com/office/powerpoint/2010/main" val="398785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animBg="1"/>
      <p:bldP spid="7" grpId="0" uiExpand="1" animBg="1"/>
      <p:bldP spid="9" grpId="0" uiExpand="1" animBg="1"/>
      <p:bldP spid="10" grpId="0" uiExpand="1" animBg="1"/>
      <p:bldP spid="11" grpId="0" uiExpan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7488" r="5486" b="15060"/>
          <a:stretch/>
        </p:blipFill>
        <p:spPr>
          <a:xfrm>
            <a:off x="457200" y="1752600"/>
            <a:ext cx="8352890" cy="28870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62200" y="3276586"/>
            <a:ext cx="6420124" cy="2768277"/>
            <a:chOff x="717551" y="1374995"/>
            <a:chExt cx="6420124" cy="2768277"/>
          </a:xfrm>
        </p:grpSpPr>
        <p:sp>
          <p:nvSpPr>
            <p:cNvPr id="8" name="Freeform 7"/>
            <p:cNvSpPr/>
            <p:nvPr/>
          </p:nvSpPr>
          <p:spPr>
            <a:xfrm>
              <a:off x="717551" y="1374995"/>
              <a:ext cx="3875853" cy="2038633"/>
            </a:xfrm>
            <a:custGeom>
              <a:avLst/>
              <a:gdLst>
                <a:gd name="connsiteX0" fmla="*/ 585230 w 585230"/>
                <a:gd name="connsiteY0" fmla="*/ 0 h 478565"/>
                <a:gd name="connsiteX1" fmla="*/ 38299 w 585230"/>
                <a:gd name="connsiteY1" fmla="*/ 119641 h 478565"/>
                <a:gd name="connsiteX2" fmla="*/ 89574 w 585230"/>
                <a:gd name="connsiteY2" fmla="*/ 478565 h 478565"/>
                <a:gd name="connsiteX0" fmla="*/ 550232 w 1482684"/>
                <a:gd name="connsiteY0" fmla="*/ 0 h 133697"/>
                <a:gd name="connsiteX1" fmla="*/ 3301 w 1482684"/>
                <a:gd name="connsiteY1" fmla="*/ 119641 h 133697"/>
                <a:gd name="connsiteX2" fmla="*/ 1482684 w 1482684"/>
                <a:gd name="connsiteY2" fmla="*/ 47050 h 133697"/>
                <a:gd name="connsiteX0" fmla="*/ 51631 w 984083"/>
                <a:gd name="connsiteY0" fmla="*/ 0 h 123872"/>
                <a:gd name="connsiteX1" fmla="*/ 367729 w 984083"/>
                <a:gd name="connsiteY1" fmla="*/ 109367 h 123872"/>
                <a:gd name="connsiteX2" fmla="*/ 984083 w 984083"/>
                <a:gd name="connsiteY2" fmla="*/ 47050 h 123872"/>
                <a:gd name="connsiteX0" fmla="*/ 51631 w 984083"/>
                <a:gd name="connsiteY0" fmla="*/ 0 h 147996"/>
                <a:gd name="connsiteX1" fmla="*/ 367729 w 984083"/>
                <a:gd name="connsiteY1" fmla="*/ 109367 h 147996"/>
                <a:gd name="connsiteX2" fmla="*/ 984083 w 984083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94507 w 1026959"/>
                <a:gd name="connsiteY0" fmla="*/ 996 h 110578"/>
                <a:gd name="connsiteX1" fmla="*/ 410605 w 1026959"/>
                <a:gd name="connsiteY1" fmla="*/ 110363 h 110578"/>
                <a:gd name="connsiteX2" fmla="*/ 1026959 w 1026959"/>
                <a:gd name="connsiteY2" fmla="*/ 48046 h 110578"/>
                <a:gd name="connsiteX0" fmla="*/ 93044 w 1950170"/>
                <a:gd name="connsiteY0" fmla="*/ 466482 h 595084"/>
                <a:gd name="connsiteX1" fmla="*/ 409142 w 1950170"/>
                <a:gd name="connsiteY1" fmla="*/ 575849 h 595084"/>
                <a:gd name="connsiteX2" fmla="*/ 1950170 w 1950170"/>
                <a:gd name="connsiteY2" fmla="*/ 20372 h 595084"/>
                <a:gd name="connsiteX0" fmla="*/ 93044 w 1950170"/>
                <a:gd name="connsiteY0" fmla="*/ 446110 h 574712"/>
                <a:gd name="connsiteX1" fmla="*/ 409142 w 1950170"/>
                <a:gd name="connsiteY1" fmla="*/ 555477 h 574712"/>
                <a:gd name="connsiteX2" fmla="*/ 1950170 w 1950170"/>
                <a:gd name="connsiteY2" fmla="*/ 0 h 574712"/>
                <a:gd name="connsiteX0" fmla="*/ 85306 w 1993803"/>
                <a:gd name="connsiteY0" fmla="*/ 805705 h 807662"/>
                <a:gd name="connsiteX1" fmla="*/ 452775 w 1993803"/>
                <a:gd name="connsiteY1" fmla="*/ 555477 h 807662"/>
                <a:gd name="connsiteX2" fmla="*/ 1993803 w 1993803"/>
                <a:gd name="connsiteY2" fmla="*/ 0 h 807662"/>
                <a:gd name="connsiteX0" fmla="*/ 41408 w 1949905"/>
                <a:gd name="connsiteY0" fmla="*/ 805705 h 806567"/>
                <a:gd name="connsiteX1" fmla="*/ 932859 w 1949905"/>
                <a:gd name="connsiteY1" fmla="*/ 360268 h 806567"/>
                <a:gd name="connsiteX2" fmla="*/ 1949905 w 1949905"/>
                <a:gd name="connsiteY2" fmla="*/ 0 h 806567"/>
                <a:gd name="connsiteX0" fmla="*/ 0 w 1908497"/>
                <a:gd name="connsiteY0" fmla="*/ 805705 h 805705"/>
                <a:gd name="connsiteX1" fmla="*/ 891451 w 1908497"/>
                <a:gd name="connsiteY1" fmla="*/ 360268 h 805705"/>
                <a:gd name="connsiteX2" fmla="*/ 1908497 w 1908497"/>
                <a:gd name="connsiteY2" fmla="*/ 0 h 805705"/>
                <a:gd name="connsiteX0" fmla="*/ 3120989 w 3150880"/>
                <a:gd name="connsiteY0" fmla="*/ 36601 h 1908510"/>
                <a:gd name="connsiteX1" fmla="*/ 77438 w 3150880"/>
                <a:gd name="connsiteY1" fmla="*/ 1820656 h 1908510"/>
                <a:gd name="connsiteX2" fmla="*/ 1094484 w 3150880"/>
                <a:gd name="connsiteY2" fmla="*/ 1460388 h 1908510"/>
                <a:gd name="connsiteX0" fmla="*/ 3120989 w 3120989"/>
                <a:gd name="connsiteY0" fmla="*/ 0 h 1871909"/>
                <a:gd name="connsiteX1" fmla="*/ 77438 w 3120989"/>
                <a:gd name="connsiteY1" fmla="*/ 1784055 h 1871909"/>
                <a:gd name="connsiteX2" fmla="*/ 1094484 w 3120989"/>
                <a:gd name="connsiteY2" fmla="*/ 1423787 h 1871909"/>
                <a:gd name="connsiteX0" fmla="*/ 6292716 w 6292716"/>
                <a:gd name="connsiteY0" fmla="*/ 127611 h 1911938"/>
                <a:gd name="connsiteX1" fmla="*/ 3249165 w 6292716"/>
                <a:gd name="connsiteY1" fmla="*/ 1911666 h 1911938"/>
                <a:gd name="connsiteX2" fmla="*/ 64081 w 6292716"/>
                <a:gd name="connsiteY2" fmla="*/ 0 h 1911938"/>
                <a:gd name="connsiteX0" fmla="*/ 6228635 w 6228635"/>
                <a:gd name="connsiteY0" fmla="*/ 127625 h 1911952"/>
                <a:gd name="connsiteX1" fmla="*/ 3185084 w 6228635"/>
                <a:gd name="connsiteY1" fmla="*/ 1911680 h 1911952"/>
                <a:gd name="connsiteX2" fmla="*/ 0 w 6228635"/>
                <a:gd name="connsiteY2" fmla="*/ 14 h 1911952"/>
                <a:gd name="connsiteX0" fmla="*/ 6341651 w 6341651"/>
                <a:gd name="connsiteY0" fmla="*/ 96803 h 1881015"/>
                <a:gd name="connsiteX1" fmla="*/ 3298100 w 6341651"/>
                <a:gd name="connsiteY1" fmla="*/ 1880858 h 1881015"/>
                <a:gd name="connsiteX2" fmla="*/ 0 w 6341651"/>
                <a:gd name="connsiteY2" fmla="*/ 15 h 1881015"/>
                <a:gd name="connsiteX0" fmla="*/ 3875853 w 3875853"/>
                <a:gd name="connsiteY0" fmla="*/ 2038621 h 2330933"/>
                <a:gd name="connsiteX1" fmla="*/ 3298100 w 3875853"/>
                <a:gd name="connsiteY1" fmla="*/ 1880860 h 2330933"/>
                <a:gd name="connsiteX2" fmla="*/ 0 w 3875853"/>
                <a:gd name="connsiteY2" fmla="*/ 17 h 2330933"/>
                <a:gd name="connsiteX0" fmla="*/ 3875853 w 3875853"/>
                <a:gd name="connsiteY0" fmla="*/ 2038621 h 2038621"/>
                <a:gd name="connsiteX1" fmla="*/ 3298100 w 3875853"/>
                <a:gd name="connsiteY1" fmla="*/ 1880860 h 2038621"/>
                <a:gd name="connsiteX2" fmla="*/ 0 w 3875853"/>
                <a:gd name="connsiteY2" fmla="*/ 17 h 2038621"/>
                <a:gd name="connsiteX0" fmla="*/ 3875853 w 3875853"/>
                <a:gd name="connsiteY0" fmla="*/ 2038633 h 2038633"/>
                <a:gd name="connsiteX1" fmla="*/ 2568635 w 3875853"/>
                <a:gd name="connsiteY1" fmla="*/ 1243874 h 2038633"/>
                <a:gd name="connsiteX2" fmla="*/ 0 w 3875853"/>
                <a:gd name="connsiteY2" fmla="*/ 29 h 203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75853" h="2038633">
                  <a:moveTo>
                    <a:pt x="3875853" y="2038633"/>
                  </a:moveTo>
                  <a:cubicBezTo>
                    <a:pt x="3242999" y="1657879"/>
                    <a:pt x="3214610" y="1583641"/>
                    <a:pt x="2568635" y="1243874"/>
                  </a:cubicBezTo>
                  <a:cubicBezTo>
                    <a:pt x="1922660" y="904107"/>
                    <a:pt x="1885148" y="-5989"/>
                    <a:pt x="0" y="29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9951" y="3127609"/>
              <a:ext cx="245772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ype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(with keyboard)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89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free R flag?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$ </a:t>
            </a:r>
            <a:r>
              <a:rPr lang="en-US" dirty="0" smtClean="0"/>
              <a:t>echo </a:t>
            </a:r>
            <a:r>
              <a:rPr lang="en-US" dirty="0" err="1" smtClean="0"/>
              <a:t>symm</a:t>
            </a:r>
            <a:r>
              <a:rPr lang="en-US" dirty="0" smtClean="0"/>
              <a:t> P43212 |\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reindex</a:t>
            </a:r>
            <a:r>
              <a:rPr lang="en-US" dirty="0" smtClean="0"/>
              <a:t> </a:t>
            </a:r>
            <a:r>
              <a:rPr lang="en-US" dirty="0" err="1" smtClean="0"/>
              <a:t>hklin</a:t>
            </a:r>
            <a:r>
              <a:rPr lang="en-US" dirty="0" smtClean="0"/>
              <a:t> </a:t>
            </a:r>
            <a:r>
              <a:rPr lang="en-US" dirty="0" err="1" smtClean="0"/>
              <a:t>output_file_name.mtz</a:t>
            </a:r>
            <a:r>
              <a:rPr lang="en-US" dirty="0" smtClean="0"/>
              <a:t> </a:t>
            </a:r>
            <a:r>
              <a:rPr lang="en-US" dirty="0" err="1" smtClean="0"/>
              <a:t>hklout</a:t>
            </a:r>
            <a:r>
              <a:rPr lang="en-US" dirty="0" smtClean="0"/>
              <a:t> \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reindexed.mtz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$ </a:t>
            </a:r>
            <a:r>
              <a:rPr lang="en-US" dirty="0" err="1"/>
              <a:t>uniqueify</a:t>
            </a:r>
            <a:r>
              <a:rPr lang="en-US" dirty="0"/>
              <a:t> </a:t>
            </a:r>
            <a:r>
              <a:rPr lang="en-US" dirty="0" err="1"/>
              <a:t>reindexed.mtz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6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free R flag?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$ </a:t>
            </a:r>
            <a:r>
              <a:rPr lang="en-US" dirty="0" err="1"/>
              <a:t>uniqueify</a:t>
            </a:r>
            <a:r>
              <a:rPr lang="en-US" dirty="0"/>
              <a:t> </a:t>
            </a:r>
            <a:r>
              <a:rPr lang="en-US" dirty="0" err="1"/>
              <a:t>reindexed.mtz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refinement in </a:t>
            </a:r>
            <a:r>
              <a:rPr lang="en-US" dirty="0" err="1" smtClean="0"/>
              <a:t>refmac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pc="-100" dirty="0" smtClean="0">
                <a:solidFill>
                  <a:srgbClr val="00B050"/>
                </a:solidFill>
              </a:rPr>
              <a:t>$ </a:t>
            </a:r>
            <a:r>
              <a:rPr lang="en-US" spc="-100" dirty="0" smtClean="0"/>
              <a:t>echo  “”| </a:t>
            </a:r>
            <a:r>
              <a:rPr lang="en-US" spc="-100" dirty="0" smtClean="0"/>
              <a:t>refmac5 </a:t>
            </a:r>
            <a:r>
              <a:rPr lang="en-US" spc="-100" dirty="0" err="1" smtClean="0"/>
              <a:t>hklin</a:t>
            </a:r>
            <a:r>
              <a:rPr lang="en-US" spc="-100" dirty="0" smtClean="0"/>
              <a:t> </a:t>
            </a:r>
            <a:r>
              <a:rPr lang="en-US" spc="-100" dirty="0" err="1" smtClean="0"/>
              <a:t>reindexed-unique.mtz</a:t>
            </a:r>
            <a:r>
              <a:rPr lang="en-US" spc="-100" dirty="0" smtClean="0"/>
              <a:t> \</a:t>
            </a:r>
          </a:p>
          <a:p>
            <a:pPr marL="0" indent="0">
              <a:buNone/>
            </a:pPr>
            <a:r>
              <a:rPr lang="en-US" spc="-100" dirty="0" smtClean="0"/>
              <a:t>    </a:t>
            </a:r>
            <a:r>
              <a:rPr lang="en-US" spc="-100" dirty="0" err="1" smtClean="0"/>
              <a:t>xyzin</a:t>
            </a:r>
            <a:r>
              <a:rPr lang="en-US" spc="-100" dirty="0" smtClean="0"/>
              <a:t> </a:t>
            </a:r>
            <a:r>
              <a:rPr lang="en-US" spc="-100" dirty="0" smtClean="0"/>
              <a:t>phaser.1.pdb &gt;! refmac.log </a:t>
            </a:r>
            <a:endParaRPr lang="en-US" spc="-100" dirty="0" smtClean="0"/>
          </a:p>
          <a:p>
            <a:pPr marL="0" indent="0">
              <a:buNone/>
            </a:pPr>
            <a:endParaRPr lang="en-US" spc="-1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refinement in </a:t>
            </a:r>
            <a:r>
              <a:rPr lang="en-US" dirty="0" err="1" smtClean="0"/>
              <a:t>refmac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pc="-100" dirty="0" smtClean="0">
                <a:solidFill>
                  <a:srgbClr val="00B050"/>
                </a:solidFill>
              </a:rPr>
              <a:t>$ </a:t>
            </a:r>
            <a:r>
              <a:rPr lang="en-US" spc="-100" dirty="0" smtClean="0"/>
              <a:t>echo  “”| </a:t>
            </a:r>
            <a:r>
              <a:rPr lang="en-US" spc="-100" dirty="0" smtClean="0"/>
              <a:t>refmac5 </a:t>
            </a:r>
            <a:r>
              <a:rPr lang="en-US" spc="-100" dirty="0" err="1" smtClean="0"/>
              <a:t>hklin</a:t>
            </a:r>
            <a:r>
              <a:rPr lang="en-US" spc="-100" dirty="0" smtClean="0"/>
              <a:t> </a:t>
            </a:r>
            <a:r>
              <a:rPr lang="en-US" spc="-100" dirty="0" err="1" smtClean="0"/>
              <a:t>reindexed-unique.mtz</a:t>
            </a:r>
            <a:r>
              <a:rPr lang="en-US" spc="-100" dirty="0" smtClean="0"/>
              <a:t> \</a:t>
            </a:r>
          </a:p>
          <a:p>
            <a:pPr marL="0" indent="0">
              <a:buNone/>
            </a:pPr>
            <a:r>
              <a:rPr lang="en-US" spc="-100" dirty="0"/>
              <a:t> </a:t>
            </a:r>
            <a:r>
              <a:rPr lang="en-US" spc="-100" dirty="0" smtClean="0"/>
              <a:t>    </a:t>
            </a:r>
            <a:r>
              <a:rPr lang="en-US" spc="-100" dirty="0" err="1" smtClean="0"/>
              <a:t>hklout</a:t>
            </a:r>
            <a:r>
              <a:rPr lang="en-US" spc="-100" dirty="0" smtClean="0"/>
              <a:t> </a:t>
            </a:r>
            <a:r>
              <a:rPr lang="en-US" spc="-100" dirty="0" err="1" smtClean="0"/>
              <a:t>refmacout.mtz</a:t>
            </a:r>
            <a:r>
              <a:rPr lang="en-US" spc="-100" dirty="0" smtClean="0"/>
              <a:t> \</a:t>
            </a:r>
          </a:p>
          <a:p>
            <a:pPr marL="0" indent="0">
              <a:buNone/>
            </a:pPr>
            <a:r>
              <a:rPr lang="en-US" spc="-100" dirty="0"/>
              <a:t> </a:t>
            </a:r>
            <a:r>
              <a:rPr lang="en-US" spc="-100" dirty="0" smtClean="0"/>
              <a:t>   </a:t>
            </a:r>
            <a:r>
              <a:rPr lang="en-US" spc="-100" dirty="0" err="1" smtClean="0"/>
              <a:t>xyzin</a:t>
            </a:r>
            <a:r>
              <a:rPr lang="en-US" spc="-100" dirty="0" smtClean="0"/>
              <a:t> phaser.1.pdb </a:t>
            </a:r>
            <a:r>
              <a:rPr lang="en-US" spc="-100" dirty="0" err="1" smtClean="0"/>
              <a:t>xyzout</a:t>
            </a:r>
            <a:r>
              <a:rPr lang="en-US" spc="-100" dirty="0" smtClean="0"/>
              <a:t> refmacout.pdb </a:t>
            </a:r>
            <a:r>
              <a:rPr lang="en-US" spc="-100" dirty="0" smtClean="0"/>
              <a:t> </a:t>
            </a:r>
            <a:r>
              <a:rPr lang="en-US" spc="-100" dirty="0" smtClean="0"/>
              <a:t>\</a:t>
            </a:r>
            <a:endParaRPr lang="en-US" spc="-100" dirty="0" smtClean="0"/>
          </a:p>
          <a:p>
            <a:pPr marL="0" indent="0">
              <a:buNone/>
            </a:pPr>
            <a:r>
              <a:rPr lang="en-US" spc="-100" dirty="0" smtClean="0"/>
              <a:t>     </a:t>
            </a:r>
            <a:r>
              <a:rPr lang="en-US" spc="-100" dirty="0" smtClean="0"/>
              <a:t>&gt;! refmac.log </a:t>
            </a:r>
            <a:endParaRPr lang="en-US" spc="-100" dirty="0" smtClean="0"/>
          </a:p>
          <a:p>
            <a:pPr marL="0" indent="0">
              <a:buNone/>
            </a:pPr>
            <a:endParaRPr lang="en-US" spc="-1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refinement in </a:t>
            </a:r>
            <a:r>
              <a:rPr lang="en-US" dirty="0" err="1" smtClean="0"/>
              <a:t>refmac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pc="-100" dirty="0" smtClean="0">
                <a:solidFill>
                  <a:srgbClr val="00B050"/>
                </a:solidFill>
              </a:rPr>
              <a:t>$ </a:t>
            </a:r>
            <a:r>
              <a:rPr lang="en-US" spc="-100" dirty="0" smtClean="0"/>
              <a:t>refmac5 </a:t>
            </a:r>
            <a:r>
              <a:rPr lang="en-US" spc="-100" dirty="0" err="1" smtClean="0"/>
              <a:t>hklin</a:t>
            </a:r>
            <a:r>
              <a:rPr lang="en-US" spc="-100" dirty="0" smtClean="0"/>
              <a:t> </a:t>
            </a:r>
            <a:r>
              <a:rPr lang="en-US" spc="-100" dirty="0" err="1" smtClean="0"/>
              <a:t>reindexed-unique.mtz</a:t>
            </a:r>
            <a:r>
              <a:rPr lang="en-US" spc="-100" dirty="0" smtClean="0"/>
              <a:t> \</a:t>
            </a:r>
          </a:p>
          <a:p>
            <a:pPr marL="0" indent="0">
              <a:buNone/>
            </a:pPr>
            <a:r>
              <a:rPr lang="en-US" spc="-100" dirty="0"/>
              <a:t> </a:t>
            </a:r>
            <a:r>
              <a:rPr lang="en-US" spc="-100" dirty="0" smtClean="0"/>
              <a:t>    </a:t>
            </a:r>
            <a:r>
              <a:rPr lang="en-US" spc="-100" dirty="0" err="1" smtClean="0"/>
              <a:t>hklout</a:t>
            </a:r>
            <a:r>
              <a:rPr lang="en-US" spc="-100" dirty="0" smtClean="0"/>
              <a:t> </a:t>
            </a:r>
            <a:r>
              <a:rPr lang="en-US" spc="-100" dirty="0" err="1" smtClean="0"/>
              <a:t>refmacout.mtz</a:t>
            </a:r>
            <a:r>
              <a:rPr lang="en-US" spc="-100" dirty="0" smtClean="0"/>
              <a:t> \</a:t>
            </a:r>
          </a:p>
          <a:p>
            <a:pPr marL="0" indent="0">
              <a:buNone/>
            </a:pPr>
            <a:r>
              <a:rPr lang="en-US" spc="-100" dirty="0"/>
              <a:t> </a:t>
            </a:r>
            <a:r>
              <a:rPr lang="en-US" spc="-100" dirty="0" smtClean="0"/>
              <a:t>   </a:t>
            </a:r>
            <a:r>
              <a:rPr lang="en-US" spc="-100" dirty="0" err="1" smtClean="0"/>
              <a:t>xyzin</a:t>
            </a:r>
            <a:r>
              <a:rPr lang="en-US" spc="-100" dirty="0" smtClean="0"/>
              <a:t> phaser.1.pdb </a:t>
            </a:r>
            <a:r>
              <a:rPr lang="en-US" spc="-100" dirty="0" err="1" smtClean="0"/>
              <a:t>xyzout</a:t>
            </a:r>
            <a:r>
              <a:rPr lang="en-US" spc="-100" dirty="0" smtClean="0"/>
              <a:t> refmacout.pdb </a:t>
            </a:r>
            <a:r>
              <a:rPr lang="en-US" spc="-100" dirty="0"/>
              <a:t>&lt;&lt; </a:t>
            </a:r>
            <a:r>
              <a:rPr lang="en-US" spc="-100" dirty="0" smtClean="0"/>
              <a:t>EOF |\</a:t>
            </a:r>
          </a:p>
          <a:p>
            <a:pPr marL="0" indent="0">
              <a:buNone/>
            </a:pPr>
            <a:r>
              <a:rPr lang="en-US" spc="-100" dirty="0" smtClean="0"/>
              <a:t>cat &gt;! </a:t>
            </a:r>
            <a:r>
              <a:rPr lang="en-US" spc="-100" dirty="0"/>
              <a:t>r</a:t>
            </a:r>
            <a:r>
              <a:rPr lang="en-US" spc="-100" dirty="0" smtClean="0"/>
              <a:t>efmac.log</a:t>
            </a:r>
            <a:r>
              <a:rPr lang="en-US" spc="-100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EOF</a:t>
            </a:r>
            <a:endParaRPr lang="en-US" dirty="0"/>
          </a:p>
          <a:p>
            <a:pPr marL="0" indent="0">
              <a:buNone/>
            </a:pPr>
            <a:endParaRPr lang="en-US" spc="-100" dirty="0" smtClean="0"/>
          </a:p>
          <a:p>
            <a:pPr marL="0" indent="0">
              <a:buNone/>
            </a:pPr>
            <a:endParaRPr lang="en-US" spc="-1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refinement in </a:t>
            </a:r>
            <a:r>
              <a:rPr lang="en-US" dirty="0" err="1" smtClean="0"/>
              <a:t>refmac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pc="-100" dirty="0" smtClean="0">
                <a:solidFill>
                  <a:srgbClr val="00B050"/>
                </a:solidFill>
              </a:rPr>
              <a:t>$ </a:t>
            </a:r>
            <a:r>
              <a:rPr lang="en-US" spc="-100" dirty="0" smtClean="0"/>
              <a:t>refmac5 </a:t>
            </a:r>
            <a:r>
              <a:rPr lang="en-US" spc="-100" dirty="0" err="1" smtClean="0"/>
              <a:t>hklin</a:t>
            </a:r>
            <a:r>
              <a:rPr lang="en-US" spc="-100" dirty="0" smtClean="0"/>
              <a:t> </a:t>
            </a:r>
            <a:r>
              <a:rPr lang="en-US" spc="-100" dirty="0" err="1" smtClean="0"/>
              <a:t>reindexed-unique.mtz</a:t>
            </a:r>
            <a:r>
              <a:rPr lang="en-US" spc="-100" dirty="0" smtClean="0"/>
              <a:t> \</a:t>
            </a:r>
          </a:p>
          <a:p>
            <a:pPr marL="0" indent="0">
              <a:buNone/>
            </a:pPr>
            <a:r>
              <a:rPr lang="en-US" spc="-100" dirty="0"/>
              <a:t> </a:t>
            </a:r>
            <a:r>
              <a:rPr lang="en-US" spc="-100" dirty="0" smtClean="0"/>
              <a:t>    </a:t>
            </a:r>
            <a:r>
              <a:rPr lang="en-US" spc="-100" dirty="0" err="1" smtClean="0"/>
              <a:t>hklout</a:t>
            </a:r>
            <a:r>
              <a:rPr lang="en-US" spc="-100" dirty="0" smtClean="0"/>
              <a:t> </a:t>
            </a:r>
            <a:r>
              <a:rPr lang="en-US" spc="-100" dirty="0" err="1" smtClean="0"/>
              <a:t>refmacout.mtz</a:t>
            </a:r>
            <a:r>
              <a:rPr lang="en-US" spc="-100" dirty="0" smtClean="0"/>
              <a:t> \</a:t>
            </a:r>
          </a:p>
          <a:p>
            <a:pPr marL="0" indent="0">
              <a:buNone/>
            </a:pPr>
            <a:r>
              <a:rPr lang="en-US" spc="-100" dirty="0"/>
              <a:t> </a:t>
            </a:r>
            <a:r>
              <a:rPr lang="en-US" spc="-100" dirty="0" smtClean="0"/>
              <a:t>   </a:t>
            </a:r>
            <a:r>
              <a:rPr lang="en-US" spc="-100" dirty="0" err="1" smtClean="0"/>
              <a:t>xyzin</a:t>
            </a:r>
            <a:r>
              <a:rPr lang="en-US" spc="-100" dirty="0" smtClean="0"/>
              <a:t> phaser.1.pdb </a:t>
            </a:r>
            <a:r>
              <a:rPr lang="en-US" spc="-100" dirty="0" err="1" smtClean="0"/>
              <a:t>xyzout</a:t>
            </a:r>
            <a:r>
              <a:rPr lang="en-US" spc="-100" dirty="0" smtClean="0"/>
              <a:t> refmacout.pdb </a:t>
            </a:r>
            <a:r>
              <a:rPr lang="en-US" spc="-100" dirty="0"/>
              <a:t>&lt;&lt; </a:t>
            </a:r>
            <a:r>
              <a:rPr lang="en-US" spc="-100" dirty="0" smtClean="0"/>
              <a:t>EOF |\</a:t>
            </a:r>
          </a:p>
          <a:p>
            <a:pPr marL="0" indent="0">
              <a:buNone/>
            </a:pPr>
            <a:r>
              <a:rPr lang="en-US" spc="-100" dirty="0" smtClean="0"/>
              <a:t>    tee refmac.log</a:t>
            </a:r>
            <a:r>
              <a:rPr lang="en-US" spc="-100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EOF</a:t>
            </a:r>
            <a:endParaRPr lang="en-US" dirty="0"/>
          </a:p>
          <a:p>
            <a:pPr marL="0" indent="0">
              <a:buNone/>
            </a:pPr>
            <a:endParaRPr lang="en-US" spc="-100" dirty="0" smtClean="0"/>
          </a:p>
          <a:p>
            <a:pPr marL="0" indent="0">
              <a:buNone/>
            </a:pPr>
            <a:endParaRPr lang="en-US" spc="-1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refinement in </a:t>
            </a:r>
            <a:r>
              <a:rPr lang="en-US" dirty="0" err="1" smtClean="0"/>
              <a:t>refmac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pc="-100" dirty="0" smtClean="0">
                <a:solidFill>
                  <a:srgbClr val="00B050"/>
                </a:solidFill>
              </a:rPr>
              <a:t>$ </a:t>
            </a:r>
            <a:r>
              <a:rPr lang="en-US" spc="-100" dirty="0" smtClean="0"/>
              <a:t>refmac5 </a:t>
            </a:r>
            <a:r>
              <a:rPr lang="en-US" spc="-100" dirty="0" err="1" smtClean="0"/>
              <a:t>hklin</a:t>
            </a:r>
            <a:r>
              <a:rPr lang="en-US" spc="-100" dirty="0" smtClean="0"/>
              <a:t> </a:t>
            </a:r>
            <a:r>
              <a:rPr lang="en-US" spc="-100" dirty="0" err="1" smtClean="0"/>
              <a:t>reindexed-unique.mtz</a:t>
            </a:r>
            <a:r>
              <a:rPr lang="en-US" spc="-100" dirty="0" smtClean="0"/>
              <a:t> \</a:t>
            </a:r>
          </a:p>
          <a:p>
            <a:pPr marL="0" indent="0">
              <a:buNone/>
            </a:pPr>
            <a:r>
              <a:rPr lang="en-US" spc="-100" dirty="0"/>
              <a:t> </a:t>
            </a:r>
            <a:r>
              <a:rPr lang="en-US" spc="-100" dirty="0" smtClean="0"/>
              <a:t>    </a:t>
            </a:r>
            <a:r>
              <a:rPr lang="en-US" spc="-100" dirty="0" err="1" smtClean="0"/>
              <a:t>hklout</a:t>
            </a:r>
            <a:r>
              <a:rPr lang="en-US" spc="-100" dirty="0" smtClean="0"/>
              <a:t> </a:t>
            </a:r>
            <a:r>
              <a:rPr lang="en-US" spc="-100" dirty="0" err="1" smtClean="0"/>
              <a:t>refmacout.mtz</a:t>
            </a:r>
            <a:r>
              <a:rPr lang="en-US" spc="-100" dirty="0" smtClean="0"/>
              <a:t> \</a:t>
            </a:r>
          </a:p>
          <a:p>
            <a:pPr marL="0" indent="0">
              <a:buNone/>
            </a:pPr>
            <a:r>
              <a:rPr lang="en-US" spc="-100" dirty="0"/>
              <a:t> </a:t>
            </a:r>
            <a:r>
              <a:rPr lang="en-US" spc="-100" dirty="0" smtClean="0"/>
              <a:t>   </a:t>
            </a:r>
            <a:r>
              <a:rPr lang="en-US" spc="-100" dirty="0" err="1" smtClean="0"/>
              <a:t>xyzin</a:t>
            </a:r>
            <a:r>
              <a:rPr lang="en-US" spc="-100" dirty="0" smtClean="0"/>
              <a:t> phaser.1.pdb </a:t>
            </a:r>
            <a:r>
              <a:rPr lang="en-US" spc="-100" dirty="0" err="1" smtClean="0"/>
              <a:t>xyzout</a:t>
            </a:r>
            <a:r>
              <a:rPr lang="en-US" spc="-100" dirty="0" smtClean="0"/>
              <a:t> refmacout.pdb </a:t>
            </a:r>
            <a:r>
              <a:rPr lang="en-US" spc="-100" dirty="0"/>
              <a:t>&lt;&lt; </a:t>
            </a:r>
            <a:r>
              <a:rPr lang="en-US" spc="-100" dirty="0" smtClean="0"/>
              <a:t>EOF </a:t>
            </a:r>
            <a:r>
              <a:rPr lang="en-US" spc="-100" dirty="0" smtClean="0"/>
              <a:t>|\</a:t>
            </a:r>
            <a:endParaRPr lang="en-US" spc="-100" dirty="0" smtClean="0"/>
          </a:p>
          <a:p>
            <a:pPr marL="0" indent="0">
              <a:buNone/>
            </a:pPr>
            <a:r>
              <a:rPr lang="en-US" spc="-100" dirty="0" smtClean="0"/>
              <a:t>     tee refmac.log </a:t>
            </a:r>
            <a:endParaRPr lang="en-US" spc="-100" dirty="0" smtClean="0"/>
          </a:p>
          <a:p>
            <a:pPr marL="0" indent="0">
              <a:buNone/>
            </a:pPr>
            <a:r>
              <a:rPr lang="en-US" dirty="0" smtClean="0"/>
              <a:t>occupancy </a:t>
            </a:r>
            <a:r>
              <a:rPr lang="en-US" dirty="0"/>
              <a:t>refine</a:t>
            </a:r>
          </a:p>
          <a:p>
            <a:pPr marL="0" indent="0">
              <a:buNone/>
            </a:pPr>
            <a:r>
              <a:rPr lang="en-US" dirty="0"/>
              <a:t>occupancy group id 1 chain A residue 440 alt A</a:t>
            </a:r>
          </a:p>
          <a:p>
            <a:pPr marL="0" indent="0">
              <a:buNone/>
            </a:pPr>
            <a:r>
              <a:rPr lang="en-US" dirty="0"/>
              <a:t>occupancy group id 2 chain A residue 440 alt B</a:t>
            </a:r>
          </a:p>
          <a:p>
            <a:pPr marL="0" indent="0">
              <a:buNone/>
            </a:pPr>
            <a:r>
              <a:rPr lang="en-US" dirty="0"/>
              <a:t>occupancy group alts complete  1 </a:t>
            </a:r>
            <a:r>
              <a:rPr lang="en-US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EOF</a:t>
            </a:r>
            <a:endParaRPr lang="en-US" dirty="0"/>
          </a:p>
          <a:p>
            <a:pPr marL="0" indent="0">
              <a:buNone/>
            </a:pPr>
            <a:endParaRPr lang="en-US" spc="-100" dirty="0" smtClean="0"/>
          </a:p>
          <a:p>
            <a:pPr marL="0" indent="0">
              <a:buNone/>
            </a:pPr>
            <a:endParaRPr lang="en-US" spc="-1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Good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http://bl831.als.lbl.gov/~jamesh/</a:t>
            </a:r>
          </a:p>
          <a:p>
            <a:pPr marL="0" indent="0">
              <a:buNone/>
            </a:pPr>
            <a:r>
              <a:rPr lang="en-US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elves/manual/tricks.html</a:t>
            </a:r>
            <a:endParaRPr lang="en-US" spc="-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pc="-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https://bl831.als.lbl.gov/~</a:t>
            </a:r>
            <a:r>
              <a:rPr lang="en-US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jamesh/</a:t>
            </a:r>
          </a:p>
          <a:p>
            <a:pPr marL="0" indent="0">
              <a:buNone/>
            </a:pPr>
            <a:r>
              <a:rPr lang="en-US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beamline/moving_data.html</a:t>
            </a:r>
            <a:endParaRPr lang="en-US" spc="-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man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man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tcsh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622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Trick Question:</a:t>
            </a:r>
            <a:b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space group?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276600"/>
            <a:ext cx="58576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63 b = 63 c = 63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90 </a:t>
            </a:r>
            <a:r>
              <a:rPr lang="el-G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90 </a:t>
            </a:r>
            <a:r>
              <a:rPr lang="el-G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90</a:t>
            </a:r>
          </a:p>
        </p:txBody>
      </p:sp>
    </p:spTree>
    <p:extLst>
      <p:ext uri="{BB962C8B-B14F-4D97-AF65-F5344CB8AC3E}">
        <p14:creationId xmlns:p14="http://schemas.microsoft.com/office/powerpoint/2010/main" val="13583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Pitfalls: sub-space groups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3363" y="1347927"/>
            <a:ext cx="2206101" cy="1208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P622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0471" y="2332037"/>
            <a:ext cx="8312459" cy="4304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P6</a:t>
            </a:r>
            <a:r>
              <a:rPr lang="en-US" sz="4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P6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P6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P6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P6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P6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P6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P6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P6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P6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P6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</a:t>
            </a:r>
            <a:r>
              <a:rPr lang="en-US" sz="4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P321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</a:t>
            </a:r>
            <a:r>
              <a:rPr lang="en-US" sz="4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P3</a:t>
            </a:r>
            <a:r>
              <a:rPr lang="en-US" sz="4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P3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P3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P3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 P2</a:t>
            </a:r>
            <a:r>
              <a:rPr lang="en-US" sz="4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 C222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C222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zanuda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6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659"/>
            <a:ext cx="9144000" cy="571268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17551" y="1375009"/>
            <a:ext cx="6639589" cy="1881015"/>
            <a:chOff x="717551" y="1375009"/>
            <a:chExt cx="6639589" cy="1881015"/>
          </a:xfrm>
        </p:grpSpPr>
        <p:sp>
          <p:nvSpPr>
            <p:cNvPr id="4" name="Freeform 3"/>
            <p:cNvSpPr/>
            <p:nvPr/>
          </p:nvSpPr>
          <p:spPr>
            <a:xfrm>
              <a:off x="717551" y="1375009"/>
              <a:ext cx="6341651" cy="1881015"/>
            </a:xfrm>
            <a:custGeom>
              <a:avLst/>
              <a:gdLst>
                <a:gd name="connsiteX0" fmla="*/ 585230 w 585230"/>
                <a:gd name="connsiteY0" fmla="*/ 0 h 478565"/>
                <a:gd name="connsiteX1" fmla="*/ 38299 w 585230"/>
                <a:gd name="connsiteY1" fmla="*/ 119641 h 478565"/>
                <a:gd name="connsiteX2" fmla="*/ 89574 w 585230"/>
                <a:gd name="connsiteY2" fmla="*/ 478565 h 478565"/>
                <a:gd name="connsiteX0" fmla="*/ 550232 w 1482684"/>
                <a:gd name="connsiteY0" fmla="*/ 0 h 133697"/>
                <a:gd name="connsiteX1" fmla="*/ 3301 w 1482684"/>
                <a:gd name="connsiteY1" fmla="*/ 119641 h 133697"/>
                <a:gd name="connsiteX2" fmla="*/ 1482684 w 1482684"/>
                <a:gd name="connsiteY2" fmla="*/ 47050 h 133697"/>
                <a:gd name="connsiteX0" fmla="*/ 51631 w 984083"/>
                <a:gd name="connsiteY0" fmla="*/ 0 h 123872"/>
                <a:gd name="connsiteX1" fmla="*/ 367729 w 984083"/>
                <a:gd name="connsiteY1" fmla="*/ 109367 h 123872"/>
                <a:gd name="connsiteX2" fmla="*/ 984083 w 984083"/>
                <a:gd name="connsiteY2" fmla="*/ 47050 h 123872"/>
                <a:gd name="connsiteX0" fmla="*/ 51631 w 984083"/>
                <a:gd name="connsiteY0" fmla="*/ 0 h 147996"/>
                <a:gd name="connsiteX1" fmla="*/ 367729 w 984083"/>
                <a:gd name="connsiteY1" fmla="*/ 109367 h 147996"/>
                <a:gd name="connsiteX2" fmla="*/ 984083 w 984083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94507 w 1026959"/>
                <a:gd name="connsiteY0" fmla="*/ 996 h 110578"/>
                <a:gd name="connsiteX1" fmla="*/ 410605 w 1026959"/>
                <a:gd name="connsiteY1" fmla="*/ 110363 h 110578"/>
                <a:gd name="connsiteX2" fmla="*/ 1026959 w 1026959"/>
                <a:gd name="connsiteY2" fmla="*/ 48046 h 110578"/>
                <a:gd name="connsiteX0" fmla="*/ 93044 w 1950170"/>
                <a:gd name="connsiteY0" fmla="*/ 466482 h 595084"/>
                <a:gd name="connsiteX1" fmla="*/ 409142 w 1950170"/>
                <a:gd name="connsiteY1" fmla="*/ 575849 h 595084"/>
                <a:gd name="connsiteX2" fmla="*/ 1950170 w 1950170"/>
                <a:gd name="connsiteY2" fmla="*/ 20372 h 595084"/>
                <a:gd name="connsiteX0" fmla="*/ 93044 w 1950170"/>
                <a:gd name="connsiteY0" fmla="*/ 446110 h 574712"/>
                <a:gd name="connsiteX1" fmla="*/ 409142 w 1950170"/>
                <a:gd name="connsiteY1" fmla="*/ 555477 h 574712"/>
                <a:gd name="connsiteX2" fmla="*/ 1950170 w 1950170"/>
                <a:gd name="connsiteY2" fmla="*/ 0 h 574712"/>
                <a:gd name="connsiteX0" fmla="*/ 85306 w 1993803"/>
                <a:gd name="connsiteY0" fmla="*/ 805705 h 807662"/>
                <a:gd name="connsiteX1" fmla="*/ 452775 w 1993803"/>
                <a:gd name="connsiteY1" fmla="*/ 555477 h 807662"/>
                <a:gd name="connsiteX2" fmla="*/ 1993803 w 1993803"/>
                <a:gd name="connsiteY2" fmla="*/ 0 h 807662"/>
                <a:gd name="connsiteX0" fmla="*/ 41408 w 1949905"/>
                <a:gd name="connsiteY0" fmla="*/ 805705 h 806567"/>
                <a:gd name="connsiteX1" fmla="*/ 932859 w 1949905"/>
                <a:gd name="connsiteY1" fmla="*/ 360268 h 806567"/>
                <a:gd name="connsiteX2" fmla="*/ 1949905 w 1949905"/>
                <a:gd name="connsiteY2" fmla="*/ 0 h 806567"/>
                <a:gd name="connsiteX0" fmla="*/ 0 w 1908497"/>
                <a:gd name="connsiteY0" fmla="*/ 805705 h 805705"/>
                <a:gd name="connsiteX1" fmla="*/ 891451 w 1908497"/>
                <a:gd name="connsiteY1" fmla="*/ 360268 h 805705"/>
                <a:gd name="connsiteX2" fmla="*/ 1908497 w 1908497"/>
                <a:gd name="connsiteY2" fmla="*/ 0 h 805705"/>
                <a:gd name="connsiteX0" fmla="*/ 3120989 w 3150880"/>
                <a:gd name="connsiteY0" fmla="*/ 36601 h 1908510"/>
                <a:gd name="connsiteX1" fmla="*/ 77438 w 3150880"/>
                <a:gd name="connsiteY1" fmla="*/ 1820656 h 1908510"/>
                <a:gd name="connsiteX2" fmla="*/ 1094484 w 3150880"/>
                <a:gd name="connsiteY2" fmla="*/ 1460388 h 1908510"/>
                <a:gd name="connsiteX0" fmla="*/ 3120989 w 3120989"/>
                <a:gd name="connsiteY0" fmla="*/ 0 h 1871909"/>
                <a:gd name="connsiteX1" fmla="*/ 77438 w 3120989"/>
                <a:gd name="connsiteY1" fmla="*/ 1784055 h 1871909"/>
                <a:gd name="connsiteX2" fmla="*/ 1094484 w 3120989"/>
                <a:gd name="connsiteY2" fmla="*/ 1423787 h 1871909"/>
                <a:gd name="connsiteX0" fmla="*/ 6292716 w 6292716"/>
                <a:gd name="connsiteY0" fmla="*/ 127611 h 1911938"/>
                <a:gd name="connsiteX1" fmla="*/ 3249165 w 6292716"/>
                <a:gd name="connsiteY1" fmla="*/ 1911666 h 1911938"/>
                <a:gd name="connsiteX2" fmla="*/ 64081 w 6292716"/>
                <a:gd name="connsiteY2" fmla="*/ 0 h 1911938"/>
                <a:gd name="connsiteX0" fmla="*/ 6228635 w 6228635"/>
                <a:gd name="connsiteY0" fmla="*/ 127625 h 1911952"/>
                <a:gd name="connsiteX1" fmla="*/ 3185084 w 6228635"/>
                <a:gd name="connsiteY1" fmla="*/ 1911680 h 1911952"/>
                <a:gd name="connsiteX2" fmla="*/ 0 w 6228635"/>
                <a:gd name="connsiteY2" fmla="*/ 14 h 1911952"/>
                <a:gd name="connsiteX0" fmla="*/ 6341651 w 6341651"/>
                <a:gd name="connsiteY0" fmla="*/ 96803 h 1881015"/>
                <a:gd name="connsiteX1" fmla="*/ 3298100 w 6341651"/>
                <a:gd name="connsiteY1" fmla="*/ 1880858 h 1881015"/>
                <a:gd name="connsiteX2" fmla="*/ 0 w 6341651"/>
                <a:gd name="connsiteY2" fmla="*/ 15 h 188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1651" h="1881015">
                  <a:moveTo>
                    <a:pt x="6341651" y="96803"/>
                  </a:moveTo>
                  <a:cubicBezTo>
                    <a:pt x="5564959" y="671546"/>
                    <a:pt x="4355042" y="1896989"/>
                    <a:pt x="3298100" y="1880858"/>
                  </a:cubicBezTo>
                  <a:cubicBezTo>
                    <a:pt x="2241158" y="1864727"/>
                    <a:pt x="1885148" y="-6003"/>
                    <a:pt x="0" y="15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72200" y="2133600"/>
              <a:ext cx="1184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drag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8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JMHolton@lbl.gov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128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042"/>
            <a:ext cx="9144000" cy="56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" y="0"/>
            <a:ext cx="9014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75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569"/>
            <a:ext cx="11915372" cy="609343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90600" y="2667000"/>
            <a:ext cx="5029200" cy="1361420"/>
            <a:chOff x="1524000" y="2133600"/>
            <a:chExt cx="5105400" cy="1361420"/>
          </a:xfrm>
        </p:grpSpPr>
        <p:sp>
          <p:nvSpPr>
            <p:cNvPr id="6" name="Right Brace 5"/>
            <p:cNvSpPr/>
            <p:nvPr/>
          </p:nvSpPr>
          <p:spPr>
            <a:xfrm rot="5400000">
              <a:off x="3695700" y="-38100"/>
              <a:ext cx="762000" cy="5105400"/>
            </a:xfrm>
            <a:prstGeom prst="righ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0" y="2971800"/>
              <a:ext cx="25202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“prompt”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53200" y="2514600"/>
            <a:ext cx="1827009" cy="1571589"/>
            <a:chOff x="7050024" y="1929384"/>
            <a:chExt cx="1963077" cy="1571589"/>
          </a:xfrm>
        </p:grpSpPr>
        <p:sp>
          <p:nvSpPr>
            <p:cNvPr id="9" name="TextBox 8"/>
            <p:cNvSpPr txBox="1"/>
            <p:nvPr/>
          </p:nvSpPr>
          <p:spPr>
            <a:xfrm>
              <a:off x="7315200" y="2362200"/>
              <a:ext cx="169790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Cursor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does not move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mouse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050024" y="1929384"/>
              <a:ext cx="420624" cy="457200"/>
            </a:xfrm>
            <a:custGeom>
              <a:avLst/>
              <a:gdLst>
                <a:gd name="connsiteX0" fmla="*/ 420624 w 420624"/>
                <a:gd name="connsiteY0" fmla="*/ 457200 h 457200"/>
                <a:gd name="connsiteX1" fmla="*/ 283464 w 420624"/>
                <a:gd name="connsiteY1" fmla="*/ 146304 h 457200"/>
                <a:gd name="connsiteX2" fmla="*/ 0 w 420624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24" h="457200">
                  <a:moveTo>
                    <a:pt x="420624" y="457200"/>
                  </a:moveTo>
                  <a:cubicBezTo>
                    <a:pt x="387096" y="339852"/>
                    <a:pt x="353568" y="222504"/>
                    <a:pt x="283464" y="146304"/>
                  </a:cubicBezTo>
                  <a:cubicBezTo>
                    <a:pt x="213360" y="70104"/>
                    <a:pt x="106680" y="35052"/>
                    <a:pt x="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57600" y="4267200"/>
            <a:ext cx="2743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Mouse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and paste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all pasted text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to the cursor</a:t>
            </a:r>
          </a:p>
        </p:txBody>
      </p:sp>
    </p:spTree>
    <p:extLst>
      <p:ext uri="{BB962C8B-B14F-4D97-AF65-F5344CB8AC3E}">
        <p14:creationId xmlns:p14="http://schemas.microsoft.com/office/powerpoint/2010/main" val="223859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What the ~*&amp;?!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3600" smtClean="0">
                <a:latin typeface="Courier New" pitchFamily="49" charset="0"/>
                <a:cs typeface="Courier New" pitchFamily="49" charset="0"/>
              </a:rPr>
              <a:t>~</a:t>
            </a:r>
            <a:r>
              <a:rPr lang="en-US" altLang="en-US" sz="2000" smtClean="0">
                <a:latin typeface="Arial" charset="0"/>
                <a:cs typeface="Arial" charset="0"/>
              </a:rPr>
              <a:t>	“tilde” indicates your home directory: </a:t>
            </a: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/home/you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360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en-US" sz="2000" smtClean="0">
                <a:latin typeface="Arial" charset="0"/>
                <a:cs typeface="Arial" charset="0"/>
              </a:rPr>
              <a:t>	“star”: wildcard, matches anything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3600" smtClean="0">
                <a:latin typeface="Courier New" pitchFamily="49" charset="0"/>
                <a:cs typeface="Courier New" pitchFamily="49" charset="0"/>
              </a:rPr>
              <a:t>?</a:t>
            </a:r>
            <a:r>
              <a:rPr lang="en-US" altLang="en-US" sz="2000" smtClean="0">
                <a:latin typeface="Arial" charset="0"/>
                <a:cs typeface="Arial" charset="0"/>
              </a:rPr>
              <a:t>	wildcard, matches any one character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3600" smtClean="0">
                <a:latin typeface="Courier New" pitchFamily="49" charset="0"/>
                <a:cs typeface="Courier New" pitchFamily="49" charset="0"/>
              </a:rPr>
              <a:t>!</a:t>
            </a:r>
            <a:r>
              <a:rPr lang="en-US" altLang="en-US" sz="2000" smtClean="0">
                <a:latin typeface="Arial" charset="0"/>
                <a:cs typeface="Arial" charset="0"/>
              </a:rPr>
              <a:t>	History substitution, do not use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3600" smtClean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altLang="en-US" sz="2000" smtClean="0">
                <a:latin typeface="Arial" charset="0"/>
                <a:cs typeface="Arial" charset="0"/>
              </a:rPr>
              <a:t>	run a job in the background, or redirect errors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36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#%</a:t>
            </a:r>
            <a:r>
              <a:rPr lang="en-US" altLang="en-US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	special characters for most crystallography programs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36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`\([“’</a:t>
            </a:r>
            <a:r>
              <a:rPr lang="en-US" altLang="en-US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	back-quote, backslash, etc. special to shell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en-US" altLang="en-US" sz="2000" smtClean="0">
                <a:latin typeface="Arial" charset="0"/>
                <a:cs typeface="Arial" charset="0"/>
              </a:rPr>
              <a:t>	underscore, use this instead of spaces!!!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3684</TotalTime>
  <Words>796</Words>
  <Application>Microsoft Office PowerPoint</Application>
  <PresentationFormat>On-screen Show (4:3)</PresentationFormat>
  <Paragraphs>255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Office Theme</vt:lpstr>
      <vt:lpstr>1_Office Theme</vt:lpstr>
      <vt:lpstr>6_Default Design</vt:lpstr>
      <vt:lpstr>2_Office Theme</vt:lpstr>
      <vt:lpstr>Basic unix commands  that everyone should know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the ~*&amp;?!</vt:lpstr>
      <vt:lpstr>Where am I?</vt:lpstr>
      <vt:lpstr>What is a directory?</vt:lpstr>
      <vt:lpstr>What have we here?</vt:lpstr>
      <vt:lpstr>Go somewhere else?</vt:lpstr>
      <vt:lpstr>A new beginning…</vt:lpstr>
      <vt:lpstr>How do I get help?</vt:lpstr>
      <vt:lpstr>Move it!</vt:lpstr>
      <vt:lpstr>Copy machine</vt:lpstr>
      <vt:lpstr>“Permission denied” !?</vt:lpstr>
      <vt:lpstr>Destroy! Destroy!</vt:lpstr>
      <vt:lpstr>less is more</vt:lpstr>
      <vt:lpstr>After the download…</vt:lpstr>
      <vt:lpstr>Where the %$#&amp; is it?</vt:lpstr>
      <vt:lpstr>Control! Control! You must learn Control!</vt:lpstr>
      <vt:lpstr>Did I run out of disk space?</vt:lpstr>
      <vt:lpstr>Why so slow?</vt:lpstr>
      <vt:lpstr>Die Die Die!</vt:lpstr>
      <vt:lpstr>too… much… typing!</vt:lpstr>
      <vt:lpstr>PowerPoint Presentation</vt:lpstr>
      <vt:lpstr>DIALS demo</vt:lpstr>
      <vt:lpstr>No free R flag?</vt:lpstr>
      <vt:lpstr>No free R flag?</vt:lpstr>
      <vt:lpstr>Occupancy refinement in refmac</vt:lpstr>
      <vt:lpstr>Occupancy refinement in refmac</vt:lpstr>
      <vt:lpstr>Occupancy refinement in refmac</vt:lpstr>
      <vt:lpstr>Occupancy refinement in refmac</vt:lpstr>
      <vt:lpstr>Occupancy refinement in refmac</vt:lpstr>
      <vt:lpstr>Other Good Resources</vt:lpstr>
      <vt:lpstr>Trick Question: What is the space group?</vt:lpstr>
      <vt:lpstr>Pitfalls: sub-space groups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James_Holton</dc:creator>
  <cp:lastModifiedBy>James_Holton</cp:lastModifiedBy>
  <cp:revision>25</cp:revision>
  <dcterms:created xsi:type="dcterms:W3CDTF">2018-04-24T18:45:50Z</dcterms:created>
  <dcterms:modified xsi:type="dcterms:W3CDTF">2018-10-17T23:50:26Z</dcterms:modified>
</cp:coreProperties>
</file>