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7.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8.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9.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4" r:id="rId2"/>
    <p:sldMasterId id="2147483826" r:id="rId3"/>
    <p:sldMasterId id="2147483882" r:id="rId4"/>
    <p:sldMasterId id="2147483923" r:id="rId5"/>
    <p:sldMasterId id="2147483935" r:id="rId6"/>
    <p:sldMasterId id="2147484091" r:id="rId7"/>
    <p:sldMasterId id="2147484246" r:id="rId8"/>
    <p:sldMasterId id="2147484289" r:id="rId9"/>
    <p:sldMasterId id="2147484314" r:id="rId10"/>
    <p:sldMasterId id="2147484367" r:id="rId11"/>
    <p:sldMasterId id="2147484432" r:id="rId12"/>
    <p:sldMasterId id="2147484460" r:id="rId13"/>
    <p:sldMasterId id="2147484484" r:id="rId14"/>
    <p:sldMasterId id="2147484499" r:id="rId15"/>
    <p:sldMasterId id="2147484512" r:id="rId16"/>
    <p:sldMasterId id="2147484527" r:id="rId17"/>
    <p:sldMasterId id="2147484539" r:id="rId18"/>
    <p:sldMasterId id="2147484552" r:id="rId19"/>
    <p:sldMasterId id="2147484564" r:id="rId20"/>
  </p:sldMasterIdLst>
  <p:notesMasterIdLst>
    <p:notesMasterId r:id="rId190"/>
  </p:notesMasterIdLst>
  <p:handoutMasterIdLst>
    <p:handoutMasterId r:id="rId191"/>
  </p:handoutMasterIdLst>
  <p:sldIdLst>
    <p:sldId id="1581" r:id="rId21"/>
    <p:sldId id="1491" r:id="rId22"/>
    <p:sldId id="257" r:id="rId23"/>
    <p:sldId id="993" r:id="rId24"/>
    <p:sldId id="994" r:id="rId25"/>
    <p:sldId id="995" r:id="rId26"/>
    <p:sldId id="996" r:id="rId27"/>
    <p:sldId id="998" r:id="rId28"/>
    <p:sldId id="999" r:id="rId29"/>
    <p:sldId id="1000" r:id="rId30"/>
    <p:sldId id="1001" r:id="rId31"/>
    <p:sldId id="1002" r:id="rId32"/>
    <p:sldId id="1003" r:id="rId33"/>
    <p:sldId id="1004" r:id="rId34"/>
    <p:sldId id="1622" r:id="rId35"/>
    <p:sldId id="1467" r:id="rId36"/>
    <p:sldId id="1587" r:id="rId37"/>
    <p:sldId id="1588" r:id="rId38"/>
    <p:sldId id="1589" r:id="rId39"/>
    <p:sldId id="1590" r:id="rId40"/>
    <p:sldId id="1591" r:id="rId41"/>
    <p:sldId id="1592" r:id="rId42"/>
    <p:sldId id="1593" r:id="rId43"/>
    <p:sldId id="1594" r:id="rId44"/>
    <p:sldId id="1597" r:id="rId45"/>
    <p:sldId id="1595" r:id="rId46"/>
    <p:sldId id="1596" r:id="rId47"/>
    <p:sldId id="1598" r:id="rId48"/>
    <p:sldId id="1599" r:id="rId49"/>
    <p:sldId id="1600" r:id="rId50"/>
    <p:sldId id="1361" r:id="rId51"/>
    <p:sldId id="1487" r:id="rId52"/>
    <p:sldId id="1488" r:id="rId53"/>
    <p:sldId id="1363" r:id="rId54"/>
    <p:sldId id="1364" r:id="rId55"/>
    <p:sldId id="1365" r:id="rId56"/>
    <p:sldId id="1366" r:id="rId57"/>
    <p:sldId id="1367" r:id="rId58"/>
    <p:sldId id="1384" r:id="rId59"/>
    <p:sldId id="1576" r:id="rId60"/>
    <p:sldId id="1385" r:id="rId61"/>
    <p:sldId id="1387" r:id="rId62"/>
    <p:sldId id="1388" r:id="rId63"/>
    <p:sldId id="1425" r:id="rId64"/>
    <p:sldId id="1426" r:id="rId65"/>
    <p:sldId id="1577" r:id="rId66"/>
    <p:sldId id="1578" r:id="rId67"/>
    <p:sldId id="1400" r:id="rId68"/>
    <p:sldId id="1302" r:id="rId69"/>
    <p:sldId id="1304" r:id="rId70"/>
    <p:sldId id="1303" r:id="rId71"/>
    <p:sldId id="1401" r:id="rId72"/>
    <p:sldId id="1402" r:id="rId73"/>
    <p:sldId id="1254" r:id="rId74"/>
    <p:sldId id="1255" r:id="rId75"/>
    <p:sldId id="1268" r:id="rId76"/>
    <p:sldId id="1269" r:id="rId77"/>
    <p:sldId id="1394" r:id="rId78"/>
    <p:sldId id="1396" r:id="rId79"/>
    <p:sldId id="1395" r:id="rId80"/>
    <p:sldId id="1397" r:id="rId81"/>
    <p:sldId id="1398" r:id="rId82"/>
    <p:sldId id="1573" r:id="rId83"/>
    <p:sldId id="1563" r:id="rId84"/>
    <p:sldId id="1562" r:id="rId85"/>
    <p:sldId id="1561" r:id="rId86"/>
    <p:sldId id="1564" r:id="rId87"/>
    <p:sldId id="1566" r:id="rId88"/>
    <p:sldId id="1567" r:id="rId89"/>
    <p:sldId id="1568" r:id="rId90"/>
    <p:sldId id="1569" r:id="rId91"/>
    <p:sldId id="1570" r:id="rId92"/>
    <p:sldId id="1571" r:id="rId93"/>
    <p:sldId id="1572" r:id="rId94"/>
    <p:sldId id="1551" r:id="rId95"/>
    <p:sldId id="1552" r:id="rId96"/>
    <p:sldId id="1553" r:id="rId97"/>
    <p:sldId id="1554" r:id="rId98"/>
    <p:sldId id="1555" r:id="rId99"/>
    <p:sldId id="1556" r:id="rId100"/>
    <p:sldId id="1557" r:id="rId101"/>
    <p:sldId id="1212" r:id="rId102"/>
    <p:sldId id="1490" r:id="rId103"/>
    <p:sldId id="1620" r:id="rId104"/>
    <p:sldId id="1560" r:id="rId105"/>
    <p:sldId id="1337" r:id="rId106"/>
    <p:sldId id="1335" r:id="rId107"/>
    <p:sldId id="1336" r:id="rId108"/>
    <p:sldId id="1305" r:id="rId109"/>
    <p:sldId id="1419" r:id="rId110"/>
    <p:sldId id="1420" r:id="rId111"/>
    <p:sldId id="1421" r:id="rId112"/>
    <p:sldId id="1422" r:id="rId113"/>
    <p:sldId id="1423" r:id="rId114"/>
    <p:sldId id="1231" r:id="rId115"/>
    <p:sldId id="1471" r:id="rId116"/>
    <p:sldId id="1472" r:id="rId117"/>
    <p:sldId id="1473" r:id="rId118"/>
    <p:sldId id="1474" r:id="rId119"/>
    <p:sldId id="1475" r:id="rId120"/>
    <p:sldId id="1476" r:id="rId121"/>
    <p:sldId id="1477" r:id="rId122"/>
    <p:sldId id="1478" r:id="rId123"/>
    <p:sldId id="1528" r:id="rId124"/>
    <p:sldId id="1579" r:id="rId125"/>
    <p:sldId id="1580" r:id="rId126"/>
    <p:sldId id="1313" r:id="rId127"/>
    <p:sldId id="1314" r:id="rId128"/>
    <p:sldId id="1315" r:id="rId129"/>
    <p:sldId id="1316" r:id="rId130"/>
    <p:sldId id="1317" r:id="rId131"/>
    <p:sldId id="1468" r:id="rId132"/>
    <p:sldId id="1318" r:id="rId133"/>
    <p:sldId id="1319" r:id="rId134"/>
    <p:sldId id="1323" r:id="rId135"/>
    <p:sldId id="1417" r:id="rId136"/>
    <p:sldId id="1529" r:id="rId137"/>
    <p:sldId id="1325" r:id="rId138"/>
    <p:sldId id="1326" r:id="rId139"/>
    <p:sldId id="1527" r:id="rId140"/>
    <p:sldId id="1530" r:id="rId141"/>
    <p:sldId id="1434" r:id="rId142"/>
    <p:sldId id="1327" r:id="rId143"/>
    <p:sldId id="1328" r:id="rId144"/>
    <p:sldId id="1329" r:id="rId145"/>
    <p:sldId id="1330" r:id="rId146"/>
    <p:sldId id="1331" r:id="rId147"/>
    <p:sldId id="1332" r:id="rId148"/>
    <p:sldId id="1333" r:id="rId149"/>
    <p:sldId id="1334" r:id="rId150"/>
    <p:sldId id="1341" r:id="rId151"/>
    <p:sldId id="1342" r:id="rId152"/>
    <p:sldId id="1338" r:id="rId153"/>
    <p:sldId id="1343" r:id="rId154"/>
    <p:sldId id="1344" r:id="rId155"/>
    <p:sldId id="1345" r:id="rId156"/>
    <p:sldId id="1346" r:id="rId157"/>
    <p:sldId id="1347" r:id="rId158"/>
    <p:sldId id="1348" r:id="rId159"/>
    <p:sldId id="1424" r:id="rId160"/>
    <p:sldId id="1350" r:id="rId161"/>
    <p:sldId id="1351" r:id="rId162"/>
    <p:sldId id="1479" r:id="rId163"/>
    <p:sldId id="1480" r:id="rId164"/>
    <p:sldId id="1481" r:id="rId165"/>
    <p:sldId id="1482" r:id="rId166"/>
    <p:sldId id="1483" r:id="rId167"/>
    <p:sldId id="1484" r:id="rId168"/>
    <p:sldId id="1485" r:id="rId169"/>
    <p:sldId id="1352" r:id="rId170"/>
    <p:sldId id="1353" r:id="rId171"/>
    <p:sldId id="1354" r:id="rId172"/>
    <p:sldId id="1355" r:id="rId173"/>
    <p:sldId id="1356" r:id="rId174"/>
    <p:sldId id="1549" r:id="rId175"/>
    <p:sldId id="1550" r:id="rId176"/>
    <p:sldId id="1358" r:id="rId177"/>
    <p:sldId id="1621" r:id="rId178"/>
    <p:sldId id="1405" r:id="rId179"/>
    <p:sldId id="1489" r:id="rId180"/>
    <p:sldId id="1582" r:id="rId181"/>
    <p:sldId id="1586" r:id="rId182"/>
    <p:sldId id="1266" r:id="rId183"/>
    <p:sldId id="1290" r:id="rId184"/>
    <p:sldId id="1291" r:id="rId185"/>
    <p:sldId id="1292" r:id="rId186"/>
    <p:sldId id="1293" r:id="rId187"/>
    <p:sldId id="1602" r:id="rId188"/>
    <p:sldId id="1603" r:id="rId18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7D00"/>
    <a:srgbClr val="CC6600"/>
    <a:srgbClr val="FF00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73" d="100"/>
          <a:sy n="73" d="100"/>
        </p:scale>
        <p:origin x="-161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38" Type="http://schemas.openxmlformats.org/officeDocument/2006/relationships/slide" Target="slides/slide118.xml"/><Relationship Id="rId154" Type="http://schemas.openxmlformats.org/officeDocument/2006/relationships/slide" Target="slides/slide134.xml"/><Relationship Id="rId159" Type="http://schemas.openxmlformats.org/officeDocument/2006/relationships/slide" Target="slides/slide139.xml"/><Relationship Id="rId175" Type="http://schemas.openxmlformats.org/officeDocument/2006/relationships/slide" Target="slides/slide155.xml"/><Relationship Id="rId170" Type="http://schemas.openxmlformats.org/officeDocument/2006/relationships/slide" Target="slides/slide150.xml"/><Relationship Id="rId191" Type="http://schemas.openxmlformats.org/officeDocument/2006/relationships/handoutMaster" Target="handoutMasters/handoutMaster1.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slide" Target="slides/slide108.xml"/><Relationship Id="rId144" Type="http://schemas.openxmlformats.org/officeDocument/2006/relationships/slide" Target="slides/slide124.xml"/><Relationship Id="rId149" Type="http://schemas.openxmlformats.org/officeDocument/2006/relationships/slide" Target="slides/slide129.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160" Type="http://schemas.openxmlformats.org/officeDocument/2006/relationships/slide" Target="slides/slide140.xml"/><Relationship Id="rId165" Type="http://schemas.openxmlformats.org/officeDocument/2006/relationships/slide" Target="slides/slide145.xml"/><Relationship Id="rId181" Type="http://schemas.openxmlformats.org/officeDocument/2006/relationships/slide" Target="slides/slide161.xml"/><Relationship Id="rId186" Type="http://schemas.openxmlformats.org/officeDocument/2006/relationships/slide" Target="slides/slide166.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134" Type="http://schemas.openxmlformats.org/officeDocument/2006/relationships/slide" Target="slides/slide114.xml"/><Relationship Id="rId139" Type="http://schemas.openxmlformats.org/officeDocument/2006/relationships/slide" Target="slides/slide119.xml"/><Relationship Id="rId80" Type="http://schemas.openxmlformats.org/officeDocument/2006/relationships/slide" Target="slides/slide60.xml"/><Relationship Id="rId85" Type="http://schemas.openxmlformats.org/officeDocument/2006/relationships/slide" Target="slides/slide65.xml"/><Relationship Id="rId150" Type="http://schemas.openxmlformats.org/officeDocument/2006/relationships/slide" Target="slides/slide130.xml"/><Relationship Id="rId155" Type="http://schemas.openxmlformats.org/officeDocument/2006/relationships/slide" Target="slides/slide135.xml"/><Relationship Id="rId171" Type="http://schemas.openxmlformats.org/officeDocument/2006/relationships/slide" Target="slides/slide151.xml"/><Relationship Id="rId176" Type="http://schemas.openxmlformats.org/officeDocument/2006/relationships/slide" Target="slides/slide156.xml"/><Relationship Id="rId192"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slide" Target="slides/slide120.xml"/><Relationship Id="rId145" Type="http://schemas.openxmlformats.org/officeDocument/2006/relationships/slide" Target="slides/slide125.xml"/><Relationship Id="rId161" Type="http://schemas.openxmlformats.org/officeDocument/2006/relationships/slide" Target="slides/slide141.xml"/><Relationship Id="rId166" Type="http://schemas.openxmlformats.org/officeDocument/2006/relationships/slide" Target="slides/slide146.xml"/><Relationship Id="rId182" Type="http://schemas.openxmlformats.org/officeDocument/2006/relationships/slide" Target="slides/slide162.xml"/><Relationship Id="rId187" Type="http://schemas.openxmlformats.org/officeDocument/2006/relationships/slide" Target="slides/slide16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slide" Target="slides/slide110.xml"/><Relationship Id="rId135" Type="http://schemas.openxmlformats.org/officeDocument/2006/relationships/slide" Target="slides/slide115.xml"/><Relationship Id="rId151" Type="http://schemas.openxmlformats.org/officeDocument/2006/relationships/slide" Target="slides/slide131.xml"/><Relationship Id="rId156" Type="http://schemas.openxmlformats.org/officeDocument/2006/relationships/slide" Target="slides/slide136.xml"/><Relationship Id="rId177" Type="http://schemas.openxmlformats.org/officeDocument/2006/relationships/slide" Target="slides/slide157.xml"/><Relationship Id="rId172" Type="http://schemas.openxmlformats.org/officeDocument/2006/relationships/slide" Target="slides/slide152.xml"/><Relationship Id="rId193"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slide" Target="slides/slide121.xml"/><Relationship Id="rId146" Type="http://schemas.openxmlformats.org/officeDocument/2006/relationships/slide" Target="slides/slide126.xml"/><Relationship Id="rId167" Type="http://schemas.openxmlformats.org/officeDocument/2006/relationships/slide" Target="slides/slide147.xml"/><Relationship Id="rId188" Type="http://schemas.openxmlformats.org/officeDocument/2006/relationships/slide" Target="slides/slide168.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162" Type="http://schemas.openxmlformats.org/officeDocument/2006/relationships/slide" Target="slides/slide142.xml"/><Relationship Id="rId183" Type="http://schemas.openxmlformats.org/officeDocument/2006/relationships/slide" Target="slides/slide163.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157" Type="http://schemas.openxmlformats.org/officeDocument/2006/relationships/slide" Target="slides/slide137.xml"/><Relationship Id="rId178" Type="http://schemas.openxmlformats.org/officeDocument/2006/relationships/slide" Target="slides/slide158.xml"/><Relationship Id="rId61" Type="http://schemas.openxmlformats.org/officeDocument/2006/relationships/slide" Target="slides/slide41.xml"/><Relationship Id="rId82" Type="http://schemas.openxmlformats.org/officeDocument/2006/relationships/slide" Target="slides/slide62.xml"/><Relationship Id="rId152" Type="http://schemas.openxmlformats.org/officeDocument/2006/relationships/slide" Target="slides/slide132.xml"/><Relationship Id="rId173" Type="http://schemas.openxmlformats.org/officeDocument/2006/relationships/slide" Target="slides/slide153.xml"/><Relationship Id="rId194"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168" Type="http://schemas.openxmlformats.org/officeDocument/2006/relationships/slide" Target="slides/slide148.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163" Type="http://schemas.openxmlformats.org/officeDocument/2006/relationships/slide" Target="slides/slide143.xml"/><Relationship Id="rId184" Type="http://schemas.openxmlformats.org/officeDocument/2006/relationships/slide" Target="slides/slide164.xml"/><Relationship Id="rId189" Type="http://schemas.openxmlformats.org/officeDocument/2006/relationships/slide" Target="slides/slide169.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slide" Target="slides/slide138.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slide" Target="slides/slide133.xml"/><Relationship Id="rId174" Type="http://schemas.openxmlformats.org/officeDocument/2006/relationships/slide" Target="slides/slide154.xml"/><Relationship Id="rId179" Type="http://schemas.openxmlformats.org/officeDocument/2006/relationships/slide" Target="slides/slide159.xml"/><Relationship Id="rId195" Type="http://schemas.openxmlformats.org/officeDocument/2006/relationships/tableStyles" Target="tableStyles.xml"/><Relationship Id="rId190"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48" Type="http://schemas.openxmlformats.org/officeDocument/2006/relationships/slide" Target="slides/slide128.xml"/><Relationship Id="rId164" Type="http://schemas.openxmlformats.org/officeDocument/2006/relationships/slide" Target="slides/slide144.xml"/><Relationship Id="rId169" Type="http://schemas.openxmlformats.org/officeDocument/2006/relationships/slide" Target="slides/slide149.xml"/><Relationship Id="rId185"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0.xml"/><Relationship Id="rId26"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629893238434144E-2"/>
          <c:y val="6.5445026178010471E-2"/>
          <c:w val="0.87455516014234858"/>
          <c:h val="0.81806282722513091"/>
        </c:manualLayout>
      </c:layout>
      <c:scatterChart>
        <c:scatterStyle val="lineMarker"/>
        <c:varyColors val="0"/>
        <c:ser>
          <c:idx val="0"/>
          <c:order val="0"/>
          <c:tx>
            <c:strRef>
              <c:f>Sheet1!$B$1</c:f>
              <c:strCache>
                <c:ptCount val="1"/>
                <c:pt idx="0">
                  <c:v>8047</c:v>
                </c:pt>
              </c:strCache>
            </c:strRef>
          </c:tx>
          <c:spPr>
            <a:ln w="38100">
              <a:solidFill>
                <a:srgbClr val="993300"/>
              </a:solidFill>
              <a:prstDash val="solid"/>
            </a:ln>
          </c:spPr>
          <c:marker>
            <c:symbol val="none"/>
          </c:marker>
          <c:xVal>
            <c:numRef>
              <c:f>Sheet1!$A$2:$A$56</c:f>
              <c:numCache>
                <c:formatCode>General</c:formatCode>
                <c:ptCount val="55"/>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numCache>
            </c:numRef>
          </c:xVal>
          <c:yVal>
            <c:numRef>
              <c:f>Sheet1!$B$2:$B$56</c:f>
              <c:numCache>
                <c:formatCode>General</c:formatCode>
                <c:ptCount val="55"/>
                <c:pt idx="0">
                  <c:v>1</c:v>
                </c:pt>
                <c:pt idx="1">
                  <c:v>0.97664099999999998</c:v>
                </c:pt>
                <c:pt idx="2">
                  <c:v>0.95382900000000004</c:v>
                </c:pt>
                <c:pt idx="3">
                  <c:v>0.93154899999999996</c:v>
                </c:pt>
                <c:pt idx="4">
                  <c:v>0.90978899999999996</c:v>
                </c:pt>
                <c:pt idx="5">
                  <c:v>0.88853800000000005</c:v>
                </c:pt>
                <c:pt idx="6">
                  <c:v>0.86778299999999997</c:v>
                </c:pt>
                <c:pt idx="7">
                  <c:v>0.84751299999999996</c:v>
                </c:pt>
                <c:pt idx="8">
                  <c:v>0.82771600000000001</c:v>
                </c:pt>
                <c:pt idx="9">
                  <c:v>0.80838200000000004</c:v>
                </c:pt>
                <c:pt idx="10">
                  <c:v>0.78949899999999995</c:v>
                </c:pt>
                <c:pt idx="11">
                  <c:v>0.77105800000000002</c:v>
                </c:pt>
                <c:pt idx="12">
                  <c:v>0.75304700000000002</c:v>
                </c:pt>
                <c:pt idx="13">
                  <c:v>0.73545700000000003</c:v>
                </c:pt>
                <c:pt idx="14">
                  <c:v>0.71827799999999997</c:v>
                </c:pt>
                <c:pt idx="15">
                  <c:v>0.70150000000000001</c:v>
                </c:pt>
                <c:pt idx="16">
                  <c:v>0.685114</c:v>
                </c:pt>
                <c:pt idx="17">
                  <c:v>0.66910999999999998</c:v>
                </c:pt>
                <c:pt idx="18">
                  <c:v>0.65348099999999998</c:v>
                </c:pt>
                <c:pt idx="19">
                  <c:v>0.63821700000000003</c:v>
                </c:pt>
                <c:pt idx="20">
                  <c:v>0.623309</c:v>
                </c:pt>
                <c:pt idx="21">
                  <c:v>0.60874899999999998</c:v>
                </c:pt>
                <c:pt idx="22">
                  <c:v>0.59453</c:v>
                </c:pt>
                <c:pt idx="23">
                  <c:v>0.58064199999999999</c:v>
                </c:pt>
                <c:pt idx="24">
                  <c:v>0.567079</c:v>
                </c:pt>
                <c:pt idx="25">
                  <c:v>0.55383300000000002</c:v>
                </c:pt>
                <c:pt idx="26">
                  <c:v>0.54089699999999996</c:v>
                </c:pt>
                <c:pt idx="27">
                  <c:v>0.52826200000000001</c:v>
                </c:pt>
                <c:pt idx="28">
                  <c:v>0.51592300000000002</c:v>
                </c:pt>
                <c:pt idx="29">
                  <c:v>0.50387099999999996</c:v>
                </c:pt>
                <c:pt idx="30">
                  <c:v>0.49210199999999998</c:v>
                </c:pt>
                <c:pt idx="31">
                  <c:v>0.48060700000000001</c:v>
                </c:pt>
                <c:pt idx="32">
                  <c:v>0.46938099999999999</c:v>
                </c:pt>
                <c:pt idx="33">
                  <c:v>0.45841700000000002</c:v>
                </c:pt>
                <c:pt idx="34">
                  <c:v>0.44770900000000002</c:v>
                </c:pt>
                <c:pt idx="35">
                  <c:v>0.437251</c:v>
                </c:pt>
                <c:pt idx="36">
                  <c:v>0.427037</c:v>
                </c:pt>
                <c:pt idx="37">
                  <c:v>0.41706199999999999</c:v>
                </c:pt>
                <c:pt idx="38">
                  <c:v>0.40732000000000002</c:v>
                </c:pt>
                <c:pt idx="39">
                  <c:v>0.39780599999999999</c:v>
                </c:pt>
                <c:pt idx="40">
                  <c:v>0.38851400000000003</c:v>
                </c:pt>
                <c:pt idx="41">
                  <c:v>0.37943900000000003</c:v>
                </c:pt>
                <c:pt idx="42">
                  <c:v>0.37057600000000002</c:v>
                </c:pt>
                <c:pt idx="43">
                  <c:v>0.36192000000000002</c:v>
                </c:pt>
                <c:pt idx="44">
                  <c:v>0.353466</c:v>
                </c:pt>
                <c:pt idx="45">
                  <c:v>0.34520899999999999</c:v>
                </c:pt>
                <c:pt idx="46">
                  <c:v>0.337146</c:v>
                </c:pt>
                <c:pt idx="47">
                  <c:v>0.32927000000000001</c:v>
                </c:pt>
                <c:pt idx="48">
                  <c:v>0.321579</c:v>
                </c:pt>
                <c:pt idx="49">
                  <c:v>0.31406699999999999</c:v>
                </c:pt>
                <c:pt idx="50">
                  <c:v>0.30673099999999998</c:v>
                </c:pt>
              </c:numCache>
            </c:numRef>
          </c:yVal>
          <c:smooth val="1"/>
        </c:ser>
        <c:ser>
          <c:idx val="1"/>
          <c:order val="1"/>
          <c:tx>
            <c:strRef>
              <c:f>Sheet1!$C$1</c:f>
              <c:strCache>
                <c:ptCount val="1"/>
                <c:pt idx="0">
                  <c:v>12398</c:v>
                </c:pt>
              </c:strCache>
            </c:strRef>
          </c:tx>
          <c:spPr>
            <a:ln w="38100">
              <a:solidFill>
                <a:srgbClr val="000080"/>
              </a:solidFill>
              <a:prstDash val="solid"/>
            </a:ln>
          </c:spPr>
          <c:marker>
            <c:symbol val="none"/>
          </c:marker>
          <c:xVal>
            <c:numRef>
              <c:f>Sheet1!$A$2:$A$56</c:f>
              <c:numCache>
                <c:formatCode>General</c:formatCode>
                <c:ptCount val="55"/>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numCache>
            </c:numRef>
          </c:xVal>
          <c:yVal>
            <c:numRef>
              <c:f>Sheet1!$C$2:$C$56</c:f>
              <c:numCache>
                <c:formatCode>General</c:formatCode>
                <c:ptCount val="55"/>
                <c:pt idx="0">
                  <c:v>1</c:v>
                </c:pt>
                <c:pt idx="1">
                  <c:v>0.99336500000000005</c:v>
                </c:pt>
                <c:pt idx="2">
                  <c:v>0.98677400000000004</c:v>
                </c:pt>
                <c:pt idx="3">
                  <c:v>0.98022699999999996</c:v>
                </c:pt>
                <c:pt idx="4">
                  <c:v>0.97372300000000001</c:v>
                </c:pt>
                <c:pt idx="5">
                  <c:v>0.96726199999999996</c:v>
                </c:pt>
                <c:pt idx="6">
                  <c:v>0.96084400000000003</c:v>
                </c:pt>
                <c:pt idx="7">
                  <c:v>0.95446900000000001</c:v>
                </c:pt>
                <c:pt idx="8">
                  <c:v>0.94813599999999998</c:v>
                </c:pt>
                <c:pt idx="9">
                  <c:v>0.94184500000000004</c:v>
                </c:pt>
                <c:pt idx="10">
                  <c:v>0.93559599999999998</c:v>
                </c:pt>
                <c:pt idx="11">
                  <c:v>0.92938799999999999</c:v>
                </c:pt>
                <c:pt idx="12">
                  <c:v>0.92322199999999999</c:v>
                </c:pt>
                <c:pt idx="13">
                  <c:v>0.91709600000000002</c:v>
                </c:pt>
                <c:pt idx="14">
                  <c:v>0.91101100000000002</c:v>
                </c:pt>
                <c:pt idx="15">
                  <c:v>0.90496600000000005</c:v>
                </c:pt>
                <c:pt idx="16">
                  <c:v>0.89896200000000004</c:v>
                </c:pt>
                <c:pt idx="17">
                  <c:v>0.89299700000000004</c:v>
                </c:pt>
                <c:pt idx="18">
                  <c:v>0.88707199999999997</c:v>
                </c:pt>
                <c:pt idx="19">
                  <c:v>0.88118600000000002</c:v>
                </c:pt>
                <c:pt idx="20">
                  <c:v>0.87534000000000001</c:v>
                </c:pt>
                <c:pt idx="21">
                  <c:v>0.86953199999999997</c:v>
                </c:pt>
                <c:pt idx="22">
                  <c:v>0.86376200000000003</c:v>
                </c:pt>
                <c:pt idx="23">
                  <c:v>0.85803099999999999</c:v>
                </c:pt>
                <c:pt idx="24">
                  <c:v>0.85233800000000004</c:v>
                </c:pt>
                <c:pt idx="25">
                  <c:v>0.84668299999999996</c:v>
                </c:pt>
                <c:pt idx="26">
                  <c:v>0.84106499999999995</c:v>
                </c:pt>
                <c:pt idx="27">
                  <c:v>0.835484</c:v>
                </c:pt>
                <c:pt idx="28">
                  <c:v>0.82994100000000004</c:v>
                </c:pt>
                <c:pt idx="29">
                  <c:v>0.824434</c:v>
                </c:pt>
                <c:pt idx="30">
                  <c:v>0.81896400000000003</c:v>
                </c:pt>
                <c:pt idx="31">
                  <c:v>0.81352999999999998</c:v>
                </c:pt>
                <c:pt idx="32">
                  <c:v>0.80813199999999996</c:v>
                </c:pt>
                <c:pt idx="33">
                  <c:v>0.80276999999999998</c:v>
                </c:pt>
                <c:pt idx="34">
                  <c:v>0.79744400000000004</c:v>
                </c:pt>
                <c:pt idx="35">
                  <c:v>0.792153</c:v>
                </c:pt>
                <c:pt idx="36">
                  <c:v>0.78689699999999996</c:v>
                </c:pt>
                <c:pt idx="37">
                  <c:v>0.78167600000000004</c:v>
                </c:pt>
                <c:pt idx="38">
                  <c:v>0.77648899999999998</c:v>
                </c:pt>
                <c:pt idx="39">
                  <c:v>0.77133700000000005</c:v>
                </c:pt>
                <c:pt idx="40">
                  <c:v>0.76621899999999998</c:v>
                </c:pt>
                <c:pt idx="41">
                  <c:v>0.76113500000000001</c:v>
                </c:pt>
                <c:pt idx="42">
                  <c:v>0.75608500000000001</c:v>
                </c:pt>
                <c:pt idx="43">
                  <c:v>0.75106899999999999</c:v>
                </c:pt>
                <c:pt idx="44">
                  <c:v>0.746085</c:v>
                </c:pt>
                <c:pt idx="45">
                  <c:v>0.74113499999999999</c:v>
                </c:pt>
                <c:pt idx="46">
                  <c:v>0.73621700000000001</c:v>
                </c:pt>
                <c:pt idx="47">
                  <c:v>0.73133300000000001</c:v>
                </c:pt>
                <c:pt idx="48">
                  <c:v>0.72648000000000001</c:v>
                </c:pt>
                <c:pt idx="49">
                  <c:v>0.72165999999999997</c:v>
                </c:pt>
                <c:pt idx="50">
                  <c:v>0.71687199999999995</c:v>
                </c:pt>
              </c:numCache>
            </c:numRef>
          </c:yVal>
          <c:smooth val="1"/>
        </c:ser>
        <c:ser>
          <c:idx val="2"/>
          <c:order val="2"/>
          <c:tx>
            <c:strRef>
              <c:f>Sheet1!$D$1</c:f>
              <c:strCache>
                <c:ptCount val="1"/>
                <c:pt idx="0">
                  <c:v>17479</c:v>
                </c:pt>
              </c:strCache>
            </c:strRef>
          </c:tx>
          <c:spPr>
            <a:ln w="50800">
              <a:solidFill>
                <a:srgbClr val="008000"/>
              </a:solidFill>
              <a:prstDash val="solid"/>
            </a:ln>
          </c:spPr>
          <c:marker>
            <c:symbol val="none"/>
          </c:marker>
          <c:xVal>
            <c:numRef>
              <c:f>Sheet1!$A$2:$A$56</c:f>
              <c:numCache>
                <c:formatCode>General</c:formatCode>
                <c:ptCount val="55"/>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numCache>
            </c:numRef>
          </c:xVal>
          <c:yVal>
            <c:numRef>
              <c:f>Sheet1!$D$2:$D$56</c:f>
              <c:numCache>
                <c:formatCode>General</c:formatCode>
                <c:ptCount val="55"/>
                <c:pt idx="0">
                  <c:v>1</c:v>
                </c:pt>
                <c:pt idx="1">
                  <c:v>0.99738499999999997</c:v>
                </c:pt>
                <c:pt idx="2">
                  <c:v>0.99477599999999999</c:v>
                </c:pt>
                <c:pt idx="3">
                  <c:v>0.992174</c:v>
                </c:pt>
                <c:pt idx="4">
                  <c:v>0.98957899999999999</c:v>
                </c:pt>
                <c:pt idx="5">
                  <c:v>0.98699099999999995</c:v>
                </c:pt>
                <c:pt idx="6">
                  <c:v>0.98441000000000001</c:v>
                </c:pt>
                <c:pt idx="7">
                  <c:v>0.98183500000000001</c:v>
                </c:pt>
                <c:pt idx="8">
                  <c:v>0.979267</c:v>
                </c:pt>
                <c:pt idx="9">
                  <c:v>0.97670599999999996</c:v>
                </c:pt>
                <c:pt idx="10">
                  <c:v>0.97415099999999999</c:v>
                </c:pt>
                <c:pt idx="11">
                  <c:v>0.97160400000000002</c:v>
                </c:pt>
                <c:pt idx="12">
                  <c:v>0.96906199999999998</c:v>
                </c:pt>
                <c:pt idx="13">
                  <c:v>0.96652800000000005</c:v>
                </c:pt>
                <c:pt idx="14">
                  <c:v>0.96399999999999997</c:v>
                </c:pt>
                <c:pt idx="15">
                  <c:v>0.96147899999999997</c:v>
                </c:pt>
                <c:pt idx="16">
                  <c:v>0.95896400000000004</c:v>
                </c:pt>
                <c:pt idx="17">
                  <c:v>0.95645599999999997</c:v>
                </c:pt>
                <c:pt idx="18">
                  <c:v>0.95395399999999997</c:v>
                </c:pt>
                <c:pt idx="19">
                  <c:v>0.95145900000000005</c:v>
                </c:pt>
                <c:pt idx="20">
                  <c:v>0.94897100000000001</c:v>
                </c:pt>
                <c:pt idx="21">
                  <c:v>0.94648900000000002</c:v>
                </c:pt>
                <c:pt idx="22">
                  <c:v>0.94401299999999999</c:v>
                </c:pt>
                <c:pt idx="23">
                  <c:v>0.94154400000000005</c:v>
                </c:pt>
                <c:pt idx="24">
                  <c:v>0.93908199999999997</c:v>
                </c:pt>
                <c:pt idx="25">
                  <c:v>0.93662599999999996</c:v>
                </c:pt>
                <c:pt idx="26">
                  <c:v>0.93417600000000001</c:v>
                </c:pt>
                <c:pt idx="27">
                  <c:v>0.93173300000000003</c:v>
                </c:pt>
                <c:pt idx="28">
                  <c:v>0.92929600000000001</c:v>
                </c:pt>
                <c:pt idx="29">
                  <c:v>0.92686500000000005</c:v>
                </c:pt>
                <c:pt idx="30">
                  <c:v>0.92444099999999996</c:v>
                </c:pt>
                <c:pt idx="31">
                  <c:v>0.92202399999999995</c:v>
                </c:pt>
                <c:pt idx="32">
                  <c:v>0.91961199999999999</c:v>
                </c:pt>
                <c:pt idx="33">
                  <c:v>0.91720699999999999</c:v>
                </c:pt>
                <c:pt idx="34">
                  <c:v>0.91480799999999995</c:v>
                </c:pt>
                <c:pt idx="35">
                  <c:v>0.91241499999999998</c:v>
                </c:pt>
                <c:pt idx="36">
                  <c:v>0.91002899999999998</c:v>
                </c:pt>
                <c:pt idx="37">
                  <c:v>0.90764900000000004</c:v>
                </c:pt>
                <c:pt idx="38">
                  <c:v>0.90527500000000005</c:v>
                </c:pt>
                <c:pt idx="39">
                  <c:v>0.90290700000000002</c:v>
                </c:pt>
                <c:pt idx="40">
                  <c:v>0.90054599999999996</c:v>
                </c:pt>
                <c:pt idx="41">
                  <c:v>0.89819000000000004</c:v>
                </c:pt>
                <c:pt idx="42">
                  <c:v>0.895841</c:v>
                </c:pt>
                <c:pt idx="43">
                  <c:v>0.89349800000000001</c:v>
                </c:pt>
                <c:pt idx="44">
                  <c:v>0.89116099999999998</c:v>
                </c:pt>
                <c:pt idx="45">
                  <c:v>0.88883100000000004</c:v>
                </c:pt>
                <c:pt idx="46">
                  <c:v>0.88650600000000002</c:v>
                </c:pt>
                <c:pt idx="47">
                  <c:v>0.88418699999999995</c:v>
                </c:pt>
                <c:pt idx="48">
                  <c:v>0.88187499999999996</c:v>
                </c:pt>
                <c:pt idx="49">
                  <c:v>0.87956800000000002</c:v>
                </c:pt>
                <c:pt idx="50">
                  <c:v>0.87726800000000005</c:v>
                </c:pt>
              </c:numCache>
            </c:numRef>
          </c:yVal>
          <c:smooth val="1"/>
        </c:ser>
        <c:dLbls>
          <c:showLegendKey val="0"/>
          <c:showVal val="0"/>
          <c:showCatName val="0"/>
          <c:showSerName val="0"/>
          <c:showPercent val="0"/>
          <c:showBubbleSize val="0"/>
        </c:dLbls>
        <c:axId val="246843648"/>
        <c:axId val="246861824"/>
      </c:scatterChart>
      <c:valAx>
        <c:axId val="246843648"/>
        <c:scaling>
          <c:orientation val="minMax"/>
          <c:max val="1000"/>
          <c:min val="0"/>
        </c:scaling>
        <c:delete val="0"/>
        <c:axPos val="b"/>
        <c:majorGridlines>
          <c:spPr>
            <a:ln w="1295">
              <a:solidFill>
                <a:schemeClr val="tx1"/>
              </a:solidFill>
              <a:prstDash val="solid"/>
            </a:ln>
          </c:spPr>
        </c:majorGridlines>
        <c:numFmt formatCode="General" sourceLinked="1"/>
        <c:majorTickMark val="out"/>
        <c:minorTickMark val="none"/>
        <c:tickLblPos val="nextTo"/>
        <c:spPr>
          <a:ln w="12700">
            <a:solidFill>
              <a:schemeClr val="tx1"/>
            </a:solidFill>
            <a:prstDash val="solid"/>
          </a:ln>
        </c:spPr>
        <c:txPr>
          <a:bodyPr rot="0" vert="horz"/>
          <a:lstStyle/>
          <a:p>
            <a:pPr>
              <a:defRPr/>
            </a:pPr>
            <a:endParaRPr lang="en-US"/>
          </a:p>
        </c:txPr>
        <c:crossAx val="246861824"/>
        <c:crossesAt val="0"/>
        <c:crossBetween val="midCat"/>
        <c:majorUnit val="100"/>
      </c:valAx>
      <c:valAx>
        <c:axId val="246861824"/>
        <c:scaling>
          <c:orientation val="minMax"/>
          <c:max val="1"/>
          <c:min val="0.3"/>
        </c:scaling>
        <c:delete val="0"/>
        <c:axPos val="l"/>
        <c:majorGridlines>
          <c:spPr>
            <a:ln w="1295">
              <a:solidFill>
                <a:schemeClr val="tx1"/>
              </a:solidFill>
              <a:prstDash val="solid"/>
            </a:ln>
          </c:spPr>
        </c:majorGridlines>
        <c:numFmt formatCode="0.0" sourceLinked="0"/>
        <c:majorTickMark val="out"/>
        <c:minorTickMark val="none"/>
        <c:tickLblPos val="nextTo"/>
        <c:spPr>
          <a:ln w="1295">
            <a:solidFill>
              <a:schemeClr val="tx1"/>
            </a:solidFill>
            <a:prstDash val="solid"/>
          </a:ln>
        </c:spPr>
        <c:txPr>
          <a:bodyPr rot="0" vert="horz"/>
          <a:lstStyle/>
          <a:p>
            <a:pPr>
              <a:defRPr/>
            </a:pPr>
            <a:endParaRPr lang="en-US"/>
          </a:p>
        </c:txPr>
        <c:crossAx val="246843648"/>
        <c:crossesAt val="0"/>
        <c:crossBetween val="midCat"/>
      </c:valAx>
      <c:spPr>
        <a:noFill/>
        <a:ln w="10360">
          <a:noFill/>
        </a:ln>
      </c:spPr>
    </c:plotArea>
    <c:legend>
      <c:legendPos val="r"/>
      <c:layout>
        <c:manualLayout>
          <c:xMode val="edge"/>
          <c:yMode val="edge"/>
          <c:x val="8.274021352313167E-2"/>
          <c:y val="0.5327225130890052"/>
          <c:w val="0.16637010676156583"/>
          <c:h val="0.28534031413612571"/>
        </c:manualLayout>
      </c:layout>
      <c:overlay val="0"/>
      <c:spPr>
        <a:solidFill>
          <a:schemeClr val="bg1"/>
        </a:solidFill>
        <a:ln w="25400">
          <a:solidFill>
            <a:schemeClr val="tx1"/>
          </a:solidFill>
          <a:prstDash val="solid"/>
        </a:ln>
      </c:spPr>
    </c:legend>
    <c:plotVisOnly val="1"/>
    <c:dispBlanksAs val="gap"/>
    <c:showDLblsOverMax val="0"/>
  </c:chart>
  <c:spPr>
    <a:noFill/>
    <a:ln>
      <a:noFill/>
    </a:ln>
  </c:spPr>
  <c:txPr>
    <a:bodyPr/>
    <a:lstStyle/>
    <a:p>
      <a:pPr>
        <a:defRPr sz="1600" b="1"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629893238434144E-2"/>
          <c:y val="6.5445026178010471E-2"/>
          <c:w val="0.87455516014234858"/>
          <c:h val="0.81806282722513091"/>
        </c:manualLayout>
      </c:layout>
      <c:scatterChart>
        <c:scatterStyle val="lineMarker"/>
        <c:varyColors val="0"/>
        <c:ser>
          <c:idx val="0"/>
          <c:order val="0"/>
          <c:tx>
            <c:strRef>
              <c:f>Sheet1!$B$1</c:f>
              <c:strCache>
                <c:ptCount val="1"/>
                <c:pt idx="0">
                  <c:v>8047</c:v>
                </c:pt>
              </c:strCache>
            </c:strRef>
          </c:tx>
          <c:spPr>
            <a:ln w="38100">
              <a:solidFill>
                <a:srgbClr val="993300"/>
              </a:solidFill>
              <a:prstDash val="solid"/>
            </a:ln>
          </c:spPr>
          <c:marker>
            <c:symbol val="none"/>
          </c:marker>
          <c:xVal>
            <c:numRef>
              <c:f>Sheet1!$A$2:$A$56</c:f>
              <c:numCache>
                <c:formatCode>General</c:formatCode>
                <c:ptCount val="55"/>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numCache>
            </c:numRef>
          </c:xVal>
          <c:yVal>
            <c:numRef>
              <c:f>Sheet1!$B$2:$B$56</c:f>
              <c:numCache>
                <c:formatCode>General</c:formatCode>
                <c:ptCount val="55"/>
                <c:pt idx="0">
                  <c:v>1</c:v>
                </c:pt>
                <c:pt idx="1">
                  <c:v>0.97664099999999998</c:v>
                </c:pt>
                <c:pt idx="2">
                  <c:v>0.95382900000000004</c:v>
                </c:pt>
                <c:pt idx="3">
                  <c:v>0.93154899999999996</c:v>
                </c:pt>
                <c:pt idx="4">
                  <c:v>0.90978899999999996</c:v>
                </c:pt>
                <c:pt idx="5">
                  <c:v>0.88853800000000005</c:v>
                </c:pt>
                <c:pt idx="6">
                  <c:v>0.86778299999999997</c:v>
                </c:pt>
                <c:pt idx="7">
                  <c:v>0.84751299999999996</c:v>
                </c:pt>
                <c:pt idx="8">
                  <c:v>0.82771600000000001</c:v>
                </c:pt>
                <c:pt idx="9">
                  <c:v>0.80838200000000004</c:v>
                </c:pt>
                <c:pt idx="10">
                  <c:v>0.78949899999999995</c:v>
                </c:pt>
                <c:pt idx="11">
                  <c:v>0.77105800000000002</c:v>
                </c:pt>
                <c:pt idx="12">
                  <c:v>0.75304700000000002</c:v>
                </c:pt>
                <c:pt idx="13">
                  <c:v>0.73545700000000003</c:v>
                </c:pt>
                <c:pt idx="14">
                  <c:v>0.71827799999999997</c:v>
                </c:pt>
                <c:pt idx="15">
                  <c:v>0.70150000000000001</c:v>
                </c:pt>
                <c:pt idx="16">
                  <c:v>0.685114</c:v>
                </c:pt>
                <c:pt idx="17">
                  <c:v>0.66910999999999998</c:v>
                </c:pt>
                <c:pt idx="18">
                  <c:v>0.65348099999999998</c:v>
                </c:pt>
                <c:pt idx="19">
                  <c:v>0.63821700000000003</c:v>
                </c:pt>
                <c:pt idx="20">
                  <c:v>0.623309</c:v>
                </c:pt>
                <c:pt idx="21">
                  <c:v>0.60874899999999998</c:v>
                </c:pt>
                <c:pt idx="22">
                  <c:v>0.59453</c:v>
                </c:pt>
                <c:pt idx="23">
                  <c:v>0.58064199999999999</c:v>
                </c:pt>
                <c:pt idx="24">
                  <c:v>0.567079</c:v>
                </c:pt>
                <c:pt idx="25">
                  <c:v>0.55383300000000002</c:v>
                </c:pt>
                <c:pt idx="26">
                  <c:v>0.54089699999999996</c:v>
                </c:pt>
                <c:pt idx="27">
                  <c:v>0.52826200000000001</c:v>
                </c:pt>
                <c:pt idx="28">
                  <c:v>0.51592300000000002</c:v>
                </c:pt>
                <c:pt idx="29">
                  <c:v>0.50387099999999996</c:v>
                </c:pt>
                <c:pt idx="30">
                  <c:v>0.49210199999999998</c:v>
                </c:pt>
                <c:pt idx="31">
                  <c:v>0.48060700000000001</c:v>
                </c:pt>
                <c:pt idx="32">
                  <c:v>0.46938099999999999</c:v>
                </c:pt>
                <c:pt idx="33">
                  <c:v>0.45841700000000002</c:v>
                </c:pt>
                <c:pt idx="34">
                  <c:v>0.44770900000000002</c:v>
                </c:pt>
                <c:pt idx="35">
                  <c:v>0.437251</c:v>
                </c:pt>
                <c:pt idx="36">
                  <c:v>0.427037</c:v>
                </c:pt>
                <c:pt idx="37">
                  <c:v>0.41706199999999999</c:v>
                </c:pt>
                <c:pt idx="38">
                  <c:v>0.40732000000000002</c:v>
                </c:pt>
                <c:pt idx="39">
                  <c:v>0.39780599999999999</c:v>
                </c:pt>
                <c:pt idx="40">
                  <c:v>0.38851400000000003</c:v>
                </c:pt>
                <c:pt idx="41">
                  <c:v>0.37943900000000003</c:v>
                </c:pt>
                <c:pt idx="42">
                  <c:v>0.37057600000000002</c:v>
                </c:pt>
                <c:pt idx="43">
                  <c:v>0.36192000000000002</c:v>
                </c:pt>
                <c:pt idx="44">
                  <c:v>0.353466</c:v>
                </c:pt>
                <c:pt idx="45">
                  <c:v>0.34520899999999999</c:v>
                </c:pt>
                <c:pt idx="46">
                  <c:v>0.337146</c:v>
                </c:pt>
                <c:pt idx="47">
                  <c:v>0.32927000000000001</c:v>
                </c:pt>
                <c:pt idx="48">
                  <c:v>0.321579</c:v>
                </c:pt>
                <c:pt idx="49">
                  <c:v>0.31406699999999999</c:v>
                </c:pt>
                <c:pt idx="50">
                  <c:v>0.30673099999999998</c:v>
                </c:pt>
              </c:numCache>
            </c:numRef>
          </c:yVal>
          <c:smooth val="1"/>
        </c:ser>
        <c:ser>
          <c:idx val="1"/>
          <c:order val="1"/>
          <c:tx>
            <c:strRef>
              <c:f>Sheet1!$C$1</c:f>
              <c:strCache>
                <c:ptCount val="1"/>
                <c:pt idx="0">
                  <c:v>12398</c:v>
                </c:pt>
              </c:strCache>
            </c:strRef>
          </c:tx>
          <c:spPr>
            <a:ln w="38100">
              <a:solidFill>
                <a:srgbClr val="000080"/>
              </a:solidFill>
              <a:prstDash val="solid"/>
            </a:ln>
          </c:spPr>
          <c:marker>
            <c:symbol val="none"/>
          </c:marker>
          <c:xVal>
            <c:numRef>
              <c:f>Sheet1!$A$2:$A$56</c:f>
              <c:numCache>
                <c:formatCode>General</c:formatCode>
                <c:ptCount val="55"/>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numCache>
            </c:numRef>
          </c:xVal>
          <c:yVal>
            <c:numRef>
              <c:f>Sheet1!$C$2:$C$56</c:f>
              <c:numCache>
                <c:formatCode>General</c:formatCode>
                <c:ptCount val="55"/>
                <c:pt idx="0">
                  <c:v>1</c:v>
                </c:pt>
                <c:pt idx="1">
                  <c:v>0.99336500000000005</c:v>
                </c:pt>
                <c:pt idx="2">
                  <c:v>0.98677400000000004</c:v>
                </c:pt>
                <c:pt idx="3">
                  <c:v>0.98022699999999996</c:v>
                </c:pt>
                <c:pt idx="4">
                  <c:v>0.97372300000000001</c:v>
                </c:pt>
                <c:pt idx="5">
                  <c:v>0.96726199999999996</c:v>
                </c:pt>
                <c:pt idx="6">
                  <c:v>0.96084400000000003</c:v>
                </c:pt>
                <c:pt idx="7">
                  <c:v>0.95446900000000001</c:v>
                </c:pt>
                <c:pt idx="8">
                  <c:v>0.94813599999999998</c:v>
                </c:pt>
                <c:pt idx="9">
                  <c:v>0.94184500000000004</c:v>
                </c:pt>
                <c:pt idx="10">
                  <c:v>0.93559599999999998</c:v>
                </c:pt>
                <c:pt idx="11">
                  <c:v>0.92938799999999999</c:v>
                </c:pt>
                <c:pt idx="12">
                  <c:v>0.92322199999999999</c:v>
                </c:pt>
                <c:pt idx="13">
                  <c:v>0.91709600000000002</c:v>
                </c:pt>
                <c:pt idx="14">
                  <c:v>0.91101100000000002</c:v>
                </c:pt>
                <c:pt idx="15">
                  <c:v>0.90496600000000005</c:v>
                </c:pt>
                <c:pt idx="16">
                  <c:v>0.89896200000000004</c:v>
                </c:pt>
                <c:pt idx="17">
                  <c:v>0.89299700000000004</c:v>
                </c:pt>
                <c:pt idx="18">
                  <c:v>0.88707199999999997</c:v>
                </c:pt>
                <c:pt idx="19">
                  <c:v>0.88118600000000002</c:v>
                </c:pt>
                <c:pt idx="20">
                  <c:v>0.87534000000000001</c:v>
                </c:pt>
                <c:pt idx="21">
                  <c:v>0.86953199999999997</c:v>
                </c:pt>
                <c:pt idx="22">
                  <c:v>0.86376200000000003</c:v>
                </c:pt>
                <c:pt idx="23">
                  <c:v>0.85803099999999999</c:v>
                </c:pt>
                <c:pt idx="24">
                  <c:v>0.85233800000000004</c:v>
                </c:pt>
                <c:pt idx="25">
                  <c:v>0.84668299999999996</c:v>
                </c:pt>
                <c:pt idx="26">
                  <c:v>0.84106499999999995</c:v>
                </c:pt>
                <c:pt idx="27">
                  <c:v>0.835484</c:v>
                </c:pt>
                <c:pt idx="28">
                  <c:v>0.82994100000000004</c:v>
                </c:pt>
                <c:pt idx="29">
                  <c:v>0.824434</c:v>
                </c:pt>
                <c:pt idx="30">
                  <c:v>0.81896400000000003</c:v>
                </c:pt>
                <c:pt idx="31">
                  <c:v>0.81352999999999998</c:v>
                </c:pt>
                <c:pt idx="32">
                  <c:v>0.80813199999999996</c:v>
                </c:pt>
                <c:pt idx="33">
                  <c:v>0.80276999999999998</c:v>
                </c:pt>
                <c:pt idx="34">
                  <c:v>0.79744400000000004</c:v>
                </c:pt>
                <c:pt idx="35">
                  <c:v>0.792153</c:v>
                </c:pt>
                <c:pt idx="36">
                  <c:v>0.78689699999999996</c:v>
                </c:pt>
                <c:pt idx="37">
                  <c:v>0.78167600000000004</c:v>
                </c:pt>
                <c:pt idx="38">
                  <c:v>0.77648899999999998</c:v>
                </c:pt>
                <c:pt idx="39">
                  <c:v>0.77133700000000005</c:v>
                </c:pt>
                <c:pt idx="40">
                  <c:v>0.76621899999999998</c:v>
                </c:pt>
                <c:pt idx="41">
                  <c:v>0.76113500000000001</c:v>
                </c:pt>
                <c:pt idx="42">
                  <c:v>0.75608500000000001</c:v>
                </c:pt>
                <c:pt idx="43">
                  <c:v>0.75106899999999999</c:v>
                </c:pt>
                <c:pt idx="44">
                  <c:v>0.746085</c:v>
                </c:pt>
                <c:pt idx="45">
                  <c:v>0.74113499999999999</c:v>
                </c:pt>
                <c:pt idx="46">
                  <c:v>0.73621700000000001</c:v>
                </c:pt>
                <c:pt idx="47">
                  <c:v>0.73133300000000001</c:v>
                </c:pt>
                <c:pt idx="48">
                  <c:v>0.72648000000000001</c:v>
                </c:pt>
                <c:pt idx="49">
                  <c:v>0.72165999999999997</c:v>
                </c:pt>
                <c:pt idx="50">
                  <c:v>0.71687199999999995</c:v>
                </c:pt>
              </c:numCache>
            </c:numRef>
          </c:yVal>
          <c:smooth val="1"/>
        </c:ser>
        <c:ser>
          <c:idx val="2"/>
          <c:order val="2"/>
          <c:tx>
            <c:strRef>
              <c:f>Sheet1!$D$1</c:f>
              <c:strCache>
                <c:ptCount val="1"/>
                <c:pt idx="0">
                  <c:v>17479</c:v>
                </c:pt>
              </c:strCache>
            </c:strRef>
          </c:tx>
          <c:spPr>
            <a:ln w="50800">
              <a:solidFill>
                <a:srgbClr val="008000"/>
              </a:solidFill>
              <a:prstDash val="solid"/>
            </a:ln>
          </c:spPr>
          <c:marker>
            <c:symbol val="none"/>
          </c:marker>
          <c:xVal>
            <c:numRef>
              <c:f>Sheet1!$A$2:$A$56</c:f>
              <c:numCache>
                <c:formatCode>General</c:formatCode>
                <c:ptCount val="55"/>
                <c:pt idx="0">
                  <c:v>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numCache>
            </c:numRef>
          </c:xVal>
          <c:yVal>
            <c:numRef>
              <c:f>Sheet1!$D$2:$D$56</c:f>
              <c:numCache>
                <c:formatCode>General</c:formatCode>
                <c:ptCount val="55"/>
                <c:pt idx="0">
                  <c:v>1</c:v>
                </c:pt>
                <c:pt idx="1">
                  <c:v>0.99738499999999997</c:v>
                </c:pt>
                <c:pt idx="2">
                  <c:v>0.99477599999999999</c:v>
                </c:pt>
                <c:pt idx="3">
                  <c:v>0.992174</c:v>
                </c:pt>
                <c:pt idx="4">
                  <c:v>0.98957899999999999</c:v>
                </c:pt>
                <c:pt idx="5">
                  <c:v>0.98699099999999995</c:v>
                </c:pt>
                <c:pt idx="6">
                  <c:v>0.98441000000000001</c:v>
                </c:pt>
                <c:pt idx="7">
                  <c:v>0.98183500000000001</c:v>
                </c:pt>
                <c:pt idx="8">
                  <c:v>0.979267</c:v>
                </c:pt>
                <c:pt idx="9">
                  <c:v>0.97670599999999996</c:v>
                </c:pt>
                <c:pt idx="10">
                  <c:v>0.97415099999999999</c:v>
                </c:pt>
                <c:pt idx="11">
                  <c:v>0.97160400000000002</c:v>
                </c:pt>
                <c:pt idx="12">
                  <c:v>0.96906199999999998</c:v>
                </c:pt>
                <c:pt idx="13">
                  <c:v>0.96652800000000005</c:v>
                </c:pt>
                <c:pt idx="14">
                  <c:v>0.96399999999999997</c:v>
                </c:pt>
                <c:pt idx="15">
                  <c:v>0.96147899999999997</c:v>
                </c:pt>
                <c:pt idx="16">
                  <c:v>0.95896400000000004</c:v>
                </c:pt>
                <c:pt idx="17">
                  <c:v>0.95645599999999997</c:v>
                </c:pt>
                <c:pt idx="18">
                  <c:v>0.95395399999999997</c:v>
                </c:pt>
                <c:pt idx="19">
                  <c:v>0.95145900000000005</c:v>
                </c:pt>
                <c:pt idx="20">
                  <c:v>0.94897100000000001</c:v>
                </c:pt>
                <c:pt idx="21">
                  <c:v>0.94648900000000002</c:v>
                </c:pt>
                <c:pt idx="22">
                  <c:v>0.94401299999999999</c:v>
                </c:pt>
                <c:pt idx="23">
                  <c:v>0.94154400000000005</c:v>
                </c:pt>
                <c:pt idx="24">
                  <c:v>0.93908199999999997</c:v>
                </c:pt>
                <c:pt idx="25">
                  <c:v>0.93662599999999996</c:v>
                </c:pt>
                <c:pt idx="26">
                  <c:v>0.93417600000000001</c:v>
                </c:pt>
                <c:pt idx="27">
                  <c:v>0.93173300000000003</c:v>
                </c:pt>
                <c:pt idx="28">
                  <c:v>0.92929600000000001</c:v>
                </c:pt>
                <c:pt idx="29">
                  <c:v>0.92686500000000005</c:v>
                </c:pt>
                <c:pt idx="30">
                  <c:v>0.92444099999999996</c:v>
                </c:pt>
                <c:pt idx="31">
                  <c:v>0.92202399999999995</c:v>
                </c:pt>
                <c:pt idx="32">
                  <c:v>0.91961199999999999</c:v>
                </c:pt>
                <c:pt idx="33">
                  <c:v>0.91720699999999999</c:v>
                </c:pt>
                <c:pt idx="34">
                  <c:v>0.91480799999999995</c:v>
                </c:pt>
                <c:pt idx="35">
                  <c:v>0.91241499999999998</c:v>
                </c:pt>
                <c:pt idx="36">
                  <c:v>0.91002899999999998</c:v>
                </c:pt>
                <c:pt idx="37">
                  <c:v>0.90764900000000004</c:v>
                </c:pt>
                <c:pt idx="38">
                  <c:v>0.90527500000000005</c:v>
                </c:pt>
                <c:pt idx="39">
                  <c:v>0.90290700000000002</c:v>
                </c:pt>
                <c:pt idx="40">
                  <c:v>0.90054599999999996</c:v>
                </c:pt>
                <c:pt idx="41">
                  <c:v>0.89819000000000004</c:v>
                </c:pt>
                <c:pt idx="42">
                  <c:v>0.895841</c:v>
                </c:pt>
                <c:pt idx="43">
                  <c:v>0.89349800000000001</c:v>
                </c:pt>
                <c:pt idx="44">
                  <c:v>0.89116099999999998</c:v>
                </c:pt>
                <c:pt idx="45">
                  <c:v>0.88883100000000004</c:v>
                </c:pt>
                <c:pt idx="46">
                  <c:v>0.88650600000000002</c:v>
                </c:pt>
                <c:pt idx="47">
                  <c:v>0.88418699999999995</c:v>
                </c:pt>
                <c:pt idx="48">
                  <c:v>0.88187499999999996</c:v>
                </c:pt>
                <c:pt idx="49">
                  <c:v>0.87956800000000002</c:v>
                </c:pt>
                <c:pt idx="50">
                  <c:v>0.87726800000000005</c:v>
                </c:pt>
              </c:numCache>
            </c:numRef>
          </c:yVal>
          <c:smooth val="1"/>
        </c:ser>
        <c:dLbls>
          <c:showLegendKey val="0"/>
          <c:showVal val="0"/>
          <c:showCatName val="0"/>
          <c:showSerName val="0"/>
          <c:showPercent val="0"/>
          <c:showBubbleSize val="0"/>
        </c:dLbls>
        <c:axId val="254968192"/>
        <c:axId val="254969728"/>
      </c:scatterChart>
      <c:valAx>
        <c:axId val="254968192"/>
        <c:scaling>
          <c:orientation val="minMax"/>
          <c:max val="1000"/>
          <c:min val="0"/>
        </c:scaling>
        <c:delete val="0"/>
        <c:axPos val="b"/>
        <c:majorGridlines>
          <c:spPr>
            <a:ln w="1295">
              <a:solidFill>
                <a:schemeClr val="tx1"/>
              </a:solidFill>
              <a:prstDash val="solid"/>
            </a:ln>
          </c:spPr>
        </c:majorGridlines>
        <c:numFmt formatCode="General" sourceLinked="1"/>
        <c:majorTickMark val="out"/>
        <c:minorTickMark val="none"/>
        <c:tickLblPos val="nextTo"/>
        <c:spPr>
          <a:ln w="12700">
            <a:solidFill>
              <a:schemeClr val="tx1"/>
            </a:solidFill>
            <a:prstDash val="solid"/>
          </a:ln>
        </c:spPr>
        <c:txPr>
          <a:bodyPr rot="0" vert="horz"/>
          <a:lstStyle/>
          <a:p>
            <a:pPr>
              <a:defRPr/>
            </a:pPr>
            <a:endParaRPr lang="en-US"/>
          </a:p>
        </c:txPr>
        <c:crossAx val="254969728"/>
        <c:crossesAt val="0"/>
        <c:crossBetween val="midCat"/>
        <c:majorUnit val="100"/>
      </c:valAx>
      <c:valAx>
        <c:axId val="254969728"/>
        <c:scaling>
          <c:orientation val="minMax"/>
          <c:max val="1"/>
          <c:min val="0.3"/>
        </c:scaling>
        <c:delete val="0"/>
        <c:axPos val="l"/>
        <c:majorGridlines>
          <c:spPr>
            <a:ln w="1295">
              <a:solidFill>
                <a:schemeClr val="tx1"/>
              </a:solidFill>
              <a:prstDash val="solid"/>
            </a:ln>
          </c:spPr>
        </c:majorGridlines>
        <c:numFmt formatCode="0.0" sourceLinked="0"/>
        <c:majorTickMark val="out"/>
        <c:minorTickMark val="none"/>
        <c:tickLblPos val="nextTo"/>
        <c:spPr>
          <a:ln w="1295">
            <a:solidFill>
              <a:schemeClr val="tx1"/>
            </a:solidFill>
            <a:prstDash val="solid"/>
          </a:ln>
        </c:spPr>
        <c:txPr>
          <a:bodyPr rot="0" vert="horz"/>
          <a:lstStyle/>
          <a:p>
            <a:pPr>
              <a:defRPr/>
            </a:pPr>
            <a:endParaRPr lang="en-US"/>
          </a:p>
        </c:txPr>
        <c:crossAx val="254968192"/>
        <c:crossesAt val="0"/>
        <c:crossBetween val="midCat"/>
      </c:valAx>
      <c:spPr>
        <a:noFill/>
        <a:ln w="10360">
          <a:noFill/>
        </a:ln>
      </c:spPr>
    </c:plotArea>
    <c:legend>
      <c:legendPos val="r"/>
      <c:layout>
        <c:manualLayout>
          <c:xMode val="edge"/>
          <c:yMode val="edge"/>
          <c:x val="8.274021352313167E-2"/>
          <c:y val="0.5327225130890052"/>
          <c:w val="0.16637010676156583"/>
          <c:h val="0.28534031413612571"/>
        </c:manualLayout>
      </c:layout>
      <c:overlay val="0"/>
      <c:spPr>
        <a:solidFill>
          <a:schemeClr val="bg1"/>
        </a:solidFill>
        <a:ln w="25400">
          <a:solidFill>
            <a:schemeClr val="tx1"/>
          </a:solidFill>
          <a:prstDash val="solid"/>
        </a:ln>
      </c:spPr>
    </c:legend>
    <c:plotVisOnly val="1"/>
    <c:dispBlanksAs val="gap"/>
    <c:showDLblsOverMax val="0"/>
  </c:chart>
  <c:spPr>
    <a:noFill/>
    <a:ln>
      <a:noFill/>
    </a:ln>
  </c:spPr>
  <c:txPr>
    <a:bodyPr/>
    <a:lstStyle/>
    <a:p>
      <a:pPr>
        <a:defRPr sz="1600" b="1" i="0" u="none" strike="noStrike" baseline="0">
          <a:solidFill>
            <a:schemeClr val="tx1"/>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01F7E88-B5C3-4E11-BBBA-B94C3D274A52}" type="datetimeFigureOut">
              <a:rPr lang="en-US" smtClean="0"/>
              <a:t>10/13/2025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7EF6BCC-7F6D-4D5A-8746-9E4D97567F39}" type="slidenum">
              <a:rPr lang="en-US" smtClean="0"/>
              <a:t>‹#›</a:t>
            </a:fld>
            <a:endParaRPr lang="en-US"/>
          </a:p>
        </p:txBody>
      </p:sp>
    </p:spTree>
    <p:extLst>
      <p:ext uri="{BB962C8B-B14F-4D97-AF65-F5344CB8AC3E}">
        <p14:creationId xmlns:p14="http://schemas.microsoft.com/office/powerpoint/2010/main" val="314082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endParaRPr lang="en-US" altLang="en-US"/>
          </a:p>
        </p:txBody>
      </p:sp>
      <p:sp>
        <p:nvSpPr>
          <p:cNvPr id="45059" name="Rectangle 3"/>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endParaRPr lang="en-US" altLang="en-US"/>
          </a:p>
        </p:txBody>
      </p:sp>
      <p:sp>
        <p:nvSpPr>
          <p:cNvPr id="4506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5061" name="Rectangle 5"/>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2" name="Rectangle 6"/>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endParaRPr lang="en-US" altLang="en-US"/>
          </a:p>
        </p:txBody>
      </p:sp>
      <p:sp>
        <p:nvSpPr>
          <p:cNvPr id="45063" name="Rectangle 7"/>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57032A57-0698-42B2-89E9-8C1BA503DF27}" type="slidenum">
              <a:rPr lang="en-US" altLang="en-US"/>
              <a:pPr/>
              <a:t>‹#›</a:t>
            </a:fld>
            <a:endParaRPr lang="en-US" altLang="en-US"/>
          </a:p>
        </p:txBody>
      </p:sp>
    </p:spTree>
    <p:extLst>
      <p:ext uri="{BB962C8B-B14F-4D97-AF65-F5344CB8AC3E}">
        <p14:creationId xmlns:p14="http://schemas.microsoft.com/office/powerpoint/2010/main" val="15413251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785372" indent="-302066" eaLnBrk="0" hangingPunct="0">
              <a:spcBef>
                <a:spcPct val="30000"/>
              </a:spcBef>
              <a:defRPr sz="1300">
                <a:solidFill>
                  <a:schemeClr val="tx1"/>
                </a:solidFill>
                <a:latin typeface="Arial" pitchFamily="34" charset="0"/>
              </a:defRPr>
            </a:lvl2pPr>
            <a:lvl3pPr marL="1208265" indent="-241653" eaLnBrk="0" hangingPunct="0">
              <a:spcBef>
                <a:spcPct val="30000"/>
              </a:spcBef>
              <a:defRPr sz="1300">
                <a:solidFill>
                  <a:schemeClr val="tx1"/>
                </a:solidFill>
                <a:latin typeface="Arial" pitchFamily="34" charset="0"/>
              </a:defRPr>
            </a:lvl3pPr>
            <a:lvl4pPr marL="1691571" indent="-241653" eaLnBrk="0" hangingPunct="0">
              <a:spcBef>
                <a:spcPct val="30000"/>
              </a:spcBef>
              <a:defRPr sz="1300">
                <a:solidFill>
                  <a:schemeClr val="tx1"/>
                </a:solidFill>
                <a:latin typeface="Arial" pitchFamily="34" charset="0"/>
              </a:defRPr>
            </a:lvl4pPr>
            <a:lvl5pPr marL="2174878" indent="-241653" eaLnBrk="0" hangingPunct="0">
              <a:spcBef>
                <a:spcPct val="30000"/>
              </a:spcBef>
              <a:defRPr sz="1300">
                <a:solidFill>
                  <a:schemeClr val="tx1"/>
                </a:solidFill>
                <a:latin typeface="Arial" pitchFamily="34" charset="0"/>
              </a:defRPr>
            </a:lvl5pPr>
            <a:lvl6pPr marL="2658184" indent="-241653" eaLnBrk="0" fontAlgn="base" hangingPunct="0">
              <a:spcBef>
                <a:spcPct val="30000"/>
              </a:spcBef>
              <a:spcAft>
                <a:spcPct val="0"/>
              </a:spcAft>
              <a:defRPr sz="1300">
                <a:solidFill>
                  <a:schemeClr val="tx1"/>
                </a:solidFill>
                <a:latin typeface="Arial" pitchFamily="34" charset="0"/>
              </a:defRPr>
            </a:lvl6pPr>
            <a:lvl7pPr marL="3141490" indent="-241653" eaLnBrk="0" fontAlgn="base" hangingPunct="0">
              <a:spcBef>
                <a:spcPct val="30000"/>
              </a:spcBef>
              <a:spcAft>
                <a:spcPct val="0"/>
              </a:spcAft>
              <a:defRPr sz="1300">
                <a:solidFill>
                  <a:schemeClr val="tx1"/>
                </a:solidFill>
                <a:latin typeface="Arial" pitchFamily="34" charset="0"/>
              </a:defRPr>
            </a:lvl7pPr>
            <a:lvl8pPr marL="3624796" indent="-241653" eaLnBrk="0" fontAlgn="base" hangingPunct="0">
              <a:spcBef>
                <a:spcPct val="30000"/>
              </a:spcBef>
              <a:spcAft>
                <a:spcPct val="0"/>
              </a:spcAft>
              <a:defRPr sz="1300">
                <a:solidFill>
                  <a:schemeClr val="tx1"/>
                </a:solidFill>
                <a:latin typeface="Arial" pitchFamily="34" charset="0"/>
              </a:defRPr>
            </a:lvl8pPr>
            <a:lvl9pPr marL="4108102" indent="-241653"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71E19BC2-3B37-45F1-A4D9-342FF9E7BAC4}" type="slidenum">
              <a:rPr lang="en-US" altLang="en-US" smtClean="0">
                <a:solidFill>
                  <a:prstClr val="black"/>
                </a:solidFill>
              </a:rPr>
              <a:pPr eaLnBrk="1" hangingPunct="1">
                <a:spcBef>
                  <a:spcPct val="0"/>
                </a:spcBef>
              </a:pPr>
              <a:t>4</a:t>
            </a:fld>
            <a:endParaRPr lang="en-US" altLang="en-US" smtClean="0">
              <a:solidFill>
                <a:prstClr val="black"/>
              </a:solidFill>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120</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121</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dirty="0"/>
              <a:t>Most notable </a:t>
            </a:r>
            <a:r>
              <a:rPr lang="en-US" dirty="0" err="1"/>
              <a:t>acheivements</a:t>
            </a:r>
            <a:r>
              <a:rPr lang="en-US" dirty="0"/>
              <a:t> are high brightness with very little “wasted” light.  The discovery made by Howard </a:t>
            </a:r>
            <a:r>
              <a:rPr lang="en-US" dirty="0" err="1" smtClean="0"/>
              <a:t>Padmore</a:t>
            </a:r>
            <a:r>
              <a:rPr lang="en-US" baseline="0" dirty="0" smtClean="0"/>
              <a:t> </a:t>
            </a:r>
            <a:r>
              <a:rPr lang="en-US" dirty="0" smtClean="0"/>
              <a:t>At </a:t>
            </a:r>
            <a:r>
              <a:rPr lang="en-US" dirty="0"/>
              <a:t>ALS showed that a 2:1 demagnification cancels nearly all of the spherical </a:t>
            </a:r>
            <a:r>
              <a:rPr lang="en-US" dirty="0" err="1"/>
              <a:t>abberations</a:t>
            </a:r>
            <a:r>
              <a:rPr lang="en-US" dirty="0"/>
              <a:t> in the parabolic/</a:t>
            </a:r>
            <a:r>
              <a:rPr lang="en-US" dirty="0" err="1"/>
              <a:t>torroid</a:t>
            </a:r>
            <a:r>
              <a:rPr lang="en-US" dirty="0"/>
              <a:t> system.  30-50% of the total x-ray intensity passes through the 100um pinhole.  The flux through the 100um pinhole at the </a:t>
            </a:r>
            <a:r>
              <a:rPr lang="en-US" dirty="0" err="1"/>
              <a:t>superbend</a:t>
            </a:r>
            <a:r>
              <a:rPr lang="en-US" dirty="0"/>
              <a:t> beamlines is comparable to that of the 5.0.2 wiggler or an APS bending magnet, but only 150 Watts of power must be dissipated by the beamline optics.  In contrast, wiggler beamlines must </a:t>
            </a:r>
            <a:r>
              <a:rPr lang="en-US" dirty="0" err="1"/>
              <a:t>disipate</a:t>
            </a:r>
            <a:r>
              <a:rPr lang="en-US" dirty="0"/>
              <a:t> kilowatts.  The optics here are much simpler and not exotic in any way.  The system is stable and robust.  There is never a need to re-focus the beam at a new wavelength.  Only a 2-minute automatic </a:t>
            </a:r>
            <a:r>
              <a:rPr lang="en-US" dirty="0" err="1"/>
              <a:t>tuneup</a:t>
            </a:r>
            <a:r>
              <a:rPr lang="en-US" dirty="0"/>
              <a:t> is recommended for very large energy changes (more than 1-2 </a:t>
            </a:r>
            <a:r>
              <a:rPr lang="en-US" dirty="0" err="1"/>
              <a:t>keV</a:t>
            </a:r>
            <a:r>
              <a:rPr lang="en-US" dirty="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123</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124</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125</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126</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127</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128</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129</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130</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032A57-0698-42B2-89E9-8C1BA503DF27}" type="slidenum">
              <a:rPr lang="en-US" altLang="en-US" smtClean="0">
                <a:solidFill>
                  <a:prstClr val="black"/>
                </a:solidFill>
              </a:rPr>
              <a:pPr/>
              <a:t>82</a:t>
            </a:fld>
            <a:endParaRPr lang="en-US" altLang="en-US">
              <a:solidFill>
                <a:prstClr val="black"/>
              </a:solidFill>
            </a:endParaRPr>
          </a:p>
        </p:txBody>
      </p:sp>
    </p:spTree>
    <p:extLst>
      <p:ext uri="{BB962C8B-B14F-4D97-AF65-F5344CB8AC3E}">
        <p14:creationId xmlns:p14="http://schemas.microsoft.com/office/powerpoint/2010/main" val="1980942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763A5C84-379E-4EC6-9026-E4BC23690C0F}" type="slidenum">
              <a:rPr lang="en-US">
                <a:solidFill>
                  <a:prstClr val="black"/>
                </a:solidFill>
              </a:rPr>
              <a:pPr eaLnBrk="1" hangingPunct="1"/>
              <a:t>86</a:t>
            </a:fld>
            <a:endParaRPr lang="en-US">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US" smtClean="0">
                <a:latin typeface="Arial" charset="0"/>
              </a:rPr>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87</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88</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104</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solidFill>
                  <a:prstClr val="black"/>
                </a:solidFill>
              </a:rPr>
              <a:pPr/>
              <a:t>117</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118</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solidFill>
                  <a:prstClr val="black"/>
                </a:solidFill>
              </a:rPr>
              <a:pPr/>
              <a:t>119</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pPr/>
              <a:t>‹#›</a:t>
            </a:fld>
            <a:endParaRPr lang="en-US" altLang="en-US"/>
          </a:p>
        </p:txBody>
      </p:sp>
    </p:spTree>
    <p:extLst>
      <p:ext uri="{BB962C8B-B14F-4D97-AF65-F5344CB8AC3E}">
        <p14:creationId xmlns:p14="http://schemas.microsoft.com/office/powerpoint/2010/main" val="1934262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pPr/>
              <a:t>‹#›</a:t>
            </a:fld>
            <a:endParaRPr lang="en-US" altLang="en-US"/>
          </a:p>
        </p:txBody>
      </p:sp>
    </p:spTree>
    <p:extLst>
      <p:ext uri="{BB962C8B-B14F-4D97-AF65-F5344CB8AC3E}">
        <p14:creationId xmlns:p14="http://schemas.microsoft.com/office/powerpoint/2010/main" val="22327927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8605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3022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90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6611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1121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744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7311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1901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2057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111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pPr/>
              <a:t>‹#›</a:t>
            </a:fld>
            <a:endParaRPr lang="en-US" altLang="en-US"/>
          </a:p>
        </p:txBody>
      </p:sp>
    </p:spTree>
    <p:extLst>
      <p:ext uri="{BB962C8B-B14F-4D97-AF65-F5344CB8AC3E}">
        <p14:creationId xmlns:p14="http://schemas.microsoft.com/office/powerpoint/2010/main" val="9780803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754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8637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798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862183-C801-4804-918C-779AA0D269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89254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941EC2-2CE1-4944-82A7-70CCB311AE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0741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6B3055-FC9B-4B84-8B12-B841981EA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46578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3C36C3-8481-43FA-A091-C98E3C99A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7045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B53A9B-071B-4C58-857D-AD96100E29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97142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7D7242C-1654-45C2-8170-74A33D9499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2346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7C7351-AECC-4324-AB19-09C698B151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494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pPr/>
              <a:t>‹#›</a:t>
            </a:fld>
            <a:endParaRPr lang="en-US" altLang="en-US"/>
          </a:p>
        </p:txBody>
      </p:sp>
    </p:spTree>
    <p:extLst>
      <p:ext uri="{BB962C8B-B14F-4D97-AF65-F5344CB8AC3E}">
        <p14:creationId xmlns:p14="http://schemas.microsoft.com/office/powerpoint/2010/main" val="24475690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9544BD-07F4-49CC-B367-C9E3C09940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8458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F62CC4-28EC-4006-92EC-E6974AE885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3781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2DF85B-4692-4C51-BEEB-A49FF8A25B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80343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183039-C73B-425F-83D2-6619DBC25E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2460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2937D7-8079-4317-9E56-CDA5AC3F36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31335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80611A5-FDF9-46CD-9C27-9B5E4447DC5B}" type="datetimeFigureOut">
              <a:rPr lang="en-US">
                <a:solidFill>
                  <a:prstClr val="black">
                    <a:tint val="75000"/>
                  </a:prstClr>
                </a:solidFill>
              </a:rPr>
              <a:pPr>
                <a:def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CD5FE6-21BC-448B-A3F9-868CD04253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74568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CA964D2-A525-4643-8279-0981E653886C}" type="datetimeFigureOut">
              <a:rPr lang="en-US">
                <a:solidFill>
                  <a:prstClr val="black">
                    <a:tint val="75000"/>
                  </a:prstClr>
                </a:solidFill>
              </a:rPr>
              <a:pPr>
                <a:def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F43593-235C-497A-B729-8CB299D4D23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13636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A35EDF0-30A9-413C-872A-020D1DACF45C}" type="datetimeFigureOut">
              <a:rPr lang="en-US">
                <a:solidFill>
                  <a:prstClr val="black">
                    <a:tint val="75000"/>
                  </a:prstClr>
                </a:solidFill>
              </a:rPr>
              <a:pPr>
                <a:def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856C3E-B87E-4FA4-869C-18E5668DAB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68261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1C66C56-BD79-4BC4-818D-48772D002E27}" type="datetimeFigureOut">
              <a:rPr lang="en-US">
                <a:solidFill>
                  <a:prstClr val="black">
                    <a:tint val="75000"/>
                  </a:prstClr>
                </a:solidFill>
              </a:rPr>
              <a:pPr>
                <a:defRPr/>
              </a:pPr>
              <a:t>10/13/2025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610F0C3-EEEE-4A55-8FA5-F7B466C8BE8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91461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C7FEC2-7080-44C5-B47A-2A80A162C562}" type="datetimeFigureOut">
              <a:rPr lang="en-US">
                <a:solidFill>
                  <a:prstClr val="black">
                    <a:tint val="75000"/>
                  </a:prstClr>
                </a:solidFill>
              </a:rPr>
              <a:pPr>
                <a:defRPr/>
              </a:pPr>
              <a:t>10/13/2025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AB8F178-858D-4491-9710-0A482FCCBC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59386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pPr/>
              <a:t>‹#›</a:t>
            </a:fld>
            <a:endParaRPr lang="en-US" altLang="en-US"/>
          </a:p>
        </p:txBody>
      </p:sp>
    </p:spTree>
    <p:extLst>
      <p:ext uri="{BB962C8B-B14F-4D97-AF65-F5344CB8AC3E}">
        <p14:creationId xmlns:p14="http://schemas.microsoft.com/office/powerpoint/2010/main" val="14398507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E559892-9486-4B68-9FAE-CA02645004D5}" type="datetimeFigureOut">
              <a:rPr lang="en-US">
                <a:solidFill>
                  <a:prstClr val="black">
                    <a:tint val="75000"/>
                  </a:prstClr>
                </a:solidFill>
              </a:rPr>
              <a:pPr>
                <a:defRPr/>
              </a:pPr>
              <a:t>10/13/2025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ED7DB46-8CFB-40C1-85D2-C453F37C52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11531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F7DA9E-8A14-4E9A-A9B1-90E7AB7ED02B}" type="datetimeFigureOut">
              <a:rPr lang="en-US">
                <a:solidFill>
                  <a:prstClr val="black">
                    <a:tint val="75000"/>
                  </a:prstClr>
                </a:solidFill>
              </a:rPr>
              <a:pPr>
                <a:defRPr/>
              </a:pPr>
              <a:t>10/13/2025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C723515-8496-4450-9FB3-A56D2967F14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78454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462572-48BC-4764-A4E9-DFC94B2BFBA2}" type="datetimeFigureOut">
              <a:rPr lang="en-US">
                <a:solidFill>
                  <a:prstClr val="black">
                    <a:tint val="75000"/>
                  </a:prstClr>
                </a:solidFill>
              </a:rPr>
              <a:pPr>
                <a:defRPr/>
              </a:pPr>
              <a:t>10/13/2025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565B49-339D-4EA1-A0C1-8199B4C085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76375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031E588-57BF-4D62-A0CC-CF4291347141}" type="datetimeFigureOut">
              <a:rPr lang="en-US">
                <a:solidFill>
                  <a:prstClr val="black">
                    <a:tint val="75000"/>
                  </a:prstClr>
                </a:solidFill>
              </a:rPr>
              <a:pPr>
                <a:defRPr/>
              </a:pPr>
              <a:t>10/13/2025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FAA5099-4C27-4F79-AB4F-E280E4B024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14965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399075-5F6E-4230-B89E-7BBCB713AAD5}" type="datetimeFigureOut">
              <a:rPr lang="en-US">
                <a:solidFill>
                  <a:prstClr val="black">
                    <a:tint val="75000"/>
                  </a:prstClr>
                </a:solidFill>
              </a:rPr>
              <a:pPr>
                <a:def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788564-8E3B-4364-ACD9-2DB3E414558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75358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3173C6-6546-4E9A-8828-52C05E0145AB}" type="datetimeFigureOut">
              <a:rPr lang="en-US">
                <a:solidFill>
                  <a:prstClr val="black">
                    <a:tint val="75000"/>
                  </a:prstClr>
                </a:solidFill>
              </a:rPr>
              <a:pPr>
                <a:def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55840F-C930-45FA-ADC3-9870052895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21625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9D51BBB-9077-40D6-9A3A-0FEE494C1F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85713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ABB0839-A92A-456B-8338-1DBDCFD209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16785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55FC3AB-CCAF-48F2-9A9F-DC24CD01CC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59092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F32E15-89BB-4605-ADAB-A253B01C22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5725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639262-D6B0-40C6-B50F-D933786EB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16843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06F5669-F371-487B-A4B6-D330E43045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65056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B62FDC9-2650-46FE-A5AC-658B7DF3B6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40100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0C06903-F634-4CE6-B811-ABE5493063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28285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1FD3F35-9D26-490F-BF6E-B1074BF116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73251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D3CE9F1-652D-4EC1-BFA2-5C7AE57A8B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39387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52DBE5-FF81-4320-93AF-B1B3FFF156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9665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B4E9A39-073B-4B6C-B472-0A55769DB1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01368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5195E19C-DCB1-45CC-926C-C2CC2CDF3E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2678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7B2EF63A-CA63-4060-BFDD-2CD10E8201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80353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430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27200A4-4BDD-4AE9-BC73-7BBB3175C639}" type="slidenum">
              <a:rPr lang="en-US"/>
              <a:pPr>
                <a:defRPr/>
              </a:pPr>
              <a:t>‹#›</a:t>
            </a:fld>
            <a:endParaRPr lang="en-US"/>
          </a:p>
        </p:txBody>
      </p:sp>
    </p:spTree>
    <p:extLst>
      <p:ext uri="{BB962C8B-B14F-4D97-AF65-F5344CB8AC3E}">
        <p14:creationId xmlns:p14="http://schemas.microsoft.com/office/powerpoint/2010/main" val="39070548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8743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7577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027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1666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37461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2957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85797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8443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4294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254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3550A99-A1E3-4495-B39A-D66D882DCF9A}" type="slidenum">
              <a:rPr lang="en-US"/>
              <a:pPr>
                <a:defRPr/>
              </a:pPr>
              <a:t>‹#›</a:t>
            </a:fld>
            <a:endParaRPr lang="en-US"/>
          </a:p>
        </p:txBody>
      </p:sp>
    </p:spTree>
    <p:extLst>
      <p:ext uri="{BB962C8B-B14F-4D97-AF65-F5344CB8AC3E}">
        <p14:creationId xmlns:p14="http://schemas.microsoft.com/office/powerpoint/2010/main" val="26835502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4648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30608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8551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62593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857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90755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34701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445282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06620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7967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E7641A8-C96A-4946-937D-DCE62A9DBA1F}" type="slidenum">
              <a:rPr lang="en-US"/>
              <a:pPr>
                <a:defRPr/>
              </a:pPr>
              <a:t>‹#›</a:t>
            </a:fld>
            <a:endParaRPr lang="en-US"/>
          </a:p>
        </p:txBody>
      </p:sp>
    </p:spTree>
    <p:extLst>
      <p:ext uri="{BB962C8B-B14F-4D97-AF65-F5344CB8AC3E}">
        <p14:creationId xmlns:p14="http://schemas.microsoft.com/office/powerpoint/2010/main" val="18637950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52203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72476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69570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639262-D6B0-40C6-B50F-D933786EB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265431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B9EED323-97DB-4232-A2C1-8EBB503C601B}" type="slidenum">
              <a:rPr lang="en-US"/>
              <a:pPr>
                <a:defRPr/>
              </a:pPr>
              <a:t>‹#›</a:t>
            </a:fld>
            <a:endParaRPr lang="en-US"/>
          </a:p>
        </p:txBody>
      </p:sp>
    </p:spTree>
    <p:extLst>
      <p:ext uri="{BB962C8B-B14F-4D97-AF65-F5344CB8AC3E}">
        <p14:creationId xmlns:p14="http://schemas.microsoft.com/office/powerpoint/2010/main" val="15346049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313B092-6571-4AD1-8C22-12F0912FB366}" type="slidenum">
              <a:rPr lang="en-US"/>
              <a:pPr>
                <a:defRPr/>
              </a:pPr>
              <a:t>‹#›</a:t>
            </a:fld>
            <a:endParaRPr lang="en-US"/>
          </a:p>
        </p:txBody>
      </p:sp>
    </p:spTree>
    <p:extLst>
      <p:ext uri="{BB962C8B-B14F-4D97-AF65-F5344CB8AC3E}">
        <p14:creationId xmlns:p14="http://schemas.microsoft.com/office/powerpoint/2010/main" val="36433273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6C2B920-A6D0-42DE-8A3F-CB510C12CF60}" type="slidenum">
              <a:rPr lang="en-US"/>
              <a:pPr>
                <a:defRPr/>
              </a:pPr>
              <a:t>‹#›</a:t>
            </a:fld>
            <a:endParaRPr lang="en-US"/>
          </a:p>
        </p:txBody>
      </p:sp>
    </p:spTree>
    <p:extLst>
      <p:ext uri="{BB962C8B-B14F-4D97-AF65-F5344CB8AC3E}">
        <p14:creationId xmlns:p14="http://schemas.microsoft.com/office/powerpoint/2010/main" val="4707100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53718FD-2411-4DA9-8B60-75DC95451F38}" type="slidenum">
              <a:rPr lang="en-US"/>
              <a:pPr>
                <a:defRPr/>
              </a:pPr>
              <a:t>‹#›</a:t>
            </a:fld>
            <a:endParaRPr lang="en-US"/>
          </a:p>
        </p:txBody>
      </p:sp>
    </p:spTree>
    <p:extLst>
      <p:ext uri="{BB962C8B-B14F-4D97-AF65-F5344CB8AC3E}">
        <p14:creationId xmlns:p14="http://schemas.microsoft.com/office/powerpoint/2010/main" val="29154947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C53AC1E3-505A-4BF1-9F74-4AD6CDB964A8}" type="slidenum">
              <a:rPr lang="en-US"/>
              <a:pPr>
                <a:defRPr/>
              </a:pPr>
              <a:t>‹#›</a:t>
            </a:fld>
            <a:endParaRPr lang="en-US"/>
          </a:p>
        </p:txBody>
      </p:sp>
    </p:spTree>
    <p:extLst>
      <p:ext uri="{BB962C8B-B14F-4D97-AF65-F5344CB8AC3E}">
        <p14:creationId xmlns:p14="http://schemas.microsoft.com/office/powerpoint/2010/main" val="42349062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FEB6DCBB-11AE-4FE7-86A5-1A604C8E5B05}" type="slidenum">
              <a:rPr lang="en-US"/>
              <a:pPr>
                <a:defRPr/>
              </a:pPr>
              <a:t>‹#›</a:t>
            </a:fld>
            <a:endParaRPr lang="en-US"/>
          </a:p>
        </p:txBody>
      </p:sp>
    </p:spTree>
    <p:extLst>
      <p:ext uri="{BB962C8B-B14F-4D97-AF65-F5344CB8AC3E}">
        <p14:creationId xmlns:p14="http://schemas.microsoft.com/office/powerpoint/2010/main" val="4275783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C745721-25BD-4E70-83BD-41D07BB35C5F}" type="slidenum">
              <a:rPr lang="en-US"/>
              <a:pPr>
                <a:defRPr/>
              </a:pPr>
              <a:t>‹#›</a:t>
            </a:fld>
            <a:endParaRPr lang="en-US"/>
          </a:p>
        </p:txBody>
      </p:sp>
    </p:spTree>
    <p:extLst>
      <p:ext uri="{BB962C8B-B14F-4D97-AF65-F5344CB8AC3E}">
        <p14:creationId xmlns:p14="http://schemas.microsoft.com/office/powerpoint/2010/main" val="33927114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0B5D82EC-3893-470D-8C9D-8AF602DC2637}" type="slidenum">
              <a:rPr lang="en-US"/>
              <a:pPr>
                <a:defRPr/>
              </a:pPr>
              <a:t>‹#›</a:t>
            </a:fld>
            <a:endParaRPr lang="en-US"/>
          </a:p>
        </p:txBody>
      </p:sp>
    </p:spTree>
    <p:extLst>
      <p:ext uri="{BB962C8B-B14F-4D97-AF65-F5344CB8AC3E}">
        <p14:creationId xmlns:p14="http://schemas.microsoft.com/office/powerpoint/2010/main" val="17454581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BCF9BB7-3640-4CF1-8138-523BAA1B485A}" type="slidenum">
              <a:rPr lang="en-US"/>
              <a:pPr>
                <a:defRPr/>
              </a:pPr>
              <a:t>‹#›</a:t>
            </a:fld>
            <a:endParaRPr lang="en-US"/>
          </a:p>
        </p:txBody>
      </p:sp>
    </p:spTree>
    <p:extLst>
      <p:ext uri="{BB962C8B-B14F-4D97-AF65-F5344CB8AC3E}">
        <p14:creationId xmlns:p14="http://schemas.microsoft.com/office/powerpoint/2010/main" val="19662008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448009B-9EDF-45A8-9C75-FEAE3A15CFC2}" type="slidenum">
              <a:rPr lang="en-US"/>
              <a:pPr>
                <a:defRPr/>
              </a:pPr>
              <a:t>‹#›</a:t>
            </a:fld>
            <a:endParaRPr lang="en-US"/>
          </a:p>
        </p:txBody>
      </p:sp>
    </p:spTree>
    <p:extLst>
      <p:ext uri="{BB962C8B-B14F-4D97-AF65-F5344CB8AC3E}">
        <p14:creationId xmlns:p14="http://schemas.microsoft.com/office/powerpoint/2010/main" val="5253183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4984974-50C9-444E-B205-4825740721A8}" type="slidenum">
              <a:rPr lang="en-US"/>
              <a:pPr>
                <a:defRPr/>
              </a:pPr>
              <a:t>‹#›</a:t>
            </a:fld>
            <a:endParaRPr lang="en-US"/>
          </a:p>
        </p:txBody>
      </p:sp>
    </p:spTree>
    <p:extLst>
      <p:ext uri="{BB962C8B-B14F-4D97-AF65-F5344CB8AC3E}">
        <p14:creationId xmlns:p14="http://schemas.microsoft.com/office/powerpoint/2010/main" val="25006813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6DF87E8-1839-4816-8922-83B19EEFCDDE}" type="slidenum">
              <a:rPr lang="en-US"/>
              <a:pPr>
                <a:defRPr/>
              </a:pPr>
              <a:t>‹#›</a:t>
            </a:fld>
            <a:endParaRPr lang="en-US"/>
          </a:p>
        </p:txBody>
      </p:sp>
    </p:spTree>
    <p:extLst>
      <p:ext uri="{BB962C8B-B14F-4D97-AF65-F5344CB8AC3E}">
        <p14:creationId xmlns:p14="http://schemas.microsoft.com/office/powerpoint/2010/main" val="8316283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latin typeface="Arial" charset="0"/>
              </a:defRPr>
            </a:lvl1pPr>
          </a:lstStyle>
          <a:p>
            <a:pPr>
              <a:defRPr/>
            </a:pPr>
            <a:fld id="{70342CBD-9FD1-418A-AD25-903F45B26196}" type="slidenum">
              <a:rPr lang="en-US"/>
              <a:pPr>
                <a:defRPr/>
              </a:pPr>
              <a:t>‹#›</a:t>
            </a:fld>
            <a:endParaRPr lang="en-US"/>
          </a:p>
        </p:txBody>
      </p:sp>
    </p:spTree>
    <p:extLst>
      <p:ext uri="{BB962C8B-B14F-4D97-AF65-F5344CB8AC3E}">
        <p14:creationId xmlns:p14="http://schemas.microsoft.com/office/powerpoint/2010/main" val="2199777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60785D-0D72-4238-BF4F-6486AA9908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41096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49833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388430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7810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FF470C5-64DD-470C-B1B9-C5AEBB8ACD09}" type="slidenum">
              <a:rPr lang="en-US"/>
              <a:pPr>
                <a:defRPr/>
              </a:pPr>
              <a:t>‹#›</a:t>
            </a:fld>
            <a:endParaRPr lang="en-US"/>
          </a:p>
        </p:txBody>
      </p:sp>
    </p:spTree>
    <p:extLst>
      <p:ext uri="{BB962C8B-B14F-4D97-AF65-F5344CB8AC3E}">
        <p14:creationId xmlns:p14="http://schemas.microsoft.com/office/powerpoint/2010/main" val="261643573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84981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67111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089443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32999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01453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DECAB6-F51A-42D5-997C-EFC36BBA82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33658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4C6ECD-54FA-4BE1-AAB1-10BE7653E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8112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678AAC8-9D5A-484D-ABA9-A08ADA39D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09624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1798A85-6CFD-4E9F-A8F4-CE91951BC0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98744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05977512-3F26-4011-94EF-964901E59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222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EF5BDF1-7198-43E5-87E1-5E7D5C04B1CA}" type="slidenum">
              <a:rPr lang="en-US" altLang="en-US"/>
              <a:pPr/>
              <a:t>‹#›</a:t>
            </a:fld>
            <a:endParaRPr lang="en-US" altLang="en-US"/>
          </a:p>
        </p:txBody>
      </p:sp>
    </p:spTree>
    <p:extLst>
      <p:ext uri="{BB962C8B-B14F-4D97-AF65-F5344CB8AC3E}">
        <p14:creationId xmlns:p14="http://schemas.microsoft.com/office/powerpoint/2010/main" val="3037449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54D4D9-5F34-459B-8328-4DE31CC2B2A5}" type="slidenum">
              <a:rPr lang="en-US"/>
              <a:pPr>
                <a:defRPr/>
              </a:pPr>
              <a:t>‹#›</a:t>
            </a:fld>
            <a:endParaRPr lang="en-US"/>
          </a:p>
        </p:txBody>
      </p:sp>
    </p:spTree>
    <p:extLst>
      <p:ext uri="{BB962C8B-B14F-4D97-AF65-F5344CB8AC3E}">
        <p14:creationId xmlns:p14="http://schemas.microsoft.com/office/powerpoint/2010/main" val="26846493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1765247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12255608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148145678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47356232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274000307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29468241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963980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334861369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59013682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4193548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E784E88-4854-47D1-A832-9EB9BDFB174C}" type="slidenum">
              <a:rPr lang="en-US"/>
              <a:pPr>
                <a:defRPr/>
              </a:pPr>
              <a:t>‹#›</a:t>
            </a:fld>
            <a:endParaRPr lang="en-US"/>
          </a:p>
        </p:txBody>
      </p:sp>
    </p:spTree>
    <p:extLst>
      <p:ext uri="{BB962C8B-B14F-4D97-AF65-F5344CB8AC3E}">
        <p14:creationId xmlns:p14="http://schemas.microsoft.com/office/powerpoint/2010/main" val="41495685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7C022F1D-6F4D-44C8-81AB-F57FA447BA02}" type="datetimeFigureOut">
              <a:rPr lang="en-US" smtClean="0">
                <a:solidFill>
                  <a:prstClr val="black">
                    <a:tint val="75000"/>
                  </a:prstClr>
                </a:solidFill>
              </a:rPr>
              <a:pPr fontAlgn="base">
                <a:spcBef>
                  <a:spcPct val="0"/>
                </a:spcBef>
                <a:spcAft>
                  <a:spcPct val="0"/>
                </a:spcAft>
                <a:defRPr/>
              </a:pPr>
              <a:t>10/13/2025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6D58FBEB-041A-43A5-B4BE-B00E6D8FD593}"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90285884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885661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23786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197197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10/13/2025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18696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10/13/2025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9228226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10/13/2025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9336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10/13/2025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185952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10/13/2025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299606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10/13/2025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82292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E0A6603-27DF-4562-9F46-F0BAD22D9C93}" type="slidenum">
              <a:rPr lang="en-US"/>
              <a:pPr>
                <a:defRPr/>
              </a:pPr>
              <a:t>‹#›</a:t>
            </a:fld>
            <a:endParaRPr lang="en-US"/>
          </a:p>
        </p:txBody>
      </p:sp>
    </p:spTree>
    <p:extLst>
      <p:ext uri="{BB962C8B-B14F-4D97-AF65-F5344CB8AC3E}">
        <p14:creationId xmlns:p14="http://schemas.microsoft.com/office/powerpoint/2010/main" val="37852483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57556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4676865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3B8F98-3796-425A-A413-52F24ABA3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913287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1881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0071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666844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61185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77746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51813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013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089F01D-BC33-4F40-B974-F0D8BFB7B494}" type="slidenum">
              <a:rPr lang="en-US"/>
              <a:pPr>
                <a:defRPr/>
              </a:pPr>
              <a:t>‹#›</a:t>
            </a:fld>
            <a:endParaRPr lang="en-US"/>
          </a:p>
        </p:txBody>
      </p:sp>
    </p:spTree>
    <p:extLst>
      <p:ext uri="{BB962C8B-B14F-4D97-AF65-F5344CB8AC3E}">
        <p14:creationId xmlns:p14="http://schemas.microsoft.com/office/powerpoint/2010/main" val="429430550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22752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2057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6081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82902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79478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69105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51584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611072-B17A-4B81-AFEC-CC6FB451BC35}" type="datetimeFigureOut">
              <a:rPr lang="en-US" smtClean="0">
                <a:solidFill>
                  <a:prstClr val="black">
                    <a:tint val="75000"/>
                  </a:prstClr>
                </a:solidFill>
              </a:rPr>
              <a:pPr/>
              <a:t>10/13/2025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35994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611072-B17A-4B81-AFEC-CC6FB451BC35}" type="datetimeFigureOut">
              <a:rPr lang="en-US" smtClean="0">
                <a:solidFill>
                  <a:prstClr val="black">
                    <a:tint val="75000"/>
                  </a:prstClr>
                </a:solidFill>
              </a:rPr>
              <a:pPr/>
              <a:t>10/13/2025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25728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611072-B17A-4B81-AFEC-CC6FB451BC35}" type="datetimeFigureOut">
              <a:rPr lang="en-US" smtClean="0">
                <a:solidFill>
                  <a:prstClr val="black">
                    <a:tint val="75000"/>
                  </a:prstClr>
                </a:solidFill>
              </a:rPr>
              <a:pPr/>
              <a:t>10/13/2025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362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991D1E6-5F6E-48DB-8201-1276F3E44C9A}" type="slidenum">
              <a:rPr lang="en-US"/>
              <a:pPr>
                <a:defRPr/>
              </a:pPr>
              <a:t>‹#›</a:t>
            </a:fld>
            <a:endParaRPr lang="en-US"/>
          </a:p>
        </p:txBody>
      </p:sp>
    </p:spTree>
    <p:extLst>
      <p:ext uri="{BB962C8B-B14F-4D97-AF65-F5344CB8AC3E}">
        <p14:creationId xmlns:p14="http://schemas.microsoft.com/office/powerpoint/2010/main" val="312940908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11072-B17A-4B81-AFEC-CC6FB451BC35}" type="datetimeFigureOut">
              <a:rPr lang="en-US" smtClean="0">
                <a:solidFill>
                  <a:prstClr val="black">
                    <a:tint val="75000"/>
                  </a:prstClr>
                </a:solidFill>
              </a:rPr>
              <a:pPr/>
              <a:t>10/13/2025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0651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11072-B17A-4B81-AFEC-CC6FB451BC35}" type="datetimeFigureOut">
              <a:rPr lang="en-US" smtClean="0">
                <a:solidFill>
                  <a:prstClr val="black">
                    <a:tint val="75000"/>
                  </a:prstClr>
                </a:solidFill>
              </a:rPr>
              <a:pPr/>
              <a:t>10/13/2025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47208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11072-B17A-4B81-AFEC-CC6FB451BC35}" type="datetimeFigureOut">
              <a:rPr lang="en-US" smtClean="0">
                <a:solidFill>
                  <a:prstClr val="black">
                    <a:tint val="75000"/>
                  </a:prstClr>
                </a:solidFill>
              </a:rPr>
              <a:pPr/>
              <a:t>10/13/2025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15012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54692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893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059CBCF-954E-4337-BCFB-4E03A7D98610}" type="slidenum">
              <a:rPr lang="en-US"/>
              <a:pPr>
                <a:defRPr/>
              </a:pPr>
              <a:t>‹#›</a:t>
            </a:fld>
            <a:endParaRPr lang="en-US"/>
          </a:p>
        </p:txBody>
      </p:sp>
    </p:spTree>
    <p:extLst>
      <p:ext uri="{BB962C8B-B14F-4D97-AF65-F5344CB8AC3E}">
        <p14:creationId xmlns:p14="http://schemas.microsoft.com/office/powerpoint/2010/main" val="4269626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FD71BC9-687C-4B65-80E4-C5DC47A6FFD2}" type="slidenum">
              <a:rPr lang="en-US"/>
              <a:pPr>
                <a:defRPr/>
              </a:pPr>
              <a:t>‹#›</a:t>
            </a:fld>
            <a:endParaRPr lang="en-US"/>
          </a:p>
        </p:txBody>
      </p:sp>
    </p:spTree>
    <p:extLst>
      <p:ext uri="{BB962C8B-B14F-4D97-AF65-F5344CB8AC3E}">
        <p14:creationId xmlns:p14="http://schemas.microsoft.com/office/powerpoint/2010/main" val="1135549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2403C4-9487-41A0-94F2-96D9EC6F7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486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5C0BD0-3672-4ADF-BA9A-AF19E14CF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085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9CD58D-D311-4154-9D6C-8941D9BEEB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956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030BABC-217A-4F25-8E0F-765D050A75D5}" type="slidenum">
              <a:rPr lang="en-US" altLang="en-US"/>
              <a:pPr/>
              <a:t>‹#›</a:t>
            </a:fld>
            <a:endParaRPr lang="en-US" altLang="en-US"/>
          </a:p>
        </p:txBody>
      </p:sp>
    </p:spTree>
    <p:extLst>
      <p:ext uri="{BB962C8B-B14F-4D97-AF65-F5344CB8AC3E}">
        <p14:creationId xmlns:p14="http://schemas.microsoft.com/office/powerpoint/2010/main" val="2093675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718B0-743E-45EF-B4E0-5D2664073C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826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95BEC1-34FF-42AF-B27D-2A7AD18D2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7741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8F18-A9FB-499C-ABE4-DECBCB7651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771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88AF94-7AEA-4816-9A91-EEE9770D56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15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B80F8-EA6D-4361-B3D2-E60E3239C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9826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ACDFAE-8948-4671-9CD1-4FBF57BCA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030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55D3B-E745-42F2-A57E-97833C4437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313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DA3428-CB90-4CBD-A687-9EE87C2CE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558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DBEBA-F755-41C3-9883-93764CAB5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831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C4DF-6C90-4A72-9862-0FC45E4D44FD}" type="slidenum">
              <a:rPr lang="en-US"/>
              <a:pPr>
                <a:defRPr/>
              </a:pPr>
              <a:t>‹#›</a:t>
            </a:fld>
            <a:endParaRPr lang="en-US"/>
          </a:p>
        </p:txBody>
      </p:sp>
    </p:spTree>
    <p:extLst>
      <p:ext uri="{BB962C8B-B14F-4D97-AF65-F5344CB8AC3E}">
        <p14:creationId xmlns:p14="http://schemas.microsoft.com/office/powerpoint/2010/main" val="344807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4CEB688-8BD1-4323-ADC7-A229FB7E87A3}" type="slidenum">
              <a:rPr lang="en-US" altLang="en-US"/>
              <a:pPr/>
              <a:t>‹#›</a:t>
            </a:fld>
            <a:endParaRPr lang="en-US" altLang="en-US"/>
          </a:p>
        </p:txBody>
      </p:sp>
    </p:spTree>
    <p:extLst>
      <p:ext uri="{BB962C8B-B14F-4D97-AF65-F5344CB8AC3E}">
        <p14:creationId xmlns:p14="http://schemas.microsoft.com/office/powerpoint/2010/main" val="42062543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7881E-BF0B-426B-B339-62562C7A5AC8}" type="slidenum">
              <a:rPr lang="en-US"/>
              <a:pPr>
                <a:defRPr/>
              </a:pPr>
              <a:t>‹#›</a:t>
            </a:fld>
            <a:endParaRPr lang="en-US"/>
          </a:p>
        </p:txBody>
      </p:sp>
    </p:spTree>
    <p:extLst>
      <p:ext uri="{BB962C8B-B14F-4D97-AF65-F5344CB8AC3E}">
        <p14:creationId xmlns:p14="http://schemas.microsoft.com/office/powerpoint/2010/main" val="2444221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9F5-A1D4-49D8-AA2E-509E8E1A3B9E}" type="slidenum">
              <a:rPr lang="en-US"/>
              <a:pPr>
                <a:defRPr/>
              </a:pPr>
              <a:t>‹#›</a:t>
            </a:fld>
            <a:endParaRPr lang="en-US"/>
          </a:p>
        </p:txBody>
      </p:sp>
    </p:spTree>
    <p:extLst>
      <p:ext uri="{BB962C8B-B14F-4D97-AF65-F5344CB8AC3E}">
        <p14:creationId xmlns:p14="http://schemas.microsoft.com/office/powerpoint/2010/main" val="30476894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B2EB4-9D58-4B87-A6FE-996A4927F7A1}" type="slidenum">
              <a:rPr lang="en-US"/>
              <a:pPr>
                <a:defRPr/>
              </a:pPr>
              <a:t>‹#›</a:t>
            </a:fld>
            <a:endParaRPr lang="en-US"/>
          </a:p>
        </p:txBody>
      </p:sp>
    </p:spTree>
    <p:extLst>
      <p:ext uri="{BB962C8B-B14F-4D97-AF65-F5344CB8AC3E}">
        <p14:creationId xmlns:p14="http://schemas.microsoft.com/office/powerpoint/2010/main" val="27064848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6D0BD-E322-44F4-9BF6-E5650854228B}" type="slidenum">
              <a:rPr lang="en-US"/>
              <a:pPr>
                <a:defRPr/>
              </a:pPr>
              <a:t>‹#›</a:t>
            </a:fld>
            <a:endParaRPr lang="en-US"/>
          </a:p>
        </p:txBody>
      </p:sp>
    </p:spTree>
    <p:extLst>
      <p:ext uri="{BB962C8B-B14F-4D97-AF65-F5344CB8AC3E}">
        <p14:creationId xmlns:p14="http://schemas.microsoft.com/office/powerpoint/2010/main" val="2867395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B80C1B-745B-47EA-8A4C-613650D367C6}" type="slidenum">
              <a:rPr lang="en-US"/>
              <a:pPr>
                <a:defRPr/>
              </a:pPr>
              <a:t>‹#›</a:t>
            </a:fld>
            <a:endParaRPr lang="en-US"/>
          </a:p>
        </p:txBody>
      </p:sp>
    </p:spTree>
    <p:extLst>
      <p:ext uri="{BB962C8B-B14F-4D97-AF65-F5344CB8AC3E}">
        <p14:creationId xmlns:p14="http://schemas.microsoft.com/office/powerpoint/2010/main" val="4218204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0C918-D432-488B-B63D-D9D72B7F532A}" type="slidenum">
              <a:rPr lang="en-US"/>
              <a:pPr>
                <a:defRPr/>
              </a:pPr>
              <a:t>‹#›</a:t>
            </a:fld>
            <a:endParaRPr lang="en-US"/>
          </a:p>
        </p:txBody>
      </p:sp>
    </p:spTree>
    <p:extLst>
      <p:ext uri="{BB962C8B-B14F-4D97-AF65-F5344CB8AC3E}">
        <p14:creationId xmlns:p14="http://schemas.microsoft.com/office/powerpoint/2010/main" val="1968468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A6AD1-60DD-4B13-895C-F5850DCDA0D2}" type="slidenum">
              <a:rPr lang="en-US"/>
              <a:pPr>
                <a:defRPr/>
              </a:pPr>
              <a:t>‹#›</a:t>
            </a:fld>
            <a:endParaRPr lang="en-US"/>
          </a:p>
        </p:txBody>
      </p:sp>
    </p:spTree>
    <p:extLst>
      <p:ext uri="{BB962C8B-B14F-4D97-AF65-F5344CB8AC3E}">
        <p14:creationId xmlns:p14="http://schemas.microsoft.com/office/powerpoint/2010/main" val="4014020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CD13-7744-471C-A25F-30AEC6733D43}" type="slidenum">
              <a:rPr lang="en-US"/>
              <a:pPr>
                <a:defRPr/>
              </a:pPr>
              <a:t>‹#›</a:t>
            </a:fld>
            <a:endParaRPr lang="en-US"/>
          </a:p>
        </p:txBody>
      </p:sp>
    </p:spTree>
    <p:extLst>
      <p:ext uri="{BB962C8B-B14F-4D97-AF65-F5344CB8AC3E}">
        <p14:creationId xmlns:p14="http://schemas.microsoft.com/office/powerpoint/2010/main" val="6563923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068CB-7CF3-4B82-A840-44C6521AD879}" type="slidenum">
              <a:rPr lang="en-US"/>
              <a:pPr>
                <a:defRPr/>
              </a:pPr>
              <a:t>‹#›</a:t>
            </a:fld>
            <a:endParaRPr lang="en-US"/>
          </a:p>
        </p:txBody>
      </p:sp>
    </p:spTree>
    <p:extLst>
      <p:ext uri="{BB962C8B-B14F-4D97-AF65-F5344CB8AC3E}">
        <p14:creationId xmlns:p14="http://schemas.microsoft.com/office/powerpoint/2010/main" val="20804481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81739-2B20-4387-8F4C-2C00A7430B50}" type="slidenum">
              <a:rPr lang="en-US"/>
              <a:pPr>
                <a:defRPr/>
              </a:pPr>
              <a:t>‹#›</a:t>
            </a:fld>
            <a:endParaRPr lang="en-US"/>
          </a:p>
        </p:txBody>
      </p:sp>
    </p:spTree>
    <p:extLst>
      <p:ext uri="{BB962C8B-B14F-4D97-AF65-F5344CB8AC3E}">
        <p14:creationId xmlns:p14="http://schemas.microsoft.com/office/powerpoint/2010/main" val="2549859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E7FD0B1-56B9-4875-88E7-D397617F83C7}" type="slidenum">
              <a:rPr lang="en-US" altLang="en-US"/>
              <a:pPr/>
              <a:t>‹#›</a:t>
            </a:fld>
            <a:endParaRPr lang="en-US" altLang="en-US"/>
          </a:p>
        </p:txBody>
      </p:sp>
    </p:spTree>
    <p:extLst>
      <p:ext uri="{BB962C8B-B14F-4D97-AF65-F5344CB8AC3E}">
        <p14:creationId xmlns:p14="http://schemas.microsoft.com/office/powerpoint/2010/main" val="39026022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AA54D-A463-4394-9A36-922731D0685A}" type="slidenum">
              <a:rPr lang="en-US"/>
              <a:pPr>
                <a:defRPr/>
              </a:pPr>
              <a:t>‹#›</a:t>
            </a:fld>
            <a:endParaRPr lang="en-US"/>
          </a:p>
        </p:txBody>
      </p:sp>
    </p:spTree>
    <p:extLst>
      <p:ext uri="{BB962C8B-B14F-4D97-AF65-F5344CB8AC3E}">
        <p14:creationId xmlns:p14="http://schemas.microsoft.com/office/powerpoint/2010/main" val="28565796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79BD6-2009-460E-9BAA-C9CEEBEAB068}" type="slidenum">
              <a:rPr lang="en-US"/>
              <a:pPr>
                <a:defRPr/>
              </a:pPr>
              <a:t>‹#›</a:t>
            </a:fld>
            <a:endParaRPr lang="en-US"/>
          </a:p>
        </p:txBody>
      </p:sp>
    </p:spTree>
    <p:extLst>
      <p:ext uri="{BB962C8B-B14F-4D97-AF65-F5344CB8AC3E}">
        <p14:creationId xmlns:p14="http://schemas.microsoft.com/office/powerpoint/2010/main" val="3720840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0651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02738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98115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10572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5746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50510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59415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1527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CECD11D-6332-4D77-BD27-2DF0ACFD7C0A}" type="slidenum">
              <a:rPr lang="en-US" altLang="en-US"/>
              <a:pPr/>
              <a:t>‹#›</a:t>
            </a:fld>
            <a:endParaRPr lang="en-US" altLang="en-US"/>
          </a:p>
        </p:txBody>
      </p:sp>
    </p:spTree>
    <p:extLst>
      <p:ext uri="{BB962C8B-B14F-4D97-AF65-F5344CB8AC3E}">
        <p14:creationId xmlns:p14="http://schemas.microsoft.com/office/powerpoint/2010/main" val="4128776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56159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96799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10/13/2025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2967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D5A54F-BCC0-4B40-A06A-012531F33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692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0FD38-AD3B-4D61-8E26-A705473227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7948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048EF2-2648-4FD6-89BB-A61E6969D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41932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A5F7BE-9662-4757-BA3F-C3EF3AE6D6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67643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9EFF66-E7A4-4DBB-8EAC-F663D8E65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20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0AC1A1-5263-4027-B3C0-59668A10A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14002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4F2671-76D7-4C00-BE11-BEF329A176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81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2A16BF4-E139-4A1A-914B-C01216E3DAB4}" type="slidenum">
              <a:rPr lang="en-US" altLang="en-US"/>
              <a:pPr/>
              <a:t>‹#›</a:t>
            </a:fld>
            <a:endParaRPr lang="en-US" altLang="en-US"/>
          </a:p>
        </p:txBody>
      </p:sp>
    </p:spTree>
    <p:extLst>
      <p:ext uri="{BB962C8B-B14F-4D97-AF65-F5344CB8AC3E}">
        <p14:creationId xmlns:p14="http://schemas.microsoft.com/office/powerpoint/2010/main" val="2362029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2FD97C-D2BA-4A10-9FA1-F0225F8B07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728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1ECA5C-0D7A-4A94-8B69-9F083CE05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29867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4D2D6E-252D-44F8-A8E3-798418F3A1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84029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A9F4A7-63D9-4427-8712-FE4B79987E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5821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2A0439-750B-4094-8998-A5F572D3B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03691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635AC8-7D01-48B4-9ACE-457A56F2ED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26244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2797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6855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2298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055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8BD0A67-E155-4A05-AC01-FF8E7F18CDD3}" type="slidenum">
              <a:rPr lang="en-US" altLang="en-US"/>
              <a:pPr/>
              <a:t>‹#›</a:t>
            </a:fld>
            <a:endParaRPr lang="en-US" altLang="en-US"/>
          </a:p>
        </p:txBody>
      </p:sp>
    </p:spTree>
    <p:extLst>
      <p:ext uri="{BB962C8B-B14F-4D97-AF65-F5344CB8AC3E}">
        <p14:creationId xmlns:p14="http://schemas.microsoft.com/office/powerpoint/2010/main" val="925013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73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9642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0355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3043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675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9825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10/13/2025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2974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0972268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5683279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9975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DEA3D6B-8762-4150-8409-BB120C4BA65B}" type="slidenum">
              <a:rPr lang="en-US" altLang="en-US"/>
              <a:pPr/>
              <a:t>‹#›</a:t>
            </a:fld>
            <a:endParaRPr lang="en-US" altLang="en-US"/>
          </a:p>
        </p:txBody>
      </p:sp>
    </p:spTree>
    <p:extLst>
      <p:ext uri="{BB962C8B-B14F-4D97-AF65-F5344CB8AC3E}">
        <p14:creationId xmlns:p14="http://schemas.microsoft.com/office/powerpoint/2010/main" val="15001778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2669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5561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6161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1332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5351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13560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22969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87363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9449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9684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3.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theme" Target="../theme/theme1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5.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theme" Target="../theme/theme16.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7.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19.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0.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7.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8.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9.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85" r:id="rId12"/>
    <p:sldLayoutId id="2147483687" r:id="rId13"/>
    <p:sldLayoutId id="2147484389"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BD963C76-8119-4E4A-8BE3-D30DC20AF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463070"/>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3DF5F19E-603B-4052-B53E-03F52A3F42A4}" type="datetimeFigureOut">
              <a:rPr lang="en-US" smtClean="0">
                <a:solidFill>
                  <a:prstClr val="black">
                    <a:tint val="75000"/>
                  </a:prstClr>
                </a:solidFill>
              </a:rPr>
              <a:pPr>
                <a:defRPr/>
              </a:pPr>
              <a:t>10/13/2025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BC9C986B-4ED6-4639-BE9B-DB61DF6F78C6}"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21445692"/>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xStyles>
    <p:title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63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2263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2263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5BA3EFD-B55D-43B0-B355-4080930EE9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754011"/>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 id="2147484444" r:id="rId12"/>
    <p:sldLayoutId id="214748444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A6BD030C-9D9D-4BFC-A45B-B3FBD39F0AC8}" type="datetimeFigureOut">
              <a:rPr lang="en-US" smtClean="0">
                <a:solidFill>
                  <a:prstClr val="black">
                    <a:tint val="75000"/>
                  </a:prstClr>
                </a:solidFill>
              </a:rPr>
              <a:pPr fontAlgn="auto">
                <a:spcBef>
                  <a:spcPts val="0"/>
                </a:spcBef>
                <a:spcAft>
                  <a:spcPts val="0"/>
                </a:spcAft>
              </a:pPr>
              <a:t>10/13/2025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F3E68692-B29E-451F-9037-8239D8974187}"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3577884702"/>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115114"/>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6" r:id="rId12"/>
    <p:sldLayoutId id="2147484497" r:id="rId13"/>
    <p:sldLayoutId id="2147484498"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B39CE623-7EB3-439F-8AF7-0CAF732B8474}" type="slidenum">
              <a:rPr lang="en-US"/>
              <a:pPr>
                <a:defRPr/>
              </a:pPr>
              <a:t>‹#›</a:t>
            </a:fld>
            <a:endParaRPr lang="en-US"/>
          </a:p>
        </p:txBody>
      </p:sp>
    </p:spTree>
    <p:extLst>
      <p:ext uri="{BB962C8B-B14F-4D97-AF65-F5344CB8AC3E}">
        <p14:creationId xmlns:p14="http://schemas.microsoft.com/office/powerpoint/2010/main" val="213608359"/>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 id="214748451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E5DA0C5-A6CD-4677-99BF-A14A93AED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5532737"/>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 id="2147484524" r:id="rId12"/>
    <p:sldLayoutId id="2147484525" r:id="rId13"/>
    <p:sldLayoutId id="2147484526"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defRPr/>
            </a:pPr>
            <a:fld id="{7C022F1D-6F4D-44C8-81AB-F57FA447BA02}" type="datetimeFigureOut">
              <a:rPr lang="en-US" smtClean="0">
                <a:solidFill>
                  <a:prstClr val="black">
                    <a:tint val="75000"/>
                  </a:prstClr>
                </a:solidFill>
              </a:rPr>
              <a:pPr fontAlgn="auto">
                <a:spcBef>
                  <a:spcPts val="0"/>
                </a:spcBef>
                <a:spcAft>
                  <a:spcPts val="0"/>
                </a:spcAft>
                <a:defRPr/>
              </a:pPr>
              <a:t>10/13/2025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defRPr/>
            </a:pPr>
            <a:fld id="{6D58FBEB-041A-43A5-B4BE-B00E6D8FD593}" type="slidenum">
              <a:rPr lang="en-US" smtClean="0">
                <a:solidFill>
                  <a:prstClr val="black">
                    <a:tint val="75000"/>
                  </a:prstClr>
                </a:solidFill>
              </a:rPr>
              <a:pPr fontAlgn="auto">
                <a:spcBef>
                  <a:spcPts val="0"/>
                </a:spcBef>
                <a:spcAft>
                  <a:spcPts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1642397604"/>
      </p:ext>
    </p:extLst>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5D5569A-5FF9-47CA-995B-8586E0647212}" type="datetimeFigureOut">
              <a:rPr lang="en-US">
                <a:solidFill>
                  <a:prstClr val="black">
                    <a:tint val="75000"/>
                  </a:prstClr>
                </a:solidFill>
              </a:rPr>
              <a:pPr>
                <a:defRPr/>
              </a:pPr>
              <a:t>10/13/2025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9BE8E52-D886-484D-99DC-06649A733D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1669983"/>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 id="214748455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25ACAFE-18D6-4EC4-B245-B3DF9E38C08E}" type="datetimeFigureOut">
              <a:rPr lang="en-US" smtClean="0">
                <a:solidFill>
                  <a:prstClr val="black">
                    <a:tint val="75000"/>
                  </a:prstClr>
                </a:solidFill>
                <a:latin typeface="Calibri"/>
                <a:cs typeface="Arial" charset="0"/>
              </a:rPr>
              <a:pPr fontAlgn="auto">
                <a:spcBef>
                  <a:spcPts val="0"/>
                </a:spcBef>
                <a:spcAft>
                  <a:spcPts val="0"/>
                </a:spcAft>
              </a:pPr>
              <a:t>10/13/2025</a:t>
            </a:fld>
            <a:endParaRPr lang="en-US">
              <a:solidFill>
                <a:prstClr val="black">
                  <a:tint val="75000"/>
                </a:prstClr>
              </a:solidFill>
              <a:latin typeface="Calibri"/>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88E147C-6285-487E-B58A-0BD9EFAAED2B}" type="slidenum">
              <a:rPr lang="en-US" smtClean="0">
                <a:solidFill>
                  <a:prstClr val="black">
                    <a:tint val="75000"/>
                  </a:prstClr>
                </a:solidFill>
                <a:latin typeface="Calibri"/>
                <a:cs typeface="Arial" charset="0"/>
              </a:rPr>
              <a:pPr fontAlgn="auto">
                <a:spcBef>
                  <a:spcPts val="0"/>
                </a:spcBef>
                <a:spcAft>
                  <a:spcPts val="0"/>
                </a:spcAft>
              </a:pPr>
              <a:t>‹#›</a:t>
            </a:fld>
            <a:endParaRPr lang="en-US">
              <a:solidFill>
                <a:prstClr val="black">
                  <a:tint val="75000"/>
                </a:prstClr>
              </a:solidFill>
              <a:latin typeface="Calibri"/>
              <a:cs typeface="Arial" charset="0"/>
            </a:endParaRPr>
          </a:p>
        </p:txBody>
      </p:sp>
    </p:spTree>
    <p:extLst>
      <p:ext uri="{BB962C8B-B14F-4D97-AF65-F5344CB8AC3E}">
        <p14:creationId xmlns:p14="http://schemas.microsoft.com/office/powerpoint/2010/main" val="3616661107"/>
      </p:ext>
    </p:extLst>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40B9FCF9-0C65-45B6-8388-7C4DC06937E2}" type="slidenum">
              <a:rPr lang="en-US"/>
              <a:pPr>
                <a:defRPr/>
              </a:pPr>
              <a:t>‹#›</a:t>
            </a:fld>
            <a:endParaRPr lang="en-US"/>
          </a:p>
        </p:txBody>
      </p:sp>
    </p:spTree>
    <p:extLst>
      <p:ext uri="{BB962C8B-B14F-4D97-AF65-F5344CB8AC3E}">
        <p14:creationId xmlns:p14="http://schemas.microsoft.com/office/powerpoint/2010/main" val="26795196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A611072-B17A-4B81-AFEC-CC6FB451BC35}" type="datetimeFigureOut">
              <a:rPr lang="en-US" smtClean="0">
                <a:solidFill>
                  <a:prstClr val="black">
                    <a:tint val="75000"/>
                  </a:prstClr>
                </a:solidFill>
                <a:latin typeface="Calibri"/>
              </a:rPr>
              <a:pPr fontAlgn="auto">
                <a:spcBef>
                  <a:spcPts val="0"/>
                </a:spcBef>
                <a:spcAft>
                  <a:spcPts val="0"/>
                </a:spcAft>
              </a:pPr>
              <a:t>10/13/2025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0167DF9-56F6-4F4C-9102-CEED32ED1345}"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4140606"/>
      </p:ext>
    </p:extLst>
  </p:cSld>
  <p:clrMap bg1="lt1" tx1="dk1" bg2="lt2" tx2="dk2" accent1="accent1" accent2="accent2" accent3="accent3" accent4="accent4" accent5="accent5" accent6="accent6" hlink="hlink" folHlink="folHlink"/>
  <p:sldLayoutIdLst>
    <p:sldLayoutId id="2147484565" r:id="rId1"/>
    <p:sldLayoutId id="2147484566" r:id="rId2"/>
    <p:sldLayoutId id="2147484567" r:id="rId3"/>
    <p:sldLayoutId id="2147484568" r:id="rId4"/>
    <p:sldLayoutId id="2147484569" r:id="rId5"/>
    <p:sldLayoutId id="2147484570" r:id="rId6"/>
    <p:sldLayoutId id="2147484571" r:id="rId7"/>
    <p:sldLayoutId id="2147484572" r:id="rId8"/>
    <p:sldLayoutId id="2147484573" r:id="rId9"/>
    <p:sldLayoutId id="2147484574" r:id="rId10"/>
    <p:sldLayoutId id="21474845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3D22583C-CF72-4775-9036-F110A89183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09450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0E794B84-0735-4ACE-B93D-BDD7427E8D56}" type="slidenum">
              <a:rPr lang="en-US"/>
              <a:pPr>
                <a:defRPr/>
              </a:pPr>
              <a:t>‹#›</a:t>
            </a:fld>
            <a:endParaRPr lang="en-US"/>
          </a:p>
        </p:txBody>
      </p:sp>
    </p:spTree>
    <p:extLst>
      <p:ext uri="{BB962C8B-B14F-4D97-AF65-F5344CB8AC3E}">
        <p14:creationId xmlns:p14="http://schemas.microsoft.com/office/powerpoint/2010/main" val="332186960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7C022F1D-6F4D-44C8-81AB-F57FA447BA02}" type="datetimeFigureOut">
              <a:rPr lang="en-US" smtClean="0">
                <a:solidFill>
                  <a:prstClr val="black">
                    <a:tint val="75000"/>
                  </a:prstClr>
                </a:solidFill>
              </a:rPr>
              <a:pPr fontAlgn="auto">
                <a:spcBef>
                  <a:spcPts val="0"/>
                </a:spcBef>
                <a:spcAft>
                  <a:spcPts val="0"/>
                </a:spcAft>
              </a:pPr>
              <a:t>10/13/2025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6D58FBEB-041A-43A5-B4BE-B00E6D8FD593}"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963425031"/>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DD26EF6B-4132-4FD0-9383-B302836929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6831647"/>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DA7A2894-A709-4C9D-BDF5-EB9BC6ADC6BF}" type="datetimeFigureOut">
              <a:rPr lang="en-US" smtClean="0">
                <a:solidFill>
                  <a:prstClr val="black">
                    <a:tint val="75000"/>
                  </a:prstClr>
                </a:solidFill>
              </a:rPr>
              <a:pPr fontAlgn="auto">
                <a:spcBef>
                  <a:spcPts val="0"/>
                </a:spcBef>
                <a:spcAft>
                  <a:spcPts val="0"/>
                </a:spcAft>
              </a:pPr>
              <a:t>10/13/2025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414154EE-FA8E-4C12-B9D6-E6CF5AC7CB99}"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3947925253"/>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4" r:id="rId12"/>
    <p:sldLayoutId id="2147484105" r:id="rId13"/>
    <p:sldLayoutId id="2147484106" r:id="rId14"/>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85CC334A-4504-49EC-99D2-3CA8AB362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973102"/>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E25ACAFE-18D6-4EC4-B245-B3DF9E38C08E}" type="datetimeFigureOut">
              <a:rPr lang="en-US" smtClean="0">
                <a:solidFill>
                  <a:prstClr val="black">
                    <a:tint val="75000"/>
                  </a:prstClr>
                </a:solidFill>
                <a:cs typeface="Arial" charset="0"/>
              </a:rPr>
              <a:pPr fontAlgn="auto">
                <a:spcBef>
                  <a:spcPts val="0"/>
                </a:spcBef>
                <a:spcAft>
                  <a:spcPts val="0"/>
                </a:spcAft>
              </a:pPr>
              <a:t>10/13/2025</a:t>
            </a:fld>
            <a:endParaRPr lang="en-US" dirty="0">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D88E147C-6285-487E-B58A-0BD9EFAAED2B}" type="slidenum">
              <a:rPr lang="en-US" smtClean="0">
                <a:solidFill>
                  <a:prstClr val="black">
                    <a:tint val="75000"/>
                  </a:prstClr>
                </a:solidFill>
                <a:cs typeface="Arial" charset="0"/>
              </a:rPr>
              <a:pPr fontAlgn="auto">
                <a:spcBef>
                  <a:spcPts val="0"/>
                </a:spcBef>
                <a:spcAft>
                  <a:spcPts val="0"/>
                </a:spcAft>
              </a:pPr>
              <a:t>‹#›</a:t>
            </a:fld>
            <a:endParaRPr lang="en-US" dirty="0">
              <a:solidFill>
                <a:prstClr val="black">
                  <a:tint val="75000"/>
                </a:prstClr>
              </a:solidFill>
              <a:cs typeface="Arial" charset="0"/>
            </a:endParaRPr>
          </a:p>
        </p:txBody>
      </p:sp>
    </p:spTree>
    <p:extLst>
      <p:ext uri="{BB962C8B-B14F-4D97-AF65-F5344CB8AC3E}">
        <p14:creationId xmlns:p14="http://schemas.microsoft.com/office/powerpoint/2010/main" val="3015631933"/>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1.xml"/></Relationships>
</file>

<file path=ppt/slides/_rels/slide10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1.xml"/></Relationships>
</file>

<file path=ppt/slides/_rels/slide10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1.xml"/></Relationships>
</file>

<file path=ppt/slides/_rels/slide10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1.xml"/></Relationships>
</file>

<file path=ppt/slides/_rels/slide10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91.xml"/><Relationship Id="rId4" Type="http://schemas.openxmlformats.org/officeDocument/2006/relationships/image" Target="../media/image45.png"/></Relationships>
</file>

<file path=ppt/slides/_rels/slide10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1.xml"/></Relationships>
</file>

<file path=ppt/slides/_rels/slide106.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9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0.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1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1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1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Layout" Target="../slideLayouts/slideLayout201.xml"/></Relationships>
</file>

<file path=ppt/slides/_rels/slide1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Layout" Target="../slideLayouts/slideLayout201.xml"/><Relationship Id="rId5" Type="http://schemas.openxmlformats.org/officeDocument/2006/relationships/image" Target="../media/image72.png"/><Relationship Id="rId4" Type="http://schemas.openxmlformats.org/officeDocument/2006/relationships/image" Target="../media/image71.png"/></Relationships>
</file>

<file path=ppt/slides/_rels/slide1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12.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24.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24.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4.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24.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 Id="rId4" Type="http://schemas.openxmlformats.org/officeDocument/2006/relationships/image" Target="../media/image16.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14.xml"/><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14.xml"/><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5.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8.xml"/><Relationship Id="rId1" Type="http://schemas.openxmlformats.org/officeDocument/2006/relationships/vmlDrawing" Target="../drawings/vmlDrawing2.vml"/><Relationship Id="rId4" Type="http://schemas.openxmlformats.org/officeDocument/2006/relationships/image" Target="../media/image29.w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61.xml"/><Relationship Id="rId1" Type="http://schemas.openxmlformats.org/officeDocument/2006/relationships/vmlDrawing" Target="../drawings/vmlDrawing3.vml"/><Relationship Id="rId5" Type="http://schemas.openxmlformats.org/officeDocument/2006/relationships/image" Target="../media/image30.wmf"/><Relationship Id="rId4" Type="http://schemas.openxmlformats.org/officeDocument/2006/relationships/oleObject" Target="../embeddings/oleObject3.bin"/></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8.xml"/><Relationship Id="rId1" Type="http://schemas.openxmlformats.org/officeDocument/2006/relationships/vmlDrawing" Target="../drawings/vmlDrawing4.vml"/><Relationship Id="rId4" Type="http://schemas.openxmlformats.org/officeDocument/2006/relationships/image" Target="../media/image34.emf"/></Relationships>
</file>

<file path=ppt/slides/_rels/slide7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8.xml"/><Relationship Id="rId1" Type="http://schemas.openxmlformats.org/officeDocument/2006/relationships/vmlDrawing" Target="../drawings/vmlDrawing5.vml"/><Relationship Id="rId4" Type="http://schemas.openxmlformats.org/officeDocument/2006/relationships/image" Target="../media/image39.e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8.xml"/><Relationship Id="rId1" Type="http://schemas.openxmlformats.org/officeDocument/2006/relationships/vmlDrawing" Target="../drawings/vmlDrawing6.vml"/><Relationship Id="rId4" Type="http://schemas.openxmlformats.org/officeDocument/2006/relationships/image" Target="../media/image40.e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8.xml"/><Relationship Id="rId1" Type="http://schemas.openxmlformats.org/officeDocument/2006/relationships/vmlDrawing" Target="../drawings/vmlDrawing7.vml"/><Relationship Id="rId4" Type="http://schemas.openxmlformats.org/officeDocument/2006/relationships/image" Target="../media/image4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8.xml"/><Relationship Id="rId1" Type="http://schemas.openxmlformats.org/officeDocument/2006/relationships/vmlDrawing" Target="../drawings/vmlDrawing8.vml"/><Relationship Id="rId4" Type="http://schemas.openxmlformats.org/officeDocument/2006/relationships/image" Target="../media/image42.e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8.xml"/><Relationship Id="rId1" Type="http://schemas.openxmlformats.org/officeDocument/2006/relationships/vmlDrawing" Target="../drawings/vmlDrawing9.vml"/><Relationship Id="rId4" Type="http://schemas.openxmlformats.org/officeDocument/2006/relationships/image" Target="../media/image43.emf"/></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9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26.xml"/><Relationship Id="rId4" Type="http://schemas.openxmlformats.org/officeDocument/2006/relationships/image" Target="../media/image48.jpeg"/></Relationships>
</file>

<file path=ppt/slides/_rels/slide9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91.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91.xml"/><Relationship Id="rId1" Type="http://schemas.openxmlformats.org/officeDocument/2006/relationships/vmlDrawing" Target="../drawings/vmlDrawing10.vml"/><Relationship Id="rId4" Type="http://schemas.openxmlformats.org/officeDocument/2006/relationships/image" Target="../media/image51.emf"/></Relationships>
</file>

<file path=ppt/slides/_rels/slide9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1.xml"/></Relationships>
</file>

<file path=ppt/slides/_rels/slide9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1.xml"/></Relationships>
</file>

<file path=ppt/slides/_rels/slide9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05386"/>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5" name="Rectangle 4"/>
          <p:cNvSpPr>
            <a:spLocks noChangeArrowheads="1"/>
          </p:cNvSpPr>
          <p:nvPr/>
        </p:nvSpPr>
        <p:spPr bwMode="auto">
          <a:xfrm>
            <a:off x="0" y="0"/>
            <a:ext cx="9550702" cy="57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FontTx/>
              <a:buNone/>
            </a:pPr>
            <a:r>
              <a:rPr lang="en-US" altLang="en-US" sz="2400" b="1" dirty="0">
                <a:solidFill>
                  <a:srgbClr val="000000"/>
                </a:solidFill>
                <a:latin typeface="Arial Narrow" panose="020B0606020202030204" pitchFamily="34" charset="0"/>
                <a:cs typeface="Arial" charset="0"/>
              </a:rPr>
              <a:t>http://bl831.als.lbl.gov/~</a:t>
            </a:r>
            <a:r>
              <a:rPr lang="en-US" altLang="en-US" sz="2400" b="1" dirty="0" smtClean="0">
                <a:solidFill>
                  <a:srgbClr val="000000"/>
                </a:solidFill>
                <a:latin typeface="Arial Narrow" panose="020B0606020202030204" pitchFamily="34" charset="0"/>
                <a:cs typeface="Arial" charset="0"/>
              </a:rPr>
              <a:t>jamesh/powerpoint/</a:t>
            </a:r>
            <a:r>
              <a:rPr lang="en-US" altLang="en-US" sz="2400" dirty="0" smtClean="0">
                <a:solidFill>
                  <a:srgbClr val="000000"/>
                </a:solidFill>
                <a:latin typeface="Arial Narrow" panose="020B0606020202030204" pitchFamily="34" charset="0"/>
                <a:cs typeface="Arial" charset="0"/>
              </a:rPr>
              <a:t>CSHL_beamline_2025.pptx</a:t>
            </a:r>
            <a:endParaRPr lang="en-US" altLang="en-US" sz="2400" dirty="0">
              <a:solidFill>
                <a:srgbClr val="000000"/>
              </a:solidFill>
              <a:latin typeface="Arial Narrow" panose="020B0606020202030204" pitchFamily="34" charset="0"/>
              <a:cs typeface="Arial" charset="0"/>
            </a:endParaRPr>
          </a:p>
        </p:txBody>
      </p:sp>
      <p:sp>
        <p:nvSpPr>
          <p:cNvPr id="7" name="Rectangle 8"/>
          <p:cNvSpPr txBox="1">
            <a:spLocks noChangeArrowheads="1"/>
          </p:cNvSpPr>
          <p:nvPr/>
        </p:nvSpPr>
        <p:spPr bwMode="auto">
          <a:xfrm>
            <a:off x="671285" y="2382076"/>
            <a:ext cx="7772400" cy="495141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spcBef>
                <a:spcPts val="1200"/>
              </a:spcBef>
              <a:buFontTx/>
              <a:buNone/>
            </a:pPr>
            <a:r>
              <a:rPr lang="en-US" altLang="en-US" b="1" kern="0" dirty="0" smtClean="0">
                <a:solidFill>
                  <a:srgbClr val="000000">
                    <a:lumMod val="75000"/>
                  </a:srgbClr>
                </a:solidFill>
                <a:cs typeface="Arial" panose="020B0604020202020204" pitchFamily="34" charset="0"/>
              </a:rPr>
              <a:t>UCSF</a:t>
            </a:r>
            <a:r>
              <a:rPr lang="en-US" altLang="en-US" b="1" kern="0" dirty="0" smtClean="0">
                <a:solidFill>
                  <a:srgbClr val="000066"/>
                </a:solidFill>
                <a:cs typeface="Arial" panose="020B0604020202020204" pitchFamily="34" charset="0"/>
              </a:rPr>
              <a:t>  </a:t>
            </a:r>
            <a:r>
              <a:rPr lang="en-US" altLang="en-US" b="1" kern="0" dirty="0" smtClean="0">
                <a:solidFill>
                  <a:srgbClr val="000000"/>
                </a:solidFill>
                <a:cs typeface="Arial" panose="020B0604020202020204" pitchFamily="34" charset="0"/>
              </a:rPr>
              <a:t> </a:t>
            </a:r>
            <a:r>
              <a:rPr lang="en-US" altLang="en-US" b="1" kern="0" dirty="0" smtClean="0">
                <a:solidFill>
                  <a:srgbClr val="663300"/>
                </a:solidFill>
                <a:cs typeface="Arial" panose="020B0604020202020204" pitchFamily="34" charset="0"/>
              </a:rPr>
              <a:t>LBNL</a:t>
            </a:r>
            <a:r>
              <a:rPr lang="en-US" altLang="en-US" b="1" kern="0" dirty="0" smtClean="0">
                <a:solidFill>
                  <a:srgbClr val="000000"/>
                </a:solidFill>
                <a:cs typeface="Arial" panose="020B0604020202020204" pitchFamily="34" charset="0"/>
              </a:rPr>
              <a:t>   </a:t>
            </a:r>
            <a:r>
              <a:rPr lang="en-US" altLang="en-US" b="1" kern="0" dirty="0" smtClean="0">
                <a:solidFill>
                  <a:srgbClr val="C00000"/>
                </a:solidFill>
                <a:cs typeface="Arial" panose="020B0604020202020204" pitchFamily="34" charset="0"/>
              </a:rPr>
              <a:t>SLAC</a:t>
            </a:r>
            <a:endParaRPr lang="en-US" altLang="en-US" sz="1800" b="1" kern="0" dirty="0" smtClean="0">
              <a:solidFill>
                <a:srgbClr val="000000"/>
              </a:solidFill>
              <a:cs typeface="Arial" panose="020B0604020202020204" pitchFamily="34" charset="0"/>
            </a:endParaRPr>
          </a:p>
          <a:p>
            <a:pPr algn="ctr" eaLnBrk="1" hangingPunct="1">
              <a:spcBef>
                <a:spcPts val="1200"/>
              </a:spcBef>
              <a:buFontTx/>
              <a:buNone/>
            </a:pPr>
            <a:r>
              <a:rPr lang="en-US" altLang="en-US" b="1" kern="0" dirty="0" smtClean="0">
                <a:solidFill>
                  <a:srgbClr val="000000"/>
                </a:solidFill>
                <a:cs typeface="Arial" panose="020B0604020202020204" pitchFamily="34" charset="0"/>
              </a:rPr>
              <a:t>ALS 8.3.1: </a:t>
            </a:r>
            <a:r>
              <a:rPr lang="en-US" altLang="en-US" b="1" kern="0" dirty="0" err="1" smtClean="0">
                <a:solidFill>
                  <a:srgbClr val="000000"/>
                </a:solidFill>
                <a:cs typeface="Arial" panose="020B0604020202020204" pitchFamily="34" charset="0"/>
              </a:rPr>
              <a:t>TomAlberTron</a:t>
            </a:r>
            <a:r>
              <a:rPr lang="en-US" altLang="en-US" b="1" kern="0" dirty="0" smtClean="0">
                <a:solidFill>
                  <a:srgbClr val="000000"/>
                </a:solidFill>
                <a:cs typeface="Arial" panose="020B0604020202020204" pitchFamily="34" charset="0"/>
              </a:rPr>
              <a:t> </a:t>
            </a:r>
            <a:endParaRPr lang="en-US" altLang="en-US" sz="1800" b="1" kern="0" dirty="0" smtClean="0">
              <a:solidFill>
                <a:srgbClr val="006600"/>
              </a:solidFill>
              <a:cs typeface="Arial" panose="020B0604020202020204" pitchFamily="34" charset="0"/>
            </a:endParaRPr>
          </a:p>
          <a:p>
            <a:pPr algn="ctr">
              <a:spcBef>
                <a:spcPts val="1200"/>
              </a:spcBef>
              <a:buFontTx/>
              <a:buNone/>
            </a:pPr>
            <a:r>
              <a:rPr lang="en-US" altLang="en-US" sz="1800" b="1" kern="0" dirty="0" smtClean="0">
                <a:solidFill>
                  <a:srgbClr val="000000">
                    <a:lumMod val="75000"/>
                  </a:srgbClr>
                </a:solidFill>
                <a:cs typeface="Arial" panose="020B0604020202020204" pitchFamily="34" charset="0"/>
              </a:rPr>
              <a:t>NIH NIGMS </a:t>
            </a:r>
            <a:r>
              <a:rPr lang="en-US" altLang="en-US" sz="1800" b="1" kern="0" dirty="0">
                <a:solidFill>
                  <a:schemeClr val="tx2">
                    <a:lumMod val="75000"/>
                  </a:schemeClr>
                </a:solidFill>
                <a:cs typeface="Arial" panose="020B0604020202020204" pitchFamily="34" charset="0"/>
              </a:rPr>
              <a:t>R35 GM158447 </a:t>
            </a:r>
            <a:r>
              <a:rPr lang="en-US" altLang="en-US" sz="1800" b="1" kern="0" dirty="0" smtClean="0">
                <a:solidFill>
                  <a:srgbClr val="000000">
                    <a:lumMod val="75000"/>
                  </a:srgbClr>
                </a:solidFill>
                <a:cs typeface="Arial" panose="020B0604020202020204" pitchFamily="34" charset="0"/>
              </a:rPr>
              <a:t>to </a:t>
            </a:r>
            <a:r>
              <a:rPr lang="en-US" altLang="en-US" sz="1800" b="1" kern="0" dirty="0" smtClean="0">
                <a:solidFill>
                  <a:srgbClr val="000000">
                    <a:lumMod val="75000"/>
                  </a:srgbClr>
                </a:solidFill>
                <a:cs typeface="Arial" panose="020B0604020202020204" pitchFamily="34" charset="0"/>
              </a:rPr>
              <a:t>Holton</a:t>
            </a:r>
          </a:p>
          <a:p>
            <a:pPr algn="ctr">
              <a:spcBef>
                <a:spcPts val="1200"/>
              </a:spcBef>
              <a:buFontTx/>
              <a:buNone/>
            </a:pPr>
            <a:r>
              <a:rPr lang="en-US" altLang="en-US" sz="1800" b="1" kern="0" dirty="0" smtClean="0">
                <a:solidFill>
                  <a:srgbClr val="000000">
                    <a:lumMod val="75000"/>
                  </a:srgbClr>
                </a:solidFill>
                <a:cs typeface="Arial" panose="020B0604020202020204" pitchFamily="34" charset="0"/>
              </a:rPr>
              <a:t>NIH NIAID P50 AI150476 to </a:t>
            </a:r>
            <a:r>
              <a:rPr lang="en-US" altLang="en-US" sz="1800" b="1" kern="0" dirty="0" err="1" smtClean="0">
                <a:solidFill>
                  <a:srgbClr val="000000">
                    <a:lumMod val="75000"/>
                  </a:srgbClr>
                </a:solidFill>
                <a:cs typeface="Arial" panose="020B0604020202020204" pitchFamily="34" charset="0"/>
              </a:rPr>
              <a:t>Krogan</a:t>
            </a:r>
            <a:endParaRPr lang="en-US" altLang="en-US" sz="1800" b="1" kern="0" dirty="0" smtClean="0">
              <a:solidFill>
                <a:srgbClr val="000000">
                  <a:lumMod val="75000"/>
                </a:srgbClr>
              </a:solidFill>
              <a:cs typeface="Arial" panose="020B0604020202020204" pitchFamily="34" charset="0"/>
            </a:endParaRPr>
          </a:p>
          <a:p>
            <a:pPr algn="ctr">
              <a:spcBef>
                <a:spcPts val="1200"/>
              </a:spcBef>
              <a:buFontTx/>
              <a:buNone/>
            </a:pPr>
            <a:r>
              <a:rPr lang="en-US" altLang="en-US" sz="1800" b="1" kern="0" dirty="0" smtClean="0">
                <a:solidFill>
                  <a:srgbClr val="000000">
                    <a:lumMod val="75000"/>
                  </a:srgbClr>
                </a:solidFill>
                <a:cs typeface="Arial" panose="020B0604020202020204" pitchFamily="34" charset="0"/>
              </a:rPr>
              <a:t>NIH NIAID U19 AI171110 to </a:t>
            </a:r>
            <a:r>
              <a:rPr lang="en-US" altLang="en-US" sz="1800" b="1" kern="0" dirty="0" err="1" smtClean="0">
                <a:solidFill>
                  <a:srgbClr val="000000">
                    <a:lumMod val="75000"/>
                  </a:srgbClr>
                </a:solidFill>
                <a:cs typeface="Arial" panose="020B0604020202020204" pitchFamily="34" charset="0"/>
              </a:rPr>
              <a:t>Krogan</a:t>
            </a:r>
            <a:endParaRPr lang="en-US" altLang="en-US" sz="1800" b="1" kern="0" dirty="0" smtClean="0">
              <a:solidFill>
                <a:srgbClr val="000000">
                  <a:lumMod val="75000"/>
                </a:srgbClr>
              </a:solidFill>
              <a:cs typeface="Arial" panose="020B0604020202020204" pitchFamily="34" charset="0"/>
            </a:endParaRPr>
          </a:p>
          <a:p>
            <a:pPr algn="ctr">
              <a:spcBef>
                <a:spcPts val="1200"/>
              </a:spcBef>
              <a:buFontTx/>
              <a:buNone/>
            </a:pPr>
            <a:r>
              <a:rPr lang="en-US" altLang="en-US" sz="1800" b="1" kern="0" dirty="0" smtClean="0">
                <a:solidFill>
                  <a:srgbClr val="663300"/>
                </a:solidFill>
                <a:cs typeface="Arial" panose="020B0604020202020204" pitchFamily="34" charset="0"/>
              </a:rPr>
              <a:t>NIH NIGMS P30 GM124169 to Adams</a:t>
            </a:r>
          </a:p>
          <a:p>
            <a:pPr algn="ctr">
              <a:spcBef>
                <a:spcPts val="1200"/>
              </a:spcBef>
              <a:buFontTx/>
              <a:buNone/>
            </a:pPr>
            <a:r>
              <a:rPr lang="en-US" altLang="en-US" sz="1800" b="1" kern="0" dirty="0" smtClean="0">
                <a:solidFill>
                  <a:srgbClr val="663300"/>
                </a:solidFill>
                <a:cs typeface="Arial" panose="020B0604020202020204" pitchFamily="34" charset="0"/>
              </a:rPr>
              <a:t>DOE-BER IDAT to </a:t>
            </a:r>
            <a:r>
              <a:rPr lang="en-US" altLang="en-US" sz="1800" b="1" kern="0" dirty="0" err="1" smtClean="0">
                <a:solidFill>
                  <a:srgbClr val="663300"/>
                </a:solidFill>
                <a:cs typeface="Arial" panose="020B0604020202020204" pitchFamily="34" charset="0"/>
              </a:rPr>
              <a:t>Hura</a:t>
            </a:r>
            <a:endParaRPr lang="en-US" altLang="en-US" sz="1800" b="1" kern="0" dirty="0" smtClean="0">
              <a:solidFill>
                <a:srgbClr val="663300"/>
              </a:solidFill>
              <a:cs typeface="Arial" panose="020B0604020202020204" pitchFamily="34" charset="0"/>
            </a:endParaRPr>
          </a:p>
          <a:p>
            <a:pPr algn="ctr">
              <a:spcBef>
                <a:spcPts val="1200"/>
              </a:spcBef>
              <a:buFontTx/>
              <a:buNone/>
            </a:pPr>
            <a:r>
              <a:rPr lang="en-US" altLang="en-US" sz="1800" b="1" kern="0" dirty="0" smtClean="0">
                <a:solidFill>
                  <a:srgbClr val="C00000"/>
                </a:solidFill>
                <a:cs typeface="Arial" panose="020B0604020202020204" pitchFamily="34" charset="0"/>
              </a:rPr>
              <a:t>NIH NIGMS P41 GM103393 to Hodgson</a:t>
            </a:r>
          </a:p>
          <a:p>
            <a:pPr algn="ctr" eaLnBrk="1" hangingPunct="1">
              <a:spcBef>
                <a:spcPts val="1200"/>
              </a:spcBef>
              <a:buFontTx/>
              <a:buNone/>
            </a:pPr>
            <a:r>
              <a:rPr lang="en-US" altLang="en-US" sz="900" kern="0" dirty="0" smtClean="0">
                <a:solidFill>
                  <a:srgbClr val="000000"/>
                </a:solidFill>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8" name="TextBox 7"/>
          <p:cNvSpPr txBox="1"/>
          <p:nvPr/>
        </p:nvSpPr>
        <p:spPr>
          <a:xfrm>
            <a:off x="2811015" y="1549545"/>
            <a:ext cx="3480440" cy="923330"/>
          </a:xfrm>
          <a:prstGeom prst="rect">
            <a:avLst/>
          </a:prstGeom>
          <a:noFill/>
        </p:spPr>
        <p:txBody>
          <a:bodyPr wrap="none" rtlCol="0">
            <a:spAutoFit/>
          </a:bodyPr>
          <a:lstStyle/>
          <a:p>
            <a:pPr algn="ctr" fontAlgn="auto">
              <a:spcBef>
                <a:spcPts val="0"/>
              </a:spcBef>
              <a:spcAft>
                <a:spcPts val="0"/>
              </a:spcAft>
            </a:pPr>
            <a:r>
              <a:rPr lang="en-US" dirty="0" smtClean="0">
                <a:solidFill>
                  <a:srgbClr val="1F497D">
                    <a:lumMod val="75000"/>
                  </a:srgbClr>
                </a:solidFill>
                <a:latin typeface="Arial"/>
                <a:cs typeface="Arial" panose="020B0604020202020204" pitchFamily="34" charset="0"/>
              </a:rPr>
              <a:t>Robert </a:t>
            </a:r>
            <a:r>
              <a:rPr lang="en-US" dirty="0">
                <a:solidFill>
                  <a:srgbClr val="1F497D">
                    <a:lumMod val="75000"/>
                  </a:srgbClr>
                </a:solidFill>
                <a:latin typeface="Arial"/>
                <a:cs typeface="Arial" panose="020B0604020202020204" pitchFamily="34" charset="0"/>
              </a:rPr>
              <a:t>Stroud      James Fraser </a:t>
            </a:r>
            <a:endParaRPr lang="en-US" dirty="0" smtClean="0">
              <a:solidFill>
                <a:srgbClr val="1F497D">
                  <a:lumMod val="75000"/>
                </a:srgbClr>
              </a:solidFill>
              <a:latin typeface="Arial"/>
              <a:cs typeface="Arial" panose="020B0604020202020204" pitchFamily="34" charset="0"/>
            </a:endParaRPr>
          </a:p>
          <a:p>
            <a:pPr algn="ctr" fontAlgn="auto">
              <a:spcBef>
                <a:spcPts val="0"/>
              </a:spcBef>
              <a:spcAft>
                <a:spcPts val="0"/>
              </a:spcAft>
            </a:pPr>
            <a:r>
              <a:rPr lang="en-US" dirty="0" smtClean="0">
                <a:solidFill>
                  <a:srgbClr val="663300"/>
                </a:solidFill>
                <a:latin typeface="Arial"/>
                <a:cs typeface="Arial" panose="020B0604020202020204" pitchFamily="34" charset="0"/>
              </a:rPr>
              <a:t>Paul Adams   Greg </a:t>
            </a:r>
            <a:r>
              <a:rPr lang="en-US" dirty="0" err="1" smtClean="0">
                <a:solidFill>
                  <a:srgbClr val="663300"/>
                </a:solidFill>
                <a:latin typeface="Arial"/>
                <a:cs typeface="Arial" panose="020B0604020202020204" pitchFamily="34" charset="0"/>
              </a:rPr>
              <a:t>Hura</a:t>
            </a:r>
            <a:endParaRPr lang="en-US" dirty="0">
              <a:solidFill>
                <a:srgbClr val="663300"/>
              </a:solidFill>
              <a:latin typeface="Arial"/>
              <a:cs typeface="Arial" panose="020B0604020202020204" pitchFamily="34" charset="0"/>
            </a:endParaRPr>
          </a:p>
          <a:p>
            <a:pPr algn="ctr" fontAlgn="auto">
              <a:spcBef>
                <a:spcPts val="0"/>
              </a:spcBef>
              <a:spcAft>
                <a:spcPts val="0"/>
              </a:spcAft>
            </a:pPr>
            <a:r>
              <a:rPr lang="en-US" dirty="0" smtClean="0">
                <a:solidFill>
                  <a:prstClr val="black"/>
                </a:solidFill>
                <a:latin typeface="Arial"/>
                <a:cs typeface="Arial" panose="020B0604020202020204" pitchFamily="34" charset="0"/>
              </a:rPr>
              <a:t>   </a:t>
            </a:r>
            <a:r>
              <a:rPr lang="en-US" dirty="0" err="1" smtClean="0">
                <a:solidFill>
                  <a:srgbClr val="C00000"/>
                </a:solidFill>
                <a:latin typeface="Arial"/>
                <a:cs typeface="Arial" panose="020B0604020202020204" pitchFamily="34" charset="0"/>
              </a:rPr>
              <a:t>Aina</a:t>
            </a:r>
            <a:r>
              <a:rPr lang="en-US" dirty="0" smtClean="0">
                <a:solidFill>
                  <a:srgbClr val="C00000"/>
                </a:solidFill>
                <a:latin typeface="Arial"/>
                <a:cs typeface="Arial" panose="020B0604020202020204" pitchFamily="34" charset="0"/>
              </a:rPr>
              <a:t> </a:t>
            </a:r>
            <a:r>
              <a:rPr lang="en-US" dirty="0">
                <a:solidFill>
                  <a:srgbClr val="C00000"/>
                </a:solidFill>
                <a:latin typeface="Arial"/>
                <a:cs typeface="Arial" panose="020B0604020202020204" pitchFamily="34" charset="0"/>
              </a:rPr>
              <a:t>Cohen   Keith Hodgson</a:t>
            </a:r>
          </a:p>
        </p:txBody>
      </p:sp>
    </p:spTree>
    <p:extLst>
      <p:ext uri="{BB962C8B-B14F-4D97-AF65-F5344CB8AC3E}">
        <p14:creationId xmlns:p14="http://schemas.microsoft.com/office/powerpoint/2010/main" val="3857818138"/>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z="6000" smtClean="0"/>
              <a:t>Adding noise</a:t>
            </a:r>
          </a:p>
        </p:txBody>
      </p:sp>
      <p:sp>
        <p:nvSpPr>
          <p:cNvPr id="38915"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p:txBody>
      </p:sp>
    </p:spTree>
    <p:extLst>
      <p:ext uri="{BB962C8B-B14F-4D97-AF65-F5344CB8AC3E}">
        <p14:creationId xmlns:p14="http://schemas.microsoft.com/office/powerpoint/2010/main" val="404923477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647152" cy="584775"/>
          </a:xfrm>
          <a:prstGeom prst="rect">
            <a:avLst/>
          </a:prstGeom>
          <a:noFill/>
        </p:spPr>
        <p:txBody>
          <a:bodyPr wrap="none" rtlCol="0">
            <a:spAutoFit/>
          </a:bodyPr>
          <a:lstStyle/>
          <a:p>
            <a:r>
              <a:rPr lang="en-US" sz="3200" dirty="0"/>
              <a:t>2</a:t>
            </a:r>
            <a:r>
              <a:rPr lang="en-US" sz="3200" dirty="0" smtClean="0"/>
              <a:t>-wavelength MAD</a:t>
            </a:r>
            <a:endParaRPr lang="en-US" sz="3200" dirty="0"/>
          </a:p>
        </p:txBody>
      </p:sp>
      <p:cxnSp>
        <p:nvCxnSpPr>
          <p:cNvPr id="13" name="Straight Connector 12"/>
          <p:cNvCxnSpPr/>
          <p:nvPr/>
        </p:nvCxnSpPr>
        <p:spPr>
          <a:xfrm>
            <a:off x="6956277"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980916"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12063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647152" cy="584775"/>
          </a:xfrm>
          <a:prstGeom prst="rect">
            <a:avLst/>
          </a:prstGeom>
          <a:noFill/>
        </p:spPr>
        <p:txBody>
          <a:bodyPr wrap="none" rtlCol="0">
            <a:spAutoFit/>
          </a:bodyPr>
          <a:lstStyle/>
          <a:p>
            <a:r>
              <a:rPr lang="en-US" sz="3200" dirty="0"/>
              <a:t>2</a:t>
            </a:r>
            <a:r>
              <a:rPr lang="en-US" sz="3200" dirty="0" smtClean="0"/>
              <a:t>-wavelength MAD</a:t>
            </a:r>
            <a:endParaRPr lang="en-US" sz="3200" dirty="0"/>
          </a:p>
        </p:txBody>
      </p:sp>
      <p:cxnSp>
        <p:nvCxnSpPr>
          <p:cNvPr id="13" name="Straight Connector 12"/>
          <p:cNvCxnSpPr/>
          <p:nvPr/>
        </p:nvCxnSpPr>
        <p:spPr>
          <a:xfrm>
            <a:off x="4606184"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980916"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51062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579826" cy="584775"/>
          </a:xfrm>
          <a:prstGeom prst="rect">
            <a:avLst/>
          </a:prstGeom>
          <a:noFill/>
        </p:spPr>
        <p:txBody>
          <a:bodyPr wrap="none" rtlCol="0">
            <a:spAutoFit/>
          </a:bodyPr>
          <a:lstStyle/>
          <a:p>
            <a:r>
              <a:rPr lang="en-US" sz="3200" dirty="0" smtClean="0"/>
              <a:t>1-wavelength </a:t>
            </a:r>
            <a:r>
              <a:rPr lang="en-US" sz="3200" dirty="0"/>
              <a:t>S</a:t>
            </a:r>
            <a:r>
              <a:rPr lang="en-US" sz="3200" dirty="0" smtClean="0"/>
              <a:t>AD</a:t>
            </a:r>
            <a:endParaRPr lang="en-US" sz="3200" dirty="0"/>
          </a:p>
        </p:txBody>
      </p:sp>
      <p:cxnSp>
        <p:nvCxnSpPr>
          <p:cNvPr id="16" name="Straight Connector 15"/>
          <p:cNvCxnSpPr/>
          <p:nvPr/>
        </p:nvCxnSpPr>
        <p:spPr>
          <a:xfrm>
            <a:off x="4160377"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4855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1709158" y="111094"/>
            <a:ext cx="5581977" cy="584775"/>
          </a:xfrm>
          <a:prstGeom prst="rect">
            <a:avLst/>
          </a:prstGeom>
          <a:noFill/>
        </p:spPr>
        <p:txBody>
          <a:bodyPr wrap="none" rtlCol="0">
            <a:spAutoFit/>
          </a:bodyPr>
          <a:lstStyle/>
          <a:p>
            <a:r>
              <a:rPr lang="en-US" sz="3200" dirty="0"/>
              <a:t>2</a:t>
            </a:r>
            <a:r>
              <a:rPr lang="en-US" sz="3200" dirty="0" smtClean="0"/>
              <a:t>-wavelength metal validation</a:t>
            </a:r>
            <a:endParaRPr lang="en-US" sz="3200" dirty="0"/>
          </a:p>
        </p:txBody>
      </p:sp>
      <p:cxnSp>
        <p:nvCxnSpPr>
          <p:cNvPr id="13" name="Straight Connector 12"/>
          <p:cNvCxnSpPr/>
          <p:nvPr/>
        </p:nvCxnSpPr>
        <p:spPr>
          <a:xfrm>
            <a:off x="4153257"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49425"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230027" y="4845466"/>
            <a:ext cx="1313180" cy="1200329"/>
          </a:xfrm>
          <a:prstGeom prst="rect">
            <a:avLst/>
          </a:prstGeom>
          <a:noFill/>
        </p:spPr>
        <p:txBody>
          <a:bodyPr wrap="none" rtlCol="0">
            <a:spAutoFit/>
          </a:bodyPr>
          <a:lstStyle/>
          <a:p>
            <a:r>
              <a:rPr lang="en-US" dirty="0" smtClean="0"/>
              <a:t>phased</a:t>
            </a:r>
          </a:p>
          <a:p>
            <a:r>
              <a:rPr lang="en-US" dirty="0" smtClean="0"/>
              <a:t>anomalous</a:t>
            </a:r>
          </a:p>
          <a:p>
            <a:r>
              <a:rPr lang="en-US" dirty="0"/>
              <a:t>d</a:t>
            </a:r>
            <a:r>
              <a:rPr lang="en-US" dirty="0" smtClean="0"/>
              <a:t>ifference</a:t>
            </a:r>
          </a:p>
          <a:p>
            <a:r>
              <a:rPr lang="en-US" dirty="0" smtClean="0"/>
              <a:t>Fourier</a:t>
            </a:r>
          </a:p>
        </p:txBody>
      </p:sp>
    </p:spTree>
    <p:extLst>
      <p:ext uri="{BB962C8B-B14F-4D97-AF65-F5344CB8AC3E}">
        <p14:creationId xmlns:p14="http://schemas.microsoft.com/office/powerpoint/2010/main" val="183877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Oval 3"/>
          <p:cNvSpPr/>
          <p:nvPr/>
        </p:nvSpPr>
        <p:spPr>
          <a:xfrm>
            <a:off x="161925" y="2249488"/>
            <a:ext cx="2181225" cy="31334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3423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4002" name="Picture 2" descr="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3" name="Rectangle 3"/>
          <p:cNvSpPr>
            <a:spLocks noGrp="1" noChangeArrowheads="1"/>
          </p:cNvSpPr>
          <p:nvPr>
            <p:ph type="title"/>
          </p:nvPr>
        </p:nvSpPr>
        <p:spPr>
          <a:xfrm>
            <a:off x="457200" y="0"/>
            <a:ext cx="8229600" cy="1143000"/>
          </a:xfrm>
        </p:spPr>
        <p:txBody>
          <a:bodyPr/>
          <a:lstStyle/>
          <a:p>
            <a:r>
              <a:rPr lang="en-US">
                <a:solidFill>
                  <a:schemeClr val="tx1"/>
                </a:solidFill>
              </a:rPr>
              <a:t>Electric field of a moving charge</a:t>
            </a:r>
          </a:p>
        </p:txBody>
      </p:sp>
    </p:spTree>
    <p:extLst>
      <p:ext uri="{BB962C8B-B14F-4D97-AF65-F5344CB8AC3E}">
        <p14:creationId xmlns:p14="http://schemas.microsoft.com/office/powerpoint/2010/main" val="42798945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repeatCount="indefinite" accel="50000" decel="50000" autoRev="1" fill="hold" nodeType="clickEffect">
                                  <p:stCondLst>
                                    <p:cond delay="0"/>
                                  </p:stCondLst>
                                  <p:childTnLst>
                                    <p:animMotion origin="layout" path="M 0 0  L 0.25 0  E" pathEditMode="relative" ptsTypes="">
                                      <p:cBhvr>
                                        <p:cTn id="6" dur="2000" fill="hold"/>
                                        <p:tgtEl>
                                          <p:spTgt spid="38400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descr="field_ne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86051" name="Rectangle 3"/>
          <p:cNvSpPr>
            <a:spLocks noGrp="1" noChangeArrowheads="1"/>
          </p:cNvSpPr>
          <p:nvPr>
            <p:ph type="title"/>
          </p:nvPr>
        </p:nvSpPr>
        <p:spPr>
          <a:xfrm>
            <a:off x="457200" y="0"/>
            <a:ext cx="8229600" cy="1143000"/>
          </a:xfrm>
        </p:spPr>
        <p:txBody>
          <a:bodyPr/>
          <a:lstStyle/>
          <a:p>
            <a:r>
              <a:rPr lang="en-US">
                <a:solidFill>
                  <a:schemeClr val="tx1"/>
                </a:solidFill>
              </a:rPr>
              <a:t>Electric field of a moving charge</a:t>
            </a:r>
          </a:p>
        </p:txBody>
      </p:sp>
      <p:sp>
        <p:nvSpPr>
          <p:cNvPr id="386052" name="Text Box 4"/>
          <p:cNvSpPr txBox="1">
            <a:spLocks noChangeArrowheads="1"/>
          </p:cNvSpPr>
          <p:nvPr/>
        </p:nvSpPr>
        <p:spPr bwMode="auto">
          <a:xfrm>
            <a:off x="1562100" y="2765425"/>
            <a:ext cx="5870575" cy="2771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4400">
                <a:solidFill>
                  <a:srgbClr val="000000"/>
                </a:solidFill>
              </a:rPr>
              <a:t>accelerating charges</a:t>
            </a:r>
          </a:p>
          <a:p>
            <a:pPr algn="ctr" fontAlgn="base">
              <a:spcBef>
                <a:spcPct val="0"/>
              </a:spcBef>
              <a:spcAft>
                <a:spcPct val="0"/>
              </a:spcAft>
            </a:pPr>
            <a:r>
              <a:rPr lang="en-US" sz="4400">
                <a:solidFill>
                  <a:srgbClr val="000000"/>
                </a:solidFill>
              </a:rPr>
              <a:t> make </a:t>
            </a:r>
          </a:p>
          <a:p>
            <a:pPr algn="ctr" fontAlgn="base">
              <a:spcBef>
                <a:spcPct val="0"/>
              </a:spcBef>
              <a:spcAft>
                <a:spcPct val="0"/>
              </a:spcAft>
            </a:pPr>
            <a:r>
              <a:rPr lang="en-US" sz="4400">
                <a:solidFill>
                  <a:srgbClr val="000000"/>
                </a:solidFill>
              </a:rPr>
              <a:t>electromagnetic waves</a:t>
            </a:r>
          </a:p>
          <a:p>
            <a:pPr algn="ctr" fontAlgn="base">
              <a:spcBef>
                <a:spcPct val="0"/>
              </a:spcBef>
              <a:spcAft>
                <a:spcPct val="0"/>
              </a:spcAft>
            </a:pPr>
            <a:r>
              <a:rPr lang="en-US" sz="4400">
                <a:solidFill>
                  <a:srgbClr val="000000"/>
                </a:solidFill>
              </a:rPr>
              <a:t>(light)</a:t>
            </a:r>
          </a:p>
        </p:txBody>
      </p:sp>
    </p:spTree>
    <p:extLst>
      <p:ext uri="{BB962C8B-B14F-4D97-AF65-F5344CB8AC3E}">
        <p14:creationId xmlns:p14="http://schemas.microsoft.com/office/powerpoint/2010/main" val="23422197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6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Bending Magnet</a:t>
            </a:r>
            <a:endParaRPr lang="en-US" dirty="0"/>
          </a:p>
        </p:txBody>
      </p:sp>
      <p:sp>
        <p:nvSpPr>
          <p:cNvPr id="6" name="Can 5"/>
          <p:cNvSpPr/>
          <p:nvPr/>
        </p:nvSpPr>
        <p:spPr>
          <a:xfrm>
            <a:off x="3429000" y="4259687"/>
            <a:ext cx="228600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nvGrpSpPr>
          <p:cNvPr id="15" name="Group 14"/>
          <p:cNvGrpSpPr/>
          <p:nvPr/>
        </p:nvGrpSpPr>
        <p:grpSpPr>
          <a:xfrm>
            <a:off x="-708338" y="2472744"/>
            <a:ext cx="9672034" cy="1900979"/>
            <a:chOff x="-708338" y="2472744"/>
            <a:chExt cx="9672034" cy="1900979"/>
          </a:xfrm>
        </p:grpSpPr>
        <p:grpSp>
          <p:nvGrpSpPr>
            <p:cNvPr id="12" name="Group 11"/>
            <p:cNvGrpSpPr/>
            <p:nvPr/>
          </p:nvGrpSpPr>
          <p:grpSpPr>
            <a:xfrm>
              <a:off x="-708338" y="2472744"/>
              <a:ext cx="9672034" cy="1489656"/>
              <a:chOff x="-708338" y="2472744"/>
              <a:chExt cx="9672034" cy="1489656"/>
            </a:xfrm>
          </p:grpSpPr>
          <p:sp>
            <p:nvSpPr>
              <p:cNvPr id="10" name="Isosceles Triangle 9"/>
              <p:cNvSpPr/>
              <p:nvPr/>
            </p:nvSpPr>
            <p:spPr>
              <a:xfrm rot="16200000">
                <a:off x="5524501" y="1333499"/>
                <a:ext cx="533402" cy="4724400"/>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Freeform 8"/>
              <p:cNvSpPr/>
              <p:nvPr/>
            </p:nvSpPr>
            <p:spPr>
              <a:xfrm>
                <a:off x="-708338" y="2472744"/>
                <a:ext cx="9672034" cy="146819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Lst>
                <a:ahLst/>
                <a:cxnLst>
                  <a:cxn ang="0">
                    <a:pos x="connsiteX0" y="connsiteY0"/>
                  </a:cxn>
                  <a:cxn ang="0">
                    <a:pos x="connsiteX1" y="connsiteY1"/>
                  </a:cxn>
                  <a:cxn ang="0">
                    <a:pos x="connsiteX2" y="connsiteY2"/>
                  </a:cxn>
                  <a:cxn ang="0">
                    <a:pos x="connsiteX3" y="connsiteY3"/>
                  </a:cxn>
                </a:cxnLst>
                <a:rect l="l" t="t" r="r" b="b"/>
                <a:pathLst>
                  <a:path w="9672034" h="1468191">
                    <a:moveTo>
                      <a:pt x="0" y="1468191"/>
                    </a:moveTo>
                    <a:lnTo>
                      <a:pt x="4275786" y="1468191"/>
                    </a:lnTo>
                    <a:cubicBezTo>
                      <a:pt x="5279802" y="1437403"/>
                      <a:pt x="5254512" y="1527824"/>
                      <a:pt x="6272011" y="1223493"/>
                    </a:cubicBezTo>
                    <a:lnTo>
                      <a:pt x="9672034" y="0"/>
                    </a:lnTo>
                  </a:path>
                </a:pathLst>
              </a:custGeom>
              <a:solidFill>
                <a:schemeClr val="bg1"/>
              </a:solid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13" name="TextBox 12"/>
            <p:cNvSpPr txBox="1"/>
            <p:nvPr/>
          </p:nvSpPr>
          <p:spPr>
            <a:xfrm>
              <a:off x="838200" y="3482659"/>
              <a:ext cx="1646605" cy="369332"/>
            </a:xfrm>
            <a:prstGeom prst="rect">
              <a:avLst/>
            </a:prstGeom>
            <a:noFill/>
          </p:spPr>
          <p:txBody>
            <a:bodyPr wrap="none" rtlCol="0">
              <a:spAutoFit/>
            </a:bodyPr>
            <a:lstStyle/>
            <a:p>
              <a:pPr fontAlgn="auto">
                <a:spcBef>
                  <a:spcPts val="0"/>
                </a:spcBef>
                <a:spcAft>
                  <a:spcPts val="0"/>
                </a:spcAft>
              </a:pPr>
              <a:r>
                <a:rPr lang="en-US" dirty="0">
                  <a:solidFill>
                    <a:srgbClr val="000000"/>
                  </a:solidFill>
                  <a:latin typeface="Arial"/>
                </a:rPr>
                <a:t>e</a:t>
              </a:r>
              <a:r>
                <a:rPr lang="en-US" dirty="0" smtClean="0">
                  <a:solidFill>
                    <a:srgbClr val="000000"/>
                  </a:solidFill>
                  <a:latin typeface="Arial"/>
                </a:rPr>
                <a:t>lectron beam</a:t>
              </a:r>
              <a:endParaRPr lang="en-US" dirty="0">
                <a:solidFill>
                  <a:srgbClr val="000000"/>
                </a:solidFill>
                <a:latin typeface="Arial"/>
              </a:endParaRPr>
            </a:p>
          </p:txBody>
        </p:sp>
        <p:sp>
          <p:nvSpPr>
            <p:cNvPr id="14" name="TextBox 13"/>
            <p:cNvSpPr txBox="1"/>
            <p:nvPr/>
          </p:nvSpPr>
          <p:spPr>
            <a:xfrm>
              <a:off x="6814477" y="4004391"/>
              <a:ext cx="979755"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X-rays !</a:t>
              </a:r>
              <a:endParaRPr lang="en-US" dirty="0">
                <a:solidFill>
                  <a:srgbClr val="000000"/>
                </a:solidFill>
                <a:latin typeface="Arial"/>
              </a:endParaRPr>
            </a:p>
          </p:txBody>
        </p:sp>
      </p:grpSp>
      <p:sp>
        <p:nvSpPr>
          <p:cNvPr id="7" name="Can 6"/>
          <p:cNvSpPr/>
          <p:nvPr/>
        </p:nvSpPr>
        <p:spPr>
          <a:xfrm>
            <a:off x="3429000" y="2133600"/>
            <a:ext cx="228600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Tree>
    <p:extLst>
      <p:ext uri="{BB962C8B-B14F-4D97-AF65-F5344CB8AC3E}">
        <p14:creationId xmlns:p14="http://schemas.microsoft.com/office/powerpoint/2010/main" val="421085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sosceles Triangle 18"/>
          <p:cNvSpPr/>
          <p:nvPr/>
        </p:nvSpPr>
        <p:spPr>
          <a:xfrm rot="5400000" flipV="1">
            <a:off x="6914951" y="1771851"/>
            <a:ext cx="762001" cy="4533502"/>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1"/>
          <p:cNvSpPr>
            <a:spLocks noGrp="1"/>
          </p:cNvSpPr>
          <p:nvPr>
            <p:ph type="title"/>
          </p:nvPr>
        </p:nvSpPr>
        <p:spPr/>
        <p:txBody>
          <a:bodyPr/>
          <a:lstStyle/>
          <a:p>
            <a:r>
              <a:rPr lang="en-US" dirty="0" smtClean="0"/>
              <a:t>Two Bending Magnets</a:t>
            </a:r>
            <a:endParaRPr lang="en-US" dirty="0"/>
          </a:p>
        </p:txBody>
      </p:sp>
      <p:sp>
        <p:nvSpPr>
          <p:cNvPr id="6" name="Can 5"/>
          <p:cNvSpPr/>
          <p:nvPr/>
        </p:nvSpPr>
        <p:spPr>
          <a:xfrm>
            <a:off x="2430475" y="4259687"/>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0" name="Isosceles Triangle 9"/>
          <p:cNvSpPr/>
          <p:nvPr/>
        </p:nvSpPr>
        <p:spPr>
          <a:xfrm rot="16200000">
            <a:off x="5406238" y="224638"/>
            <a:ext cx="762000" cy="6713524"/>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Freeform 8"/>
          <p:cNvSpPr/>
          <p:nvPr/>
        </p:nvSpPr>
        <p:spPr>
          <a:xfrm>
            <a:off x="-708338" y="3576636"/>
            <a:ext cx="9699334" cy="38606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20938">
                <a:moveTo>
                  <a:pt x="0" y="1419705"/>
                </a:moveTo>
                <a:lnTo>
                  <a:pt x="3344" y="1410938"/>
                </a:lnTo>
                <a:cubicBezTo>
                  <a:pt x="4459" y="1408016"/>
                  <a:pt x="4683" y="-1396"/>
                  <a:pt x="5353" y="3"/>
                </a:cubicBezTo>
                <a:cubicBezTo>
                  <a:pt x="6025" y="8603"/>
                  <a:pt x="6485" y="1418798"/>
                  <a:pt x="7364" y="1419333"/>
                </a:cubicBezTo>
                <a:lnTo>
                  <a:pt x="10000" y="1420938"/>
                </a:ln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3" name="TextBox 12"/>
          <p:cNvSpPr txBox="1"/>
          <p:nvPr/>
        </p:nvSpPr>
        <p:spPr>
          <a:xfrm>
            <a:off x="464951" y="3482659"/>
            <a:ext cx="1249205" cy="369332"/>
          </a:xfrm>
          <a:prstGeom prst="rect">
            <a:avLst/>
          </a:prstGeom>
          <a:noFill/>
        </p:spPr>
        <p:txBody>
          <a:bodyPr wrap="none" rtlCol="0">
            <a:spAutoFit/>
          </a:bodyPr>
          <a:lstStyle/>
          <a:p>
            <a:pPr fontAlgn="auto">
              <a:spcBef>
                <a:spcPts val="0"/>
              </a:spcBef>
              <a:spcAft>
                <a:spcPts val="0"/>
              </a:spcAft>
            </a:pPr>
            <a:r>
              <a:rPr lang="en-US" dirty="0">
                <a:solidFill>
                  <a:srgbClr val="000000"/>
                </a:solidFill>
                <a:latin typeface="Arial"/>
              </a:rPr>
              <a:t>e</a:t>
            </a:r>
            <a:r>
              <a:rPr lang="en-US" dirty="0" smtClean="0">
                <a:solidFill>
                  <a:srgbClr val="000000"/>
                </a:solidFill>
                <a:latin typeface="Arial"/>
              </a:rPr>
              <a:t>lectron beam</a:t>
            </a:r>
            <a:endParaRPr lang="en-US" dirty="0">
              <a:solidFill>
                <a:srgbClr val="000000"/>
              </a:solidFill>
              <a:latin typeface="Arial"/>
            </a:endParaRPr>
          </a:p>
        </p:txBody>
      </p:sp>
      <p:sp>
        <p:nvSpPr>
          <p:cNvPr id="7" name="Can 6"/>
          <p:cNvSpPr/>
          <p:nvPr/>
        </p:nvSpPr>
        <p:spPr>
          <a:xfrm>
            <a:off x="2430475" y="2133600"/>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6" name="Can 15"/>
          <p:cNvSpPr/>
          <p:nvPr/>
        </p:nvSpPr>
        <p:spPr>
          <a:xfrm>
            <a:off x="4800600" y="4266126"/>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7" name="Can 16"/>
          <p:cNvSpPr/>
          <p:nvPr/>
        </p:nvSpPr>
        <p:spPr>
          <a:xfrm>
            <a:off x="4800600" y="2111059"/>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0" name="TextBox 19"/>
          <p:cNvSpPr txBox="1"/>
          <p:nvPr/>
        </p:nvSpPr>
        <p:spPr>
          <a:xfrm>
            <a:off x="7391400" y="4420706"/>
            <a:ext cx="1287532"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2x X-rays !</a:t>
            </a:r>
            <a:endParaRPr lang="en-US" dirty="0">
              <a:solidFill>
                <a:srgbClr val="000000"/>
              </a:solidFill>
              <a:latin typeface="Arial"/>
            </a:endParaRPr>
          </a:p>
        </p:txBody>
      </p:sp>
    </p:spTree>
    <p:extLst>
      <p:ext uri="{BB962C8B-B14F-4D97-AF65-F5344CB8AC3E}">
        <p14:creationId xmlns:p14="http://schemas.microsoft.com/office/powerpoint/2010/main" val="260809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16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Wiggler</a:t>
            </a:r>
            <a:endParaRPr lang="en-US" dirty="0"/>
          </a:p>
        </p:txBody>
      </p:sp>
      <p:sp>
        <p:nvSpPr>
          <p:cNvPr id="10" name="Isosceles Triangle 9"/>
          <p:cNvSpPr/>
          <p:nvPr/>
        </p:nvSpPr>
        <p:spPr>
          <a:xfrm rot="16200000">
            <a:off x="4752692" y="-267927"/>
            <a:ext cx="609602" cy="8438583"/>
          </a:xfrm>
          <a:prstGeom prst="triangle">
            <a:avLst>
              <a:gd name="adj" fmla="val 4928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sp>
        <p:nvSpPr>
          <p:cNvPr id="31" name="TextBox 30"/>
          <p:cNvSpPr txBox="1"/>
          <p:nvPr/>
        </p:nvSpPr>
        <p:spPr>
          <a:xfrm>
            <a:off x="7577789" y="1600200"/>
            <a:ext cx="1287532"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8x X-rays !</a:t>
            </a:r>
            <a:endParaRPr lang="en-US" dirty="0">
              <a:solidFill>
                <a:srgbClr val="000000"/>
              </a:solidFill>
              <a:latin typeface="Arial"/>
            </a:endParaRPr>
          </a:p>
        </p:txBody>
      </p:sp>
    </p:spTree>
    <p:extLst>
      <p:ext uri="{BB962C8B-B14F-4D97-AF65-F5344CB8AC3E}">
        <p14:creationId xmlns:p14="http://schemas.microsoft.com/office/powerpoint/2010/main" val="80873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2000"/>
                                        <p:tgtEl>
                                          <p:spTgt spid="10"/>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z="6000" smtClean="0"/>
              <a:t>Adding noise</a:t>
            </a:r>
          </a:p>
        </p:txBody>
      </p:sp>
      <p:sp>
        <p:nvSpPr>
          <p:cNvPr id="39939"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401902908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Undulator</a:t>
            </a:r>
            <a:endParaRPr lang="en-US" dirty="0"/>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sp>
        <p:nvSpPr>
          <p:cNvPr id="31" name="TextBox 30"/>
          <p:cNvSpPr txBox="1"/>
          <p:nvPr/>
        </p:nvSpPr>
        <p:spPr>
          <a:xfrm>
            <a:off x="7577789" y="1600200"/>
            <a:ext cx="1486304"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&gt; 8x X-rays !</a:t>
            </a:r>
            <a:endParaRPr lang="en-US" dirty="0">
              <a:solidFill>
                <a:srgbClr val="000000"/>
              </a:solidFill>
              <a:latin typeface="Arial"/>
            </a:endParaRPr>
          </a:p>
        </p:txBody>
      </p:sp>
      <p:sp>
        <p:nvSpPr>
          <p:cNvPr id="26" name="Freeform 25"/>
          <p:cNvSpPr/>
          <p:nvPr/>
        </p:nvSpPr>
        <p:spPr>
          <a:xfrm>
            <a:off x="1001570" y="3668309"/>
            <a:ext cx="8024259" cy="67062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 name="connsiteX0" fmla="*/ 0 w 8273"/>
              <a:gd name="connsiteY0" fmla="*/ 2739169 h 5859382"/>
              <a:gd name="connsiteX1" fmla="*/ 889 w 8273"/>
              <a:gd name="connsiteY1" fmla="*/ 9613 h 5859382"/>
              <a:gd name="connsiteX2" fmla="*/ 1832 w 8273"/>
              <a:gd name="connsiteY2" fmla="*/ 3908991 h 5859382"/>
              <a:gd name="connsiteX3" fmla="*/ 2774 w 8273"/>
              <a:gd name="connsiteY3" fmla="*/ 399583 h 5859382"/>
              <a:gd name="connsiteX4" fmla="*/ 3730 w 8273"/>
              <a:gd name="connsiteY4" fmla="*/ 5468755 h 5859382"/>
              <a:gd name="connsiteX5" fmla="*/ 4700 w 8273"/>
              <a:gd name="connsiteY5" fmla="*/ 789494 h 5859382"/>
              <a:gd name="connsiteX6" fmla="*/ 5643 w 8273"/>
              <a:gd name="connsiteY6" fmla="*/ 5858665 h 5859382"/>
              <a:gd name="connsiteX7" fmla="*/ 6572 w 8273"/>
              <a:gd name="connsiteY7" fmla="*/ 1179405 h 5859382"/>
              <a:gd name="connsiteX8" fmla="*/ 7461 w 8273"/>
              <a:gd name="connsiteY8" fmla="*/ 3519080 h 5859382"/>
              <a:gd name="connsiteX9" fmla="*/ 8273 w 8273"/>
              <a:gd name="connsiteY9" fmla="*/ 3268184 h 5859382"/>
              <a:gd name="connsiteX0" fmla="*/ 0 w 10000"/>
              <a:gd name="connsiteY0" fmla="*/ 4717 h 10042"/>
              <a:gd name="connsiteX1" fmla="*/ 1075 w 10000"/>
              <a:gd name="connsiteY1" fmla="*/ 58 h 10042"/>
              <a:gd name="connsiteX2" fmla="*/ 2214 w 10000"/>
              <a:gd name="connsiteY2" fmla="*/ 8709 h 10042"/>
              <a:gd name="connsiteX3" fmla="*/ 3353 w 10000"/>
              <a:gd name="connsiteY3" fmla="*/ 724 h 10042"/>
              <a:gd name="connsiteX4" fmla="*/ 4509 w 10000"/>
              <a:gd name="connsiteY4" fmla="*/ 9375 h 10042"/>
              <a:gd name="connsiteX5" fmla="*/ 5681 w 10000"/>
              <a:gd name="connsiteY5" fmla="*/ 1389 h 10042"/>
              <a:gd name="connsiteX6" fmla="*/ 6821 w 10000"/>
              <a:gd name="connsiteY6" fmla="*/ 10041 h 10042"/>
              <a:gd name="connsiteX7" fmla="*/ 7944 w 10000"/>
              <a:gd name="connsiteY7" fmla="*/ 2055 h 10042"/>
              <a:gd name="connsiteX8" fmla="*/ 9018 w 10000"/>
              <a:gd name="connsiteY8" fmla="*/ 6048 h 10042"/>
              <a:gd name="connsiteX9" fmla="*/ 10000 w 10000"/>
              <a:gd name="connsiteY9" fmla="*/ 5620 h 10042"/>
              <a:gd name="connsiteX0" fmla="*/ 0 w 10000"/>
              <a:gd name="connsiteY0" fmla="*/ 5989 h 11314"/>
              <a:gd name="connsiteX1" fmla="*/ 1075 w 10000"/>
              <a:gd name="connsiteY1" fmla="*/ 1330 h 11314"/>
              <a:gd name="connsiteX2" fmla="*/ 2214 w 10000"/>
              <a:gd name="connsiteY2" fmla="*/ 9981 h 11314"/>
              <a:gd name="connsiteX3" fmla="*/ 3353 w 10000"/>
              <a:gd name="connsiteY3" fmla="*/ 0 h 11314"/>
              <a:gd name="connsiteX4" fmla="*/ 4509 w 10000"/>
              <a:gd name="connsiteY4" fmla="*/ 10647 h 11314"/>
              <a:gd name="connsiteX5" fmla="*/ 5681 w 10000"/>
              <a:gd name="connsiteY5" fmla="*/ 2661 h 11314"/>
              <a:gd name="connsiteX6" fmla="*/ 6821 w 10000"/>
              <a:gd name="connsiteY6" fmla="*/ 11313 h 11314"/>
              <a:gd name="connsiteX7" fmla="*/ 7944 w 10000"/>
              <a:gd name="connsiteY7" fmla="*/ 3327 h 11314"/>
              <a:gd name="connsiteX8" fmla="*/ 9018 w 10000"/>
              <a:gd name="connsiteY8" fmla="*/ 7320 h 11314"/>
              <a:gd name="connsiteX9" fmla="*/ 10000 w 10000"/>
              <a:gd name="connsiteY9" fmla="*/ 6892 h 11314"/>
              <a:gd name="connsiteX0" fmla="*/ 0 w 10000"/>
              <a:gd name="connsiteY0" fmla="*/ 6041 h 15368"/>
              <a:gd name="connsiteX1" fmla="*/ 1075 w 10000"/>
              <a:gd name="connsiteY1" fmla="*/ 1382 h 15368"/>
              <a:gd name="connsiteX2" fmla="*/ 2214 w 10000"/>
              <a:gd name="connsiteY2" fmla="*/ 10033 h 15368"/>
              <a:gd name="connsiteX3" fmla="*/ 3353 w 10000"/>
              <a:gd name="connsiteY3" fmla="*/ 52 h 15368"/>
              <a:gd name="connsiteX4" fmla="*/ 4509 w 10000"/>
              <a:gd name="connsiteY4" fmla="*/ 15357 h 15368"/>
              <a:gd name="connsiteX5" fmla="*/ 5681 w 10000"/>
              <a:gd name="connsiteY5" fmla="*/ 2713 h 15368"/>
              <a:gd name="connsiteX6" fmla="*/ 6821 w 10000"/>
              <a:gd name="connsiteY6" fmla="*/ 11365 h 15368"/>
              <a:gd name="connsiteX7" fmla="*/ 7944 w 10000"/>
              <a:gd name="connsiteY7" fmla="*/ 3379 h 15368"/>
              <a:gd name="connsiteX8" fmla="*/ 9018 w 10000"/>
              <a:gd name="connsiteY8" fmla="*/ 7372 h 15368"/>
              <a:gd name="connsiteX9" fmla="*/ 10000 w 10000"/>
              <a:gd name="connsiteY9" fmla="*/ 6944 h 15368"/>
              <a:gd name="connsiteX0" fmla="*/ 0 w 10000"/>
              <a:gd name="connsiteY0" fmla="*/ 11998 h 21360"/>
              <a:gd name="connsiteX1" fmla="*/ 1075 w 10000"/>
              <a:gd name="connsiteY1" fmla="*/ 7339 h 21360"/>
              <a:gd name="connsiteX2" fmla="*/ 2214 w 10000"/>
              <a:gd name="connsiteY2" fmla="*/ 15990 h 21360"/>
              <a:gd name="connsiteX3" fmla="*/ 3353 w 10000"/>
              <a:gd name="connsiteY3" fmla="*/ 6009 h 21360"/>
              <a:gd name="connsiteX4" fmla="*/ 4509 w 10000"/>
              <a:gd name="connsiteY4" fmla="*/ 21314 h 21360"/>
              <a:gd name="connsiteX5" fmla="*/ 5665 w 10000"/>
              <a:gd name="connsiteY5" fmla="*/ 19 h 21360"/>
              <a:gd name="connsiteX6" fmla="*/ 6821 w 10000"/>
              <a:gd name="connsiteY6" fmla="*/ 17322 h 21360"/>
              <a:gd name="connsiteX7" fmla="*/ 7944 w 10000"/>
              <a:gd name="connsiteY7" fmla="*/ 9336 h 21360"/>
              <a:gd name="connsiteX8" fmla="*/ 9018 w 10000"/>
              <a:gd name="connsiteY8" fmla="*/ 13329 h 21360"/>
              <a:gd name="connsiteX9" fmla="*/ 10000 w 10000"/>
              <a:gd name="connsiteY9" fmla="*/ 12901 h 21360"/>
              <a:gd name="connsiteX0" fmla="*/ 0 w 10000"/>
              <a:gd name="connsiteY0" fmla="*/ 11999 h 26079"/>
              <a:gd name="connsiteX1" fmla="*/ 1075 w 10000"/>
              <a:gd name="connsiteY1" fmla="*/ 7340 h 26079"/>
              <a:gd name="connsiteX2" fmla="*/ 2214 w 10000"/>
              <a:gd name="connsiteY2" fmla="*/ 15991 h 26079"/>
              <a:gd name="connsiteX3" fmla="*/ 3353 w 10000"/>
              <a:gd name="connsiteY3" fmla="*/ 6010 h 26079"/>
              <a:gd name="connsiteX4" fmla="*/ 4509 w 10000"/>
              <a:gd name="connsiteY4" fmla="*/ 21315 h 26079"/>
              <a:gd name="connsiteX5" fmla="*/ 5665 w 10000"/>
              <a:gd name="connsiteY5" fmla="*/ 20 h 26079"/>
              <a:gd name="connsiteX6" fmla="*/ 6821 w 10000"/>
              <a:gd name="connsiteY6" fmla="*/ 25974 h 26079"/>
              <a:gd name="connsiteX7" fmla="*/ 7944 w 10000"/>
              <a:gd name="connsiteY7" fmla="*/ 9337 h 26079"/>
              <a:gd name="connsiteX8" fmla="*/ 9018 w 10000"/>
              <a:gd name="connsiteY8" fmla="*/ 13330 h 26079"/>
              <a:gd name="connsiteX9" fmla="*/ 10000 w 10000"/>
              <a:gd name="connsiteY9" fmla="*/ 12902 h 26079"/>
              <a:gd name="connsiteX0" fmla="*/ 0 w 10000"/>
              <a:gd name="connsiteY0" fmla="*/ 14177 h 28155"/>
              <a:gd name="connsiteX1" fmla="*/ 1075 w 10000"/>
              <a:gd name="connsiteY1" fmla="*/ 9518 h 28155"/>
              <a:gd name="connsiteX2" fmla="*/ 2214 w 10000"/>
              <a:gd name="connsiteY2" fmla="*/ 18169 h 28155"/>
              <a:gd name="connsiteX3" fmla="*/ 3353 w 10000"/>
              <a:gd name="connsiteY3" fmla="*/ 8188 h 28155"/>
              <a:gd name="connsiteX4" fmla="*/ 4509 w 10000"/>
              <a:gd name="connsiteY4" fmla="*/ 23493 h 28155"/>
              <a:gd name="connsiteX5" fmla="*/ 5665 w 10000"/>
              <a:gd name="connsiteY5" fmla="*/ 2198 h 28155"/>
              <a:gd name="connsiteX6" fmla="*/ 6821 w 10000"/>
              <a:gd name="connsiteY6" fmla="*/ 28152 h 28155"/>
              <a:gd name="connsiteX7" fmla="*/ 7944 w 10000"/>
              <a:gd name="connsiteY7" fmla="*/ 202 h 28155"/>
              <a:gd name="connsiteX8" fmla="*/ 9018 w 10000"/>
              <a:gd name="connsiteY8" fmla="*/ 15508 h 28155"/>
              <a:gd name="connsiteX9" fmla="*/ 10000 w 10000"/>
              <a:gd name="connsiteY9" fmla="*/ 15080 h 28155"/>
              <a:gd name="connsiteX0" fmla="*/ 0 w 10000"/>
              <a:gd name="connsiteY0" fmla="*/ 14001 h 34165"/>
              <a:gd name="connsiteX1" fmla="*/ 1075 w 10000"/>
              <a:gd name="connsiteY1" fmla="*/ 9342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34165">
                <a:moveTo>
                  <a:pt x="0" y="14001"/>
                </a:moveTo>
                <a:cubicBezTo>
                  <a:pt x="527" y="13853"/>
                  <a:pt x="706" y="8677"/>
                  <a:pt x="1075" y="9342"/>
                </a:cubicBezTo>
                <a:cubicBezTo>
                  <a:pt x="1444" y="10007"/>
                  <a:pt x="1834" y="18215"/>
                  <a:pt x="2214" y="17993"/>
                </a:cubicBezTo>
                <a:cubicBezTo>
                  <a:pt x="2594" y="17771"/>
                  <a:pt x="2971" y="7125"/>
                  <a:pt x="3353" y="8012"/>
                </a:cubicBezTo>
                <a:cubicBezTo>
                  <a:pt x="3736" y="8899"/>
                  <a:pt x="4124" y="24315"/>
                  <a:pt x="4509" y="23317"/>
                </a:cubicBezTo>
                <a:cubicBezTo>
                  <a:pt x="4894" y="22319"/>
                  <a:pt x="5280" y="1245"/>
                  <a:pt x="5665" y="2022"/>
                </a:cubicBezTo>
                <a:cubicBezTo>
                  <a:pt x="6050" y="2799"/>
                  <a:pt x="6441" y="28309"/>
                  <a:pt x="6821" y="27976"/>
                </a:cubicBezTo>
                <a:cubicBezTo>
                  <a:pt x="7201" y="27643"/>
                  <a:pt x="7578" y="-972"/>
                  <a:pt x="7944" y="26"/>
                </a:cubicBezTo>
                <a:cubicBezTo>
                  <a:pt x="8310" y="1024"/>
                  <a:pt x="8675" y="31486"/>
                  <a:pt x="9018" y="33966"/>
                </a:cubicBezTo>
                <a:cubicBezTo>
                  <a:pt x="9361" y="36446"/>
                  <a:pt x="9837" y="14975"/>
                  <a:pt x="10000" y="14904"/>
                </a:cubicBezTo>
              </a:path>
            </a:pathLst>
          </a:custGeom>
          <a:noFill/>
          <a:ln w="50800">
            <a:solidFill>
              <a:srgbClr val="00B05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165236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2500"/>
                                        <p:tgtEl>
                                          <p:spTgt spid="26"/>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1" grpId="0"/>
      <p:bldP spid="2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english.shb.cas.cn/rh/rp/200909/W020090902757508577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510451" cy="6754326"/>
          </a:xfrm>
          <a:prstGeom prst="rect">
            <a:avLst/>
          </a:prstGeom>
          <a:noFill/>
          <a:extLst>
            <a:ext uri="{909E8E84-426E-40DD-AFC4-6F175D3DCCD1}">
              <a14:hiddenFill xmlns:a14="http://schemas.microsoft.com/office/drawing/2010/main">
                <a:solidFill>
                  <a:srgbClr val="FFFFFF"/>
                </a:solidFill>
              </a14:hiddenFill>
            </a:ext>
          </a:extLst>
        </p:spPr>
      </p:pic>
      <p:sp>
        <p:nvSpPr>
          <p:cNvPr id="389122" name="Rectangle 2"/>
          <p:cNvSpPr>
            <a:spLocks noGrp="1" noChangeArrowheads="1"/>
          </p:cNvSpPr>
          <p:nvPr>
            <p:ph type="title"/>
          </p:nvPr>
        </p:nvSpPr>
        <p:spPr>
          <a:xfrm>
            <a:off x="457200" y="0"/>
            <a:ext cx="8229600" cy="1143000"/>
          </a:xfrm>
        </p:spPr>
        <p:txBody>
          <a:bodyPr/>
          <a:lstStyle/>
          <a:p>
            <a:r>
              <a:rPr lang="en-US" dirty="0" err="1" smtClean="0"/>
              <a:t>Undulator</a:t>
            </a:r>
            <a:r>
              <a:rPr lang="en-US" dirty="0" smtClean="0"/>
              <a:t> emission spectrum</a:t>
            </a:r>
            <a:endParaRPr lang="en-US" dirty="0"/>
          </a:p>
        </p:txBody>
      </p:sp>
    </p:spTree>
    <p:extLst>
      <p:ext uri="{BB962C8B-B14F-4D97-AF65-F5344CB8AC3E}">
        <p14:creationId xmlns:p14="http://schemas.microsoft.com/office/powerpoint/2010/main" val="2680558584"/>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XFEL </a:t>
            </a:r>
            <a:r>
              <a:rPr lang="en-US" dirty="0" err="1" smtClean="0"/>
              <a:t>Undulator</a:t>
            </a:r>
            <a:endParaRPr lang="en-US" dirty="0"/>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sp>
        <p:nvSpPr>
          <p:cNvPr id="31" name="TextBox 30"/>
          <p:cNvSpPr txBox="1"/>
          <p:nvPr/>
        </p:nvSpPr>
        <p:spPr>
          <a:xfrm>
            <a:off x="7577789" y="1224459"/>
            <a:ext cx="1479892" cy="646331"/>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same X-rays</a:t>
            </a:r>
          </a:p>
          <a:p>
            <a:pPr fontAlgn="auto">
              <a:spcBef>
                <a:spcPts val="0"/>
              </a:spcBef>
              <a:spcAft>
                <a:spcPts val="0"/>
              </a:spcAft>
            </a:pPr>
            <a:r>
              <a:rPr lang="en-US" dirty="0">
                <a:solidFill>
                  <a:srgbClr val="000000"/>
                </a:solidFill>
                <a:latin typeface="Arial"/>
              </a:rPr>
              <a:t>s</a:t>
            </a:r>
            <a:r>
              <a:rPr lang="en-US" dirty="0" smtClean="0">
                <a:solidFill>
                  <a:srgbClr val="000000"/>
                </a:solidFill>
                <a:latin typeface="Arial"/>
              </a:rPr>
              <a:t>hort pulse</a:t>
            </a:r>
            <a:endParaRPr lang="en-US" dirty="0">
              <a:solidFill>
                <a:srgbClr val="000000"/>
              </a:solidFill>
              <a:latin typeface="Arial"/>
            </a:endParaRPr>
          </a:p>
        </p:txBody>
      </p:sp>
      <p:grpSp>
        <p:nvGrpSpPr>
          <p:cNvPr id="32" name="Group 31"/>
          <p:cNvGrpSpPr/>
          <p:nvPr/>
        </p:nvGrpSpPr>
        <p:grpSpPr>
          <a:xfrm>
            <a:off x="-6376671" y="2232341"/>
            <a:ext cx="7299113" cy="1394141"/>
            <a:chOff x="1152193" y="2336440"/>
            <a:chExt cx="7299113" cy="1394141"/>
          </a:xfrm>
        </p:grpSpPr>
        <p:sp>
          <p:nvSpPr>
            <p:cNvPr id="33" name="Can 32"/>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4" name="Can 33"/>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35" name="Can 3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6" name="Can 35"/>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37" name="Can 36"/>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38" name="Can 37"/>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39" name="Can 38"/>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40" name="Can 3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grpSp>
      <p:grpSp>
        <p:nvGrpSpPr>
          <p:cNvPr id="41" name="Group 40"/>
          <p:cNvGrpSpPr/>
          <p:nvPr/>
        </p:nvGrpSpPr>
        <p:grpSpPr>
          <a:xfrm>
            <a:off x="-6403133" y="4351989"/>
            <a:ext cx="7299108" cy="1378039"/>
            <a:chOff x="692691" y="4485068"/>
            <a:chExt cx="7299108" cy="1378039"/>
          </a:xfrm>
        </p:grpSpPr>
        <p:sp>
          <p:nvSpPr>
            <p:cNvPr id="42" name="Can 41"/>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43" name="Can 42"/>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44" name="Can 4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45" name="Can 44"/>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46" name="Can 45"/>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47" name="Can 46"/>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sp>
          <p:nvSpPr>
            <p:cNvPr id="48" name="Can 47"/>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N</a:t>
              </a:r>
              <a:endParaRPr lang="en-US" sz="3200" dirty="0">
                <a:solidFill>
                  <a:srgbClr val="FFFFFF"/>
                </a:solidFill>
              </a:endParaRPr>
            </a:p>
          </p:txBody>
        </p:sp>
        <p:sp>
          <p:nvSpPr>
            <p:cNvPr id="49" name="Can 4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FFFFFF"/>
                  </a:solidFill>
                </a:rPr>
                <a:t>S</a:t>
              </a:r>
              <a:endParaRPr lang="en-US" sz="3200" dirty="0">
                <a:solidFill>
                  <a:srgbClr val="FFFFFF"/>
                </a:solidFill>
              </a:endParaRPr>
            </a:p>
          </p:txBody>
        </p:sp>
      </p:grpSp>
      <p:sp>
        <p:nvSpPr>
          <p:cNvPr id="3" name="Oval 2"/>
          <p:cNvSpPr/>
          <p:nvPr/>
        </p:nvSpPr>
        <p:spPr>
          <a:xfrm>
            <a:off x="309949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01636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93323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85010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766974" y="3867704"/>
            <a:ext cx="1441959" cy="29296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2503175" y="3609444"/>
            <a:ext cx="5785806" cy="701165"/>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 name="connsiteX0" fmla="*/ 0 w 8273"/>
              <a:gd name="connsiteY0" fmla="*/ 2739169 h 5859382"/>
              <a:gd name="connsiteX1" fmla="*/ 889 w 8273"/>
              <a:gd name="connsiteY1" fmla="*/ 9613 h 5859382"/>
              <a:gd name="connsiteX2" fmla="*/ 1832 w 8273"/>
              <a:gd name="connsiteY2" fmla="*/ 3908991 h 5859382"/>
              <a:gd name="connsiteX3" fmla="*/ 2774 w 8273"/>
              <a:gd name="connsiteY3" fmla="*/ 399583 h 5859382"/>
              <a:gd name="connsiteX4" fmla="*/ 3730 w 8273"/>
              <a:gd name="connsiteY4" fmla="*/ 5468755 h 5859382"/>
              <a:gd name="connsiteX5" fmla="*/ 4700 w 8273"/>
              <a:gd name="connsiteY5" fmla="*/ 789494 h 5859382"/>
              <a:gd name="connsiteX6" fmla="*/ 5643 w 8273"/>
              <a:gd name="connsiteY6" fmla="*/ 5858665 h 5859382"/>
              <a:gd name="connsiteX7" fmla="*/ 6572 w 8273"/>
              <a:gd name="connsiteY7" fmla="*/ 1179405 h 5859382"/>
              <a:gd name="connsiteX8" fmla="*/ 7461 w 8273"/>
              <a:gd name="connsiteY8" fmla="*/ 3519080 h 5859382"/>
              <a:gd name="connsiteX9" fmla="*/ 8273 w 8273"/>
              <a:gd name="connsiteY9" fmla="*/ 3268184 h 5859382"/>
              <a:gd name="connsiteX0" fmla="*/ 0 w 10000"/>
              <a:gd name="connsiteY0" fmla="*/ 4717 h 10042"/>
              <a:gd name="connsiteX1" fmla="*/ 1075 w 10000"/>
              <a:gd name="connsiteY1" fmla="*/ 58 h 10042"/>
              <a:gd name="connsiteX2" fmla="*/ 2214 w 10000"/>
              <a:gd name="connsiteY2" fmla="*/ 8709 h 10042"/>
              <a:gd name="connsiteX3" fmla="*/ 3353 w 10000"/>
              <a:gd name="connsiteY3" fmla="*/ 724 h 10042"/>
              <a:gd name="connsiteX4" fmla="*/ 4509 w 10000"/>
              <a:gd name="connsiteY4" fmla="*/ 9375 h 10042"/>
              <a:gd name="connsiteX5" fmla="*/ 5681 w 10000"/>
              <a:gd name="connsiteY5" fmla="*/ 1389 h 10042"/>
              <a:gd name="connsiteX6" fmla="*/ 6821 w 10000"/>
              <a:gd name="connsiteY6" fmla="*/ 10041 h 10042"/>
              <a:gd name="connsiteX7" fmla="*/ 7944 w 10000"/>
              <a:gd name="connsiteY7" fmla="*/ 2055 h 10042"/>
              <a:gd name="connsiteX8" fmla="*/ 9018 w 10000"/>
              <a:gd name="connsiteY8" fmla="*/ 6048 h 10042"/>
              <a:gd name="connsiteX9" fmla="*/ 10000 w 10000"/>
              <a:gd name="connsiteY9" fmla="*/ 5620 h 10042"/>
              <a:gd name="connsiteX0" fmla="*/ 0 w 10000"/>
              <a:gd name="connsiteY0" fmla="*/ 5989 h 11314"/>
              <a:gd name="connsiteX1" fmla="*/ 1075 w 10000"/>
              <a:gd name="connsiteY1" fmla="*/ 1330 h 11314"/>
              <a:gd name="connsiteX2" fmla="*/ 2214 w 10000"/>
              <a:gd name="connsiteY2" fmla="*/ 9981 h 11314"/>
              <a:gd name="connsiteX3" fmla="*/ 3353 w 10000"/>
              <a:gd name="connsiteY3" fmla="*/ 0 h 11314"/>
              <a:gd name="connsiteX4" fmla="*/ 4509 w 10000"/>
              <a:gd name="connsiteY4" fmla="*/ 10647 h 11314"/>
              <a:gd name="connsiteX5" fmla="*/ 5681 w 10000"/>
              <a:gd name="connsiteY5" fmla="*/ 2661 h 11314"/>
              <a:gd name="connsiteX6" fmla="*/ 6821 w 10000"/>
              <a:gd name="connsiteY6" fmla="*/ 11313 h 11314"/>
              <a:gd name="connsiteX7" fmla="*/ 7944 w 10000"/>
              <a:gd name="connsiteY7" fmla="*/ 3327 h 11314"/>
              <a:gd name="connsiteX8" fmla="*/ 9018 w 10000"/>
              <a:gd name="connsiteY8" fmla="*/ 7320 h 11314"/>
              <a:gd name="connsiteX9" fmla="*/ 10000 w 10000"/>
              <a:gd name="connsiteY9" fmla="*/ 6892 h 11314"/>
              <a:gd name="connsiteX0" fmla="*/ 0 w 10000"/>
              <a:gd name="connsiteY0" fmla="*/ 6041 h 15368"/>
              <a:gd name="connsiteX1" fmla="*/ 1075 w 10000"/>
              <a:gd name="connsiteY1" fmla="*/ 1382 h 15368"/>
              <a:gd name="connsiteX2" fmla="*/ 2214 w 10000"/>
              <a:gd name="connsiteY2" fmla="*/ 10033 h 15368"/>
              <a:gd name="connsiteX3" fmla="*/ 3353 w 10000"/>
              <a:gd name="connsiteY3" fmla="*/ 52 h 15368"/>
              <a:gd name="connsiteX4" fmla="*/ 4509 w 10000"/>
              <a:gd name="connsiteY4" fmla="*/ 15357 h 15368"/>
              <a:gd name="connsiteX5" fmla="*/ 5681 w 10000"/>
              <a:gd name="connsiteY5" fmla="*/ 2713 h 15368"/>
              <a:gd name="connsiteX6" fmla="*/ 6821 w 10000"/>
              <a:gd name="connsiteY6" fmla="*/ 11365 h 15368"/>
              <a:gd name="connsiteX7" fmla="*/ 7944 w 10000"/>
              <a:gd name="connsiteY7" fmla="*/ 3379 h 15368"/>
              <a:gd name="connsiteX8" fmla="*/ 9018 w 10000"/>
              <a:gd name="connsiteY8" fmla="*/ 7372 h 15368"/>
              <a:gd name="connsiteX9" fmla="*/ 10000 w 10000"/>
              <a:gd name="connsiteY9" fmla="*/ 6944 h 15368"/>
              <a:gd name="connsiteX0" fmla="*/ 0 w 10000"/>
              <a:gd name="connsiteY0" fmla="*/ 11998 h 21360"/>
              <a:gd name="connsiteX1" fmla="*/ 1075 w 10000"/>
              <a:gd name="connsiteY1" fmla="*/ 7339 h 21360"/>
              <a:gd name="connsiteX2" fmla="*/ 2214 w 10000"/>
              <a:gd name="connsiteY2" fmla="*/ 15990 h 21360"/>
              <a:gd name="connsiteX3" fmla="*/ 3353 w 10000"/>
              <a:gd name="connsiteY3" fmla="*/ 6009 h 21360"/>
              <a:gd name="connsiteX4" fmla="*/ 4509 w 10000"/>
              <a:gd name="connsiteY4" fmla="*/ 21314 h 21360"/>
              <a:gd name="connsiteX5" fmla="*/ 5665 w 10000"/>
              <a:gd name="connsiteY5" fmla="*/ 19 h 21360"/>
              <a:gd name="connsiteX6" fmla="*/ 6821 w 10000"/>
              <a:gd name="connsiteY6" fmla="*/ 17322 h 21360"/>
              <a:gd name="connsiteX7" fmla="*/ 7944 w 10000"/>
              <a:gd name="connsiteY7" fmla="*/ 9336 h 21360"/>
              <a:gd name="connsiteX8" fmla="*/ 9018 w 10000"/>
              <a:gd name="connsiteY8" fmla="*/ 13329 h 21360"/>
              <a:gd name="connsiteX9" fmla="*/ 10000 w 10000"/>
              <a:gd name="connsiteY9" fmla="*/ 12901 h 21360"/>
              <a:gd name="connsiteX0" fmla="*/ 0 w 10000"/>
              <a:gd name="connsiteY0" fmla="*/ 11999 h 26079"/>
              <a:gd name="connsiteX1" fmla="*/ 1075 w 10000"/>
              <a:gd name="connsiteY1" fmla="*/ 7340 h 26079"/>
              <a:gd name="connsiteX2" fmla="*/ 2214 w 10000"/>
              <a:gd name="connsiteY2" fmla="*/ 15991 h 26079"/>
              <a:gd name="connsiteX3" fmla="*/ 3353 w 10000"/>
              <a:gd name="connsiteY3" fmla="*/ 6010 h 26079"/>
              <a:gd name="connsiteX4" fmla="*/ 4509 w 10000"/>
              <a:gd name="connsiteY4" fmla="*/ 21315 h 26079"/>
              <a:gd name="connsiteX5" fmla="*/ 5665 w 10000"/>
              <a:gd name="connsiteY5" fmla="*/ 20 h 26079"/>
              <a:gd name="connsiteX6" fmla="*/ 6821 w 10000"/>
              <a:gd name="connsiteY6" fmla="*/ 25974 h 26079"/>
              <a:gd name="connsiteX7" fmla="*/ 7944 w 10000"/>
              <a:gd name="connsiteY7" fmla="*/ 9337 h 26079"/>
              <a:gd name="connsiteX8" fmla="*/ 9018 w 10000"/>
              <a:gd name="connsiteY8" fmla="*/ 13330 h 26079"/>
              <a:gd name="connsiteX9" fmla="*/ 10000 w 10000"/>
              <a:gd name="connsiteY9" fmla="*/ 12902 h 26079"/>
              <a:gd name="connsiteX0" fmla="*/ 0 w 10000"/>
              <a:gd name="connsiteY0" fmla="*/ 14177 h 28155"/>
              <a:gd name="connsiteX1" fmla="*/ 1075 w 10000"/>
              <a:gd name="connsiteY1" fmla="*/ 9518 h 28155"/>
              <a:gd name="connsiteX2" fmla="*/ 2214 w 10000"/>
              <a:gd name="connsiteY2" fmla="*/ 18169 h 28155"/>
              <a:gd name="connsiteX3" fmla="*/ 3353 w 10000"/>
              <a:gd name="connsiteY3" fmla="*/ 8188 h 28155"/>
              <a:gd name="connsiteX4" fmla="*/ 4509 w 10000"/>
              <a:gd name="connsiteY4" fmla="*/ 23493 h 28155"/>
              <a:gd name="connsiteX5" fmla="*/ 5665 w 10000"/>
              <a:gd name="connsiteY5" fmla="*/ 2198 h 28155"/>
              <a:gd name="connsiteX6" fmla="*/ 6821 w 10000"/>
              <a:gd name="connsiteY6" fmla="*/ 28152 h 28155"/>
              <a:gd name="connsiteX7" fmla="*/ 7944 w 10000"/>
              <a:gd name="connsiteY7" fmla="*/ 202 h 28155"/>
              <a:gd name="connsiteX8" fmla="*/ 9018 w 10000"/>
              <a:gd name="connsiteY8" fmla="*/ 15508 h 28155"/>
              <a:gd name="connsiteX9" fmla="*/ 10000 w 10000"/>
              <a:gd name="connsiteY9" fmla="*/ 15080 h 28155"/>
              <a:gd name="connsiteX0" fmla="*/ 0 w 10000"/>
              <a:gd name="connsiteY0" fmla="*/ 14001 h 34165"/>
              <a:gd name="connsiteX1" fmla="*/ 1075 w 10000"/>
              <a:gd name="connsiteY1" fmla="*/ 9342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 name="connsiteX0" fmla="*/ 0 w 10000"/>
              <a:gd name="connsiteY0" fmla="*/ 14001 h 34165"/>
              <a:gd name="connsiteX1" fmla="*/ 1075 w 10000"/>
              <a:gd name="connsiteY1" fmla="*/ 749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 name="connsiteX0" fmla="*/ 0 w 10000"/>
              <a:gd name="connsiteY0" fmla="*/ 14001 h 34165"/>
              <a:gd name="connsiteX1" fmla="*/ 1075 w 10000"/>
              <a:gd name="connsiteY1" fmla="*/ 749 h 34165"/>
              <a:gd name="connsiteX2" fmla="*/ 2170 w 10000"/>
              <a:gd name="connsiteY2" fmla="*/ 32466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 name="connsiteX0" fmla="*/ 0 w 10000"/>
              <a:gd name="connsiteY0" fmla="*/ 14001 h 34165"/>
              <a:gd name="connsiteX1" fmla="*/ 1075 w 10000"/>
              <a:gd name="connsiteY1" fmla="*/ 749 h 34165"/>
              <a:gd name="connsiteX2" fmla="*/ 2170 w 10000"/>
              <a:gd name="connsiteY2" fmla="*/ 32466 h 34165"/>
              <a:gd name="connsiteX3" fmla="*/ 3364 w 10000"/>
              <a:gd name="connsiteY3" fmla="*/ 1228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 name="connsiteX0" fmla="*/ 0 w 10000"/>
              <a:gd name="connsiteY0" fmla="*/ 14001 h 34172"/>
              <a:gd name="connsiteX1" fmla="*/ 1075 w 10000"/>
              <a:gd name="connsiteY1" fmla="*/ 749 h 34172"/>
              <a:gd name="connsiteX2" fmla="*/ 2170 w 10000"/>
              <a:gd name="connsiteY2" fmla="*/ 32466 h 34172"/>
              <a:gd name="connsiteX3" fmla="*/ 3364 w 10000"/>
              <a:gd name="connsiteY3" fmla="*/ 1228 h 34172"/>
              <a:gd name="connsiteX4" fmla="*/ 4476 w 10000"/>
              <a:gd name="connsiteY4" fmla="*/ 34172 h 34172"/>
              <a:gd name="connsiteX5" fmla="*/ 5665 w 10000"/>
              <a:gd name="connsiteY5" fmla="*/ 2022 h 34172"/>
              <a:gd name="connsiteX6" fmla="*/ 6821 w 10000"/>
              <a:gd name="connsiteY6" fmla="*/ 27976 h 34172"/>
              <a:gd name="connsiteX7" fmla="*/ 7944 w 10000"/>
              <a:gd name="connsiteY7" fmla="*/ 26 h 34172"/>
              <a:gd name="connsiteX8" fmla="*/ 9018 w 10000"/>
              <a:gd name="connsiteY8" fmla="*/ 33966 h 34172"/>
              <a:gd name="connsiteX9" fmla="*/ 10000 w 10000"/>
              <a:gd name="connsiteY9" fmla="*/ 14904 h 34172"/>
              <a:gd name="connsiteX0" fmla="*/ 0 w 10000"/>
              <a:gd name="connsiteY0" fmla="*/ 14266 h 34438"/>
              <a:gd name="connsiteX1" fmla="*/ 1075 w 10000"/>
              <a:gd name="connsiteY1" fmla="*/ 1014 h 34438"/>
              <a:gd name="connsiteX2" fmla="*/ 2170 w 10000"/>
              <a:gd name="connsiteY2" fmla="*/ 32731 h 34438"/>
              <a:gd name="connsiteX3" fmla="*/ 3364 w 10000"/>
              <a:gd name="connsiteY3" fmla="*/ 1493 h 34438"/>
              <a:gd name="connsiteX4" fmla="*/ 4476 w 10000"/>
              <a:gd name="connsiteY4" fmla="*/ 34437 h 34438"/>
              <a:gd name="connsiteX5" fmla="*/ 5665 w 10000"/>
              <a:gd name="connsiteY5" fmla="*/ 26 h 34438"/>
              <a:gd name="connsiteX6" fmla="*/ 6821 w 10000"/>
              <a:gd name="connsiteY6" fmla="*/ 28241 h 34438"/>
              <a:gd name="connsiteX7" fmla="*/ 7944 w 10000"/>
              <a:gd name="connsiteY7" fmla="*/ 291 h 34438"/>
              <a:gd name="connsiteX8" fmla="*/ 9018 w 10000"/>
              <a:gd name="connsiteY8" fmla="*/ 34231 h 34438"/>
              <a:gd name="connsiteX9" fmla="*/ 10000 w 10000"/>
              <a:gd name="connsiteY9" fmla="*/ 15169 h 34438"/>
              <a:gd name="connsiteX0" fmla="*/ 0 w 10000"/>
              <a:gd name="connsiteY0" fmla="*/ 14241 h 34413"/>
              <a:gd name="connsiteX1" fmla="*/ 1075 w 10000"/>
              <a:gd name="connsiteY1" fmla="*/ 989 h 34413"/>
              <a:gd name="connsiteX2" fmla="*/ 2170 w 10000"/>
              <a:gd name="connsiteY2" fmla="*/ 32706 h 34413"/>
              <a:gd name="connsiteX3" fmla="*/ 3364 w 10000"/>
              <a:gd name="connsiteY3" fmla="*/ 1468 h 34413"/>
              <a:gd name="connsiteX4" fmla="*/ 4476 w 10000"/>
              <a:gd name="connsiteY4" fmla="*/ 34412 h 34413"/>
              <a:gd name="connsiteX5" fmla="*/ 5665 w 10000"/>
              <a:gd name="connsiteY5" fmla="*/ 1 h 34413"/>
              <a:gd name="connsiteX6" fmla="*/ 6810 w 10000"/>
              <a:gd name="connsiteY6" fmla="*/ 34096 h 34413"/>
              <a:gd name="connsiteX7" fmla="*/ 7944 w 10000"/>
              <a:gd name="connsiteY7" fmla="*/ 266 h 34413"/>
              <a:gd name="connsiteX8" fmla="*/ 9018 w 10000"/>
              <a:gd name="connsiteY8" fmla="*/ 34206 h 34413"/>
              <a:gd name="connsiteX9" fmla="*/ 10000 w 10000"/>
              <a:gd name="connsiteY9" fmla="*/ 15144 h 34413"/>
              <a:gd name="connsiteX0" fmla="*/ 0 w 10000"/>
              <a:gd name="connsiteY0" fmla="*/ 14241 h 34853"/>
              <a:gd name="connsiteX1" fmla="*/ 1075 w 10000"/>
              <a:gd name="connsiteY1" fmla="*/ 989 h 34853"/>
              <a:gd name="connsiteX2" fmla="*/ 2170 w 10000"/>
              <a:gd name="connsiteY2" fmla="*/ 32706 h 34853"/>
              <a:gd name="connsiteX3" fmla="*/ 3364 w 10000"/>
              <a:gd name="connsiteY3" fmla="*/ 1468 h 34853"/>
              <a:gd name="connsiteX4" fmla="*/ 4476 w 10000"/>
              <a:gd name="connsiteY4" fmla="*/ 34412 h 34853"/>
              <a:gd name="connsiteX5" fmla="*/ 5665 w 10000"/>
              <a:gd name="connsiteY5" fmla="*/ 1 h 34853"/>
              <a:gd name="connsiteX6" fmla="*/ 6810 w 10000"/>
              <a:gd name="connsiteY6" fmla="*/ 34096 h 34853"/>
              <a:gd name="connsiteX7" fmla="*/ 7944 w 10000"/>
              <a:gd name="connsiteY7" fmla="*/ 266 h 34853"/>
              <a:gd name="connsiteX8" fmla="*/ 9018 w 10000"/>
              <a:gd name="connsiteY8" fmla="*/ 34658 h 34853"/>
              <a:gd name="connsiteX9" fmla="*/ 10000 w 10000"/>
              <a:gd name="connsiteY9" fmla="*/ 15144 h 34853"/>
              <a:gd name="connsiteX0" fmla="*/ 0 w 10033"/>
              <a:gd name="connsiteY0" fmla="*/ 35498 h 35498"/>
              <a:gd name="connsiteX1" fmla="*/ 1108 w 10033"/>
              <a:gd name="connsiteY1" fmla="*/ 989 h 35498"/>
              <a:gd name="connsiteX2" fmla="*/ 2203 w 10033"/>
              <a:gd name="connsiteY2" fmla="*/ 32706 h 35498"/>
              <a:gd name="connsiteX3" fmla="*/ 3397 w 10033"/>
              <a:gd name="connsiteY3" fmla="*/ 1468 h 35498"/>
              <a:gd name="connsiteX4" fmla="*/ 4509 w 10033"/>
              <a:gd name="connsiteY4" fmla="*/ 34412 h 35498"/>
              <a:gd name="connsiteX5" fmla="*/ 5698 w 10033"/>
              <a:gd name="connsiteY5" fmla="*/ 1 h 35498"/>
              <a:gd name="connsiteX6" fmla="*/ 6843 w 10033"/>
              <a:gd name="connsiteY6" fmla="*/ 34096 h 35498"/>
              <a:gd name="connsiteX7" fmla="*/ 7977 w 10033"/>
              <a:gd name="connsiteY7" fmla="*/ 266 h 35498"/>
              <a:gd name="connsiteX8" fmla="*/ 9051 w 10033"/>
              <a:gd name="connsiteY8" fmla="*/ 34658 h 35498"/>
              <a:gd name="connsiteX9" fmla="*/ 10033 w 10033"/>
              <a:gd name="connsiteY9" fmla="*/ 15144 h 35498"/>
              <a:gd name="connsiteX0" fmla="*/ 0 w 8925"/>
              <a:gd name="connsiteY0" fmla="*/ 989 h 34853"/>
              <a:gd name="connsiteX1" fmla="*/ 1095 w 8925"/>
              <a:gd name="connsiteY1" fmla="*/ 32706 h 34853"/>
              <a:gd name="connsiteX2" fmla="*/ 2289 w 8925"/>
              <a:gd name="connsiteY2" fmla="*/ 1468 h 34853"/>
              <a:gd name="connsiteX3" fmla="*/ 3401 w 8925"/>
              <a:gd name="connsiteY3" fmla="*/ 34412 h 34853"/>
              <a:gd name="connsiteX4" fmla="*/ 4590 w 8925"/>
              <a:gd name="connsiteY4" fmla="*/ 1 h 34853"/>
              <a:gd name="connsiteX5" fmla="*/ 5735 w 8925"/>
              <a:gd name="connsiteY5" fmla="*/ 34096 h 34853"/>
              <a:gd name="connsiteX6" fmla="*/ 6869 w 8925"/>
              <a:gd name="connsiteY6" fmla="*/ 266 h 34853"/>
              <a:gd name="connsiteX7" fmla="*/ 7943 w 8925"/>
              <a:gd name="connsiteY7" fmla="*/ 34658 h 34853"/>
              <a:gd name="connsiteX8" fmla="*/ 8925 w 8925"/>
              <a:gd name="connsiteY8" fmla="*/ 15144 h 34853"/>
              <a:gd name="connsiteX0" fmla="*/ 0 w 10000"/>
              <a:gd name="connsiteY0" fmla="*/ 603 h 10319"/>
              <a:gd name="connsiteX1" fmla="*/ 2565 w 10000"/>
              <a:gd name="connsiteY1" fmla="*/ 740 h 10319"/>
              <a:gd name="connsiteX2" fmla="*/ 3811 w 10000"/>
              <a:gd name="connsiteY2" fmla="*/ 10192 h 10319"/>
              <a:gd name="connsiteX3" fmla="*/ 5143 w 10000"/>
              <a:gd name="connsiteY3" fmla="*/ 319 h 10319"/>
              <a:gd name="connsiteX4" fmla="*/ 6426 w 10000"/>
              <a:gd name="connsiteY4" fmla="*/ 10102 h 10319"/>
              <a:gd name="connsiteX5" fmla="*/ 7696 w 10000"/>
              <a:gd name="connsiteY5" fmla="*/ 395 h 10319"/>
              <a:gd name="connsiteX6" fmla="*/ 8900 w 10000"/>
              <a:gd name="connsiteY6" fmla="*/ 10263 h 10319"/>
              <a:gd name="connsiteX7" fmla="*/ 10000 w 10000"/>
              <a:gd name="connsiteY7" fmla="*/ 4664 h 10319"/>
              <a:gd name="connsiteX0" fmla="*/ 0 w 7435"/>
              <a:gd name="connsiteY0" fmla="*/ 422 h 10001"/>
              <a:gd name="connsiteX1" fmla="*/ 1246 w 7435"/>
              <a:gd name="connsiteY1" fmla="*/ 9874 h 10001"/>
              <a:gd name="connsiteX2" fmla="*/ 2578 w 7435"/>
              <a:gd name="connsiteY2" fmla="*/ 1 h 10001"/>
              <a:gd name="connsiteX3" fmla="*/ 3861 w 7435"/>
              <a:gd name="connsiteY3" fmla="*/ 9784 h 10001"/>
              <a:gd name="connsiteX4" fmla="*/ 5131 w 7435"/>
              <a:gd name="connsiteY4" fmla="*/ 77 h 10001"/>
              <a:gd name="connsiteX5" fmla="*/ 6335 w 7435"/>
              <a:gd name="connsiteY5" fmla="*/ 9945 h 10001"/>
              <a:gd name="connsiteX6" fmla="*/ 7435 w 7435"/>
              <a:gd name="connsiteY6" fmla="*/ 4346 h 10001"/>
              <a:gd name="connsiteX0" fmla="*/ 135 w 10135"/>
              <a:gd name="connsiteY0" fmla="*/ 673 h 10251"/>
              <a:gd name="connsiteX1" fmla="*/ 120 w 10135"/>
              <a:gd name="connsiteY1" fmla="*/ 707 h 10251"/>
              <a:gd name="connsiteX2" fmla="*/ 1811 w 10135"/>
              <a:gd name="connsiteY2" fmla="*/ 10124 h 10251"/>
              <a:gd name="connsiteX3" fmla="*/ 3602 w 10135"/>
              <a:gd name="connsiteY3" fmla="*/ 252 h 10251"/>
              <a:gd name="connsiteX4" fmla="*/ 5328 w 10135"/>
              <a:gd name="connsiteY4" fmla="*/ 10034 h 10251"/>
              <a:gd name="connsiteX5" fmla="*/ 7036 w 10135"/>
              <a:gd name="connsiteY5" fmla="*/ 328 h 10251"/>
              <a:gd name="connsiteX6" fmla="*/ 8656 w 10135"/>
              <a:gd name="connsiteY6" fmla="*/ 10195 h 10251"/>
              <a:gd name="connsiteX7" fmla="*/ 10135 w 10135"/>
              <a:gd name="connsiteY7" fmla="*/ 4597 h 10251"/>
              <a:gd name="connsiteX0" fmla="*/ 653 w 10653"/>
              <a:gd name="connsiteY0" fmla="*/ 422 h 10000"/>
              <a:gd name="connsiteX1" fmla="*/ 54 w 10653"/>
              <a:gd name="connsiteY1" fmla="*/ 2013 h 10000"/>
              <a:gd name="connsiteX2" fmla="*/ 2329 w 10653"/>
              <a:gd name="connsiteY2" fmla="*/ 9873 h 10000"/>
              <a:gd name="connsiteX3" fmla="*/ 4120 w 10653"/>
              <a:gd name="connsiteY3" fmla="*/ 1 h 10000"/>
              <a:gd name="connsiteX4" fmla="*/ 5846 w 10653"/>
              <a:gd name="connsiteY4" fmla="*/ 9783 h 10000"/>
              <a:gd name="connsiteX5" fmla="*/ 7554 w 10653"/>
              <a:gd name="connsiteY5" fmla="*/ 77 h 10000"/>
              <a:gd name="connsiteX6" fmla="*/ 9174 w 10653"/>
              <a:gd name="connsiteY6" fmla="*/ 9944 h 10000"/>
              <a:gd name="connsiteX7" fmla="*/ 10653 w 10653"/>
              <a:gd name="connsiteY7" fmla="*/ 4346 h 10000"/>
              <a:gd name="connsiteX0" fmla="*/ 1 w 10851"/>
              <a:gd name="connsiteY0" fmla="*/ 5742 h 10000"/>
              <a:gd name="connsiteX1" fmla="*/ 252 w 10851"/>
              <a:gd name="connsiteY1" fmla="*/ 2013 h 10000"/>
              <a:gd name="connsiteX2" fmla="*/ 2527 w 10851"/>
              <a:gd name="connsiteY2" fmla="*/ 9873 h 10000"/>
              <a:gd name="connsiteX3" fmla="*/ 4318 w 10851"/>
              <a:gd name="connsiteY3" fmla="*/ 1 h 10000"/>
              <a:gd name="connsiteX4" fmla="*/ 6044 w 10851"/>
              <a:gd name="connsiteY4" fmla="*/ 9783 h 10000"/>
              <a:gd name="connsiteX5" fmla="*/ 7752 w 10851"/>
              <a:gd name="connsiteY5" fmla="*/ 77 h 10000"/>
              <a:gd name="connsiteX6" fmla="*/ 9372 w 10851"/>
              <a:gd name="connsiteY6" fmla="*/ 9944 h 10000"/>
              <a:gd name="connsiteX7" fmla="*/ 10851 w 10851"/>
              <a:gd name="connsiteY7" fmla="*/ 4346 h 10000"/>
              <a:gd name="connsiteX0" fmla="*/ 1 w 10851"/>
              <a:gd name="connsiteY0" fmla="*/ 6151 h 10409"/>
              <a:gd name="connsiteX1" fmla="*/ 869 w 10851"/>
              <a:gd name="connsiteY1" fmla="*/ 216 h 10409"/>
              <a:gd name="connsiteX2" fmla="*/ 2527 w 10851"/>
              <a:gd name="connsiteY2" fmla="*/ 10282 h 10409"/>
              <a:gd name="connsiteX3" fmla="*/ 4318 w 10851"/>
              <a:gd name="connsiteY3" fmla="*/ 410 h 10409"/>
              <a:gd name="connsiteX4" fmla="*/ 6044 w 10851"/>
              <a:gd name="connsiteY4" fmla="*/ 10192 h 10409"/>
              <a:gd name="connsiteX5" fmla="*/ 7752 w 10851"/>
              <a:gd name="connsiteY5" fmla="*/ 486 h 10409"/>
              <a:gd name="connsiteX6" fmla="*/ 9372 w 10851"/>
              <a:gd name="connsiteY6" fmla="*/ 10353 h 10409"/>
              <a:gd name="connsiteX7" fmla="*/ 10851 w 10851"/>
              <a:gd name="connsiteY7" fmla="*/ 4755 h 10409"/>
              <a:gd name="connsiteX0" fmla="*/ 1 w 10851"/>
              <a:gd name="connsiteY0" fmla="*/ 6151 h 10409"/>
              <a:gd name="connsiteX1" fmla="*/ 869 w 10851"/>
              <a:gd name="connsiteY1" fmla="*/ 216 h 10409"/>
              <a:gd name="connsiteX2" fmla="*/ 2527 w 10851"/>
              <a:gd name="connsiteY2" fmla="*/ 10282 h 10409"/>
              <a:gd name="connsiteX3" fmla="*/ 4318 w 10851"/>
              <a:gd name="connsiteY3" fmla="*/ 410 h 10409"/>
              <a:gd name="connsiteX4" fmla="*/ 6044 w 10851"/>
              <a:gd name="connsiteY4" fmla="*/ 10192 h 10409"/>
              <a:gd name="connsiteX5" fmla="*/ 7752 w 10851"/>
              <a:gd name="connsiteY5" fmla="*/ 486 h 10409"/>
              <a:gd name="connsiteX6" fmla="*/ 9372 w 10851"/>
              <a:gd name="connsiteY6" fmla="*/ 10353 h 10409"/>
              <a:gd name="connsiteX7" fmla="*/ 10851 w 10851"/>
              <a:gd name="connsiteY7" fmla="*/ 4755 h 10409"/>
              <a:gd name="connsiteX0" fmla="*/ 67 w 10917"/>
              <a:gd name="connsiteY0" fmla="*/ 6024 h 10282"/>
              <a:gd name="connsiteX1" fmla="*/ 935 w 10917"/>
              <a:gd name="connsiteY1" fmla="*/ 89 h 10282"/>
              <a:gd name="connsiteX2" fmla="*/ 2593 w 10917"/>
              <a:gd name="connsiteY2" fmla="*/ 10155 h 10282"/>
              <a:gd name="connsiteX3" fmla="*/ 4384 w 10917"/>
              <a:gd name="connsiteY3" fmla="*/ 283 h 10282"/>
              <a:gd name="connsiteX4" fmla="*/ 6110 w 10917"/>
              <a:gd name="connsiteY4" fmla="*/ 10065 h 10282"/>
              <a:gd name="connsiteX5" fmla="*/ 7818 w 10917"/>
              <a:gd name="connsiteY5" fmla="*/ 359 h 10282"/>
              <a:gd name="connsiteX6" fmla="*/ 9438 w 10917"/>
              <a:gd name="connsiteY6" fmla="*/ 10226 h 10282"/>
              <a:gd name="connsiteX7" fmla="*/ 10917 w 10917"/>
              <a:gd name="connsiteY7" fmla="*/ 4628 h 10282"/>
              <a:gd name="connsiteX0" fmla="*/ 154 w 11004"/>
              <a:gd name="connsiteY0" fmla="*/ 5949 h 10207"/>
              <a:gd name="connsiteX1" fmla="*/ 1022 w 11004"/>
              <a:gd name="connsiteY1" fmla="*/ 14 h 10207"/>
              <a:gd name="connsiteX2" fmla="*/ 2680 w 11004"/>
              <a:gd name="connsiteY2" fmla="*/ 10080 h 10207"/>
              <a:gd name="connsiteX3" fmla="*/ 4471 w 11004"/>
              <a:gd name="connsiteY3" fmla="*/ 208 h 10207"/>
              <a:gd name="connsiteX4" fmla="*/ 6197 w 11004"/>
              <a:gd name="connsiteY4" fmla="*/ 9990 h 10207"/>
              <a:gd name="connsiteX5" fmla="*/ 7905 w 11004"/>
              <a:gd name="connsiteY5" fmla="*/ 284 h 10207"/>
              <a:gd name="connsiteX6" fmla="*/ 9525 w 11004"/>
              <a:gd name="connsiteY6" fmla="*/ 10151 h 10207"/>
              <a:gd name="connsiteX7" fmla="*/ 11004 w 11004"/>
              <a:gd name="connsiteY7" fmla="*/ 4553 h 10207"/>
              <a:gd name="connsiteX0" fmla="*/ 1 w 10851"/>
              <a:gd name="connsiteY0" fmla="*/ 5936 h 10194"/>
              <a:gd name="connsiteX1" fmla="*/ 869 w 10851"/>
              <a:gd name="connsiteY1" fmla="*/ 1 h 10194"/>
              <a:gd name="connsiteX2" fmla="*/ 2527 w 10851"/>
              <a:gd name="connsiteY2" fmla="*/ 10067 h 10194"/>
              <a:gd name="connsiteX3" fmla="*/ 4318 w 10851"/>
              <a:gd name="connsiteY3" fmla="*/ 195 h 10194"/>
              <a:gd name="connsiteX4" fmla="*/ 6044 w 10851"/>
              <a:gd name="connsiteY4" fmla="*/ 9977 h 10194"/>
              <a:gd name="connsiteX5" fmla="*/ 7752 w 10851"/>
              <a:gd name="connsiteY5" fmla="*/ 271 h 10194"/>
              <a:gd name="connsiteX6" fmla="*/ 9372 w 10851"/>
              <a:gd name="connsiteY6" fmla="*/ 10138 h 10194"/>
              <a:gd name="connsiteX7" fmla="*/ 10851 w 10851"/>
              <a:gd name="connsiteY7" fmla="*/ 4540 h 10194"/>
              <a:gd name="connsiteX0" fmla="*/ 1 w 10851"/>
              <a:gd name="connsiteY0" fmla="*/ 5936 h 10194"/>
              <a:gd name="connsiteX1" fmla="*/ 869 w 10851"/>
              <a:gd name="connsiteY1" fmla="*/ 1 h 10194"/>
              <a:gd name="connsiteX2" fmla="*/ 2527 w 10851"/>
              <a:gd name="connsiteY2" fmla="*/ 10067 h 10194"/>
              <a:gd name="connsiteX3" fmla="*/ 4318 w 10851"/>
              <a:gd name="connsiteY3" fmla="*/ 195 h 10194"/>
              <a:gd name="connsiteX4" fmla="*/ 6044 w 10851"/>
              <a:gd name="connsiteY4" fmla="*/ 9977 h 10194"/>
              <a:gd name="connsiteX5" fmla="*/ 7752 w 10851"/>
              <a:gd name="connsiteY5" fmla="*/ 271 h 10194"/>
              <a:gd name="connsiteX6" fmla="*/ 9372 w 10851"/>
              <a:gd name="connsiteY6" fmla="*/ 10138 h 10194"/>
              <a:gd name="connsiteX7" fmla="*/ 10851 w 10851"/>
              <a:gd name="connsiteY7" fmla="*/ 4540 h 10194"/>
              <a:gd name="connsiteX0" fmla="*/ 1 w 10851"/>
              <a:gd name="connsiteY0" fmla="*/ 5936 h 10194"/>
              <a:gd name="connsiteX1" fmla="*/ 869 w 10851"/>
              <a:gd name="connsiteY1" fmla="*/ 1 h 10194"/>
              <a:gd name="connsiteX2" fmla="*/ 2527 w 10851"/>
              <a:gd name="connsiteY2" fmla="*/ 10067 h 10194"/>
              <a:gd name="connsiteX3" fmla="*/ 4318 w 10851"/>
              <a:gd name="connsiteY3" fmla="*/ 195 h 10194"/>
              <a:gd name="connsiteX4" fmla="*/ 6044 w 10851"/>
              <a:gd name="connsiteY4" fmla="*/ 9977 h 10194"/>
              <a:gd name="connsiteX5" fmla="*/ 7752 w 10851"/>
              <a:gd name="connsiteY5" fmla="*/ 271 h 10194"/>
              <a:gd name="connsiteX6" fmla="*/ 9372 w 10851"/>
              <a:gd name="connsiteY6" fmla="*/ 10138 h 10194"/>
              <a:gd name="connsiteX7" fmla="*/ 10851 w 10851"/>
              <a:gd name="connsiteY7" fmla="*/ 4540 h 10194"/>
              <a:gd name="connsiteX0" fmla="*/ 1 w 10851"/>
              <a:gd name="connsiteY0" fmla="*/ 5936 h 10194"/>
              <a:gd name="connsiteX1" fmla="*/ 869 w 10851"/>
              <a:gd name="connsiteY1" fmla="*/ 1 h 10194"/>
              <a:gd name="connsiteX2" fmla="*/ 2527 w 10851"/>
              <a:gd name="connsiteY2" fmla="*/ 10067 h 10194"/>
              <a:gd name="connsiteX3" fmla="*/ 4318 w 10851"/>
              <a:gd name="connsiteY3" fmla="*/ 195 h 10194"/>
              <a:gd name="connsiteX4" fmla="*/ 6044 w 10851"/>
              <a:gd name="connsiteY4" fmla="*/ 9977 h 10194"/>
              <a:gd name="connsiteX5" fmla="*/ 7752 w 10851"/>
              <a:gd name="connsiteY5" fmla="*/ 271 h 10194"/>
              <a:gd name="connsiteX6" fmla="*/ 9372 w 10851"/>
              <a:gd name="connsiteY6" fmla="*/ 10138 h 10194"/>
              <a:gd name="connsiteX7" fmla="*/ 10851 w 10851"/>
              <a:gd name="connsiteY7" fmla="*/ 4540 h 10194"/>
              <a:gd name="connsiteX0" fmla="*/ 1 w 10584"/>
              <a:gd name="connsiteY0" fmla="*/ 3760 h 10354"/>
              <a:gd name="connsiteX1" fmla="*/ 602 w 10584"/>
              <a:gd name="connsiteY1" fmla="*/ 161 h 10354"/>
              <a:gd name="connsiteX2" fmla="*/ 2260 w 10584"/>
              <a:gd name="connsiteY2" fmla="*/ 10227 h 10354"/>
              <a:gd name="connsiteX3" fmla="*/ 4051 w 10584"/>
              <a:gd name="connsiteY3" fmla="*/ 355 h 10354"/>
              <a:gd name="connsiteX4" fmla="*/ 5777 w 10584"/>
              <a:gd name="connsiteY4" fmla="*/ 10137 h 10354"/>
              <a:gd name="connsiteX5" fmla="*/ 7485 w 10584"/>
              <a:gd name="connsiteY5" fmla="*/ 431 h 10354"/>
              <a:gd name="connsiteX6" fmla="*/ 9105 w 10584"/>
              <a:gd name="connsiteY6" fmla="*/ 10298 h 10354"/>
              <a:gd name="connsiteX7" fmla="*/ 10584 w 10584"/>
              <a:gd name="connsiteY7" fmla="*/ 4700 h 10354"/>
              <a:gd name="connsiteX0" fmla="*/ 0 w 10866"/>
              <a:gd name="connsiteY0" fmla="*/ 5860 h 10248"/>
              <a:gd name="connsiteX1" fmla="*/ 884 w 10866"/>
              <a:gd name="connsiteY1" fmla="*/ 55 h 10248"/>
              <a:gd name="connsiteX2" fmla="*/ 2542 w 10866"/>
              <a:gd name="connsiteY2" fmla="*/ 10121 h 10248"/>
              <a:gd name="connsiteX3" fmla="*/ 4333 w 10866"/>
              <a:gd name="connsiteY3" fmla="*/ 249 h 10248"/>
              <a:gd name="connsiteX4" fmla="*/ 6059 w 10866"/>
              <a:gd name="connsiteY4" fmla="*/ 10031 h 10248"/>
              <a:gd name="connsiteX5" fmla="*/ 7767 w 10866"/>
              <a:gd name="connsiteY5" fmla="*/ 325 h 10248"/>
              <a:gd name="connsiteX6" fmla="*/ 9387 w 10866"/>
              <a:gd name="connsiteY6" fmla="*/ 10192 h 10248"/>
              <a:gd name="connsiteX7" fmla="*/ 10866 w 10866"/>
              <a:gd name="connsiteY7" fmla="*/ 4594 h 1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66" h="10248">
                <a:moveTo>
                  <a:pt x="0" y="5860"/>
                </a:moveTo>
                <a:cubicBezTo>
                  <a:pt x="-2" y="5866"/>
                  <a:pt x="460" y="-655"/>
                  <a:pt x="884" y="55"/>
                </a:cubicBezTo>
                <a:cubicBezTo>
                  <a:pt x="1308" y="765"/>
                  <a:pt x="1967" y="10089"/>
                  <a:pt x="2542" y="10121"/>
                </a:cubicBezTo>
                <a:cubicBezTo>
                  <a:pt x="3117" y="10153"/>
                  <a:pt x="3747" y="264"/>
                  <a:pt x="4333" y="249"/>
                </a:cubicBezTo>
                <a:cubicBezTo>
                  <a:pt x="4920" y="234"/>
                  <a:pt x="5486" y="10018"/>
                  <a:pt x="6059" y="10031"/>
                </a:cubicBezTo>
                <a:cubicBezTo>
                  <a:pt x="6632" y="10043"/>
                  <a:pt x="7213" y="298"/>
                  <a:pt x="7767" y="325"/>
                </a:cubicBezTo>
                <a:cubicBezTo>
                  <a:pt x="8323" y="352"/>
                  <a:pt x="8869" y="9480"/>
                  <a:pt x="9387" y="10192"/>
                </a:cubicBezTo>
                <a:cubicBezTo>
                  <a:pt x="9903" y="10904"/>
                  <a:pt x="10620" y="4614"/>
                  <a:pt x="10866" y="4594"/>
                </a:cubicBezTo>
              </a:path>
            </a:pathLst>
          </a:custGeom>
          <a:noFill/>
          <a:ln w="50800">
            <a:solidFill>
              <a:srgbClr val="00B05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216909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6" presetClass="emph" presetSubtype="0" fill="hold" grpId="0" nodeType="withEffect">
                                  <p:stCondLst>
                                    <p:cond delay="0"/>
                                  </p:stCondLst>
                                  <p:childTnLst>
                                    <p:animScale>
                                      <p:cBhvr>
                                        <p:cTn id="16" dur="1000" fill="hold"/>
                                        <p:tgtEl>
                                          <p:spTgt spid="3"/>
                                        </p:tgtEl>
                                      </p:cBhvr>
                                      <p:by x="25000" y="100000"/>
                                    </p:animScale>
                                  </p:childTnLst>
                                </p:cTn>
                              </p:par>
                              <p:par>
                                <p:cTn id="17" presetID="6" presetClass="emph" presetSubtype="0" fill="hold" grpId="0" nodeType="withEffect">
                                  <p:stCondLst>
                                    <p:cond delay="0"/>
                                  </p:stCondLst>
                                  <p:childTnLst>
                                    <p:animScale>
                                      <p:cBhvr>
                                        <p:cTn id="18" dur="1000" fill="hold"/>
                                        <p:tgtEl>
                                          <p:spTgt spid="50"/>
                                        </p:tgtEl>
                                      </p:cBhvr>
                                      <p:by x="25000" y="100000"/>
                                    </p:animScale>
                                  </p:childTnLst>
                                </p:cTn>
                              </p:par>
                              <p:par>
                                <p:cTn id="19" presetID="6" presetClass="emph" presetSubtype="0" fill="hold" grpId="0" nodeType="withEffect">
                                  <p:stCondLst>
                                    <p:cond delay="0"/>
                                  </p:stCondLst>
                                  <p:childTnLst>
                                    <p:animScale>
                                      <p:cBhvr>
                                        <p:cTn id="20" dur="1000" fill="hold"/>
                                        <p:tgtEl>
                                          <p:spTgt spid="51"/>
                                        </p:tgtEl>
                                      </p:cBhvr>
                                      <p:by x="25000" y="100000"/>
                                    </p:animScale>
                                  </p:childTnLst>
                                </p:cTn>
                              </p:par>
                              <p:par>
                                <p:cTn id="21" presetID="6" presetClass="emph" presetSubtype="0" fill="hold" grpId="0" nodeType="withEffect">
                                  <p:stCondLst>
                                    <p:cond delay="0"/>
                                  </p:stCondLst>
                                  <p:childTnLst>
                                    <p:animScale>
                                      <p:cBhvr>
                                        <p:cTn id="22" dur="1000" fill="hold"/>
                                        <p:tgtEl>
                                          <p:spTgt spid="52"/>
                                        </p:tgtEl>
                                      </p:cBhvr>
                                      <p:by x="25000" y="100000"/>
                                    </p:animScale>
                                  </p:childTnLst>
                                </p:cTn>
                              </p:par>
                              <p:par>
                                <p:cTn id="23" presetID="6" presetClass="emph" presetSubtype="0" fill="hold" grpId="0" nodeType="withEffect">
                                  <p:stCondLst>
                                    <p:cond delay="0"/>
                                  </p:stCondLst>
                                  <p:childTnLst>
                                    <p:animScale>
                                      <p:cBhvr>
                                        <p:cTn id="24" dur="1000" fill="hold"/>
                                        <p:tgtEl>
                                          <p:spTgt spid="53"/>
                                        </p:tgtEl>
                                      </p:cBhvr>
                                      <p:by x="25000" y="100000"/>
                                    </p:animScale>
                                  </p:childTnLst>
                                </p:cTn>
                              </p:par>
                              <p:par>
                                <p:cTn id="25" presetID="2" presetClass="entr" presetSubtype="8" fill="hold" grpId="1"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par>
                                <p:cTn id="29" presetID="2" presetClass="entr" presetSubtype="8" fill="hold" grpId="1" nodeType="with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0-#ppt_w/2"/>
                                          </p:val>
                                        </p:tav>
                                        <p:tav tm="100000">
                                          <p:val>
                                            <p:strVal val="#ppt_x"/>
                                          </p:val>
                                        </p:tav>
                                      </p:tavLst>
                                    </p:anim>
                                    <p:anim calcmode="lin" valueType="num">
                                      <p:cBhvr additive="base">
                                        <p:cTn id="32" dur="500" fill="hold"/>
                                        <p:tgtEl>
                                          <p:spTgt spid="50"/>
                                        </p:tgtEl>
                                        <p:attrNameLst>
                                          <p:attrName>ppt_y</p:attrName>
                                        </p:attrNameLst>
                                      </p:cBhvr>
                                      <p:tavLst>
                                        <p:tav tm="0">
                                          <p:val>
                                            <p:strVal val="#ppt_y"/>
                                          </p:val>
                                        </p:tav>
                                        <p:tav tm="100000">
                                          <p:val>
                                            <p:strVal val="#ppt_y"/>
                                          </p:val>
                                        </p:tav>
                                      </p:tavLst>
                                    </p:anim>
                                  </p:childTnLst>
                                </p:cTn>
                              </p:par>
                              <p:par>
                                <p:cTn id="33" presetID="2" presetClass="entr" presetSubtype="8" fill="hold" grpId="1"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500" fill="hold"/>
                                        <p:tgtEl>
                                          <p:spTgt spid="51"/>
                                        </p:tgtEl>
                                        <p:attrNameLst>
                                          <p:attrName>ppt_x</p:attrName>
                                        </p:attrNameLst>
                                      </p:cBhvr>
                                      <p:tavLst>
                                        <p:tav tm="0">
                                          <p:val>
                                            <p:strVal val="0-#ppt_w/2"/>
                                          </p:val>
                                        </p:tav>
                                        <p:tav tm="100000">
                                          <p:val>
                                            <p:strVal val="#ppt_x"/>
                                          </p:val>
                                        </p:tav>
                                      </p:tavLst>
                                    </p:anim>
                                    <p:anim calcmode="lin" valueType="num">
                                      <p:cBhvr additive="base">
                                        <p:cTn id="36" dur="500" fill="hold"/>
                                        <p:tgtEl>
                                          <p:spTgt spid="51"/>
                                        </p:tgtEl>
                                        <p:attrNameLst>
                                          <p:attrName>ppt_y</p:attrName>
                                        </p:attrNameLst>
                                      </p:cBhvr>
                                      <p:tavLst>
                                        <p:tav tm="0">
                                          <p:val>
                                            <p:strVal val="#ppt_y"/>
                                          </p:val>
                                        </p:tav>
                                        <p:tav tm="100000">
                                          <p:val>
                                            <p:strVal val="#ppt_y"/>
                                          </p:val>
                                        </p:tav>
                                      </p:tavLst>
                                    </p:anim>
                                  </p:childTnLst>
                                </p:cTn>
                              </p:par>
                              <p:par>
                                <p:cTn id="37" presetID="2" presetClass="entr" presetSubtype="8" fill="hold" grpId="1"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500" fill="hold"/>
                                        <p:tgtEl>
                                          <p:spTgt spid="52"/>
                                        </p:tgtEl>
                                        <p:attrNameLst>
                                          <p:attrName>ppt_x</p:attrName>
                                        </p:attrNameLst>
                                      </p:cBhvr>
                                      <p:tavLst>
                                        <p:tav tm="0">
                                          <p:val>
                                            <p:strVal val="0-#ppt_w/2"/>
                                          </p:val>
                                        </p:tav>
                                        <p:tav tm="100000">
                                          <p:val>
                                            <p:strVal val="#ppt_x"/>
                                          </p:val>
                                        </p:tav>
                                      </p:tavLst>
                                    </p:anim>
                                    <p:anim calcmode="lin" valueType="num">
                                      <p:cBhvr additive="base">
                                        <p:cTn id="40" dur="500" fill="hold"/>
                                        <p:tgtEl>
                                          <p:spTgt spid="52"/>
                                        </p:tgtEl>
                                        <p:attrNameLst>
                                          <p:attrName>ppt_y</p:attrName>
                                        </p:attrNameLst>
                                      </p:cBhvr>
                                      <p:tavLst>
                                        <p:tav tm="0">
                                          <p:val>
                                            <p:strVal val="#ppt_y"/>
                                          </p:val>
                                        </p:tav>
                                        <p:tav tm="100000">
                                          <p:val>
                                            <p:strVal val="#ppt_y"/>
                                          </p:val>
                                        </p:tav>
                                      </p:tavLst>
                                    </p:anim>
                                  </p:childTnLst>
                                </p:cTn>
                              </p:par>
                              <p:par>
                                <p:cTn id="41" presetID="2" presetClass="entr" presetSubtype="8" fill="hold" grpId="1" nodeType="with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fill="hold"/>
                                        <p:tgtEl>
                                          <p:spTgt spid="53"/>
                                        </p:tgtEl>
                                        <p:attrNameLst>
                                          <p:attrName>ppt_x</p:attrName>
                                        </p:attrNameLst>
                                      </p:cBhvr>
                                      <p:tavLst>
                                        <p:tav tm="0">
                                          <p:val>
                                            <p:strVal val="0-#ppt_w/2"/>
                                          </p:val>
                                        </p:tav>
                                        <p:tav tm="100000">
                                          <p:val>
                                            <p:strVal val="#ppt_x"/>
                                          </p:val>
                                        </p:tav>
                                      </p:tavLst>
                                    </p:anim>
                                    <p:anim calcmode="lin" valueType="num">
                                      <p:cBhvr additive="base">
                                        <p:cTn id="44" dur="500" fill="hold"/>
                                        <p:tgtEl>
                                          <p:spTgt spid="53"/>
                                        </p:tgtEl>
                                        <p:attrNameLst>
                                          <p:attrName>ppt_y</p:attrName>
                                        </p:attrNameLst>
                                      </p:cBhvr>
                                      <p:tavLst>
                                        <p:tav tm="0">
                                          <p:val>
                                            <p:strVal val="#ppt_y"/>
                                          </p:val>
                                        </p:tav>
                                        <p:tav tm="100000">
                                          <p:val>
                                            <p:strVal val="#ppt_y"/>
                                          </p:val>
                                        </p:tav>
                                      </p:tavLst>
                                    </p:anim>
                                  </p:childTnLst>
                                </p:cTn>
                              </p:par>
                              <p:par>
                                <p:cTn id="45" presetID="22" presetClass="entr" presetSubtype="8" fill="hold" grpId="0" nodeType="withEffect">
                                  <p:stCondLst>
                                    <p:cond delay="100"/>
                                  </p:stCondLst>
                                  <p:childTnLst>
                                    <p:set>
                                      <p:cBhvr>
                                        <p:cTn id="46" dur="1" fill="hold">
                                          <p:stCondLst>
                                            <p:cond delay="0"/>
                                          </p:stCondLst>
                                        </p:cTn>
                                        <p:tgtEl>
                                          <p:spTgt spid="54"/>
                                        </p:tgtEl>
                                        <p:attrNameLst>
                                          <p:attrName>style.visibility</p:attrName>
                                        </p:attrNameLst>
                                      </p:cBhvr>
                                      <p:to>
                                        <p:strVal val="visible"/>
                                      </p:to>
                                    </p:set>
                                    <p:animEffect transition="in" filter="wipe(left)">
                                      <p:cBhvr>
                                        <p:cTn id="47" dur="29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animBg="1"/>
      <p:bldP spid="3" grpId="1" animBg="1"/>
      <p:bldP spid="3" grpId="2" animBg="1"/>
      <p:bldP spid="50" grpId="0" animBg="1"/>
      <p:bldP spid="50" grpId="1" animBg="1"/>
      <p:bldP spid="50"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457200" y="0"/>
            <a:ext cx="8229600" cy="1143000"/>
          </a:xfrm>
        </p:spPr>
        <p:txBody>
          <a:bodyPr/>
          <a:lstStyle/>
          <a:p>
            <a:r>
              <a:rPr lang="en-US"/>
              <a:t>LCLS undulator hall</a:t>
            </a:r>
          </a:p>
        </p:txBody>
      </p:sp>
      <p:pic>
        <p:nvPicPr>
          <p:cNvPr id="389123" name="Picture 3" descr="lcls_firstlight-5"/>
          <p:cNvPicPr>
            <a:picLocks noChangeAspect="1" noChangeArrowheads="1"/>
          </p:cNvPicPr>
          <p:nvPr/>
        </p:nvPicPr>
        <p:blipFill>
          <a:blip r:embed="rId2">
            <a:extLst>
              <a:ext uri="{28A0092B-C50C-407E-A947-70E740481C1C}">
                <a14:useLocalDpi xmlns:a14="http://schemas.microsoft.com/office/drawing/2010/main" val="0"/>
              </a:ext>
            </a:extLst>
          </a:blip>
          <a:srcRect t="7196"/>
          <a:stretch>
            <a:fillRect/>
          </a:stretch>
        </p:blipFill>
        <p:spPr bwMode="auto">
          <a:xfrm>
            <a:off x="0" y="1143000"/>
            <a:ext cx="9525000" cy="589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844048"/>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r>
              <a:rPr lang="en-US"/>
              <a:t>LCLS at SLAC</a:t>
            </a:r>
          </a:p>
        </p:txBody>
      </p:sp>
      <p:pic>
        <p:nvPicPr>
          <p:cNvPr id="390148" name="Picture 4" descr="slac_g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75"/>
            <a:ext cx="9259888"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422110"/>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dirty="0" smtClean="0"/>
              <a:t>Accelerator-based light source</a:t>
            </a:r>
            <a:br>
              <a:rPr lang="en-US" dirty="0" smtClean="0"/>
            </a:br>
            <a:r>
              <a:rPr lang="en-US" dirty="0" smtClean="0"/>
              <a:t>terminology</a:t>
            </a:r>
            <a:endParaRPr lang="en-US" dirty="0"/>
          </a:p>
        </p:txBody>
      </p:sp>
      <p:sp>
        <p:nvSpPr>
          <p:cNvPr id="3" name="Content Placeholder 2"/>
          <p:cNvSpPr>
            <a:spLocks noGrp="1"/>
          </p:cNvSpPr>
          <p:nvPr>
            <p:ph idx="1"/>
          </p:nvPr>
        </p:nvSpPr>
        <p:spPr>
          <a:xfrm>
            <a:off x="457200" y="2209801"/>
            <a:ext cx="8527312" cy="4520608"/>
          </a:xfrm>
        </p:spPr>
        <p:txBody>
          <a:bodyPr/>
          <a:lstStyle/>
          <a:p>
            <a:pPr marL="0" indent="0">
              <a:spcBef>
                <a:spcPts val="1200"/>
              </a:spcBef>
              <a:buNone/>
            </a:pPr>
            <a:r>
              <a:rPr lang="en-US" dirty="0" smtClean="0"/>
              <a:t>	Code name		Translation</a:t>
            </a:r>
          </a:p>
          <a:p>
            <a:pPr>
              <a:spcBef>
                <a:spcPts val="1200"/>
              </a:spcBef>
            </a:pPr>
            <a:endParaRPr lang="en-US" dirty="0"/>
          </a:p>
          <a:p>
            <a:pPr>
              <a:spcBef>
                <a:spcPts val="1200"/>
              </a:spcBef>
            </a:pPr>
            <a:r>
              <a:rPr lang="en-US" dirty="0" smtClean="0"/>
              <a:t>First Generation		Bending Magnet</a:t>
            </a:r>
          </a:p>
          <a:p>
            <a:pPr>
              <a:spcBef>
                <a:spcPts val="1200"/>
              </a:spcBef>
            </a:pPr>
            <a:r>
              <a:rPr lang="en-US" dirty="0" smtClean="0"/>
              <a:t>Second Generation	Wiggler</a:t>
            </a:r>
          </a:p>
          <a:p>
            <a:pPr>
              <a:spcBef>
                <a:spcPts val="1200"/>
              </a:spcBef>
            </a:pPr>
            <a:r>
              <a:rPr lang="en-US" dirty="0" smtClean="0"/>
              <a:t>Third Generation		</a:t>
            </a:r>
            <a:r>
              <a:rPr lang="en-US" dirty="0" err="1" smtClean="0"/>
              <a:t>Undulator</a:t>
            </a:r>
            <a:endParaRPr lang="en-US" dirty="0" smtClean="0"/>
          </a:p>
          <a:p>
            <a:pPr>
              <a:spcBef>
                <a:spcPts val="1200"/>
              </a:spcBef>
            </a:pPr>
            <a:r>
              <a:rPr lang="en-US" dirty="0" smtClean="0"/>
              <a:t>Fourth Generation		Free electron laser</a:t>
            </a:r>
          </a:p>
          <a:p>
            <a:pPr marL="0" indent="0">
              <a:spcBef>
                <a:spcPts val="1200"/>
              </a:spcBef>
              <a:buNone/>
            </a:pPr>
            <a:r>
              <a:rPr lang="en-US" dirty="0" smtClean="0"/>
              <a:t>                ..and diffraction-limited synchrotron</a:t>
            </a:r>
          </a:p>
        </p:txBody>
      </p:sp>
    </p:spTree>
    <p:extLst>
      <p:ext uri="{BB962C8B-B14F-4D97-AF65-F5344CB8AC3E}">
        <p14:creationId xmlns:p14="http://schemas.microsoft.com/office/powerpoint/2010/main" val="373865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dirty="0" smtClean="0"/>
              <a:t>Diffraction-limited light source</a:t>
            </a:r>
            <a:endParaRPr lang="en-US" dirty="0"/>
          </a:p>
        </p:txBody>
      </p:sp>
      <p:sp>
        <p:nvSpPr>
          <p:cNvPr id="3" name="Content Placeholder 2"/>
          <p:cNvSpPr>
            <a:spLocks noGrp="1"/>
          </p:cNvSpPr>
          <p:nvPr>
            <p:ph idx="1"/>
          </p:nvPr>
        </p:nvSpPr>
        <p:spPr>
          <a:xfrm>
            <a:off x="457200" y="2209801"/>
            <a:ext cx="8527312" cy="4520608"/>
          </a:xfrm>
        </p:spPr>
        <p:txBody>
          <a:bodyPr/>
          <a:lstStyle/>
          <a:p>
            <a:pPr marL="0" indent="0" algn="ctr">
              <a:spcBef>
                <a:spcPts val="1200"/>
              </a:spcBef>
              <a:buNone/>
            </a:pPr>
            <a:r>
              <a:rPr lang="el-GR" sz="6000" dirty="0" smtClean="0"/>
              <a:t>λ</a:t>
            </a:r>
            <a:r>
              <a:rPr lang="en-US" sz="6000" dirty="0" smtClean="0"/>
              <a:t> ≈ 2 d sin</a:t>
            </a:r>
            <a:r>
              <a:rPr lang="el-GR" sz="6000" dirty="0" smtClean="0"/>
              <a:t>θ</a:t>
            </a:r>
            <a:endParaRPr lang="en-US" sz="6000" dirty="0" smtClean="0"/>
          </a:p>
          <a:p>
            <a:pPr marL="0" indent="0">
              <a:spcBef>
                <a:spcPts val="1200"/>
              </a:spcBef>
              <a:buNone/>
            </a:pPr>
            <a:r>
              <a:rPr lang="el-GR" sz="4000" dirty="0" smtClean="0"/>
              <a:t>λ</a:t>
            </a:r>
            <a:r>
              <a:rPr lang="en-US" sz="4000" dirty="0" smtClean="0"/>
              <a:t> = x-ray wavelength</a:t>
            </a:r>
          </a:p>
          <a:p>
            <a:pPr marL="0" indent="0">
              <a:spcBef>
                <a:spcPts val="1200"/>
              </a:spcBef>
              <a:buNone/>
            </a:pPr>
            <a:r>
              <a:rPr lang="en-US" sz="4000" dirty="0" smtClean="0"/>
              <a:t>d = electron/x-ray beam size</a:t>
            </a:r>
          </a:p>
          <a:p>
            <a:pPr marL="0" indent="0">
              <a:spcBef>
                <a:spcPts val="1200"/>
              </a:spcBef>
              <a:buNone/>
            </a:pPr>
            <a:r>
              <a:rPr lang="el-GR" sz="4000" dirty="0" smtClean="0"/>
              <a:t>θ</a:t>
            </a:r>
            <a:r>
              <a:rPr lang="en-US" sz="4000" dirty="0" smtClean="0"/>
              <a:t> = beam divergence</a:t>
            </a:r>
            <a:r>
              <a:rPr lang="en-US" sz="4000" dirty="0"/>
              <a:t>	</a:t>
            </a:r>
            <a:endParaRPr lang="en-US" sz="4000" dirty="0" smtClean="0"/>
          </a:p>
          <a:p>
            <a:pPr marL="0" indent="0" algn="ctr">
              <a:spcBef>
                <a:spcPts val="1200"/>
              </a:spcBef>
              <a:buNone/>
            </a:pPr>
            <a:r>
              <a:rPr lang="en-US" sz="4000" dirty="0" smtClean="0"/>
              <a:t>d = 1 Å / 100 µrad / 2 = 0.5 µm </a:t>
            </a:r>
          </a:p>
        </p:txBody>
      </p:sp>
    </p:spTree>
    <p:extLst>
      <p:ext uri="{BB962C8B-B14F-4D97-AF65-F5344CB8AC3E}">
        <p14:creationId xmlns:p14="http://schemas.microsoft.com/office/powerpoint/2010/main" val="1289381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Oval 3"/>
          <p:cNvSpPr/>
          <p:nvPr/>
        </p:nvSpPr>
        <p:spPr>
          <a:xfrm>
            <a:off x="1794623" y="2163115"/>
            <a:ext cx="1458706" cy="2362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19811417">
            <a:off x="3827550" y="1690158"/>
            <a:ext cx="1458706" cy="2362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256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5156895"/>
          </a:xfrm>
          <a:prstGeom prst="rect">
            <a:avLst/>
          </a:prstGeom>
        </p:spPr>
      </p:pic>
      <p:sp>
        <p:nvSpPr>
          <p:cNvPr id="305158" name="Rectangle 6"/>
          <p:cNvSpPr>
            <a:spLocks noGrp="1" noChangeArrowheads="1"/>
          </p:cNvSpPr>
          <p:nvPr>
            <p:ph type="title"/>
          </p:nvPr>
        </p:nvSpPr>
        <p:spPr>
          <a:xfrm>
            <a:off x="685800" y="0"/>
            <a:ext cx="7772400" cy="1143000"/>
          </a:xfrm>
        </p:spPr>
        <p:txBody>
          <a:bodyPr/>
          <a:lstStyle/>
          <a:p>
            <a:r>
              <a:rPr lang="en-US" dirty="0" smtClean="0"/>
              <a:t>X-ray optics: mirrors</a:t>
            </a:r>
            <a:endParaRPr lang="en-US" dirty="0"/>
          </a:p>
        </p:txBody>
      </p:sp>
    </p:spTree>
    <p:extLst>
      <p:ext uri="{BB962C8B-B14F-4D97-AF65-F5344CB8AC3E}">
        <p14:creationId xmlns:p14="http://schemas.microsoft.com/office/powerpoint/2010/main" val="273125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25000" decel="25000" fill="hold" nodeType="clickEffect">
                                  <p:stCondLst>
                                    <p:cond delay="0"/>
                                  </p:stCondLst>
                                  <p:childTnLst>
                                    <p:animScale>
                                      <p:cBhvr>
                                        <p:cTn id="6" dur="2000" fill="hold"/>
                                        <p:tgtEl>
                                          <p:spTgt spid="2"/>
                                        </p:tgtEl>
                                      </p:cBhvr>
                                      <p:by x="200000" y="200000"/>
                                    </p:animScale>
                                  </p:childTnLst>
                                </p:cTn>
                              </p:par>
                              <p:par>
                                <p:cTn id="7" presetID="42" presetClass="path" presetSubtype="0" accel="25000" decel="25000" fill="hold" nodeType="withEffect">
                                  <p:stCondLst>
                                    <p:cond delay="0"/>
                                  </p:stCondLst>
                                  <p:childTnLst>
                                    <p:animMotion origin="layout" path="M 0 -4.81481E-6 L 0.20833 -0.16481 " pathEditMode="relative" rAng="0" ptsTypes="AA">
                                      <p:cBhvr>
                                        <p:cTn id="8" dur="2000" fill="hold"/>
                                        <p:tgtEl>
                                          <p:spTgt spid="2"/>
                                        </p:tgtEl>
                                        <p:attrNameLst>
                                          <p:attrName>ppt_x</p:attrName>
                                          <p:attrName>ppt_y</p:attrName>
                                        </p:attrNameLst>
                                      </p:cBhvr>
                                      <p:rCtr x="10417" y="-8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776286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6" name="Rectangle 5"/>
          <p:cNvSpPr/>
          <p:nvPr/>
        </p:nvSpPr>
        <p:spPr>
          <a:xfrm rot="21480000">
            <a:off x="1360195" y="3500042"/>
            <a:ext cx="8534400"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smtClean="0"/>
              <a:t>Why are the mirrors so long?</a:t>
            </a:r>
            <a:endParaRPr lang="en-US" dirty="0"/>
          </a:p>
        </p:txBody>
      </p:sp>
      <p:sp>
        <p:nvSpPr>
          <p:cNvPr id="3" name="Rectangle 2"/>
          <p:cNvSpPr/>
          <p:nvPr/>
        </p:nvSpPr>
        <p:spPr>
          <a:xfrm rot="21540000">
            <a:off x="1374254" y="3601814"/>
            <a:ext cx="6400800"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1" name="Straight Arrow Connector 10"/>
          <p:cNvCxnSpPr/>
          <p:nvPr/>
        </p:nvCxnSpPr>
        <p:spPr>
          <a:xfrm flipV="1">
            <a:off x="617827" y="3641754"/>
            <a:ext cx="0" cy="200296"/>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17827" y="3317080"/>
            <a:ext cx="0" cy="218175"/>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6953" y="2960811"/>
            <a:ext cx="761747"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3 mm</a:t>
            </a:r>
            <a:endParaRPr lang="en-US" dirty="0">
              <a:solidFill>
                <a:srgbClr val="000000"/>
              </a:solidFill>
              <a:latin typeface="Arial"/>
            </a:endParaRPr>
          </a:p>
        </p:txBody>
      </p:sp>
      <p:grpSp>
        <p:nvGrpSpPr>
          <p:cNvPr id="24" name="Group 23"/>
          <p:cNvGrpSpPr/>
          <p:nvPr/>
        </p:nvGrpSpPr>
        <p:grpSpPr>
          <a:xfrm>
            <a:off x="2858203" y="2172732"/>
            <a:ext cx="2496476" cy="1288925"/>
            <a:chOff x="2858203" y="2172732"/>
            <a:chExt cx="2496476" cy="1288925"/>
          </a:xfrm>
        </p:grpSpPr>
        <p:sp>
          <p:nvSpPr>
            <p:cNvPr id="20" name="TextBox 19"/>
            <p:cNvSpPr txBox="1"/>
            <p:nvPr/>
          </p:nvSpPr>
          <p:spPr>
            <a:xfrm>
              <a:off x="3174274" y="2172732"/>
              <a:ext cx="2180405" cy="461665"/>
            </a:xfrm>
            <a:prstGeom prst="rect">
              <a:avLst/>
            </a:prstGeom>
            <a:noFill/>
          </p:spPr>
          <p:txBody>
            <a:bodyPr wrap="none" rtlCol="0">
              <a:spAutoFit/>
            </a:bodyPr>
            <a:lstStyle/>
            <a:p>
              <a:pPr fontAlgn="auto">
                <a:spcBef>
                  <a:spcPts val="0"/>
                </a:spcBef>
                <a:spcAft>
                  <a:spcPts val="0"/>
                </a:spcAft>
              </a:pPr>
              <a:r>
                <a:rPr lang="en-US" sz="2400" dirty="0" smtClean="0">
                  <a:solidFill>
                    <a:srgbClr val="000000"/>
                  </a:solidFill>
                  <a:latin typeface="Arial"/>
                </a:rPr>
                <a:t>Must be &lt; 0.2°</a:t>
              </a:r>
              <a:endParaRPr lang="en-US" sz="2400" dirty="0">
                <a:solidFill>
                  <a:srgbClr val="000000"/>
                </a:solidFill>
                <a:latin typeface="Arial"/>
              </a:endParaRPr>
            </a:p>
          </p:txBody>
        </p:sp>
        <p:sp>
          <p:nvSpPr>
            <p:cNvPr id="21" name="Freeform 20"/>
            <p:cNvSpPr/>
            <p:nvPr/>
          </p:nvSpPr>
          <p:spPr>
            <a:xfrm>
              <a:off x="2858203" y="2586446"/>
              <a:ext cx="1740945" cy="875211"/>
            </a:xfrm>
            <a:custGeom>
              <a:avLst/>
              <a:gdLst>
                <a:gd name="connsiteX0" fmla="*/ 342197 w 1740945"/>
                <a:gd name="connsiteY0" fmla="*/ 0 h 875211"/>
                <a:gd name="connsiteX1" fmla="*/ 28688 w 1740945"/>
                <a:gd name="connsiteY1" fmla="*/ 326571 h 875211"/>
                <a:gd name="connsiteX2" fmla="*/ 982277 w 1740945"/>
                <a:gd name="connsiteY2" fmla="*/ 404948 h 875211"/>
                <a:gd name="connsiteX3" fmla="*/ 1713797 w 1740945"/>
                <a:gd name="connsiteY3" fmla="*/ 600891 h 875211"/>
                <a:gd name="connsiteX4" fmla="*/ 1596231 w 1740945"/>
                <a:gd name="connsiteY4" fmla="*/ 875211 h 875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0945" h="875211">
                  <a:moveTo>
                    <a:pt x="342197" y="0"/>
                  </a:moveTo>
                  <a:cubicBezTo>
                    <a:pt x="132102" y="129540"/>
                    <a:pt x="-77992" y="259080"/>
                    <a:pt x="28688" y="326571"/>
                  </a:cubicBezTo>
                  <a:cubicBezTo>
                    <a:pt x="135368" y="394062"/>
                    <a:pt x="701426" y="359228"/>
                    <a:pt x="982277" y="404948"/>
                  </a:cubicBezTo>
                  <a:cubicBezTo>
                    <a:pt x="1263128" y="450668"/>
                    <a:pt x="1611471" y="522514"/>
                    <a:pt x="1713797" y="600891"/>
                  </a:cubicBezTo>
                  <a:cubicBezTo>
                    <a:pt x="1816123" y="679268"/>
                    <a:pt x="1596231" y="875211"/>
                    <a:pt x="1596231" y="875211"/>
                  </a:cubicBezTo>
                </a:path>
              </a:pathLst>
            </a:custGeom>
            <a:noFill/>
            <a:ln>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grpSp>
        <p:nvGrpSpPr>
          <p:cNvPr id="22" name="Group 21"/>
          <p:cNvGrpSpPr/>
          <p:nvPr/>
        </p:nvGrpSpPr>
        <p:grpSpPr>
          <a:xfrm>
            <a:off x="1366762" y="5316583"/>
            <a:ext cx="6396106" cy="478086"/>
            <a:chOff x="1366762" y="5316583"/>
            <a:chExt cx="6396106" cy="478086"/>
          </a:xfrm>
        </p:grpSpPr>
        <p:cxnSp>
          <p:nvCxnSpPr>
            <p:cNvPr id="7" name="Straight Arrow Connector 6"/>
            <p:cNvCxnSpPr/>
            <p:nvPr/>
          </p:nvCxnSpPr>
          <p:spPr>
            <a:xfrm>
              <a:off x="1366762" y="5316583"/>
              <a:ext cx="6396106"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91581" y="5425337"/>
              <a:ext cx="114646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1000 mm</a:t>
              </a:r>
              <a:endParaRPr lang="en-US" dirty="0">
                <a:solidFill>
                  <a:srgbClr val="000000"/>
                </a:solidFill>
                <a:latin typeface="Arial"/>
              </a:endParaRPr>
            </a:p>
          </p:txBody>
        </p:sp>
      </p:grpSp>
    </p:spTree>
    <p:extLst>
      <p:ext uri="{BB962C8B-B14F-4D97-AF65-F5344CB8AC3E}">
        <p14:creationId xmlns:p14="http://schemas.microsoft.com/office/powerpoint/2010/main" val="190419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sz="6000" smtClean="0"/>
              <a:t>Adding noise</a:t>
            </a:r>
          </a:p>
        </p:txBody>
      </p:sp>
      <p:sp>
        <p:nvSpPr>
          <p:cNvPr id="40963"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53091870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8" name="Rectangle 6"/>
          <p:cNvSpPr>
            <a:spLocks noGrp="1" noChangeArrowheads="1"/>
          </p:cNvSpPr>
          <p:nvPr>
            <p:ph type="title"/>
          </p:nvPr>
        </p:nvSpPr>
        <p:spPr>
          <a:xfrm>
            <a:off x="685800" y="0"/>
            <a:ext cx="7772400" cy="1143000"/>
          </a:xfrm>
        </p:spPr>
        <p:txBody>
          <a:bodyPr/>
          <a:lstStyle/>
          <a:p>
            <a:r>
              <a:rPr lang="en-US" dirty="0" smtClean="0"/>
              <a:t>There is a lens for X-rays!</a:t>
            </a:r>
            <a:endParaRPr lang="en-US" dirty="0"/>
          </a:p>
        </p:txBody>
      </p:sp>
      <p:sp>
        <p:nvSpPr>
          <p:cNvPr id="3" name="Rectangle 2"/>
          <p:cNvSpPr/>
          <p:nvPr/>
        </p:nvSpPr>
        <p:spPr>
          <a:xfrm>
            <a:off x="3257801" y="2334432"/>
            <a:ext cx="1998426" cy="218347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nvGrpSpPr>
          <p:cNvPr id="22" name="Group 21"/>
          <p:cNvGrpSpPr/>
          <p:nvPr/>
        </p:nvGrpSpPr>
        <p:grpSpPr>
          <a:xfrm>
            <a:off x="1366762" y="5316583"/>
            <a:ext cx="6396106" cy="478086"/>
            <a:chOff x="1366762" y="5316583"/>
            <a:chExt cx="6396106" cy="478086"/>
          </a:xfrm>
        </p:grpSpPr>
        <p:cxnSp>
          <p:nvCxnSpPr>
            <p:cNvPr id="7" name="Straight Arrow Connector 6"/>
            <p:cNvCxnSpPr/>
            <p:nvPr/>
          </p:nvCxnSpPr>
          <p:spPr>
            <a:xfrm>
              <a:off x="1366762" y="5316583"/>
              <a:ext cx="6396106"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91581" y="5425337"/>
              <a:ext cx="761747"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1 mm</a:t>
              </a:r>
              <a:endParaRPr lang="en-US" dirty="0">
                <a:solidFill>
                  <a:srgbClr val="000000"/>
                </a:solidFill>
                <a:latin typeface="Arial"/>
              </a:endParaRPr>
            </a:p>
          </p:txBody>
        </p:sp>
      </p:grpSp>
      <p:sp>
        <p:nvSpPr>
          <p:cNvPr id="2" name="Oval 1"/>
          <p:cNvSpPr/>
          <p:nvPr/>
        </p:nvSpPr>
        <p:spPr>
          <a:xfrm>
            <a:off x="2360626" y="2511767"/>
            <a:ext cx="1828800" cy="1828800"/>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341826" y="2519251"/>
            <a:ext cx="1828800" cy="1828800"/>
          </a:xfrm>
          <a:prstGeom prst="ellipse">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284220" y="2425958"/>
            <a:ext cx="1013944" cy="2024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234526" y="2437226"/>
            <a:ext cx="1013944" cy="2024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9331" y="2056609"/>
            <a:ext cx="9153333" cy="2291807"/>
            <a:chOff x="-9331" y="2056609"/>
            <a:chExt cx="9153333" cy="2291807"/>
          </a:xfrm>
        </p:grpSpPr>
        <p:cxnSp>
          <p:nvCxnSpPr>
            <p:cNvPr id="11" name="Straight Arrow Connector 10"/>
            <p:cNvCxnSpPr/>
            <p:nvPr/>
          </p:nvCxnSpPr>
          <p:spPr>
            <a:xfrm flipV="1">
              <a:off x="617827" y="4089642"/>
              <a:ext cx="0" cy="200296"/>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17827" y="2495952"/>
              <a:ext cx="0" cy="218175"/>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6952" y="2056609"/>
              <a:ext cx="954107"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0.1 mm</a:t>
              </a:r>
              <a:endParaRPr lang="en-US" dirty="0">
                <a:solidFill>
                  <a:srgbClr val="000000"/>
                </a:solidFill>
                <a:latin typeface="Arial"/>
              </a:endParaRPr>
            </a:p>
          </p:txBody>
        </p:sp>
        <p:grpSp>
          <p:nvGrpSpPr>
            <p:cNvPr id="10" name="Group 9"/>
            <p:cNvGrpSpPr/>
            <p:nvPr/>
          </p:nvGrpSpPr>
          <p:grpSpPr>
            <a:xfrm>
              <a:off x="-9331" y="2510285"/>
              <a:ext cx="9153333" cy="1838131"/>
              <a:chOff x="-9331" y="2510285"/>
              <a:chExt cx="9153333" cy="1838131"/>
            </a:xfrm>
          </p:grpSpPr>
          <p:sp>
            <p:nvSpPr>
              <p:cNvPr id="4" name="Rectangle 3"/>
              <p:cNvSpPr/>
              <p:nvPr/>
            </p:nvSpPr>
            <p:spPr>
              <a:xfrm>
                <a:off x="-9331" y="2731033"/>
                <a:ext cx="3881535" cy="1371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Chord 7"/>
              <p:cNvSpPr/>
              <p:nvPr/>
            </p:nvSpPr>
            <p:spPr>
              <a:xfrm rot="8340000">
                <a:off x="2351276" y="2510285"/>
                <a:ext cx="1828800" cy="1828800"/>
              </a:xfrm>
              <a:prstGeom prst="chord">
                <a:avLst>
                  <a:gd name="adj1" fmla="val 10306131"/>
                  <a:gd name="adj2" fmla="val 1620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hord 24"/>
              <p:cNvSpPr/>
              <p:nvPr/>
            </p:nvSpPr>
            <p:spPr>
              <a:xfrm rot="13260000" flipH="1">
                <a:off x="4357857" y="2519616"/>
                <a:ext cx="1828800" cy="1828800"/>
              </a:xfrm>
              <a:prstGeom prst="chord">
                <a:avLst>
                  <a:gd name="adj1" fmla="val 10306131"/>
                  <a:gd name="adj2" fmla="val 1620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8"/>
              <p:cNvSpPr/>
              <p:nvPr/>
            </p:nvSpPr>
            <p:spPr>
              <a:xfrm rot="16200000">
                <a:off x="6222248" y="1181228"/>
                <a:ext cx="1371600" cy="4471909"/>
              </a:xfrm>
              <a:prstGeom prst="flowChartManualOperati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TextBox 13"/>
          <p:cNvSpPr txBox="1"/>
          <p:nvPr/>
        </p:nvSpPr>
        <p:spPr>
          <a:xfrm>
            <a:off x="4023617" y="2420373"/>
            <a:ext cx="466794" cy="369332"/>
          </a:xfrm>
          <a:prstGeom prst="rect">
            <a:avLst/>
          </a:prstGeom>
          <a:noFill/>
        </p:spPr>
        <p:txBody>
          <a:bodyPr wrap="none" rtlCol="0">
            <a:spAutoFit/>
          </a:bodyPr>
          <a:lstStyle/>
          <a:p>
            <a:r>
              <a:rPr lang="en-US" dirty="0" smtClean="0"/>
              <a:t>Be</a:t>
            </a:r>
            <a:endParaRPr lang="en-US" dirty="0"/>
          </a:p>
        </p:txBody>
      </p:sp>
    </p:spTree>
    <p:extLst>
      <p:ext uri="{BB962C8B-B14F-4D97-AF65-F5344CB8AC3E}">
        <p14:creationId xmlns:p14="http://schemas.microsoft.com/office/powerpoint/2010/main" val="182346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6" name="Freeform 5"/>
          <p:cNvSpPr/>
          <p:nvPr/>
        </p:nvSpPr>
        <p:spPr>
          <a:xfrm>
            <a:off x="2238898" y="3099335"/>
            <a:ext cx="2154303" cy="2205254"/>
          </a:xfrm>
          <a:custGeom>
            <a:avLst/>
            <a:gdLst>
              <a:gd name="connsiteX0" fmla="*/ 1101068 w 2154303"/>
              <a:gd name="connsiteY0" fmla="*/ 0 h 2205254"/>
              <a:gd name="connsiteX1" fmla="*/ 773809 w 2154303"/>
              <a:gd name="connsiteY1" fmla="*/ 221381 h 2205254"/>
              <a:gd name="connsiteX2" fmla="*/ 744934 w 2154303"/>
              <a:gd name="connsiteY2" fmla="*/ 1212783 h 2205254"/>
              <a:gd name="connsiteX3" fmla="*/ 311797 w 2154303"/>
              <a:gd name="connsiteY3" fmla="*/ 1597793 h 2205254"/>
              <a:gd name="connsiteX4" fmla="*/ 3788 w 2154303"/>
              <a:gd name="connsiteY4" fmla="*/ 1857676 h 2205254"/>
              <a:gd name="connsiteX5" fmla="*/ 523553 w 2154303"/>
              <a:gd name="connsiteY5" fmla="*/ 2184934 h 2205254"/>
              <a:gd name="connsiteX6" fmla="*/ 2102096 w 2154303"/>
              <a:gd name="connsiteY6" fmla="*/ 2079057 h 2205254"/>
              <a:gd name="connsiteX7" fmla="*/ 1745961 w 2154303"/>
              <a:gd name="connsiteY7" fmla="*/ 1337911 h 2205254"/>
              <a:gd name="connsiteX8" fmla="*/ 1447578 w 2154303"/>
              <a:gd name="connsiteY8" fmla="*/ 1106905 h 2205254"/>
              <a:gd name="connsiteX9" fmla="*/ 1409077 w 2154303"/>
              <a:gd name="connsiteY9" fmla="*/ 606391 h 2205254"/>
              <a:gd name="connsiteX10" fmla="*/ 1389826 w 2154303"/>
              <a:gd name="connsiteY10" fmla="*/ 67377 h 2205254"/>
              <a:gd name="connsiteX0" fmla="*/ 1101068 w 2154303"/>
              <a:gd name="connsiteY0" fmla="*/ 0 h 2205254"/>
              <a:gd name="connsiteX1" fmla="*/ 773809 w 2154303"/>
              <a:gd name="connsiteY1" fmla="*/ 221381 h 2205254"/>
              <a:gd name="connsiteX2" fmla="*/ 744934 w 2154303"/>
              <a:gd name="connsiteY2" fmla="*/ 1212783 h 2205254"/>
              <a:gd name="connsiteX3" fmla="*/ 311797 w 2154303"/>
              <a:gd name="connsiteY3" fmla="*/ 1597793 h 2205254"/>
              <a:gd name="connsiteX4" fmla="*/ 3788 w 2154303"/>
              <a:gd name="connsiteY4" fmla="*/ 1857676 h 2205254"/>
              <a:gd name="connsiteX5" fmla="*/ 523553 w 2154303"/>
              <a:gd name="connsiteY5" fmla="*/ 2184934 h 2205254"/>
              <a:gd name="connsiteX6" fmla="*/ 2102096 w 2154303"/>
              <a:gd name="connsiteY6" fmla="*/ 2079057 h 2205254"/>
              <a:gd name="connsiteX7" fmla="*/ 1745961 w 2154303"/>
              <a:gd name="connsiteY7" fmla="*/ 1337911 h 2205254"/>
              <a:gd name="connsiteX8" fmla="*/ 1447578 w 2154303"/>
              <a:gd name="connsiteY8" fmla="*/ 1106905 h 2205254"/>
              <a:gd name="connsiteX9" fmla="*/ 1409077 w 2154303"/>
              <a:gd name="connsiteY9" fmla="*/ 606391 h 2205254"/>
              <a:gd name="connsiteX10" fmla="*/ 1389826 w 2154303"/>
              <a:gd name="connsiteY10" fmla="*/ 67377 h 2205254"/>
              <a:gd name="connsiteX11" fmla="*/ 1101068 w 2154303"/>
              <a:gd name="connsiteY11" fmla="*/ 0 h 2205254"/>
              <a:gd name="connsiteX0" fmla="*/ 1101068 w 2154303"/>
              <a:gd name="connsiteY0" fmla="*/ 0 h 2205254"/>
              <a:gd name="connsiteX1" fmla="*/ 773809 w 2154303"/>
              <a:gd name="connsiteY1" fmla="*/ 221381 h 2205254"/>
              <a:gd name="connsiteX2" fmla="*/ 744934 w 2154303"/>
              <a:gd name="connsiteY2" fmla="*/ 1212783 h 2205254"/>
              <a:gd name="connsiteX3" fmla="*/ 311797 w 2154303"/>
              <a:gd name="connsiteY3" fmla="*/ 1597793 h 2205254"/>
              <a:gd name="connsiteX4" fmla="*/ 3788 w 2154303"/>
              <a:gd name="connsiteY4" fmla="*/ 1857676 h 2205254"/>
              <a:gd name="connsiteX5" fmla="*/ 523553 w 2154303"/>
              <a:gd name="connsiteY5" fmla="*/ 2184934 h 2205254"/>
              <a:gd name="connsiteX6" fmla="*/ 2102096 w 2154303"/>
              <a:gd name="connsiteY6" fmla="*/ 2079057 h 2205254"/>
              <a:gd name="connsiteX7" fmla="*/ 1745961 w 2154303"/>
              <a:gd name="connsiteY7" fmla="*/ 1337911 h 2205254"/>
              <a:gd name="connsiteX8" fmla="*/ 1447578 w 2154303"/>
              <a:gd name="connsiteY8" fmla="*/ 1106905 h 2205254"/>
              <a:gd name="connsiteX9" fmla="*/ 1409077 w 2154303"/>
              <a:gd name="connsiteY9" fmla="*/ 606391 h 2205254"/>
              <a:gd name="connsiteX10" fmla="*/ 1389826 w 2154303"/>
              <a:gd name="connsiteY10" fmla="*/ 67377 h 2205254"/>
              <a:gd name="connsiteX11" fmla="*/ 1101068 w 2154303"/>
              <a:gd name="connsiteY11" fmla="*/ 0 h 220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4303" h="2205254">
                <a:moveTo>
                  <a:pt x="1101068" y="0"/>
                </a:moveTo>
                <a:cubicBezTo>
                  <a:pt x="967116" y="9625"/>
                  <a:pt x="833165" y="19251"/>
                  <a:pt x="773809" y="221381"/>
                </a:cubicBezTo>
                <a:cubicBezTo>
                  <a:pt x="714453" y="423511"/>
                  <a:pt x="821936" y="983381"/>
                  <a:pt x="744934" y="1212783"/>
                </a:cubicBezTo>
                <a:cubicBezTo>
                  <a:pt x="667932" y="1442185"/>
                  <a:pt x="435321" y="1490311"/>
                  <a:pt x="311797" y="1597793"/>
                </a:cubicBezTo>
                <a:cubicBezTo>
                  <a:pt x="188273" y="1705275"/>
                  <a:pt x="-31505" y="1759819"/>
                  <a:pt x="3788" y="1857676"/>
                </a:cubicBezTo>
                <a:cubicBezTo>
                  <a:pt x="39081" y="1955533"/>
                  <a:pt x="173835" y="2148037"/>
                  <a:pt x="523553" y="2184934"/>
                </a:cubicBezTo>
                <a:cubicBezTo>
                  <a:pt x="873271" y="2221831"/>
                  <a:pt x="1898362" y="2220227"/>
                  <a:pt x="2102096" y="2079057"/>
                </a:cubicBezTo>
                <a:cubicBezTo>
                  <a:pt x="2305830" y="1937887"/>
                  <a:pt x="1855047" y="1499936"/>
                  <a:pt x="1745961" y="1337911"/>
                </a:cubicBezTo>
                <a:cubicBezTo>
                  <a:pt x="1636875" y="1175886"/>
                  <a:pt x="1503725" y="1228825"/>
                  <a:pt x="1447578" y="1106905"/>
                </a:cubicBezTo>
                <a:cubicBezTo>
                  <a:pt x="1391431" y="984985"/>
                  <a:pt x="1418702" y="779646"/>
                  <a:pt x="1409077" y="606391"/>
                </a:cubicBezTo>
                <a:cubicBezTo>
                  <a:pt x="1399452" y="433136"/>
                  <a:pt x="1486079" y="89836"/>
                  <a:pt x="1389826" y="67377"/>
                </a:cubicBezTo>
                <a:lnTo>
                  <a:pt x="1101068"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487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endParaRPr lang="en-US" altLang="en-US"/>
          </a:p>
        </p:txBody>
      </p:sp>
      <p:sp>
        <p:nvSpPr>
          <p:cNvPr id="50179" name="Rectangle 3"/>
          <p:cNvSpPr>
            <a:spLocks noGrp="1" noChangeArrowheads="1"/>
          </p:cNvSpPr>
          <p:nvPr>
            <p:ph type="body" idx="1"/>
          </p:nvPr>
        </p:nvSpPr>
        <p:spPr/>
        <p:txBody>
          <a:bodyPr/>
          <a:lstStyle/>
          <a:p>
            <a:endParaRPr lang="en-US" altLang="en-US"/>
          </a:p>
        </p:txBody>
      </p:sp>
      <p:pic>
        <p:nvPicPr>
          <p:cNvPr id="50180"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2000" contrast="-8000"/>
                    </a14:imgEffect>
                  </a14:imgLayer>
                </a14:imgProps>
              </a:ext>
              <a:ext uri="{28A0092B-C50C-407E-A947-70E740481C1C}">
                <a14:useLocalDpi xmlns:a14="http://schemas.microsoft.com/office/drawing/2010/main" val="0"/>
              </a:ext>
            </a:extLst>
          </a:blip>
          <a:srcRect r="21541" b="21555"/>
          <a:stretch>
            <a:fillRect/>
          </a:stretch>
        </p:blipFill>
        <p:spPr bwMode="auto">
          <a:xfrm>
            <a:off x="-1408438" y="-2381692"/>
            <a:ext cx="12319593" cy="923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0187" name="Group 11"/>
          <p:cNvGrpSpPr>
            <a:grpSpLocks/>
          </p:cNvGrpSpPr>
          <p:nvPr/>
        </p:nvGrpSpPr>
        <p:grpSpPr bwMode="auto">
          <a:xfrm>
            <a:off x="808222" y="2735484"/>
            <a:ext cx="3995738" cy="2246313"/>
            <a:chOff x="268" y="1718"/>
            <a:chExt cx="2517" cy="1415"/>
          </a:xfrm>
        </p:grpSpPr>
        <p:sp>
          <p:nvSpPr>
            <p:cNvPr id="50181" name="Text Box 5"/>
            <p:cNvSpPr txBox="1">
              <a:spLocks noChangeArrowheads="1"/>
            </p:cNvSpPr>
            <p:nvPr/>
          </p:nvSpPr>
          <p:spPr bwMode="auto">
            <a:xfrm>
              <a:off x="268" y="1718"/>
              <a:ext cx="2007"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smtClean="0">
                  <a:solidFill>
                    <a:schemeClr val="bg1"/>
                  </a:solidFill>
                </a:rPr>
                <a:t>Single crystal</a:t>
              </a:r>
              <a:endParaRPr lang="en-US" altLang="en-US" sz="3600" b="1" baseline="-25000" dirty="0">
                <a:solidFill>
                  <a:schemeClr val="bg1"/>
                </a:solidFill>
              </a:endParaRPr>
            </a:p>
          </p:txBody>
        </p:sp>
        <p:sp>
          <p:nvSpPr>
            <p:cNvPr id="50184" name="Line 8"/>
            <p:cNvSpPr>
              <a:spLocks noChangeShapeType="1"/>
            </p:cNvSpPr>
            <p:nvPr/>
          </p:nvSpPr>
          <p:spPr bwMode="auto">
            <a:xfrm>
              <a:off x="2091" y="2217"/>
              <a:ext cx="694" cy="916"/>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485969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2" name="TextBox 1"/>
          <p:cNvSpPr txBox="1"/>
          <p:nvPr/>
        </p:nvSpPr>
        <p:spPr>
          <a:xfrm>
            <a:off x="1425677" y="3085515"/>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sp>
        <p:nvSpPr>
          <p:cNvPr id="3" name="Rectangle 2"/>
          <p:cNvSpPr/>
          <p:nvPr/>
        </p:nvSpPr>
        <p:spPr>
          <a:xfrm rot="21060000">
            <a:off x="3948812" y="359465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70042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60000">
            <a:off x="3856180" y="2808619"/>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2" name="TextBox 1"/>
          <p:cNvSpPr txBox="1"/>
          <p:nvPr/>
        </p:nvSpPr>
        <p:spPr>
          <a:xfrm>
            <a:off x="1425677" y="3085515"/>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9.177°</a:t>
            </a:r>
            <a:endParaRPr lang="en-US" dirty="0">
              <a:solidFill>
                <a:srgbClr val="000000"/>
              </a:solidFill>
              <a:latin typeface="Arial"/>
            </a:endParaRPr>
          </a:p>
        </p:txBody>
      </p:sp>
      <p:sp>
        <p:nvSpPr>
          <p:cNvPr id="38" name="TextBox 37"/>
          <p:cNvSpPr txBox="1"/>
          <p:nvPr/>
        </p:nvSpPr>
        <p:spPr>
          <a:xfrm rot="20411706">
            <a:off x="6829345" y="2096484"/>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sp>
        <p:nvSpPr>
          <p:cNvPr id="39"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Tree>
    <p:extLst>
      <p:ext uri="{BB962C8B-B14F-4D97-AF65-F5344CB8AC3E}">
        <p14:creationId xmlns:p14="http://schemas.microsoft.com/office/powerpoint/2010/main" val="15840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from="(-#ppt_w/2)" to="(#ppt_x)" calcmode="lin" valueType="num">
                                      <p:cBhvr>
                                        <p:cTn id="7" dur="300" fill="hold">
                                          <p:stCondLst>
                                            <p:cond delay="0"/>
                                          </p:stCondLst>
                                        </p:cTn>
                                        <p:tgtEl>
                                          <p:spTgt spid="39"/>
                                        </p:tgtEl>
                                        <p:attrNameLst>
                                          <p:attrName>ppt_x</p:attrName>
                                        </p:attrNameLst>
                                      </p:cBhvr>
                                    </p:anim>
                                    <p:anim from="0" to="-1.0" calcmode="lin" valueType="num">
                                      <p:cBhvr>
                                        <p:cTn id="8" dur="100" decel="50000" autoRev="1" fill="hold">
                                          <p:stCondLst>
                                            <p:cond delay="300"/>
                                          </p:stCondLst>
                                        </p:cTn>
                                        <p:tgtEl>
                                          <p:spTgt spid="39"/>
                                        </p:tgtEl>
                                        <p:attrNameLst>
                                          <p:attrName>xshear</p:attrName>
                                        </p:attrNameLst>
                                      </p:cBhvr>
                                    </p:anim>
                                    <p:animScale>
                                      <p:cBhvr>
                                        <p:cTn id="9" dur="100" decel="100000" autoRev="1" fill="hold">
                                          <p:stCondLst>
                                            <p:cond delay="300"/>
                                          </p:stCondLst>
                                        </p:cTn>
                                        <p:tgtEl>
                                          <p:spTgt spid="39"/>
                                        </p:tgtEl>
                                      </p:cBhvr>
                                      <p:from x="100000" y="100000"/>
                                      <p:to x="80000" y="100000"/>
                                    </p:animScale>
                                    <p:anim by="(#ppt_h/3+#ppt_w*0.1)" calcmode="lin" valueType="num">
                                      <p:cBhvr additive="sum">
                                        <p:cTn id="10" dur="100" decel="100000" autoRev="1" fill="hold">
                                          <p:stCondLst>
                                            <p:cond delay="300"/>
                                          </p:stCondLst>
                                        </p:cTn>
                                        <p:tgtEl>
                                          <p:spTgt spid="3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indefinite" fill="hold" nodeType="clickEffect">
                                  <p:stCondLst>
                                    <p:cond delay="0"/>
                                  </p:stCondLst>
                                  <p:endCondLst>
                                    <p:cond evt="onNext" delay="0">
                                      <p:tgtEl>
                                        <p:sldTgt/>
                                      </p:tgtEl>
                                    </p:cond>
                                  </p:end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p:bldP spid="38" grpId="0"/>
      <p:bldP spid="3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
        <p:nvSpPr>
          <p:cNvPr id="2" name="TextBox 1"/>
          <p:cNvSpPr txBox="1"/>
          <p:nvPr/>
        </p:nvSpPr>
        <p:spPr>
          <a:xfrm>
            <a:off x="1425677" y="3085515"/>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9.177°</a:t>
            </a:r>
            <a:endParaRPr lang="en-US" dirty="0">
              <a:solidFill>
                <a:srgbClr val="000000"/>
              </a:solidFill>
              <a:latin typeface="Arial"/>
            </a:endParaRPr>
          </a:p>
        </p:txBody>
      </p:sp>
      <p:grpSp>
        <p:nvGrpSpPr>
          <p:cNvPr id="10" name="Group 9"/>
          <p:cNvGrpSpPr/>
          <p:nvPr/>
        </p:nvGrpSpPr>
        <p:grpSpPr>
          <a:xfrm>
            <a:off x="3893344" y="3092278"/>
            <a:ext cx="1356992" cy="555562"/>
            <a:chOff x="3893344" y="3092278"/>
            <a:chExt cx="1356992" cy="555562"/>
          </a:xfrm>
        </p:grpSpPr>
        <p:sp>
          <p:nvSpPr>
            <p:cNvPr id="5" name="Freeform 4"/>
            <p:cNvSpPr/>
            <p:nvPr/>
          </p:nvSpPr>
          <p:spPr>
            <a:xfrm>
              <a:off x="4378582" y="3106962"/>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9" name="Freeform 38"/>
            <p:cNvSpPr/>
            <p:nvPr/>
          </p:nvSpPr>
          <p:spPr>
            <a:xfrm>
              <a:off x="4143374" y="3173002"/>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0" name="Freeform 39"/>
            <p:cNvSpPr/>
            <p:nvPr/>
          </p:nvSpPr>
          <p:spPr>
            <a:xfrm rot="1973477">
              <a:off x="4662789" y="3092278"/>
              <a:ext cx="258965" cy="358796"/>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1" name="Freeform 40"/>
            <p:cNvSpPr/>
            <p:nvPr/>
          </p:nvSpPr>
          <p:spPr>
            <a:xfrm rot="19999046">
              <a:off x="3893344" y="3298410"/>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2" name="Freeform 41"/>
            <p:cNvSpPr/>
            <p:nvPr/>
          </p:nvSpPr>
          <p:spPr>
            <a:xfrm rot="4659467">
              <a:off x="4946138" y="3149465"/>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Tree>
    <p:extLst>
      <p:ext uri="{BB962C8B-B14F-4D97-AF65-F5344CB8AC3E}">
        <p14:creationId xmlns:p14="http://schemas.microsoft.com/office/powerpoint/2010/main" val="151909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00000">
            <a:off x="3856180" y="2739570"/>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
        <p:nvSpPr>
          <p:cNvPr id="2" name="TextBox 1"/>
          <p:cNvSpPr txBox="1"/>
          <p:nvPr/>
        </p:nvSpPr>
        <p:spPr>
          <a:xfrm>
            <a:off x="1425677" y="3085515"/>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grpSp>
        <p:nvGrpSpPr>
          <p:cNvPr id="5" name="Group 4"/>
          <p:cNvGrpSpPr/>
          <p:nvPr/>
        </p:nvGrpSpPr>
        <p:grpSpPr>
          <a:xfrm rot="-60000">
            <a:off x="556771" y="3425688"/>
            <a:ext cx="6549258" cy="1289983"/>
            <a:chOff x="556771" y="3425688"/>
            <a:chExt cx="6549258" cy="1289983"/>
          </a:xfrm>
        </p:grpSpPr>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rot="21352348">
            <a:off x="1111355" y="3649592"/>
            <a:ext cx="137409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10.104°</a:t>
            </a:r>
            <a:endParaRPr lang="en-US" dirty="0">
              <a:solidFill>
                <a:srgbClr val="000000"/>
              </a:solidFill>
              <a:latin typeface="Arial"/>
            </a:endParaRPr>
          </a:p>
        </p:txBody>
      </p:sp>
      <p:sp>
        <p:nvSpPr>
          <p:cNvPr id="38" name="TextBox 37"/>
          <p:cNvSpPr txBox="1"/>
          <p:nvPr/>
        </p:nvSpPr>
        <p:spPr>
          <a:xfrm rot="20411706">
            <a:off x="6746022" y="2027435"/>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spTree>
    <p:extLst>
      <p:ext uri="{BB962C8B-B14F-4D97-AF65-F5344CB8AC3E}">
        <p14:creationId xmlns:p14="http://schemas.microsoft.com/office/powerpoint/2010/main" val="98943272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60000">
            <a:off x="3856180" y="2808619"/>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
        <p:nvSpPr>
          <p:cNvPr id="2" name="TextBox 1"/>
          <p:cNvSpPr txBox="1"/>
          <p:nvPr/>
        </p:nvSpPr>
        <p:spPr>
          <a:xfrm>
            <a:off x="1425677" y="3085515"/>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9.177°</a:t>
            </a:r>
            <a:endParaRPr lang="en-US" dirty="0">
              <a:solidFill>
                <a:srgbClr val="000000"/>
              </a:solidFill>
              <a:latin typeface="Arial"/>
            </a:endParaRPr>
          </a:p>
        </p:txBody>
      </p:sp>
      <p:sp>
        <p:nvSpPr>
          <p:cNvPr id="38" name="TextBox 37"/>
          <p:cNvSpPr txBox="1"/>
          <p:nvPr/>
        </p:nvSpPr>
        <p:spPr>
          <a:xfrm rot="20411706">
            <a:off x="6829345" y="2096484"/>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spTree>
    <p:extLst>
      <p:ext uri="{BB962C8B-B14F-4D97-AF65-F5344CB8AC3E}">
        <p14:creationId xmlns:p14="http://schemas.microsoft.com/office/powerpoint/2010/main" val="228564817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6" name="Rectangle 5"/>
          <p:cNvSpPr/>
          <p:nvPr/>
        </p:nvSpPr>
        <p:spPr>
          <a:xfrm rot="20460000">
            <a:off x="3900794" y="3075222"/>
            <a:ext cx="398352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6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sp>
        <p:nvSpPr>
          <p:cNvPr id="20" name="TextBox 19"/>
          <p:cNvSpPr txBox="1"/>
          <p:nvPr/>
        </p:nvSpPr>
        <p:spPr>
          <a:xfrm>
            <a:off x="1425677" y="3085515"/>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sp>
        <p:nvSpPr>
          <p:cNvPr id="21" name="TextBox 20"/>
          <p:cNvSpPr txBox="1"/>
          <p:nvPr/>
        </p:nvSpPr>
        <p:spPr>
          <a:xfrm>
            <a:off x="7831705" y="2800760"/>
            <a:ext cx="934936"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 Å</a:t>
            </a:r>
            <a:endParaRPr lang="en-US" dirty="0">
              <a:solidFill>
                <a:srgbClr val="000000"/>
              </a:solidFill>
              <a:latin typeface="Arial"/>
            </a:endParaRPr>
          </a:p>
        </p:txBody>
      </p:sp>
      <p:grpSp>
        <p:nvGrpSpPr>
          <p:cNvPr id="22" name="Group 21"/>
          <p:cNvGrpSpPr/>
          <p:nvPr/>
        </p:nvGrpSpPr>
        <p:grpSpPr>
          <a:xfrm>
            <a:off x="2238398" y="3425688"/>
            <a:ext cx="4867631" cy="1289983"/>
            <a:chOff x="2238398" y="3425688"/>
            <a:chExt cx="4867631" cy="1289983"/>
          </a:xfrm>
        </p:grpSpPr>
        <p:grpSp>
          <p:nvGrpSpPr>
            <p:cNvPr id="23" name="Group 22"/>
            <p:cNvGrpSpPr/>
            <p:nvPr/>
          </p:nvGrpSpPr>
          <p:grpSpPr>
            <a:xfrm rot="21060000">
              <a:off x="3935514" y="3425688"/>
              <a:ext cx="3170515" cy="943299"/>
              <a:chOff x="3947419" y="3566167"/>
              <a:chExt cx="3170515" cy="943299"/>
            </a:xfrm>
          </p:grpSpPr>
          <p:sp>
            <p:nvSpPr>
              <p:cNvPr id="28" name="Rectangle 27"/>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36" name="Straight Arrow Connector 35"/>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24" name="Rectangle 23"/>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2" name="TextBox 1"/>
          <p:cNvSpPr txBox="1"/>
          <p:nvPr/>
        </p:nvSpPr>
        <p:spPr>
          <a:xfrm>
            <a:off x="822792" y="5448124"/>
            <a:ext cx="7257115"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DCM = Double Crystal </a:t>
            </a:r>
            <a:r>
              <a:rPr lang="en-US" sz="3200" dirty="0" err="1" smtClean="0">
                <a:solidFill>
                  <a:srgbClr val="000000"/>
                </a:solidFill>
                <a:latin typeface="Arial"/>
              </a:rPr>
              <a:t>Monochromator</a:t>
            </a:r>
            <a:endParaRPr lang="en-US" sz="3200" dirty="0">
              <a:solidFill>
                <a:srgbClr val="000000"/>
              </a:solidFill>
              <a:latin typeface="Arial"/>
            </a:endParaRPr>
          </a:p>
        </p:txBody>
      </p:sp>
    </p:spTree>
    <p:extLst>
      <p:ext uri="{BB962C8B-B14F-4D97-AF65-F5344CB8AC3E}">
        <p14:creationId xmlns:p14="http://schemas.microsoft.com/office/powerpoint/2010/main" val="3819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rot="20400000">
            <a:off x="3910074" y="3045215"/>
            <a:ext cx="3834006"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0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sp>
        <p:nvSpPr>
          <p:cNvPr id="20" name="TextBox 19"/>
          <p:cNvSpPr txBox="1"/>
          <p:nvPr/>
        </p:nvSpPr>
        <p:spPr>
          <a:xfrm>
            <a:off x="1425677" y="3085515"/>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sp>
        <p:nvSpPr>
          <p:cNvPr id="21" name="TextBox 20"/>
          <p:cNvSpPr txBox="1"/>
          <p:nvPr/>
        </p:nvSpPr>
        <p:spPr>
          <a:xfrm>
            <a:off x="7831705" y="2800760"/>
            <a:ext cx="110158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1.1 Å</a:t>
            </a:r>
            <a:endParaRPr lang="en-US" dirty="0">
              <a:solidFill>
                <a:srgbClr val="000000"/>
              </a:solidFill>
              <a:latin typeface="Arial"/>
            </a:endParaRPr>
          </a:p>
        </p:txBody>
      </p:sp>
      <p:grpSp>
        <p:nvGrpSpPr>
          <p:cNvPr id="23" name="Group 22"/>
          <p:cNvGrpSpPr/>
          <p:nvPr/>
        </p:nvGrpSpPr>
        <p:grpSpPr>
          <a:xfrm rot="21540000">
            <a:off x="2238270" y="3411014"/>
            <a:ext cx="4867631" cy="1289983"/>
            <a:chOff x="2238398" y="3425688"/>
            <a:chExt cx="4867631" cy="1289983"/>
          </a:xfrm>
        </p:grpSpPr>
        <p:grpSp>
          <p:nvGrpSpPr>
            <p:cNvPr id="28" name="Group 27"/>
            <p:cNvGrpSpPr/>
            <p:nvPr/>
          </p:nvGrpSpPr>
          <p:grpSpPr>
            <a:xfrm rot="21060000">
              <a:off x="3935514" y="3425688"/>
              <a:ext cx="3170515" cy="943299"/>
              <a:chOff x="3947419" y="3566167"/>
              <a:chExt cx="3170515" cy="943299"/>
            </a:xfrm>
          </p:grpSpPr>
          <p:sp>
            <p:nvSpPr>
              <p:cNvPr id="37" name="Rectangle 36"/>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dirty="0" smtClean="0">
                    <a:solidFill>
                      <a:srgbClr val="000000"/>
                    </a:solidFill>
                  </a:rPr>
                  <a:t>Si</a:t>
                </a:r>
                <a:endParaRPr lang="en-US" sz="3200" dirty="0">
                  <a:solidFill>
                    <a:srgbClr val="000000"/>
                  </a:solidFill>
                </a:endParaRPr>
              </a:p>
            </p:txBody>
          </p:sp>
          <p:cxnSp>
            <p:nvCxnSpPr>
              <p:cNvPr id="38" name="Straight Arrow Connector 37"/>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747046" y="3566167"/>
                <a:ext cx="13708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3.135 Å</a:t>
                </a:r>
                <a:endParaRPr lang="en-US" dirty="0">
                  <a:solidFill>
                    <a:srgbClr val="000000"/>
                  </a:solidFill>
                  <a:latin typeface="Arial"/>
                </a:endParaRPr>
              </a:p>
            </p:txBody>
          </p:sp>
        </p:grpSp>
        <p:sp>
          <p:nvSpPr>
            <p:cNvPr id="36" name="Rectangle 35"/>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50" name="TextBox 49"/>
          <p:cNvSpPr txBox="1"/>
          <p:nvPr/>
        </p:nvSpPr>
        <p:spPr>
          <a:xfrm>
            <a:off x="822792" y="5448124"/>
            <a:ext cx="7257115"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DCM = Double Crystal </a:t>
            </a:r>
            <a:r>
              <a:rPr lang="en-US" sz="3200" dirty="0" err="1" smtClean="0">
                <a:solidFill>
                  <a:srgbClr val="000000"/>
                </a:solidFill>
                <a:latin typeface="Arial"/>
              </a:rPr>
              <a:t>Monochromator</a:t>
            </a:r>
            <a:endParaRPr lang="en-US" sz="3200" dirty="0">
              <a:solidFill>
                <a:srgbClr val="000000"/>
              </a:solidFill>
              <a:latin typeface="Arial"/>
            </a:endParaRPr>
          </a:p>
        </p:txBody>
      </p:sp>
    </p:spTree>
    <p:extLst>
      <p:ext uri="{BB962C8B-B14F-4D97-AF65-F5344CB8AC3E}">
        <p14:creationId xmlns:p14="http://schemas.microsoft.com/office/powerpoint/2010/main" val="32636010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z="6000" smtClean="0"/>
              <a:t>Adding noise</a:t>
            </a:r>
          </a:p>
        </p:txBody>
      </p:sp>
      <p:sp>
        <p:nvSpPr>
          <p:cNvPr id="41987"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388998898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1360000">
            <a:off x="2647372" y="3407062"/>
            <a:ext cx="6532849"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sz="2800" b="1" dirty="0">
                <a:solidFill>
                  <a:srgbClr val="000000"/>
                </a:solidFill>
                <a:latin typeface="Arial"/>
              </a:rPr>
              <a:t>n</a:t>
            </a:r>
            <a:r>
              <a:rPr lang="el-GR" sz="2800" b="1" dirty="0">
                <a:solidFill>
                  <a:srgbClr val="000000"/>
                </a:solidFill>
                <a:latin typeface="Arial"/>
                <a:cs typeface="Arial" pitchFamily="34" charset="0"/>
              </a:rPr>
              <a:t>λ</a:t>
            </a:r>
            <a:r>
              <a:rPr lang="en-US" sz="2800" b="1" dirty="0">
                <a:solidFill>
                  <a:srgbClr val="000000"/>
                </a:solidFill>
                <a:latin typeface="Arial"/>
                <a:cs typeface="Arial" pitchFamily="34" charset="0"/>
              </a:rPr>
              <a:t> = 2d sin(</a:t>
            </a:r>
            <a:r>
              <a:rPr lang="el-GR" sz="2800" b="1" dirty="0">
                <a:solidFill>
                  <a:srgbClr val="000000"/>
                </a:solidFill>
                <a:latin typeface="Arial"/>
                <a:cs typeface="Arial" pitchFamily="34" charset="0"/>
              </a:rPr>
              <a:t>θ</a:t>
            </a:r>
            <a:r>
              <a:rPr lang="en-US" sz="2800" b="1" dirty="0">
                <a:solidFill>
                  <a:srgbClr val="000000"/>
                </a:solidFill>
                <a:latin typeface="Arial"/>
                <a:cs typeface="Arial" pitchFamily="34" charset="0"/>
              </a:rPr>
              <a:t>)</a:t>
            </a:r>
            <a:endParaRPr lang="el-GR" sz="2800" b="1" dirty="0">
              <a:solidFill>
                <a:srgbClr val="000000"/>
              </a:solidFill>
              <a:latin typeface="Arial"/>
              <a:cs typeface="Arial" pitchFamily="34" charset="0"/>
            </a:endParaRPr>
          </a:p>
        </p:txBody>
      </p:sp>
      <p:sp>
        <p:nvSpPr>
          <p:cNvPr id="2" name="TextBox 1"/>
          <p:cNvSpPr txBox="1"/>
          <p:nvPr/>
        </p:nvSpPr>
        <p:spPr>
          <a:xfrm>
            <a:off x="1425677" y="3085515"/>
            <a:ext cx="122982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1.54 Å</a:t>
            </a:r>
            <a:endParaRPr lang="en-US" dirty="0">
              <a:solidFill>
                <a:srgbClr val="000000"/>
              </a:solidFill>
              <a:latin typeface="Arial"/>
            </a:endParaRPr>
          </a:p>
        </p:txBody>
      </p:sp>
      <p:sp>
        <p:nvSpPr>
          <p:cNvPr id="37" name="TextBox 36"/>
          <p:cNvSpPr txBox="1"/>
          <p:nvPr/>
        </p:nvSpPr>
        <p:spPr>
          <a:xfrm rot="21352348">
            <a:off x="1283408" y="3766939"/>
            <a:ext cx="111761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θ</a:t>
            </a:r>
            <a:r>
              <a:rPr lang="en-US" dirty="0" smtClean="0">
                <a:solidFill>
                  <a:srgbClr val="000000"/>
                </a:solidFill>
                <a:latin typeface="Arial"/>
              </a:rPr>
              <a:t> = 1.84°</a:t>
            </a:r>
            <a:endParaRPr lang="en-US" dirty="0">
              <a:solidFill>
                <a:srgbClr val="000000"/>
              </a:solidFill>
              <a:latin typeface="Arial"/>
            </a:endParaRPr>
          </a:p>
        </p:txBody>
      </p:sp>
      <p:sp>
        <p:nvSpPr>
          <p:cNvPr id="38" name="TextBox 37"/>
          <p:cNvSpPr txBox="1"/>
          <p:nvPr/>
        </p:nvSpPr>
        <p:spPr>
          <a:xfrm rot="21372597">
            <a:off x="6721092" y="2892106"/>
            <a:ext cx="1229824" cy="369332"/>
          </a:xfrm>
          <a:prstGeom prst="rect">
            <a:avLst/>
          </a:prstGeom>
          <a:noFill/>
        </p:spPr>
        <p:txBody>
          <a:bodyPr wrap="none" rtlCol="0">
            <a:spAutoFit/>
          </a:bodyPr>
          <a:lstStyle/>
          <a:p>
            <a:pPr fontAlgn="auto">
              <a:spcBef>
                <a:spcPts val="0"/>
              </a:spcBef>
              <a:spcAft>
                <a:spcPts val="0"/>
              </a:spcAft>
            </a:pPr>
            <a:r>
              <a:rPr lang="el-GR" dirty="0" smtClean="0">
                <a:solidFill>
                  <a:srgbClr val="000000"/>
                </a:solidFill>
                <a:latin typeface="Arial"/>
              </a:rPr>
              <a:t>λ</a:t>
            </a:r>
            <a:r>
              <a:rPr lang="en-US" dirty="0" smtClean="0">
                <a:solidFill>
                  <a:srgbClr val="000000"/>
                </a:solidFill>
                <a:latin typeface="Arial"/>
              </a:rPr>
              <a:t> = 1.54 Å</a:t>
            </a:r>
            <a:endParaRPr lang="en-US" dirty="0">
              <a:solidFill>
                <a:srgbClr val="000000"/>
              </a:solidFill>
              <a:latin typeface="Arial"/>
            </a:endParaRPr>
          </a:p>
        </p:txBody>
      </p:sp>
      <p:grpSp>
        <p:nvGrpSpPr>
          <p:cNvPr id="13" name="Group 12"/>
          <p:cNvGrpSpPr/>
          <p:nvPr/>
        </p:nvGrpSpPr>
        <p:grpSpPr>
          <a:xfrm rot="21480000">
            <a:off x="1425677" y="3573105"/>
            <a:ext cx="5536721" cy="943299"/>
            <a:chOff x="1425677" y="3573105"/>
            <a:chExt cx="5536721" cy="943299"/>
          </a:xfrm>
        </p:grpSpPr>
        <p:sp>
          <p:nvSpPr>
            <p:cNvPr id="3" name="Rectangle 2"/>
            <p:cNvSpPr/>
            <p:nvPr/>
          </p:nvSpPr>
          <p:spPr>
            <a:xfrm>
              <a:off x="2654338" y="3602004"/>
              <a:ext cx="2675318" cy="914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fontAlgn="auto">
                <a:spcBef>
                  <a:spcPts val="0"/>
                </a:spcBef>
                <a:spcAft>
                  <a:spcPts val="0"/>
                </a:spcAft>
              </a:pPr>
              <a:r>
                <a:rPr lang="en-US" sz="3200" dirty="0" smtClean="0">
                  <a:solidFill>
                    <a:srgbClr val="000000"/>
                  </a:solidFill>
                </a:rPr>
                <a:t>Mo/C</a:t>
              </a:r>
              <a:endParaRPr lang="en-US" sz="3200" dirty="0">
                <a:solidFill>
                  <a:srgbClr val="000000"/>
                </a:solidFill>
              </a:endParaRPr>
            </a:p>
          </p:txBody>
        </p:sp>
        <p:cxnSp>
          <p:nvCxnSpPr>
            <p:cNvPr id="25" name="Straight Arrow Connector 24"/>
            <p:cNvCxnSpPr/>
            <p:nvPr/>
          </p:nvCxnSpPr>
          <p:spPr>
            <a:xfrm rot="5400000">
              <a:off x="5540732" y="3384496"/>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40732" y="375056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40732" y="347601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40732" y="35675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40732" y="3659047"/>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12110" y="3573105"/>
              <a:ext cx="10502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d = 24 Å</a:t>
              </a:r>
              <a:endParaRPr lang="en-US" dirty="0">
                <a:solidFill>
                  <a:srgbClr val="000000"/>
                </a:solidFill>
                <a:latin typeface="Arial"/>
              </a:endParaRPr>
            </a:p>
          </p:txBody>
        </p:sp>
        <p:cxnSp>
          <p:nvCxnSpPr>
            <p:cNvPr id="6" name="Straight Connector 5"/>
            <p:cNvCxnSpPr/>
            <p:nvPr/>
          </p:nvCxnSpPr>
          <p:spPr>
            <a:xfrm flipH="1">
              <a:off x="1425677" y="3595355"/>
              <a:ext cx="15787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p:cNvCxnSpPr/>
          <p:nvPr/>
        </p:nvCxnSpPr>
        <p:spPr>
          <a:xfrm flipH="1">
            <a:off x="2655820" y="3581268"/>
            <a:ext cx="2651076" cy="9257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2662237" y="3947113"/>
            <a:ext cx="2651760" cy="88814"/>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2655820" y="3672729"/>
            <a:ext cx="2654270" cy="92695"/>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2651501" y="3764190"/>
            <a:ext cx="2661784" cy="9295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2655820" y="3855651"/>
            <a:ext cx="2660658" cy="92919"/>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2925912" y="5448124"/>
            <a:ext cx="3122971" cy="584775"/>
          </a:xfrm>
          <a:prstGeom prst="rect">
            <a:avLst/>
          </a:prstGeom>
          <a:noFill/>
        </p:spPr>
        <p:txBody>
          <a:bodyPr wrap="none" rtlCol="0">
            <a:spAutoFit/>
          </a:bodyPr>
          <a:lstStyle/>
          <a:p>
            <a:pPr fontAlgn="auto">
              <a:spcBef>
                <a:spcPts val="0"/>
              </a:spcBef>
              <a:spcAft>
                <a:spcPts val="0"/>
              </a:spcAft>
            </a:pPr>
            <a:r>
              <a:rPr lang="en-US" sz="3200" dirty="0" smtClean="0">
                <a:solidFill>
                  <a:srgbClr val="000000"/>
                </a:solidFill>
                <a:latin typeface="Arial"/>
              </a:rPr>
              <a:t>Multilayer optics</a:t>
            </a:r>
            <a:endParaRPr lang="en-US" sz="3200" dirty="0">
              <a:solidFill>
                <a:srgbClr val="000000"/>
              </a:solidFill>
              <a:latin typeface="Arial"/>
            </a:endParaRPr>
          </a:p>
        </p:txBody>
      </p:sp>
    </p:spTree>
    <p:extLst>
      <p:ext uri="{BB962C8B-B14F-4D97-AF65-F5344CB8AC3E}">
        <p14:creationId xmlns:p14="http://schemas.microsoft.com/office/powerpoint/2010/main" val="345178377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01327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solidFill>
                  <a:srgbClr val="FF0000"/>
                </a:solidFill>
              </a:rPr>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392661383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itle 1"/>
          <p:cNvSpPr txBox="1">
            <a:spLocks/>
          </p:cNvSpPr>
          <p:nvPr/>
        </p:nvSpPr>
        <p:spPr bwMode="auto">
          <a:xfrm>
            <a:off x="457200" y="0"/>
            <a:ext cx="8229600" cy="585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auto" hangingPunct="1">
              <a:spcBef>
                <a:spcPts val="0"/>
              </a:spcBef>
              <a:spcAft>
                <a:spcPts val="0"/>
              </a:spcAft>
            </a:pPr>
            <a:r>
              <a:rPr lang="en-US" sz="4400" dirty="0">
                <a:solidFill>
                  <a:srgbClr val="000000"/>
                </a:solidFill>
                <a:cs typeface="Arial" pitchFamily="34" charset="0"/>
              </a:rPr>
              <a:t>The </a:t>
            </a:r>
            <a:r>
              <a:rPr lang="en-US" sz="4400" dirty="0" smtClean="0">
                <a:solidFill>
                  <a:srgbClr val="000000"/>
                </a:solidFill>
                <a:cs typeface="Arial" pitchFamily="34" charset="0"/>
              </a:rPr>
              <a:t>number of </a:t>
            </a:r>
            <a:r>
              <a:rPr lang="en-US" sz="4400" dirty="0" smtClean="0">
                <a:solidFill>
                  <a:srgbClr val="00B050"/>
                </a:solidFill>
                <a:cs typeface="Arial" pitchFamily="34" charset="0"/>
              </a:rPr>
              <a:t>photons </a:t>
            </a:r>
            <a:r>
              <a:rPr lang="en-US" sz="4400" dirty="0" smtClean="0">
                <a:solidFill>
                  <a:srgbClr val="000000"/>
                </a:solidFill>
                <a:cs typeface="Arial" pitchFamily="34" charset="0"/>
              </a:rPr>
              <a:t>scattered</a:t>
            </a:r>
            <a:endParaRPr lang="en-US" sz="4400" dirty="0">
              <a:solidFill>
                <a:srgbClr val="000000"/>
              </a:solidFill>
              <a:cs typeface="Arial" pitchFamily="34" charset="0"/>
            </a:endParaRPr>
          </a:p>
          <a:p>
            <a:pPr algn="ctr" eaLnBrk="1" fontAlgn="auto" hangingPunct="1">
              <a:spcBef>
                <a:spcPts val="0"/>
              </a:spcBef>
              <a:spcAft>
                <a:spcPts val="0"/>
              </a:spcAft>
            </a:pPr>
            <a:r>
              <a:rPr lang="en-US" sz="4400" dirty="0">
                <a:solidFill>
                  <a:srgbClr val="000000"/>
                </a:solidFill>
                <a:cs typeface="Arial" pitchFamily="34" charset="0"/>
              </a:rPr>
              <a:t>b</a:t>
            </a:r>
            <a:r>
              <a:rPr lang="en-US" sz="4400" dirty="0" smtClean="0">
                <a:solidFill>
                  <a:srgbClr val="000000"/>
                </a:solidFill>
                <a:cs typeface="Arial" pitchFamily="34" charset="0"/>
              </a:rPr>
              <a:t>efore crystal is dead</a:t>
            </a:r>
            <a:endParaRPr lang="en-US" sz="4400" dirty="0">
              <a:solidFill>
                <a:srgbClr val="000000"/>
              </a:solidFill>
              <a:cs typeface="Arial" pitchFamily="34" charset="0"/>
            </a:endParaRPr>
          </a:p>
          <a:p>
            <a:pPr algn="ctr" eaLnBrk="1" fontAlgn="auto" hangingPunct="1">
              <a:spcBef>
                <a:spcPts val="0"/>
              </a:spcBef>
              <a:spcAft>
                <a:spcPts val="0"/>
              </a:spcAft>
            </a:pPr>
            <a:endParaRPr lang="en-US" sz="4400" dirty="0">
              <a:solidFill>
                <a:srgbClr val="000000"/>
              </a:solidFill>
              <a:cs typeface="Arial" pitchFamily="34" charset="0"/>
            </a:endParaRPr>
          </a:p>
          <a:p>
            <a:pPr algn="ctr" eaLnBrk="1" fontAlgn="auto" hangingPunct="1">
              <a:spcBef>
                <a:spcPts val="0"/>
              </a:spcBef>
              <a:spcAft>
                <a:spcPts val="0"/>
              </a:spcAft>
            </a:pPr>
            <a:r>
              <a:rPr lang="en-US" sz="4400" dirty="0">
                <a:solidFill>
                  <a:srgbClr val="000000"/>
                </a:solidFill>
                <a:cs typeface="Arial" pitchFamily="34" charset="0"/>
              </a:rPr>
              <a:t>is </a:t>
            </a:r>
            <a:r>
              <a:rPr lang="en-US" sz="4400" b="1" dirty="0">
                <a:solidFill>
                  <a:srgbClr val="FF0000"/>
                </a:solidFill>
                <a:cs typeface="Arial" pitchFamily="34" charset="0"/>
              </a:rPr>
              <a:t>independent</a:t>
            </a:r>
          </a:p>
          <a:p>
            <a:pPr algn="ctr" eaLnBrk="1" fontAlgn="auto" hangingPunct="1">
              <a:spcBef>
                <a:spcPts val="0"/>
              </a:spcBef>
              <a:spcAft>
                <a:spcPts val="0"/>
              </a:spcAft>
            </a:pPr>
            <a:r>
              <a:rPr lang="en-US" sz="4400" dirty="0">
                <a:solidFill>
                  <a:srgbClr val="000000"/>
                </a:solidFill>
                <a:cs typeface="Arial" pitchFamily="34" charset="0"/>
              </a:rPr>
              <a:t>of data collection </a:t>
            </a:r>
            <a:r>
              <a:rPr lang="en-US" sz="4400" dirty="0" smtClean="0">
                <a:solidFill>
                  <a:srgbClr val="000000"/>
                </a:solidFill>
                <a:cs typeface="Arial" pitchFamily="34" charset="0"/>
              </a:rPr>
              <a:t>time</a:t>
            </a:r>
          </a:p>
          <a:p>
            <a:pPr algn="ctr" eaLnBrk="1" fontAlgn="auto" hangingPunct="1">
              <a:spcBef>
                <a:spcPts val="0"/>
              </a:spcBef>
              <a:spcAft>
                <a:spcPts val="0"/>
              </a:spcAft>
            </a:pPr>
            <a:endParaRPr lang="en-US" sz="4400" dirty="0">
              <a:solidFill>
                <a:srgbClr val="000000"/>
              </a:solidFill>
              <a:cs typeface="Arial" pitchFamily="34" charset="0"/>
            </a:endParaRPr>
          </a:p>
          <a:p>
            <a:pPr algn="ctr" eaLnBrk="1" fontAlgn="auto" hangingPunct="1">
              <a:spcBef>
                <a:spcPts val="0"/>
              </a:spcBef>
              <a:spcAft>
                <a:spcPts val="0"/>
              </a:spcAft>
            </a:pPr>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10</a:t>
            </a:r>
            <a:r>
              <a:rPr lang="en-US" altLang="en-US" sz="4400" baseline="30000" dirty="0">
                <a:solidFill>
                  <a:srgbClr val="000000"/>
                </a:solidFill>
                <a:cs typeface="Arial" charset="0"/>
              </a:rPr>
              <a:t>6</a:t>
            </a:r>
            <a:r>
              <a:rPr lang="en-US" altLang="en-US" sz="4400" dirty="0">
                <a:solidFill>
                  <a:srgbClr val="000000"/>
                </a:solidFill>
                <a:cs typeface="Arial" charset="0"/>
              </a:rPr>
              <a:t> </a:t>
            </a:r>
            <a:r>
              <a:rPr lang="en-US" altLang="en-US" sz="4400" dirty="0" smtClean="0">
                <a:solidFill>
                  <a:srgbClr val="000000"/>
                </a:solidFill>
                <a:cs typeface="Arial" charset="0"/>
              </a:rPr>
              <a:t>photons</a:t>
            </a:r>
            <a:endParaRPr lang="en-US" altLang="en-US" sz="4400" dirty="0">
              <a:solidFill>
                <a:srgbClr val="000000"/>
              </a:solidFill>
              <a:cs typeface="Arial" charset="0"/>
            </a:endParaRPr>
          </a:p>
        </p:txBody>
      </p:sp>
      <p:sp>
        <p:nvSpPr>
          <p:cNvPr id="48131" name="Rectangle 1"/>
          <p:cNvSpPr>
            <a:spLocks noChangeArrowheads="1"/>
          </p:cNvSpPr>
          <p:nvPr/>
        </p:nvSpPr>
        <p:spPr bwMode="auto">
          <a:xfrm>
            <a:off x="0" y="5934075"/>
            <a:ext cx="9144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auto">
              <a:spcBef>
                <a:spcPts val="0"/>
              </a:spcBef>
              <a:spcAft>
                <a:spcPts val="0"/>
              </a:spcAft>
            </a:pPr>
            <a:r>
              <a:rPr lang="en-US">
                <a:solidFill>
                  <a:srgbClr val="000000"/>
                </a:solidFill>
                <a:latin typeface="Arial"/>
              </a:rPr>
              <a:t>Henderson, 1990; Gonzalez &amp; Nave, 1994; Glaeser</a:t>
            </a:r>
            <a:r>
              <a:rPr lang="en-US" i="1">
                <a:solidFill>
                  <a:srgbClr val="000000"/>
                </a:solidFill>
                <a:latin typeface="Arial"/>
              </a:rPr>
              <a:t> et al.</a:t>
            </a:r>
            <a:r>
              <a:rPr lang="en-US">
                <a:solidFill>
                  <a:srgbClr val="000000"/>
                </a:solidFill>
                <a:latin typeface="Arial"/>
              </a:rPr>
              <a:t>, 2000; Sliz</a:t>
            </a:r>
            <a:r>
              <a:rPr lang="en-US" i="1">
                <a:solidFill>
                  <a:srgbClr val="000000"/>
                </a:solidFill>
                <a:latin typeface="Arial"/>
              </a:rPr>
              <a:t> et al.</a:t>
            </a:r>
            <a:r>
              <a:rPr lang="en-US">
                <a:solidFill>
                  <a:srgbClr val="000000"/>
                </a:solidFill>
                <a:latin typeface="Arial"/>
              </a:rPr>
              <a:t>, 2003; Leiros</a:t>
            </a:r>
            <a:r>
              <a:rPr lang="en-US" i="1">
                <a:solidFill>
                  <a:srgbClr val="000000"/>
                </a:solidFill>
                <a:latin typeface="Arial"/>
              </a:rPr>
              <a:t> et al.</a:t>
            </a:r>
            <a:r>
              <a:rPr lang="en-US">
                <a:solidFill>
                  <a:srgbClr val="000000"/>
                </a:solidFill>
                <a:latin typeface="Arial"/>
              </a:rPr>
              <a:t>, 2006; Owen</a:t>
            </a:r>
            <a:r>
              <a:rPr lang="en-US" i="1">
                <a:solidFill>
                  <a:srgbClr val="000000"/>
                </a:solidFill>
                <a:latin typeface="Arial"/>
              </a:rPr>
              <a:t> et al.</a:t>
            </a:r>
            <a:r>
              <a:rPr lang="en-US">
                <a:solidFill>
                  <a:srgbClr val="000000"/>
                </a:solidFill>
                <a:latin typeface="Arial"/>
              </a:rPr>
              <a:t>, 2006; Garman &amp; McSweeney, 2006; Garman &amp; Nave, 2009; Holton, 2009</a:t>
            </a:r>
          </a:p>
        </p:txBody>
      </p:sp>
    </p:spTree>
    <p:extLst>
      <p:ext uri="{BB962C8B-B14F-4D97-AF65-F5344CB8AC3E}">
        <p14:creationId xmlns:p14="http://schemas.microsoft.com/office/powerpoint/2010/main" val="3154611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942632592"/>
              </p:ext>
            </p:extLst>
          </p:nvPr>
        </p:nvGraphicFramePr>
        <p:xfrm>
          <a:off x="381000" y="1905001"/>
          <a:ext cx="8077200" cy="1735098"/>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synchrotron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2.5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400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29188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1802606906"/>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synchrotron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2.5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400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100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6034980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659555865"/>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synchrotron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72 x 10</a:t>
                      </a:r>
                      <a:r>
                        <a:rPr lang="en-US" baseline="30000" dirty="0" smtClean="0">
                          <a:solidFill>
                            <a:sysClr val="windowText" lastClr="000000"/>
                          </a:solidFill>
                        </a:rPr>
                        <a:t>6</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 hours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417223360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1336243609"/>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synchrotron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x 10</a:t>
                      </a:r>
                      <a:r>
                        <a:rPr lang="en-US" baseline="30000" dirty="0" smtClean="0">
                          <a:solidFill>
                            <a:sysClr val="windowText" lastClr="000000"/>
                          </a:solidFill>
                        </a:rPr>
                        <a:t>6</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10 days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0.6</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40901078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1890942398"/>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synchrotron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8 x 10</a:t>
                      </a:r>
                      <a:r>
                        <a:rPr lang="en-US" baseline="30000" dirty="0" smtClean="0">
                          <a:solidFill>
                            <a:sysClr val="windowText" lastClr="000000"/>
                          </a:solidFill>
                        </a:rPr>
                        <a:t>4</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5 months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0.6</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405476569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solidFill>
                  <a:srgbClr val="FF0000"/>
                </a:solidFill>
              </a:rPr>
              <a:t>Dispersion	</a:t>
            </a:r>
            <a:r>
              <a:rPr lang="el-GR" sz="2400" dirty="0" smtClean="0">
                <a:solidFill>
                  <a:srgbClr val="FF0000"/>
                </a:solidFill>
              </a:rPr>
              <a:t>Δλ</a:t>
            </a:r>
            <a:r>
              <a:rPr lang="en-US" sz="2400" dirty="0" smtClean="0">
                <a:solidFill>
                  <a:srgbClr val="FF0000"/>
                </a:solidFill>
              </a:rPr>
              <a:t>/</a:t>
            </a:r>
            <a:r>
              <a:rPr lang="el-GR" sz="2400" dirty="0" smtClean="0">
                <a:solidFill>
                  <a:srgbClr val="FF0000"/>
                </a:solidFill>
              </a:rPr>
              <a:t>λ</a:t>
            </a:r>
            <a:r>
              <a:rPr lang="en-US" sz="2400" dirty="0" smtClean="0">
                <a:solidFill>
                  <a:srgbClr val="FF0000"/>
                </a:solidFill>
              </a:rPr>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5454710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sz="6000" smtClean="0"/>
              <a:t>Adding noise</a:t>
            </a:r>
          </a:p>
        </p:txBody>
      </p:sp>
      <p:sp>
        <p:nvSpPr>
          <p:cNvPr id="43011"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10</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10.05</a:t>
            </a:r>
            <a:r>
              <a:rPr lang="en-US" altLang="en-US" sz="5400" baseline="50000" smtClean="0">
                <a:solidFill>
                  <a:schemeClr val="bg2"/>
                </a:solidFill>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370269654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pd.chem.ucl.ac.uk/pdnn/inst1/alpha12.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 name="AutoShape 4" descr="http://pd.chem.ucl.ac.uk/pdnn/inst1/alpha12.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AutoShape 6" descr="http://pd.chem.ucl.ac.uk/pdnn/inst1/alpha12.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10" descr="http://pd.chem.ucl.ac.uk/pdnn/inst1/alpha12.gif"/>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447800"/>
            <a:ext cx="7162800" cy="4746434"/>
          </a:xfrm>
          <a:prstGeom prst="rect">
            <a:avLst/>
          </a:prstGeom>
        </p:spPr>
      </p:pic>
      <p:sp>
        <p:nvSpPr>
          <p:cNvPr id="8" name="TextBox 7"/>
          <p:cNvSpPr txBox="1"/>
          <p:nvPr/>
        </p:nvSpPr>
        <p:spPr>
          <a:xfrm>
            <a:off x="838200" y="152400"/>
            <a:ext cx="7401963" cy="1323439"/>
          </a:xfrm>
          <a:prstGeom prst="rect">
            <a:avLst/>
          </a:prstGeom>
          <a:noFill/>
        </p:spPr>
        <p:txBody>
          <a:bodyPr wrap="none" rtlCol="0">
            <a:spAutoFit/>
          </a:bodyPr>
          <a:lstStyle/>
          <a:p>
            <a:r>
              <a:rPr lang="en-US" sz="4000" dirty="0" smtClean="0">
                <a:solidFill>
                  <a:srgbClr val="000000"/>
                </a:solidFill>
              </a:rPr>
              <a:t>Two-color experiment (ca 1914)</a:t>
            </a:r>
          </a:p>
          <a:p>
            <a:pPr algn="ctr"/>
            <a:r>
              <a:rPr lang="en-US" sz="4000" dirty="0" smtClean="0">
                <a:solidFill>
                  <a:srgbClr val="000000"/>
                </a:solidFill>
              </a:rPr>
              <a:t>(Cu source)</a:t>
            </a:r>
            <a:endParaRPr lang="en-US" sz="4000" dirty="0">
              <a:solidFill>
                <a:srgbClr val="000000"/>
              </a:solidFill>
            </a:endParaRPr>
          </a:p>
        </p:txBody>
      </p:sp>
      <p:cxnSp>
        <p:nvCxnSpPr>
          <p:cNvPr id="10" name="Straight Arrow Connector 9"/>
          <p:cNvCxnSpPr/>
          <p:nvPr/>
        </p:nvCxnSpPr>
        <p:spPr>
          <a:xfrm>
            <a:off x="3505200" y="3200400"/>
            <a:ext cx="2438400"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72000" y="2743200"/>
            <a:ext cx="787395" cy="369332"/>
          </a:xfrm>
          <a:prstGeom prst="rect">
            <a:avLst/>
          </a:prstGeom>
          <a:noFill/>
        </p:spPr>
        <p:txBody>
          <a:bodyPr wrap="none" rtlCol="0">
            <a:spAutoFit/>
          </a:bodyPr>
          <a:lstStyle/>
          <a:p>
            <a:r>
              <a:rPr lang="en-US" dirty="0" smtClean="0">
                <a:solidFill>
                  <a:srgbClr val="000000"/>
                </a:solidFill>
              </a:rPr>
              <a:t>20 eV</a:t>
            </a:r>
            <a:endParaRPr lang="en-US" dirty="0">
              <a:solidFill>
                <a:srgbClr val="000000"/>
              </a:solidFill>
            </a:endParaRPr>
          </a:p>
        </p:txBody>
      </p:sp>
    </p:spTree>
    <p:extLst>
      <p:ext uri="{BB962C8B-B14F-4D97-AF65-F5344CB8AC3E}">
        <p14:creationId xmlns:p14="http://schemas.microsoft.com/office/powerpoint/2010/main" val="2820879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141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1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1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1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8141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142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2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142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2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3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8143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8143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8143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8143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8143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3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3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8143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143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8144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Tree>
    <p:extLst>
      <p:ext uri="{BB962C8B-B14F-4D97-AF65-F5344CB8AC3E}">
        <p14:creationId xmlns:p14="http://schemas.microsoft.com/office/powerpoint/2010/main" val="424290937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4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3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38" name="Rectangle 6"/>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39" name="Rectangle 7"/>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82443"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4" name="Rectangle 12"/>
          <p:cNvSpPr>
            <a:spLocks noChangeArrowheads="1"/>
          </p:cNvSpPr>
          <p:nvPr/>
        </p:nvSpPr>
        <p:spPr bwMode="auto">
          <a:xfrm>
            <a:off x="5373688" y="3319463"/>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5" name="Rectangle 13"/>
          <p:cNvSpPr>
            <a:spLocks noChangeArrowheads="1"/>
          </p:cNvSpPr>
          <p:nvPr/>
        </p:nvSpPr>
        <p:spPr bwMode="auto">
          <a:xfrm rot="245137">
            <a:off x="5341938"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6"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7" name="Oval 15"/>
          <p:cNvSpPr>
            <a:spLocks noChangeArrowheads="1"/>
          </p:cNvSpPr>
          <p:nvPr/>
        </p:nvSpPr>
        <p:spPr bwMode="auto">
          <a:xfrm>
            <a:off x="-2943225" y="182563"/>
            <a:ext cx="7886700" cy="100552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8" name="Rectangle 16"/>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2450" name="Line 18"/>
          <p:cNvSpPr>
            <a:spLocks noChangeShapeType="1"/>
          </p:cNvSpPr>
          <p:nvPr/>
        </p:nvSpPr>
        <p:spPr bwMode="auto">
          <a:xfrm>
            <a:off x="422275" y="5192713"/>
            <a:ext cx="4154488" cy="6238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51" name="Rectangle 19"/>
          <p:cNvSpPr>
            <a:spLocks noChangeArrowheads="1"/>
          </p:cNvSpPr>
          <p:nvPr/>
        </p:nvSpPr>
        <p:spPr bwMode="auto">
          <a:xfrm rot="3899312">
            <a:off x="5845969" y="1791494"/>
            <a:ext cx="119063" cy="1755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82452" name="Line 20"/>
          <p:cNvSpPr>
            <a:spLocks noChangeShapeType="1"/>
          </p:cNvSpPr>
          <p:nvPr/>
        </p:nvSpPr>
        <p:spPr bwMode="auto">
          <a:xfrm flipV="1">
            <a:off x="434975" y="1958975"/>
            <a:ext cx="7010400" cy="32337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53" name="Line 21"/>
          <p:cNvSpPr>
            <a:spLocks noChangeShapeType="1"/>
          </p:cNvSpPr>
          <p:nvPr/>
        </p:nvSpPr>
        <p:spPr bwMode="auto">
          <a:xfrm>
            <a:off x="5370513" y="3300413"/>
            <a:ext cx="49212" cy="158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824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824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824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824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824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60" name="Line 28"/>
          <p:cNvSpPr>
            <a:spLocks noChangeShapeType="1"/>
          </p:cNvSpPr>
          <p:nvPr/>
        </p:nvSpPr>
        <p:spPr bwMode="auto">
          <a:xfrm flipH="1" flipV="1">
            <a:off x="4638675" y="3259138"/>
            <a:ext cx="1135063" cy="1946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61" name="Text Box 29"/>
          <p:cNvSpPr txBox="1">
            <a:spLocks noChangeArrowheads="1"/>
          </p:cNvSpPr>
          <p:nvPr/>
        </p:nvSpPr>
        <p:spPr bwMode="auto">
          <a:xfrm>
            <a:off x="5100638" y="38893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82462" name="Line 30"/>
          <p:cNvSpPr>
            <a:spLocks noChangeShapeType="1"/>
          </p:cNvSpPr>
          <p:nvPr/>
        </p:nvSpPr>
        <p:spPr bwMode="auto">
          <a:xfrm>
            <a:off x="444500" y="5195888"/>
            <a:ext cx="53197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82463" name="Text Box 31"/>
          <p:cNvSpPr txBox="1">
            <a:spLocks noChangeArrowheads="1"/>
          </p:cNvSpPr>
          <p:nvPr/>
        </p:nvSpPr>
        <p:spPr bwMode="auto">
          <a:xfrm>
            <a:off x="3294063" y="483235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82464" name="Text Box 32"/>
          <p:cNvSpPr txBox="1">
            <a:spLocks noChangeArrowheads="1"/>
          </p:cNvSpPr>
          <p:nvPr/>
        </p:nvSpPr>
        <p:spPr bwMode="auto">
          <a:xfrm>
            <a:off x="2201863" y="364172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Tree>
    <p:extLst>
      <p:ext uri="{BB962C8B-B14F-4D97-AF65-F5344CB8AC3E}">
        <p14:creationId xmlns:p14="http://schemas.microsoft.com/office/powerpoint/2010/main" val="219020207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dispersion_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a:t>
            </a:r>
            <a:endParaRPr lang="en-US" altLang="en-US" smtClean="0">
              <a:solidFill>
                <a:schemeClr val="tx1"/>
              </a:solidFill>
              <a:cs typeface="Arial" charset="0"/>
            </a:endParaRPr>
          </a:p>
        </p:txBody>
      </p:sp>
    </p:spTree>
    <p:extLst>
      <p:ext uri="{BB962C8B-B14F-4D97-AF65-F5344CB8AC3E}">
        <p14:creationId xmlns:p14="http://schemas.microsoft.com/office/powerpoint/2010/main" val="2253842605"/>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dispersion_0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p:cNvSpPr>
            <a:spLocks noGrp="1" noChangeArrowheads="1"/>
          </p:cNvSpPr>
          <p:nvPr>
            <p:ph type="title"/>
          </p:nvPr>
        </p:nvSpPr>
        <p:spPr>
          <a:xfrm>
            <a:off x="0" y="0"/>
            <a:ext cx="9729788"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0.014% (Si 111)</a:t>
            </a:r>
          </a:p>
        </p:txBody>
      </p:sp>
    </p:spTree>
    <p:extLst>
      <p:ext uri="{BB962C8B-B14F-4D97-AF65-F5344CB8AC3E}">
        <p14:creationId xmlns:p14="http://schemas.microsoft.com/office/powerpoint/2010/main" val="4167215507"/>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dispersion_02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0.25% (CuK</a:t>
            </a:r>
            <a:r>
              <a:rPr lang="el-GR" altLang="en-US" baseline="-25000" smtClean="0">
                <a:solidFill>
                  <a:schemeClr val="tx1"/>
                </a:solidFill>
                <a:cs typeface="Arial" charset="0"/>
              </a:rPr>
              <a:t>α</a:t>
            </a:r>
            <a:r>
              <a:rPr lang="en-US" altLang="en-US" smtClean="0">
                <a:solidFill>
                  <a:schemeClr val="tx1"/>
                </a:solidFill>
              </a:rPr>
              <a:t>)</a:t>
            </a:r>
          </a:p>
        </p:txBody>
      </p:sp>
    </p:spTree>
    <p:extLst>
      <p:ext uri="{BB962C8B-B14F-4D97-AF65-F5344CB8AC3E}">
        <p14:creationId xmlns:p14="http://schemas.microsoft.com/office/powerpoint/2010/main" val="2003910333"/>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dispersion_0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0.6%</a:t>
            </a:r>
            <a:endParaRPr lang="en-US" altLang="en-US" smtClean="0">
              <a:solidFill>
                <a:schemeClr val="tx1"/>
              </a:solidFill>
              <a:cs typeface="Arial" charset="0"/>
            </a:endParaRPr>
          </a:p>
        </p:txBody>
      </p:sp>
    </p:spTree>
    <p:extLst>
      <p:ext uri="{BB962C8B-B14F-4D97-AF65-F5344CB8AC3E}">
        <p14:creationId xmlns:p14="http://schemas.microsoft.com/office/powerpoint/2010/main" val="818760781"/>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dispersion_1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1.3%</a:t>
            </a:r>
            <a:endParaRPr lang="en-US" altLang="en-US" smtClean="0">
              <a:solidFill>
                <a:schemeClr val="tx1"/>
              </a:solidFill>
              <a:cs typeface="Arial" charset="0"/>
            </a:endParaRPr>
          </a:p>
        </p:txBody>
      </p:sp>
    </p:spTree>
    <p:extLst>
      <p:ext uri="{BB962C8B-B14F-4D97-AF65-F5344CB8AC3E}">
        <p14:creationId xmlns:p14="http://schemas.microsoft.com/office/powerpoint/2010/main" val="1723533119"/>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dispersion_25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2.6%</a:t>
            </a:r>
            <a:endParaRPr lang="en-US" altLang="en-US" smtClean="0">
              <a:solidFill>
                <a:schemeClr val="tx1"/>
              </a:solidFill>
              <a:cs typeface="Arial" charset="0"/>
            </a:endParaRPr>
          </a:p>
        </p:txBody>
      </p:sp>
    </p:spTree>
    <p:extLst>
      <p:ext uri="{BB962C8B-B14F-4D97-AF65-F5344CB8AC3E}">
        <p14:creationId xmlns:p14="http://schemas.microsoft.com/office/powerpoint/2010/main" val="3108550928"/>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dispersion_5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5.1%</a:t>
            </a:r>
            <a:endParaRPr lang="en-US" altLang="en-US" smtClean="0">
              <a:solidFill>
                <a:schemeClr val="tx1"/>
              </a:solidFill>
              <a:cs typeface="Arial" charset="0"/>
            </a:endParaRPr>
          </a:p>
        </p:txBody>
      </p:sp>
    </p:spTree>
    <p:extLst>
      <p:ext uri="{BB962C8B-B14F-4D97-AF65-F5344CB8AC3E}">
        <p14:creationId xmlns:p14="http://schemas.microsoft.com/office/powerpoint/2010/main" val="47904043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smtClean="0">
                <a:solidFill>
                  <a:srgbClr val="FF0000"/>
                </a:solidFill>
              </a:rPr>
              <a:t>Disorder </a:t>
            </a:r>
            <a:r>
              <a:rPr lang="en-US" altLang="en-US" sz="2400" dirty="0" smtClean="0">
                <a:solidFill>
                  <a:srgbClr val="FF0000"/>
                </a:solidFill>
              </a:rPr>
              <a:t>(including Radiation Damage)</a:t>
            </a:r>
            <a:endParaRPr lang="en-US" altLang="en-US" sz="3600" dirty="0" smtClean="0">
              <a:solidFill>
                <a:srgbClr val="FF0000"/>
              </a:solidFill>
            </a:endParaRPr>
          </a:p>
          <a:p>
            <a:pPr lvl="1" eaLnBrk="1" hangingPunct="1">
              <a:buFontTx/>
              <a:buNone/>
            </a:pPr>
            <a:r>
              <a:rPr lang="en-US" altLang="en-US" sz="3600" dirty="0" smtClean="0">
                <a:solidFill>
                  <a:srgbClr val="FF0000"/>
                </a:solidFill>
              </a:rPr>
              <a:t>Background</a:t>
            </a:r>
          </a:p>
          <a:p>
            <a:pPr eaLnBrk="1" hangingPunct="1"/>
            <a:r>
              <a:rPr lang="en-US" altLang="en-US" sz="4000" dirty="0" smtClean="0"/>
              <a:t>Phases</a:t>
            </a:r>
          </a:p>
          <a:p>
            <a:pPr lvl="1" eaLnBrk="1" hangingPunct="1">
              <a:buFontTx/>
              <a:buNone/>
            </a:pPr>
            <a:r>
              <a:rPr lang="en-US" altLang="en-US" sz="3600" dirty="0" smtClean="0">
                <a:solidFill>
                  <a:srgbClr val="FF0000"/>
                </a:solidFill>
              </a:rPr>
              <a:t>Non-isomorphism </a:t>
            </a:r>
            <a:r>
              <a:rPr lang="en-US" altLang="en-US" sz="2400" dirty="0" smtClean="0">
                <a:solidFill>
                  <a:srgbClr val="FF0000"/>
                </a:solidFill>
              </a:rPr>
              <a:t>(including Radiation Damage)</a:t>
            </a:r>
            <a:endParaRPr lang="en-US" altLang="en-US" sz="3600" dirty="0" smtClean="0">
              <a:solidFill>
                <a:srgbClr val="FF0000"/>
              </a:solidFill>
            </a:endParaRPr>
          </a:p>
          <a:p>
            <a:pPr lvl="1" eaLnBrk="1" hangingPunct="1">
              <a:buFontTx/>
              <a:buNone/>
            </a:pPr>
            <a:r>
              <a:rPr lang="en-US" altLang="en-US" sz="3600" dirty="0" smtClean="0">
                <a:solidFill>
                  <a:srgbClr val="FF0000"/>
                </a:solidFill>
              </a:rPr>
              <a:t>Vibration (beam, </a:t>
            </a:r>
            <a:r>
              <a:rPr lang="en-US" altLang="en-US" sz="3600" dirty="0" err="1" smtClean="0">
                <a:solidFill>
                  <a:srgbClr val="FF0000"/>
                </a:solidFill>
              </a:rPr>
              <a:t>xtal</a:t>
            </a:r>
            <a:r>
              <a:rPr lang="en-US" altLang="en-US" sz="3600" dirty="0" smtClean="0">
                <a:solidFill>
                  <a:srgbClr val="FF0000"/>
                </a:solidFill>
              </a:rPr>
              <a:t>, spindle, etc.)</a:t>
            </a:r>
          </a:p>
          <a:p>
            <a:pPr lvl="1" eaLnBrk="1" hangingPunct="1">
              <a:buFontTx/>
              <a:buNone/>
            </a:pPr>
            <a:r>
              <a:rPr lang="en-US" altLang="en-US" sz="3600" dirty="0" smtClean="0">
                <a:solidFill>
                  <a:srgbClr val="FF0000"/>
                </a:solidFill>
              </a:rPr>
              <a:t>Detector calibration</a:t>
            </a:r>
            <a:endParaRPr lang="en-US" altLang="en-US" sz="3200" dirty="0" smtClean="0">
              <a:solidFill>
                <a:srgbClr val="FF0000"/>
              </a:solidFill>
            </a:endParaRPr>
          </a:p>
        </p:txBody>
      </p:sp>
    </p:spTree>
    <p:extLst>
      <p:ext uri="{BB962C8B-B14F-4D97-AF65-F5344CB8AC3E}">
        <p14:creationId xmlns:p14="http://schemas.microsoft.com/office/powerpoint/2010/main" val="2072750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06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06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06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9069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06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solidFill>
                  <a:srgbClr val="FF0000"/>
                </a:solidFill>
              </a:rPr>
              <a:t>Divergence	</a:t>
            </a:r>
            <a:r>
              <a:rPr lang="en-US" sz="2400" dirty="0" err="1" smtClean="0">
                <a:solidFill>
                  <a:srgbClr val="FF0000"/>
                </a:solidFill>
              </a:rPr>
              <a:t>mrad</a:t>
            </a:r>
            <a:r>
              <a:rPr lang="en-US" sz="2400" dirty="0" smtClean="0">
                <a:solidFill>
                  <a:srgbClr val="FF0000"/>
                </a:solidFill>
              </a:rPr>
              <a:t>		spot size </a:t>
            </a:r>
            <a:r>
              <a:rPr lang="en-US" sz="2400" dirty="0" err="1" smtClean="0">
                <a:solidFill>
                  <a:srgbClr val="FF0000"/>
                </a:solidFill>
              </a:rPr>
              <a:t>vs</a:t>
            </a:r>
            <a:r>
              <a:rPr lang="en-US" sz="2400" dirty="0" smtClean="0">
                <a:solidFill>
                  <a:srgbClr val="FF0000"/>
                </a:solidFill>
              </a:rPr>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50752340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29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29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29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29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7629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630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0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630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0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1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7631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7631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7631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7631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7631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1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1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7631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631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7632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Tree>
    <p:extLst>
      <p:ext uri="{BB962C8B-B14F-4D97-AF65-F5344CB8AC3E}">
        <p14:creationId xmlns:p14="http://schemas.microsoft.com/office/powerpoint/2010/main" val="41606572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731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15" name="Rectangle 3"/>
          <p:cNvSpPr>
            <a:spLocks noChangeArrowheads="1"/>
          </p:cNvSpPr>
          <p:nvPr/>
        </p:nvSpPr>
        <p:spPr bwMode="auto">
          <a:xfrm>
            <a:off x="5670550" y="3240088"/>
            <a:ext cx="231775"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1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1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18" name="Rectangle 6"/>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19" name="Rectangle 7"/>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20" name="Rectangle 8"/>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21" name="Rectangle 9"/>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7322" name="Text Box 10"/>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77323" name="Text Box 11"/>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77324" name="Text Box 12"/>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77325" name="Text Box 13"/>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77326" name="Freeform 14"/>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27" name="Text Box 15"/>
          <p:cNvSpPr txBox="1">
            <a:spLocks noChangeArrowheads="1"/>
          </p:cNvSpPr>
          <p:nvPr/>
        </p:nvSpPr>
        <p:spPr bwMode="auto">
          <a:xfrm>
            <a:off x="4595813" y="3733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grpSp>
        <p:nvGrpSpPr>
          <p:cNvPr id="1677328" name="Group 16"/>
          <p:cNvGrpSpPr>
            <a:grpSpLocks/>
          </p:cNvGrpSpPr>
          <p:nvPr/>
        </p:nvGrpSpPr>
        <p:grpSpPr bwMode="auto">
          <a:xfrm rot="-617010">
            <a:off x="-3314700" y="1425575"/>
            <a:ext cx="9140825" cy="9140825"/>
            <a:chOff x="-2124" y="403"/>
            <a:chExt cx="5758" cy="5758"/>
          </a:xfrm>
        </p:grpSpPr>
        <p:sp>
          <p:nvSpPr>
            <p:cNvPr id="1677329" name="Oval 17"/>
            <p:cNvSpPr>
              <a:spLocks noChangeArrowheads="1"/>
            </p:cNvSpPr>
            <p:nvPr/>
          </p:nvSpPr>
          <p:spPr bwMode="auto">
            <a:xfrm>
              <a:off x="-2124" y="403"/>
              <a:ext cx="5758" cy="575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nvGrpSpPr>
            <p:cNvPr id="1677330" name="Group 18"/>
            <p:cNvGrpSpPr>
              <a:grpSpLocks/>
            </p:cNvGrpSpPr>
            <p:nvPr/>
          </p:nvGrpSpPr>
          <p:grpSpPr bwMode="auto">
            <a:xfrm>
              <a:off x="-2124" y="403"/>
              <a:ext cx="5758" cy="5758"/>
              <a:chOff x="-2124" y="403"/>
              <a:chExt cx="5758" cy="5758"/>
            </a:xfrm>
          </p:grpSpPr>
          <p:sp>
            <p:nvSpPr>
              <p:cNvPr id="1677331" name="Oval 19"/>
              <p:cNvSpPr>
                <a:spLocks noChangeAspect="1" noChangeArrowheads="1"/>
              </p:cNvSpPr>
              <p:nvPr/>
            </p:nvSpPr>
            <p:spPr bwMode="auto">
              <a:xfrm>
                <a:off x="-2124" y="2712"/>
                <a:ext cx="5758" cy="11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32" name="Rectangle 20"/>
              <p:cNvSpPr>
                <a:spLocks noChangeArrowheads="1"/>
              </p:cNvSpPr>
              <p:nvPr/>
            </p:nvSpPr>
            <p:spPr bwMode="auto">
              <a:xfrm>
                <a:off x="-1103" y="2677"/>
                <a:ext cx="4627" cy="641"/>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77333" name="Oval 21"/>
              <p:cNvSpPr>
                <a:spLocks noChangeArrowheads="1"/>
              </p:cNvSpPr>
              <p:nvPr/>
            </p:nvSpPr>
            <p:spPr bwMode="auto">
              <a:xfrm>
                <a:off x="-1404" y="403"/>
                <a:ext cx="4319" cy="575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34" name="Line 22"/>
              <p:cNvSpPr>
                <a:spLocks noChangeShapeType="1"/>
              </p:cNvSpPr>
              <p:nvPr/>
            </p:nvSpPr>
            <p:spPr bwMode="auto">
              <a:xfrm>
                <a:off x="754" y="3280"/>
                <a:ext cx="2129" cy="384"/>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35" name="Text Box 23"/>
              <p:cNvSpPr txBox="1">
                <a:spLocks noChangeArrowheads="1"/>
              </p:cNvSpPr>
              <p:nvPr/>
            </p:nvSpPr>
            <p:spPr bwMode="auto">
              <a:xfrm>
                <a:off x="467" y="1121"/>
                <a:ext cx="10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77336" name="Line 24"/>
              <p:cNvSpPr>
                <a:spLocks noChangeShapeType="1"/>
              </p:cNvSpPr>
              <p:nvPr/>
            </p:nvSpPr>
            <p:spPr bwMode="auto">
              <a:xfrm>
                <a:off x="751" y="3273"/>
                <a:ext cx="28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sp>
        <p:nvSpPr>
          <p:cNvPr id="1677337" name="Text Box 25"/>
          <p:cNvSpPr txBox="1">
            <a:spLocks noChangeArrowheads="1"/>
          </p:cNvSpPr>
          <p:nvPr/>
        </p:nvSpPr>
        <p:spPr bwMode="auto">
          <a:xfrm>
            <a:off x="3544888" y="51784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77338" name="Text Box 26"/>
          <p:cNvSpPr txBox="1">
            <a:spLocks noChangeArrowheads="1"/>
          </p:cNvSpPr>
          <p:nvPr/>
        </p:nvSpPr>
        <p:spPr bwMode="auto">
          <a:xfrm>
            <a:off x="2243138" y="39719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77339" name="Line 27"/>
          <p:cNvSpPr>
            <a:spLocks noChangeShapeType="1"/>
          </p:cNvSpPr>
          <p:nvPr/>
        </p:nvSpPr>
        <p:spPr bwMode="auto">
          <a:xfrm flipH="1" flipV="1">
            <a:off x="3684588" y="3060700"/>
            <a:ext cx="2089150" cy="21447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40" name="Rectangle 28"/>
          <p:cNvSpPr>
            <a:spLocks noChangeArrowheads="1"/>
          </p:cNvSpPr>
          <p:nvPr/>
        </p:nvSpPr>
        <p:spPr bwMode="auto">
          <a:xfrm rot="180767">
            <a:off x="4856163" y="3213100"/>
            <a:ext cx="134937"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41" name="Line 29"/>
          <p:cNvSpPr>
            <a:spLocks noChangeShapeType="1"/>
          </p:cNvSpPr>
          <p:nvPr/>
        </p:nvSpPr>
        <p:spPr bwMode="auto">
          <a:xfrm>
            <a:off x="4845050" y="3270250"/>
            <a:ext cx="157163" cy="1111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42" name="Rectangle 30"/>
          <p:cNvSpPr>
            <a:spLocks noChangeArrowheads="1"/>
          </p:cNvSpPr>
          <p:nvPr/>
        </p:nvSpPr>
        <p:spPr bwMode="auto">
          <a:xfrm rot="2408014">
            <a:off x="4025900" y="2346325"/>
            <a:ext cx="127000" cy="320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43" name="Line 31"/>
          <p:cNvSpPr>
            <a:spLocks noChangeShapeType="1"/>
          </p:cNvSpPr>
          <p:nvPr/>
        </p:nvSpPr>
        <p:spPr bwMode="auto">
          <a:xfrm flipV="1">
            <a:off x="1225550" y="1244600"/>
            <a:ext cx="3905250" cy="475138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77344" name="Rectangle 32"/>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7345" name="Line 33"/>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Tree>
    <p:extLst>
      <p:ext uri="{BB962C8B-B14F-4D97-AF65-F5344CB8AC3E}">
        <p14:creationId xmlns:p14="http://schemas.microsoft.com/office/powerpoint/2010/main" val="44608481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8338" name="Picture 2" descr="hdiv_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8339" name="Rectangle 3"/>
          <p:cNvSpPr>
            <a:spLocks noGrp="1" noChangeArrowheads="1"/>
          </p:cNvSpPr>
          <p:nvPr>
            <p:ph type="title"/>
          </p:nvPr>
        </p:nvSpPr>
        <p:spPr>
          <a:xfrm>
            <a:off x="0" y="0"/>
            <a:ext cx="8731250"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 </a:t>
            </a:r>
            <a:r>
              <a:rPr lang="en-US">
                <a:solidFill>
                  <a:schemeClr val="tx1"/>
                </a:solidFill>
                <a:cs typeface="Arial" pitchFamily="34" charset="0"/>
              </a:rPr>
              <a:t>º</a:t>
            </a:r>
          </a:p>
        </p:txBody>
      </p:sp>
    </p:spTree>
    <p:extLst>
      <p:ext uri="{BB962C8B-B14F-4D97-AF65-F5344CB8AC3E}">
        <p14:creationId xmlns:p14="http://schemas.microsoft.com/office/powerpoint/2010/main" val="280496053"/>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62" name="Picture 2" descr="hdiv_40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9363"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0.3 </a:t>
            </a:r>
            <a:r>
              <a:rPr lang="en-US">
                <a:solidFill>
                  <a:schemeClr val="tx1"/>
                </a:solidFill>
                <a:cs typeface="Arial" pitchFamily="34" charset="0"/>
              </a:rPr>
              <a:t>º</a:t>
            </a:r>
          </a:p>
        </p:txBody>
      </p:sp>
    </p:spTree>
    <p:extLst>
      <p:ext uri="{BB962C8B-B14F-4D97-AF65-F5344CB8AC3E}">
        <p14:creationId xmlns:p14="http://schemas.microsoft.com/office/powerpoint/2010/main" val="3911445262"/>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3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3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3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5684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6"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7"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8"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6850"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51"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6852"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53"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568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568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568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a:t>
            </a:r>
          </a:p>
        </p:txBody>
      </p:sp>
      <p:sp>
        <p:nvSpPr>
          <p:cNvPr id="16568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568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60" name="Line 28"/>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61" name="Text Box 29"/>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56862" name="Text Box 30"/>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b="1">
                <a:solidFill>
                  <a:srgbClr val="000000"/>
                </a:solidFill>
                <a:latin typeface="Arial"/>
              </a:rPr>
              <a:t>λ</a:t>
            </a:r>
            <a:r>
              <a:rPr lang="en-US" b="1">
                <a:solidFill>
                  <a:srgbClr val="000000"/>
                </a:solidFill>
                <a:latin typeface="Arial"/>
              </a:rPr>
              <a:t>*</a:t>
            </a:r>
          </a:p>
        </p:txBody>
      </p:sp>
      <p:sp>
        <p:nvSpPr>
          <p:cNvPr id="1656863" name="Oval 31"/>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l-GR" sz="2400" b="1">
              <a:solidFill>
                <a:srgbClr val="333399"/>
              </a:solidFill>
              <a:latin typeface="Arial"/>
              <a:cs typeface="Arial" pitchFamily="34" charset="0"/>
            </a:endParaRPr>
          </a:p>
        </p:txBody>
      </p:sp>
      <p:sp>
        <p:nvSpPr>
          <p:cNvPr id="1656864" name="Line 32"/>
          <p:cNvSpPr>
            <a:spLocks noChangeShapeType="1"/>
          </p:cNvSpPr>
          <p:nvPr/>
        </p:nvSpPr>
        <p:spPr bwMode="auto">
          <a:xfrm flipH="1" flipV="1">
            <a:off x="3960813" y="3435350"/>
            <a:ext cx="1812925" cy="1770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65" name="Text Box 33"/>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56866" name="Line 34"/>
          <p:cNvSpPr>
            <a:spLocks noChangeShapeType="1"/>
          </p:cNvSpPr>
          <p:nvPr/>
        </p:nvSpPr>
        <p:spPr bwMode="auto">
          <a:xfrm flipH="1" flipV="1">
            <a:off x="4538663" y="2973388"/>
            <a:ext cx="1244600" cy="2241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6867" name="Text Box 35"/>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Tree>
    <p:extLst>
      <p:ext uri="{BB962C8B-B14F-4D97-AF65-F5344CB8AC3E}">
        <p14:creationId xmlns:p14="http://schemas.microsoft.com/office/powerpoint/2010/main" val="204550368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85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5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6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a:endParaRPr>
          </a:p>
        </p:txBody>
      </p:sp>
      <p:sp>
        <p:nvSpPr>
          <p:cNvPr id="165786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6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1" name="Oval 15"/>
          <p:cNvSpPr>
            <a:spLocks noChangeArrowheads="1"/>
          </p:cNvSpPr>
          <p:nvPr/>
        </p:nvSpPr>
        <p:spPr bwMode="auto">
          <a:xfrm>
            <a:off x="-2228850" y="639763"/>
            <a:ext cx="6592888"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3"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7874" name="Line 18"/>
          <p:cNvSpPr>
            <a:spLocks noChangeShapeType="1"/>
          </p:cNvSpPr>
          <p:nvPr/>
        </p:nvSpPr>
        <p:spPr bwMode="auto">
          <a:xfrm>
            <a:off x="1196975" y="5207000"/>
            <a:ext cx="3632200" cy="547688"/>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75" name="Rectangle 19"/>
          <p:cNvSpPr>
            <a:spLocks noChangeArrowheads="1"/>
          </p:cNvSpPr>
          <p:nvPr/>
        </p:nvSpPr>
        <p:spPr bwMode="auto">
          <a:xfrm rot="3276946">
            <a:off x="5264943" y="1523207"/>
            <a:ext cx="119063" cy="1352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76" name="Line 20"/>
          <p:cNvSpPr>
            <a:spLocks noChangeShapeType="1"/>
          </p:cNvSpPr>
          <p:nvPr/>
        </p:nvSpPr>
        <p:spPr bwMode="auto">
          <a:xfrm flipV="1">
            <a:off x="1196975" y="1133475"/>
            <a:ext cx="5610225" cy="40592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77"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78"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Ewald sphere</a:t>
            </a:r>
          </a:p>
        </p:txBody>
      </p:sp>
      <p:sp>
        <p:nvSpPr>
          <p:cNvPr id="1657879"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333399"/>
                </a:solidFill>
                <a:latin typeface="Arial"/>
              </a:rPr>
              <a:t>spindle axis</a:t>
            </a:r>
          </a:p>
        </p:txBody>
      </p:sp>
      <p:sp>
        <p:nvSpPr>
          <p:cNvPr id="1657880"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a:solidFill>
                  <a:srgbClr val="008000"/>
                </a:solidFill>
                <a:latin typeface="Arial"/>
                <a:cs typeface="Arial" pitchFamily="34" charset="0"/>
              </a:rPr>
              <a:t>Φ</a:t>
            </a:r>
            <a:r>
              <a:rPr lang="en-US" sz="2000" b="1">
                <a:solidFill>
                  <a:srgbClr val="008000"/>
                </a:solidFill>
                <a:latin typeface="Arial"/>
                <a:cs typeface="Arial" pitchFamily="34" charset="0"/>
              </a:rPr>
              <a:t> </a:t>
            </a:r>
            <a:r>
              <a:rPr lang="en-US" sz="2000" b="1">
                <a:solidFill>
                  <a:srgbClr val="008000"/>
                </a:solidFill>
                <a:latin typeface="Arial"/>
              </a:rPr>
              <a:t>circle</a:t>
            </a:r>
          </a:p>
        </p:txBody>
      </p:sp>
      <p:sp>
        <p:nvSpPr>
          <p:cNvPr id="1657881" name="Text Box 25"/>
          <p:cNvSpPr txBox="1">
            <a:spLocks noChangeArrowheads="1"/>
          </p:cNvSpPr>
          <p:nvPr/>
        </p:nvSpPr>
        <p:spPr bwMode="auto">
          <a:xfrm rot="-2052373">
            <a:off x="2446338" y="4043363"/>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diffracted rays</a:t>
            </a:r>
          </a:p>
        </p:txBody>
      </p:sp>
      <p:sp>
        <p:nvSpPr>
          <p:cNvPr id="1657882"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8000"/>
                </a:solidFill>
                <a:latin typeface="Arial"/>
              </a:rPr>
              <a:t>(h,k,l)</a:t>
            </a:r>
          </a:p>
        </p:txBody>
      </p:sp>
      <p:sp>
        <p:nvSpPr>
          <p:cNvPr id="1657883"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84" name="Oval 28"/>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85" name="Oval 29"/>
          <p:cNvSpPr>
            <a:spLocks noChangeArrowheads="1"/>
          </p:cNvSpPr>
          <p:nvPr/>
        </p:nvSpPr>
        <p:spPr bwMode="auto">
          <a:xfrm>
            <a:off x="-2219325" y="649288"/>
            <a:ext cx="707866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86" name="Text Box 30"/>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57887" name="Line 31"/>
          <p:cNvSpPr>
            <a:spLocks noChangeShapeType="1"/>
          </p:cNvSpPr>
          <p:nvPr/>
        </p:nvSpPr>
        <p:spPr bwMode="auto">
          <a:xfrm flipH="1" flipV="1">
            <a:off x="4500563" y="3211513"/>
            <a:ext cx="1282700" cy="2003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88" name="Rectangle 32"/>
          <p:cNvSpPr>
            <a:spLocks noChangeArrowheads="1"/>
          </p:cNvSpPr>
          <p:nvPr/>
        </p:nvSpPr>
        <p:spPr bwMode="auto">
          <a:xfrm rot="3542409">
            <a:off x="5449094" y="206454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57889" name="Text Box 33"/>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000000"/>
                </a:solidFill>
                <a:latin typeface="Arial"/>
              </a:rPr>
              <a:t>d*</a:t>
            </a:r>
          </a:p>
        </p:txBody>
      </p:sp>
      <p:sp>
        <p:nvSpPr>
          <p:cNvPr id="1657890" name="Line 34"/>
          <p:cNvSpPr>
            <a:spLocks noChangeShapeType="1"/>
          </p:cNvSpPr>
          <p:nvPr/>
        </p:nvSpPr>
        <p:spPr bwMode="auto">
          <a:xfrm flipH="1" flipV="1">
            <a:off x="4027488" y="3163888"/>
            <a:ext cx="1746250" cy="2041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91" name="Line 35"/>
          <p:cNvSpPr>
            <a:spLocks noChangeShapeType="1"/>
          </p:cNvSpPr>
          <p:nvPr/>
        </p:nvSpPr>
        <p:spPr bwMode="auto">
          <a:xfrm flipV="1">
            <a:off x="1209675" y="1716088"/>
            <a:ext cx="5791200" cy="3449637"/>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92" name="Line 36"/>
          <p:cNvSpPr>
            <a:spLocks noChangeShapeType="1"/>
          </p:cNvSpPr>
          <p:nvPr/>
        </p:nvSpPr>
        <p:spPr bwMode="auto">
          <a:xfrm>
            <a:off x="1211263" y="5214938"/>
            <a:ext cx="3113087" cy="6492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657893" name="Line 37"/>
          <p:cNvSpPr>
            <a:spLocks noChangeShapeType="1"/>
          </p:cNvSpPr>
          <p:nvPr/>
        </p:nvSpPr>
        <p:spPr bwMode="auto">
          <a:xfrm flipH="1">
            <a:off x="4343400" y="5646738"/>
            <a:ext cx="6350" cy="63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Tree>
    <p:extLst>
      <p:ext uri="{BB962C8B-B14F-4D97-AF65-F5344CB8AC3E}">
        <p14:creationId xmlns:p14="http://schemas.microsoft.com/office/powerpoint/2010/main" val="225445387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solidFill>
                  <a:srgbClr val="FF0000"/>
                </a:solidFill>
              </a:rPr>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13405428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dirty="0" smtClean="0"/>
              <a:t>Air absorption</a:t>
            </a:r>
            <a:endParaRPr lang="en-US" dirty="0"/>
          </a:p>
        </p:txBody>
      </p:sp>
      <p:graphicFrame>
        <p:nvGraphicFramePr>
          <p:cNvPr id="2" name="Object 3"/>
          <p:cNvGraphicFramePr>
            <a:graphicFrameLocks noChangeAspect="1"/>
          </p:cNvGraphicFramePr>
          <p:nvPr>
            <p:extLst>
              <p:ext uri="{D42A27DB-BD31-4B8C-83A1-F6EECF244321}">
                <p14:modId xmlns:p14="http://schemas.microsoft.com/office/powerpoint/2010/main" val="3033725845"/>
              </p:ext>
            </p:extLst>
          </p:nvPr>
        </p:nvGraphicFramePr>
        <p:xfrm>
          <a:off x="641350" y="1381125"/>
          <a:ext cx="819785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735236" name="Text Box 4"/>
          <p:cNvSpPr txBox="1">
            <a:spLocks noChangeArrowheads="1"/>
          </p:cNvSpPr>
          <p:nvPr/>
        </p:nvSpPr>
        <p:spPr bwMode="auto">
          <a:xfrm>
            <a:off x="3352800" y="6280150"/>
            <a:ext cx="3018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solidFill>
                  <a:srgbClr val="000000"/>
                </a:solidFill>
                <a:latin typeface="Arial"/>
              </a:rPr>
              <a:t>Distance from sample (mm)</a:t>
            </a:r>
          </a:p>
        </p:txBody>
      </p:sp>
      <p:sp>
        <p:nvSpPr>
          <p:cNvPr id="735237" name="Text Box 5"/>
          <p:cNvSpPr txBox="1">
            <a:spLocks noChangeArrowheads="1"/>
          </p:cNvSpPr>
          <p:nvPr/>
        </p:nvSpPr>
        <p:spPr bwMode="auto">
          <a:xfrm rot="16200000">
            <a:off x="-390334" y="3369747"/>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solidFill>
                  <a:srgbClr val="000000"/>
                </a:solidFill>
                <a:latin typeface="Arial"/>
              </a:rPr>
              <a:t>transmittance</a:t>
            </a:r>
          </a:p>
        </p:txBody>
      </p:sp>
    </p:spTree>
    <p:extLst>
      <p:ext uri="{BB962C8B-B14F-4D97-AF65-F5344CB8AC3E}">
        <p14:creationId xmlns:p14="http://schemas.microsoft.com/office/powerpoint/2010/main" val="286021999"/>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4800" dirty="0" smtClean="0"/>
              <a:t>Summary</a:t>
            </a:r>
          </a:p>
        </p:txBody>
      </p:sp>
      <p:sp>
        <p:nvSpPr>
          <p:cNvPr id="173059" name="Text Box 3"/>
          <p:cNvSpPr txBox="1">
            <a:spLocks noChangeArrowheads="1"/>
          </p:cNvSpPr>
          <p:nvPr/>
        </p:nvSpPr>
        <p:spPr bwMode="auto">
          <a:xfrm>
            <a:off x="-294968" y="1422964"/>
            <a:ext cx="9586452" cy="457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auto" hangingPunct="1">
              <a:lnSpc>
                <a:spcPct val="130000"/>
              </a:lnSpc>
              <a:spcBef>
                <a:spcPts val="0"/>
              </a:spcBef>
              <a:spcAft>
                <a:spcPts val="0"/>
              </a:spcAft>
            </a:pPr>
            <a:r>
              <a:rPr lang="en-US" sz="3200" b="1" dirty="0" smtClean="0">
                <a:solidFill>
                  <a:srgbClr val="008000"/>
                </a:solidFill>
              </a:rPr>
              <a:t>1 + 1 = 1.4</a:t>
            </a:r>
          </a:p>
          <a:p>
            <a:pPr algn="ctr" eaLnBrk="1" fontAlgn="auto" hangingPunct="1">
              <a:lnSpc>
                <a:spcPct val="130000"/>
              </a:lnSpc>
              <a:spcBef>
                <a:spcPts val="0"/>
              </a:spcBef>
              <a:spcAft>
                <a:spcPts val="0"/>
              </a:spcAft>
            </a:pPr>
            <a:r>
              <a:rPr lang="en-US" sz="3200" b="1" dirty="0">
                <a:solidFill>
                  <a:srgbClr val="008000"/>
                </a:solidFill>
              </a:rPr>
              <a:t>Match beam to “crystal”</a:t>
            </a:r>
          </a:p>
          <a:p>
            <a:pPr algn="ctr" eaLnBrk="1" fontAlgn="auto" hangingPunct="1">
              <a:lnSpc>
                <a:spcPct val="130000"/>
              </a:lnSpc>
              <a:spcBef>
                <a:spcPts val="0"/>
              </a:spcBef>
              <a:spcAft>
                <a:spcPts val="0"/>
              </a:spcAft>
            </a:pPr>
            <a:r>
              <a:rPr lang="en-US" sz="3200" b="1" dirty="0">
                <a:solidFill>
                  <a:srgbClr val="008000"/>
                </a:solidFill>
              </a:rPr>
              <a:t>Match </a:t>
            </a:r>
            <a:r>
              <a:rPr lang="en-US" sz="3200" b="1" dirty="0" smtClean="0">
                <a:solidFill>
                  <a:srgbClr val="008000"/>
                </a:solidFill>
              </a:rPr>
              <a:t>goop thickness to crystal</a:t>
            </a:r>
          </a:p>
          <a:p>
            <a:pPr algn="ctr" eaLnBrk="1" fontAlgn="auto" hangingPunct="1">
              <a:lnSpc>
                <a:spcPct val="130000"/>
              </a:lnSpc>
              <a:spcBef>
                <a:spcPts val="0"/>
              </a:spcBef>
              <a:spcAft>
                <a:spcPts val="0"/>
              </a:spcAft>
            </a:pPr>
            <a:r>
              <a:rPr lang="en-US" sz="3200" b="1" dirty="0" smtClean="0">
                <a:solidFill>
                  <a:srgbClr val="008000"/>
                </a:solidFill>
              </a:rPr>
              <a:t>Better beam = less time</a:t>
            </a:r>
          </a:p>
          <a:p>
            <a:pPr algn="ctr" eaLnBrk="1" fontAlgn="auto" hangingPunct="1">
              <a:lnSpc>
                <a:spcPct val="130000"/>
              </a:lnSpc>
              <a:spcBef>
                <a:spcPts val="0"/>
              </a:spcBef>
              <a:spcAft>
                <a:spcPts val="0"/>
              </a:spcAft>
            </a:pPr>
            <a:r>
              <a:rPr lang="en-US" sz="3200" b="1" dirty="0" smtClean="0">
                <a:solidFill>
                  <a:srgbClr val="008000"/>
                </a:solidFill>
              </a:rPr>
              <a:t>Look at your spots!</a:t>
            </a:r>
          </a:p>
          <a:p>
            <a:pPr algn="ctr" eaLnBrk="1" fontAlgn="auto" hangingPunct="1">
              <a:lnSpc>
                <a:spcPct val="130000"/>
              </a:lnSpc>
              <a:spcBef>
                <a:spcPts val="0"/>
              </a:spcBef>
              <a:spcAft>
                <a:spcPts val="0"/>
              </a:spcAft>
            </a:pPr>
            <a:r>
              <a:rPr lang="en-US" sz="3200" b="1" dirty="0" smtClean="0">
                <a:solidFill>
                  <a:srgbClr val="008000"/>
                </a:solidFill>
              </a:rPr>
              <a:t>“true multiplicity” for anomalous</a:t>
            </a:r>
          </a:p>
          <a:p>
            <a:pPr algn="ctr" eaLnBrk="1" fontAlgn="auto" hangingPunct="1">
              <a:lnSpc>
                <a:spcPct val="130000"/>
              </a:lnSpc>
              <a:spcBef>
                <a:spcPts val="0"/>
              </a:spcBef>
              <a:spcAft>
                <a:spcPts val="0"/>
              </a:spcAft>
            </a:pPr>
            <a:r>
              <a:rPr lang="en-US" sz="3200" b="1" dirty="0" smtClean="0">
                <a:solidFill>
                  <a:srgbClr val="008000"/>
                </a:solidFill>
              </a:rPr>
              <a:t>Crystal must rotate</a:t>
            </a:r>
            <a:endParaRPr lang="en-US" sz="3200" b="1" dirty="0">
              <a:solidFill>
                <a:srgbClr val="008000"/>
              </a:solidFill>
            </a:endParaRPr>
          </a:p>
        </p:txBody>
      </p:sp>
    </p:spTree>
    <p:extLst>
      <p:ext uri="{BB962C8B-B14F-4D97-AF65-F5344CB8AC3E}">
        <p14:creationId xmlns:p14="http://schemas.microsoft.com/office/powerpoint/2010/main" val="7286848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0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30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30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30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Correctable sources of error: “scaling”</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solidFill>
                  <a:schemeClr val="accent1">
                    <a:lumMod val="50000"/>
                  </a:schemeClr>
                </a:solidFill>
              </a:rPr>
              <a:t>Lorentz Factor</a:t>
            </a:r>
          </a:p>
          <a:p>
            <a:r>
              <a:rPr lang="en-US" altLang="en-US" sz="4000" dirty="0" smtClean="0">
                <a:solidFill>
                  <a:srgbClr val="A47D00"/>
                </a:solidFill>
              </a:rPr>
              <a:t>Polarization Factor</a:t>
            </a:r>
          </a:p>
          <a:p>
            <a:pPr eaLnBrk="1" hangingPunct="1"/>
            <a:r>
              <a:rPr lang="en-US" altLang="en-US" sz="4000" dirty="0" smtClean="0">
                <a:solidFill>
                  <a:srgbClr val="C00000"/>
                </a:solidFill>
              </a:rPr>
              <a:t>Smooth stuff</a:t>
            </a:r>
          </a:p>
          <a:p>
            <a:pPr lvl="1"/>
            <a:r>
              <a:rPr lang="en-US" altLang="en-US" sz="3600" dirty="0"/>
              <a:t>Illuminated volume vs rotation</a:t>
            </a:r>
          </a:p>
          <a:p>
            <a:pPr lvl="1"/>
            <a:r>
              <a:rPr lang="en-US" altLang="en-US" sz="3600" dirty="0" smtClean="0"/>
              <a:t>Source decay</a:t>
            </a:r>
          </a:p>
          <a:p>
            <a:pPr lvl="1"/>
            <a:r>
              <a:rPr lang="en-US" altLang="en-US" sz="3600" dirty="0" smtClean="0"/>
              <a:t>Attenuation Factor</a:t>
            </a:r>
          </a:p>
          <a:p>
            <a:pPr lvl="1"/>
            <a:r>
              <a:rPr lang="en-US" altLang="en-US" sz="3600" dirty="0" smtClean="0"/>
              <a:t>Low-frequency calibration errors</a:t>
            </a:r>
          </a:p>
        </p:txBody>
      </p:sp>
    </p:spTree>
    <p:extLst>
      <p:ext uri="{BB962C8B-B14F-4D97-AF65-F5344CB8AC3E}">
        <p14:creationId xmlns:p14="http://schemas.microsoft.com/office/powerpoint/2010/main" val="809247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3000"/>
          </a:xfrm>
        </p:spPr>
        <p:txBody>
          <a:bodyPr>
            <a:normAutofit/>
          </a:bodyPr>
          <a:lstStyle/>
          <a:p>
            <a:r>
              <a:rPr lang="en-US" sz="6000" b="1" dirty="0" smtClean="0">
                <a:cs typeface="Arial" panose="020B0604020202020204" pitchFamily="34" charset="0"/>
              </a:rPr>
              <a:t>Correct beam center</a:t>
            </a:r>
            <a:endParaRPr lang="en-US" sz="6000" b="1" dirty="0">
              <a:latin typeface="Arial" panose="020B0604020202020204" pitchFamily="34" charset="0"/>
              <a:cs typeface="Arial" panose="020B0604020202020204" pitchFamily="34" charset="0"/>
            </a:endParaRPr>
          </a:p>
        </p:txBody>
      </p:sp>
      <p:sp>
        <p:nvSpPr>
          <p:cNvPr id="3" name="TextBox 2"/>
          <p:cNvSpPr txBox="1"/>
          <p:nvPr/>
        </p:nvSpPr>
        <p:spPr>
          <a:xfrm>
            <a:off x="421241" y="1366462"/>
            <a:ext cx="5722705" cy="5170646"/>
          </a:xfrm>
          <a:prstGeom prst="rect">
            <a:avLst/>
          </a:prstGeom>
          <a:noFill/>
        </p:spPr>
        <p:txBody>
          <a:bodyPr wrap="square" rtlCol="0">
            <a:spAutoFit/>
          </a:bodyPr>
          <a:lstStyle/>
          <a:p>
            <a:pPr fontAlgn="auto">
              <a:lnSpc>
                <a:spcPct val="150000"/>
              </a:lnSpc>
              <a:spcBef>
                <a:spcPts val="0"/>
              </a:spcBef>
              <a:spcAft>
                <a:spcPts val="0"/>
              </a:spcAft>
            </a:pPr>
            <a:r>
              <a:rPr lang="en-US" sz="4400" dirty="0" smtClean="0">
                <a:solidFill>
                  <a:prstClr val="black"/>
                </a:solidFill>
                <a:latin typeface="Arial"/>
              </a:rPr>
              <a:t>155.063 155.647</a:t>
            </a:r>
          </a:p>
          <a:p>
            <a:pPr fontAlgn="auto">
              <a:lnSpc>
                <a:spcPct val="150000"/>
              </a:lnSpc>
              <a:spcBef>
                <a:spcPts val="0"/>
              </a:spcBef>
              <a:spcAft>
                <a:spcPts val="0"/>
              </a:spcAft>
            </a:pPr>
            <a:r>
              <a:rPr lang="en-US" sz="4400" dirty="0" smtClean="0">
                <a:solidFill>
                  <a:prstClr val="black"/>
                </a:solidFill>
                <a:latin typeface="Arial"/>
              </a:rPr>
              <a:t>159.353 155.063</a:t>
            </a:r>
          </a:p>
          <a:p>
            <a:pPr fontAlgn="auto">
              <a:lnSpc>
                <a:spcPct val="150000"/>
              </a:lnSpc>
              <a:spcBef>
                <a:spcPts val="0"/>
              </a:spcBef>
              <a:spcAft>
                <a:spcPts val="0"/>
              </a:spcAft>
            </a:pPr>
            <a:r>
              <a:rPr lang="en-US" sz="4400" dirty="0" smtClean="0">
                <a:solidFill>
                  <a:prstClr val="black"/>
                </a:solidFill>
                <a:latin typeface="Arial"/>
              </a:rPr>
              <a:t>159.301 155.011</a:t>
            </a:r>
          </a:p>
          <a:p>
            <a:pPr fontAlgn="auto">
              <a:lnSpc>
                <a:spcPct val="150000"/>
              </a:lnSpc>
              <a:spcBef>
                <a:spcPts val="0"/>
              </a:spcBef>
              <a:spcAft>
                <a:spcPts val="0"/>
              </a:spcAft>
            </a:pPr>
            <a:r>
              <a:rPr lang="en-US" sz="4400" dirty="0" smtClean="0">
                <a:solidFill>
                  <a:prstClr val="black"/>
                </a:solidFill>
                <a:latin typeface="Arial"/>
              </a:rPr>
              <a:t>1512.73 1554.57</a:t>
            </a:r>
          </a:p>
          <a:p>
            <a:pPr fontAlgn="auto">
              <a:lnSpc>
                <a:spcPct val="150000"/>
              </a:lnSpc>
              <a:spcBef>
                <a:spcPts val="0"/>
              </a:spcBef>
              <a:spcAft>
                <a:spcPts val="0"/>
              </a:spcAft>
            </a:pPr>
            <a:r>
              <a:rPr lang="en-US" sz="4400" dirty="0" smtClean="0">
                <a:solidFill>
                  <a:prstClr val="black"/>
                </a:solidFill>
                <a:latin typeface="Arial"/>
              </a:rPr>
              <a:t>155.063 159.356 -250</a:t>
            </a:r>
            <a:endParaRPr lang="en-US" sz="4400" dirty="0">
              <a:solidFill>
                <a:prstClr val="black"/>
              </a:solidFill>
              <a:latin typeface="Arial"/>
            </a:endParaRPr>
          </a:p>
        </p:txBody>
      </p:sp>
      <p:sp>
        <p:nvSpPr>
          <p:cNvPr id="4" name="TextBox 3"/>
          <p:cNvSpPr txBox="1"/>
          <p:nvPr/>
        </p:nvSpPr>
        <p:spPr>
          <a:xfrm>
            <a:off x="6308333" y="1366462"/>
            <a:ext cx="2835668" cy="5170646"/>
          </a:xfrm>
          <a:prstGeom prst="rect">
            <a:avLst/>
          </a:prstGeom>
          <a:noFill/>
        </p:spPr>
        <p:txBody>
          <a:bodyPr wrap="square" rtlCol="0">
            <a:spAutoFit/>
          </a:bodyPr>
          <a:lstStyle/>
          <a:p>
            <a:pPr fontAlgn="auto">
              <a:lnSpc>
                <a:spcPct val="150000"/>
              </a:lnSpc>
              <a:spcBef>
                <a:spcPts val="0"/>
              </a:spcBef>
              <a:spcAft>
                <a:spcPts val="0"/>
              </a:spcAft>
            </a:pPr>
            <a:r>
              <a:rPr lang="en-US" sz="4400" dirty="0" smtClean="0">
                <a:solidFill>
                  <a:prstClr val="black"/>
                </a:solidFill>
                <a:latin typeface="Arial"/>
              </a:rPr>
              <a:t>ADXV </a:t>
            </a:r>
          </a:p>
          <a:p>
            <a:pPr fontAlgn="auto">
              <a:lnSpc>
                <a:spcPct val="150000"/>
              </a:lnSpc>
              <a:spcBef>
                <a:spcPts val="0"/>
              </a:spcBef>
              <a:spcAft>
                <a:spcPts val="0"/>
              </a:spcAft>
            </a:pPr>
            <a:r>
              <a:rPr lang="en-US" sz="4400" dirty="0" smtClean="0">
                <a:solidFill>
                  <a:prstClr val="black"/>
                </a:solidFill>
                <a:latin typeface="Arial"/>
              </a:rPr>
              <a:t>HKL2000 </a:t>
            </a:r>
          </a:p>
          <a:p>
            <a:pPr fontAlgn="auto">
              <a:lnSpc>
                <a:spcPct val="150000"/>
              </a:lnSpc>
              <a:spcBef>
                <a:spcPts val="0"/>
              </a:spcBef>
              <a:spcAft>
                <a:spcPts val="0"/>
              </a:spcAft>
            </a:pPr>
            <a:r>
              <a:rPr lang="en-US" sz="4400" dirty="0" smtClean="0">
                <a:solidFill>
                  <a:prstClr val="black"/>
                </a:solidFill>
                <a:latin typeface="Arial"/>
              </a:rPr>
              <a:t>MOSFLM</a:t>
            </a:r>
          </a:p>
          <a:p>
            <a:pPr fontAlgn="auto">
              <a:lnSpc>
                <a:spcPct val="150000"/>
              </a:lnSpc>
              <a:spcBef>
                <a:spcPts val="0"/>
              </a:spcBef>
              <a:spcAft>
                <a:spcPts val="0"/>
              </a:spcAft>
            </a:pPr>
            <a:r>
              <a:rPr lang="en-US" sz="4400" dirty="0" smtClean="0">
                <a:solidFill>
                  <a:prstClr val="black"/>
                </a:solidFill>
                <a:latin typeface="Arial"/>
              </a:rPr>
              <a:t>XDS</a:t>
            </a:r>
          </a:p>
          <a:p>
            <a:pPr fontAlgn="auto">
              <a:lnSpc>
                <a:spcPct val="150000"/>
              </a:lnSpc>
              <a:spcBef>
                <a:spcPts val="0"/>
              </a:spcBef>
              <a:spcAft>
                <a:spcPts val="0"/>
              </a:spcAft>
            </a:pPr>
            <a:r>
              <a:rPr lang="en-US" sz="4400" dirty="0" smtClean="0">
                <a:solidFill>
                  <a:prstClr val="black"/>
                </a:solidFill>
                <a:latin typeface="Arial"/>
              </a:rPr>
              <a:t>DIALS</a:t>
            </a:r>
            <a:endParaRPr lang="en-US" sz="4400" dirty="0">
              <a:solidFill>
                <a:prstClr val="black"/>
              </a:solidFill>
              <a:latin typeface="Arial"/>
            </a:endParaRPr>
          </a:p>
        </p:txBody>
      </p:sp>
    </p:spTree>
    <p:extLst>
      <p:ext uri="{BB962C8B-B14F-4D97-AF65-F5344CB8AC3E}">
        <p14:creationId xmlns:p14="http://schemas.microsoft.com/office/powerpoint/2010/main" val="104630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04686"/>
          </a:xfrm>
        </p:spPr>
        <p:txBody>
          <a:bodyPr/>
          <a:lstStyle/>
          <a:p>
            <a:r>
              <a:rPr lang="en-US" sz="4000" dirty="0" smtClean="0"/>
              <a:t>There are 16 different “beam centers”</a:t>
            </a:r>
            <a:endParaRPr lang="en-US" sz="4000" dirty="0"/>
          </a:p>
        </p:txBody>
      </p:sp>
      <p:sp>
        <p:nvSpPr>
          <p:cNvPr id="4" name="Rectangle 3"/>
          <p:cNvSpPr/>
          <p:nvPr/>
        </p:nvSpPr>
        <p:spPr>
          <a:xfrm>
            <a:off x="2264229" y="1669142"/>
            <a:ext cx="4630057" cy="448491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 name="Rectangle 5"/>
          <p:cNvSpPr/>
          <p:nvPr/>
        </p:nvSpPr>
        <p:spPr>
          <a:xfrm>
            <a:off x="2264229" y="1669142"/>
            <a:ext cx="1850571" cy="194083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5" name="Flowchart: Or 14"/>
          <p:cNvSpPr/>
          <p:nvPr/>
        </p:nvSpPr>
        <p:spPr>
          <a:xfrm>
            <a:off x="4000500" y="3495676"/>
            <a:ext cx="228600" cy="228600"/>
          </a:xfrm>
          <a:prstGeom prst="flowChar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TextBox 15"/>
          <p:cNvSpPr txBox="1"/>
          <p:nvPr/>
        </p:nvSpPr>
        <p:spPr>
          <a:xfrm>
            <a:off x="1795190" y="1262742"/>
            <a:ext cx="938077" cy="400110"/>
          </a:xfrm>
          <a:prstGeom prst="rect">
            <a:avLst/>
          </a:prstGeom>
          <a:noFill/>
        </p:spPr>
        <p:txBody>
          <a:bodyPr wrap="none" rtlCol="0">
            <a:spAutoFit/>
          </a:bodyPr>
          <a:lstStyle/>
          <a:p>
            <a:pPr>
              <a:defRPr/>
            </a:pPr>
            <a:r>
              <a:rPr lang="en-US" sz="2000" b="1" dirty="0" smtClean="0">
                <a:solidFill>
                  <a:prstClr val="black"/>
                </a:solidFill>
              </a:rPr>
              <a:t>Origin</a:t>
            </a:r>
            <a:endParaRPr lang="en-US" sz="2000" b="1" dirty="0">
              <a:solidFill>
                <a:prstClr val="black"/>
              </a:solidFill>
            </a:endParaRPr>
          </a:p>
        </p:txBody>
      </p:sp>
      <p:sp>
        <p:nvSpPr>
          <p:cNvPr id="17" name="TextBox 16"/>
          <p:cNvSpPr txBox="1"/>
          <p:nvPr/>
        </p:nvSpPr>
        <p:spPr>
          <a:xfrm>
            <a:off x="2577531" y="3193913"/>
            <a:ext cx="1125629" cy="400110"/>
          </a:xfrm>
          <a:prstGeom prst="rect">
            <a:avLst/>
          </a:prstGeom>
          <a:noFill/>
        </p:spPr>
        <p:txBody>
          <a:bodyPr wrap="none" rtlCol="0">
            <a:spAutoFit/>
          </a:bodyPr>
          <a:lstStyle/>
          <a:p>
            <a:pPr>
              <a:defRPr/>
            </a:pPr>
            <a:r>
              <a:rPr lang="en-US" sz="2000" b="1" dirty="0" smtClean="0">
                <a:solidFill>
                  <a:prstClr val="black"/>
                </a:solidFill>
              </a:rPr>
              <a:t>Beam X</a:t>
            </a:r>
            <a:endParaRPr lang="en-US" sz="2000" b="1" dirty="0">
              <a:solidFill>
                <a:prstClr val="black"/>
              </a:solidFill>
            </a:endParaRPr>
          </a:p>
        </p:txBody>
      </p:sp>
      <p:sp>
        <p:nvSpPr>
          <p:cNvPr id="18" name="TextBox 17"/>
          <p:cNvSpPr txBox="1"/>
          <p:nvPr/>
        </p:nvSpPr>
        <p:spPr>
          <a:xfrm rot="16200000">
            <a:off x="3339715" y="2329542"/>
            <a:ext cx="1121013" cy="400110"/>
          </a:xfrm>
          <a:prstGeom prst="rect">
            <a:avLst/>
          </a:prstGeom>
          <a:noFill/>
        </p:spPr>
        <p:txBody>
          <a:bodyPr wrap="none" rtlCol="0">
            <a:spAutoFit/>
          </a:bodyPr>
          <a:lstStyle/>
          <a:p>
            <a:pPr>
              <a:defRPr/>
            </a:pPr>
            <a:r>
              <a:rPr lang="en-US" sz="2000" b="1" dirty="0" smtClean="0">
                <a:solidFill>
                  <a:prstClr val="black"/>
                </a:solidFill>
              </a:rPr>
              <a:t>Beam Y</a:t>
            </a:r>
            <a:endParaRPr lang="en-US" sz="2000" b="1" dirty="0">
              <a:solidFill>
                <a:prstClr val="black"/>
              </a:solidFill>
            </a:endParaRPr>
          </a:p>
        </p:txBody>
      </p:sp>
      <p:pic>
        <p:nvPicPr>
          <p:cNvPr id="19" name="Picture 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89" b="89730" l="4839" r="100000"/>
                    </a14:imgEffect>
                  </a14:imgLayer>
                </a14:imgProps>
              </a:ext>
              <a:ext uri="{28A0092B-C50C-407E-A947-70E740481C1C}">
                <a14:useLocalDpi xmlns:a14="http://schemas.microsoft.com/office/drawing/2010/main" val="0"/>
              </a:ext>
            </a:extLst>
          </a:blip>
          <a:srcRect/>
          <a:stretch>
            <a:fillRect/>
          </a:stretch>
        </p:blipFill>
        <p:spPr bwMode="auto">
          <a:xfrm rot="5400000">
            <a:off x="2973694" y="4795237"/>
            <a:ext cx="3004788" cy="112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89" b="89730" l="4839" r="100000"/>
                    </a14:imgEffect>
                  </a14:imgLayer>
                </a14:imgProps>
              </a:ext>
              <a:ext uri="{28A0092B-C50C-407E-A947-70E740481C1C}">
                <a14:useLocalDpi xmlns:a14="http://schemas.microsoft.com/office/drawing/2010/main" val="0"/>
              </a:ext>
            </a:extLst>
          </a:blip>
          <a:srcRect/>
          <a:stretch>
            <a:fillRect/>
          </a:stretch>
        </p:blipFill>
        <p:spPr bwMode="auto">
          <a:xfrm>
            <a:off x="4622636" y="3377867"/>
            <a:ext cx="3004788" cy="112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25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04686"/>
          </a:xfrm>
        </p:spPr>
        <p:txBody>
          <a:bodyPr/>
          <a:lstStyle/>
          <a:p>
            <a:r>
              <a:rPr lang="en-US" sz="4000" dirty="0" smtClean="0"/>
              <a:t>There are 16 different “beam centers”</a:t>
            </a:r>
            <a:endParaRPr lang="en-US" sz="4000" dirty="0"/>
          </a:p>
        </p:txBody>
      </p:sp>
      <p:grpSp>
        <p:nvGrpSpPr>
          <p:cNvPr id="3" name="Group 2"/>
          <p:cNvGrpSpPr/>
          <p:nvPr/>
        </p:nvGrpSpPr>
        <p:grpSpPr>
          <a:xfrm>
            <a:off x="3773713" y="1262742"/>
            <a:ext cx="1335315" cy="4891314"/>
            <a:chOff x="1795190" y="1262742"/>
            <a:chExt cx="5099096" cy="4891314"/>
          </a:xfrm>
        </p:grpSpPr>
        <p:sp>
          <p:nvSpPr>
            <p:cNvPr id="4" name="Rectangle 3"/>
            <p:cNvSpPr/>
            <p:nvPr/>
          </p:nvSpPr>
          <p:spPr>
            <a:xfrm>
              <a:off x="2264229" y="1669142"/>
              <a:ext cx="4630057" cy="448491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 name="Rectangle 5"/>
            <p:cNvSpPr/>
            <p:nvPr/>
          </p:nvSpPr>
          <p:spPr>
            <a:xfrm>
              <a:off x="2264229" y="1669142"/>
              <a:ext cx="1850571" cy="194083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5" name="Flowchart: Or 14"/>
            <p:cNvSpPr/>
            <p:nvPr/>
          </p:nvSpPr>
          <p:spPr>
            <a:xfrm>
              <a:off x="4000500" y="3495676"/>
              <a:ext cx="228600" cy="228600"/>
            </a:xfrm>
            <a:prstGeom prst="flowChar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TextBox 15"/>
            <p:cNvSpPr txBox="1"/>
            <p:nvPr/>
          </p:nvSpPr>
          <p:spPr>
            <a:xfrm>
              <a:off x="1795190" y="1262742"/>
              <a:ext cx="938077" cy="400110"/>
            </a:xfrm>
            <a:prstGeom prst="rect">
              <a:avLst/>
            </a:prstGeom>
            <a:noFill/>
          </p:spPr>
          <p:txBody>
            <a:bodyPr wrap="none" rtlCol="0">
              <a:spAutoFit/>
            </a:bodyPr>
            <a:lstStyle/>
            <a:p>
              <a:pPr>
                <a:defRPr/>
              </a:pPr>
              <a:r>
                <a:rPr lang="en-US" sz="2000" b="1" dirty="0" smtClean="0">
                  <a:solidFill>
                    <a:prstClr val="black"/>
                  </a:solidFill>
                </a:rPr>
                <a:t>Origin</a:t>
              </a:r>
              <a:endParaRPr lang="en-US" sz="2000" b="1" dirty="0">
                <a:solidFill>
                  <a:prstClr val="black"/>
                </a:solidFill>
              </a:endParaRPr>
            </a:p>
          </p:txBody>
        </p:sp>
        <p:sp>
          <p:nvSpPr>
            <p:cNvPr id="17" name="TextBox 16"/>
            <p:cNvSpPr txBox="1"/>
            <p:nvPr/>
          </p:nvSpPr>
          <p:spPr>
            <a:xfrm>
              <a:off x="2577531" y="3193913"/>
              <a:ext cx="1125629" cy="400110"/>
            </a:xfrm>
            <a:prstGeom prst="rect">
              <a:avLst/>
            </a:prstGeom>
            <a:noFill/>
          </p:spPr>
          <p:txBody>
            <a:bodyPr wrap="none" rtlCol="0">
              <a:spAutoFit/>
            </a:bodyPr>
            <a:lstStyle/>
            <a:p>
              <a:pPr>
                <a:defRPr/>
              </a:pPr>
              <a:r>
                <a:rPr lang="en-US" sz="2000" b="1" dirty="0" smtClean="0">
                  <a:solidFill>
                    <a:prstClr val="black"/>
                  </a:solidFill>
                </a:rPr>
                <a:t>Beam X</a:t>
              </a:r>
              <a:endParaRPr lang="en-US" sz="2000" b="1" dirty="0">
                <a:solidFill>
                  <a:prstClr val="black"/>
                </a:solidFill>
              </a:endParaRPr>
            </a:p>
          </p:txBody>
        </p:sp>
        <p:sp>
          <p:nvSpPr>
            <p:cNvPr id="18" name="TextBox 17"/>
            <p:cNvSpPr txBox="1"/>
            <p:nvPr/>
          </p:nvSpPr>
          <p:spPr>
            <a:xfrm rot="16200000">
              <a:off x="3339715" y="2329542"/>
              <a:ext cx="1121013" cy="400110"/>
            </a:xfrm>
            <a:prstGeom prst="rect">
              <a:avLst/>
            </a:prstGeom>
            <a:noFill/>
          </p:spPr>
          <p:txBody>
            <a:bodyPr wrap="none" rtlCol="0">
              <a:spAutoFit/>
            </a:bodyPr>
            <a:lstStyle/>
            <a:p>
              <a:pPr>
                <a:defRPr/>
              </a:pPr>
              <a:r>
                <a:rPr lang="en-US" sz="2000" b="1" dirty="0" smtClean="0">
                  <a:solidFill>
                    <a:prstClr val="black"/>
                  </a:solidFill>
                </a:rPr>
                <a:t>Beam Y</a:t>
              </a:r>
              <a:endParaRPr lang="en-US" sz="2000" b="1" dirty="0">
                <a:solidFill>
                  <a:prstClr val="black"/>
                </a:solidFill>
              </a:endParaRPr>
            </a:p>
          </p:txBody>
        </p:sp>
      </p:grpSp>
      <p:pic>
        <p:nvPicPr>
          <p:cNvPr id="10" name="Picture 4"/>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89" b="89730" l="4839" r="100000"/>
                    </a14:imgEffect>
                  </a14:imgLayer>
                </a14:imgProps>
              </a:ext>
              <a:ext uri="{28A0092B-C50C-407E-A947-70E740481C1C}">
                <a14:useLocalDpi xmlns:a14="http://schemas.microsoft.com/office/drawing/2010/main" val="0"/>
              </a:ext>
            </a:extLst>
          </a:blip>
          <a:srcRect/>
          <a:stretch>
            <a:fillRect/>
          </a:stretch>
        </p:blipFill>
        <p:spPr bwMode="auto">
          <a:xfrm rot="5400000">
            <a:off x="5949123" y="4437701"/>
            <a:ext cx="3004788" cy="112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JMHolton\AppData\Local\Microsoft\Windows\Temporary Internet Files\Content.IE5\4QLM08AV\1024px-Detector_eye.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753916" flipH="1">
            <a:off x="6679705" y="2392092"/>
            <a:ext cx="1109852" cy="11098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JMHolton\AppData\Local\Microsoft\Windows\Temporary Internet Files\Content.IE5\4QLM08AV\1024px-Detector_eye.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46084">
            <a:off x="982846" y="2377731"/>
            <a:ext cx="1109852" cy="11098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MHolton\AppData\Local\Microsoft\Windows\Temporary Internet Files\Content.IE5\Q7VL0QR2\Photog_transp[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245" y="3609976"/>
            <a:ext cx="1972355" cy="23827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6801" y="1262742"/>
            <a:ext cx="2242922" cy="954107"/>
          </a:xfrm>
          <a:prstGeom prst="rect">
            <a:avLst/>
          </a:prstGeom>
          <a:noFill/>
        </p:spPr>
        <p:txBody>
          <a:bodyPr wrap="none" rtlCol="0">
            <a:spAutoFit/>
          </a:bodyPr>
          <a:lstStyle/>
          <a:p>
            <a:pPr>
              <a:defRPr/>
            </a:pPr>
            <a:r>
              <a:rPr lang="en-US" sz="2800" b="1" dirty="0" smtClean="0">
                <a:solidFill>
                  <a:prstClr val="black"/>
                </a:solidFill>
                <a:cs typeface="Arial" panose="020B0604020202020204" pitchFamily="34" charset="0"/>
              </a:rPr>
              <a:t>Cameraman</a:t>
            </a:r>
          </a:p>
          <a:p>
            <a:pPr>
              <a:defRPr/>
            </a:pPr>
            <a:r>
              <a:rPr lang="en-US" sz="2800" b="1" dirty="0" smtClean="0">
                <a:solidFill>
                  <a:prstClr val="black"/>
                </a:solidFill>
                <a:cs typeface="Arial" panose="020B0604020202020204" pitchFamily="34" charset="0"/>
              </a:rPr>
              <a:t>View</a:t>
            </a:r>
            <a:endParaRPr lang="en-US" sz="2800" b="1" dirty="0">
              <a:solidFill>
                <a:prstClr val="black"/>
              </a:solidFill>
              <a:cs typeface="Arial" panose="020B0604020202020204" pitchFamily="34" charset="0"/>
            </a:endParaRPr>
          </a:p>
        </p:txBody>
      </p:sp>
      <p:sp>
        <p:nvSpPr>
          <p:cNvPr id="19" name="TextBox 18"/>
          <p:cNvSpPr txBox="1"/>
          <p:nvPr/>
        </p:nvSpPr>
        <p:spPr>
          <a:xfrm>
            <a:off x="6640280" y="1378856"/>
            <a:ext cx="1164101" cy="954107"/>
          </a:xfrm>
          <a:prstGeom prst="rect">
            <a:avLst/>
          </a:prstGeom>
          <a:noFill/>
        </p:spPr>
        <p:txBody>
          <a:bodyPr wrap="none" rtlCol="0">
            <a:spAutoFit/>
          </a:bodyPr>
          <a:lstStyle/>
          <a:p>
            <a:pPr algn="r">
              <a:defRPr/>
            </a:pPr>
            <a:r>
              <a:rPr lang="en-US" sz="2800" b="1" dirty="0" smtClean="0">
                <a:solidFill>
                  <a:prstClr val="black"/>
                </a:solidFill>
                <a:cs typeface="Arial" panose="020B0604020202020204" pitchFamily="34" charset="0"/>
              </a:rPr>
              <a:t>Beam</a:t>
            </a:r>
          </a:p>
          <a:p>
            <a:pPr algn="r">
              <a:defRPr/>
            </a:pPr>
            <a:r>
              <a:rPr lang="en-US" sz="2800" b="1" dirty="0" smtClean="0">
                <a:solidFill>
                  <a:prstClr val="black"/>
                </a:solidFill>
                <a:cs typeface="Arial" panose="020B0604020202020204" pitchFamily="34" charset="0"/>
              </a:rPr>
              <a:t>View</a:t>
            </a:r>
            <a:endParaRPr lang="en-US" sz="2800" b="1" dirty="0">
              <a:solidFill>
                <a:prstClr val="black"/>
              </a:solidFill>
              <a:cs typeface="Arial" panose="020B0604020202020204" pitchFamily="34" charset="0"/>
            </a:endParaRPr>
          </a:p>
        </p:txBody>
      </p:sp>
    </p:spTree>
    <p:extLst>
      <p:ext uri="{BB962C8B-B14F-4D97-AF65-F5344CB8AC3E}">
        <p14:creationId xmlns:p14="http://schemas.microsoft.com/office/powerpoint/2010/main" val="295436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Re-indexing cheat sheet</a:t>
            </a:r>
            <a:endParaRPr lang="en-US" dirty="0"/>
          </a:p>
        </p:txBody>
      </p:sp>
      <p:sp>
        <p:nvSpPr>
          <p:cNvPr id="4" name="Rectangle 3"/>
          <p:cNvSpPr/>
          <p:nvPr/>
        </p:nvSpPr>
        <p:spPr>
          <a:xfrm>
            <a:off x="0" y="6488668"/>
            <a:ext cx="9144000" cy="369332"/>
          </a:xfrm>
          <a:prstGeom prst="rect">
            <a:avLst/>
          </a:prstGeom>
        </p:spPr>
        <p:txBody>
          <a:bodyPr wrap="square">
            <a:spAutoFit/>
          </a:bodyPr>
          <a:lstStyle/>
          <a:p>
            <a:r>
              <a:rPr lang="fr-FR" dirty="0" err="1"/>
              <a:t>Dauter</a:t>
            </a:r>
            <a:r>
              <a:rPr lang="fr-FR" dirty="0"/>
              <a:t>, Z. (1999). "Data-collection </a:t>
            </a:r>
            <a:r>
              <a:rPr lang="fr-FR" dirty="0" err="1"/>
              <a:t>strategies</a:t>
            </a:r>
            <a:r>
              <a:rPr lang="fr-FR" dirty="0"/>
              <a:t>." </a:t>
            </a:r>
            <a:r>
              <a:rPr lang="fr-FR" u="sng" dirty="0"/>
              <a:t>Acta </a:t>
            </a:r>
            <a:r>
              <a:rPr lang="fr-FR" u="sng" dirty="0" err="1" smtClean="0"/>
              <a:t>Cryst</a:t>
            </a:r>
            <a:r>
              <a:rPr lang="fr-FR" u="sng" dirty="0" smtClean="0"/>
              <a:t>. </a:t>
            </a:r>
            <a:r>
              <a:rPr lang="fr-FR" u="sng" dirty="0"/>
              <a:t>D </a:t>
            </a:r>
            <a:r>
              <a:rPr lang="fr-FR" b="1" u="sng" dirty="0"/>
              <a:t>55</a:t>
            </a:r>
            <a:r>
              <a:rPr lang="fr-FR" u="sng" dirty="0"/>
              <a:t>(10): 1703-1717.</a:t>
            </a:r>
            <a:endParaRPr lang="en-US" dirty="0"/>
          </a:p>
        </p:txBody>
      </p:sp>
      <p:pic>
        <p:nvPicPr>
          <p:cNvPr id="814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7638"/>
            <a:ext cx="7826540" cy="459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880279" y="1654139"/>
            <a:ext cx="647272" cy="308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161017464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3" y="0"/>
            <a:ext cx="7772400" cy="1143000"/>
          </a:xfrm>
        </p:spPr>
        <p:txBody>
          <a:bodyPr/>
          <a:lstStyle/>
          <a:p>
            <a:r>
              <a:rPr lang="en-US" dirty="0" smtClean="0">
                <a:solidFill>
                  <a:srgbClr val="00B000"/>
                </a:solidFill>
              </a:rPr>
              <a:t>CCP4: aimless log</a:t>
            </a:r>
            <a:endParaRPr lang="en-US" dirty="0">
              <a:solidFill>
                <a:srgbClr val="00B000"/>
              </a:solidFill>
            </a:endParaRPr>
          </a:p>
        </p:txBody>
      </p:sp>
      <p:sp>
        <p:nvSpPr>
          <p:cNvPr id="3" name="Content Placeholder 2"/>
          <p:cNvSpPr>
            <a:spLocks noGrp="1"/>
          </p:cNvSpPr>
          <p:nvPr>
            <p:ph idx="1"/>
          </p:nvPr>
        </p:nvSpPr>
        <p:spPr>
          <a:xfrm>
            <a:off x="-79512" y="885375"/>
            <a:ext cx="11951595" cy="4664299"/>
          </a:xfrm>
        </p:spPr>
        <p:txBody>
          <a:bodyPr/>
          <a:lstStyle/>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$TABLE:  Analysis against resolution,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XDSdataset</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$GRAPHS:I/sigma, Mean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Mn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(I)/</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sd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Mn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(I)):0|0.216023x0|137.14:2,13,14:</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Rmerge</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Rfull</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Rmeas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Rpim</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v Resolution:0|0.216023x0|1.70834:2,4,5,6,7:</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:Average I,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RMSdeviation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and Sd:0|0.216023x0|1650.8:2,10,11,12:</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:Fractional bias:0|0.216023x0|0:2,15:</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N  1/d^2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Dmid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Rmrg</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Rfull</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Rcum</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Rmeas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Rpim</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Nmeas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AvI</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RMSdev</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sd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I/RMS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Mn</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(I/</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sd</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16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FrcBias</a:t>
            </a: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  0.0064  12.55  0.020  0.020  0.020  0.021  0.006    13115     1651     57     42   29.2    137.1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2  0.0191   7.24  0.027  0.027  0.024  0.028  0.008    24753     1171     47     42   25.0    105.2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3  0.0318   5.61  0.038  0.038  0.029  0.040  0.012    32197      857     46     43   18.4     79.6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4  0.0445   4.74  0.034  0.034  0.031  0.035  0.010    37743     1212     57     53   21.4     91.2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5  0.0572   4.18  0.036  0.036  0.032  0.038  0.011    42642     1181     59     57   19.9     83.8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6  0.0699   3.78  0.049  0.049  0.036  0.052  0.015    47224      883     59     57   15.1     65.1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7  0.0826   3.48  0.065  0.065  0.040  0.068  0.020    51052      685     59     58   11.7     50.9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8  0.0953   3.24  0.096  0.096  0.045  0.100  0.029    54636      448     56     56    8.0     35.0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9  0.1080   3.04  0.151  0.151  0.050  0.158  0.046    58072      268     53     53    5.1     22.7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10  0.1207   2.88  0.229  0.229  0.056  0.240  0.070    60731      171     51     51    3.3     15.4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11  0.1334   2.74  0.314  0.314  0.063  0.329  0.097    63807      125     51     51    2.4     11.3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12  0.1461   2.62  0.406  0.406  0.070  0.425  0.125    66241       98     51     52    1.9      8.7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13  0.1588   2.51  0.537  0.537  0.078  0.562  0.166    68272       76     53     53    1.4      6.5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14  0.1715   2.41  0.685  0.685  0.084  0.727  0.237    54170       61     53     54    1.1      4.4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15  0.1843   2.33  0.886  0.886  0.088  0.950  0.333    39781       48     55     56    0.9      3.1     -</a:t>
            </a:r>
          </a:p>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16  0.1970   2.25  1.249  1.249  0.092  1.355  0.508    29754       35     57     59    0.6      2.1     </a:t>
            </a:r>
            <a:r>
              <a:rPr lang="en-US" sz="16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a:t>
            </a:r>
            <a:endPar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p:txBody>
      </p:sp>
      <p:sp>
        <p:nvSpPr>
          <p:cNvPr id="4" name="Oval 3"/>
          <p:cNvSpPr/>
          <p:nvPr/>
        </p:nvSpPr>
        <p:spPr>
          <a:xfrm>
            <a:off x="7699513" y="2345634"/>
            <a:ext cx="1444487"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65328065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3" y="0"/>
            <a:ext cx="7772400" cy="1143000"/>
          </a:xfrm>
        </p:spPr>
        <p:txBody>
          <a:bodyPr/>
          <a:lstStyle/>
          <a:p>
            <a:r>
              <a:rPr lang="en-US" dirty="0" smtClean="0">
                <a:solidFill>
                  <a:srgbClr val="00B000"/>
                </a:solidFill>
              </a:rPr>
              <a:t>CCP4: aimless log</a:t>
            </a:r>
            <a:endParaRPr lang="en-US" dirty="0">
              <a:solidFill>
                <a:srgbClr val="00B000"/>
              </a:solidFill>
            </a:endParaRPr>
          </a:p>
        </p:txBody>
      </p:sp>
      <p:sp>
        <p:nvSpPr>
          <p:cNvPr id="3" name="Content Placeholder 2"/>
          <p:cNvSpPr>
            <a:spLocks noGrp="1"/>
          </p:cNvSpPr>
          <p:nvPr>
            <p:ph idx="1"/>
          </p:nvPr>
        </p:nvSpPr>
        <p:spPr>
          <a:xfrm>
            <a:off x="-79512" y="1256431"/>
            <a:ext cx="11951595" cy="4664299"/>
          </a:xfrm>
        </p:spPr>
        <p:txBody>
          <a:bodyPr/>
          <a:lstStyle/>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$TABLE:  Correlations CC(1/2) within dataset,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XDSdataset</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$GRAPHS: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&amp;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Imean</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CCs v resolution:0|0.216023x0|1:2,4,7:</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RMS correlation ratio :0|0.216023x0|2.20344:2,6:</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N  1/d^2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Dmid</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CCanom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Nanom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RCRanom</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CC1/2   </a:t>
            </a:r>
            <a:r>
              <a:rPr lang="en-US" sz="2400" b="1" spc="-200" dirty="0" err="1" smtClean="0">
                <a:solidFill>
                  <a:prstClr val="black"/>
                </a:solidFill>
                <a:latin typeface="Consolas" panose="020B0609020204030204" pitchFamily="49" charset="0"/>
                <a:ea typeface="DFKai-SB" panose="03000509000000000000" pitchFamily="65" charset="-120"/>
                <a:cs typeface="Consolas" panose="020B0609020204030204" pitchFamily="49" charset="0"/>
              </a:rPr>
              <a:t>NImean</a:t>
            </a: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 $$</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1  0.0064  12.55  0.659      499     2.203   1.000      669</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2  0.0191   7.24  0.550      975     1.853   1.000     1155</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3  0.0318   5.61  0.527     1295     1.798   1.000     1479</a:t>
            </a:r>
          </a:p>
          <a:p>
            <a:pPr marL="0" indent="0">
              <a:buNone/>
            </a:pPr>
            <a:endPar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16  0.1970   2.25  0.037     2123     1.038   0.711     2275</a:t>
            </a:r>
          </a:p>
          <a:p>
            <a:pPr marL="0" indent="0">
              <a:buNone/>
            </a:pPr>
            <a:r>
              <a:rPr lang="en-US" sz="2400" b="1" spc="-200" dirty="0" smtClean="0">
                <a:solidFill>
                  <a:prstClr val="black"/>
                </a:solidFill>
                <a:latin typeface="Consolas" panose="020B0609020204030204" pitchFamily="49" charset="0"/>
                <a:ea typeface="DFKai-SB" panose="03000509000000000000" pitchFamily="65" charset="-120"/>
                <a:cs typeface="Consolas" panose="020B0609020204030204" pitchFamily="49" charset="0"/>
              </a:rPr>
              <a:t> 17  0.2097   2.18  0.043     1682     1.044   0.460     1877</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p:txBody>
      </p:sp>
      <p:sp>
        <p:nvSpPr>
          <p:cNvPr id="4" name="Oval 3"/>
          <p:cNvSpPr/>
          <p:nvPr/>
        </p:nvSpPr>
        <p:spPr>
          <a:xfrm>
            <a:off x="6414053" y="5526151"/>
            <a:ext cx="1444487" cy="7487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Oval 4"/>
          <p:cNvSpPr/>
          <p:nvPr/>
        </p:nvSpPr>
        <p:spPr>
          <a:xfrm>
            <a:off x="2524540" y="2743195"/>
            <a:ext cx="1444487" cy="16962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91218299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43000"/>
          </a:xfrm>
        </p:spPr>
        <p:txBody>
          <a:bodyPr/>
          <a:lstStyle/>
          <a:p>
            <a:r>
              <a:rPr lang="en-US" dirty="0" smtClean="0">
                <a:solidFill>
                  <a:srgbClr val="00B000"/>
                </a:solidFill>
              </a:rPr>
              <a:t>XDS: CORRECT.LP or XSCALE.LP</a:t>
            </a:r>
            <a:endParaRPr lang="en-US" dirty="0">
              <a:solidFill>
                <a:srgbClr val="00B000"/>
              </a:solidFill>
            </a:endParaRPr>
          </a:p>
        </p:txBody>
      </p:sp>
      <p:sp>
        <p:nvSpPr>
          <p:cNvPr id="3" name="Content Placeholder 2"/>
          <p:cNvSpPr>
            <a:spLocks noGrp="1"/>
          </p:cNvSpPr>
          <p:nvPr>
            <p:ph idx="1"/>
          </p:nvPr>
        </p:nvSpPr>
        <p:spPr>
          <a:xfrm>
            <a:off x="-13583479" y="779358"/>
            <a:ext cx="24834575" cy="4664299"/>
          </a:xfrm>
        </p:spPr>
        <p:txBody>
          <a:bodyPr/>
          <a:lstStyle/>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SUBSET OF INTENSITY DATA WITH SIGNAL/NOISE &gt;= -3.0 AS FUNCTION OF RESOLUTION</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RESOLUTION     NUMBER OF REFLECTIONS    COMPLETENESS R-FACTOR  </a:t>
            </a:r>
            <a:r>
              <a:rPr lang="en-US" sz="2400" b="1" dirty="0" err="1">
                <a:latin typeface="Courier New" panose="02070309020205020404" pitchFamily="49" charset="0"/>
                <a:ea typeface="DFKai-SB" panose="03000509000000000000" pitchFamily="65" charset="-120"/>
                <a:cs typeface="Courier New" panose="02070309020205020404" pitchFamily="49" charset="0"/>
              </a:rPr>
              <a:t>R-FACTOR</a:t>
            </a:r>
            <a:r>
              <a:rPr lang="en-US" sz="2400" b="1" dirty="0">
                <a:latin typeface="Courier New" panose="02070309020205020404" pitchFamily="49" charset="0"/>
                <a:ea typeface="DFKai-SB" panose="03000509000000000000" pitchFamily="65" charset="-120"/>
                <a:cs typeface="Courier New" panose="02070309020205020404" pitchFamily="49" charset="0"/>
              </a:rPr>
              <a:t> COMPARED I/SIGMA   R-</a:t>
            </a:r>
            <a:r>
              <a:rPr lang="en-US" sz="2400" b="1" dirty="0" err="1">
                <a:latin typeface="Courier New" panose="02070309020205020404" pitchFamily="49" charset="0"/>
                <a:ea typeface="DFKai-SB" panose="03000509000000000000" pitchFamily="65" charset="-120"/>
                <a:cs typeface="Courier New" panose="02070309020205020404" pitchFamily="49" charset="0"/>
              </a:rPr>
              <a:t>meas</a:t>
            </a:r>
            <a:r>
              <a:rPr lang="en-US" sz="2400" b="1" dirty="0">
                <a:latin typeface="Courier New" panose="02070309020205020404" pitchFamily="49" charset="0"/>
                <a:ea typeface="DFKai-SB" panose="03000509000000000000" pitchFamily="65" charset="-120"/>
                <a:cs typeface="Courier New" panose="02070309020205020404" pitchFamily="49" charset="0"/>
              </a:rPr>
              <a:t>  CC(1/2)  </a:t>
            </a:r>
            <a:r>
              <a:rPr lang="en-US" sz="2400" b="1" dirty="0" err="1">
                <a:latin typeface="Courier New" panose="02070309020205020404" pitchFamily="49" charset="0"/>
                <a:ea typeface="DFKai-SB" panose="03000509000000000000" pitchFamily="65" charset="-120"/>
                <a:cs typeface="Courier New" panose="02070309020205020404" pitchFamily="49" charset="0"/>
              </a:rPr>
              <a:t>Anomal</a:t>
            </a:r>
            <a:r>
              <a:rPr lang="en-US" sz="2400" b="1" dirty="0">
                <a:latin typeface="Courier New" panose="02070309020205020404" pitchFamily="49" charset="0"/>
                <a:ea typeface="DFKai-SB" panose="03000509000000000000" pitchFamily="65" charset="-120"/>
                <a:cs typeface="Courier New" panose="02070309020205020404" pitchFamily="49" charset="0"/>
              </a:rPr>
              <a:t>  </a:t>
            </a:r>
            <a:r>
              <a:rPr lang="en-US" sz="2400" b="1" dirty="0" err="1">
                <a:latin typeface="Courier New" panose="02070309020205020404" pitchFamily="49" charset="0"/>
                <a:ea typeface="DFKai-SB" panose="03000509000000000000" pitchFamily="65" charset="-120"/>
                <a:cs typeface="Courier New" panose="02070309020205020404" pitchFamily="49" charset="0"/>
              </a:rPr>
              <a:t>SigAno</a:t>
            </a:r>
            <a:r>
              <a:rPr lang="en-US" sz="2400" b="1" dirty="0">
                <a:latin typeface="Courier New" panose="02070309020205020404" pitchFamily="49" charset="0"/>
                <a:ea typeface="DFKai-SB" panose="03000509000000000000" pitchFamily="65" charset="-120"/>
                <a:cs typeface="Courier New" panose="02070309020205020404" pitchFamily="49" charset="0"/>
              </a:rPr>
              <a:t>   Nano</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LIMIT     OBSERVED  UNIQUE  POSSIBLE     OF DATA   observed  expected                                      </a:t>
            </a:r>
            <a:r>
              <a:rPr lang="en-US" sz="2400" b="1" dirty="0" err="1">
                <a:latin typeface="Courier New" panose="02070309020205020404" pitchFamily="49" charset="0"/>
                <a:ea typeface="DFKai-SB" panose="03000509000000000000" pitchFamily="65" charset="-120"/>
                <a:cs typeface="Courier New" panose="02070309020205020404" pitchFamily="49" charset="0"/>
              </a:rPr>
              <a:t>Corr</a:t>
            </a:r>
            <a:endParaRPr lang="en-US" sz="2400" b="1" dirty="0">
              <a:latin typeface="Courier New" panose="02070309020205020404" pitchFamily="49" charset="0"/>
              <a:ea typeface="DFKai-SB" panose="03000509000000000000" pitchFamily="65" charset="-120"/>
              <a:cs typeface="Courier New" panose="02070309020205020404" pitchFamily="49" charset="0"/>
            </a:endParaRPr>
          </a:p>
          <a:p>
            <a:pPr marL="0" indent="0">
              <a:buNone/>
            </a:pPr>
            <a:endParaRPr lang="en-US" sz="2400" b="1" dirty="0">
              <a:latin typeface="Courier New" panose="02070309020205020404" pitchFamily="49" charset="0"/>
              <a:ea typeface="DFKai-SB" panose="03000509000000000000" pitchFamily="65" charset="-120"/>
              <a:cs typeface="Courier New" panose="02070309020205020404" pitchFamily="49" charset="0"/>
            </a:endParaRP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6.39        4103    2517      3135       80.3%       1.7%      1.8%     3018   33.77     2.3%    99.9*    21*   1.012     533</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4.54        7339    4970      5544       89.6%       2.6%      2.6%     4585   22.56     3.6%    99.8*     9    0.914     796</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3.72        9442    6724      7186       93.6%       2.8%      2.9%     5327   19.99     4.0%    99.7*     9    0.859     877</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3.22       11077    7997      8486       94.2%       4.8%      4.9%     6094   12.27     6.8%    99.3*    -1    0.784     913</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2.88       12408    8851      9595       92.2%      10.0%     10.1%     7068    6.01    14.2%    97.8*    -2    0.799    1012</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2.63       13673    9561     10662       89.7%      20.8%     20.8%     8185    3.10    29.4%    88.8*    -4    0.776    1274</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2.44       14360    9852     11510       85.6%      34.5%     34.7%     8981    1.90    48.8%    75.9*     2    0.765    1525</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2.28        9501    6495     12416       52.3%      61.8%     59.6%     5991    1.14    87.3%    53.5*    -2    0.722    1031</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2.15        4567    3307     13210       25.0%     120.5%    120.3%     2520    0.59   170.4%    21.9*     4    0.693     408</a:t>
            </a:r>
          </a:p>
          <a:p>
            <a:pPr marL="0" indent="0">
              <a:buNone/>
            </a:pPr>
            <a:r>
              <a:rPr lang="en-US" sz="2400" b="1" dirty="0">
                <a:latin typeface="Courier New" panose="02070309020205020404" pitchFamily="49" charset="0"/>
                <a:ea typeface="DFKai-SB" panose="03000509000000000000" pitchFamily="65" charset="-120"/>
                <a:cs typeface="Courier New" panose="02070309020205020404" pitchFamily="49" charset="0"/>
              </a:rPr>
              <a:t>    total       86470   60274     81744       73.7%       6.7%      6.7%    51769    8.97     9.5%    99.5*     2    0.804    8369</a:t>
            </a:r>
          </a:p>
          <a:p>
            <a:pPr marL="0" indent="0">
              <a:buNone/>
            </a:pPr>
            <a:endParaRPr lang="en-US" sz="2400" b="1" dirty="0">
              <a:latin typeface="Courier New" panose="02070309020205020404" pitchFamily="49" charset="0"/>
              <a:ea typeface="DFKai-SB" panose="03000509000000000000" pitchFamily="65" charset="-120"/>
              <a:cs typeface="Courier New" panose="02070309020205020404" pitchFamily="49" charset="0"/>
            </a:endParaRPr>
          </a:p>
          <a:p>
            <a:pPr marL="0" indent="0">
              <a:buNone/>
            </a:pPr>
            <a:endParaRPr lang="en-US" sz="2400" b="1" dirty="0" smtClean="0">
              <a:latin typeface="Courier New" panose="02070309020205020404" pitchFamily="49" charset="0"/>
              <a:ea typeface="DFKai-SB" panose="03000509000000000000" pitchFamily="65" charset="-120"/>
              <a:cs typeface="Courier New" panose="02070309020205020404" pitchFamily="49" charset="0"/>
            </a:endParaRPr>
          </a:p>
          <a:p>
            <a:pPr marL="0" indent="0">
              <a:buNone/>
            </a:pPr>
            <a:endParaRPr lang="en-US" sz="2400" b="1" spc="-200" dirty="0">
              <a:solidFill>
                <a:prstClr val="black"/>
              </a:solidFill>
              <a:latin typeface="Courier New" panose="02070309020205020404" pitchFamily="49" charset="0"/>
              <a:ea typeface="DFKai-SB" panose="03000509000000000000" pitchFamily="65" charset="-120"/>
              <a:cs typeface="Courier New" panose="02070309020205020404" pitchFamily="49" charset="0"/>
            </a:endParaRPr>
          </a:p>
        </p:txBody>
      </p:sp>
      <p:sp>
        <p:nvSpPr>
          <p:cNvPr id="4" name="Oval 3"/>
          <p:cNvSpPr/>
          <p:nvPr/>
        </p:nvSpPr>
        <p:spPr>
          <a:xfrm>
            <a:off x="834888" y="2133600"/>
            <a:ext cx="8428382"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61640086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solidFill>
                  <a:srgbClr val="00B000"/>
                </a:solidFill>
              </a:rPr>
              <a:t>XDS: CORRECT.LP or XSCALE.LP</a:t>
            </a:r>
            <a:endParaRPr lang="en-US" dirty="0">
              <a:solidFill>
                <a:srgbClr val="00B000"/>
              </a:solidFill>
            </a:endParaRPr>
          </a:p>
        </p:txBody>
      </p:sp>
      <p:sp>
        <p:nvSpPr>
          <p:cNvPr id="3" name="Content Placeholder 2"/>
          <p:cNvSpPr>
            <a:spLocks noGrp="1"/>
          </p:cNvSpPr>
          <p:nvPr>
            <p:ph idx="1"/>
          </p:nvPr>
        </p:nvSpPr>
        <p:spPr>
          <a:xfrm>
            <a:off x="-79512" y="885375"/>
            <a:ext cx="11951595" cy="4664299"/>
          </a:xfrm>
        </p:spPr>
        <p:txBody>
          <a:bodyPr/>
          <a:lstStyle/>
          <a:p>
            <a:pPr marL="0" indent="0">
              <a:buNone/>
            </a:pPr>
            <a:r>
              <a:rPr lang="en-US" sz="16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CORRECTION PARAMETERS FOR THE STANDARD ERROR OF REFLECTION INTENSITIES</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The variance v0(I) of the intensity I obtained from counting statistics is</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replaced by v(I)=a*(v0(I)+b*I^2). The model parameters a, b are chosen to</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minimize the discrepancies between v(I) and the variance estimated from</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sample statistics of symmetry related reflections. This model implicates</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an asymptotic limit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ISa</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=1/SQRT(a*b) for the highest I/Sigma(I) that the</a:t>
            </a: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experimental setup can produce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Diederichs</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(2010)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Acta</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Cryst</a:t>
            </a: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D66, 733-740).</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a        b          </a:t>
            </a:r>
            <a:r>
              <a:rPr lang="en-US" sz="2400" b="1" spc="-200" dirty="0" err="1">
                <a:solidFill>
                  <a:prstClr val="black"/>
                </a:solidFill>
                <a:latin typeface="Consolas" panose="020B0609020204030204" pitchFamily="49" charset="0"/>
                <a:ea typeface="DFKai-SB" panose="03000509000000000000" pitchFamily="65" charset="-120"/>
                <a:cs typeface="Consolas" panose="020B0609020204030204" pitchFamily="49" charset="0"/>
              </a:rPr>
              <a:t>ISa</a:t>
            </a: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a:p>
            <a:pPr marL="0" indent="0">
              <a:buNone/>
            </a:pPr>
            <a:r>
              <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rPr>
              <a:t> 3.806E+00  1.080E-04   49.32</a:t>
            </a:r>
          </a:p>
          <a:p>
            <a:pPr marL="0" indent="0">
              <a:buNone/>
            </a:pPr>
            <a:endParaRPr lang="en-US" sz="2400" b="1" spc="-200" dirty="0">
              <a:solidFill>
                <a:prstClr val="black"/>
              </a:solidFill>
              <a:latin typeface="Consolas" panose="020B0609020204030204" pitchFamily="49" charset="0"/>
              <a:ea typeface="DFKai-SB" panose="03000509000000000000" pitchFamily="65" charset="-120"/>
              <a:cs typeface="Consolas" panose="020B0609020204030204" pitchFamily="49" charset="0"/>
            </a:endParaRPr>
          </a:p>
        </p:txBody>
      </p:sp>
      <p:sp>
        <p:nvSpPr>
          <p:cNvPr id="4" name="Oval 3"/>
          <p:cNvSpPr/>
          <p:nvPr/>
        </p:nvSpPr>
        <p:spPr>
          <a:xfrm>
            <a:off x="3061252" y="5486400"/>
            <a:ext cx="1444487"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62356679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3000"/>
          </a:xfrm>
        </p:spPr>
        <p:txBody>
          <a:bodyPr>
            <a:normAutofit/>
          </a:bodyPr>
          <a:lstStyle/>
          <a:p>
            <a:r>
              <a:rPr lang="en-US" sz="6000" b="1" dirty="0" smtClean="0">
                <a:latin typeface="Arial" panose="020B0604020202020204" pitchFamily="34" charset="0"/>
                <a:cs typeface="Arial" panose="020B0604020202020204" pitchFamily="34" charset="0"/>
              </a:rPr>
              <a:t>What you know when:</a:t>
            </a:r>
            <a:endParaRPr lang="en-US" sz="6000" b="1" dirty="0">
              <a:latin typeface="Arial" panose="020B0604020202020204" pitchFamily="34" charset="0"/>
              <a:cs typeface="Arial" panose="020B0604020202020204" pitchFamily="34" charset="0"/>
            </a:endParaRPr>
          </a:p>
        </p:txBody>
      </p:sp>
      <p:sp>
        <p:nvSpPr>
          <p:cNvPr id="4" name="TextBox 3"/>
          <p:cNvSpPr txBox="1"/>
          <p:nvPr/>
        </p:nvSpPr>
        <p:spPr>
          <a:xfrm>
            <a:off x="609600" y="1600200"/>
            <a:ext cx="7957628" cy="3785652"/>
          </a:xfrm>
          <a:prstGeom prst="rect">
            <a:avLst/>
          </a:prstGeom>
          <a:noFill/>
        </p:spPr>
        <p:txBody>
          <a:bodyPr wrap="none" rtlCol="0">
            <a:spAutoFit/>
          </a:bodyPr>
          <a:lstStyle/>
          <a:p>
            <a:pPr fontAlgn="auto">
              <a:lnSpc>
                <a:spcPct val="200000"/>
              </a:lnSpc>
              <a:spcBef>
                <a:spcPts val="0"/>
              </a:spcBef>
              <a:spcAft>
                <a:spcPts val="0"/>
              </a:spcAft>
            </a:pPr>
            <a:r>
              <a:rPr lang="en-US" sz="4000" dirty="0" err="1" smtClean="0">
                <a:solidFill>
                  <a:prstClr val="black"/>
                </a:solidFill>
                <a:cs typeface="Arial" panose="020B0604020202020204" pitchFamily="34" charset="0"/>
              </a:rPr>
              <a:t>Autoindexing</a:t>
            </a:r>
            <a:r>
              <a:rPr lang="en-US" sz="4000" dirty="0" smtClean="0">
                <a:solidFill>
                  <a:prstClr val="black"/>
                </a:solidFill>
                <a:cs typeface="Arial" panose="020B0604020202020204" pitchFamily="34" charset="0"/>
              </a:rPr>
              <a:t>:	Lattice (14)</a:t>
            </a:r>
          </a:p>
          <a:p>
            <a:pPr fontAlgn="auto">
              <a:lnSpc>
                <a:spcPct val="200000"/>
              </a:lnSpc>
              <a:spcBef>
                <a:spcPts val="0"/>
              </a:spcBef>
              <a:spcAft>
                <a:spcPts val="0"/>
              </a:spcAft>
            </a:pPr>
            <a:r>
              <a:rPr lang="en-US" sz="4000" dirty="0" smtClean="0">
                <a:solidFill>
                  <a:prstClr val="black"/>
                </a:solidFill>
                <a:cs typeface="Arial" panose="020B0604020202020204" pitchFamily="34" charset="0"/>
              </a:rPr>
              <a:t>Scaling:			Point Group (43)</a:t>
            </a:r>
          </a:p>
          <a:p>
            <a:pPr fontAlgn="auto">
              <a:lnSpc>
                <a:spcPct val="200000"/>
              </a:lnSpc>
              <a:spcBef>
                <a:spcPts val="0"/>
              </a:spcBef>
              <a:spcAft>
                <a:spcPts val="0"/>
              </a:spcAft>
            </a:pPr>
            <a:r>
              <a:rPr lang="en-US" sz="4000" dirty="0" smtClean="0">
                <a:solidFill>
                  <a:prstClr val="black"/>
                </a:solidFill>
                <a:cs typeface="Arial" panose="020B0604020202020204" pitchFamily="34" charset="0"/>
              </a:rPr>
              <a:t>Phasing:		Space Group (84)</a:t>
            </a:r>
            <a:endParaRPr lang="en-US" sz="4000" dirty="0">
              <a:solidFill>
                <a:prstClr val="black"/>
              </a:solidFill>
              <a:cs typeface="Arial" panose="020B0604020202020204" pitchFamily="34" charset="0"/>
            </a:endParaRPr>
          </a:p>
        </p:txBody>
      </p:sp>
    </p:spTree>
    <p:extLst>
      <p:ext uri="{BB962C8B-B14F-4D97-AF65-F5344CB8AC3E}">
        <p14:creationId xmlns:p14="http://schemas.microsoft.com/office/powerpoint/2010/main" val="184390172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110" y="2432178"/>
            <a:ext cx="8229600" cy="1143000"/>
          </a:xfrm>
        </p:spPr>
        <p:txBody>
          <a:bodyPr/>
          <a:lstStyle/>
          <a:p>
            <a:r>
              <a:rPr lang="en-US" dirty="0" smtClean="0">
                <a:latin typeface="Arial" panose="020B0604020202020204" pitchFamily="34" charset="0"/>
                <a:cs typeface="Arial" panose="020B0604020202020204" pitchFamily="34" charset="0"/>
              </a:rPr>
              <a:t>Asymmetric Unit (ASU)</a:t>
            </a:r>
            <a:endParaRPr lang="en-US" dirty="0">
              <a:latin typeface="Arial" panose="020B0604020202020204" pitchFamily="34" charset="0"/>
              <a:cs typeface="Arial" panose="020B0604020202020204" pitchFamily="34" charset="0"/>
            </a:endParaRPr>
          </a:p>
        </p:txBody>
      </p:sp>
      <p:sp>
        <p:nvSpPr>
          <p:cNvPr id="3" name="TextBox 2"/>
          <p:cNvSpPr txBox="1"/>
          <p:nvPr/>
        </p:nvSpPr>
        <p:spPr>
          <a:xfrm>
            <a:off x="1079896" y="3534276"/>
            <a:ext cx="6890028" cy="1200329"/>
          </a:xfrm>
          <a:prstGeom prst="rect">
            <a:avLst/>
          </a:prstGeom>
          <a:noFill/>
        </p:spPr>
        <p:txBody>
          <a:bodyPr wrap="none" rtlCol="0">
            <a:spAutoFit/>
          </a:bodyPr>
          <a:lstStyle/>
          <a:p>
            <a:pPr algn="ctr" fontAlgn="auto">
              <a:spcBef>
                <a:spcPts val="0"/>
              </a:spcBef>
              <a:spcAft>
                <a:spcPts val="0"/>
              </a:spcAft>
            </a:pPr>
            <a:r>
              <a:rPr lang="en-US" sz="2400" dirty="0" smtClean="0">
                <a:solidFill>
                  <a:srgbClr val="FF0000"/>
                </a:solidFill>
                <a:cs typeface="Arial" panose="020B0604020202020204" pitchFamily="34" charset="0"/>
              </a:rPr>
              <a:t>Smallest</a:t>
            </a:r>
            <a:r>
              <a:rPr lang="en-US" sz="2400" dirty="0" smtClean="0">
                <a:solidFill>
                  <a:prstClr val="black"/>
                </a:solidFill>
                <a:cs typeface="Arial" panose="020B0604020202020204" pitchFamily="34" charset="0"/>
              </a:rPr>
              <a:t> part of the crystal </a:t>
            </a:r>
          </a:p>
          <a:p>
            <a:pPr algn="ctr" fontAlgn="auto">
              <a:spcBef>
                <a:spcPts val="0"/>
              </a:spcBef>
              <a:spcAft>
                <a:spcPts val="0"/>
              </a:spcAft>
            </a:pPr>
            <a:r>
              <a:rPr lang="en-US" sz="2400" dirty="0" smtClean="0">
                <a:solidFill>
                  <a:prstClr val="black"/>
                </a:solidFill>
                <a:cs typeface="Arial" panose="020B0604020202020204" pitchFamily="34" charset="0"/>
              </a:rPr>
              <a:t>that you can use to build up the rest of the crystal</a:t>
            </a:r>
          </a:p>
          <a:p>
            <a:pPr algn="ctr" fontAlgn="auto">
              <a:spcBef>
                <a:spcPts val="0"/>
              </a:spcBef>
              <a:spcAft>
                <a:spcPts val="0"/>
              </a:spcAft>
            </a:pPr>
            <a:r>
              <a:rPr lang="en-US" sz="2400" dirty="0" smtClean="0">
                <a:solidFill>
                  <a:prstClr val="black"/>
                </a:solidFill>
                <a:cs typeface="Arial" panose="020B0604020202020204" pitchFamily="34" charset="0"/>
              </a:rPr>
              <a:t>with </a:t>
            </a:r>
            <a:r>
              <a:rPr lang="en-US" sz="2400" dirty="0" smtClean="0">
                <a:solidFill>
                  <a:srgbClr val="00B050"/>
                </a:solidFill>
                <a:cs typeface="Arial" panose="020B0604020202020204" pitchFamily="34" charset="0"/>
              </a:rPr>
              <a:t>symmetry operations</a:t>
            </a:r>
            <a:endParaRPr lang="en-US" sz="2400" dirty="0">
              <a:solidFill>
                <a:srgbClr val="00B050"/>
              </a:solidFill>
              <a:cs typeface="Arial" panose="020B0604020202020204" pitchFamily="34" charset="0"/>
            </a:endParaRPr>
          </a:p>
        </p:txBody>
      </p:sp>
      <p:sp>
        <p:nvSpPr>
          <p:cNvPr id="4" name="Title 1"/>
          <p:cNvSpPr txBox="1">
            <a:spLocks/>
          </p:cNvSpPr>
          <p:nvPr/>
        </p:nvSpPr>
        <p:spPr>
          <a:xfrm>
            <a:off x="410110" y="7771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solidFill>
                  <a:prstClr val="black"/>
                </a:solidFill>
                <a:latin typeface="Arial" panose="020B0604020202020204" pitchFamily="34" charset="0"/>
                <a:cs typeface="Arial" panose="020B0604020202020204" pitchFamily="34" charset="0"/>
              </a:rPr>
              <a:t>Unit Cell</a:t>
            </a:r>
            <a:endParaRPr lang="en-US"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1079896" y="1138524"/>
            <a:ext cx="6890028" cy="1200329"/>
          </a:xfrm>
          <a:prstGeom prst="rect">
            <a:avLst/>
          </a:prstGeom>
          <a:noFill/>
        </p:spPr>
        <p:txBody>
          <a:bodyPr wrap="none" rtlCol="0">
            <a:spAutoFit/>
          </a:bodyPr>
          <a:lstStyle/>
          <a:p>
            <a:pPr algn="ctr" fontAlgn="auto">
              <a:spcBef>
                <a:spcPts val="0"/>
              </a:spcBef>
              <a:spcAft>
                <a:spcPts val="0"/>
              </a:spcAft>
            </a:pPr>
            <a:r>
              <a:rPr lang="en-US" sz="2400" dirty="0" smtClean="0">
                <a:solidFill>
                  <a:srgbClr val="FF0000"/>
                </a:solidFill>
                <a:cs typeface="Arial" panose="020B0604020202020204" pitchFamily="34" charset="0"/>
              </a:rPr>
              <a:t>Smallest</a:t>
            </a:r>
            <a:r>
              <a:rPr lang="en-US" sz="2400" dirty="0" smtClean="0">
                <a:solidFill>
                  <a:prstClr val="black"/>
                </a:solidFill>
                <a:cs typeface="Arial" panose="020B0604020202020204" pitchFamily="34" charset="0"/>
              </a:rPr>
              <a:t> part of the crystal </a:t>
            </a:r>
          </a:p>
          <a:p>
            <a:pPr algn="ctr" fontAlgn="auto">
              <a:spcBef>
                <a:spcPts val="0"/>
              </a:spcBef>
              <a:spcAft>
                <a:spcPts val="0"/>
              </a:spcAft>
            </a:pPr>
            <a:r>
              <a:rPr lang="en-US" sz="2400" dirty="0" smtClean="0">
                <a:solidFill>
                  <a:prstClr val="black"/>
                </a:solidFill>
                <a:cs typeface="Arial" panose="020B0604020202020204" pitchFamily="34" charset="0"/>
              </a:rPr>
              <a:t>that you can use to build up the rest of the crystal</a:t>
            </a:r>
          </a:p>
          <a:p>
            <a:pPr algn="ctr" fontAlgn="auto">
              <a:spcBef>
                <a:spcPts val="0"/>
              </a:spcBef>
              <a:spcAft>
                <a:spcPts val="0"/>
              </a:spcAft>
            </a:pPr>
            <a:r>
              <a:rPr lang="en-US" sz="2400" dirty="0" smtClean="0">
                <a:solidFill>
                  <a:prstClr val="black"/>
                </a:solidFill>
                <a:cs typeface="Arial" panose="020B0604020202020204" pitchFamily="34" charset="0"/>
              </a:rPr>
              <a:t>with </a:t>
            </a:r>
            <a:r>
              <a:rPr lang="en-US" sz="2400" dirty="0" smtClean="0">
                <a:solidFill>
                  <a:srgbClr val="00B050"/>
                </a:solidFill>
                <a:cs typeface="Arial" panose="020B0604020202020204" pitchFamily="34" charset="0"/>
              </a:rPr>
              <a:t>translation</a:t>
            </a:r>
            <a:r>
              <a:rPr lang="en-US" sz="2400" dirty="0" smtClean="0">
                <a:solidFill>
                  <a:prstClr val="black"/>
                </a:solidFill>
                <a:cs typeface="Arial" panose="020B0604020202020204" pitchFamily="34" charset="0"/>
              </a:rPr>
              <a:t> </a:t>
            </a:r>
            <a:r>
              <a:rPr lang="en-US" sz="2400" dirty="0" smtClean="0">
                <a:solidFill>
                  <a:srgbClr val="00B050"/>
                </a:solidFill>
                <a:cs typeface="Arial" panose="020B0604020202020204" pitchFamily="34" charset="0"/>
              </a:rPr>
              <a:t>symmetry only</a:t>
            </a:r>
            <a:endParaRPr lang="en-US" sz="2400" dirty="0">
              <a:solidFill>
                <a:srgbClr val="00B050"/>
              </a:solidFill>
              <a:cs typeface="Arial" panose="020B0604020202020204" pitchFamily="34" charset="0"/>
            </a:endParaRPr>
          </a:p>
        </p:txBody>
      </p:sp>
      <p:sp>
        <p:nvSpPr>
          <p:cNvPr id="7" name="Title 1"/>
          <p:cNvSpPr txBox="1">
            <a:spLocks/>
          </p:cNvSpPr>
          <p:nvPr/>
        </p:nvSpPr>
        <p:spPr>
          <a:xfrm>
            <a:off x="515639" y="504522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solidFill>
                  <a:prstClr val="black"/>
                </a:solidFill>
                <a:latin typeface="Arial" panose="020B0604020202020204" pitchFamily="34" charset="0"/>
                <a:cs typeface="Arial" panose="020B0604020202020204" pitchFamily="34" charset="0"/>
              </a:rPr>
              <a:t>“NCS ASU”</a:t>
            </a:r>
            <a:endParaRPr lang="en-US"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531881" y="6147322"/>
            <a:ext cx="8197117" cy="461665"/>
          </a:xfrm>
          <a:prstGeom prst="rect">
            <a:avLst/>
          </a:prstGeom>
          <a:noFill/>
        </p:spPr>
        <p:txBody>
          <a:bodyPr wrap="none" rtlCol="0">
            <a:spAutoFit/>
          </a:bodyPr>
          <a:lstStyle/>
          <a:p>
            <a:pPr algn="ctr" fontAlgn="auto">
              <a:spcBef>
                <a:spcPts val="0"/>
              </a:spcBef>
              <a:spcAft>
                <a:spcPts val="0"/>
              </a:spcAft>
            </a:pPr>
            <a:r>
              <a:rPr lang="en-US" sz="2400" dirty="0" smtClean="0">
                <a:solidFill>
                  <a:prstClr val="black"/>
                </a:solidFill>
                <a:cs typeface="Arial" panose="020B0604020202020204" pitchFamily="34" charset="0"/>
              </a:rPr>
              <a:t>Builds ASU with </a:t>
            </a:r>
            <a:r>
              <a:rPr lang="en-US" sz="2400" dirty="0" smtClean="0">
                <a:solidFill>
                  <a:srgbClr val="FF0000"/>
                </a:solidFill>
                <a:cs typeface="Arial" panose="020B0604020202020204" pitchFamily="34" charset="0"/>
              </a:rPr>
              <a:t>Non-crystallographic</a:t>
            </a:r>
            <a:r>
              <a:rPr lang="en-US" sz="2400" dirty="0" smtClean="0">
                <a:solidFill>
                  <a:prstClr val="black"/>
                </a:solidFill>
                <a:cs typeface="Arial" panose="020B0604020202020204" pitchFamily="34" charset="0"/>
              </a:rPr>
              <a:t> </a:t>
            </a:r>
            <a:r>
              <a:rPr lang="en-US" sz="2400" dirty="0" smtClean="0">
                <a:solidFill>
                  <a:srgbClr val="00B050"/>
                </a:solidFill>
                <a:cs typeface="Arial" panose="020B0604020202020204" pitchFamily="34" charset="0"/>
              </a:rPr>
              <a:t>symmetry operations</a:t>
            </a:r>
            <a:endParaRPr lang="en-US" sz="2400" dirty="0">
              <a:solidFill>
                <a:srgbClr val="00B050"/>
              </a:solidFill>
              <a:cs typeface="Arial" panose="020B0604020202020204" pitchFamily="34" charset="0"/>
            </a:endParaRPr>
          </a:p>
        </p:txBody>
      </p:sp>
    </p:spTree>
    <p:extLst>
      <p:ext uri="{BB962C8B-B14F-4D97-AF65-F5344CB8AC3E}">
        <p14:creationId xmlns:p14="http://schemas.microsoft.com/office/powerpoint/2010/main" val="2598136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71977"/>
          </a:xfrm>
        </p:spPr>
        <p:txBody>
          <a:bodyPr/>
          <a:lstStyle/>
          <a:p>
            <a:r>
              <a:rPr lang="en-US" dirty="0" smtClean="0">
                <a:latin typeface="Arial" panose="020B0604020202020204" pitchFamily="34" charset="0"/>
                <a:cs typeface="Arial" panose="020B0604020202020204" pitchFamily="34" charset="0"/>
              </a:rPr>
              <a:t>Lorentz factor: note added in proof</a:t>
            </a:r>
            <a:endParaRPr lang="en-US" dirty="0">
              <a:latin typeface="Arial" panose="020B0604020202020204" pitchFamily="34" charset="0"/>
              <a:cs typeface="Arial" panose="020B0604020202020204" pitchFamily="34" charset="0"/>
            </a:endParaRPr>
          </a:p>
        </p:txBody>
      </p:sp>
      <p:pic>
        <p:nvPicPr>
          <p:cNvPr id="512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186" t="32609" r="20350" b="25725"/>
          <a:stretch/>
        </p:blipFill>
        <p:spPr bwMode="auto">
          <a:xfrm>
            <a:off x="1" y="1035159"/>
            <a:ext cx="9026362" cy="3044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72000" y="5934670"/>
            <a:ext cx="4572000" cy="923330"/>
          </a:xfrm>
          <a:prstGeom prst="rect">
            <a:avLst/>
          </a:prstGeom>
        </p:spPr>
        <p:txBody>
          <a:bodyPr wrap="square">
            <a:spAutoFit/>
          </a:bodyPr>
          <a:lstStyle/>
          <a:p>
            <a:r>
              <a:rPr lang="de-DE" dirty="0">
                <a:solidFill>
                  <a:prstClr val="black"/>
                </a:solidFill>
                <a:cs typeface="Arial" panose="020B0604020202020204" pitchFamily="34" charset="0"/>
              </a:rPr>
              <a:t>Debye, P. J. W. (1914)."Interferenz von Röntgenstrahlen und Wärmebewegung", </a:t>
            </a:r>
            <a:r>
              <a:rPr lang="de-DE" i="1" dirty="0">
                <a:solidFill>
                  <a:prstClr val="black"/>
                </a:solidFill>
                <a:cs typeface="Arial" panose="020B0604020202020204" pitchFamily="34" charset="0"/>
              </a:rPr>
              <a:t>Annalen der Physik</a:t>
            </a:r>
            <a:r>
              <a:rPr lang="de-DE" dirty="0">
                <a:solidFill>
                  <a:prstClr val="black"/>
                </a:solidFill>
                <a:cs typeface="Arial" panose="020B0604020202020204" pitchFamily="34" charset="0"/>
              </a:rPr>
              <a:t> </a:t>
            </a:r>
            <a:r>
              <a:rPr lang="de-DE" b="1" dirty="0">
                <a:solidFill>
                  <a:prstClr val="black"/>
                </a:solidFill>
                <a:cs typeface="Arial" panose="020B0604020202020204" pitchFamily="34" charset="0"/>
              </a:rPr>
              <a:t>348</a:t>
            </a:r>
            <a:r>
              <a:rPr lang="de-DE" dirty="0">
                <a:solidFill>
                  <a:prstClr val="black"/>
                </a:solidFill>
                <a:cs typeface="Arial" panose="020B0604020202020204" pitchFamily="34" charset="0"/>
              </a:rPr>
              <a:t>, 49-92. </a:t>
            </a:r>
            <a:endParaRPr lang="en-US" dirty="0">
              <a:solidFill>
                <a:prstClr val="black"/>
              </a:solidFill>
              <a:cs typeface="Arial" panose="020B0604020202020204" pitchFamily="34" charset="0"/>
            </a:endParaRPr>
          </a:p>
        </p:txBody>
      </p:sp>
      <p:pic>
        <p:nvPicPr>
          <p:cNvPr id="5120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121" t="23188" r="14240" b="48551"/>
          <a:stretch/>
        </p:blipFill>
        <p:spPr bwMode="auto">
          <a:xfrm>
            <a:off x="51516" y="3965569"/>
            <a:ext cx="8989453" cy="1939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99795" y="6367738"/>
            <a:ext cx="954107" cy="400110"/>
          </a:xfrm>
          <a:prstGeom prst="rect">
            <a:avLst/>
          </a:prstGeom>
          <a:noFill/>
        </p:spPr>
        <p:txBody>
          <a:bodyPr wrap="none" rtlCol="0">
            <a:spAutoFit/>
          </a:bodyPr>
          <a:lstStyle/>
          <a:p>
            <a:pPr algn="ctr"/>
            <a:r>
              <a:rPr lang="en-US" dirty="0" smtClean="0">
                <a:solidFill>
                  <a:prstClr val="black"/>
                </a:solidFill>
                <a:cs typeface="Arial" panose="020B0604020202020204" pitchFamily="34" charset="0"/>
              </a:rPr>
              <a:t>Lorentz</a:t>
            </a:r>
            <a:endParaRPr lang="en-US" sz="2000" dirty="0" smtClean="0">
              <a:solidFill>
                <a:prstClr val="black"/>
              </a:solidFill>
              <a:cs typeface="Arial" panose="020B0604020202020204" pitchFamily="34" charset="0"/>
            </a:endParaRPr>
          </a:p>
        </p:txBody>
      </p:sp>
      <p:pic>
        <p:nvPicPr>
          <p:cNvPr id="11" name="Picture 30" descr="Hendrik Antoon Lorentz.jpg"/>
          <p:cNvPicPr>
            <a:picLocks noChangeAspect="1" noChangeArrowheads="1"/>
          </p:cNvPicPr>
          <p:nvPr/>
        </p:nvPicPr>
        <p:blipFill rotWithShape="1">
          <a:blip r:embed="rId4">
            <a:extLst>
              <a:ext uri="{28A0092B-C50C-407E-A947-70E740481C1C}">
                <a14:useLocalDpi xmlns:a14="http://schemas.microsoft.com/office/drawing/2010/main" val="0"/>
              </a:ext>
            </a:extLst>
          </a:blip>
          <a:srcRect l="31212" t="15150" r="31912" b="51016"/>
          <a:stretch/>
        </p:blipFill>
        <p:spPr bwMode="auto">
          <a:xfrm>
            <a:off x="224302" y="5477396"/>
            <a:ext cx="747148" cy="978408"/>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0" y="2923504"/>
            <a:ext cx="9028090" cy="54091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78508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2066"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2067"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68"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69"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70"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71"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72"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2073"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74"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75"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76"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77"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78"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79"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80"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81" name="Rectangle 17"/>
          <p:cNvSpPr>
            <a:spLocks noGrp="1" noChangeArrowheads="1"/>
          </p:cNvSpPr>
          <p:nvPr>
            <p:ph type="title"/>
          </p:nvPr>
        </p:nvSpPr>
        <p:spPr>
          <a:noFill/>
          <a:extLst>
            <a:ext uri="{909E8E84-426E-40DD-AFC4-6F175D3DCCD1}">
              <a14:hiddenFill xmlns:a14="http://schemas.microsoft.com/office/drawing/2010/main">
                <a:solidFill>
                  <a:schemeClr val="bg1"/>
                </a:solidFill>
              </a14:hiddenFill>
            </a:ext>
          </a:extLst>
        </p:spPr>
        <p:txBody>
          <a:bodyPr/>
          <a:lstStyle/>
          <a:p>
            <a:r>
              <a:rPr lang="en-US" altLang="en-US" b="1"/>
              <a:t>Lorentz Factor</a:t>
            </a:r>
          </a:p>
        </p:txBody>
      </p:sp>
      <p:sp>
        <p:nvSpPr>
          <p:cNvPr id="2392082"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2083"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2084"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2085"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2086"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000000"/>
                </a:solidFill>
                <a:latin typeface="Arial"/>
              </a:rPr>
              <a:t>Ewald sphere</a:t>
            </a:r>
          </a:p>
        </p:txBody>
      </p:sp>
      <p:sp>
        <p:nvSpPr>
          <p:cNvPr id="2392087" name="Text Box 23"/>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2000" b="1" smtClean="0">
                <a:solidFill>
                  <a:srgbClr val="008000"/>
                </a:solidFill>
                <a:latin typeface="Arial"/>
                <a:cs typeface="Arial" pitchFamily="34" charset="0"/>
              </a:rPr>
              <a:t>Φ</a:t>
            </a:r>
            <a:r>
              <a:rPr lang="en-US" altLang="en-US" sz="2000" b="1" smtClean="0">
                <a:solidFill>
                  <a:srgbClr val="008000"/>
                </a:solidFill>
                <a:latin typeface="Arial"/>
                <a:cs typeface="Arial" pitchFamily="34" charset="0"/>
              </a:rPr>
              <a:t> </a:t>
            </a:r>
            <a:r>
              <a:rPr lang="en-US" altLang="en-US" sz="2000" b="1" smtClean="0">
                <a:solidFill>
                  <a:srgbClr val="008000"/>
                </a:solidFill>
                <a:latin typeface="Arial"/>
              </a:rPr>
              <a:t>circle</a:t>
            </a:r>
          </a:p>
        </p:txBody>
      </p:sp>
      <p:sp>
        <p:nvSpPr>
          <p:cNvPr id="2392088" name="Text Box 24"/>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000000"/>
                </a:solidFill>
                <a:latin typeface="Arial"/>
              </a:rPr>
              <a:t>diffracted ray</a:t>
            </a:r>
          </a:p>
        </p:txBody>
      </p:sp>
      <p:sp>
        <p:nvSpPr>
          <p:cNvPr id="2392089" name="Text Box 25"/>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008000"/>
                </a:solidFill>
                <a:latin typeface="Arial"/>
              </a:rPr>
              <a:t>(h,k,l)</a:t>
            </a:r>
          </a:p>
        </p:txBody>
      </p:sp>
      <p:sp>
        <p:nvSpPr>
          <p:cNvPr id="2392090" name="Freeform 26"/>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2091" name="Text Box 27"/>
          <p:cNvSpPr txBox="1">
            <a:spLocks noChangeArrowheads="1"/>
          </p:cNvSpPr>
          <p:nvPr/>
        </p:nvSpPr>
        <p:spPr bwMode="auto">
          <a:xfrm rot="16200000">
            <a:off x="5325269" y="4739482"/>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333399"/>
                </a:solidFill>
                <a:latin typeface="Arial"/>
              </a:rPr>
              <a:t>spindle axis</a:t>
            </a:r>
          </a:p>
        </p:txBody>
      </p:sp>
    </p:spTree>
    <p:extLst>
      <p:ext uri="{BB962C8B-B14F-4D97-AF65-F5344CB8AC3E}">
        <p14:creationId xmlns:p14="http://schemas.microsoft.com/office/powerpoint/2010/main" val="35136997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309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309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09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09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09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09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09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309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09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09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10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10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10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10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10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105" name="Rectangle 17"/>
          <p:cNvSpPr>
            <a:spLocks noGrp="1" noChangeArrowheads="1"/>
          </p:cNvSpPr>
          <p:nvPr>
            <p:ph type="title"/>
          </p:nvPr>
        </p:nvSpPr>
        <p:spPr>
          <a:noFill/>
          <a:extLst>
            <a:ext uri="{909E8E84-426E-40DD-AFC4-6F175D3DCCD1}">
              <a14:hiddenFill xmlns:a14="http://schemas.microsoft.com/office/drawing/2010/main">
                <a:solidFill>
                  <a:schemeClr val="bg1"/>
                </a:solidFill>
              </a14:hiddenFill>
            </a:ext>
          </a:extLst>
        </p:spPr>
        <p:txBody>
          <a:bodyPr/>
          <a:lstStyle/>
          <a:p>
            <a:r>
              <a:rPr lang="en-US" altLang="en-US" b="1"/>
              <a:t>Lorentz Factor</a:t>
            </a:r>
          </a:p>
        </p:txBody>
      </p:sp>
      <p:sp>
        <p:nvSpPr>
          <p:cNvPr id="239310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310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10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3109" name="Rectangle 21"/>
          <p:cNvSpPr>
            <a:spLocks noChangeArrowheads="1"/>
          </p:cNvSpPr>
          <p:nvPr/>
        </p:nvSpPr>
        <p:spPr bwMode="auto">
          <a:xfrm rot="6049137">
            <a:off x="5768182" y="295989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3110" name="Line 22"/>
          <p:cNvSpPr>
            <a:spLocks noChangeShapeType="1"/>
          </p:cNvSpPr>
          <p:nvPr/>
        </p:nvSpPr>
        <p:spPr bwMode="auto">
          <a:xfrm>
            <a:off x="4276725" y="3200400"/>
            <a:ext cx="3130550" cy="5683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3111" name="Line 23"/>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3112" name="Text Box 24"/>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000000"/>
                </a:solidFill>
                <a:latin typeface="Arial"/>
              </a:rPr>
              <a:t>Ewald sphere</a:t>
            </a:r>
          </a:p>
        </p:txBody>
      </p:sp>
      <p:sp>
        <p:nvSpPr>
          <p:cNvPr id="239311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000000"/>
                </a:solidFill>
                <a:latin typeface="Arial"/>
              </a:rPr>
              <a:t>diffracted ray</a:t>
            </a:r>
          </a:p>
        </p:txBody>
      </p:sp>
      <p:sp>
        <p:nvSpPr>
          <p:cNvPr id="2393114" name="Text Box 26"/>
          <p:cNvSpPr txBox="1">
            <a:spLocks noChangeArrowheads="1"/>
          </p:cNvSpPr>
          <p:nvPr/>
        </p:nvSpPr>
        <p:spPr bwMode="auto">
          <a:xfrm rot="16200000">
            <a:off x="5325269" y="4739482"/>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333399"/>
                </a:solidFill>
                <a:latin typeface="Arial"/>
              </a:rPr>
              <a:t>spindle axis</a:t>
            </a:r>
          </a:p>
        </p:txBody>
      </p:sp>
    </p:spTree>
    <p:extLst>
      <p:ext uri="{BB962C8B-B14F-4D97-AF65-F5344CB8AC3E}">
        <p14:creationId xmlns:p14="http://schemas.microsoft.com/office/powerpoint/2010/main" val="1454697537"/>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031" r="45581" b="17054"/>
          <a:stretch/>
        </p:blipFill>
        <p:spPr bwMode="auto">
          <a:xfrm>
            <a:off x="-1" y="85060"/>
            <a:ext cx="9090837" cy="7415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7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282" y="1791043"/>
            <a:ext cx="3417400" cy="341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03103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411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411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1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1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1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1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2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412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2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2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2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2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26"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27"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28"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29" name="Rectangle 17"/>
          <p:cNvSpPr>
            <a:spLocks noGrp="1" noChangeArrowheads="1"/>
          </p:cNvSpPr>
          <p:nvPr>
            <p:ph type="title"/>
          </p:nvPr>
        </p:nvSpPr>
        <p:spPr>
          <a:noFill/>
          <a:extLst>
            <a:ext uri="{909E8E84-426E-40DD-AFC4-6F175D3DCCD1}">
              <a14:hiddenFill xmlns:a14="http://schemas.microsoft.com/office/drawing/2010/main">
                <a:solidFill>
                  <a:schemeClr val="bg1"/>
                </a:solidFill>
              </a14:hiddenFill>
            </a:ext>
          </a:extLst>
        </p:spPr>
        <p:txBody>
          <a:bodyPr/>
          <a:lstStyle/>
          <a:p>
            <a:r>
              <a:rPr lang="en-US" altLang="en-US" b="1"/>
              <a:t>Lorentz Factor</a:t>
            </a:r>
          </a:p>
        </p:txBody>
      </p:sp>
      <p:sp>
        <p:nvSpPr>
          <p:cNvPr id="2394130"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4131"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32"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4133" name="Rectangle 21"/>
          <p:cNvSpPr>
            <a:spLocks noChangeArrowheads="1"/>
          </p:cNvSpPr>
          <p:nvPr/>
        </p:nvSpPr>
        <p:spPr bwMode="auto">
          <a:xfrm rot="6049137">
            <a:off x="5768182" y="295989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4134" name="Line 22"/>
          <p:cNvSpPr>
            <a:spLocks noChangeShapeType="1"/>
          </p:cNvSpPr>
          <p:nvPr/>
        </p:nvSpPr>
        <p:spPr bwMode="auto">
          <a:xfrm>
            <a:off x="4276725" y="3200400"/>
            <a:ext cx="3130550" cy="5683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4135" name="Line 23"/>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4136" name="Line 24"/>
          <p:cNvSpPr>
            <a:spLocks noChangeShapeType="1"/>
          </p:cNvSpPr>
          <p:nvPr/>
        </p:nvSpPr>
        <p:spPr bwMode="auto">
          <a:xfrm flipH="1" flipV="1">
            <a:off x="6103938" y="2032000"/>
            <a:ext cx="1274762" cy="1717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4137" name="Line 25"/>
          <p:cNvSpPr>
            <a:spLocks noChangeShapeType="1"/>
          </p:cNvSpPr>
          <p:nvPr/>
        </p:nvSpPr>
        <p:spPr bwMode="auto">
          <a:xfrm>
            <a:off x="6019800" y="2082800"/>
            <a:ext cx="50800" cy="69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4138" name="Line 26"/>
          <p:cNvSpPr>
            <a:spLocks noChangeShapeType="1"/>
          </p:cNvSpPr>
          <p:nvPr/>
        </p:nvSpPr>
        <p:spPr bwMode="auto">
          <a:xfrm flipH="1">
            <a:off x="6070600" y="2105025"/>
            <a:ext cx="92075" cy="5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4139" name="Text Box 27"/>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000000"/>
                </a:solidFill>
                <a:latin typeface="Arial"/>
              </a:rPr>
              <a:t>Ewald sphere</a:t>
            </a:r>
          </a:p>
        </p:txBody>
      </p:sp>
      <p:sp>
        <p:nvSpPr>
          <p:cNvPr id="2394140" name="Text Box 28"/>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000000"/>
                </a:solidFill>
                <a:latin typeface="Arial"/>
              </a:rPr>
              <a:t>diffracted ray</a:t>
            </a:r>
          </a:p>
        </p:txBody>
      </p:sp>
      <p:sp>
        <p:nvSpPr>
          <p:cNvPr id="2394141" name="Text Box 29"/>
          <p:cNvSpPr txBox="1">
            <a:spLocks noChangeArrowheads="1"/>
          </p:cNvSpPr>
          <p:nvPr/>
        </p:nvSpPr>
        <p:spPr bwMode="auto">
          <a:xfrm rot="16200000">
            <a:off x="5325269" y="4739482"/>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333399"/>
                </a:solidFill>
                <a:latin typeface="Arial"/>
              </a:rPr>
              <a:t>spindle axis</a:t>
            </a:r>
          </a:p>
        </p:txBody>
      </p:sp>
    </p:spTree>
    <p:extLst>
      <p:ext uri="{BB962C8B-B14F-4D97-AF65-F5344CB8AC3E}">
        <p14:creationId xmlns:p14="http://schemas.microsoft.com/office/powerpoint/2010/main" val="135661420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513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513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4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4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4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4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4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514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4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4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4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4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5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51"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5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53" name="Rectangle 17"/>
          <p:cNvSpPr>
            <a:spLocks noGrp="1" noChangeArrowheads="1"/>
          </p:cNvSpPr>
          <p:nvPr>
            <p:ph type="title"/>
          </p:nvPr>
        </p:nvSpPr>
        <p:spPr>
          <a:noFill/>
          <a:extLst>
            <a:ext uri="{909E8E84-426E-40DD-AFC4-6F175D3DCCD1}">
              <a14:hiddenFill xmlns:a14="http://schemas.microsoft.com/office/drawing/2010/main">
                <a:solidFill>
                  <a:schemeClr val="bg1"/>
                </a:solidFill>
              </a14:hiddenFill>
            </a:ext>
          </a:extLst>
        </p:spPr>
        <p:txBody>
          <a:bodyPr/>
          <a:lstStyle/>
          <a:p>
            <a:r>
              <a:rPr lang="en-US" altLang="en-US" b="1">
                <a:solidFill>
                  <a:srgbClr val="FF0000"/>
                </a:solidFill>
              </a:rPr>
              <a:t>Lorentz Factor</a:t>
            </a:r>
          </a:p>
        </p:txBody>
      </p:sp>
      <p:sp>
        <p:nvSpPr>
          <p:cNvPr id="2395154"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5155"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56"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5157" name="Rectangle 21"/>
          <p:cNvSpPr>
            <a:spLocks noChangeArrowheads="1"/>
          </p:cNvSpPr>
          <p:nvPr/>
        </p:nvSpPr>
        <p:spPr bwMode="auto">
          <a:xfrm rot="6049137">
            <a:off x="5768182" y="295989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endParaRPr>
          </a:p>
        </p:txBody>
      </p:sp>
      <p:sp>
        <p:nvSpPr>
          <p:cNvPr id="2395158" name="Line 22"/>
          <p:cNvSpPr>
            <a:spLocks noChangeShapeType="1"/>
          </p:cNvSpPr>
          <p:nvPr/>
        </p:nvSpPr>
        <p:spPr bwMode="auto">
          <a:xfrm>
            <a:off x="4276725" y="3200400"/>
            <a:ext cx="3130550" cy="5683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5159" name="Line 23"/>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5160" name="Line 24"/>
          <p:cNvSpPr>
            <a:spLocks noChangeShapeType="1"/>
          </p:cNvSpPr>
          <p:nvPr/>
        </p:nvSpPr>
        <p:spPr bwMode="auto">
          <a:xfrm flipH="1" flipV="1">
            <a:off x="6103938" y="2032000"/>
            <a:ext cx="1274762" cy="1717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5161" name="Line 25"/>
          <p:cNvSpPr>
            <a:spLocks noChangeShapeType="1"/>
          </p:cNvSpPr>
          <p:nvPr/>
        </p:nvSpPr>
        <p:spPr bwMode="auto">
          <a:xfrm>
            <a:off x="6019800" y="2082800"/>
            <a:ext cx="50800" cy="69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5162" name="Line 26"/>
          <p:cNvSpPr>
            <a:spLocks noChangeShapeType="1"/>
          </p:cNvSpPr>
          <p:nvPr/>
        </p:nvSpPr>
        <p:spPr bwMode="auto">
          <a:xfrm flipH="1">
            <a:off x="6070600" y="2105025"/>
            <a:ext cx="92075" cy="5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5163" name="Line 27"/>
          <p:cNvSpPr>
            <a:spLocks noChangeShapeType="1"/>
          </p:cNvSpPr>
          <p:nvPr/>
        </p:nvSpPr>
        <p:spPr bwMode="auto">
          <a:xfrm flipV="1">
            <a:off x="4286250" y="2012950"/>
            <a:ext cx="1816100" cy="11811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endParaRPr>
          </a:p>
        </p:txBody>
      </p:sp>
      <p:sp>
        <p:nvSpPr>
          <p:cNvPr id="2395164" name="Text Box 28"/>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000000"/>
                </a:solidFill>
                <a:latin typeface="Arial"/>
              </a:rPr>
              <a:t>Ewald sphere</a:t>
            </a:r>
          </a:p>
        </p:txBody>
      </p:sp>
      <p:sp>
        <p:nvSpPr>
          <p:cNvPr id="2395165" name="Text Box 29"/>
          <p:cNvSpPr txBox="1">
            <a:spLocks noChangeArrowheads="1"/>
          </p:cNvSpPr>
          <p:nvPr/>
        </p:nvSpPr>
        <p:spPr bwMode="auto">
          <a:xfrm rot="16200000">
            <a:off x="5325269" y="4739482"/>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333399"/>
                </a:solidFill>
                <a:latin typeface="Arial"/>
              </a:rPr>
              <a:t>spindle axis</a:t>
            </a:r>
          </a:p>
        </p:txBody>
      </p:sp>
      <p:sp>
        <p:nvSpPr>
          <p:cNvPr id="2395166" name="Text Box 30"/>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000000"/>
                </a:solidFill>
                <a:latin typeface="Arial"/>
              </a:rPr>
              <a:t>diffracted ray</a:t>
            </a:r>
          </a:p>
        </p:txBody>
      </p:sp>
    </p:spTree>
    <p:extLst>
      <p:ext uri="{BB962C8B-B14F-4D97-AF65-F5344CB8AC3E}">
        <p14:creationId xmlns:p14="http://schemas.microsoft.com/office/powerpoint/2010/main" val="56833845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allspots_average"/>
          <p:cNvPicPr>
            <a:picLocks noChangeAspect="1" noChangeArrowheads="1"/>
          </p:cNvPicPr>
          <p:nvPr/>
        </p:nvPicPr>
        <p:blipFill>
          <a:blip r:embed="rId2" cstate="print">
            <a:extLst>
              <a:ext uri="{28A0092B-C50C-407E-A947-70E740481C1C}">
                <a14:useLocalDpi xmlns:a14="http://schemas.microsoft.com/office/drawing/2010/main" val="0"/>
              </a:ext>
            </a:extLst>
          </a:blip>
          <a:srcRect t="13005" r="9062" b="173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3"/>
          <p:cNvSpPr>
            <a:spLocks noGrp="1" noChangeArrowheads="1"/>
          </p:cNvSpPr>
          <p:nvPr>
            <p:ph type="title"/>
          </p:nvPr>
        </p:nvSpPr>
        <p:spPr>
          <a:xfrm>
            <a:off x="541338" y="0"/>
            <a:ext cx="8059737" cy="1143000"/>
          </a:xfrm>
          <a:gradFill rotWithShape="1">
            <a:gsLst>
              <a:gs pos="0">
                <a:schemeClr val="tx1"/>
              </a:gs>
              <a:gs pos="100000">
                <a:schemeClr val="tx1">
                  <a:alpha val="0"/>
                </a:schemeClr>
              </a:gs>
            </a:gsLst>
            <a:path path="shape">
              <a:fillToRect l="50000" t="50000" r="50000" b="50000"/>
            </a:path>
          </a:gradFill>
        </p:spPr>
        <p:txBody>
          <a:bodyPr/>
          <a:lstStyle/>
          <a:p>
            <a:r>
              <a:rPr lang="en-US" altLang="en-US" smtClean="0">
                <a:solidFill>
                  <a:schemeClr val="bg1"/>
                </a:solidFill>
              </a:rPr>
              <a:t>The “Lorentz zone”</a:t>
            </a:r>
          </a:p>
        </p:txBody>
      </p:sp>
    </p:spTree>
    <p:extLst>
      <p:ext uri="{BB962C8B-B14F-4D97-AF65-F5344CB8AC3E}">
        <p14:creationId xmlns:p14="http://schemas.microsoft.com/office/powerpoint/2010/main" val="57431881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latin typeface="Arial" panose="020B0604020202020204" pitchFamily="34" charset="0"/>
                <a:cs typeface="Arial" panose="020B0604020202020204" pitchFamily="34" charset="0"/>
              </a:rPr>
              <a:t>Lorentz</a:t>
            </a:r>
            <a:r>
              <a:rPr lang="en-US" dirty="0" smtClean="0"/>
              <a:t> factor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 y="914400"/>
            <a:ext cx="9326880" cy="9326880"/>
          </a:xfrm>
          <a:prstGeom prst="rect">
            <a:avLst/>
          </a:prstGeom>
        </p:spPr>
      </p:pic>
      <p:sp>
        <p:nvSpPr>
          <p:cNvPr id="6" name="TextBox 5"/>
          <p:cNvSpPr txBox="1"/>
          <p:nvPr/>
        </p:nvSpPr>
        <p:spPr>
          <a:xfrm>
            <a:off x="4292538" y="5117976"/>
            <a:ext cx="588623" cy="923330"/>
          </a:xfrm>
          <a:prstGeom prst="rect">
            <a:avLst/>
          </a:prstGeom>
          <a:noFill/>
        </p:spPr>
        <p:txBody>
          <a:bodyPr wrap="none" rtlCol="0">
            <a:spAutoFit/>
          </a:bodyPr>
          <a:lstStyle/>
          <a:p>
            <a:pPr fontAlgn="auto">
              <a:spcBef>
                <a:spcPts val="0"/>
              </a:spcBef>
              <a:spcAft>
                <a:spcPts val="0"/>
              </a:spcAft>
            </a:pPr>
            <a:r>
              <a:rPr lang="en-US" sz="5400" dirty="0" smtClean="0">
                <a:solidFill>
                  <a:srgbClr val="8064A2">
                    <a:lumMod val="60000"/>
                    <a:lumOff val="40000"/>
                  </a:srgbClr>
                </a:solidFill>
                <a:cs typeface="Arial" panose="020B0604020202020204" pitchFamily="34" charset="0"/>
              </a:rPr>
              <a:t>+</a:t>
            </a:r>
            <a:endParaRPr lang="en-US" sz="3600" dirty="0">
              <a:solidFill>
                <a:srgbClr val="8064A2">
                  <a:lumMod val="60000"/>
                  <a:lumOff val="40000"/>
                </a:srgbClr>
              </a:solidFill>
              <a:cs typeface="Arial" panose="020B0604020202020204" pitchFamily="34" charset="0"/>
            </a:endParaRPr>
          </a:p>
        </p:txBody>
      </p:sp>
      <p:sp>
        <p:nvSpPr>
          <p:cNvPr id="7" name="TextBox 6"/>
          <p:cNvSpPr txBox="1"/>
          <p:nvPr/>
        </p:nvSpPr>
        <p:spPr>
          <a:xfrm>
            <a:off x="4818043" y="5274632"/>
            <a:ext cx="928459" cy="646331"/>
          </a:xfrm>
          <a:prstGeom prst="rect">
            <a:avLst/>
          </a:prstGeom>
          <a:noFill/>
        </p:spPr>
        <p:txBody>
          <a:bodyPr wrap="none" rtlCol="0">
            <a:spAutoFit/>
          </a:bodyPr>
          <a:lstStyle/>
          <a:p>
            <a:pPr fontAlgn="auto">
              <a:spcBef>
                <a:spcPts val="0"/>
              </a:spcBef>
              <a:spcAft>
                <a:spcPts val="0"/>
              </a:spcAft>
            </a:pPr>
            <a:r>
              <a:rPr lang="en-US" sz="3600" dirty="0" smtClean="0">
                <a:solidFill>
                  <a:prstClr val="white"/>
                </a:solidFill>
                <a:cs typeface="Arial" panose="020B0604020202020204" pitchFamily="34" charset="0"/>
              </a:rPr>
              <a:t>50x</a:t>
            </a:r>
            <a:endParaRPr lang="en-US" sz="3600" dirty="0">
              <a:solidFill>
                <a:prstClr val="white"/>
              </a:solidFill>
              <a:cs typeface="Arial" panose="020B0604020202020204" pitchFamily="34" charset="0"/>
            </a:endParaRPr>
          </a:p>
        </p:txBody>
      </p:sp>
      <p:sp>
        <p:nvSpPr>
          <p:cNvPr id="8" name="TextBox 7"/>
          <p:cNvSpPr txBox="1"/>
          <p:nvPr/>
        </p:nvSpPr>
        <p:spPr>
          <a:xfrm>
            <a:off x="7526355" y="1020286"/>
            <a:ext cx="1056700" cy="646331"/>
          </a:xfrm>
          <a:prstGeom prst="rect">
            <a:avLst/>
          </a:prstGeom>
          <a:noFill/>
        </p:spPr>
        <p:txBody>
          <a:bodyPr wrap="none" rtlCol="0">
            <a:spAutoFit/>
          </a:bodyPr>
          <a:lstStyle/>
          <a:p>
            <a:pPr fontAlgn="auto">
              <a:spcBef>
                <a:spcPts val="0"/>
              </a:spcBef>
              <a:spcAft>
                <a:spcPts val="0"/>
              </a:spcAft>
            </a:pPr>
            <a:r>
              <a:rPr lang="en-US" sz="3600" dirty="0" smtClean="0">
                <a:solidFill>
                  <a:prstClr val="white"/>
                </a:solidFill>
                <a:cs typeface="Arial" panose="020B0604020202020204" pitchFamily="34" charset="0"/>
              </a:rPr>
              <a:t>1.2x</a:t>
            </a:r>
            <a:endParaRPr lang="en-US" sz="3600" dirty="0">
              <a:solidFill>
                <a:prstClr val="white"/>
              </a:solidFill>
              <a:cs typeface="Arial" panose="020B0604020202020204" pitchFamily="34" charset="0"/>
            </a:endParaRPr>
          </a:p>
        </p:txBody>
      </p:sp>
      <p:sp>
        <p:nvSpPr>
          <p:cNvPr id="9" name="TextBox 8"/>
          <p:cNvSpPr txBox="1"/>
          <p:nvPr/>
        </p:nvSpPr>
        <p:spPr>
          <a:xfrm>
            <a:off x="2689951" y="4446531"/>
            <a:ext cx="1184940" cy="646331"/>
          </a:xfrm>
          <a:prstGeom prst="rect">
            <a:avLst/>
          </a:prstGeom>
          <a:noFill/>
        </p:spPr>
        <p:txBody>
          <a:bodyPr wrap="none" rtlCol="0">
            <a:spAutoFit/>
          </a:bodyPr>
          <a:lstStyle/>
          <a:p>
            <a:pPr fontAlgn="auto">
              <a:spcBef>
                <a:spcPts val="0"/>
              </a:spcBef>
              <a:spcAft>
                <a:spcPts val="0"/>
              </a:spcAft>
            </a:pPr>
            <a:r>
              <a:rPr lang="en-US" sz="3600" dirty="0" smtClean="0">
                <a:solidFill>
                  <a:prstClr val="white"/>
                </a:solidFill>
                <a:cs typeface="Arial" panose="020B0604020202020204" pitchFamily="34" charset="0"/>
              </a:rPr>
              <a:t>550x</a:t>
            </a:r>
            <a:endParaRPr lang="en-US" sz="3600" dirty="0">
              <a:solidFill>
                <a:prstClr val="white"/>
              </a:solidFill>
              <a:cs typeface="Arial" panose="020B0604020202020204" pitchFamily="34" charset="0"/>
            </a:endParaRPr>
          </a:p>
        </p:txBody>
      </p:sp>
      <p:sp>
        <p:nvSpPr>
          <p:cNvPr id="10" name="TextBox 9"/>
          <p:cNvSpPr txBox="1"/>
          <p:nvPr/>
        </p:nvSpPr>
        <p:spPr>
          <a:xfrm>
            <a:off x="7436385" y="3320974"/>
            <a:ext cx="671979" cy="646331"/>
          </a:xfrm>
          <a:prstGeom prst="rect">
            <a:avLst/>
          </a:prstGeom>
          <a:noFill/>
        </p:spPr>
        <p:txBody>
          <a:bodyPr wrap="none" rtlCol="0">
            <a:spAutoFit/>
          </a:bodyPr>
          <a:lstStyle/>
          <a:p>
            <a:pPr fontAlgn="auto">
              <a:spcBef>
                <a:spcPts val="0"/>
              </a:spcBef>
              <a:spcAft>
                <a:spcPts val="0"/>
              </a:spcAft>
            </a:pPr>
            <a:r>
              <a:rPr lang="en-US" sz="3600" dirty="0" smtClean="0">
                <a:solidFill>
                  <a:prstClr val="white"/>
                </a:solidFill>
                <a:cs typeface="Arial" panose="020B0604020202020204" pitchFamily="34" charset="0"/>
              </a:rPr>
              <a:t>3x</a:t>
            </a:r>
            <a:endParaRPr lang="en-US" sz="3600" dirty="0">
              <a:solidFill>
                <a:prstClr val="white"/>
              </a:solidFill>
              <a:cs typeface="Arial" panose="020B0604020202020204" pitchFamily="34" charset="0"/>
            </a:endParaRPr>
          </a:p>
        </p:txBody>
      </p:sp>
      <p:sp>
        <p:nvSpPr>
          <p:cNvPr id="11" name="TextBox 10"/>
          <p:cNvSpPr txBox="1"/>
          <p:nvPr/>
        </p:nvSpPr>
        <p:spPr>
          <a:xfrm>
            <a:off x="6476081" y="4586078"/>
            <a:ext cx="928459" cy="646331"/>
          </a:xfrm>
          <a:prstGeom prst="rect">
            <a:avLst/>
          </a:prstGeom>
          <a:noFill/>
        </p:spPr>
        <p:txBody>
          <a:bodyPr wrap="none" rtlCol="0">
            <a:spAutoFit/>
          </a:bodyPr>
          <a:lstStyle/>
          <a:p>
            <a:pPr fontAlgn="auto">
              <a:spcBef>
                <a:spcPts val="0"/>
              </a:spcBef>
              <a:spcAft>
                <a:spcPts val="0"/>
              </a:spcAft>
            </a:pPr>
            <a:r>
              <a:rPr lang="en-US" sz="3600" dirty="0">
                <a:solidFill>
                  <a:prstClr val="white"/>
                </a:solidFill>
                <a:cs typeface="Arial" panose="020B0604020202020204" pitchFamily="34" charset="0"/>
              </a:rPr>
              <a:t>1</a:t>
            </a:r>
            <a:r>
              <a:rPr lang="en-US" sz="3600" dirty="0" smtClean="0">
                <a:solidFill>
                  <a:prstClr val="white"/>
                </a:solidFill>
                <a:cs typeface="Arial" panose="020B0604020202020204" pitchFamily="34" charset="0"/>
              </a:rPr>
              <a:t>0x</a:t>
            </a:r>
            <a:endParaRPr lang="en-US" sz="3600" dirty="0">
              <a:solidFill>
                <a:prstClr val="white"/>
              </a:solidFill>
              <a:cs typeface="Arial" panose="020B0604020202020204" pitchFamily="34" charset="0"/>
            </a:endParaRPr>
          </a:p>
        </p:txBody>
      </p:sp>
      <p:sp>
        <p:nvSpPr>
          <p:cNvPr id="5" name="Freeform 4"/>
          <p:cNvSpPr/>
          <p:nvPr/>
        </p:nvSpPr>
        <p:spPr>
          <a:xfrm>
            <a:off x="3855904" y="4770304"/>
            <a:ext cx="661012" cy="760163"/>
          </a:xfrm>
          <a:custGeom>
            <a:avLst/>
            <a:gdLst>
              <a:gd name="connsiteX0" fmla="*/ 0 w 661012"/>
              <a:gd name="connsiteY0" fmla="*/ 0 h 760163"/>
              <a:gd name="connsiteX1" fmla="*/ 528809 w 661012"/>
              <a:gd name="connsiteY1" fmla="*/ 231354 h 760163"/>
              <a:gd name="connsiteX2" fmla="*/ 661012 w 661012"/>
              <a:gd name="connsiteY2" fmla="*/ 760163 h 760163"/>
            </a:gdLst>
            <a:ahLst/>
            <a:cxnLst>
              <a:cxn ang="0">
                <a:pos x="connsiteX0" y="connsiteY0"/>
              </a:cxn>
              <a:cxn ang="0">
                <a:pos x="connsiteX1" y="connsiteY1"/>
              </a:cxn>
              <a:cxn ang="0">
                <a:pos x="connsiteX2" y="connsiteY2"/>
              </a:cxn>
            </a:cxnLst>
            <a:rect l="l" t="t" r="r" b="b"/>
            <a:pathLst>
              <a:path w="661012" h="760163">
                <a:moveTo>
                  <a:pt x="0" y="0"/>
                </a:moveTo>
                <a:cubicBezTo>
                  <a:pt x="209320" y="52330"/>
                  <a:pt x="418640" y="104660"/>
                  <a:pt x="528809" y="231354"/>
                </a:cubicBezTo>
                <a:cubicBezTo>
                  <a:pt x="638978" y="358048"/>
                  <a:pt x="649995" y="559105"/>
                  <a:pt x="661012" y="760163"/>
                </a:cubicBezTo>
              </a:path>
            </a:pathLst>
          </a:custGeom>
          <a:noFill/>
          <a:ln>
            <a:solidFill>
              <a:schemeClr val="bg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64980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1700"/>
          </a:xfrm>
        </p:spPr>
        <p:txBody>
          <a:bodyPr/>
          <a:lstStyle/>
          <a:p>
            <a:r>
              <a:rPr lang="en-US" dirty="0" smtClean="0">
                <a:latin typeface="Arial" panose="020B0604020202020204" pitchFamily="34" charset="0"/>
                <a:cs typeface="Arial" panose="020B0604020202020204" pitchFamily="34" charset="0"/>
              </a:rPr>
              <a:t>Polarization factor</a:t>
            </a:r>
            <a:endParaRPr 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 y="914400"/>
            <a:ext cx="9326880" cy="9326880"/>
          </a:xfrm>
          <a:prstGeom prst="rect">
            <a:avLst/>
          </a:prstGeom>
        </p:spPr>
      </p:pic>
      <p:sp>
        <p:nvSpPr>
          <p:cNvPr id="7" name="TextBox 6"/>
          <p:cNvSpPr txBox="1"/>
          <p:nvPr/>
        </p:nvSpPr>
        <p:spPr>
          <a:xfrm>
            <a:off x="4267200" y="3556000"/>
            <a:ext cx="825867" cy="646331"/>
          </a:xfrm>
          <a:prstGeom prst="rect">
            <a:avLst/>
          </a:prstGeom>
          <a:noFill/>
        </p:spPr>
        <p:txBody>
          <a:bodyPr wrap="none" rtlCol="0">
            <a:spAutoFit/>
          </a:bodyPr>
          <a:lstStyle/>
          <a:p>
            <a:pPr fontAlgn="auto">
              <a:spcBef>
                <a:spcPts val="0"/>
              </a:spcBef>
              <a:spcAft>
                <a:spcPts val="0"/>
              </a:spcAft>
            </a:pPr>
            <a:r>
              <a:rPr lang="en-US" sz="3600" dirty="0" smtClean="0">
                <a:solidFill>
                  <a:prstClr val="white"/>
                </a:solidFill>
                <a:cs typeface="Arial" panose="020B0604020202020204" pitchFamily="34" charset="0"/>
              </a:rPr>
              <a:t>1.0</a:t>
            </a:r>
            <a:endParaRPr lang="en-US" sz="3600" dirty="0">
              <a:solidFill>
                <a:prstClr val="white"/>
              </a:solidFill>
              <a:cs typeface="Arial" panose="020B0604020202020204" pitchFamily="34" charset="0"/>
            </a:endParaRPr>
          </a:p>
        </p:txBody>
      </p:sp>
      <p:sp>
        <p:nvSpPr>
          <p:cNvPr id="10" name="TextBox 9"/>
          <p:cNvSpPr txBox="1"/>
          <p:nvPr/>
        </p:nvSpPr>
        <p:spPr>
          <a:xfrm>
            <a:off x="8178800" y="4902200"/>
            <a:ext cx="1082348" cy="646331"/>
          </a:xfrm>
          <a:prstGeom prst="rect">
            <a:avLst/>
          </a:prstGeom>
          <a:noFill/>
        </p:spPr>
        <p:txBody>
          <a:bodyPr wrap="none" rtlCol="0">
            <a:spAutoFit/>
          </a:bodyPr>
          <a:lstStyle/>
          <a:p>
            <a:pPr fontAlgn="auto">
              <a:spcBef>
                <a:spcPts val="0"/>
              </a:spcBef>
              <a:spcAft>
                <a:spcPts val="0"/>
              </a:spcAft>
            </a:pPr>
            <a:r>
              <a:rPr lang="en-US" sz="3600" dirty="0" smtClean="0">
                <a:solidFill>
                  <a:prstClr val="white"/>
                </a:solidFill>
                <a:cs typeface="Arial" panose="020B0604020202020204" pitchFamily="34" charset="0"/>
              </a:rPr>
              <a:t>0.45</a:t>
            </a:r>
            <a:endParaRPr lang="en-US" sz="3600" dirty="0">
              <a:solidFill>
                <a:prstClr val="white"/>
              </a:solidFill>
              <a:cs typeface="Arial" panose="020B0604020202020204" pitchFamily="34" charset="0"/>
            </a:endParaRPr>
          </a:p>
        </p:txBody>
      </p:sp>
      <p:sp>
        <p:nvSpPr>
          <p:cNvPr id="11" name="TextBox 10"/>
          <p:cNvSpPr txBox="1"/>
          <p:nvPr/>
        </p:nvSpPr>
        <p:spPr>
          <a:xfrm>
            <a:off x="4292538" y="5117976"/>
            <a:ext cx="588623" cy="923330"/>
          </a:xfrm>
          <a:prstGeom prst="rect">
            <a:avLst/>
          </a:prstGeom>
          <a:noFill/>
        </p:spPr>
        <p:txBody>
          <a:bodyPr wrap="none" rtlCol="0">
            <a:spAutoFit/>
          </a:bodyPr>
          <a:lstStyle/>
          <a:p>
            <a:pPr fontAlgn="auto">
              <a:spcBef>
                <a:spcPts val="0"/>
              </a:spcBef>
              <a:spcAft>
                <a:spcPts val="0"/>
              </a:spcAft>
            </a:pPr>
            <a:r>
              <a:rPr lang="en-US" sz="5400" dirty="0" smtClean="0">
                <a:solidFill>
                  <a:srgbClr val="8064A2">
                    <a:lumMod val="60000"/>
                    <a:lumOff val="40000"/>
                  </a:srgbClr>
                </a:solidFill>
                <a:cs typeface="Arial" panose="020B0604020202020204" pitchFamily="34" charset="0"/>
              </a:rPr>
              <a:t>+</a:t>
            </a:r>
            <a:endParaRPr lang="en-US" sz="3600" dirty="0">
              <a:solidFill>
                <a:srgbClr val="8064A2">
                  <a:lumMod val="60000"/>
                  <a:lumOff val="40000"/>
                </a:srgbClr>
              </a:solidFill>
              <a:cs typeface="Arial" panose="020B0604020202020204" pitchFamily="34" charset="0"/>
            </a:endParaRPr>
          </a:p>
        </p:txBody>
      </p:sp>
    </p:spTree>
    <p:extLst>
      <p:ext uri="{BB962C8B-B14F-4D97-AF65-F5344CB8AC3E}">
        <p14:creationId xmlns:p14="http://schemas.microsoft.com/office/powerpoint/2010/main" val="342949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dirty="0" smtClean="0"/>
              <a:t>Air absorption</a:t>
            </a:r>
            <a:endParaRPr lang="en-US" dirty="0"/>
          </a:p>
        </p:txBody>
      </p:sp>
      <p:graphicFrame>
        <p:nvGraphicFramePr>
          <p:cNvPr id="2" name="Object 3"/>
          <p:cNvGraphicFramePr>
            <a:graphicFrameLocks noChangeAspect="1"/>
          </p:cNvGraphicFramePr>
          <p:nvPr>
            <p:extLst>
              <p:ext uri="{D42A27DB-BD31-4B8C-83A1-F6EECF244321}">
                <p14:modId xmlns:p14="http://schemas.microsoft.com/office/powerpoint/2010/main" val="786026849"/>
              </p:ext>
            </p:extLst>
          </p:nvPr>
        </p:nvGraphicFramePr>
        <p:xfrm>
          <a:off x="641350" y="1381125"/>
          <a:ext cx="819785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735236" name="Text Box 4"/>
          <p:cNvSpPr txBox="1">
            <a:spLocks noChangeArrowheads="1"/>
          </p:cNvSpPr>
          <p:nvPr/>
        </p:nvSpPr>
        <p:spPr bwMode="auto">
          <a:xfrm>
            <a:off x="3352800" y="6280150"/>
            <a:ext cx="3018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solidFill>
                  <a:srgbClr val="000000"/>
                </a:solidFill>
                <a:latin typeface="Arial"/>
              </a:rPr>
              <a:t>Distance from sample (mm)</a:t>
            </a:r>
          </a:p>
        </p:txBody>
      </p:sp>
      <p:sp>
        <p:nvSpPr>
          <p:cNvPr id="735237" name="Text Box 5"/>
          <p:cNvSpPr txBox="1">
            <a:spLocks noChangeArrowheads="1"/>
          </p:cNvSpPr>
          <p:nvPr/>
        </p:nvSpPr>
        <p:spPr bwMode="auto">
          <a:xfrm rot="16200000">
            <a:off x="-390334" y="3369747"/>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solidFill>
                  <a:srgbClr val="000000"/>
                </a:solidFill>
                <a:latin typeface="Arial"/>
              </a:rPr>
              <a:t>transmittance</a:t>
            </a:r>
          </a:p>
        </p:txBody>
      </p:sp>
    </p:spTree>
    <p:extLst>
      <p:ext uri="{BB962C8B-B14F-4D97-AF65-F5344CB8AC3E}">
        <p14:creationId xmlns:p14="http://schemas.microsoft.com/office/powerpoint/2010/main" val="45269643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Oval 2"/>
          <p:cNvSpPr>
            <a:spLocks noChangeArrowheads="1"/>
          </p:cNvSpPr>
          <p:nvPr/>
        </p:nvSpPr>
        <p:spPr bwMode="auto">
          <a:xfrm>
            <a:off x="3219450" y="1277938"/>
            <a:ext cx="2755900" cy="4433887"/>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86371" name="Rectangle 3"/>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86372" name="Rectangle 4"/>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smtClean="0"/>
              <a:t>attenuation factor</a:t>
            </a:r>
          </a:p>
        </p:txBody>
      </p:sp>
      <p:sp>
        <p:nvSpPr>
          <p:cNvPr id="186373" name="Text Box 5"/>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en-US" sz="1800">
                <a:solidFill>
                  <a:srgbClr val="000000"/>
                </a:solidFill>
              </a:rPr>
              <a:t>Bouguer, P.  (1729). </a:t>
            </a:r>
            <a:r>
              <a:rPr lang="fr-FR" altLang="en-US" sz="1800" i="1">
                <a:solidFill>
                  <a:srgbClr val="000000"/>
                </a:solidFill>
              </a:rPr>
              <a:t>Essai d'optique sur la gradation de la lumière</a:t>
            </a:r>
            <a:r>
              <a:rPr lang="fr-FR" altLang="en-US" sz="1800">
                <a:solidFill>
                  <a:srgbClr val="000000"/>
                </a:solidFill>
              </a:rPr>
              <a:t>.</a:t>
            </a:r>
          </a:p>
          <a:p>
            <a:pPr eaLnBrk="1" hangingPunct="1">
              <a:spcBef>
                <a:spcPct val="0"/>
              </a:spcBef>
              <a:buFontTx/>
              <a:buNone/>
            </a:pPr>
            <a:r>
              <a:rPr lang="fr-FR" altLang="en-US" sz="1800">
                <a:solidFill>
                  <a:srgbClr val="000000"/>
                </a:solidFill>
              </a:rPr>
              <a:t>Lambert, J. H.  (1760). </a:t>
            </a:r>
            <a:r>
              <a:rPr lang="fr-FR" altLang="en-US" sz="1800" i="1">
                <a:solidFill>
                  <a:srgbClr val="000000"/>
                </a:solidFill>
              </a:rPr>
              <a:t>Photometria: sive De mensura et gradibus luminis, colorum et umbrae</a:t>
            </a:r>
            <a:r>
              <a:rPr lang="fr-FR" altLang="en-US" sz="1800">
                <a:solidFill>
                  <a:srgbClr val="000000"/>
                </a:solidFill>
              </a:rPr>
              <a:t>. </a:t>
            </a:r>
            <a:r>
              <a:rPr lang="en-US" altLang="en-US" sz="1800">
                <a:solidFill>
                  <a:srgbClr val="000000"/>
                </a:solidFill>
              </a:rPr>
              <a:t>E. Klett.</a:t>
            </a:r>
          </a:p>
          <a:p>
            <a:pPr eaLnBrk="1" hangingPunct="1">
              <a:spcBef>
                <a:spcPct val="0"/>
              </a:spcBef>
              <a:buFontTx/>
              <a:buNone/>
            </a:pPr>
            <a:r>
              <a:rPr lang="en-US" altLang="en-US" sz="1800">
                <a:solidFill>
                  <a:srgbClr val="000000"/>
                </a:solidFill>
              </a:rPr>
              <a:t>Beer, A. (1852)."Bestimmung der Absorption des rothen Lichts in farbigen Flüssigkeiten", </a:t>
            </a:r>
            <a:r>
              <a:rPr lang="en-US" altLang="en-US" sz="1800" i="1">
                <a:solidFill>
                  <a:srgbClr val="000000"/>
                </a:solidFill>
              </a:rPr>
              <a:t>Ann. Phys. Chem</a:t>
            </a:r>
            <a:r>
              <a:rPr lang="en-US" altLang="en-US" sz="1800">
                <a:solidFill>
                  <a:srgbClr val="000000"/>
                </a:solidFill>
              </a:rPr>
              <a:t> </a:t>
            </a:r>
            <a:r>
              <a:rPr lang="en-US" altLang="en-US" sz="1800" b="1">
                <a:solidFill>
                  <a:srgbClr val="000000"/>
                </a:solidFill>
              </a:rPr>
              <a:t>86</a:t>
            </a:r>
            <a:r>
              <a:rPr lang="en-US" altLang="en-US" sz="1800">
                <a:solidFill>
                  <a:srgbClr val="000000"/>
                </a:solidFill>
              </a:rPr>
              <a:t>, 78-90. </a:t>
            </a:r>
          </a:p>
        </p:txBody>
      </p:sp>
      <p:sp>
        <p:nvSpPr>
          <p:cNvPr id="186374" name="Text Box 6"/>
          <p:cNvSpPr txBox="1">
            <a:spLocks noChangeArrowheads="1"/>
          </p:cNvSpPr>
          <p:nvPr/>
        </p:nvSpPr>
        <p:spPr bwMode="auto">
          <a:xfrm>
            <a:off x="5937250" y="4484688"/>
            <a:ext cx="320675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solidFill>
                  <a:srgbClr val="000000"/>
                </a:solidFill>
              </a:rPr>
              <a:t>A =          = exp[-</a:t>
            </a:r>
            <a:r>
              <a:rPr lang="el-GR" altLang="en-US" sz="1800">
                <a:solidFill>
                  <a:srgbClr val="000000"/>
                </a:solidFill>
                <a:cs typeface="Arial" pitchFamily="34" charset="0"/>
              </a:rPr>
              <a:t>μ</a:t>
            </a:r>
            <a:r>
              <a:rPr lang="en-US" altLang="en-US" sz="1800" baseline="-25000">
                <a:solidFill>
                  <a:srgbClr val="000000"/>
                </a:solidFill>
                <a:cs typeface="Arial" pitchFamily="34" charset="0"/>
              </a:rPr>
              <a:t>xtal</a:t>
            </a:r>
            <a:r>
              <a:rPr lang="en-US" altLang="en-US" sz="1800">
                <a:solidFill>
                  <a:srgbClr val="000000"/>
                </a:solidFill>
                <a:cs typeface="Arial" pitchFamily="34" charset="0"/>
              </a:rPr>
              <a:t>(</a:t>
            </a:r>
            <a:r>
              <a:rPr lang="en-US" altLang="en-US" sz="1800">
                <a:solidFill>
                  <a:srgbClr val="000000"/>
                </a:solidFill>
              </a:rPr>
              <a:t>t</a:t>
            </a:r>
            <a:r>
              <a:rPr lang="en-US" altLang="en-US" sz="1800" baseline="-25000">
                <a:solidFill>
                  <a:srgbClr val="000000"/>
                </a:solidFill>
              </a:rPr>
              <a:t>xi</a:t>
            </a:r>
            <a:r>
              <a:rPr lang="en-US" altLang="en-US" sz="1800">
                <a:solidFill>
                  <a:srgbClr val="000000"/>
                </a:solidFill>
              </a:rPr>
              <a:t>+ t</a:t>
            </a:r>
            <a:r>
              <a:rPr lang="en-US" altLang="en-US" sz="1800" baseline="-25000">
                <a:solidFill>
                  <a:srgbClr val="000000"/>
                </a:solidFill>
              </a:rPr>
              <a:t>xo</a:t>
            </a:r>
            <a:r>
              <a:rPr lang="en-US" altLang="en-US" sz="1800">
                <a:solidFill>
                  <a:srgbClr val="000000"/>
                </a:solidFill>
              </a:rPr>
              <a:t>)</a:t>
            </a:r>
          </a:p>
          <a:p>
            <a:pPr eaLnBrk="1" hangingPunct="1">
              <a:spcBef>
                <a:spcPct val="50000"/>
              </a:spcBef>
              <a:buFontTx/>
              <a:buNone/>
            </a:pPr>
            <a:r>
              <a:rPr lang="en-US" altLang="en-US" sz="1800">
                <a:solidFill>
                  <a:srgbClr val="000000"/>
                </a:solidFill>
              </a:rPr>
              <a:t>                    -</a:t>
            </a:r>
            <a:r>
              <a:rPr lang="el-GR" altLang="en-US" sz="1800">
                <a:solidFill>
                  <a:srgbClr val="000000"/>
                </a:solidFill>
                <a:cs typeface="Arial" pitchFamily="34" charset="0"/>
              </a:rPr>
              <a:t>μ</a:t>
            </a:r>
            <a:r>
              <a:rPr lang="en-US" altLang="en-US" sz="1800" baseline="-25000">
                <a:solidFill>
                  <a:srgbClr val="000000"/>
                </a:solidFill>
                <a:cs typeface="Arial" pitchFamily="34" charset="0"/>
              </a:rPr>
              <a:t>solvent</a:t>
            </a:r>
            <a:r>
              <a:rPr lang="en-US" altLang="en-US" sz="1800">
                <a:solidFill>
                  <a:srgbClr val="000000"/>
                </a:solidFill>
                <a:cs typeface="Arial" pitchFamily="34" charset="0"/>
              </a:rPr>
              <a:t>(t</a:t>
            </a:r>
            <a:r>
              <a:rPr lang="en-US" altLang="en-US" sz="1800" baseline="-25000">
                <a:solidFill>
                  <a:srgbClr val="000000"/>
                </a:solidFill>
                <a:cs typeface="Arial" pitchFamily="34" charset="0"/>
              </a:rPr>
              <a:t>si</a:t>
            </a:r>
            <a:r>
              <a:rPr lang="en-US" altLang="en-US" sz="1800">
                <a:solidFill>
                  <a:srgbClr val="000000"/>
                </a:solidFill>
                <a:cs typeface="Arial" pitchFamily="34" charset="0"/>
              </a:rPr>
              <a:t> + t</a:t>
            </a:r>
            <a:r>
              <a:rPr lang="en-US" altLang="en-US" sz="1800" baseline="-25000">
                <a:solidFill>
                  <a:srgbClr val="000000"/>
                </a:solidFill>
                <a:cs typeface="Arial" pitchFamily="34" charset="0"/>
              </a:rPr>
              <a:t>so</a:t>
            </a:r>
            <a:r>
              <a:rPr lang="en-US" altLang="en-US" sz="1800">
                <a:solidFill>
                  <a:srgbClr val="000000"/>
                </a:solidFill>
                <a:cs typeface="Arial" pitchFamily="34" charset="0"/>
              </a:rPr>
              <a:t>)</a:t>
            </a:r>
            <a:r>
              <a:rPr lang="en-US" altLang="en-US" sz="1800">
                <a:solidFill>
                  <a:srgbClr val="000000"/>
                </a:solidFill>
              </a:rPr>
              <a:t>]</a:t>
            </a:r>
          </a:p>
        </p:txBody>
      </p:sp>
      <p:grpSp>
        <p:nvGrpSpPr>
          <p:cNvPr id="186375" name="Group 7"/>
          <p:cNvGrpSpPr>
            <a:grpSpLocks/>
          </p:cNvGrpSpPr>
          <p:nvPr/>
        </p:nvGrpSpPr>
        <p:grpSpPr bwMode="auto">
          <a:xfrm>
            <a:off x="6357938" y="4210050"/>
            <a:ext cx="627062" cy="806450"/>
            <a:chOff x="4005" y="2652"/>
            <a:chExt cx="395" cy="508"/>
          </a:xfrm>
        </p:grpSpPr>
        <p:sp>
          <p:nvSpPr>
            <p:cNvPr id="186429" name="Text Box 8"/>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solidFill>
                    <a:srgbClr val="000000"/>
                  </a:solidFill>
                </a:rPr>
                <a:t>I</a:t>
              </a:r>
              <a:r>
                <a:rPr lang="en-US" altLang="en-US" sz="1800" baseline="-25000">
                  <a:solidFill>
                    <a:srgbClr val="000000"/>
                  </a:solidFill>
                </a:rPr>
                <a:t>T</a:t>
              </a:r>
            </a:p>
            <a:p>
              <a:pPr algn="ctr" eaLnBrk="1" hangingPunct="1">
                <a:lnSpc>
                  <a:spcPct val="130000"/>
                </a:lnSpc>
                <a:spcBef>
                  <a:spcPct val="0"/>
                </a:spcBef>
                <a:buFontTx/>
                <a:buNone/>
              </a:pPr>
              <a:r>
                <a:rPr lang="en-US" altLang="en-US" sz="1800">
                  <a:solidFill>
                    <a:srgbClr val="000000"/>
                  </a:solidFill>
                </a:rPr>
                <a:t>I</a:t>
              </a:r>
              <a:r>
                <a:rPr lang="en-US" altLang="en-US" sz="1800" baseline="-25000">
                  <a:solidFill>
                    <a:srgbClr val="000000"/>
                  </a:solidFill>
                </a:rPr>
                <a:t>beam</a:t>
              </a:r>
            </a:p>
          </p:txBody>
        </p:sp>
        <p:sp>
          <p:nvSpPr>
            <p:cNvPr id="186430" name="Line 9"/>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186376" name="Text Box 10"/>
          <p:cNvSpPr txBox="1">
            <a:spLocks noChangeArrowheads="1"/>
          </p:cNvSpPr>
          <p:nvPr/>
        </p:nvSpPr>
        <p:spPr bwMode="auto">
          <a:xfrm>
            <a:off x="4413250" y="2736850"/>
            <a:ext cx="55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solidFill>
                  <a:srgbClr val="000000"/>
                </a:solidFill>
                <a:cs typeface="Arial" pitchFamily="34" charset="0"/>
              </a:rPr>
              <a:t>μ</a:t>
            </a:r>
            <a:r>
              <a:rPr lang="en-US" altLang="en-US" sz="1800" baseline="-25000">
                <a:solidFill>
                  <a:srgbClr val="000000"/>
                </a:solidFill>
                <a:cs typeface="Arial" pitchFamily="34" charset="0"/>
              </a:rPr>
              <a:t>xtal</a:t>
            </a:r>
            <a:endParaRPr lang="el-GR" altLang="en-US" sz="1800" baseline="-25000">
              <a:solidFill>
                <a:srgbClr val="000000"/>
              </a:solidFill>
              <a:cs typeface="Arial" pitchFamily="34" charset="0"/>
            </a:endParaRPr>
          </a:p>
        </p:txBody>
      </p:sp>
      <p:grpSp>
        <p:nvGrpSpPr>
          <p:cNvPr id="2926603" name="Group 11"/>
          <p:cNvGrpSpPr>
            <a:grpSpLocks/>
          </p:cNvGrpSpPr>
          <p:nvPr/>
        </p:nvGrpSpPr>
        <p:grpSpPr bwMode="auto">
          <a:xfrm>
            <a:off x="606425" y="9525"/>
            <a:ext cx="7016750" cy="3062288"/>
            <a:chOff x="382" y="6"/>
            <a:chExt cx="4420" cy="1929"/>
          </a:xfrm>
        </p:grpSpPr>
        <p:grpSp>
          <p:nvGrpSpPr>
            <p:cNvPr id="186414" name="Group 12"/>
            <p:cNvGrpSpPr>
              <a:grpSpLocks/>
            </p:cNvGrpSpPr>
            <p:nvPr/>
          </p:nvGrpSpPr>
          <p:grpSpPr bwMode="auto">
            <a:xfrm>
              <a:off x="382" y="6"/>
              <a:ext cx="4420" cy="1555"/>
              <a:chOff x="505" y="710"/>
              <a:chExt cx="4420" cy="1555"/>
            </a:xfrm>
          </p:grpSpPr>
          <p:sp>
            <p:nvSpPr>
              <p:cNvPr id="186427" name="Line 13"/>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28" name="Line 14"/>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186415" name="Line 15"/>
            <p:cNvSpPr>
              <a:spLocks noChangeShapeType="1"/>
            </p:cNvSpPr>
            <p:nvPr/>
          </p:nvSpPr>
          <p:spPr bwMode="auto">
            <a:xfrm>
              <a:off x="2488" y="1716"/>
              <a:ext cx="14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16" name="Line 16"/>
            <p:cNvSpPr>
              <a:spLocks noChangeShapeType="1"/>
            </p:cNvSpPr>
            <p:nvPr/>
          </p:nvSpPr>
          <p:spPr bwMode="auto">
            <a:xfrm flipV="1">
              <a:off x="2628" y="1560"/>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17" name="Text Box 17"/>
            <p:cNvSpPr txBox="1">
              <a:spLocks noChangeArrowheads="1"/>
            </p:cNvSpPr>
            <p:nvPr/>
          </p:nvSpPr>
          <p:spPr bwMode="auto">
            <a:xfrm>
              <a:off x="2480" y="1704"/>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xi</a:t>
              </a:r>
              <a:endParaRPr lang="el-GR" altLang="en-US" sz="1800" baseline="-25000">
                <a:solidFill>
                  <a:srgbClr val="000000"/>
                </a:solidFill>
                <a:cs typeface="Arial" pitchFamily="34" charset="0"/>
              </a:endParaRPr>
            </a:p>
          </p:txBody>
        </p:sp>
        <p:sp>
          <p:nvSpPr>
            <p:cNvPr id="186418" name="Line 18"/>
            <p:cNvSpPr>
              <a:spLocks noChangeShapeType="1"/>
            </p:cNvSpPr>
            <p:nvPr/>
          </p:nvSpPr>
          <p:spPr bwMode="auto">
            <a:xfrm flipV="1">
              <a:off x="2722" y="1466"/>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19" name="Line 19"/>
            <p:cNvSpPr>
              <a:spLocks noChangeShapeType="1"/>
            </p:cNvSpPr>
            <p:nvPr/>
          </p:nvSpPr>
          <p:spPr bwMode="auto">
            <a:xfrm flipH="1" flipV="1">
              <a:off x="2627" y="155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20" name="Line 20"/>
            <p:cNvSpPr>
              <a:spLocks noChangeShapeType="1"/>
            </p:cNvSpPr>
            <p:nvPr/>
          </p:nvSpPr>
          <p:spPr bwMode="auto">
            <a:xfrm flipH="1" flipV="1">
              <a:off x="2951" y="133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21" name="Text Box 21"/>
            <p:cNvSpPr txBox="1">
              <a:spLocks noChangeArrowheads="1"/>
            </p:cNvSpPr>
            <p:nvPr/>
          </p:nvSpPr>
          <p:spPr bwMode="auto">
            <a:xfrm rot="-2170826">
              <a:off x="2862" y="1560"/>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xo</a:t>
              </a:r>
              <a:endParaRPr lang="el-GR" altLang="en-US" sz="1800" baseline="-25000">
                <a:solidFill>
                  <a:srgbClr val="000000"/>
                </a:solidFill>
                <a:cs typeface="Arial" pitchFamily="34" charset="0"/>
              </a:endParaRPr>
            </a:p>
          </p:txBody>
        </p:sp>
        <p:sp>
          <p:nvSpPr>
            <p:cNvPr id="186422" name="Line 22"/>
            <p:cNvSpPr>
              <a:spLocks noChangeShapeType="1"/>
            </p:cNvSpPr>
            <p:nvPr/>
          </p:nvSpPr>
          <p:spPr bwMode="auto">
            <a:xfrm flipV="1">
              <a:off x="3042" y="1152"/>
              <a:ext cx="429" cy="309"/>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23" name="Line 23"/>
            <p:cNvSpPr>
              <a:spLocks noChangeShapeType="1"/>
            </p:cNvSpPr>
            <p:nvPr/>
          </p:nvSpPr>
          <p:spPr bwMode="auto">
            <a:xfrm>
              <a:off x="2083" y="1716"/>
              <a:ext cx="411"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24" name="Line 24"/>
            <p:cNvSpPr>
              <a:spLocks noChangeShapeType="1"/>
            </p:cNvSpPr>
            <p:nvPr/>
          </p:nvSpPr>
          <p:spPr bwMode="auto">
            <a:xfrm flipV="1">
              <a:off x="2082" y="1559"/>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25" name="Text Box 25"/>
            <p:cNvSpPr txBox="1">
              <a:spLocks noChangeArrowheads="1"/>
            </p:cNvSpPr>
            <p:nvPr/>
          </p:nvSpPr>
          <p:spPr bwMode="auto">
            <a:xfrm>
              <a:off x="2179" y="1704"/>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si</a:t>
              </a:r>
              <a:endParaRPr lang="el-GR" altLang="en-US" sz="1800" baseline="-25000">
                <a:solidFill>
                  <a:srgbClr val="000000"/>
                </a:solidFill>
                <a:cs typeface="Arial" pitchFamily="34" charset="0"/>
              </a:endParaRPr>
            </a:p>
          </p:txBody>
        </p:sp>
        <p:sp>
          <p:nvSpPr>
            <p:cNvPr id="186426" name="Text Box 26"/>
            <p:cNvSpPr txBox="1">
              <a:spLocks noChangeArrowheads="1"/>
            </p:cNvSpPr>
            <p:nvPr/>
          </p:nvSpPr>
          <p:spPr bwMode="auto">
            <a:xfrm rot="-2170826">
              <a:off x="3306" y="1239"/>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so</a:t>
              </a:r>
              <a:endParaRPr lang="el-GR" altLang="en-US" sz="1800" baseline="-25000">
                <a:solidFill>
                  <a:srgbClr val="000000"/>
                </a:solidFill>
                <a:cs typeface="Arial" pitchFamily="34" charset="0"/>
              </a:endParaRPr>
            </a:p>
          </p:txBody>
        </p:sp>
      </p:grpSp>
      <p:grpSp>
        <p:nvGrpSpPr>
          <p:cNvPr id="2926619" name="Group 27"/>
          <p:cNvGrpSpPr>
            <a:grpSpLocks/>
          </p:cNvGrpSpPr>
          <p:nvPr/>
        </p:nvGrpSpPr>
        <p:grpSpPr bwMode="auto">
          <a:xfrm>
            <a:off x="1117600" y="1793875"/>
            <a:ext cx="7016750" cy="3051175"/>
            <a:chOff x="704" y="1130"/>
            <a:chExt cx="4420" cy="1922"/>
          </a:xfrm>
        </p:grpSpPr>
        <p:grpSp>
          <p:nvGrpSpPr>
            <p:cNvPr id="186398" name="Group 28"/>
            <p:cNvGrpSpPr>
              <a:grpSpLocks/>
            </p:cNvGrpSpPr>
            <p:nvPr/>
          </p:nvGrpSpPr>
          <p:grpSpPr bwMode="auto">
            <a:xfrm>
              <a:off x="704" y="1130"/>
              <a:ext cx="4420" cy="1555"/>
              <a:chOff x="505" y="710"/>
              <a:chExt cx="4420" cy="1555"/>
            </a:xfrm>
          </p:grpSpPr>
          <p:sp>
            <p:nvSpPr>
              <p:cNvPr id="186412" name="Line 29"/>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13" name="Line 30"/>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186399" name="Line 31"/>
            <p:cNvSpPr>
              <a:spLocks noChangeShapeType="1"/>
            </p:cNvSpPr>
            <p:nvPr/>
          </p:nvSpPr>
          <p:spPr bwMode="auto">
            <a:xfrm>
              <a:off x="2490" y="2840"/>
              <a:ext cx="46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00" name="Line 32"/>
            <p:cNvSpPr>
              <a:spLocks noChangeShapeType="1"/>
            </p:cNvSpPr>
            <p:nvPr/>
          </p:nvSpPr>
          <p:spPr bwMode="auto">
            <a:xfrm flipV="1">
              <a:off x="2950" y="268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01" name="Text Box 33"/>
            <p:cNvSpPr txBox="1">
              <a:spLocks noChangeArrowheads="1"/>
            </p:cNvSpPr>
            <p:nvPr/>
          </p:nvSpPr>
          <p:spPr bwMode="auto">
            <a:xfrm>
              <a:off x="2603" y="281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xi</a:t>
              </a:r>
              <a:endParaRPr lang="el-GR" altLang="en-US" sz="1800" baseline="-25000">
                <a:solidFill>
                  <a:srgbClr val="000000"/>
                </a:solidFill>
                <a:cs typeface="Arial" pitchFamily="34" charset="0"/>
              </a:endParaRPr>
            </a:p>
          </p:txBody>
        </p:sp>
        <p:sp>
          <p:nvSpPr>
            <p:cNvPr id="186402" name="Line 34"/>
            <p:cNvSpPr>
              <a:spLocks noChangeShapeType="1"/>
            </p:cNvSpPr>
            <p:nvPr/>
          </p:nvSpPr>
          <p:spPr bwMode="auto">
            <a:xfrm flipV="1">
              <a:off x="3044" y="2590"/>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03" name="Line 35"/>
            <p:cNvSpPr>
              <a:spLocks noChangeShapeType="1"/>
            </p:cNvSpPr>
            <p:nvPr/>
          </p:nvSpPr>
          <p:spPr bwMode="auto">
            <a:xfrm flipH="1" flipV="1">
              <a:off x="2949" y="268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04" name="Line 36"/>
            <p:cNvSpPr>
              <a:spLocks noChangeShapeType="1"/>
            </p:cNvSpPr>
            <p:nvPr/>
          </p:nvSpPr>
          <p:spPr bwMode="auto">
            <a:xfrm flipH="1" flipV="1">
              <a:off x="3273" y="24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05" name="Text Box 37"/>
            <p:cNvSpPr txBox="1">
              <a:spLocks noChangeArrowheads="1"/>
            </p:cNvSpPr>
            <p:nvPr/>
          </p:nvSpPr>
          <p:spPr bwMode="auto">
            <a:xfrm rot="-2170826">
              <a:off x="3253" y="2627"/>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xo</a:t>
              </a:r>
              <a:endParaRPr lang="el-GR" altLang="en-US" sz="1800" baseline="-25000">
                <a:solidFill>
                  <a:srgbClr val="000000"/>
                </a:solidFill>
                <a:cs typeface="Arial" pitchFamily="34" charset="0"/>
              </a:endParaRPr>
            </a:p>
          </p:txBody>
        </p:sp>
        <p:sp>
          <p:nvSpPr>
            <p:cNvPr id="186406" name="Line 38"/>
            <p:cNvSpPr>
              <a:spLocks noChangeShapeType="1"/>
            </p:cNvSpPr>
            <p:nvPr/>
          </p:nvSpPr>
          <p:spPr bwMode="auto">
            <a:xfrm flipH="1" flipV="1">
              <a:off x="3766" y="2105"/>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07" name="Line 39"/>
            <p:cNvSpPr>
              <a:spLocks noChangeShapeType="1"/>
            </p:cNvSpPr>
            <p:nvPr/>
          </p:nvSpPr>
          <p:spPr bwMode="auto">
            <a:xfrm>
              <a:off x="2080" y="2839"/>
              <a:ext cx="40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08" name="Line 40"/>
            <p:cNvSpPr>
              <a:spLocks noChangeShapeType="1"/>
            </p:cNvSpPr>
            <p:nvPr/>
          </p:nvSpPr>
          <p:spPr bwMode="auto">
            <a:xfrm flipV="1">
              <a:off x="2079" y="2682"/>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09" name="Text Box 41"/>
            <p:cNvSpPr txBox="1">
              <a:spLocks noChangeArrowheads="1"/>
            </p:cNvSpPr>
            <p:nvPr/>
          </p:nvSpPr>
          <p:spPr bwMode="auto">
            <a:xfrm>
              <a:off x="2224" y="2821"/>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si</a:t>
              </a:r>
              <a:endParaRPr lang="el-GR" altLang="en-US" sz="1800" baseline="-25000">
                <a:solidFill>
                  <a:srgbClr val="000000"/>
                </a:solidFill>
                <a:cs typeface="Arial" pitchFamily="34" charset="0"/>
              </a:endParaRPr>
            </a:p>
          </p:txBody>
        </p:sp>
        <p:sp>
          <p:nvSpPr>
            <p:cNvPr id="186410" name="Line 42"/>
            <p:cNvSpPr>
              <a:spLocks noChangeShapeType="1"/>
            </p:cNvSpPr>
            <p:nvPr/>
          </p:nvSpPr>
          <p:spPr bwMode="auto">
            <a:xfrm flipV="1">
              <a:off x="3366" y="2234"/>
              <a:ext cx="488" cy="35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411" name="Text Box 43"/>
            <p:cNvSpPr txBox="1">
              <a:spLocks noChangeArrowheads="1"/>
            </p:cNvSpPr>
            <p:nvPr/>
          </p:nvSpPr>
          <p:spPr bwMode="auto">
            <a:xfrm rot="-2170826">
              <a:off x="3474" y="2448"/>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so</a:t>
              </a:r>
              <a:endParaRPr lang="el-GR" altLang="en-US" sz="1800" baseline="-25000">
                <a:solidFill>
                  <a:srgbClr val="000000"/>
                </a:solidFill>
                <a:cs typeface="Arial" pitchFamily="34" charset="0"/>
              </a:endParaRPr>
            </a:p>
          </p:txBody>
        </p:sp>
      </p:grpSp>
      <p:grpSp>
        <p:nvGrpSpPr>
          <p:cNvPr id="2926636" name="Group 44"/>
          <p:cNvGrpSpPr>
            <a:grpSpLocks/>
          </p:cNvGrpSpPr>
          <p:nvPr/>
        </p:nvGrpSpPr>
        <p:grpSpPr bwMode="auto">
          <a:xfrm>
            <a:off x="801688" y="1127125"/>
            <a:ext cx="7016750" cy="3052763"/>
            <a:chOff x="505" y="710"/>
            <a:chExt cx="4420" cy="1923"/>
          </a:xfrm>
        </p:grpSpPr>
        <p:grpSp>
          <p:nvGrpSpPr>
            <p:cNvPr id="186381" name="Group 45"/>
            <p:cNvGrpSpPr>
              <a:grpSpLocks/>
            </p:cNvGrpSpPr>
            <p:nvPr/>
          </p:nvGrpSpPr>
          <p:grpSpPr bwMode="auto">
            <a:xfrm>
              <a:off x="505" y="710"/>
              <a:ext cx="4420" cy="1555"/>
              <a:chOff x="505" y="710"/>
              <a:chExt cx="4420" cy="1555"/>
            </a:xfrm>
          </p:grpSpPr>
          <p:sp>
            <p:nvSpPr>
              <p:cNvPr id="186396" name="Line 46"/>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397" name="Line 47"/>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186382" name="Line 48"/>
            <p:cNvSpPr>
              <a:spLocks noChangeShapeType="1"/>
            </p:cNvSpPr>
            <p:nvPr/>
          </p:nvSpPr>
          <p:spPr bwMode="auto">
            <a:xfrm>
              <a:off x="2495" y="2420"/>
              <a:ext cx="26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383" name="Line 49"/>
            <p:cNvSpPr>
              <a:spLocks noChangeShapeType="1"/>
            </p:cNvSpPr>
            <p:nvPr/>
          </p:nvSpPr>
          <p:spPr bwMode="auto">
            <a:xfrm flipV="1">
              <a:off x="2751" y="226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384" name="Text Box 50"/>
            <p:cNvSpPr txBox="1">
              <a:spLocks noChangeArrowheads="1"/>
            </p:cNvSpPr>
            <p:nvPr/>
          </p:nvSpPr>
          <p:spPr bwMode="auto">
            <a:xfrm>
              <a:off x="2507" y="239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xi</a:t>
              </a:r>
              <a:endParaRPr lang="el-GR" altLang="en-US" sz="1800" baseline="-25000">
                <a:solidFill>
                  <a:srgbClr val="000000"/>
                </a:solidFill>
                <a:cs typeface="Arial" pitchFamily="34" charset="0"/>
              </a:endParaRPr>
            </a:p>
          </p:txBody>
        </p:sp>
        <p:grpSp>
          <p:nvGrpSpPr>
            <p:cNvPr id="186385" name="Group 51"/>
            <p:cNvGrpSpPr>
              <a:grpSpLocks/>
            </p:cNvGrpSpPr>
            <p:nvPr/>
          </p:nvGrpSpPr>
          <p:grpSpPr bwMode="auto">
            <a:xfrm>
              <a:off x="2750" y="1896"/>
              <a:ext cx="609" cy="501"/>
              <a:chOff x="2750" y="1896"/>
              <a:chExt cx="609" cy="501"/>
            </a:xfrm>
          </p:grpSpPr>
          <p:sp>
            <p:nvSpPr>
              <p:cNvPr id="186392" name="Line 52"/>
              <p:cNvSpPr>
                <a:spLocks noChangeShapeType="1"/>
              </p:cNvSpPr>
              <p:nvPr/>
            </p:nvSpPr>
            <p:spPr bwMode="auto">
              <a:xfrm flipV="1">
                <a:off x="2845" y="2027"/>
                <a:ext cx="512" cy="37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393" name="Line 53"/>
              <p:cNvSpPr>
                <a:spLocks noChangeShapeType="1"/>
              </p:cNvSpPr>
              <p:nvPr/>
            </p:nvSpPr>
            <p:spPr bwMode="auto">
              <a:xfrm flipH="1" flipV="1">
                <a:off x="2750" y="22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394" name="Line 54"/>
              <p:cNvSpPr>
                <a:spLocks noChangeShapeType="1"/>
              </p:cNvSpPr>
              <p:nvPr/>
            </p:nvSpPr>
            <p:spPr bwMode="auto">
              <a:xfrm flipH="1" flipV="1">
                <a:off x="3271" y="1896"/>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395" name="Text Box 55"/>
              <p:cNvSpPr txBox="1">
                <a:spLocks noChangeArrowheads="1"/>
              </p:cNvSpPr>
              <p:nvPr/>
            </p:nvSpPr>
            <p:spPr bwMode="auto">
              <a:xfrm rot="-2170826">
                <a:off x="3031" y="2165"/>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xo</a:t>
                </a:r>
                <a:endParaRPr lang="el-GR" altLang="en-US" sz="1800" baseline="-25000">
                  <a:solidFill>
                    <a:srgbClr val="000000"/>
                  </a:solidFill>
                  <a:cs typeface="Arial" pitchFamily="34" charset="0"/>
                </a:endParaRPr>
              </a:p>
            </p:txBody>
          </p:sp>
        </p:grpSp>
        <p:sp>
          <p:nvSpPr>
            <p:cNvPr id="186386" name="Line 56"/>
            <p:cNvSpPr>
              <a:spLocks noChangeShapeType="1"/>
            </p:cNvSpPr>
            <p:nvPr/>
          </p:nvSpPr>
          <p:spPr bwMode="auto">
            <a:xfrm flipH="1" flipV="1">
              <a:off x="3682" y="1602"/>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387" name="Line 57"/>
            <p:cNvSpPr>
              <a:spLocks noChangeShapeType="1"/>
            </p:cNvSpPr>
            <p:nvPr/>
          </p:nvSpPr>
          <p:spPr bwMode="auto">
            <a:xfrm>
              <a:off x="2026" y="2420"/>
              <a:ext cx="46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388" name="Line 58"/>
            <p:cNvSpPr>
              <a:spLocks noChangeShapeType="1"/>
            </p:cNvSpPr>
            <p:nvPr/>
          </p:nvSpPr>
          <p:spPr bwMode="auto">
            <a:xfrm flipV="1">
              <a:off x="2025" y="2263"/>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86389" name="Text Box 59"/>
            <p:cNvSpPr txBox="1">
              <a:spLocks noChangeArrowheads="1"/>
            </p:cNvSpPr>
            <p:nvPr/>
          </p:nvSpPr>
          <p:spPr bwMode="auto">
            <a:xfrm>
              <a:off x="2122" y="240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si</a:t>
              </a:r>
              <a:endParaRPr lang="el-GR" altLang="en-US" sz="1800" baseline="-25000">
                <a:solidFill>
                  <a:srgbClr val="000000"/>
                </a:solidFill>
                <a:cs typeface="Arial" pitchFamily="34" charset="0"/>
              </a:endParaRPr>
            </a:p>
          </p:txBody>
        </p:sp>
        <p:sp>
          <p:nvSpPr>
            <p:cNvPr id="186390" name="Text Box 60"/>
            <p:cNvSpPr txBox="1">
              <a:spLocks noChangeArrowheads="1"/>
            </p:cNvSpPr>
            <p:nvPr/>
          </p:nvSpPr>
          <p:spPr bwMode="auto">
            <a:xfrm rot="-2170826">
              <a:off x="3458" y="1899"/>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so</a:t>
              </a:r>
              <a:endParaRPr lang="el-GR" altLang="en-US" sz="1800" baseline="-25000">
                <a:solidFill>
                  <a:srgbClr val="000000"/>
                </a:solidFill>
                <a:cs typeface="Arial" pitchFamily="34" charset="0"/>
              </a:endParaRPr>
            </a:p>
          </p:txBody>
        </p:sp>
        <p:sp>
          <p:nvSpPr>
            <p:cNvPr id="186391" name="Line 61"/>
            <p:cNvSpPr>
              <a:spLocks noChangeShapeType="1"/>
            </p:cNvSpPr>
            <p:nvPr/>
          </p:nvSpPr>
          <p:spPr bwMode="auto">
            <a:xfrm flipV="1">
              <a:off x="3362" y="1728"/>
              <a:ext cx="407" cy="29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186380" name="Text Box 62"/>
          <p:cNvSpPr txBox="1">
            <a:spLocks noChangeArrowheads="1"/>
          </p:cNvSpPr>
          <p:nvPr/>
        </p:nvSpPr>
        <p:spPr bwMode="auto">
          <a:xfrm>
            <a:off x="4138613" y="1436688"/>
            <a:ext cx="796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solidFill>
                  <a:srgbClr val="000000"/>
                </a:solidFill>
                <a:cs typeface="Arial" pitchFamily="34" charset="0"/>
              </a:rPr>
              <a:t>μ</a:t>
            </a:r>
            <a:r>
              <a:rPr lang="en-US" altLang="en-US" sz="1800" baseline="-25000">
                <a:solidFill>
                  <a:srgbClr val="000000"/>
                </a:solidFill>
                <a:cs typeface="Arial" pitchFamily="34" charset="0"/>
              </a:rPr>
              <a:t>solvent</a:t>
            </a:r>
            <a:endParaRPr lang="el-GR" altLang="en-US" sz="1800" baseline="-25000">
              <a:solidFill>
                <a:srgbClr val="000000"/>
              </a:solidFill>
              <a:cs typeface="Arial" pitchFamily="34" charset="0"/>
            </a:endParaRPr>
          </a:p>
        </p:txBody>
      </p:sp>
    </p:spTree>
    <p:extLst>
      <p:ext uri="{BB962C8B-B14F-4D97-AF65-F5344CB8AC3E}">
        <p14:creationId xmlns:p14="http://schemas.microsoft.com/office/powerpoint/2010/main" val="41955928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92660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92663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92663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926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endParaRPr lang="en-US" altLang="en-US">
              <a:solidFill>
                <a:srgbClr val="000000"/>
              </a:solidFill>
            </a:endParaRPr>
          </a:p>
        </p:txBody>
      </p:sp>
      <p:sp>
        <p:nvSpPr>
          <p:cNvPr id="51203" name="Rectangle 3"/>
          <p:cNvSpPr>
            <a:spLocks noGrp="1" noChangeArrowheads="1"/>
          </p:cNvSpPr>
          <p:nvPr>
            <p:ph type="title"/>
          </p:nvPr>
        </p:nvSpPr>
        <p:spPr/>
        <p:txBody>
          <a:bodyPr/>
          <a:lstStyle/>
          <a:p>
            <a:pPr eaLnBrk="1" hangingPunct="1"/>
            <a:r>
              <a:rPr lang="en-US" altLang="en-US" smtClean="0"/>
              <a:t>Where do photons go?</a:t>
            </a:r>
          </a:p>
        </p:txBody>
      </p:sp>
      <p:sp>
        <p:nvSpPr>
          <p:cNvPr id="51204" name="Text Box 4"/>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altLang="en-US" sz="1200" b="1">
                <a:solidFill>
                  <a:srgbClr val="000000"/>
                </a:solidFill>
              </a:rPr>
              <a:t>beamstop</a:t>
            </a:r>
          </a:p>
        </p:txBody>
      </p:sp>
      <p:grpSp>
        <p:nvGrpSpPr>
          <p:cNvPr id="90117" name="Group 5"/>
          <p:cNvGrpSpPr>
            <a:grpSpLocks/>
          </p:cNvGrpSpPr>
          <p:nvPr/>
        </p:nvGrpSpPr>
        <p:grpSpPr bwMode="auto">
          <a:xfrm>
            <a:off x="609600" y="3676655"/>
            <a:ext cx="7602538" cy="1565277"/>
            <a:chOff x="384" y="2316"/>
            <a:chExt cx="4789" cy="986"/>
          </a:xfrm>
        </p:grpSpPr>
        <p:sp>
          <p:nvSpPr>
            <p:cNvPr id="51208" name="Line 6"/>
            <p:cNvSpPr>
              <a:spLocks noChangeShapeType="1"/>
            </p:cNvSpPr>
            <p:nvPr/>
          </p:nvSpPr>
          <p:spPr bwMode="auto">
            <a:xfrm flipV="1">
              <a:off x="384" y="2316"/>
              <a:ext cx="4624"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charset="0"/>
              </a:endParaRPr>
            </a:p>
          </p:txBody>
        </p:sp>
        <p:sp>
          <p:nvSpPr>
            <p:cNvPr id="51209" name="Line 7"/>
            <p:cNvSpPr>
              <a:spLocks noChangeShapeType="1"/>
            </p:cNvSpPr>
            <p:nvPr/>
          </p:nvSpPr>
          <p:spPr bwMode="auto">
            <a:xfrm flipV="1">
              <a:off x="384" y="2316"/>
              <a:ext cx="2435"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charset="0"/>
              </a:endParaRPr>
            </a:p>
          </p:txBody>
        </p:sp>
        <p:sp>
          <p:nvSpPr>
            <p:cNvPr id="51210" name="Text Box 8"/>
            <p:cNvSpPr txBox="1">
              <a:spLocks noChangeArrowheads="1"/>
            </p:cNvSpPr>
            <p:nvPr/>
          </p:nvSpPr>
          <p:spPr bwMode="auto">
            <a:xfrm>
              <a:off x="3225" y="2468"/>
              <a:ext cx="19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altLang="en-US" sz="4000" b="1" dirty="0" smtClean="0">
                  <a:solidFill>
                    <a:srgbClr val="000000"/>
                  </a:solidFill>
                </a:rPr>
                <a:t>98%</a:t>
              </a:r>
            </a:p>
            <a:p>
              <a:pPr eaLnBrk="1" fontAlgn="auto" hangingPunct="1">
                <a:spcBef>
                  <a:spcPts val="0"/>
                </a:spcBef>
                <a:spcAft>
                  <a:spcPts val="0"/>
                </a:spcAft>
              </a:pPr>
              <a:r>
                <a:rPr lang="en-US" altLang="en-US" sz="4000" b="1" dirty="0" smtClean="0">
                  <a:solidFill>
                    <a:srgbClr val="000000"/>
                  </a:solidFill>
                </a:rPr>
                <a:t>Transmitted</a:t>
              </a:r>
              <a:endParaRPr lang="en-US" altLang="en-US" sz="4000" b="1" dirty="0">
                <a:solidFill>
                  <a:srgbClr val="000000"/>
                </a:solidFill>
              </a:endParaRPr>
            </a:p>
          </p:txBody>
        </p:sp>
      </p:grpSp>
      <p:sp>
        <p:nvSpPr>
          <p:cNvPr id="51206" name="Text Box 9"/>
          <p:cNvSpPr txBox="1">
            <a:spLocks noChangeArrowheads="1"/>
          </p:cNvSpPr>
          <p:nvPr/>
        </p:nvSpPr>
        <p:spPr bwMode="auto">
          <a:xfrm>
            <a:off x="60208" y="1417638"/>
            <a:ext cx="311014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en-US" altLang="en-US" sz="3200" b="1" dirty="0" smtClean="0">
                <a:solidFill>
                  <a:srgbClr val="000000"/>
                </a:solidFill>
              </a:rPr>
              <a:t>100 µm Protein</a:t>
            </a:r>
            <a:endParaRPr lang="en-US" altLang="en-US" sz="3200" b="1" dirty="0">
              <a:solidFill>
                <a:srgbClr val="000000"/>
              </a:solidFill>
            </a:endParaRPr>
          </a:p>
          <a:p>
            <a:pPr algn="ctr" eaLnBrk="1" fontAlgn="auto" hangingPunct="1">
              <a:spcBef>
                <a:spcPts val="0"/>
              </a:spcBef>
              <a:spcAft>
                <a:spcPts val="0"/>
              </a:spcAft>
            </a:pPr>
            <a:r>
              <a:rPr lang="en-US" altLang="en-US" sz="3200" b="1" dirty="0" smtClean="0">
                <a:solidFill>
                  <a:srgbClr val="000000"/>
                </a:solidFill>
              </a:rPr>
              <a:t>1 Å X-rays</a:t>
            </a:r>
            <a:endParaRPr lang="en-US" altLang="en-US" sz="3200" b="1" dirty="0">
              <a:solidFill>
                <a:srgbClr val="000000"/>
              </a:solidFill>
            </a:endParaRPr>
          </a:p>
        </p:txBody>
      </p:sp>
      <p:pic>
        <p:nvPicPr>
          <p:cNvPr id="51207" name="Picture 10"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48840" y="5568696"/>
            <a:ext cx="4798108" cy="769441"/>
          </a:xfrm>
          <a:prstGeom prst="rect">
            <a:avLst/>
          </a:prstGeom>
          <a:noFill/>
        </p:spPr>
        <p:txBody>
          <a:bodyPr wrap="none" rtlCol="0">
            <a:spAutoFit/>
          </a:bodyPr>
          <a:lstStyle/>
          <a:p>
            <a:pPr fontAlgn="auto">
              <a:spcBef>
                <a:spcPts val="0"/>
              </a:spcBef>
              <a:spcAft>
                <a:spcPts val="0"/>
              </a:spcAft>
            </a:pPr>
            <a:r>
              <a:rPr lang="en-US" sz="4400" b="1" dirty="0" smtClean="0">
                <a:solidFill>
                  <a:srgbClr val="00B050"/>
                </a:solidFill>
                <a:latin typeface="Arial"/>
              </a:rPr>
              <a:t>error &lt; total &lt; 2%</a:t>
            </a:r>
            <a:endParaRPr lang="en-US" sz="4400" b="1" dirty="0">
              <a:solidFill>
                <a:srgbClr val="00B050"/>
              </a:solidFill>
              <a:latin typeface="Arial"/>
            </a:endParaRPr>
          </a:p>
        </p:txBody>
      </p:sp>
    </p:spTree>
    <p:extLst>
      <p:ext uri="{BB962C8B-B14F-4D97-AF65-F5344CB8AC3E}">
        <p14:creationId xmlns:p14="http://schemas.microsoft.com/office/powerpoint/2010/main" val="13291402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0117"/>
                                        </p:tgtEl>
                                        <p:attrNameLst>
                                          <p:attrName>style.visibility</p:attrName>
                                        </p:attrNameLst>
                                      </p:cBhvr>
                                      <p:to>
                                        <p:strVal val="visible"/>
                                      </p:to>
                                    </p:set>
                                    <p:animEffect transition="in" filter="wipe(left)">
                                      <p:cBhvr>
                                        <p:cTn id="7" dur="1000"/>
                                        <p:tgtEl>
                                          <p:spTgt spid="901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6747172" y="2215166"/>
            <a:ext cx="2121093" cy="639789"/>
            <a:chOff x="6747172" y="2215166"/>
            <a:chExt cx="2121093" cy="639789"/>
          </a:xfrm>
        </p:grpSpPr>
        <p:sp>
          <p:nvSpPr>
            <p:cNvPr id="2" name="TextBox 1"/>
            <p:cNvSpPr txBox="1"/>
            <p:nvPr/>
          </p:nvSpPr>
          <p:spPr>
            <a:xfrm>
              <a:off x="6747172" y="2485623"/>
              <a:ext cx="2121093"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latin typeface="Arial"/>
                  <a:cs typeface="Arial" panose="020B0604020202020204" pitchFamily="34" charset="0"/>
                </a:rPr>
                <a:t>Pick-up tool mark</a:t>
              </a:r>
              <a:endParaRPr lang="en-US" b="1" dirty="0">
                <a:solidFill>
                  <a:srgbClr val="FFFFFF"/>
                </a:solidFill>
                <a:effectLst>
                  <a:outerShdw blurRad="38100" dist="38100" dir="2700000" algn="tl">
                    <a:srgbClr val="000000">
                      <a:alpha val="43137"/>
                    </a:srgbClr>
                  </a:outerShdw>
                </a:effectLst>
                <a:latin typeface="Arial"/>
                <a:cs typeface="Arial" panose="020B0604020202020204" pitchFamily="34" charset="0"/>
              </a:endParaRPr>
            </a:p>
          </p:txBody>
        </p:sp>
        <p:cxnSp>
          <p:nvCxnSpPr>
            <p:cNvPr id="4" name="Straight Arrow Connector 3"/>
            <p:cNvCxnSpPr/>
            <p:nvPr/>
          </p:nvCxnSpPr>
          <p:spPr>
            <a:xfrm flipH="1" flipV="1">
              <a:off x="6838682" y="2215166"/>
              <a:ext cx="136950" cy="27045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152840" y="1892000"/>
            <a:ext cx="1792647" cy="1864341"/>
            <a:chOff x="3152840" y="1892000"/>
            <a:chExt cx="1792647" cy="1864341"/>
          </a:xfrm>
        </p:grpSpPr>
        <p:sp>
          <p:nvSpPr>
            <p:cNvPr id="27" name="TextBox 26"/>
            <p:cNvSpPr txBox="1"/>
            <p:nvPr/>
          </p:nvSpPr>
          <p:spPr>
            <a:xfrm>
              <a:off x="3152840" y="1892000"/>
              <a:ext cx="851515" cy="646331"/>
            </a:xfrm>
            <a:prstGeom prst="rect">
              <a:avLst/>
            </a:prstGeom>
            <a:noFill/>
          </p:spPr>
          <p:txBody>
            <a:bodyPr wrap="none" rtlCol="0">
              <a:spAutoFit/>
            </a:bodyPr>
            <a:lstStyle/>
            <a:p>
              <a:pPr algn="ctr"/>
              <a:r>
                <a:rPr lang="en-US" b="1" dirty="0" smtClean="0">
                  <a:solidFill>
                    <a:srgbClr val="FFFFFF"/>
                  </a:solidFill>
                  <a:effectLst>
                    <a:outerShdw blurRad="38100" dist="38100" dir="2700000" algn="tl">
                      <a:srgbClr val="000000">
                        <a:alpha val="43137"/>
                      </a:srgbClr>
                    </a:outerShdw>
                  </a:effectLst>
                  <a:latin typeface="Arial"/>
                  <a:cs typeface="Arial" panose="020B0604020202020204" pitchFamily="34" charset="0"/>
                </a:rPr>
                <a:t>Bragg</a:t>
              </a:r>
            </a:p>
            <a:p>
              <a:pPr algn="ctr"/>
              <a:r>
                <a:rPr lang="en-US" b="1" dirty="0" smtClean="0">
                  <a:solidFill>
                    <a:srgbClr val="FFFFFF"/>
                  </a:solidFill>
                  <a:effectLst>
                    <a:outerShdw blurRad="38100" dist="38100" dir="2700000" algn="tl">
                      <a:srgbClr val="000000">
                        <a:alpha val="43137"/>
                      </a:srgbClr>
                    </a:outerShdw>
                  </a:effectLst>
                  <a:latin typeface="Arial"/>
                  <a:cs typeface="Arial" panose="020B0604020202020204" pitchFamily="34" charset="0"/>
                </a:rPr>
                <a:t>glitch</a:t>
              </a:r>
              <a:endParaRPr lang="en-US" b="1" dirty="0">
                <a:solidFill>
                  <a:srgbClr val="FFFFFF"/>
                </a:solidFill>
                <a:effectLst>
                  <a:outerShdw blurRad="38100" dist="38100" dir="2700000" algn="tl">
                    <a:srgbClr val="000000">
                      <a:alpha val="43137"/>
                    </a:srgbClr>
                  </a:outerShdw>
                </a:effectLst>
                <a:latin typeface="Arial"/>
                <a:cs typeface="Arial" panose="020B0604020202020204" pitchFamily="34" charset="0"/>
              </a:endParaRPr>
            </a:p>
          </p:txBody>
        </p:sp>
        <p:cxnSp>
          <p:nvCxnSpPr>
            <p:cNvPr id="28" name="Straight Arrow Connector 27"/>
            <p:cNvCxnSpPr/>
            <p:nvPr/>
          </p:nvCxnSpPr>
          <p:spPr>
            <a:xfrm>
              <a:off x="3978707" y="2215166"/>
              <a:ext cx="657689" cy="1078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p:cNvCxnSpPr>
            <p:nvPr/>
          </p:nvCxnSpPr>
          <p:spPr>
            <a:xfrm>
              <a:off x="4004355" y="2215166"/>
              <a:ext cx="941132" cy="5635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978707" y="2215166"/>
              <a:ext cx="155411" cy="15411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83915" y="4102895"/>
            <a:ext cx="2237313" cy="669109"/>
            <a:chOff x="183915" y="4102895"/>
            <a:chExt cx="2237313" cy="669109"/>
          </a:xfrm>
        </p:grpSpPr>
        <p:sp>
          <p:nvSpPr>
            <p:cNvPr id="22" name="TextBox 21"/>
            <p:cNvSpPr txBox="1"/>
            <p:nvPr/>
          </p:nvSpPr>
          <p:spPr>
            <a:xfrm>
              <a:off x="183915" y="4125673"/>
              <a:ext cx="1326004" cy="646331"/>
            </a:xfrm>
            <a:prstGeom prst="rect">
              <a:avLst/>
            </a:prstGeom>
            <a:noFill/>
          </p:spPr>
          <p:txBody>
            <a:bodyPr wrap="none" rtlCol="0">
              <a:spAutoFit/>
            </a:bodyPr>
            <a:lstStyle/>
            <a:p>
              <a:pPr algn="r"/>
              <a:r>
                <a:rPr lang="en-US" b="1" dirty="0">
                  <a:solidFill>
                    <a:srgbClr val="000000"/>
                  </a:solidFill>
                  <a:effectLst>
                    <a:outerShdw blurRad="38100" dist="38100" dir="2700000" algn="tl">
                      <a:srgbClr val="000000">
                        <a:alpha val="43137"/>
                      </a:srgbClr>
                    </a:outerShdw>
                  </a:effectLst>
                  <a:latin typeface="Arial"/>
                  <a:cs typeface="Arial" panose="020B0604020202020204" pitchFamily="34" charset="0"/>
                </a:rPr>
                <a:t>oxygen</a:t>
              </a:r>
            </a:p>
            <a:p>
              <a:pPr algn="r"/>
              <a:r>
                <a:rPr lang="en-US" b="1" dirty="0">
                  <a:solidFill>
                    <a:srgbClr val="000000"/>
                  </a:solidFill>
                  <a:effectLst>
                    <a:outerShdw blurRad="38100" dist="38100" dir="2700000" algn="tl">
                      <a:srgbClr val="000000">
                        <a:alpha val="43137"/>
                      </a:srgbClr>
                    </a:outerShdw>
                  </a:effectLst>
                  <a:latin typeface="Arial"/>
                  <a:cs typeface="Arial" panose="020B0604020202020204" pitchFamily="34" charset="0"/>
                </a:rPr>
                <a:t>inclusions</a:t>
              </a:r>
            </a:p>
          </p:txBody>
        </p:sp>
        <p:cxnSp>
          <p:nvCxnSpPr>
            <p:cNvPr id="25" name="Straight Arrow Connector 24"/>
            <p:cNvCxnSpPr>
              <a:stCxn id="22" idx="3"/>
            </p:cNvCxnSpPr>
            <p:nvPr/>
          </p:nvCxnSpPr>
          <p:spPr>
            <a:xfrm flipV="1">
              <a:off x="1509919" y="4102895"/>
              <a:ext cx="337931" cy="345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509919" y="4143375"/>
              <a:ext cx="533194" cy="3054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509919" y="4448839"/>
              <a:ext cx="911309" cy="11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957263" y="2266951"/>
            <a:ext cx="2238678" cy="640712"/>
            <a:chOff x="957263" y="2266951"/>
            <a:chExt cx="2238678" cy="640712"/>
          </a:xfrm>
        </p:grpSpPr>
        <p:sp>
          <p:nvSpPr>
            <p:cNvPr id="13" name="TextBox 12"/>
            <p:cNvSpPr txBox="1"/>
            <p:nvPr/>
          </p:nvSpPr>
          <p:spPr>
            <a:xfrm>
              <a:off x="1728873" y="2538331"/>
              <a:ext cx="1467068"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latin typeface="Arial"/>
                  <a:cs typeface="Arial" panose="020B0604020202020204" pitchFamily="34" charset="0"/>
                </a:rPr>
                <a:t>“tree rings”</a:t>
              </a:r>
              <a:endParaRPr lang="en-US" b="1" dirty="0">
                <a:solidFill>
                  <a:srgbClr val="FFFFFF"/>
                </a:solidFill>
                <a:effectLst>
                  <a:outerShdw blurRad="38100" dist="38100" dir="2700000" algn="tl">
                    <a:srgbClr val="000000">
                      <a:alpha val="43137"/>
                    </a:srgbClr>
                  </a:outerShdw>
                </a:effectLst>
                <a:latin typeface="Arial"/>
                <a:cs typeface="Arial" panose="020B0604020202020204" pitchFamily="34" charset="0"/>
              </a:endParaRPr>
            </a:p>
          </p:txBody>
        </p:sp>
        <p:cxnSp>
          <p:nvCxnSpPr>
            <p:cNvPr id="16" name="Straight Arrow Connector 15"/>
            <p:cNvCxnSpPr>
              <a:stCxn id="13" idx="1"/>
            </p:cNvCxnSpPr>
            <p:nvPr/>
          </p:nvCxnSpPr>
          <p:spPr>
            <a:xfrm flipH="1" flipV="1">
              <a:off x="1071563" y="2614613"/>
              <a:ext cx="657310" cy="10838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3" idx="1"/>
            </p:cNvCxnSpPr>
            <p:nvPr/>
          </p:nvCxnSpPr>
          <p:spPr>
            <a:xfrm flipH="1" flipV="1">
              <a:off x="1338263" y="2266951"/>
              <a:ext cx="390610" cy="45604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3" idx="1"/>
            </p:cNvCxnSpPr>
            <p:nvPr/>
          </p:nvCxnSpPr>
          <p:spPr>
            <a:xfrm flipH="1" flipV="1">
              <a:off x="957263" y="2400301"/>
              <a:ext cx="771610" cy="32269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7188200" y="5127925"/>
            <a:ext cx="1743364" cy="1477328"/>
            <a:chOff x="72556" y="3222925"/>
            <a:chExt cx="1743364" cy="1477328"/>
          </a:xfrm>
        </p:grpSpPr>
        <p:sp>
          <p:nvSpPr>
            <p:cNvPr id="96" name="Rectangle 95"/>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7" name="TextBox 96"/>
            <p:cNvSpPr txBox="1"/>
            <p:nvPr/>
          </p:nvSpPr>
          <p:spPr>
            <a:xfrm>
              <a:off x="626446" y="3222925"/>
              <a:ext cx="1111202" cy="1477328"/>
            </a:xfrm>
            <a:prstGeom prst="rect">
              <a:avLst/>
            </a:prstGeom>
            <a:noFill/>
            <a:ln>
              <a:noFill/>
            </a:ln>
          </p:spPr>
          <p:txBody>
            <a:bodyPr wrap="none" rtlCol="0">
              <a:spAutoFit/>
            </a:bodyPr>
            <a:lstStyle/>
            <a:p>
              <a:pPr>
                <a:lnSpc>
                  <a:spcPct val="150000"/>
                </a:lnSpc>
              </a:pPr>
              <a:r>
                <a:rPr lang="en-US" sz="2000" dirty="0" smtClean="0">
                  <a:solidFill>
                    <a:srgbClr val="000000"/>
                  </a:solidFill>
                  <a:latin typeface="Arial"/>
                </a:rPr>
                <a:t>1% high</a:t>
              </a:r>
            </a:p>
            <a:p>
              <a:pPr>
                <a:lnSpc>
                  <a:spcPct val="150000"/>
                </a:lnSpc>
              </a:pPr>
              <a:r>
                <a:rPr lang="en-US" sz="2000" dirty="0" smtClean="0">
                  <a:solidFill>
                    <a:srgbClr val="000000"/>
                  </a:solidFill>
                  <a:latin typeface="Arial"/>
                </a:rPr>
                <a:t>average</a:t>
              </a:r>
            </a:p>
            <a:p>
              <a:pPr>
                <a:lnSpc>
                  <a:spcPct val="150000"/>
                </a:lnSpc>
              </a:pPr>
              <a:r>
                <a:rPr lang="en-US" sz="2000" dirty="0" smtClean="0">
                  <a:solidFill>
                    <a:srgbClr val="000000"/>
                  </a:solidFill>
                  <a:latin typeface="Arial"/>
                </a:rPr>
                <a:t>1% low</a:t>
              </a:r>
            </a:p>
          </p:txBody>
        </p:sp>
        <p:cxnSp>
          <p:nvCxnSpPr>
            <p:cNvPr id="98" name="Straight Connector 97"/>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9" name="Rectangle 8"/>
          <p:cNvSpPr/>
          <p:nvPr/>
        </p:nvSpPr>
        <p:spPr>
          <a:xfrm>
            <a:off x="2618040" y="863991"/>
            <a:ext cx="3995004" cy="369332"/>
          </a:xfrm>
          <a:prstGeom prst="rect">
            <a:avLst/>
          </a:prstGeom>
        </p:spPr>
        <p:txBody>
          <a:bodyPr wrap="none">
            <a:spAutoFit/>
          </a:bodyPr>
          <a:lstStyle/>
          <a:p>
            <a:r>
              <a:rPr lang="en-US" dirty="0">
                <a:solidFill>
                  <a:srgbClr val="000000"/>
                </a:solidFill>
                <a:latin typeface="Arial"/>
              </a:rPr>
              <a:t>~3x10</a:t>
            </a:r>
            <a:r>
              <a:rPr lang="en-US" baseline="30000" dirty="0">
                <a:solidFill>
                  <a:srgbClr val="000000"/>
                </a:solidFill>
                <a:latin typeface="Arial"/>
              </a:rPr>
              <a:t>5</a:t>
            </a:r>
            <a:r>
              <a:rPr lang="en-US" dirty="0">
                <a:solidFill>
                  <a:srgbClr val="000000"/>
                </a:solidFill>
                <a:latin typeface="Arial"/>
              </a:rPr>
              <a:t> photon/pixel  Pilatus detector </a:t>
            </a:r>
          </a:p>
        </p:txBody>
      </p:sp>
      <p:sp>
        <p:nvSpPr>
          <p:cNvPr id="31" name="Rectangle 2"/>
          <p:cNvSpPr txBox="1">
            <a:spLocks noChangeArrowheads="1"/>
          </p:cNvSpPr>
          <p:nvPr/>
        </p:nvSpPr>
        <p:spPr bwMode="auto">
          <a:xfrm>
            <a:off x="0" y="0"/>
            <a:ext cx="914400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lnSpc>
                <a:spcPct val="120000"/>
              </a:lnSpc>
              <a:defRPr/>
            </a:pPr>
            <a:r>
              <a:rPr lang="en-US" altLang="en-US" sz="3000" kern="0" dirty="0" smtClean="0">
                <a:solidFill>
                  <a:srgbClr val="000000"/>
                </a:solidFill>
              </a:rPr>
              <a:t>Spatial Heterogeneity in Sharp Spot Sensitivity</a:t>
            </a:r>
          </a:p>
          <a:p>
            <a:pPr eaLnBrk="1" hangingPunct="1">
              <a:lnSpc>
                <a:spcPct val="120000"/>
              </a:lnSpc>
              <a:defRPr/>
            </a:pPr>
            <a:endParaRPr lang="en-US" altLang="en-US" sz="3000" kern="0" dirty="0" smtClean="0">
              <a:solidFill>
                <a:srgbClr val="000000"/>
              </a:solidFill>
            </a:endParaRPr>
          </a:p>
        </p:txBody>
      </p:sp>
    </p:spTree>
    <p:extLst>
      <p:ext uri="{BB962C8B-B14F-4D97-AF65-F5344CB8AC3E}">
        <p14:creationId xmlns:p14="http://schemas.microsoft.com/office/powerpoint/2010/main" val="80641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other corrections…</a:t>
            </a:r>
            <a:endParaRPr 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13703" y="1224546"/>
            <a:ext cx="10812076" cy="431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99864" y="6289666"/>
            <a:ext cx="7124217" cy="369332"/>
          </a:xfrm>
          <a:prstGeom prst="rect">
            <a:avLst/>
          </a:prstGeom>
        </p:spPr>
        <p:txBody>
          <a:bodyPr wrap="square">
            <a:spAutoFit/>
          </a:bodyPr>
          <a:lstStyle/>
          <a:p>
            <a:pPr fontAlgn="auto">
              <a:spcBef>
                <a:spcPts val="0"/>
              </a:spcBef>
              <a:spcAft>
                <a:spcPts val="0"/>
              </a:spcAft>
            </a:pPr>
            <a:r>
              <a:rPr lang="en-US" dirty="0" err="1">
                <a:solidFill>
                  <a:prstClr val="black"/>
                </a:solidFill>
                <a:latin typeface="Calibri"/>
              </a:rPr>
              <a:t>Meisburger</a:t>
            </a:r>
            <a:r>
              <a:rPr lang="en-US" dirty="0">
                <a:solidFill>
                  <a:prstClr val="black"/>
                </a:solidFill>
                <a:latin typeface="Calibri"/>
              </a:rPr>
              <a:t>, </a:t>
            </a:r>
            <a:r>
              <a:rPr lang="en-US" dirty="0" smtClean="0">
                <a:solidFill>
                  <a:prstClr val="black"/>
                </a:solidFill>
                <a:latin typeface="Calibri"/>
              </a:rPr>
              <a:t>et. al. </a:t>
            </a:r>
            <a:r>
              <a:rPr lang="en-US" i="1" dirty="0">
                <a:solidFill>
                  <a:prstClr val="black"/>
                </a:solidFill>
                <a:latin typeface="Calibri"/>
              </a:rPr>
              <a:t>Nat </a:t>
            </a:r>
            <a:r>
              <a:rPr lang="en-US" i="1" dirty="0" err="1">
                <a:solidFill>
                  <a:prstClr val="black"/>
                </a:solidFill>
                <a:latin typeface="Calibri"/>
              </a:rPr>
              <a:t>Commun</a:t>
            </a:r>
            <a:r>
              <a:rPr lang="en-US" dirty="0">
                <a:solidFill>
                  <a:prstClr val="black"/>
                </a:solidFill>
                <a:latin typeface="Calibri"/>
              </a:rPr>
              <a:t> </a:t>
            </a:r>
            <a:r>
              <a:rPr lang="en-US" b="1" dirty="0">
                <a:solidFill>
                  <a:prstClr val="black"/>
                </a:solidFill>
                <a:latin typeface="Calibri"/>
              </a:rPr>
              <a:t>11, </a:t>
            </a:r>
            <a:r>
              <a:rPr lang="en-US" dirty="0">
                <a:solidFill>
                  <a:prstClr val="black"/>
                </a:solidFill>
                <a:latin typeface="Calibri"/>
              </a:rPr>
              <a:t>1271 (2020). https://doi.org/10.1038</a:t>
            </a:r>
          </a:p>
        </p:txBody>
      </p:sp>
    </p:spTree>
    <p:extLst>
      <p:ext uri="{BB962C8B-B14F-4D97-AF65-F5344CB8AC3E}">
        <p14:creationId xmlns:p14="http://schemas.microsoft.com/office/powerpoint/2010/main" val="3595826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sz="4800" dirty="0"/>
              <a:t>PowerPoint File available:</a:t>
            </a:r>
          </a:p>
        </p:txBody>
      </p:sp>
      <p:sp>
        <p:nvSpPr>
          <p:cNvPr id="3075" name="Rectangle 3"/>
          <p:cNvSpPr>
            <a:spLocks noGrp="1" noChangeArrowheads="1"/>
          </p:cNvSpPr>
          <p:nvPr>
            <p:ph type="body" idx="1"/>
          </p:nvPr>
        </p:nvSpPr>
        <p:spPr>
          <a:xfrm>
            <a:off x="457200" y="1600200"/>
            <a:ext cx="8229600" cy="4976813"/>
          </a:xfrm>
        </p:spPr>
        <p:txBody>
          <a:bodyPr/>
          <a:lstStyle/>
          <a:p>
            <a:endParaRPr lang="en-US" altLang="en-US" sz="6600" dirty="0"/>
          </a:p>
          <a:p>
            <a:pPr algn="ctr">
              <a:buFontTx/>
              <a:buNone/>
            </a:pPr>
            <a:r>
              <a:rPr lang="en-US" altLang="en-US" sz="4400" dirty="0"/>
              <a:t>http://bl831.als.lbl.gov/</a:t>
            </a:r>
          </a:p>
          <a:p>
            <a:pPr algn="ctr">
              <a:buFontTx/>
              <a:buNone/>
            </a:pPr>
            <a:r>
              <a:rPr lang="en-US" altLang="en-US" sz="4400" dirty="0"/>
              <a:t>~</a:t>
            </a:r>
            <a:r>
              <a:rPr lang="en-US" altLang="en-US" sz="4400" dirty="0" err="1"/>
              <a:t>jamesh</a:t>
            </a:r>
            <a:r>
              <a:rPr lang="en-US" altLang="en-US" sz="4400" dirty="0"/>
              <a:t>/</a:t>
            </a:r>
            <a:r>
              <a:rPr lang="en-US" altLang="en-US" sz="4400" dirty="0" err="1"/>
              <a:t>powerpoint</a:t>
            </a:r>
            <a:r>
              <a:rPr lang="en-US" altLang="en-US" sz="4400" dirty="0"/>
              <a:t>/</a:t>
            </a:r>
          </a:p>
          <a:p>
            <a:pPr algn="ctr">
              <a:buFontTx/>
              <a:buNone/>
            </a:pPr>
            <a:r>
              <a:rPr lang="en-US" altLang="en-US" sz="4400" dirty="0" smtClean="0"/>
              <a:t>CSHL_beamline_2025.pptx</a:t>
            </a:r>
            <a:endParaRPr lang="en-US" altLang="en-US" sz="4400" dirty="0"/>
          </a:p>
          <a:p>
            <a:pPr algn="ctr">
              <a:buFontTx/>
              <a:buNone/>
            </a:pPr>
            <a:endParaRPr lang="en-US" altLang="en-US" sz="40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7856959" cy="707886"/>
          </a:xfrm>
          <a:prstGeom prst="rect">
            <a:avLst/>
          </a:prstGeom>
          <a:noFill/>
        </p:spPr>
        <p:txBody>
          <a:bodyPr wrap="none" rtlCol="0">
            <a:spAutoFit/>
          </a:bodyPr>
          <a:lstStyle/>
          <a:p>
            <a:pPr fontAlgn="auto">
              <a:spcBef>
                <a:spcPts val="0"/>
              </a:spcBef>
              <a:spcAft>
                <a:spcPts val="0"/>
              </a:spcAft>
            </a:pPr>
            <a:r>
              <a:rPr lang="en-US" sz="4000" dirty="0">
                <a:solidFill>
                  <a:prstClr val="black"/>
                </a:solidFill>
                <a:cs typeface="Arial" panose="020B0604020202020204" pitchFamily="34" charset="0"/>
              </a:rPr>
              <a:t>CORRECT – </a:t>
            </a:r>
            <a:r>
              <a:rPr lang="en-US" sz="4000" dirty="0" smtClean="0">
                <a:solidFill>
                  <a:prstClr val="black"/>
                </a:solidFill>
                <a:cs typeface="Arial" panose="020B0604020202020204" pitchFamily="34" charset="0"/>
              </a:rPr>
              <a:t>after all the “factors”</a:t>
            </a:r>
            <a:endParaRPr lang="en-US" sz="4000" dirty="0">
              <a:solidFill>
                <a:prstClr val="black"/>
              </a:solidFill>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11704320" cy="57988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53" y="1203124"/>
            <a:ext cx="4785360" cy="4549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1980" y="1143000"/>
            <a:ext cx="4617720" cy="4815840"/>
          </a:xfrm>
          <a:prstGeom prst="rect">
            <a:avLst/>
          </a:prstGeom>
        </p:spPr>
      </p:pic>
    </p:spTree>
    <p:extLst>
      <p:ext uri="{BB962C8B-B14F-4D97-AF65-F5344CB8AC3E}">
        <p14:creationId xmlns:p14="http://schemas.microsoft.com/office/powerpoint/2010/main" val="124514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Text Box 3"/>
          <p:cNvSpPr txBox="1">
            <a:spLocks noChangeArrowheads="1"/>
          </p:cNvSpPr>
          <p:nvPr/>
        </p:nvSpPr>
        <p:spPr bwMode="auto">
          <a:xfrm>
            <a:off x="533400" y="2057400"/>
            <a:ext cx="86106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a:solidFill>
                  <a:srgbClr val="000000"/>
                </a:solidFill>
              </a:rPr>
              <a:t>   Put your crystal into the beam</a:t>
            </a:r>
          </a:p>
        </p:txBody>
      </p:sp>
      <p:sp>
        <p:nvSpPr>
          <p:cNvPr id="3" name="Title 2"/>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237640719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latin typeface="Arial" panose="020B0604020202020204" pitchFamily="34" charset="0"/>
                <a:cs typeface="Arial" panose="020B0604020202020204" pitchFamily="34" charset="0"/>
              </a:rPr>
              <a:t>Your sample is a lens!</a:t>
            </a:r>
            <a:br>
              <a:rPr lang="en-US" sz="4900" dirty="0" smtClean="0">
                <a:latin typeface="Arial" panose="020B0604020202020204" pitchFamily="34" charset="0"/>
                <a:cs typeface="Arial" panose="020B0604020202020204" pitchFamily="34" charset="0"/>
              </a:rPr>
            </a:br>
            <a:r>
              <a:rPr lang="en-US" sz="3100" dirty="0" smtClean="0">
                <a:latin typeface="Arial" panose="020B0604020202020204" pitchFamily="34" charset="0"/>
                <a:cs typeface="Arial" panose="020B0604020202020204" pitchFamily="34" charset="0"/>
              </a:rPr>
              <a:t>(but not for x-rays)</a:t>
            </a:r>
            <a:endParaRPr lang="en-US" sz="3100" dirty="0">
              <a:latin typeface="Arial" panose="020B0604020202020204" pitchFamily="34" charset="0"/>
              <a:cs typeface="Arial" panose="020B0604020202020204" pitchFamily="34" charset="0"/>
            </a:endParaRPr>
          </a:p>
        </p:txBody>
      </p:sp>
      <p:grpSp>
        <p:nvGrpSpPr>
          <p:cNvPr id="40" name="Group 39"/>
          <p:cNvGrpSpPr/>
          <p:nvPr/>
        </p:nvGrpSpPr>
        <p:grpSpPr>
          <a:xfrm rot="19738268">
            <a:off x="889654" y="1661701"/>
            <a:ext cx="2286000" cy="5091260"/>
            <a:chOff x="5791200" y="1752600"/>
            <a:chExt cx="2286000" cy="5091260"/>
          </a:xfrm>
        </p:grpSpPr>
        <p:sp>
          <p:nvSpPr>
            <p:cNvPr id="5" name="Oval 4"/>
            <p:cNvSpPr/>
            <p:nvPr/>
          </p:nvSpPr>
          <p:spPr>
            <a:xfrm>
              <a:off x="5791200" y="2133600"/>
              <a:ext cx="2286000" cy="43434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8" name="Oval 7"/>
            <p:cNvSpPr/>
            <p:nvPr/>
          </p:nvSpPr>
          <p:spPr>
            <a:xfrm>
              <a:off x="6477000" y="175260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9" name="Oval 8"/>
            <p:cNvSpPr/>
            <p:nvPr/>
          </p:nvSpPr>
          <p:spPr>
            <a:xfrm>
              <a:off x="6477000" y="592946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sp>
        <p:nvSpPr>
          <p:cNvPr id="4" name="Oval 3"/>
          <p:cNvSpPr/>
          <p:nvPr/>
        </p:nvSpPr>
        <p:spPr>
          <a:xfrm>
            <a:off x="5748407" y="2559291"/>
            <a:ext cx="6324600" cy="3635202"/>
          </a:xfrm>
          <a:prstGeom prst="ellipse">
            <a:avLst/>
          </a:prstGeom>
          <a:solidFill>
            <a:schemeClr val="tx2">
              <a:lumMod val="20000"/>
              <a:lumOff val="80000"/>
            </a:schemeClr>
          </a:solidFill>
          <a:ln w="8890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6" name="Rectangle 13"/>
          <p:cNvSpPr>
            <a:spLocks noChangeArrowheads="1"/>
          </p:cNvSpPr>
          <p:nvPr/>
        </p:nvSpPr>
        <p:spPr bwMode="auto">
          <a:xfrm rot="5400000">
            <a:off x="7237211" y="4145812"/>
            <a:ext cx="286629" cy="281094"/>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cs typeface="Arial" panose="020B0604020202020204" pitchFamily="34" charset="0"/>
            </a:endParaRPr>
          </a:p>
        </p:txBody>
      </p:sp>
      <p:grpSp>
        <p:nvGrpSpPr>
          <p:cNvPr id="12" name="Group 6"/>
          <p:cNvGrpSpPr>
            <a:grpSpLocks/>
          </p:cNvGrpSpPr>
          <p:nvPr/>
        </p:nvGrpSpPr>
        <p:grpSpPr bwMode="auto">
          <a:xfrm>
            <a:off x="6835926" y="3796832"/>
            <a:ext cx="1159516" cy="890598"/>
            <a:chOff x="3061" y="2929"/>
            <a:chExt cx="1191" cy="868"/>
          </a:xfrm>
        </p:grpSpPr>
        <p:sp>
          <p:nvSpPr>
            <p:cNvPr id="13" name="Oval 7"/>
            <p:cNvSpPr>
              <a:spLocks noChangeArrowheads="1"/>
            </p:cNvSpPr>
            <p:nvPr/>
          </p:nvSpPr>
          <p:spPr bwMode="auto">
            <a:xfrm>
              <a:off x="3424" y="3148"/>
              <a:ext cx="466" cy="458"/>
            </a:xfrm>
            <a:prstGeom prst="ellipse">
              <a:avLst/>
            </a:prstGeom>
            <a:noFill/>
            <a:ln w="31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cs typeface="Arial" panose="020B0604020202020204" pitchFamily="34" charset="0"/>
              </a:endParaRPr>
            </a:p>
          </p:txBody>
        </p:sp>
        <p:sp>
          <p:nvSpPr>
            <p:cNvPr id="14" name="Line 8"/>
            <p:cNvSpPr>
              <a:spLocks noChangeShapeType="1"/>
            </p:cNvSpPr>
            <p:nvPr/>
          </p:nvSpPr>
          <p:spPr bwMode="auto">
            <a:xfrm>
              <a:off x="3061" y="3377"/>
              <a:ext cx="1191" cy="0"/>
            </a:xfrm>
            <a:prstGeom prst="line">
              <a:avLst/>
            </a:prstGeom>
            <a:noFill/>
            <a:ln w="31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cs typeface="Arial" panose="020B0604020202020204" pitchFamily="34" charset="0"/>
              </a:endParaRPr>
            </a:p>
          </p:txBody>
        </p:sp>
        <p:sp>
          <p:nvSpPr>
            <p:cNvPr id="15" name="Line 9"/>
            <p:cNvSpPr>
              <a:spLocks noChangeShapeType="1"/>
            </p:cNvSpPr>
            <p:nvPr/>
          </p:nvSpPr>
          <p:spPr bwMode="auto">
            <a:xfrm>
              <a:off x="3655" y="2929"/>
              <a:ext cx="6" cy="868"/>
            </a:xfrm>
            <a:prstGeom prst="line">
              <a:avLst/>
            </a:prstGeom>
            <a:noFill/>
            <a:ln w="31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cs typeface="Arial" panose="020B0604020202020204" pitchFamily="34" charset="0"/>
              </a:endParaRPr>
            </a:p>
          </p:txBody>
        </p:sp>
      </p:grpSp>
      <p:sp>
        <p:nvSpPr>
          <p:cNvPr id="16" name="Rectangle 15"/>
          <p:cNvSpPr/>
          <p:nvPr/>
        </p:nvSpPr>
        <p:spPr>
          <a:xfrm>
            <a:off x="-714010" y="4149912"/>
            <a:ext cx="4316819" cy="26197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nvGrpSpPr>
          <p:cNvPr id="49" name="Group 48"/>
          <p:cNvGrpSpPr/>
          <p:nvPr/>
        </p:nvGrpSpPr>
        <p:grpSpPr>
          <a:xfrm>
            <a:off x="4620127" y="5613834"/>
            <a:ext cx="1128280" cy="1055370"/>
            <a:chOff x="4408371" y="5633085"/>
            <a:chExt cx="1128280" cy="1055370"/>
          </a:xfrm>
        </p:grpSpPr>
        <p:sp>
          <p:nvSpPr>
            <p:cNvPr id="41" name="Curved Right Arrow 40"/>
            <p:cNvSpPr/>
            <p:nvPr/>
          </p:nvSpPr>
          <p:spPr>
            <a:xfrm>
              <a:off x="4408371" y="6073541"/>
              <a:ext cx="394635" cy="404261"/>
            </a:xfrm>
            <a:prstGeom prst="curved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sp>
          <p:nvSpPr>
            <p:cNvPr id="44" name="Curved Up Arrow 43"/>
            <p:cNvSpPr/>
            <p:nvPr/>
          </p:nvSpPr>
          <p:spPr>
            <a:xfrm rot="16200000">
              <a:off x="4993007" y="6033134"/>
              <a:ext cx="401956" cy="386715"/>
            </a:xfrm>
            <a:prstGeom prst="curvedUp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cxnSp>
          <p:nvCxnSpPr>
            <p:cNvPr id="47" name="Straight Connector 46"/>
            <p:cNvCxnSpPr/>
            <p:nvPr/>
          </p:nvCxnSpPr>
          <p:spPr>
            <a:xfrm flipV="1">
              <a:off x="4920615" y="5633085"/>
              <a:ext cx="0" cy="10553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002530" y="5722620"/>
              <a:ext cx="534121"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cs typeface="Arial" panose="020B0604020202020204" pitchFamily="34" charset="0"/>
                </a:rPr>
                <a:t>90°</a:t>
              </a:r>
              <a:endParaRPr lang="en-US" dirty="0">
                <a:solidFill>
                  <a:prstClr val="black"/>
                </a:solidFill>
                <a:cs typeface="Arial" panose="020B0604020202020204" pitchFamily="34" charset="0"/>
              </a:endParaRPr>
            </a:p>
          </p:txBody>
        </p:sp>
      </p:grpSp>
      <p:grpSp>
        <p:nvGrpSpPr>
          <p:cNvPr id="37" name="Group 36"/>
          <p:cNvGrpSpPr/>
          <p:nvPr/>
        </p:nvGrpSpPr>
        <p:grpSpPr>
          <a:xfrm>
            <a:off x="-680871" y="3851204"/>
            <a:ext cx="3486624" cy="583681"/>
            <a:chOff x="-618549" y="4115025"/>
            <a:chExt cx="3486624" cy="583681"/>
          </a:xfrm>
        </p:grpSpPr>
        <p:cxnSp>
          <p:nvCxnSpPr>
            <p:cNvPr id="11" name="Straight Connector 10"/>
            <p:cNvCxnSpPr/>
            <p:nvPr/>
          </p:nvCxnSpPr>
          <p:spPr>
            <a:xfrm>
              <a:off x="-618549" y="4376892"/>
              <a:ext cx="14529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834390" y="4115025"/>
              <a:ext cx="1992630" cy="2618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56624" y="4698705"/>
              <a:ext cx="14529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996314" y="4454331"/>
              <a:ext cx="1871761" cy="2443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 name="Rectangle 13"/>
          <p:cNvSpPr>
            <a:spLocks noChangeArrowheads="1"/>
          </p:cNvSpPr>
          <p:nvPr/>
        </p:nvSpPr>
        <p:spPr bwMode="auto">
          <a:xfrm rot="5400000">
            <a:off x="2724760" y="3900341"/>
            <a:ext cx="286629" cy="281094"/>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cs typeface="Arial" panose="020B0604020202020204" pitchFamily="34" charset="0"/>
            </a:endParaRPr>
          </a:p>
        </p:txBody>
      </p:sp>
    </p:spTree>
    <p:extLst>
      <p:ext uri="{BB962C8B-B14F-4D97-AF65-F5344CB8AC3E}">
        <p14:creationId xmlns:p14="http://schemas.microsoft.com/office/powerpoint/2010/main" val="275491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p:nvPr/>
        </p:nvSpPr>
        <p:spPr>
          <a:xfrm>
            <a:off x="5729192" y="2160995"/>
            <a:ext cx="6324600" cy="4191000"/>
          </a:xfrm>
          <a:prstGeom prst="ellipse">
            <a:avLst/>
          </a:prstGeom>
          <a:solidFill>
            <a:schemeClr val="tx2">
              <a:lumMod val="20000"/>
              <a:lumOff val="80000"/>
            </a:schemeClr>
          </a:solidFill>
          <a:ln w="8890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grpSp>
        <p:nvGrpSpPr>
          <p:cNvPr id="40" name="Group 39"/>
          <p:cNvGrpSpPr/>
          <p:nvPr/>
        </p:nvGrpSpPr>
        <p:grpSpPr>
          <a:xfrm rot="21570881">
            <a:off x="889654" y="1661701"/>
            <a:ext cx="2286000" cy="5091260"/>
            <a:chOff x="5791200" y="1752600"/>
            <a:chExt cx="2286000" cy="5091260"/>
          </a:xfrm>
        </p:grpSpPr>
        <p:sp>
          <p:nvSpPr>
            <p:cNvPr id="5" name="Oval 4"/>
            <p:cNvSpPr/>
            <p:nvPr/>
          </p:nvSpPr>
          <p:spPr>
            <a:xfrm>
              <a:off x="5791200" y="2133600"/>
              <a:ext cx="2286000" cy="43434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8" name="Oval 7"/>
            <p:cNvSpPr/>
            <p:nvPr/>
          </p:nvSpPr>
          <p:spPr>
            <a:xfrm>
              <a:off x="6477000" y="175260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9" name="Oval 8"/>
            <p:cNvSpPr/>
            <p:nvPr/>
          </p:nvSpPr>
          <p:spPr>
            <a:xfrm>
              <a:off x="6477000" y="5929460"/>
              <a:ext cx="914400" cy="9144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p:txBody>
          <a:bodyPr>
            <a:normAutofit fontScale="90000"/>
          </a:bodyPr>
          <a:lstStyle/>
          <a:p>
            <a:r>
              <a:rPr lang="en-US" sz="4900" dirty="0" smtClean="0">
                <a:latin typeface="Arial" panose="020B0604020202020204" pitchFamily="34" charset="0"/>
                <a:cs typeface="Arial" panose="020B0604020202020204" pitchFamily="34" charset="0"/>
              </a:rPr>
              <a:t>Your sample is a lens!</a:t>
            </a:r>
            <a:br>
              <a:rPr lang="en-US" sz="4900" dirty="0" smtClean="0">
                <a:latin typeface="Arial" panose="020B0604020202020204" pitchFamily="34" charset="0"/>
                <a:cs typeface="Arial" panose="020B0604020202020204" pitchFamily="34" charset="0"/>
              </a:rPr>
            </a:br>
            <a:r>
              <a:rPr lang="en-US" sz="3100" dirty="0" smtClean="0">
                <a:latin typeface="Arial" panose="020B0604020202020204" pitchFamily="34" charset="0"/>
                <a:cs typeface="Arial" panose="020B0604020202020204" pitchFamily="34" charset="0"/>
              </a:rPr>
              <a:t>(but not for x-rays)</a:t>
            </a:r>
            <a:endParaRPr lang="en-US" sz="3100" dirty="0">
              <a:latin typeface="Arial" panose="020B0604020202020204" pitchFamily="34" charset="0"/>
              <a:cs typeface="Arial" panose="020B0604020202020204" pitchFamily="34" charset="0"/>
            </a:endParaRPr>
          </a:p>
        </p:txBody>
      </p:sp>
      <p:sp>
        <p:nvSpPr>
          <p:cNvPr id="6" name="Rectangle 13"/>
          <p:cNvSpPr>
            <a:spLocks noChangeArrowheads="1"/>
          </p:cNvSpPr>
          <p:nvPr/>
        </p:nvSpPr>
        <p:spPr bwMode="auto">
          <a:xfrm rot="5400000">
            <a:off x="7237211" y="4613664"/>
            <a:ext cx="286629" cy="281094"/>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cs typeface="Arial" panose="020B0604020202020204" pitchFamily="34" charset="0"/>
            </a:endParaRPr>
          </a:p>
        </p:txBody>
      </p:sp>
      <p:grpSp>
        <p:nvGrpSpPr>
          <p:cNvPr id="12" name="Group 6"/>
          <p:cNvGrpSpPr>
            <a:grpSpLocks/>
          </p:cNvGrpSpPr>
          <p:nvPr/>
        </p:nvGrpSpPr>
        <p:grpSpPr bwMode="auto">
          <a:xfrm>
            <a:off x="6835133" y="4267128"/>
            <a:ext cx="1159516" cy="890598"/>
            <a:chOff x="3061" y="2929"/>
            <a:chExt cx="1191" cy="868"/>
          </a:xfrm>
        </p:grpSpPr>
        <p:sp>
          <p:nvSpPr>
            <p:cNvPr id="13" name="Oval 7"/>
            <p:cNvSpPr>
              <a:spLocks noChangeArrowheads="1"/>
            </p:cNvSpPr>
            <p:nvPr/>
          </p:nvSpPr>
          <p:spPr bwMode="auto">
            <a:xfrm>
              <a:off x="3424" y="3148"/>
              <a:ext cx="466" cy="458"/>
            </a:xfrm>
            <a:prstGeom prst="ellipse">
              <a:avLst/>
            </a:prstGeom>
            <a:noFill/>
            <a:ln w="31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cs typeface="Arial" panose="020B0604020202020204" pitchFamily="34" charset="0"/>
              </a:endParaRPr>
            </a:p>
          </p:txBody>
        </p:sp>
        <p:sp>
          <p:nvSpPr>
            <p:cNvPr id="14" name="Line 8"/>
            <p:cNvSpPr>
              <a:spLocks noChangeShapeType="1"/>
            </p:cNvSpPr>
            <p:nvPr/>
          </p:nvSpPr>
          <p:spPr bwMode="auto">
            <a:xfrm>
              <a:off x="3061" y="3377"/>
              <a:ext cx="1191" cy="0"/>
            </a:xfrm>
            <a:prstGeom prst="line">
              <a:avLst/>
            </a:prstGeom>
            <a:noFill/>
            <a:ln w="31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cs typeface="Arial" panose="020B0604020202020204" pitchFamily="34" charset="0"/>
              </a:endParaRPr>
            </a:p>
          </p:txBody>
        </p:sp>
        <p:sp>
          <p:nvSpPr>
            <p:cNvPr id="15" name="Line 9"/>
            <p:cNvSpPr>
              <a:spLocks noChangeShapeType="1"/>
            </p:cNvSpPr>
            <p:nvPr/>
          </p:nvSpPr>
          <p:spPr bwMode="auto">
            <a:xfrm>
              <a:off x="3655" y="2929"/>
              <a:ext cx="6" cy="868"/>
            </a:xfrm>
            <a:prstGeom prst="line">
              <a:avLst/>
            </a:prstGeom>
            <a:noFill/>
            <a:ln w="3175">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cs typeface="Arial" panose="020B0604020202020204" pitchFamily="34" charset="0"/>
              </a:endParaRPr>
            </a:p>
          </p:txBody>
        </p:sp>
      </p:grpSp>
      <p:sp>
        <p:nvSpPr>
          <p:cNvPr id="16" name="Rectangle 15"/>
          <p:cNvSpPr/>
          <p:nvPr/>
        </p:nvSpPr>
        <p:spPr>
          <a:xfrm>
            <a:off x="-432745" y="4610896"/>
            <a:ext cx="4316819" cy="26197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nvGrpSpPr>
          <p:cNvPr id="49" name="Group 48"/>
          <p:cNvGrpSpPr/>
          <p:nvPr/>
        </p:nvGrpSpPr>
        <p:grpSpPr>
          <a:xfrm>
            <a:off x="4620127" y="5613834"/>
            <a:ext cx="1128280" cy="1055370"/>
            <a:chOff x="4408371" y="5633085"/>
            <a:chExt cx="1128280" cy="1055370"/>
          </a:xfrm>
        </p:grpSpPr>
        <p:sp>
          <p:nvSpPr>
            <p:cNvPr id="41" name="Curved Right Arrow 40"/>
            <p:cNvSpPr/>
            <p:nvPr/>
          </p:nvSpPr>
          <p:spPr>
            <a:xfrm>
              <a:off x="4408371" y="6073541"/>
              <a:ext cx="394635" cy="404261"/>
            </a:xfrm>
            <a:prstGeom prst="curved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sp>
          <p:nvSpPr>
            <p:cNvPr id="44" name="Curved Up Arrow 43"/>
            <p:cNvSpPr/>
            <p:nvPr/>
          </p:nvSpPr>
          <p:spPr>
            <a:xfrm rot="16200000">
              <a:off x="4993007" y="6033134"/>
              <a:ext cx="401956" cy="386715"/>
            </a:xfrm>
            <a:prstGeom prst="curvedUp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cxnSp>
          <p:nvCxnSpPr>
            <p:cNvPr id="47" name="Straight Connector 46"/>
            <p:cNvCxnSpPr/>
            <p:nvPr/>
          </p:nvCxnSpPr>
          <p:spPr>
            <a:xfrm flipV="1">
              <a:off x="4920615" y="5633085"/>
              <a:ext cx="0" cy="10553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002530" y="5722620"/>
              <a:ext cx="534121"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cs typeface="Arial" panose="020B0604020202020204" pitchFamily="34" charset="0"/>
                </a:rPr>
                <a:t>90°</a:t>
              </a:r>
              <a:endParaRPr lang="en-US" dirty="0">
                <a:solidFill>
                  <a:prstClr val="black"/>
                </a:solidFill>
                <a:cs typeface="Arial" panose="020B0604020202020204" pitchFamily="34" charset="0"/>
              </a:endParaRPr>
            </a:p>
          </p:txBody>
        </p:sp>
      </p:grpSp>
      <p:grpSp>
        <p:nvGrpSpPr>
          <p:cNvPr id="10" name="Group 9"/>
          <p:cNvGrpSpPr/>
          <p:nvPr/>
        </p:nvGrpSpPr>
        <p:grpSpPr>
          <a:xfrm>
            <a:off x="-561399" y="4537807"/>
            <a:ext cx="3492840" cy="362925"/>
            <a:chOff x="-561399" y="4537807"/>
            <a:chExt cx="3492840" cy="362925"/>
          </a:xfrm>
        </p:grpSpPr>
        <p:cxnSp>
          <p:nvCxnSpPr>
            <p:cNvPr id="11" name="Straight Connector 10"/>
            <p:cNvCxnSpPr/>
            <p:nvPr/>
          </p:nvCxnSpPr>
          <p:spPr>
            <a:xfrm>
              <a:off x="-561399" y="4578919"/>
              <a:ext cx="14529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891540" y="4537807"/>
              <a:ext cx="2001801" cy="41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27109" y="4900732"/>
              <a:ext cx="14529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929640" y="4859619"/>
              <a:ext cx="2001801" cy="41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13"/>
          <p:cNvSpPr>
            <a:spLocks noChangeArrowheads="1"/>
          </p:cNvSpPr>
          <p:nvPr/>
        </p:nvSpPr>
        <p:spPr bwMode="auto">
          <a:xfrm rot="7232613">
            <a:off x="2556149" y="4580637"/>
            <a:ext cx="286629" cy="281094"/>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cs typeface="Arial" panose="020B0604020202020204" pitchFamily="34" charset="0"/>
            </a:endParaRPr>
          </a:p>
        </p:txBody>
      </p:sp>
    </p:spTree>
    <p:extLst>
      <p:ext uri="{BB962C8B-B14F-4D97-AF65-F5344CB8AC3E}">
        <p14:creationId xmlns:p14="http://schemas.microsoft.com/office/powerpoint/2010/main" val="399446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Text Box 3"/>
          <p:cNvSpPr txBox="1">
            <a:spLocks noChangeArrowheads="1"/>
          </p:cNvSpPr>
          <p:nvPr/>
        </p:nvSpPr>
        <p:spPr bwMode="auto">
          <a:xfrm>
            <a:off x="533400" y="2057400"/>
            <a:ext cx="8610600"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a:solidFill>
                  <a:srgbClr val="808080"/>
                </a:solidFill>
              </a:rPr>
              <a:t>   Put your crystal into the beam</a:t>
            </a:r>
          </a:p>
          <a:p>
            <a:pPr lvl="1" fontAlgn="auto">
              <a:lnSpc>
                <a:spcPct val="130000"/>
              </a:lnSpc>
              <a:spcBef>
                <a:spcPts val="0"/>
              </a:spcBef>
              <a:spcAft>
                <a:spcPts val="0"/>
              </a:spcAft>
              <a:buFontTx/>
              <a:buAutoNum type="arabicPeriod"/>
            </a:pPr>
            <a:r>
              <a:rPr lang="en-US" sz="3600">
                <a:solidFill>
                  <a:srgbClr val="FF0000"/>
                </a:solidFill>
              </a:rPr>
              <a:t>   Shoot the whole crystal</a:t>
            </a:r>
          </a:p>
        </p:txBody>
      </p:sp>
      <p:sp>
        <p:nvSpPr>
          <p:cNvPr id="3" name="Title 2"/>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1283730988"/>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690" name="Group 2"/>
          <p:cNvGrpSpPr>
            <a:grpSpLocks/>
          </p:cNvGrpSpPr>
          <p:nvPr/>
        </p:nvGrpSpPr>
        <p:grpSpPr bwMode="auto">
          <a:xfrm>
            <a:off x="5548313" y="2247900"/>
            <a:ext cx="2847975" cy="2832100"/>
            <a:chOff x="3494" y="1415"/>
            <a:chExt cx="1794" cy="1784"/>
          </a:xfrm>
        </p:grpSpPr>
        <p:sp>
          <p:nvSpPr>
            <p:cNvPr id="242691"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2692"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2693"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42694" name="Rectangle 6"/>
          <p:cNvSpPr>
            <a:spLocks noGrp="1" noChangeArrowheads="1"/>
          </p:cNvSpPr>
          <p:nvPr>
            <p:ph type="title"/>
          </p:nvPr>
        </p:nvSpPr>
        <p:spPr/>
        <p:txBody>
          <a:bodyPr/>
          <a:lstStyle/>
          <a:p>
            <a:r>
              <a:rPr lang="en-US" sz="4000"/>
              <a:t>shoot the whole crystal</a:t>
            </a:r>
          </a:p>
        </p:txBody>
      </p:sp>
      <p:sp>
        <p:nvSpPr>
          <p:cNvPr id="242695"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grpSp>
        <p:nvGrpSpPr>
          <p:cNvPr id="242696" name="Group 8"/>
          <p:cNvGrpSpPr>
            <a:grpSpLocks/>
          </p:cNvGrpSpPr>
          <p:nvPr/>
        </p:nvGrpSpPr>
        <p:grpSpPr bwMode="auto">
          <a:xfrm>
            <a:off x="-188913" y="2224088"/>
            <a:ext cx="8586788" cy="2870200"/>
            <a:chOff x="-119" y="1401"/>
            <a:chExt cx="5409" cy="1808"/>
          </a:xfrm>
        </p:grpSpPr>
        <p:sp>
          <p:nvSpPr>
            <p:cNvPr id="242697" name="Rectangle 9"/>
            <p:cNvSpPr>
              <a:spLocks noChangeArrowheads="1"/>
            </p:cNvSpPr>
            <p:nvPr/>
          </p:nvSpPr>
          <p:spPr bwMode="auto">
            <a:xfrm>
              <a:off x="-119" y="2165"/>
              <a:ext cx="3767" cy="9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4269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2699" name="Group 11"/>
          <p:cNvGrpSpPr>
            <a:grpSpLocks/>
          </p:cNvGrpSpPr>
          <p:nvPr/>
        </p:nvGrpSpPr>
        <p:grpSpPr bwMode="auto">
          <a:xfrm rot="5400000">
            <a:off x="1725612" y="4021138"/>
            <a:ext cx="2238375" cy="501650"/>
            <a:chOff x="1288" y="3758"/>
            <a:chExt cx="1410" cy="316"/>
          </a:xfrm>
        </p:grpSpPr>
        <p:sp>
          <p:nvSpPr>
            <p:cNvPr id="242700" name="Freeform 12"/>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2701"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42702"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2703"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2704"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grpSp>
      <p:sp>
        <p:nvSpPr>
          <p:cNvPr id="242705"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2049815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2696"/>
                                        </p:tgtEl>
                                        <p:attrNameLst>
                                          <p:attrName>style.visibility</p:attrName>
                                        </p:attrNameLst>
                                      </p:cBhvr>
                                      <p:to>
                                        <p:strVal val="visible"/>
                                      </p:to>
                                    </p:set>
                                    <p:animEffect transition="in" filter="wipe(left)">
                                      <p:cBhvr>
                                        <p:cTn id="7" dur="500"/>
                                        <p:tgtEl>
                                          <p:spTgt spid="242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026" name="Group 2"/>
          <p:cNvGrpSpPr>
            <a:grpSpLocks/>
          </p:cNvGrpSpPr>
          <p:nvPr/>
        </p:nvGrpSpPr>
        <p:grpSpPr bwMode="auto">
          <a:xfrm>
            <a:off x="5548313" y="2247900"/>
            <a:ext cx="2847975" cy="2832100"/>
            <a:chOff x="3494" y="1415"/>
            <a:chExt cx="1794" cy="1784"/>
          </a:xfrm>
        </p:grpSpPr>
        <p:sp>
          <p:nvSpPr>
            <p:cNvPr id="25702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5702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5702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grpSp>
        <p:nvGrpSpPr>
          <p:cNvPr id="257030" name="Group 6"/>
          <p:cNvGrpSpPr>
            <a:grpSpLocks/>
          </p:cNvGrpSpPr>
          <p:nvPr/>
        </p:nvGrpSpPr>
        <p:grpSpPr bwMode="auto">
          <a:xfrm>
            <a:off x="-188913" y="2224088"/>
            <a:ext cx="8586788" cy="2870200"/>
            <a:chOff x="-119" y="1401"/>
            <a:chExt cx="5409" cy="1808"/>
          </a:xfrm>
        </p:grpSpPr>
        <p:sp>
          <p:nvSpPr>
            <p:cNvPr id="257031" name="Rectangle 7"/>
            <p:cNvSpPr>
              <a:spLocks noChangeArrowheads="1"/>
            </p:cNvSpPr>
            <p:nvPr/>
          </p:nvSpPr>
          <p:spPr bwMode="auto">
            <a:xfrm>
              <a:off x="-119" y="2165"/>
              <a:ext cx="3767" cy="9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57032" name="Picture 8" descr="diffimage"/>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7033" name="Rectangle 9"/>
          <p:cNvSpPr>
            <a:spLocks noGrp="1" noChangeArrowheads="1"/>
          </p:cNvSpPr>
          <p:nvPr>
            <p:ph type="title"/>
          </p:nvPr>
        </p:nvSpPr>
        <p:spPr/>
        <p:txBody>
          <a:bodyPr/>
          <a:lstStyle/>
          <a:p>
            <a:r>
              <a:rPr lang="en-US" sz="4000"/>
              <a:t>shoot the whole crystal</a:t>
            </a:r>
          </a:p>
        </p:txBody>
      </p:sp>
      <p:sp>
        <p:nvSpPr>
          <p:cNvPr id="257034"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sp>
        <p:nvSpPr>
          <p:cNvPr id="257035" name="Rectangle 11"/>
          <p:cNvSpPr>
            <a:spLocks noChangeAspect="1" noChangeArrowheads="1"/>
          </p:cNvSpPr>
          <p:nvPr/>
        </p:nvSpPr>
        <p:spPr bwMode="auto">
          <a:xfrm rot="4091638">
            <a:off x="2286000" y="3182938"/>
            <a:ext cx="914400" cy="914400"/>
          </a:xfrm>
          <a:prstGeom prst="rect">
            <a:avLst/>
          </a:prstGeom>
          <a:solidFill>
            <a:srgbClr val="FF0000"/>
          </a:solidFill>
          <a:ln w="9525">
            <a:miter lim="800000"/>
            <a:headEnd/>
            <a:tailEnd/>
          </a:ln>
          <a:effectLst/>
          <a:scene3d>
            <a:camera prst="legacyObliqueTopRight">
              <a:rot lat="0" lon="900000"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57036" name="Freeform 12"/>
          <p:cNvSpPr>
            <a:spLocks noChangeAspect="1"/>
          </p:cNvSpPr>
          <p:nvPr/>
        </p:nvSpPr>
        <p:spPr bwMode="auto">
          <a:xfrm rot="5400000">
            <a:off x="2238375" y="3508375"/>
            <a:ext cx="1212850" cy="501650"/>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57037" name="Freeform 13"/>
          <p:cNvSpPr>
            <a:spLocks/>
          </p:cNvSpPr>
          <p:nvPr/>
        </p:nvSpPr>
        <p:spPr bwMode="auto">
          <a:xfrm rot="5400000">
            <a:off x="2338388" y="47736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57038" name="Freeform 14"/>
          <p:cNvSpPr>
            <a:spLocks/>
          </p:cNvSpPr>
          <p:nvPr/>
        </p:nvSpPr>
        <p:spPr bwMode="auto">
          <a:xfrm rot="16200000" flipH="1">
            <a:off x="2344738" y="47355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57039"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57040"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4186184240"/>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3714" name="Group 2"/>
          <p:cNvGrpSpPr>
            <a:grpSpLocks/>
          </p:cNvGrpSpPr>
          <p:nvPr/>
        </p:nvGrpSpPr>
        <p:grpSpPr bwMode="auto">
          <a:xfrm>
            <a:off x="5548313" y="2247900"/>
            <a:ext cx="2847975" cy="2832100"/>
            <a:chOff x="3494" y="1415"/>
            <a:chExt cx="1794" cy="1784"/>
          </a:xfrm>
        </p:grpSpPr>
        <p:sp>
          <p:nvSpPr>
            <p:cNvPr id="24371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371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371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43718" name="Rectangle 6"/>
          <p:cNvSpPr>
            <a:spLocks noGrp="1" noChangeArrowheads="1"/>
          </p:cNvSpPr>
          <p:nvPr>
            <p:ph type="title"/>
          </p:nvPr>
        </p:nvSpPr>
        <p:spPr/>
        <p:txBody>
          <a:bodyPr/>
          <a:lstStyle/>
          <a:p>
            <a:r>
              <a:rPr lang="en-US" sz="4000"/>
              <a:t>shoot the whole crystal</a:t>
            </a:r>
          </a:p>
        </p:txBody>
      </p:sp>
      <p:sp>
        <p:nvSpPr>
          <p:cNvPr id="243719"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sp>
        <p:nvSpPr>
          <p:cNvPr id="243721"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43722"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23" name="Rectangle 11"/>
          <p:cNvSpPr>
            <a:spLocks noChangeAspect="1" noChangeArrowheads="1"/>
          </p:cNvSpPr>
          <p:nvPr/>
        </p:nvSpPr>
        <p:spPr bwMode="auto">
          <a:xfrm rot="4091638">
            <a:off x="2286000" y="3182938"/>
            <a:ext cx="914400" cy="914400"/>
          </a:xfrm>
          <a:prstGeom prst="rect">
            <a:avLst/>
          </a:prstGeom>
          <a:solidFill>
            <a:srgbClr val="FF0000"/>
          </a:solidFill>
          <a:ln w="9525">
            <a:miter lim="800000"/>
            <a:headEnd/>
            <a:tailEnd/>
          </a:ln>
          <a:effectLst/>
          <a:scene3d>
            <a:camera prst="legacyObliqueTopRight">
              <a:rot lat="0" lon="900000"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43724" name="Freeform 12"/>
          <p:cNvSpPr>
            <a:spLocks noChangeAspect="1"/>
          </p:cNvSpPr>
          <p:nvPr/>
        </p:nvSpPr>
        <p:spPr bwMode="auto">
          <a:xfrm rot="5400000">
            <a:off x="2238375" y="3508375"/>
            <a:ext cx="1212850" cy="501650"/>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3725" name="Freeform 13"/>
          <p:cNvSpPr>
            <a:spLocks/>
          </p:cNvSpPr>
          <p:nvPr/>
        </p:nvSpPr>
        <p:spPr bwMode="auto">
          <a:xfrm rot="5400000">
            <a:off x="2338388" y="47736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3726" name="Freeform 14"/>
          <p:cNvSpPr>
            <a:spLocks/>
          </p:cNvSpPr>
          <p:nvPr/>
        </p:nvSpPr>
        <p:spPr bwMode="auto">
          <a:xfrm rot="16200000" flipH="1">
            <a:off x="2344738" y="47355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3727"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3728"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2377947982"/>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5548313" y="2247900"/>
            <a:ext cx="2847975" cy="2832100"/>
            <a:chOff x="3494" y="1415"/>
            <a:chExt cx="1794" cy="1784"/>
          </a:xfrm>
        </p:grpSpPr>
        <p:sp>
          <p:nvSpPr>
            <p:cNvPr id="4711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711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711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47107" name="Rectangle 6"/>
          <p:cNvSpPr>
            <a:spLocks noGrp="1" noChangeArrowheads="1"/>
          </p:cNvSpPr>
          <p:nvPr>
            <p:ph type="title"/>
          </p:nvPr>
        </p:nvSpPr>
        <p:spPr/>
        <p:txBody>
          <a:bodyPr/>
          <a:lstStyle/>
          <a:p>
            <a:pPr eaLnBrk="1" hangingPunct="1"/>
            <a:r>
              <a:rPr lang="en-US" sz="4000" smtClean="0"/>
              <a:t>shoot the whole crystal</a:t>
            </a:r>
          </a:p>
        </p:txBody>
      </p:sp>
      <p:sp>
        <p:nvSpPr>
          <p:cNvPr id="47108"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pPr>
            <a:endParaRPr lang="en-US">
              <a:solidFill>
                <a:srgbClr val="000000"/>
              </a:solidFill>
            </a:endParaRPr>
          </a:p>
        </p:txBody>
      </p:sp>
      <p:sp>
        <p:nvSpPr>
          <p:cNvPr id="47109"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47110"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7112" name="Freeform 13"/>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7113" name="Freeform 14"/>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7114"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7115"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7116"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1404534309"/>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nvGrpSpPr>
          <p:cNvPr id="46083" name="Group 2"/>
          <p:cNvGrpSpPr>
            <a:grpSpLocks/>
          </p:cNvGrpSpPr>
          <p:nvPr/>
        </p:nvGrpSpPr>
        <p:grpSpPr bwMode="auto">
          <a:xfrm>
            <a:off x="5548313" y="2247900"/>
            <a:ext cx="2847975" cy="2832100"/>
            <a:chOff x="3494" y="1415"/>
            <a:chExt cx="1794" cy="1784"/>
          </a:xfrm>
        </p:grpSpPr>
        <p:sp>
          <p:nvSpPr>
            <p:cNvPr id="46094"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6095"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6096"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57031" name="Rectangle 7"/>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6085" name="Rectangle 9"/>
          <p:cNvSpPr>
            <a:spLocks noGrp="1" noChangeArrowheads="1"/>
          </p:cNvSpPr>
          <p:nvPr>
            <p:ph type="title"/>
          </p:nvPr>
        </p:nvSpPr>
        <p:spPr/>
        <p:txBody>
          <a:bodyPr/>
          <a:lstStyle/>
          <a:p>
            <a:pPr eaLnBrk="1" hangingPunct="1"/>
            <a:r>
              <a:rPr lang="en-US" sz="4000" smtClean="0"/>
              <a:t>shoot the whole crystal</a:t>
            </a:r>
          </a:p>
        </p:txBody>
      </p:sp>
      <p:sp>
        <p:nvSpPr>
          <p:cNvPr id="46086"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pPr>
            <a:endParaRPr lang="en-US">
              <a:solidFill>
                <a:srgbClr val="000000"/>
              </a:solidFill>
            </a:endParaRPr>
          </a:p>
        </p:txBody>
      </p:sp>
      <p:sp>
        <p:nvSpPr>
          <p:cNvPr id="46087"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6088" name="Freeform 13"/>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6089" name="Freeform 14"/>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6090"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6091"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6092"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pic>
        <p:nvPicPr>
          <p:cNvPr id="46093"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7595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88889E-6 -5.55556E-6 C 0.00313 -0.00394 0.00608 -0.00811 0.00921 -0.01205 C 0.00973 -0.01737 0.0099 -0.02293 0.01059 -0.02825 C 0.01094 -0.03103 0.01025 -0.03519 0.01216 -0.03635 C 0.01441 -0.03797 0.01719 -0.03496 0.0198 -0.03427 C 0.02032 -0.00881 0.01997 0.01689 0.02118 0.04235 C 0.02136 0.04675 0.02431 0.05462 0.02431 0.05462 C 0.02205 0.07152 0.02292 0.0699 0.01059 0.06666 C 0.00608 0.0574 0.00608 0.05416 0.00608 0.04235 " pathEditMode="relative" ptsTypes="ffffffffA">
                                      <p:cBhvr>
                                        <p:cTn id="6" dur="2000" fill="hold"/>
                                        <p:tgtEl>
                                          <p:spTgt spid="2570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1879600"/>
          </a:xfrm>
          <a:noFill/>
        </p:spPr>
        <p:txBody>
          <a:bodyPr/>
          <a:lstStyle/>
          <a:p>
            <a:pPr eaLnBrk="1" hangingPunct="1"/>
            <a:r>
              <a:rPr lang="en-US" altLang="en-US" dirty="0" smtClean="0"/>
              <a:t>The “success rate” </a:t>
            </a:r>
            <a:br>
              <a:rPr lang="en-US" altLang="en-US" dirty="0" smtClean="0"/>
            </a:br>
            <a:r>
              <a:rPr lang="en-US" altLang="en-US" dirty="0" smtClean="0"/>
              <a:t>of data collection</a:t>
            </a:r>
          </a:p>
        </p:txBody>
      </p:sp>
      <p:sp>
        <p:nvSpPr>
          <p:cNvPr id="1327107" name="Text Box 3"/>
          <p:cNvSpPr txBox="1">
            <a:spLocks noChangeArrowheads="1"/>
          </p:cNvSpPr>
          <p:nvPr/>
        </p:nvSpPr>
        <p:spPr bwMode="auto">
          <a:xfrm>
            <a:off x="1346200" y="2095500"/>
            <a:ext cx="6426200"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30000"/>
              </a:spcBef>
              <a:buFontTx/>
              <a:buNone/>
            </a:pPr>
            <a:r>
              <a:rPr lang="en-US" altLang="en-US" sz="3600" dirty="0">
                <a:solidFill>
                  <a:srgbClr val="C80000"/>
                </a:solidFill>
              </a:rPr>
              <a:t>100 s/dataset  </a:t>
            </a:r>
          </a:p>
          <a:p>
            <a:pPr algn="ctr" eaLnBrk="1" hangingPunct="1">
              <a:spcBef>
                <a:spcPct val="30000"/>
              </a:spcBef>
              <a:buFontTx/>
              <a:buNone/>
            </a:pPr>
            <a:r>
              <a:rPr lang="en-US" altLang="en-US" sz="3600" dirty="0">
                <a:solidFill>
                  <a:srgbClr val="C8A000"/>
                </a:solidFill>
              </a:rPr>
              <a:t>200 days/year</a:t>
            </a:r>
          </a:p>
          <a:p>
            <a:pPr algn="ctr" eaLnBrk="1" hangingPunct="1">
              <a:spcBef>
                <a:spcPct val="30000"/>
              </a:spcBef>
              <a:buFontTx/>
              <a:buNone/>
            </a:pPr>
            <a:r>
              <a:rPr lang="en-US" altLang="en-US" sz="3600" dirty="0">
                <a:solidFill>
                  <a:srgbClr val="990099"/>
                </a:solidFill>
              </a:rPr>
              <a:t>~150 </a:t>
            </a:r>
            <a:r>
              <a:rPr lang="en-US" altLang="en-US" sz="3600" dirty="0" err="1">
                <a:solidFill>
                  <a:srgbClr val="990099"/>
                </a:solidFill>
              </a:rPr>
              <a:t>beamlines</a:t>
            </a:r>
            <a:endParaRPr lang="en-US" altLang="en-US" sz="3600" dirty="0">
              <a:solidFill>
                <a:srgbClr val="990099"/>
              </a:solidFill>
            </a:endParaRPr>
          </a:p>
          <a:p>
            <a:pPr algn="ctr" eaLnBrk="1" hangingPunct="1">
              <a:spcBef>
                <a:spcPct val="30000"/>
              </a:spcBef>
              <a:buFontTx/>
              <a:buNone/>
            </a:pPr>
            <a:endParaRPr lang="en-US" altLang="en-US" sz="3600" dirty="0">
              <a:solidFill>
                <a:srgbClr val="990099"/>
              </a:solidFill>
            </a:endParaRPr>
          </a:p>
          <a:p>
            <a:pPr algn="ctr" eaLnBrk="1" hangingPunct="1">
              <a:spcBef>
                <a:spcPct val="30000"/>
              </a:spcBef>
              <a:buFontTx/>
              <a:buNone/>
            </a:pPr>
            <a:r>
              <a:rPr lang="en-US" altLang="en-US" sz="3600" dirty="0">
                <a:solidFill>
                  <a:srgbClr val="009600"/>
                </a:solidFill>
              </a:rPr>
              <a:t>~26,000,000 datasets/year</a:t>
            </a:r>
          </a:p>
          <a:p>
            <a:pPr algn="ctr" eaLnBrk="1" hangingPunct="1">
              <a:spcBef>
                <a:spcPct val="30000"/>
              </a:spcBef>
              <a:buFontTx/>
              <a:buNone/>
            </a:pPr>
            <a:r>
              <a:rPr lang="en-US" altLang="en-US" sz="3600" dirty="0" smtClean="0">
                <a:solidFill>
                  <a:srgbClr val="C80000"/>
                </a:solidFill>
              </a:rPr>
              <a:t>~14,000</a:t>
            </a:r>
            <a:r>
              <a:rPr lang="en-US" altLang="en-US" sz="3600" dirty="0" smtClean="0">
                <a:solidFill>
                  <a:srgbClr val="009600"/>
                </a:solidFill>
              </a:rPr>
              <a:t> </a:t>
            </a:r>
            <a:r>
              <a:rPr lang="en-US" altLang="en-US" sz="3600" dirty="0">
                <a:solidFill>
                  <a:srgbClr val="009600"/>
                </a:solidFill>
              </a:rPr>
              <a:t>PDBs in </a:t>
            </a:r>
            <a:r>
              <a:rPr lang="en-US" altLang="en-US" sz="3600" dirty="0" smtClean="0">
                <a:solidFill>
                  <a:srgbClr val="A0A000"/>
                </a:solidFill>
              </a:rPr>
              <a:t>2024</a:t>
            </a:r>
            <a:endParaRPr lang="en-US" altLang="en-US" sz="3600" dirty="0">
              <a:solidFill>
                <a:srgbClr val="A0A000"/>
              </a:solidFill>
            </a:endParaRPr>
          </a:p>
        </p:txBody>
      </p:sp>
    </p:spTree>
    <p:extLst>
      <p:ext uri="{BB962C8B-B14F-4D97-AF65-F5344CB8AC3E}">
        <p14:creationId xmlns:p14="http://schemas.microsoft.com/office/powerpoint/2010/main" val="140430045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71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271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271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2710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271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6"/>
          <p:cNvSpPr>
            <a:spLocks noGrp="1" noChangeArrowheads="1"/>
          </p:cNvSpPr>
          <p:nvPr>
            <p:ph type="title"/>
          </p:nvPr>
        </p:nvSpPr>
        <p:spPr>
          <a:xfrm>
            <a:off x="0" y="0"/>
            <a:ext cx="9144000" cy="1752600"/>
          </a:xfrm>
        </p:spPr>
        <p:txBody>
          <a:bodyPr/>
          <a:lstStyle/>
          <a:p>
            <a:pPr eaLnBrk="1" hangingPunct="1"/>
            <a:r>
              <a:rPr lang="en-US" altLang="en-US" sz="4000" dirty="0" smtClean="0"/>
              <a:t>How many “crystals” do you see?</a:t>
            </a:r>
          </a:p>
        </p:txBody>
      </p:sp>
      <p:sp>
        <p:nvSpPr>
          <p:cNvPr id="149507"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dirty="0">
              <a:solidFill>
                <a:srgbClr val="000000"/>
              </a:solidFill>
              <a:cs typeface="Arial" pitchFamily="34" charset="0"/>
            </a:endParaRPr>
          </a:p>
        </p:txBody>
      </p:sp>
      <p:sp>
        <p:nvSpPr>
          <p:cNvPr id="149508" name="Rectangle 13"/>
          <p:cNvSpPr>
            <a:spLocks noChangeArrowheads="1"/>
          </p:cNvSpPr>
          <p:nvPr/>
        </p:nvSpPr>
        <p:spPr bwMode="auto">
          <a:xfrm rot="4492759">
            <a:off x="546100" y="344170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09" name="Rectangle 13"/>
          <p:cNvSpPr>
            <a:spLocks noChangeArrowheads="1"/>
          </p:cNvSpPr>
          <p:nvPr/>
        </p:nvSpPr>
        <p:spPr bwMode="auto">
          <a:xfrm rot="4492759">
            <a:off x="1411287" y="32067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0" name="Rectangle 13"/>
          <p:cNvSpPr>
            <a:spLocks noChangeArrowheads="1"/>
          </p:cNvSpPr>
          <p:nvPr/>
        </p:nvSpPr>
        <p:spPr bwMode="auto">
          <a:xfrm rot="4687694">
            <a:off x="2303462" y="299878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1" name="Rectangle 13"/>
          <p:cNvSpPr>
            <a:spLocks noChangeArrowheads="1"/>
          </p:cNvSpPr>
          <p:nvPr/>
        </p:nvSpPr>
        <p:spPr bwMode="auto">
          <a:xfrm rot="4791210">
            <a:off x="3205956" y="2832895"/>
            <a:ext cx="1089025" cy="900112"/>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2" name="Rectangle 13"/>
          <p:cNvSpPr>
            <a:spLocks noChangeArrowheads="1"/>
          </p:cNvSpPr>
          <p:nvPr/>
        </p:nvSpPr>
        <p:spPr bwMode="auto">
          <a:xfrm rot="5400000">
            <a:off x="4033837" y="27495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3" name="Rectangle 13"/>
          <p:cNvSpPr>
            <a:spLocks noChangeArrowheads="1"/>
          </p:cNvSpPr>
          <p:nvPr/>
        </p:nvSpPr>
        <p:spPr bwMode="auto">
          <a:xfrm rot="5796060">
            <a:off x="4870450" y="276383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4" name="Rectangle 13"/>
          <p:cNvSpPr>
            <a:spLocks noChangeArrowheads="1"/>
          </p:cNvSpPr>
          <p:nvPr/>
        </p:nvSpPr>
        <p:spPr bwMode="auto">
          <a:xfrm rot="5796060">
            <a:off x="5743575" y="283686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5" name="Rectangle 13"/>
          <p:cNvSpPr>
            <a:spLocks noChangeArrowheads="1"/>
          </p:cNvSpPr>
          <p:nvPr/>
        </p:nvSpPr>
        <p:spPr bwMode="auto">
          <a:xfrm rot="6123736">
            <a:off x="6584950" y="298291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149516" name="Rectangle 13"/>
          <p:cNvSpPr>
            <a:spLocks noChangeArrowheads="1"/>
          </p:cNvSpPr>
          <p:nvPr/>
        </p:nvSpPr>
        <p:spPr bwMode="auto">
          <a:xfrm rot="6016447">
            <a:off x="7459662" y="3178176"/>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itchFamily="34" charset="0"/>
            </a:endParaRPr>
          </a:p>
        </p:txBody>
      </p:sp>
      <p:sp>
        <p:nvSpPr>
          <p:cNvPr id="3" name="Rectangle 2"/>
          <p:cNvSpPr>
            <a:spLocks noChangeArrowheads="1"/>
          </p:cNvSpPr>
          <p:nvPr/>
        </p:nvSpPr>
        <p:spPr bwMode="auto">
          <a:xfrm>
            <a:off x="3400425" y="5292725"/>
            <a:ext cx="300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cs typeface="Arial" pitchFamily="34" charset="0"/>
              </a:rPr>
              <a:t>Shoot the </a:t>
            </a:r>
            <a:r>
              <a:rPr lang="en-US" altLang="en-US" sz="1800" b="1" dirty="0">
                <a:solidFill>
                  <a:srgbClr val="000000"/>
                </a:solidFill>
                <a:cs typeface="Arial" pitchFamily="34" charset="0"/>
              </a:rPr>
              <a:t>crystal</a:t>
            </a:r>
            <a:r>
              <a:rPr lang="en-US" altLang="en-US" sz="1800" dirty="0">
                <a:solidFill>
                  <a:srgbClr val="000000"/>
                </a:solidFill>
                <a:cs typeface="Arial" pitchFamily="34" charset="0"/>
              </a:rPr>
              <a:t> (singular)</a:t>
            </a:r>
          </a:p>
        </p:txBody>
      </p:sp>
    </p:spTree>
    <p:extLst>
      <p:ext uri="{BB962C8B-B14F-4D97-AF65-F5344CB8AC3E}">
        <p14:creationId xmlns:p14="http://schemas.microsoft.com/office/powerpoint/2010/main" val="109496117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Text Box 3"/>
          <p:cNvSpPr txBox="1">
            <a:spLocks noChangeArrowheads="1"/>
          </p:cNvSpPr>
          <p:nvPr/>
        </p:nvSpPr>
        <p:spPr bwMode="auto">
          <a:xfrm>
            <a:off x="533400" y="2057400"/>
            <a:ext cx="8610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a:solidFill>
                  <a:srgbClr val="808080"/>
                </a:solidFill>
              </a:rPr>
              <a:t>   Put your crystal into the beam</a:t>
            </a:r>
          </a:p>
          <a:p>
            <a:pPr lvl="1" fontAlgn="auto">
              <a:lnSpc>
                <a:spcPct val="130000"/>
              </a:lnSpc>
              <a:spcBef>
                <a:spcPts val="0"/>
              </a:spcBef>
              <a:spcAft>
                <a:spcPts val="0"/>
              </a:spcAft>
              <a:buFontTx/>
              <a:buAutoNum type="arabicPeriod"/>
            </a:pPr>
            <a:r>
              <a:rPr lang="en-US" sz="3600">
                <a:solidFill>
                  <a:srgbClr val="808080"/>
                </a:solidFill>
              </a:rPr>
              <a:t>   Shoot the whole crystal</a:t>
            </a:r>
          </a:p>
          <a:p>
            <a:pPr lvl="1" fontAlgn="auto">
              <a:lnSpc>
                <a:spcPct val="130000"/>
              </a:lnSpc>
              <a:spcBef>
                <a:spcPts val="0"/>
              </a:spcBef>
              <a:spcAft>
                <a:spcPts val="0"/>
              </a:spcAft>
              <a:buFontTx/>
              <a:buAutoNum type="arabicPeriod"/>
            </a:pPr>
            <a:r>
              <a:rPr lang="en-US" sz="3600">
                <a:solidFill>
                  <a:srgbClr val="FF0000"/>
                </a:solidFill>
              </a:rPr>
              <a:t>   Shoot nothing but the crystal</a:t>
            </a: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222751418"/>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4738" name="Group 2"/>
          <p:cNvGrpSpPr>
            <a:grpSpLocks/>
          </p:cNvGrpSpPr>
          <p:nvPr/>
        </p:nvGrpSpPr>
        <p:grpSpPr bwMode="auto">
          <a:xfrm>
            <a:off x="5548313" y="2247900"/>
            <a:ext cx="2847975" cy="2832100"/>
            <a:chOff x="3494" y="1415"/>
            <a:chExt cx="1794" cy="1784"/>
          </a:xfrm>
        </p:grpSpPr>
        <p:sp>
          <p:nvSpPr>
            <p:cNvPr id="244739"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4740"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4741"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44742" name="Rectangle 6"/>
          <p:cNvSpPr>
            <a:spLocks noGrp="1" noChangeArrowheads="1"/>
          </p:cNvSpPr>
          <p:nvPr>
            <p:ph type="title"/>
          </p:nvPr>
        </p:nvSpPr>
        <p:spPr/>
        <p:txBody>
          <a:bodyPr/>
          <a:lstStyle/>
          <a:p>
            <a:r>
              <a:rPr lang="en-US" sz="4000"/>
              <a:t>shoot nothing but the crystal</a:t>
            </a:r>
          </a:p>
        </p:txBody>
      </p:sp>
      <p:sp>
        <p:nvSpPr>
          <p:cNvPr id="244743"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grpSp>
        <p:nvGrpSpPr>
          <p:cNvPr id="244744" name="Group 8"/>
          <p:cNvGrpSpPr>
            <a:grpSpLocks/>
          </p:cNvGrpSpPr>
          <p:nvPr/>
        </p:nvGrpSpPr>
        <p:grpSpPr bwMode="auto">
          <a:xfrm>
            <a:off x="-188913" y="2224088"/>
            <a:ext cx="8586788" cy="2870200"/>
            <a:chOff x="-119" y="1401"/>
            <a:chExt cx="5409" cy="1808"/>
          </a:xfrm>
        </p:grpSpPr>
        <p:sp>
          <p:nvSpPr>
            <p:cNvPr id="244745" name="Rectangle 9"/>
            <p:cNvSpPr>
              <a:spLocks noChangeArrowheads="1"/>
            </p:cNvSpPr>
            <p:nvPr/>
          </p:nvSpPr>
          <p:spPr bwMode="auto">
            <a:xfrm>
              <a:off x="-119" y="1580"/>
              <a:ext cx="3767"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44746" name="Picture 10" descr="diffimage"/>
            <p:cNvPicPr>
              <a:picLocks noChangeAspect="1" noChangeArrowheads="1"/>
            </p:cNvPicPr>
            <p:nvPr/>
          </p:nvPicPr>
          <p:blipFill>
            <a:blip r:embed="rId2">
              <a:lum bright="-60000" contrast="6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4747" name="Group 11"/>
          <p:cNvGrpSpPr>
            <a:grpSpLocks/>
          </p:cNvGrpSpPr>
          <p:nvPr/>
        </p:nvGrpSpPr>
        <p:grpSpPr bwMode="auto">
          <a:xfrm rot="5400000">
            <a:off x="1725612" y="4021138"/>
            <a:ext cx="2238375" cy="501650"/>
            <a:chOff x="1288" y="3758"/>
            <a:chExt cx="1410" cy="316"/>
          </a:xfrm>
        </p:grpSpPr>
        <p:sp>
          <p:nvSpPr>
            <p:cNvPr id="244748" name="Freeform 12"/>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4749"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44750"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4751"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4752"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grpSp>
      <p:sp>
        <p:nvSpPr>
          <p:cNvPr id="244753"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8432057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4744"/>
                                        </p:tgtEl>
                                        <p:attrNameLst>
                                          <p:attrName>style.visibility</p:attrName>
                                        </p:attrNameLst>
                                      </p:cBhvr>
                                      <p:to>
                                        <p:strVal val="visible"/>
                                      </p:to>
                                    </p:set>
                                    <p:animEffect transition="in" filter="wipe(left)">
                                      <p:cBhvr>
                                        <p:cTn id="7" dur="5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2" name="Group 2"/>
          <p:cNvGrpSpPr>
            <a:grpSpLocks/>
          </p:cNvGrpSpPr>
          <p:nvPr/>
        </p:nvGrpSpPr>
        <p:grpSpPr bwMode="auto">
          <a:xfrm>
            <a:off x="5548313" y="2247900"/>
            <a:ext cx="2847975" cy="2832100"/>
            <a:chOff x="3494" y="1415"/>
            <a:chExt cx="1794" cy="1784"/>
          </a:xfrm>
        </p:grpSpPr>
        <p:sp>
          <p:nvSpPr>
            <p:cNvPr id="24576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576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576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grpSp>
        <p:nvGrpSpPr>
          <p:cNvPr id="245766" name="Group 6"/>
          <p:cNvGrpSpPr>
            <a:grpSpLocks/>
          </p:cNvGrpSpPr>
          <p:nvPr/>
        </p:nvGrpSpPr>
        <p:grpSpPr bwMode="auto">
          <a:xfrm>
            <a:off x="-188913" y="2224088"/>
            <a:ext cx="8586788" cy="2870200"/>
            <a:chOff x="-119" y="1401"/>
            <a:chExt cx="5409" cy="1808"/>
          </a:xfrm>
        </p:grpSpPr>
        <p:sp>
          <p:nvSpPr>
            <p:cNvPr id="245767" name="Rectangle 7"/>
            <p:cNvSpPr>
              <a:spLocks noChangeArrowheads="1"/>
            </p:cNvSpPr>
            <p:nvPr/>
          </p:nvSpPr>
          <p:spPr bwMode="auto">
            <a:xfrm>
              <a:off x="-23" y="2161"/>
              <a:ext cx="3767" cy="119"/>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5768" name="Rectangle 8"/>
            <p:cNvSpPr>
              <a:spLocks noChangeArrowheads="1"/>
            </p:cNvSpPr>
            <p:nvPr/>
          </p:nvSpPr>
          <p:spPr bwMode="auto">
            <a:xfrm>
              <a:off x="-119" y="1580"/>
              <a:ext cx="1316"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pic>
          <p:nvPicPr>
            <p:cNvPr id="245769"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770" name="Rectangle 10"/>
          <p:cNvSpPr>
            <a:spLocks noGrp="1" noChangeArrowheads="1"/>
          </p:cNvSpPr>
          <p:nvPr>
            <p:ph type="title"/>
          </p:nvPr>
        </p:nvSpPr>
        <p:spPr/>
        <p:txBody>
          <a:bodyPr/>
          <a:lstStyle/>
          <a:p>
            <a:r>
              <a:rPr lang="en-US" sz="4000"/>
              <a:t>shoot nothing but the crystal</a:t>
            </a:r>
          </a:p>
        </p:txBody>
      </p:sp>
      <p:sp>
        <p:nvSpPr>
          <p:cNvPr id="245771"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en-US">
              <a:solidFill>
                <a:srgbClr val="000000"/>
              </a:solidFill>
              <a:latin typeface="Arial"/>
            </a:endParaRPr>
          </a:p>
        </p:txBody>
      </p:sp>
      <p:grpSp>
        <p:nvGrpSpPr>
          <p:cNvPr id="245772" name="Group 12"/>
          <p:cNvGrpSpPr>
            <a:grpSpLocks/>
          </p:cNvGrpSpPr>
          <p:nvPr/>
        </p:nvGrpSpPr>
        <p:grpSpPr bwMode="auto">
          <a:xfrm rot="5400000">
            <a:off x="1725612" y="4021138"/>
            <a:ext cx="2238375" cy="501650"/>
            <a:chOff x="1288" y="3758"/>
            <a:chExt cx="1410" cy="316"/>
          </a:xfrm>
        </p:grpSpPr>
        <p:sp>
          <p:nvSpPr>
            <p:cNvPr id="245773"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5774"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245775"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5776"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5777"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grpSp>
      <p:sp>
        <p:nvSpPr>
          <p:cNvPr id="245778"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5779"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5780"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1794530559"/>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3"/>
          <p:cNvSpPr txBox="1">
            <a:spLocks noChangeArrowheads="1"/>
          </p:cNvSpPr>
          <p:nvPr/>
        </p:nvSpPr>
        <p:spPr bwMode="auto">
          <a:xfrm>
            <a:off x="563563" y="1784350"/>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4000" dirty="0">
                <a:solidFill>
                  <a:srgbClr val="000000"/>
                </a:solidFill>
                <a:cs typeface="Arial" panose="020B0604020202020204" pitchFamily="34" charset="0"/>
              </a:rPr>
              <a:t>1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crystal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water</a:t>
            </a:r>
          </a:p>
          <a:p>
            <a:pPr eaLnBrk="1" hangingPunct="1">
              <a:spcBef>
                <a:spcPct val="50000"/>
              </a:spcBef>
              <a:buFontTx/>
              <a:buNone/>
            </a:pPr>
            <a:r>
              <a:rPr lang="en-US" altLang="en-US" sz="4000" dirty="0">
                <a:solidFill>
                  <a:srgbClr val="000000"/>
                </a:solidFill>
                <a:cs typeface="Arial" pitchFamily="34" charset="0"/>
              </a:rPr>
              <a:t>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plastic</a:t>
            </a:r>
          </a:p>
          <a:p>
            <a:pPr eaLnBrk="1" hangingPunct="1">
              <a:spcBef>
                <a:spcPct val="50000"/>
              </a:spcBef>
              <a:buFontTx/>
              <a:buNone/>
            </a:pPr>
            <a:r>
              <a:rPr lang="en-US" altLang="en-US" sz="4000" dirty="0">
                <a:solidFill>
                  <a:srgbClr val="000000"/>
                </a:solidFill>
                <a:cs typeface="Arial" pitchFamily="34" charset="0"/>
              </a:rPr>
              <a:t>				≈ 	0.1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glass</a:t>
            </a:r>
          </a:p>
          <a:p>
            <a:pPr eaLnBrk="1" hangingPunct="1">
              <a:spcBef>
                <a:spcPct val="50000"/>
              </a:spcBef>
              <a:buFontTx/>
              <a:buNone/>
            </a:pPr>
            <a:r>
              <a:rPr lang="en-US" altLang="en-US" sz="4000" dirty="0">
                <a:solidFill>
                  <a:srgbClr val="000000"/>
                </a:solidFill>
                <a:cs typeface="Arial" pitchFamily="34" charset="0"/>
              </a:rPr>
              <a:t>				≈ 	1000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air</a:t>
            </a:r>
            <a:endParaRPr lang="el-GR" altLang="en-US" sz="4000" dirty="0">
              <a:solidFill>
                <a:srgbClr val="000000"/>
              </a:solidFill>
              <a:cs typeface="Arial" panose="020B0604020202020204" pitchFamily="34" charset="0"/>
            </a:endParaRPr>
          </a:p>
        </p:txBody>
      </p:sp>
      <p:sp>
        <p:nvSpPr>
          <p:cNvPr id="203779" name="Rectangle 2"/>
          <p:cNvSpPr>
            <a:spLocks noGrp="1" noChangeArrowheads="1"/>
          </p:cNvSpPr>
          <p:nvPr>
            <p:ph type="title"/>
          </p:nvPr>
        </p:nvSpPr>
        <p:spPr/>
        <p:txBody>
          <a:bodyPr/>
          <a:lstStyle/>
          <a:p>
            <a:pPr eaLnBrk="1" hangingPunct="1"/>
            <a:r>
              <a:rPr lang="en-US" altLang="en-US" dirty="0" smtClean="0"/>
              <a:t>scattering/</a:t>
            </a:r>
            <a:r>
              <a:rPr lang="en-US" altLang="en-US" dirty="0" err="1" smtClean="0"/>
              <a:t>absorptoin</a:t>
            </a:r>
            <a:r>
              <a:rPr lang="en-US" altLang="en-US" dirty="0" smtClean="0"/>
              <a:t>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endParaRPr lang="en-US" dirty="0">
                <a:solidFill>
                  <a:srgbClr val="000000"/>
                </a:solidFill>
                <a:cs typeface="Arial" panose="020B0604020202020204"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sp>
        <p:nvSpPr>
          <p:cNvPr id="2" name="TextBox 1"/>
          <p:cNvSpPr txBox="1"/>
          <p:nvPr/>
        </p:nvSpPr>
        <p:spPr>
          <a:xfrm>
            <a:off x="2011680" y="5695406"/>
            <a:ext cx="6607899" cy="830997"/>
          </a:xfrm>
          <a:prstGeom prst="rect">
            <a:avLst/>
          </a:prstGeom>
          <a:noFill/>
        </p:spPr>
        <p:txBody>
          <a:bodyPr wrap="none" rtlCol="0">
            <a:spAutoFit/>
          </a:bodyPr>
          <a:lstStyle/>
          <a:p>
            <a:pPr fontAlgn="auto">
              <a:spcBef>
                <a:spcPts val="0"/>
              </a:spcBef>
              <a:spcAft>
                <a:spcPts val="0"/>
              </a:spcAft>
            </a:pPr>
            <a:r>
              <a:rPr lang="en-US" sz="2400" dirty="0" smtClean="0">
                <a:solidFill>
                  <a:srgbClr val="C00000"/>
                </a:solidFill>
                <a:cs typeface="Arial" charset="0"/>
              </a:rPr>
              <a:t>Optimum: support thickness = crystal thickness</a:t>
            </a:r>
          </a:p>
          <a:p>
            <a:pPr fontAlgn="auto">
              <a:spcBef>
                <a:spcPts val="0"/>
              </a:spcBef>
              <a:spcAft>
                <a:spcPts val="0"/>
              </a:spcAft>
            </a:pPr>
            <a:r>
              <a:rPr lang="en-US" sz="2400" dirty="0">
                <a:solidFill>
                  <a:srgbClr val="C00000"/>
                </a:solidFill>
                <a:cs typeface="Arial" charset="0"/>
              </a:rPr>
              <a:t> </a:t>
            </a:r>
            <a:r>
              <a:rPr lang="en-US" sz="2400" dirty="0" smtClean="0">
                <a:solidFill>
                  <a:srgbClr val="C00000"/>
                </a:solidFill>
                <a:cs typeface="Arial" charset="0"/>
              </a:rPr>
              <a:t>                                          1 + 1 = 1.4</a:t>
            </a:r>
            <a:endParaRPr lang="en-US" sz="2400" dirty="0">
              <a:solidFill>
                <a:srgbClr val="C00000"/>
              </a:solidFill>
              <a:cs typeface="Arial" charset="0"/>
            </a:endParaRPr>
          </a:p>
        </p:txBody>
      </p:sp>
    </p:spTree>
    <p:extLst>
      <p:ext uri="{BB962C8B-B14F-4D97-AF65-F5344CB8AC3E}">
        <p14:creationId xmlns:p14="http://schemas.microsoft.com/office/powerpoint/2010/main" val="20955298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405992218"/>
              </p:ext>
            </p:extLst>
          </p:nvPr>
        </p:nvGraphicFramePr>
        <p:xfrm>
          <a:off x="384175" y="282575"/>
          <a:ext cx="8680450" cy="5983288"/>
        </p:xfrm>
        <a:graphic>
          <a:graphicData uri="http://schemas.openxmlformats.org/presentationml/2006/ole">
            <mc:AlternateContent xmlns:mc="http://schemas.openxmlformats.org/markup-compatibility/2006">
              <mc:Choice xmlns:v="urn:schemas-microsoft-com:vml" Requires="v">
                <p:oleObj spid="_x0000_s839756"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384175" y="282575"/>
                        <a:ext cx="8680450" cy="598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749969" y="6057900"/>
            <a:ext cx="3780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X-ray beam size (</a:t>
            </a:r>
            <a:r>
              <a:rPr lang="el-GR" altLang="en-US" sz="2800" b="1" dirty="0" smtClean="0">
                <a:solidFill>
                  <a:prstClr val="black"/>
                </a:solidFill>
              </a:rPr>
              <a:t>μ</a:t>
            </a:r>
            <a:r>
              <a:rPr lang="en-US" altLang="en-US" sz="2800" b="1" dirty="0" smtClean="0">
                <a:solidFill>
                  <a:prstClr val="black"/>
                </a:solidFill>
              </a:rPr>
              <a:t>m)</a:t>
            </a:r>
            <a:endParaRPr lang="en-US" altLang="en-US" sz="2800" b="1" dirty="0">
              <a:solidFill>
                <a:prstClr val="black"/>
              </a:solidFill>
            </a:endParaRPr>
          </a:p>
        </p:txBody>
      </p:sp>
      <p:sp>
        <p:nvSpPr>
          <p:cNvPr id="71685" name="Text Box 5"/>
          <p:cNvSpPr txBox="1">
            <a:spLocks noChangeArrowheads="1"/>
          </p:cNvSpPr>
          <p:nvPr/>
        </p:nvSpPr>
        <p:spPr bwMode="auto">
          <a:xfrm rot="-5400000">
            <a:off x="-886629" y="2784123"/>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solidFill>
                  <a:prstClr val="black"/>
                </a:solidFill>
              </a:rPr>
              <a:t>R</a:t>
            </a:r>
            <a:r>
              <a:rPr lang="en-US" altLang="en-US" sz="2800" b="1" dirty="0" smtClean="0">
                <a:solidFill>
                  <a:prstClr val="black"/>
                </a:solidFill>
              </a:rPr>
              <a:t>esolution (Å)</a:t>
            </a:r>
            <a:endParaRPr lang="en-US" altLang="en-US" sz="2800" b="1" dirty="0">
              <a:solidFill>
                <a:prstClr val="black"/>
              </a:solidFill>
            </a:endParaRPr>
          </a:p>
        </p:txBody>
      </p:sp>
      <p:grpSp>
        <p:nvGrpSpPr>
          <p:cNvPr id="12" name="Group 11"/>
          <p:cNvGrpSpPr/>
          <p:nvPr/>
        </p:nvGrpSpPr>
        <p:grpSpPr>
          <a:xfrm>
            <a:off x="2045041" y="3773713"/>
            <a:ext cx="1219402" cy="1097280"/>
            <a:chOff x="2378869" y="3265714"/>
            <a:chExt cx="1219402" cy="1097280"/>
          </a:xfrm>
        </p:grpSpPr>
        <p:sp>
          <p:nvSpPr>
            <p:cNvPr id="3" name="Arc 2"/>
            <p:cNvSpPr/>
            <p:nvPr/>
          </p:nvSpPr>
          <p:spPr>
            <a:xfrm>
              <a:off x="2924177" y="3271837"/>
              <a:ext cx="445294" cy="1064417"/>
            </a:xfrm>
            <a:prstGeom prst="arc">
              <a:avLst>
                <a:gd name="adj1" fmla="val 16200000"/>
                <a:gd name="adj2" fmla="val 5371115"/>
              </a:avLst>
            </a:prstGeom>
            <a:solidFill>
              <a:srgbClr val="FF9393"/>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 name="Arc 10"/>
            <p:cNvSpPr/>
            <p:nvPr/>
          </p:nvSpPr>
          <p:spPr>
            <a:xfrm>
              <a:off x="2717000" y="3278980"/>
              <a:ext cx="445294" cy="1064417"/>
            </a:xfrm>
            <a:prstGeom prst="arc">
              <a:avLst>
                <a:gd name="adj1" fmla="val 5381432"/>
                <a:gd name="adj2" fmla="val 16198100"/>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 name="Freeform 3"/>
            <p:cNvSpPr/>
            <p:nvPr/>
          </p:nvSpPr>
          <p:spPr>
            <a:xfrm>
              <a:off x="2814416" y="3267371"/>
              <a:ext cx="383622" cy="1085906"/>
            </a:xfrm>
            <a:custGeom>
              <a:avLst/>
              <a:gdLst>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14" fmla="*/ 359791 w 359791"/>
                <a:gd name="connsiteY14" fmla="*/ 13991 h 1085906"/>
                <a:gd name="connsiteX0" fmla="*/ 359791 w 383622"/>
                <a:gd name="connsiteY0" fmla="*/ 13991 h 1085906"/>
                <a:gd name="connsiteX1" fmla="*/ 276448 w 383622"/>
                <a:gd name="connsiteY1" fmla="*/ 4466 h 1085906"/>
                <a:gd name="connsiteX2" fmla="*/ 231204 w 383622"/>
                <a:gd name="connsiteY2" fmla="*/ 2085 h 1085906"/>
                <a:gd name="connsiteX3" fmla="*/ 152623 w 383622"/>
                <a:gd name="connsiteY3" fmla="*/ 2085 h 1085906"/>
                <a:gd name="connsiteX4" fmla="*/ 93091 w 383622"/>
                <a:gd name="connsiteY4" fmla="*/ 16373 h 1085906"/>
                <a:gd name="connsiteX5" fmla="*/ 45466 w 383622"/>
                <a:gd name="connsiteY5" fmla="*/ 164010 h 1085906"/>
                <a:gd name="connsiteX6" fmla="*/ 223 w 383622"/>
                <a:gd name="connsiteY6" fmla="*/ 595016 h 1085906"/>
                <a:gd name="connsiteX7" fmla="*/ 31179 w 383622"/>
                <a:gd name="connsiteY7" fmla="*/ 976016 h 1085906"/>
                <a:gd name="connsiteX8" fmla="*/ 97854 w 383622"/>
                <a:gd name="connsiteY8" fmla="*/ 1073648 h 1085906"/>
                <a:gd name="connsiteX9" fmla="*/ 159766 w 383622"/>
                <a:gd name="connsiteY9" fmla="*/ 1080791 h 1085906"/>
                <a:gd name="connsiteX10" fmla="*/ 219298 w 383622"/>
                <a:gd name="connsiteY10" fmla="*/ 1085554 h 1085906"/>
                <a:gd name="connsiteX11" fmla="*/ 276448 w 383622"/>
                <a:gd name="connsiteY11" fmla="*/ 1085554 h 1085906"/>
                <a:gd name="connsiteX12" fmla="*/ 340741 w 383622"/>
                <a:gd name="connsiteY12" fmla="*/ 1085554 h 1085906"/>
                <a:gd name="connsiteX13" fmla="*/ 359791 w 383622"/>
                <a:gd name="connsiteY13" fmla="*/ 1083173 h 1085906"/>
                <a:gd name="connsiteX14" fmla="*/ 383604 w 383622"/>
                <a:gd name="connsiteY14" fmla="*/ 466429 h 1085906"/>
                <a:gd name="connsiteX15" fmla="*/ 359791 w 383622"/>
                <a:gd name="connsiteY15" fmla="*/ 13991 h 108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622" h="1085906">
                  <a:moveTo>
                    <a:pt x="359791" y="13991"/>
                  </a:moveTo>
                  <a:lnTo>
                    <a:pt x="276448" y="4466"/>
                  </a:lnTo>
                  <a:cubicBezTo>
                    <a:pt x="255017" y="2482"/>
                    <a:pt x="251841" y="2482"/>
                    <a:pt x="231204" y="2085"/>
                  </a:cubicBezTo>
                  <a:cubicBezTo>
                    <a:pt x="210567" y="1688"/>
                    <a:pt x="175642" y="-296"/>
                    <a:pt x="152623" y="2085"/>
                  </a:cubicBezTo>
                  <a:cubicBezTo>
                    <a:pt x="129604" y="4466"/>
                    <a:pt x="110950" y="-10614"/>
                    <a:pt x="93091" y="16373"/>
                  </a:cubicBezTo>
                  <a:cubicBezTo>
                    <a:pt x="75232" y="43360"/>
                    <a:pt x="60944" y="67570"/>
                    <a:pt x="45466" y="164010"/>
                  </a:cubicBezTo>
                  <a:cubicBezTo>
                    <a:pt x="29988" y="260450"/>
                    <a:pt x="2604" y="459682"/>
                    <a:pt x="223" y="595016"/>
                  </a:cubicBezTo>
                  <a:cubicBezTo>
                    <a:pt x="-2158" y="730350"/>
                    <a:pt x="14907" y="896244"/>
                    <a:pt x="31179" y="976016"/>
                  </a:cubicBezTo>
                  <a:cubicBezTo>
                    <a:pt x="47451" y="1055788"/>
                    <a:pt x="76423" y="1056185"/>
                    <a:pt x="97854" y="1073648"/>
                  </a:cubicBezTo>
                  <a:cubicBezTo>
                    <a:pt x="119285" y="1091111"/>
                    <a:pt x="139525" y="1078807"/>
                    <a:pt x="159766" y="1080791"/>
                  </a:cubicBezTo>
                  <a:cubicBezTo>
                    <a:pt x="180007" y="1082775"/>
                    <a:pt x="199851" y="1084760"/>
                    <a:pt x="219298" y="1085554"/>
                  </a:cubicBezTo>
                  <a:cubicBezTo>
                    <a:pt x="238745" y="1086348"/>
                    <a:pt x="276448" y="1085554"/>
                    <a:pt x="276448" y="1085554"/>
                  </a:cubicBezTo>
                  <a:lnTo>
                    <a:pt x="340741" y="1085554"/>
                  </a:lnTo>
                  <a:cubicBezTo>
                    <a:pt x="354631" y="1085157"/>
                    <a:pt x="357211" y="1084165"/>
                    <a:pt x="359791" y="1083173"/>
                  </a:cubicBezTo>
                  <a:cubicBezTo>
                    <a:pt x="358997" y="875210"/>
                    <a:pt x="384398" y="674392"/>
                    <a:pt x="383604" y="466429"/>
                  </a:cubicBezTo>
                  <a:lnTo>
                    <a:pt x="359791" y="13991"/>
                  </a:lnTo>
                  <a:close/>
                </a:path>
              </a:pathLst>
            </a:custGeom>
            <a:solidFill>
              <a:srgbClr val="FF9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Arc 8"/>
            <p:cNvSpPr/>
            <p:nvPr/>
          </p:nvSpPr>
          <p:spPr>
            <a:xfrm>
              <a:off x="2702714" y="3276599"/>
              <a:ext cx="423869" cy="1064417"/>
            </a:xfrm>
            <a:prstGeom prst="arc">
              <a:avLst>
                <a:gd name="adj1" fmla="val 16200000"/>
                <a:gd name="adj2" fmla="val 5371115"/>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 name="Arc 9"/>
            <p:cNvSpPr/>
            <p:nvPr/>
          </p:nvSpPr>
          <p:spPr>
            <a:xfrm>
              <a:off x="2921795" y="3274218"/>
              <a:ext cx="445294" cy="1064417"/>
            </a:xfrm>
            <a:prstGeom prst="arc">
              <a:avLst>
                <a:gd name="adj1" fmla="val 5340443"/>
                <a:gd name="adj2" fmla="val 16483218"/>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 name="Oval 1"/>
            <p:cNvSpPr/>
            <p:nvPr/>
          </p:nvSpPr>
          <p:spPr>
            <a:xfrm>
              <a:off x="2500991" y="3265714"/>
              <a:ext cx="1097280" cy="109728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2719388" y="3700463"/>
              <a:ext cx="200025" cy="228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Can 4"/>
            <p:cNvSpPr/>
            <p:nvPr/>
          </p:nvSpPr>
          <p:spPr>
            <a:xfrm rot="16200000">
              <a:off x="2534841" y="3542110"/>
              <a:ext cx="235744" cy="547688"/>
            </a:xfrm>
            <a:prstGeom prst="can">
              <a:avLst>
                <a:gd name="adj" fmla="val 93434"/>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0" name="Oval 19"/>
          <p:cNvSpPr/>
          <p:nvPr/>
        </p:nvSpPr>
        <p:spPr>
          <a:xfrm>
            <a:off x="6775448" y="3751942"/>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an 21"/>
          <p:cNvSpPr/>
          <p:nvPr/>
        </p:nvSpPr>
        <p:spPr>
          <a:xfrm rot="16200000">
            <a:off x="6342746" y="3585031"/>
            <a:ext cx="1901371" cy="1436912"/>
          </a:xfrm>
          <a:prstGeom prst="can">
            <a:avLst>
              <a:gd name="adj" fmla="val 58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4373334" y="3788227"/>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Can 24"/>
          <p:cNvSpPr/>
          <p:nvPr/>
        </p:nvSpPr>
        <p:spPr>
          <a:xfrm rot="16200000">
            <a:off x="4321635" y="3523342"/>
            <a:ext cx="1088571" cy="1647372"/>
          </a:xfrm>
          <a:prstGeom prst="can">
            <a:avLst>
              <a:gd name="adj" fmla="val 70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6633029" y="2975428"/>
            <a:ext cx="1175657" cy="369332"/>
          </a:xfrm>
          <a:prstGeom prst="rect">
            <a:avLst/>
          </a:prstGeom>
          <a:noFill/>
        </p:spPr>
        <p:txBody>
          <a:bodyPr wrap="square" rtlCol="0">
            <a:spAutoFit/>
          </a:bodyPr>
          <a:lstStyle/>
          <a:p>
            <a:pPr algn="ctr"/>
            <a:r>
              <a:rPr lang="en-US" dirty="0" smtClean="0">
                <a:solidFill>
                  <a:prstClr val="black"/>
                </a:solidFill>
              </a:rPr>
              <a:t>too big</a:t>
            </a:r>
            <a:endParaRPr lang="en-US" dirty="0">
              <a:solidFill>
                <a:prstClr val="black"/>
              </a:solidFill>
            </a:endParaRPr>
          </a:p>
        </p:txBody>
      </p:sp>
      <p:sp>
        <p:nvSpPr>
          <p:cNvPr id="27" name="TextBox 26"/>
          <p:cNvSpPr txBox="1"/>
          <p:nvPr/>
        </p:nvSpPr>
        <p:spPr>
          <a:xfrm>
            <a:off x="2111828" y="3345542"/>
            <a:ext cx="1175657" cy="369332"/>
          </a:xfrm>
          <a:prstGeom prst="rect">
            <a:avLst/>
          </a:prstGeom>
          <a:noFill/>
        </p:spPr>
        <p:txBody>
          <a:bodyPr wrap="square" rtlCol="0">
            <a:spAutoFit/>
          </a:bodyPr>
          <a:lstStyle/>
          <a:p>
            <a:pPr algn="ctr"/>
            <a:r>
              <a:rPr lang="en-US" dirty="0" smtClean="0">
                <a:solidFill>
                  <a:prstClr val="black"/>
                </a:solidFill>
              </a:rPr>
              <a:t>too small</a:t>
            </a:r>
            <a:endParaRPr lang="en-US" dirty="0">
              <a:solidFill>
                <a:prstClr val="black"/>
              </a:solidFill>
            </a:endParaRPr>
          </a:p>
        </p:txBody>
      </p:sp>
      <p:sp>
        <p:nvSpPr>
          <p:cNvPr id="28" name="TextBox 27"/>
          <p:cNvSpPr txBox="1"/>
          <p:nvPr/>
        </p:nvSpPr>
        <p:spPr>
          <a:xfrm>
            <a:off x="4288972" y="3360057"/>
            <a:ext cx="1175657" cy="369332"/>
          </a:xfrm>
          <a:prstGeom prst="rect">
            <a:avLst/>
          </a:prstGeom>
          <a:noFill/>
        </p:spPr>
        <p:txBody>
          <a:bodyPr wrap="square" rtlCol="0">
            <a:spAutoFit/>
          </a:bodyPr>
          <a:lstStyle/>
          <a:p>
            <a:pPr algn="ctr"/>
            <a:r>
              <a:rPr lang="en-US" dirty="0">
                <a:solidFill>
                  <a:prstClr val="black"/>
                </a:solidFill>
              </a:rPr>
              <a:t>j</a:t>
            </a:r>
            <a:r>
              <a:rPr lang="en-US" dirty="0" smtClean="0">
                <a:solidFill>
                  <a:prstClr val="black"/>
                </a:solidFill>
              </a:rPr>
              <a:t>ust right</a:t>
            </a:r>
            <a:endParaRPr lang="en-US" dirty="0">
              <a:solidFill>
                <a:prstClr val="black"/>
              </a:solidFill>
            </a:endParaRPr>
          </a:p>
        </p:txBody>
      </p:sp>
      <p:sp>
        <p:nvSpPr>
          <p:cNvPr id="6" name="TextBox 5"/>
          <p:cNvSpPr txBox="1"/>
          <p:nvPr/>
        </p:nvSpPr>
        <p:spPr>
          <a:xfrm>
            <a:off x="1573278" y="1693875"/>
            <a:ext cx="1159292" cy="923330"/>
          </a:xfrm>
          <a:prstGeom prst="rect">
            <a:avLst/>
          </a:prstGeom>
          <a:noFill/>
        </p:spPr>
        <p:txBody>
          <a:bodyPr wrap="none" rtlCol="0">
            <a:spAutoFit/>
          </a:bodyPr>
          <a:lstStyle/>
          <a:p>
            <a:r>
              <a:rPr lang="en-US" dirty="0"/>
              <a:t>l</a:t>
            </a:r>
            <a:r>
              <a:rPr lang="en-US" dirty="0" smtClean="0"/>
              <a:t>imited by</a:t>
            </a:r>
          </a:p>
          <a:p>
            <a:r>
              <a:rPr lang="en-US" dirty="0"/>
              <a:t>r</a:t>
            </a:r>
            <a:r>
              <a:rPr lang="en-US" dirty="0" smtClean="0"/>
              <a:t>adiation</a:t>
            </a:r>
          </a:p>
          <a:p>
            <a:r>
              <a:rPr lang="en-US" dirty="0" smtClean="0"/>
              <a:t>damage</a:t>
            </a:r>
            <a:endParaRPr lang="en-US" dirty="0"/>
          </a:p>
        </p:txBody>
      </p:sp>
      <p:sp>
        <p:nvSpPr>
          <p:cNvPr id="23" name="TextBox 22"/>
          <p:cNvSpPr txBox="1"/>
          <p:nvPr/>
        </p:nvSpPr>
        <p:spPr>
          <a:xfrm>
            <a:off x="6858066" y="1681903"/>
            <a:ext cx="1390124" cy="923330"/>
          </a:xfrm>
          <a:prstGeom prst="rect">
            <a:avLst/>
          </a:prstGeom>
          <a:noFill/>
        </p:spPr>
        <p:txBody>
          <a:bodyPr wrap="none" rtlCol="0">
            <a:spAutoFit/>
          </a:bodyPr>
          <a:lstStyle/>
          <a:p>
            <a:r>
              <a:rPr lang="en-US" dirty="0"/>
              <a:t>l</a:t>
            </a:r>
            <a:r>
              <a:rPr lang="en-US" dirty="0" smtClean="0"/>
              <a:t>imited by</a:t>
            </a:r>
          </a:p>
          <a:p>
            <a:r>
              <a:rPr lang="en-US" dirty="0"/>
              <a:t>e</a:t>
            </a:r>
            <a:r>
              <a:rPr lang="en-US" dirty="0" smtClean="0"/>
              <a:t>xcess</a:t>
            </a:r>
          </a:p>
          <a:p>
            <a:r>
              <a:rPr lang="en-US" dirty="0" smtClean="0"/>
              <a:t>background</a:t>
            </a:r>
            <a:endParaRPr lang="en-US" dirty="0"/>
          </a:p>
        </p:txBody>
      </p:sp>
    </p:spTree>
    <p:extLst>
      <p:ext uri="{BB962C8B-B14F-4D97-AF65-F5344CB8AC3E}">
        <p14:creationId xmlns:p14="http://schemas.microsoft.com/office/powerpoint/2010/main" val="2554793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Freeform 2"/>
          <p:cNvSpPr>
            <a:spLocks/>
          </p:cNvSpPr>
          <p:nvPr/>
        </p:nvSpPr>
        <p:spPr bwMode="auto">
          <a:xfrm>
            <a:off x="2105025" y="2432050"/>
            <a:ext cx="2016125" cy="2663825"/>
          </a:xfrm>
          <a:custGeom>
            <a:avLst/>
            <a:gdLst>
              <a:gd name="T0" fmla="*/ 0 w 1270"/>
              <a:gd name="T1" fmla="*/ 2104331263 h 1678"/>
              <a:gd name="T2" fmla="*/ 574595625 w 1270"/>
              <a:gd name="T3" fmla="*/ 2147483647 h 1678"/>
              <a:gd name="T4" fmla="*/ 715724375 w 1270"/>
              <a:gd name="T5" fmla="*/ 2147483647 h 1678"/>
              <a:gd name="T6" fmla="*/ 1330642500 w 1270"/>
              <a:gd name="T7" fmla="*/ 2147483647 h 1678"/>
              <a:gd name="T8" fmla="*/ 2106850625 w 1270"/>
              <a:gd name="T9" fmla="*/ 2147483647 h 1678"/>
              <a:gd name="T10" fmla="*/ 2147483647 w 1270"/>
              <a:gd name="T11" fmla="*/ 2147483647 h 1678"/>
              <a:gd name="T12" fmla="*/ 2147483647 w 1270"/>
              <a:gd name="T13" fmla="*/ 2147483647 h 1678"/>
              <a:gd name="T14" fmla="*/ 2147483647 w 1270"/>
              <a:gd name="T15" fmla="*/ 1310481250 h 1678"/>
              <a:gd name="T16" fmla="*/ 2147483647 w 1270"/>
              <a:gd name="T17" fmla="*/ 433466875 h 1678"/>
              <a:gd name="T18" fmla="*/ 2147483647 w 1270"/>
              <a:gd name="T19" fmla="*/ 294859075 h 1678"/>
              <a:gd name="T20" fmla="*/ 1549896888 w 1270"/>
              <a:gd name="T21" fmla="*/ 156249688 h 1678"/>
              <a:gd name="T22" fmla="*/ 1033264063 w 1270"/>
              <a:gd name="T23" fmla="*/ 1229836250 h 1678"/>
              <a:gd name="T24" fmla="*/ 98286888 w 1270"/>
              <a:gd name="T25" fmla="*/ 1985883125 h 1678"/>
              <a:gd name="T26" fmla="*/ 0 w 1270"/>
              <a:gd name="T27" fmla="*/ 2104331263 h 16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70" h="1678">
                <a:moveTo>
                  <a:pt x="0" y="835"/>
                </a:moveTo>
                <a:cubicBezTo>
                  <a:pt x="93" y="953"/>
                  <a:pt x="181" y="1079"/>
                  <a:pt x="228" y="1190"/>
                </a:cubicBezTo>
                <a:cubicBezTo>
                  <a:pt x="275" y="1301"/>
                  <a:pt x="234" y="1436"/>
                  <a:pt x="284" y="1498"/>
                </a:cubicBezTo>
                <a:cubicBezTo>
                  <a:pt x="334" y="1560"/>
                  <a:pt x="436" y="1539"/>
                  <a:pt x="528" y="1561"/>
                </a:cubicBezTo>
                <a:cubicBezTo>
                  <a:pt x="620" y="1583"/>
                  <a:pt x="753" y="1678"/>
                  <a:pt x="836" y="1632"/>
                </a:cubicBezTo>
                <a:cubicBezTo>
                  <a:pt x="919" y="1586"/>
                  <a:pt x="958" y="1401"/>
                  <a:pt x="1025" y="1285"/>
                </a:cubicBezTo>
                <a:cubicBezTo>
                  <a:pt x="1092" y="1169"/>
                  <a:pt x="1206" y="1066"/>
                  <a:pt x="1238" y="938"/>
                </a:cubicBezTo>
                <a:cubicBezTo>
                  <a:pt x="1270" y="810"/>
                  <a:pt x="1223" y="648"/>
                  <a:pt x="1215" y="520"/>
                </a:cubicBezTo>
                <a:cubicBezTo>
                  <a:pt x="1207" y="392"/>
                  <a:pt x="1241" y="239"/>
                  <a:pt x="1191" y="172"/>
                </a:cubicBezTo>
                <a:cubicBezTo>
                  <a:pt x="1141" y="105"/>
                  <a:pt x="1011" y="135"/>
                  <a:pt x="915" y="117"/>
                </a:cubicBezTo>
                <a:cubicBezTo>
                  <a:pt x="819" y="99"/>
                  <a:pt x="699" y="0"/>
                  <a:pt x="615" y="62"/>
                </a:cubicBezTo>
                <a:cubicBezTo>
                  <a:pt x="531" y="124"/>
                  <a:pt x="506" y="367"/>
                  <a:pt x="410" y="488"/>
                </a:cubicBezTo>
                <a:cubicBezTo>
                  <a:pt x="314" y="609"/>
                  <a:pt x="176" y="704"/>
                  <a:pt x="39" y="788"/>
                </a:cubicBezTo>
                <a:cubicBezTo>
                  <a:pt x="39" y="788"/>
                  <a:pt x="0" y="835"/>
                  <a:pt x="0" y="835"/>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2" name="Rectangle 4"/>
          <p:cNvSpPr>
            <a:spLocks noGrp="1" noChangeArrowheads="1"/>
          </p:cNvSpPr>
          <p:nvPr>
            <p:ph type="title"/>
          </p:nvPr>
        </p:nvSpPr>
        <p:spPr/>
        <p:txBody>
          <a:bodyPr/>
          <a:lstStyle/>
          <a:p>
            <a:pPr eaLnBrk="1" hangingPunct="1"/>
            <a:r>
              <a:rPr lang="en-US" altLang="en-US" smtClean="0"/>
              <a:t>platy crystals</a:t>
            </a:r>
          </a:p>
        </p:txBody>
      </p:sp>
      <p:sp>
        <p:nvSpPr>
          <p:cNvPr id="171013" name="Rectangle 5"/>
          <p:cNvSpPr>
            <a:spLocks noChangeArrowheads="1"/>
          </p:cNvSpPr>
          <p:nvPr/>
        </p:nvSpPr>
        <p:spPr bwMode="auto">
          <a:xfrm rot="762849">
            <a:off x="2757488" y="2500313"/>
            <a:ext cx="1057275" cy="2527300"/>
          </a:xfrm>
          <a:prstGeom prst="rect">
            <a:avLst/>
          </a:prstGeom>
          <a:solidFill>
            <a:srgbClr val="FF616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nvGrpSpPr>
          <p:cNvPr id="2" name="Group 1"/>
          <p:cNvGrpSpPr/>
          <p:nvPr/>
        </p:nvGrpSpPr>
        <p:grpSpPr>
          <a:xfrm>
            <a:off x="6434138" y="2351088"/>
            <a:ext cx="369887" cy="2857500"/>
            <a:chOff x="6434138" y="2351088"/>
            <a:chExt cx="369887" cy="2857500"/>
          </a:xfrm>
        </p:grpSpPr>
        <p:sp>
          <p:nvSpPr>
            <p:cNvPr id="171011" name="Freeform 3"/>
            <p:cNvSpPr>
              <a:spLocks/>
            </p:cNvSpPr>
            <p:nvPr/>
          </p:nvSpPr>
          <p:spPr bwMode="auto">
            <a:xfrm>
              <a:off x="6434138" y="2351088"/>
              <a:ext cx="369887" cy="2857500"/>
            </a:xfrm>
            <a:custGeom>
              <a:avLst/>
              <a:gdLst>
                <a:gd name="T0" fmla="*/ 7559665 w 233"/>
                <a:gd name="T1" fmla="*/ 1456650313 h 1800"/>
                <a:gd name="T2" fmla="*/ 85685197 w 233"/>
                <a:gd name="T3" fmla="*/ 204133450 h 1800"/>
                <a:gd name="T4" fmla="*/ 345260146 w 233"/>
                <a:gd name="T5" fmla="*/ 224294700 h 1800"/>
                <a:gd name="T6" fmla="*/ 443546900 w 233"/>
                <a:gd name="T7" fmla="*/ 740925938 h 1800"/>
                <a:gd name="T8" fmla="*/ 544353014 w 233"/>
                <a:gd name="T9" fmla="*/ 1398687513 h 1800"/>
                <a:gd name="T10" fmla="*/ 564514237 w 233"/>
                <a:gd name="T11" fmla="*/ 2147483647 h 1800"/>
                <a:gd name="T12" fmla="*/ 403224455 w 233"/>
                <a:gd name="T13" fmla="*/ 2147483647 h 1800"/>
                <a:gd name="T14" fmla="*/ 126007642 w 233"/>
                <a:gd name="T15" fmla="*/ 2147483647 h 1800"/>
                <a:gd name="T16" fmla="*/ 7559665 w 233"/>
                <a:gd name="T17" fmla="*/ 2147483647 h 1800"/>
                <a:gd name="T18" fmla="*/ 85685197 w 233"/>
                <a:gd name="T19" fmla="*/ 2147483647 h 1800"/>
                <a:gd name="T20" fmla="*/ 7559665 w 233"/>
                <a:gd name="T21" fmla="*/ 1456650313 h 18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3" h="1800">
                  <a:moveTo>
                    <a:pt x="3" y="578"/>
                  </a:moveTo>
                  <a:cubicBezTo>
                    <a:pt x="9" y="438"/>
                    <a:pt x="12" y="162"/>
                    <a:pt x="34" y="81"/>
                  </a:cubicBezTo>
                  <a:cubicBezTo>
                    <a:pt x="56" y="0"/>
                    <a:pt x="113" y="54"/>
                    <a:pt x="137" y="89"/>
                  </a:cubicBezTo>
                  <a:cubicBezTo>
                    <a:pt x="161" y="124"/>
                    <a:pt x="163" y="216"/>
                    <a:pt x="176" y="294"/>
                  </a:cubicBezTo>
                  <a:cubicBezTo>
                    <a:pt x="189" y="372"/>
                    <a:pt x="208" y="389"/>
                    <a:pt x="216" y="555"/>
                  </a:cubicBezTo>
                  <a:cubicBezTo>
                    <a:pt x="224" y="721"/>
                    <a:pt x="233" y="1097"/>
                    <a:pt x="224" y="1289"/>
                  </a:cubicBezTo>
                  <a:cubicBezTo>
                    <a:pt x="215" y="1481"/>
                    <a:pt x="189" y="1633"/>
                    <a:pt x="160" y="1707"/>
                  </a:cubicBezTo>
                  <a:cubicBezTo>
                    <a:pt x="131" y="1781"/>
                    <a:pt x="76" y="1800"/>
                    <a:pt x="50" y="1730"/>
                  </a:cubicBezTo>
                  <a:cubicBezTo>
                    <a:pt x="24" y="1660"/>
                    <a:pt x="6" y="1424"/>
                    <a:pt x="3" y="1289"/>
                  </a:cubicBezTo>
                  <a:cubicBezTo>
                    <a:pt x="0" y="1154"/>
                    <a:pt x="34" y="1036"/>
                    <a:pt x="34" y="918"/>
                  </a:cubicBezTo>
                  <a:cubicBezTo>
                    <a:pt x="34" y="800"/>
                    <a:pt x="9" y="649"/>
                    <a:pt x="3" y="578"/>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4" name="Freeform 6"/>
            <p:cNvSpPr>
              <a:spLocks/>
            </p:cNvSpPr>
            <p:nvPr/>
          </p:nvSpPr>
          <p:spPr bwMode="auto">
            <a:xfrm>
              <a:off x="6521450" y="2481263"/>
              <a:ext cx="92075" cy="2605087"/>
            </a:xfrm>
            <a:custGeom>
              <a:avLst/>
              <a:gdLst>
                <a:gd name="T0" fmla="*/ 88206263 w 58"/>
                <a:gd name="T1" fmla="*/ 0 h 1641"/>
                <a:gd name="T2" fmla="*/ 7561263 w 58"/>
                <a:gd name="T3" fmla="*/ 1252516622 h 1641"/>
                <a:gd name="T4" fmla="*/ 128528763 w 58"/>
                <a:gd name="T5" fmla="*/ 2127011467 h 1641"/>
                <a:gd name="T6" fmla="*/ 27722513 w 58"/>
                <a:gd name="T7" fmla="*/ 2147483647 h 1641"/>
                <a:gd name="T8" fmla="*/ 146169063 w 58"/>
                <a:gd name="T9" fmla="*/ 2147483647 h 16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641">
                  <a:moveTo>
                    <a:pt x="35" y="0"/>
                  </a:moveTo>
                  <a:cubicBezTo>
                    <a:pt x="17" y="178"/>
                    <a:pt x="0" y="356"/>
                    <a:pt x="3" y="497"/>
                  </a:cubicBezTo>
                  <a:cubicBezTo>
                    <a:pt x="6" y="638"/>
                    <a:pt x="50" y="727"/>
                    <a:pt x="51" y="844"/>
                  </a:cubicBezTo>
                  <a:cubicBezTo>
                    <a:pt x="52" y="961"/>
                    <a:pt x="10" y="1066"/>
                    <a:pt x="11" y="1199"/>
                  </a:cubicBezTo>
                  <a:cubicBezTo>
                    <a:pt x="12" y="1332"/>
                    <a:pt x="35" y="1486"/>
                    <a:pt x="58" y="1641"/>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5" name="Oval 7"/>
            <p:cNvSpPr>
              <a:spLocks noChangeArrowheads="1"/>
            </p:cNvSpPr>
            <p:nvPr/>
          </p:nvSpPr>
          <p:spPr bwMode="auto">
            <a:xfrm>
              <a:off x="6611938" y="3155950"/>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1016" name="Oval 8"/>
            <p:cNvSpPr>
              <a:spLocks noChangeArrowheads="1"/>
            </p:cNvSpPr>
            <p:nvPr/>
          </p:nvSpPr>
          <p:spPr bwMode="auto">
            <a:xfrm>
              <a:off x="6611938" y="4322763"/>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nvGrpSpPr>
          <p:cNvPr id="171017" name="Group 9"/>
          <p:cNvGrpSpPr>
            <a:grpSpLocks/>
          </p:cNvGrpSpPr>
          <p:nvPr/>
        </p:nvGrpSpPr>
        <p:grpSpPr bwMode="auto">
          <a:xfrm>
            <a:off x="-31750" y="3219450"/>
            <a:ext cx="4105275" cy="1277938"/>
            <a:chOff x="816" y="2123"/>
            <a:chExt cx="2586" cy="805"/>
          </a:xfrm>
        </p:grpSpPr>
        <p:sp>
          <p:nvSpPr>
            <p:cNvPr id="171018" name="Freeform 10"/>
            <p:cNvSpPr>
              <a:spLocks noChangeAspect="1"/>
            </p:cNvSpPr>
            <p:nvPr/>
          </p:nvSpPr>
          <p:spPr bwMode="auto">
            <a:xfrm flipH="1">
              <a:off x="2001" y="2123"/>
              <a:ext cx="1401" cy="805"/>
            </a:xfrm>
            <a:custGeom>
              <a:avLst/>
              <a:gdLst>
                <a:gd name="T0" fmla="*/ 740 w 2552"/>
                <a:gd name="T1" fmla="*/ 173 h 1384"/>
                <a:gd name="T2" fmla="*/ 364 w 2552"/>
                <a:gd name="T3" fmla="*/ 433 h 1384"/>
                <a:gd name="T4" fmla="*/ 104 w 2552"/>
                <a:gd name="T5" fmla="*/ 384 h 1384"/>
                <a:gd name="T6" fmla="*/ 2 w 2552"/>
                <a:gd name="T7" fmla="*/ 206 h 1384"/>
                <a:gd name="T8" fmla="*/ 89 w 2552"/>
                <a:gd name="T9" fmla="*/ 43 h 1384"/>
                <a:gd name="T10" fmla="*/ 321 w 2552"/>
                <a:gd name="T11" fmla="*/ 11 h 1384"/>
                <a:gd name="T12" fmla="*/ 509 w 2552"/>
                <a:gd name="T13" fmla="*/ 108 h 1384"/>
                <a:gd name="T14" fmla="*/ 711 w 2552"/>
                <a:gd name="T15" fmla="*/ 190 h 1384"/>
                <a:gd name="T16" fmla="*/ 769 w 2552"/>
                <a:gd name="T17" fmla="*/ 19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19" name="Freeform 11"/>
            <p:cNvSpPr>
              <a:spLocks/>
            </p:cNvSpPr>
            <p:nvPr/>
          </p:nvSpPr>
          <p:spPr bwMode="auto">
            <a:xfrm flipH="1">
              <a:off x="816" y="2347"/>
              <a:ext cx="1306" cy="168"/>
            </a:xfrm>
            <a:custGeom>
              <a:avLst/>
              <a:gdLst>
                <a:gd name="T0" fmla="*/ 0 w 712"/>
                <a:gd name="T1" fmla="*/ 344 h 66"/>
                <a:gd name="T2" fmla="*/ 416 w 712"/>
                <a:gd name="T3" fmla="*/ 8 h 66"/>
                <a:gd name="T4" fmla="*/ 888 w 712"/>
                <a:gd name="T5" fmla="*/ 395 h 66"/>
                <a:gd name="T6" fmla="*/ 1412 w 712"/>
                <a:gd name="T7" fmla="*/ 33 h 66"/>
                <a:gd name="T8" fmla="*/ 1898 w 712"/>
                <a:gd name="T9" fmla="*/ 420 h 66"/>
                <a:gd name="T10" fmla="*/ 2396 w 712"/>
                <a:gd name="T11" fmla="*/ 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1020" name="Freeform 12"/>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397786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Oval 2"/>
          <p:cNvSpPr>
            <a:spLocks noChangeArrowheads="1"/>
          </p:cNvSpPr>
          <p:nvPr/>
        </p:nvSpPr>
        <p:spPr bwMode="auto">
          <a:xfrm>
            <a:off x="5013325" y="1955800"/>
            <a:ext cx="3432175" cy="35687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35" name="Oval 3"/>
          <p:cNvSpPr>
            <a:spLocks noChangeArrowheads="1"/>
          </p:cNvSpPr>
          <p:nvPr/>
        </p:nvSpPr>
        <p:spPr bwMode="auto">
          <a:xfrm>
            <a:off x="1227138" y="1979613"/>
            <a:ext cx="3432175" cy="35687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36" name="Freeform 4"/>
          <p:cNvSpPr>
            <a:spLocks/>
          </p:cNvSpPr>
          <p:nvPr/>
        </p:nvSpPr>
        <p:spPr bwMode="auto">
          <a:xfrm>
            <a:off x="692150" y="2190750"/>
            <a:ext cx="3857625" cy="3152775"/>
          </a:xfrm>
          <a:custGeom>
            <a:avLst/>
            <a:gdLst>
              <a:gd name="T0" fmla="*/ 153730325 w 2430"/>
              <a:gd name="T1" fmla="*/ 2147483647 h 1986"/>
              <a:gd name="T2" fmla="*/ 1844754375 w 2430"/>
              <a:gd name="T3" fmla="*/ 2147483647 h 1986"/>
              <a:gd name="T4" fmla="*/ 2147483647 w 2430"/>
              <a:gd name="T5" fmla="*/ 2147483647 h 1986"/>
              <a:gd name="T6" fmla="*/ 2147483647 w 2430"/>
              <a:gd name="T7" fmla="*/ 2147483647 h 1986"/>
              <a:gd name="T8" fmla="*/ 2147483647 w 2430"/>
              <a:gd name="T9" fmla="*/ 2147483647 h 1986"/>
              <a:gd name="T10" fmla="*/ 2147483647 w 2430"/>
              <a:gd name="T11" fmla="*/ 2147483647 h 1986"/>
              <a:gd name="T12" fmla="*/ 2147483647 w 2430"/>
              <a:gd name="T13" fmla="*/ 2147483647 h 1986"/>
              <a:gd name="T14" fmla="*/ 2147483647 w 2430"/>
              <a:gd name="T15" fmla="*/ 1771670638 h 1986"/>
              <a:gd name="T16" fmla="*/ 2147483647 w 2430"/>
              <a:gd name="T17" fmla="*/ 677922825 h 1986"/>
              <a:gd name="T18" fmla="*/ 2147483647 w 2430"/>
              <a:gd name="T19" fmla="*/ 161290000 h 1986"/>
              <a:gd name="T20" fmla="*/ 2147483647 w 2430"/>
              <a:gd name="T21" fmla="*/ 80645000 h 1986"/>
              <a:gd name="T22" fmla="*/ 2147483647 w 2430"/>
              <a:gd name="T23" fmla="*/ 637600325 h 1986"/>
              <a:gd name="T24" fmla="*/ 1784270625 w 2430"/>
              <a:gd name="T25" fmla="*/ 1512093750 h 1986"/>
              <a:gd name="T26" fmla="*/ 272176875 w 2430"/>
              <a:gd name="T27" fmla="*/ 2147483647 h 1986"/>
              <a:gd name="T28" fmla="*/ 153730325 w 2430"/>
              <a:gd name="T29" fmla="*/ 2147483647 h 19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30" h="1986">
                <a:moveTo>
                  <a:pt x="61" y="979"/>
                </a:moveTo>
                <a:cubicBezTo>
                  <a:pt x="28" y="1050"/>
                  <a:pt x="574" y="1242"/>
                  <a:pt x="732" y="1366"/>
                </a:cubicBezTo>
                <a:cubicBezTo>
                  <a:pt x="890" y="1490"/>
                  <a:pt x="915" y="1630"/>
                  <a:pt x="1008" y="1721"/>
                </a:cubicBezTo>
                <a:cubicBezTo>
                  <a:pt x="1101" y="1812"/>
                  <a:pt x="1171" y="1868"/>
                  <a:pt x="1292" y="1910"/>
                </a:cubicBezTo>
                <a:cubicBezTo>
                  <a:pt x="1413" y="1952"/>
                  <a:pt x="1593" y="1986"/>
                  <a:pt x="1734" y="1973"/>
                </a:cubicBezTo>
                <a:cubicBezTo>
                  <a:pt x="1875" y="1960"/>
                  <a:pt x="2027" y="1935"/>
                  <a:pt x="2136" y="1831"/>
                </a:cubicBezTo>
                <a:cubicBezTo>
                  <a:pt x="2245" y="1727"/>
                  <a:pt x="2348" y="1538"/>
                  <a:pt x="2389" y="1350"/>
                </a:cubicBezTo>
                <a:cubicBezTo>
                  <a:pt x="2430" y="1162"/>
                  <a:pt x="2407" y="883"/>
                  <a:pt x="2381" y="703"/>
                </a:cubicBezTo>
                <a:cubicBezTo>
                  <a:pt x="2355" y="523"/>
                  <a:pt x="2309" y="375"/>
                  <a:pt x="2231" y="269"/>
                </a:cubicBezTo>
                <a:cubicBezTo>
                  <a:pt x="2153" y="163"/>
                  <a:pt x="2066" y="103"/>
                  <a:pt x="1915" y="64"/>
                </a:cubicBezTo>
                <a:cubicBezTo>
                  <a:pt x="1764" y="25"/>
                  <a:pt x="1483" y="0"/>
                  <a:pt x="1324" y="32"/>
                </a:cubicBezTo>
                <a:cubicBezTo>
                  <a:pt x="1165" y="64"/>
                  <a:pt x="1064" y="158"/>
                  <a:pt x="961" y="253"/>
                </a:cubicBezTo>
                <a:cubicBezTo>
                  <a:pt x="858" y="348"/>
                  <a:pt x="850" y="484"/>
                  <a:pt x="708" y="600"/>
                </a:cubicBezTo>
                <a:cubicBezTo>
                  <a:pt x="566" y="716"/>
                  <a:pt x="216" y="885"/>
                  <a:pt x="108" y="948"/>
                </a:cubicBezTo>
                <a:cubicBezTo>
                  <a:pt x="0" y="1011"/>
                  <a:pt x="71" y="973"/>
                  <a:pt x="61" y="979"/>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37" name="Freeform 5"/>
          <p:cNvSpPr>
            <a:spLocks/>
          </p:cNvSpPr>
          <p:nvPr/>
        </p:nvSpPr>
        <p:spPr bwMode="auto">
          <a:xfrm>
            <a:off x="5502275" y="2290763"/>
            <a:ext cx="1957388" cy="2919412"/>
          </a:xfrm>
          <a:custGeom>
            <a:avLst/>
            <a:gdLst>
              <a:gd name="T0" fmla="*/ 73085344 w 1233"/>
              <a:gd name="T1" fmla="*/ 1454129113 h 1839"/>
              <a:gd name="T2" fmla="*/ 650200479 w 1233"/>
              <a:gd name="T3" fmla="*/ 279736502 h 1839"/>
              <a:gd name="T4" fmla="*/ 1882557993 w 1233"/>
              <a:gd name="T5" fmla="*/ 22680609 h 1839"/>
              <a:gd name="T6" fmla="*/ 2147483647 w 1233"/>
              <a:gd name="T7" fmla="*/ 420865228 h 1839"/>
              <a:gd name="T8" fmla="*/ 2147483647 w 1233"/>
              <a:gd name="T9" fmla="*/ 1454129113 h 1839"/>
              <a:gd name="T10" fmla="*/ 2147483647 w 1233"/>
              <a:gd name="T11" fmla="*/ 2147483647 h 1839"/>
              <a:gd name="T12" fmla="*/ 2147483647 w 1233"/>
              <a:gd name="T13" fmla="*/ 2147483647 h 1839"/>
              <a:gd name="T14" fmla="*/ 1287800966 w 1233"/>
              <a:gd name="T15" fmla="*/ 2147483647 h 1839"/>
              <a:gd name="T16" fmla="*/ 214214130 w 1233"/>
              <a:gd name="T17" fmla="*/ 2147483647 h 1839"/>
              <a:gd name="T18" fmla="*/ 73085344 w 1233"/>
              <a:gd name="T19" fmla="*/ 1454129113 h 18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33" h="1839">
                <a:moveTo>
                  <a:pt x="29" y="577"/>
                </a:moveTo>
                <a:cubicBezTo>
                  <a:pt x="58" y="360"/>
                  <a:pt x="138" y="206"/>
                  <a:pt x="258" y="111"/>
                </a:cubicBezTo>
                <a:cubicBezTo>
                  <a:pt x="378" y="16"/>
                  <a:pt x="623" y="0"/>
                  <a:pt x="747" y="9"/>
                </a:cubicBezTo>
                <a:cubicBezTo>
                  <a:pt x="871" y="18"/>
                  <a:pt x="922" y="72"/>
                  <a:pt x="1000" y="167"/>
                </a:cubicBezTo>
                <a:cubicBezTo>
                  <a:pt x="1078" y="262"/>
                  <a:pt x="1193" y="377"/>
                  <a:pt x="1213" y="577"/>
                </a:cubicBezTo>
                <a:cubicBezTo>
                  <a:pt x="1233" y="777"/>
                  <a:pt x="1177" y="1171"/>
                  <a:pt x="1118" y="1366"/>
                </a:cubicBezTo>
                <a:cubicBezTo>
                  <a:pt x="1059" y="1561"/>
                  <a:pt x="959" y="1675"/>
                  <a:pt x="858" y="1745"/>
                </a:cubicBezTo>
                <a:cubicBezTo>
                  <a:pt x="757" y="1815"/>
                  <a:pt x="640" y="1839"/>
                  <a:pt x="511" y="1784"/>
                </a:cubicBezTo>
                <a:cubicBezTo>
                  <a:pt x="382" y="1729"/>
                  <a:pt x="165" y="1614"/>
                  <a:pt x="85" y="1413"/>
                </a:cubicBezTo>
                <a:cubicBezTo>
                  <a:pt x="5" y="1212"/>
                  <a:pt x="0" y="794"/>
                  <a:pt x="29" y="577"/>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38" name="Rectangle 6"/>
          <p:cNvSpPr>
            <a:spLocks noGrp="1" noChangeArrowheads="1"/>
          </p:cNvSpPr>
          <p:nvPr>
            <p:ph type="title"/>
          </p:nvPr>
        </p:nvSpPr>
        <p:spPr/>
        <p:txBody>
          <a:bodyPr/>
          <a:lstStyle/>
          <a:p>
            <a:pPr eaLnBrk="1" hangingPunct="1"/>
            <a:r>
              <a:rPr lang="en-US" altLang="en-US" smtClean="0"/>
              <a:t>platy crystals</a:t>
            </a:r>
          </a:p>
        </p:txBody>
      </p:sp>
      <p:sp>
        <p:nvSpPr>
          <p:cNvPr id="172039" name="Rectangle 7"/>
          <p:cNvSpPr>
            <a:spLocks noChangeArrowheads="1"/>
          </p:cNvSpPr>
          <p:nvPr/>
        </p:nvSpPr>
        <p:spPr bwMode="auto">
          <a:xfrm rot="762849">
            <a:off x="2757488" y="2500313"/>
            <a:ext cx="1057275" cy="2527300"/>
          </a:xfrm>
          <a:prstGeom prst="rect">
            <a:avLst/>
          </a:prstGeom>
          <a:solidFill>
            <a:srgbClr val="FF616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40" name="Freeform 8"/>
          <p:cNvSpPr>
            <a:spLocks/>
          </p:cNvSpPr>
          <p:nvPr/>
        </p:nvSpPr>
        <p:spPr bwMode="auto">
          <a:xfrm>
            <a:off x="6300717" y="2481263"/>
            <a:ext cx="36512" cy="2605087"/>
          </a:xfrm>
          <a:custGeom>
            <a:avLst/>
            <a:gdLst>
              <a:gd name="T0" fmla="*/ 0 w 23"/>
              <a:gd name="T1" fmla="*/ 0 h 1641"/>
              <a:gd name="T2" fmla="*/ 57962006 w 23"/>
              <a:gd name="T3" fmla="*/ 2147483647 h 1641"/>
              <a:gd name="T4" fmla="*/ 0 60000 65536"/>
              <a:gd name="T5" fmla="*/ 0 60000 65536"/>
            </a:gdLst>
            <a:ahLst/>
            <a:cxnLst>
              <a:cxn ang="T4">
                <a:pos x="T0" y="T1"/>
              </a:cxn>
              <a:cxn ang="T5">
                <a:pos x="T2" y="T3"/>
              </a:cxn>
            </a:cxnLst>
            <a:rect l="0" t="0" r="r" b="b"/>
            <a:pathLst>
              <a:path w="23" h="1641">
                <a:moveTo>
                  <a:pt x="0" y="0"/>
                </a:moveTo>
                <a:cubicBezTo>
                  <a:pt x="4" y="273"/>
                  <a:pt x="19" y="1368"/>
                  <a:pt x="23" y="1641"/>
                </a:cubicBezTo>
              </a:path>
            </a:pathLst>
          </a:custGeom>
          <a:noFill/>
          <a:ln w="177800">
            <a:solidFill>
              <a:srgbClr val="FF616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41" name="Oval 9"/>
          <p:cNvSpPr>
            <a:spLocks noChangeArrowheads="1"/>
          </p:cNvSpPr>
          <p:nvPr/>
        </p:nvSpPr>
        <p:spPr bwMode="auto">
          <a:xfrm>
            <a:off x="6611938" y="3155950"/>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172042" name="Oval 10"/>
          <p:cNvSpPr>
            <a:spLocks noChangeArrowheads="1"/>
          </p:cNvSpPr>
          <p:nvPr/>
        </p:nvSpPr>
        <p:spPr bwMode="auto">
          <a:xfrm>
            <a:off x="6611938" y="4322763"/>
            <a:ext cx="187325" cy="174625"/>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nvGrpSpPr>
          <p:cNvPr id="172043" name="Group 11"/>
          <p:cNvGrpSpPr>
            <a:grpSpLocks/>
          </p:cNvGrpSpPr>
          <p:nvPr/>
        </p:nvGrpSpPr>
        <p:grpSpPr bwMode="auto">
          <a:xfrm>
            <a:off x="-31750" y="3219450"/>
            <a:ext cx="4105275" cy="1277938"/>
            <a:chOff x="816" y="2123"/>
            <a:chExt cx="2586" cy="805"/>
          </a:xfrm>
        </p:grpSpPr>
        <p:sp>
          <p:nvSpPr>
            <p:cNvPr id="172044" name="Freeform 12"/>
            <p:cNvSpPr>
              <a:spLocks noChangeAspect="1"/>
            </p:cNvSpPr>
            <p:nvPr/>
          </p:nvSpPr>
          <p:spPr bwMode="auto">
            <a:xfrm flipH="1">
              <a:off x="2001" y="2123"/>
              <a:ext cx="1401" cy="805"/>
            </a:xfrm>
            <a:custGeom>
              <a:avLst/>
              <a:gdLst>
                <a:gd name="T0" fmla="*/ 740 w 2552"/>
                <a:gd name="T1" fmla="*/ 173 h 1384"/>
                <a:gd name="T2" fmla="*/ 364 w 2552"/>
                <a:gd name="T3" fmla="*/ 433 h 1384"/>
                <a:gd name="T4" fmla="*/ 104 w 2552"/>
                <a:gd name="T5" fmla="*/ 384 h 1384"/>
                <a:gd name="T6" fmla="*/ 2 w 2552"/>
                <a:gd name="T7" fmla="*/ 206 h 1384"/>
                <a:gd name="T8" fmla="*/ 89 w 2552"/>
                <a:gd name="T9" fmla="*/ 43 h 1384"/>
                <a:gd name="T10" fmla="*/ 321 w 2552"/>
                <a:gd name="T11" fmla="*/ 11 h 1384"/>
                <a:gd name="T12" fmla="*/ 509 w 2552"/>
                <a:gd name="T13" fmla="*/ 108 h 1384"/>
                <a:gd name="T14" fmla="*/ 711 w 2552"/>
                <a:gd name="T15" fmla="*/ 190 h 1384"/>
                <a:gd name="T16" fmla="*/ 769 w 2552"/>
                <a:gd name="T17" fmla="*/ 19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45" name="Freeform 13"/>
            <p:cNvSpPr>
              <a:spLocks/>
            </p:cNvSpPr>
            <p:nvPr/>
          </p:nvSpPr>
          <p:spPr bwMode="auto">
            <a:xfrm flipH="1">
              <a:off x="816" y="2347"/>
              <a:ext cx="1306" cy="168"/>
            </a:xfrm>
            <a:custGeom>
              <a:avLst/>
              <a:gdLst>
                <a:gd name="T0" fmla="*/ 0 w 712"/>
                <a:gd name="T1" fmla="*/ 344 h 66"/>
                <a:gd name="T2" fmla="*/ 416 w 712"/>
                <a:gd name="T3" fmla="*/ 8 h 66"/>
                <a:gd name="T4" fmla="*/ 888 w 712"/>
                <a:gd name="T5" fmla="*/ 395 h 66"/>
                <a:gd name="T6" fmla="*/ 1412 w 712"/>
                <a:gd name="T7" fmla="*/ 33 h 66"/>
                <a:gd name="T8" fmla="*/ 1898 w 712"/>
                <a:gd name="T9" fmla="*/ 420 h 66"/>
                <a:gd name="T10" fmla="*/ 2396 w 712"/>
                <a:gd name="T11" fmla="*/ 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72046" name="Freeform 14"/>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Tree>
    <p:extLst>
      <p:ext uri="{BB962C8B-B14F-4D97-AF65-F5344CB8AC3E}">
        <p14:creationId xmlns:p14="http://schemas.microsoft.com/office/powerpoint/2010/main" val="12122443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Text Box 3"/>
          <p:cNvSpPr txBox="1">
            <a:spLocks noChangeArrowheads="1"/>
          </p:cNvSpPr>
          <p:nvPr/>
        </p:nvSpPr>
        <p:spPr bwMode="auto">
          <a:xfrm>
            <a:off x="533400" y="2057400"/>
            <a:ext cx="8610600" cy="2973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dirty="0">
                <a:solidFill>
                  <a:srgbClr val="808080"/>
                </a:solidFill>
              </a:rPr>
              <a:t>   Put your crystal into the beam</a:t>
            </a:r>
          </a:p>
          <a:p>
            <a:pPr lvl="1" fontAlgn="auto">
              <a:lnSpc>
                <a:spcPct val="130000"/>
              </a:lnSpc>
              <a:spcBef>
                <a:spcPts val="0"/>
              </a:spcBef>
              <a:spcAft>
                <a:spcPts val="0"/>
              </a:spcAft>
              <a:buFontTx/>
              <a:buAutoNum type="arabicPeriod"/>
            </a:pPr>
            <a:r>
              <a:rPr lang="en-US" sz="3600" dirty="0">
                <a:solidFill>
                  <a:srgbClr val="808080"/>
                </a:solidFill>
              </a:rPr>
              <a:t>   Shoot the whole crystal</a:t>
            </a:r>
          </a:p>
          <a:p>
            <a:pPr lvl="1" fontAlgn="auto">
              <a:lnSpc>
                <a:spcPct val="130000"/>
              </a:lnSpc>
              <a:spcBef>
                <a:spcPts val="0"/>
              </a:spcBef>
              <a:spcAft>
                <a:spcPts val="0"/>
              </a:spcAft>
              <a:buFontTx/>
              <a:buAutoNum type="arabicPeriod"/>
            </a:pPr>
            <a:r>
              <a:rPr lang="en-US" sz="3600" dirty="0">
                <a:solidFill>
                  <a:srgbClr val="808080"/>
                </a:solidFill>
              </a:rPr>
              <a:t>   Shoot nothing but the </a:t>
            </a:r>
            <a:r>
              <a:rPr lang="en-US" sz="3600" dirty="0" smtClean="0">
                <a:solidFill>
                  <a:srgbClr val="808080"/>
                </a:solidFill>
              </a:rPr>
              <a:t>crystal</a:t>
            </a:r>
            <a:endParaRPr lang="en-US" sz="3600" dirty="0">
              <a:solidFill>
                <a:srgbClr val="808080"/>
              </a:solidFill>
            </a:endParaRPr>
          </a:p>
          <a:p>
            <a:pPr lvl="1" fontAlgn="auto">
              <a:lnSpc>
                <a:spcPct val="130000"/>
              </a:lnSpc>
              <a:spcBef>
                <a:spcPts val="0"/>
              </a:spcBef>
              <a:spcAft>
                <a:spcPts val="0"/>
              </a:spcAft>
              <a:buFontTx/>
              <a:buAutoNum type="arabicPeriod"/>
            </a:pPr>
            <a:r>
              <a:rPr lang="en-US" sz="3600" dirty="0" smtClean="0">
                <a:solidFill>
                  <a:srgbClr val="FF0000"/>
                </a:solidFill>
              </a:rPr>
              <a:t>   The crystal must rotate</a:t>
            </a:r>
            <a:endParaRPr lang="en-US" sz="3600" dirty="0">
              <a:solidFill>
                <a:srgbClr val="FF0000"/>
              </a:solidFill>
            </a:endParaRP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3781816221"/>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“pretty” crystals</a:t>
            </a:r>
            <a:endParaRPr lang="en-US" dirty="0"/>
          </a:p>
        </p:txBody>
      </p:sp>
      <p:pic>
        <p:nvPicPr>
          <p:cNvPr id="827396" name="Picture 4" descr="Image result for pretty g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182" y="1156591"/>
            <a:ext cx="5495925" cy="549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1498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6738" name="Rectangle 2"/>
          <p:cNvSpPr>
            <a:spLocks noGrp="1" noChangeArrowheads="1"/>
          </p:cNvSpPr>
          <p:nvPr>
            <p:ph type="title"/>
          </p:nvPr>
        </p:nvSpPr>
        <p:spPr>
          <a:xfrm>
            <a:off x="685800" y="0"/>
            <a:ext cx="7772400" cy="1143000"/>
          </a:xfrm>
          <a:noFill/>
        </p:spPr>
        <p:txBody>
          <a:bodyPr/>
          <a:lstStyle/>
          <a:p>
            <a:pPr eaLnBrk="1" hangingPunct="1"/>
            <a:r>
              <a:rPr lang="en-US" altLang="en-US" sz="7200" smtClean="0">
                <a:solidFill>
                  <a:srgbClr val="00A400"/>
                </a:solidFill>
              </a:rPr>
              <a:t>signal</a:t>
            </a:r>
            <a:r>
              <a:rPr lang="en-US" altLang="en-US" sz="7200" smtClean="0"/>
              <a:t> </a:t>
            </a:r>
            <a:r>
              <a:rPr lang="en-US" altLang="en-US" sz="4800" i="1" smtClean="0"/>
              <a:t>vs</a:t>
            </a:r>
            <a:r>
              <a:rPr lang="en-US" altLang="en-US" sz="7200" smtClean="0"/>
              <a:t> </a:t>
            </a:r>
            <a:r>
              <a:rPr lang="en-US" altLang="en-US" sz="7200" smtClean="0">
                <a:solidFill>
                  <a:srgbClr val="FF0000"/>
                </a:solidFill>
              </a:rPr>
              <a:t>noise</a:t>
            </a:r>
          </a:p>
        </p:txBody>
      </p:sp>
      <p:sp>
        <p:nvSpPr>
          <p:cNvPr id="79875"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4400">
                <a:solidFill>
                  <a:srgbClr val="000000"/>
                </a:solidFill>
                <a:cs typeface="Arial" pitchFamily="34" charset="0"/>
              </a:rPr>
              <a:t>                                   </a:t>
            </a:r>
            <a:endParaRPr lang="el-GR" altLang="en-US" sz="4400">
              <a:solidFill>
                <a:srgbClr val="000000"/>
              </a:solidFill>
              <a:cs typeface="Arial" pitchFamily="34" charset="0"/>
            </a:endParaRPr>
          </a:p>
        </p:txBody>
      </p:sp>
      <p:sp>
        <p:nvSpPr>
          <p:cNvPr id="2676740"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2676741"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79878"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800">
                <a:solidFill>
                  <a:srgbClr val="000000"/>
                </a:solidFill>
              </a:rPr>
              <a:t>“If you don’t have </a:t>
            </a:r>
            <a:br>
              <a:rPr lang="en-US" altLang="en-US" sz="4800">
                <a:solidFill>
                  <a:srgbClr val="000000"/>
                </a:solidFill>
              </a:rPr>
            </a:br>
            <a:r>
              <a:rPr lang="en-US" altLang="en-US" sz="4800">
                <a:solidFill>
                  <a:srgbClr val="000000"/>
                </a:solidFill>
              </a:rPr>
              <a:t>good data,</a:t>
            </a:r>
            <a:br>
              <a:rPr lang="en-US" altLang="en-US" sz="4800">
                <a:solidFill>
                  <a:srgbClr val="000000"/>
                </a:solidFill>
              </a:rPr>
            </a:br>
            <a:r>
              <a:rPr lang="en-US" altLang="en-US" sz="4800">
                <a:solidFill>
                  <a:srgbClr val="000000"/>
                </a:solidFill>
              </a:rPr>
              <a:t>then you have </a:t>
            </a:r>
            <a:br>
              <a:rPr lang="en-US" altLang="en-US" sz="4800">
                <a:solidFill>
                  <a:srgbClr val="000000"/>
                </a:solidFill>
              </a:rPr>
            </a:br>
            <a:r>
              <a:rPr lang="en-US" altLang="en-US" sz="4800">
                <a:solidFill>
                  <a:srgbClr val="000000"/>
                </a:solidFill>
              </a:rPr>
              <a:t>no data at all.”</a:t>
            </a:r>
            <a:endParaRPr lang="en-US" altLang="en-US" sz="3600">
              <a:solidFill>
                <a:srgbClr val="000000"/>
              </a:solidFill>
            </a:endParaRPr>
          </a:p>
        </p:txBody>
      </p:sp>
      <p:sp>
        <p:nvSpPr>
          <p:cNvPr id="79879"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2800">
                <a:solidFill>
                  <a:srgbClr val="000000"/>
                </a:solidFill>
              </a:rPr>
              <a:t>-Sung-Hou Kim</a:t>
            </a:r>
          </a:p>
        </p:txBody>
      </p:sp>
      <p:sp>
        <p:nvSpPr>
          <p:cNvPr id="2676744" name="Rectangle 8"/>
          <p:cNvSpPr>
            <a:spLocks noChangeArrowheads="1"/>
          </p:cNvSpPr>
          <p:nvPr/>
        </p:nvSpPr>
        <p:spPr bwMode="auto">
          <a:xfrm>
            <a:off x="4248150" y="0"/>
            <a:ext cx="4895850" cy="2574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11748194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67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767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767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767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6738" grpId="0"/>
      <p:bldP spid="2676740" grpId="0" animBg="1"/>
      <p:bldP spid="2676741" grpId="0" animBg="1"/>
      <p:bldP spid="26767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42" name="Picture 2" descr="Rock Crystal Votive Hol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394" y="783625"/>
            <a:ext cx="7596277" cy="6074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“pretty” crystals</a:t>
            </a:r>
            <a:endParaRPr lang="en-US" dirty="0"/>
          </a:p>
        </p:txBody>
      </p:sp>
    </p:spTree>
    <p:extLst>
      <p:ext uri="{BB962C8B-B14F-4D97-AF65-F5344CB8AC3E}">
        <p14:creationId xmlns:p14="http://schemas.microsoft.com/office/powerpoint/2010/main" val="42134404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“pretty” crystals</a:t>
            </a:r>
            <a:endParaRPr lang="en-US" dirty="0"/>
          </a:p>
        </p:txBody>
      </p:sp>
      <p:pic>
        <p:nvPicPr>
          <p:cNvPr id="828418" name="Picture 2" descr="Image result for pretty crystals geo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620" y="1362074"/>
            <a:ext cx="7010400" cy="549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8575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905000" y="1371600"/>
            <a:ext cx="5457825" cy="4087813"/>
          </a:xfrm>
          <a:prstGeom prst="rect">
            <a:avLst/>
          </a:prstGeom>
          <a:noFill/>
          <a:extLst>
            <a:ext uri="{909E8E84-426E-40DD-AFC4-6F175D3DCCD1}">
              <a14:hiddenFill xmlns:a14="http://schemas.microsoft.com/office/drawing/2010/main">
                <a:solidFill>
                  <a:srgbClr val="FFFFFF"/>
                </a:solidFill>
              </a14:hiddenFill>
            </a:ext>
          </a:extLst>
        </p:spPr>
      </p:pic>
      <p:pic>
        <p:nvPicPr>
          <p:cNvPr id="248835"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rot="-2545754">
            <a:off x="1952625" y="1063625"/>
            <a:ext cx="5457825" cy="4087813"/>
          </a:xfrm>
          <a:prstGeom prst="rect">
            <a:avLst/>
          </a:prstGeom>
          <a:noFill/>
          <a:extLst>
            <a:ext uri="{909E8E84-426E-40DD-AFC4-6F175D3DCCD1}">
              <a14:hiddenFill xmlns:a14="http://schemas.microsoft.com/office/drawing/2010/main">
                <a:solidFill>
                  <a:srgbClr val="FFFFFF"/>
                </a:solidFill>
              </a14:hiddenFill>
            </a:ext>
          </a:extLst>
        </p:spPr>
      </p:pic>
      <p:sp>
        <p:nvSpPr>
          <p:cNvPr id="248836" name="Freeform 4"/>
          <p:cNvSpPr>
            <a:spLocks/>
          </p:cNvSpPr>
          <p:nvPr/>
        </p:nvSpPr>
        <p:spPr bwMode="auto">
          <a:xfrm>
            <a:off x="-85725" y="-638175"/>
            <a:ext cx="9340850" cy="7666038"/>
          </a:xfrm>
          <a:custGeom>
            <a:avLst/>
            <a:gdLst>
              <a:gd name="T0" fmla="*/ 235 w 5884"/>
              <a:gd name="T1" fmla="*/ 2517 h 4829"/>
              <a:gd name="T2" fmla="*/ 1387 w 5884"/>
              <a:gd name="T3" fmla="*/ 2599 h 4829"/>
              <a:gd name="T4" fmla="*/ 1700 w 5884"/>
              <a:gd name="T5" fmla="*/ 2805 h 4829"/>
              <a:gd name="T6" fmla="*/ 2613 w 5884"/>
              <a:gd name="T7" fmla="*/ 3117 h 4829"/>
              <a:gd name="T8" fmla="*/ 3452 w 5884"/>
              <a:gd name="T9" fmla="*/ 3183 h 4829"/>
              <a:gd name="T10" fmla="*/ 4037 w 5884"/>
              <a:gd name="T11" fmla="*/ 3027 h 4829"/>
              <a:gd name="T12" fmla="*/ 4267 w 5884"/>
              <a:gd name="T13" fmla="*/ 2500 h 4829"/>
              <a:gd name="T14" fmla="*/ 4267 w 5884"/>
              <a:gd name="T15" fmla="*/ 2188 h 4829"/>
              <a:gd name="T16" fmla="*/ 3872 w 5884"/>
              <a:gd name="T17" fmla="*/ 1900 h 4829"/>
              <a:gd name="T18" fmla="*/ 2959 w 5884"/>
              <a:gd name="T19" fmla="*/ 1933 h 4829"/>
              <a:gd name="T20" fmla="*/ 2136 w 5884"/>
              <a:gd name="T21" fmla="*/ 2130 h 4829"/>
              <a:gd name="T22" fmla="*/ 1486 w 5884"/>
              <a:gd name="T23" fmla="*/ 2517 h 4829"/>
              <a:gd name="T24" fmla="*/ 1140 w 5884"/>
              <a:gd name="T25" fmla="*/ 2550 h 4829"/>
              <a:gd name="T26" fmla="*/ 663 w 5884"/>
              <a:gd name="T27" fmla="*/ 2434 h 4829"/>
              <a:gd name="T28" fmla="*/ 317 w 5884"/>
              <a:gd name="T29" fmla="*/ 1348 h 4829"/>
              <a:gd name="T30" fmla="*/ 1000 w 5884"/>
              <a:gd name="T31" fmla="*/ 394 h 4829"/>
              <a:gd name="T32" fmla="*/ 4884 w 5884"/>
              <a:gd name="T33" fmla="*/ 377 h 4829"/>
              <a:gd name="T34" fmla="*/ 5822 w 5884"/>
              <a:gd name="T35" fmla="*/ 2657 h 4829"/>
              <a:gd name="T36" fmla="*/ 5254 w 5884"/>
              <a:gd name="T37" fmla="*/ 4525 h 4829"/>
              <a:gd name="T38" fmla="*/ 2457 w 5884"/>
              <a:gd name="T39" fmla="*/ 4483 h 4829"/>
              <a:gd name="T40" fmla="*/ 910 w 5884"/>
              <a:gd name="T41" fmla="*/ 4204 h 4829"/>
              <a:gd name="T42" fmla="*/ 79 w 5884"/>
              <a:gd name="T43" fmla="*/ 3488 h 4829"/>
              <a:gd name="T44" fmla="*/ 433 w 5884"/>
              <a:gd name="T45" fmla="*/ 2648 h 4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84" h="4829">
                <a:moveTo>
                  <a:pt x="235" y="2517"/>
                </a:moveTo>
                <a:cubicBezTo>
                  <a:pt x="689" y="2534"/>
                  <a:pt x="1143" y="2551"/>
                  <a:pt x="1387" y="2599"/>
                </a:cubicBezTo>
                <a:cubicBezTo>
                  <a:pt x="1631" y="2647"/>
                  <a:pt x="1496" y="2719"/>
                  <a:pt x="1700" y="2805"/>
                </a:cubicBezTo>
                <a:cubicBezTo>
                  <a:pt x="1904" y="2891"/>
                  <a:pt x="2321" y="3054"/>
                  <a:pt x="2613" y="3117"/>
                </a:cubicBezTo>
                <a:cubicBezTo>
                  <a:pt x="2905" y="3180"/>
                  <a:pt x="3215" y="3198"/>
                  <a:pt x="3452" y="3183"/>
                </a:cubicBezTo>
                <a:cubicBezTo>
                  <a:pt x="3689" y="3168"/>
                  <a:pt x="3901" y="3141"/>
                  <a:pt x="4037" y="3027"/>
                </a:cubicBezTo>
                <a:cubicBezTo>
                  <a:pt x="4173" y="2913"/>
                  <a:pt x="4229" y="2640"/>
                  <a:pt x="4267" y="2500"/>
                </a:cubicBezTo>
                <a:cubicBezTo>
                  <a:pt x="4305" y="2360"/>
                  <a:pt x="4333" y="2288"/>
                  <a:pt x="4267" y="2188"/>
                </a:cubicBezTo>
                <a:cubicBezTo>
                  <a:pt x="4201" y="2088"/>
                  <a:pt x="4090" y="1942"/>
                  <a:pt x="3872" y="1900"/>
                </a:cubicBezTo>
                <a:cubicBezTo>
                  <a:pt x="3654" y="1858"/>
                  <a:pt x="3248" y="1895"/>
                  <a:pt x="2959" y="1933"/>
                </a:cubicBezTo>
                <a:cubicBezTo>
                  <a:pt x="2670" y="1971"/>
                  <a:pt x="2382" y="2033"/>
                  <a:pt x="2136" y="2130"/>
                </a:cubicBezTo>
                <a:cubicBezTo>
                  <a:pt x="1890" y="2227"/>
                  <a:pt x="1652" y="2447"/>
                  <a:pt x="1486" y="2517"/>
                </a:cubicBezTo>
                <a:cubicBezTo>
                  <a:pt x="1320" y="2587"/>
                  <a:pt x="1277" y="2564"/>
                  <a:pt x="1140" y="2550"/>
                </a:cubicBezTo>
                <a:cubicBezTo>
                  <a:pt x="1003" y="2536"/>
                  <a:pt x="800" y="2634"/>
                  <a:pt x="663" y="2434"/>
                </a:cubicBezTo>
                <a:cubicBezTo>
                  <a:pt x="526" y="2234"/>
                  <a:pt x="261" y="1688"/>
                  <a:pt x="317" y="1348"/>
                </a:cubicBezTo>
                <a:cubicBezTo>
                  <a:pt x="373" y="1008"/>
                  <a:pt x="239" y="556"/>
                  <a:pt x="1000" y="394"/>
                </a:cubicBezTo>
                <a:cubicBezTo>
                  <a:pt x="1761" y="232"/>
                  <a:pt x="4080" y="0"/>
                  <a:pt x="4884" y="377"/>
                </a:cubicBezTo>
                <a:cubicBezTo>
                  <a:pt x="5688" y="754"/>
                  <a:pt x="5760" y="1966"/>
                  <a:pt x="5822" y="2657"/>
                </a:cubicBezTo>
                <a:cubicBezTo>
                  <a:pt x="5884" y="3348"/>
                  <a:pt x="5815" y="4221"/>
                  <a:pt x="5254" y="4525"/>
                </a:cubicBezTo>
                <a:cubicBezTo>
                  <a:pt x="4693" y="4829"/>
                  <a:pt x="3181" y="4537"/>
                  <a:pt x="2457" y="4483"/>
                </a:cubicBezTo>
                <a:cubicBezTo>
                  <a:pt x="1733" y="4429"/>
                  <a:pt x="1306" y="4370"/>
                  <a:pt x="910" y="4204"/>
                </a:cubicBezTo>
                <a:cubicBezTo>
                  <a:pt x="514" y="4038"/>
                  <a:pt x="158" y="3747"/>
                  <a:pt x="79" y="3488"/>
                </a:cubicBezTo>
                <a:cubicBezTo>
                  <a:pt x="0" y="3229"/>
                  <a:pt x="213" y="2894"/>
                  <a:pt x="433"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8837" name="Rectangle 5"/>
          <p:cNvSpPr>
            <a:spLocks noGrp="1" noChangeArrowheads="1"/>
          </p:cNvSpPr>
          <p:nvPr>
            <p:ph type="title"/>
          </p:nvPr>
        </p:nvSpPr>
        <p:spPr/>
        <p:txBody>
          <a:bodyPr/>
          <a:lstStyle/>
          <a:p>
            <a:r>
              <a:rPr lang="en-US"/>
              <a:t>The crystal rotates!</a:t>
            </a:r>
          </a:p>
        </p:txBody>
      </p:sp>
      <p:grpSp>
        <p:nvGrpSpPr>
          <p:cNvPr id="248838" name="Group 6"/>
          <p:cNvGrpSpPr>
            <a:grpSpLocks/>
          </p:cNvGrpSpPr>
          <p:nvPr/>
        </p:nvGrpSpPr>
        <p:grpSpPr bwMode="auto">
          <a:xfrm>
            <a:off x="-1587500" y="-39688"/>
            <a:ext cx="7469188" cy="6629401"/>
            <a:chOff x="239" y="1395"/>
            <a:chExt cx="2116" cy="1903"/>
          </a:xfrm>
        </p:grpSpPr>
        <p:sp>
          <p:nvSpPr>
            <p:cNvPr id="248839" name="Freeform 7"/>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8840" name="Freeform 8"/>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248841"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8842"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8843"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3492282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88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88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488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41" grpId="0" animBg="1"/>
      <p:bldP spid="248842" grpId="0" animBg="1"/>
      <p:bldP spid="24884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58" name="Group 2"/>
          <p:cNvGrpSpPr>
            <a:grpSpLocks/>
          </p:cNvGrpSpPr>
          <p:nvPr/>
        </p:nvGrpSpPr>
        <p:grpSpPr bwMode="auto">
          <a:xfrm>
            <a:off x="-1587500" y="-638175"/>
            <a:ext cx="10842625" cy="7880350"/>
            <a:chOff x="-1000" y="-402"/>
            <a:chExt cx="6830" cy="4964"/>
          </a:xfrm>
        </p:grpSpPr>
        <p:pic>
          <p:nvPicPr>
            <p:cNvPr id="249859"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200" y="864"/>
              <a:ext cx="3438" cy="2575"/>
            </a:xfrm>
            <a:prstGeom prst="rect">
              <a:avLst/>
            </a:prstGeom>
            <a:noFill/>
            <a:extLst>
              <a:ext uri="{909E8E84-426E-40DD-AFC4-6F175D3DCCD1}">
                <a14:hiddenFill xmlns:a14="http://schemas.microsoft.com/office/drawing/2010/main">
                  <a:solidFill>
                    <a:srgbClr val="FFFFFF"/>
                  </a:solidFill>
                </a14:hiddenFill>
              </a:ext>
            </a:extLst>
          </p:spPr>
        </p:pic>
        <p:sp>
          <p:nvSpPr>
            <p:cNvPr id="249860" name="Freeform 4"/>
            <p:cNvSpPr>
              <a:spLocks/>
            </p:cNvSpPr>
            <p:nvPr/>
          </p:nvSpPr>
          <p:spPr bwMode="auto">
            <a:xfrm>
              <a:off x="-60" y="-402"/>
              <a:ext cx="5890" cy="4964"/>
            </a:xfrm>
            <a:custGeom>
              <a:avLst/>
              <a:gdLst>
                <a:gd name="T0" fmla="*/ 241 w 5890"/>
                <a:gd name="T1" fmla="*/ 2517 h 4964"/>
                <a:gd name="T2" fmla="*/ 1393 w 5890"/>
                <a:gd name="T3" fmla="*/ 2599 h 4964"/>
                <a:gd name="T4" fmla="*/ 1706 w 5890"/>
                <a:gd name="T5" fmla="*/ 2805 h 4964"/>
                <a:gd name="T6" fmla="*/ 2619 w 5890"/>
                <a:gd name="T7" fmla="*/ 3117 h 4964"/>
                <a:gd name="T8" fmla="*/ 3458 w 5890"/>
                <a:gd name="T9" fmla="*/ 3183 h 4964"/>
                <a:gd name="T10" fmla="*/ 4043 w 5890"/>
                <a:gd name="T11" fmla="*/ 3027 h 4964"/>
                <a:gd name="T12" fmla="*/ 4273 w 5890"/>
                <a:gd name="T13" fmla="*/ 2500 h 4964"/>
                <a:gd name="T14" fmla="*/ 4273 w 5890"/>
                <a:gd name="T15" fmla="*/ 2188 h 4964"/>
                <a:gd name="T16" fmla="*/ 3878 w 5890"/>
                <a:gd name="T17" fmla="*/ 1900 h 4964"/>
                <a:gd name="T18" fmla="*/ 2965 w 5890"/>
                <a:gd name="T19" fmla="*/ 1933 h 4964"/>
                <a:gd name="T20" fmla="*/ 2142 w 5890"/>
                <a:gd name="T21" fmla="*/ 2130 h 4964"/>
                <a:gd name="T22" fmla="*/ 1492 w 5890"/>
                <a:gd name="T23" fmla="*/ 2517 h 4964"/>
                <a:gd name="T24" fmla="*/ 1146 w 5890"/>
                <a:gd name="T25" fmla="*/ 2550 h 4964"/>
                <a:gd name="T26" fmla="*/ 669 w 5890"/>
                <a:gd name="T27" fmla="*/ 2434 h 4964"/>
                <a:gd name="T28" fmla="*/ 323 w 5890"/>
                <a:gd name="T29" fmla="*/ 1348 h 4964"/>
                <a:gd name="T30" fmla="*/ 1006 w 5890"/>
                <a:gd name="T31" fmla="*/ 394 h 4964"/>
                <a:gd name="T32" fmla="*/ 4890 w 5890"/>
                <a:gd name="T33" fmla="*/ 377 h 4964"/>
                <a:gd name="T34" fmla="*/ 5828 w 5890"/>
                <a:gd name="T35" fmla="*/ 2657 h 4964"/>
                <a:gd name="T36" fmla="*/ 5260 w 5890"/>
                <a:gd name="T37" fmla="*/ 4525 h 4964"/>
                <a:gd name="T38" fmla="*/ 2825 w 5890"/>
                <a:gd name="T39" fmla="*/ 4845 h 4964"/>
                <a:gd name="T40" fmla="*/ 949 w 5890"/>
                <a:gd name="T41" fmla="*/ 4738 h 4964"/>
                <a:gd name="T42" fmla="*/ 85 w 5890"/>
                <a:gd name="T43" fmla="*/ 3488 h 4964"/>
                <a:gd name="T44" fmla="*/ 439 w 5890"/>
                <a:gd name="T45" fmla="*/ 2648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90" h="4964">
                  <a:moveTo>
                    <a:pt x="241" y="2517"/>
                  </a:moveTo>
                  <a:cubicBezTo>
                    <a:pt x="695" y="2534"/>
                    <a:pt x="1149" y="2551"/>
                    <a:pt x="1393" y="2599"/>
                  </a:cubicBezTo>
                  <a:cubicBezTo>
                    <a:pt x="1637" y="2647"/>
                    <a:pt x="1502" y="2719"/>
                    <a:pt x="1706" y="2805"/>
                  </a:cubicBezTo>
                  <a:cubicBezTo>
                    <a:pt x="1910" y="2891"/>
                    <a:pt x="2327" y="3054"/>
                    <a:pt x="2619" y="3117"/>
                  </a:cubicBezTo>
                  <a:cubicBezTo>
                    <a:pt x="2911" y="3180"/>
                    <a:pt x="3221" y="3198"/>
                    <a:pt x="3458" y="3183"/>
                  </a:cubicBezTo>
                  <a:cubicBezTo>
                    <a:pt x="3695" y="3168"/>
                    <a:pt x="3907" y="3141"/>
                    <a:pt x="4043" y="3027"/>
                  </a:cubicBezTo>
                  <a:cubicBezTo>
                    <a:pt x="4179" y="2913"/>
                    <a:pt x="4235" y="2640"/>
                    <a:pt x="4273" y="2500"/>
                  </a:cubicBezTo>
                  <a:cubicBezTo>
                    <a:pt x="4311" y="2360"/>
                    <a:pt x="4339" y="2288"/>
                    <a:pt x="4273" y="2188"/>
                  </a:cubicBezTo>
                  <a:cubicBezTo>
                    <a:pt x="4207" y="2088"/>
                    <a:pt x="4096" y="1942"/>
                    <a:pt x="3878" y="1900"/>
                  </a:cubicBezTo>
                  <a:cubicBezTo>
                    <a:pt x="3660" y="1858"/>
                    <a:pt x="3254" y="1895"/>
                    <a:pt x="2965" y="1933"/>
                  </a:cubicBezTo>
                  <a:cubicBezTo>
                    <a:pt x="2676" y="1971"/>
                    <a:pt x="2388" y="2033"/>
                    <a:pt x="2142" y="2130"/>
                  </a:cubicBezTo>
                  <a:cubicBezTo>
                    <a:pt x="1896" y="2227"/>
                    <a:pt x="1658" y="2447"/>
                    <a:pt x="1492" y="2517"/>
                  </a:cubicBezTo>
                  <a:cubicBezTo>
                    <a:pt x="1326" y="2587"/>
                    <a:pt x="1283" y="2564"/>
                    <a:pt x="1146" y="2550"/>
                  </a:cubicBezTo>
                  <a:cubicBezTo>
                    <a:pt x="1009" y="2536"/>
                    <a:pt x="806" y="2634"/>
                    <a:pt x="669" y="2434"/>
                  </a:cubicBezTo>
                  <a:cubicBezTo>
                    <a:pt x="532" y="2234"/>
                    <a:pt x="267" y="1688"/>
                    <a:pt x="323" y="1348"/>
                  </a:cubicBezTo>
                  <a:cubicBezTo>
                    <a:pt x="379" y="1008"/>
                    <a:pt x="245" y="556"/>
                    <a:pt x="1006" y="394"/>
                  </a:cubicBezTo>
                  <a:cubicBezTo>
                    <a:pt x="1767" y="232"/>
                    <a:pt x="4086" y="0"/>
                    <a:pt x="4890" y="377"/>
                  </a:cubicBezTo>
                  <a:cubicBezTo>
                    <a:pt x="5694" y="754"/>
                    <a:pt x="5766" y="1966"/>
                    <a:pt x="5828" y="2657"/>
                  </a:cubicBezTo>
                  <a:cubicBezTo>
                    <a:pt x="5890" y="3348"/>
                    <a:pt x="5760" y="4160"/>
                    <a:pt x="5260" y="4525"/>
                  </a:cubicBezTo>
                  <a:cubicBezTo>
                    <a:pt x="4760" y="4890"/>
                    <a:pt x="3543" y="4810"/>
                    <a:pt x="2825" y="4845"/>
                  </a:cubicBezTo>
                  <a:cubicBezTo>
                    <a:pt x="2107" y="4880"/>
                    <a:pt x="1406" y="4964"/>
                    <a:pt x="949" y="4738"/>
                  </a:cubicBezTo>
                  <a:cubicBezTo>
                    <a:pt x="492" y="4512"/>
                    <a:pt x="170" y="3836"/>
                    <a:pt x="85" y="3488"/>
                  </a:cubicBezTo>
                  <a:cubicBezTo>
                    <a:pt x="0" y="3140"/>
                    <a:pt x="219" y="2894"/>
                    <a:pt x="439"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nvGrpSpPr>
            <p:cNvPr id="249861" name="Group 5"/>
            <p:cNvGrpSpPr>
              <a:grpSpLocks/>
            </p:cNvGrpSpPr>
            <p:nvPr/>
          </p:nvGrpSpPr>
          <p:grpSpPr bwMode="auto">
            <a:xfrm>
              <a:off x="-1000" y="-25"/>
              <a:ext cx="4705" cy="4176"/>
              <a:chOff x="239" y="1395"/>
              <a:chExt cx="2116" cy="1903"/>
            </a:xfrm>
          </p:grpSpPr>
          <p:sp>
            <p:nvSpPr>
              <p:cNvPr id="249862" name="Freeform 6"/>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9863" name="Freeform 7"/>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grpSp>
      <p:sp>
        <p:nvSpPr>
          <p:cNvPr id="249864" name="Rectangle 8"/>
          <p:cNvSpPr>
            <a:spLocks noGrp="1" noChangeArrowheads="1"/>
          </p:cNvSpPr>
          <p:nvPr>
            <p:ph type="title"/>
          </p:nvPr>
        </p:nvSpPr>
        <p:spPr/>
        <p:txBody>
          <a:bodyPr/>
          <a:lstStyle/>
          <a:p>
            <a:r>
              <a:rPr lang="en-US"/>
              <a:t>The crystal rotates!</a:t>
            </a:r>
          </a:p>
        </p:txBody>
      </p:sp>
      <p:sp>
        <p:nvSpPr>
          <p:cNvPr id="249865"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249866"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49867"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595482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8.33333E-7 -1.48148E-6 L -0.1658 -1.48148E-6 " pathEditMode="relative" rAng="0" ptsTypes="AA">
                                      <p:cBhvr>
                                        <p:cTn id="6" dur="500" fill="hold"/>
                                        <p:tgtEl>
                                          <p:spTgt spid="249858"/>
                                        </p:tgtEl>
                                        <p:attrNameLst>
                                          <p:attrName>ppt_x</p:attrName>
                                          <p:attrName>ppt_y</p:attrName>
                                        </p:attrNameLst>
                                      </p:cBhvr>
                                      <p:rCtr x="-82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ChangeArrowheads="1"/>
          </p:cNvSpPr>
          <p:nvPr/>
        </p:nvSpPr>
        <p:spPr bwMode="auto">
          <a:xfrm rot="663208">
            <a:off x="2917825" y="2570163"/>
            <a:ext cx="474663" cy="112712"/>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528387" name="Rectangle 3"/>
          <p:cNvSpPr>
            <a:spLocks noGrp="1" noChangeArrowheads="1"/>
          </p:cNvSpPr>
          <p:nvPr>
            <p:ph type="title"/>
          </p:nvPr>
        </p:nvSpPr>
        <p:spPr>
          <a:xfrm>
            <a:off x="685800" y="227013"/>
            <a:ext cx="7772400" cy="1143000"/>
          </a:xfrm>
          <a:noFill/>
        </p:spPr>
        <p:txBody>
          <a:bodyPr/>
          <a:lstStyle/>
          <a:p>
            <a:r>
              <a:rPr lang="en-US" altLang="en-US"/>
              <a:t>avoiding overlaps</a:t>
            </a:r>
          </a:p>
        </p:txBody>
      </p:sp>
      <p:pic>
        <p:nvPicPr>
          <p:cNvPr id="528388" name="Picture 4"/>
          <p:cNvPicPr>
            <a:picLocks noChangeAspect="1" noChangeArrowheads="1"/>
          </p:cNvPicPr>
          <p:nvPr/>
        </p:nvPicPr>
        <p:blipFill>
          <a:blip r:embed="rId2">
            <a:extLst>
              <a:ext uri="{28A0092B-C50C-407E-A947-70E740481C1C}">
                <a14:useLocalDpi xmlns:a14="http://schemas.microsoft.com/office/drawing/2010/main" val="0"/>
              </a:ext>
            </a:extLst>
          </a:blip>
          <a:srcRect l="21822" t="47141" r="22392" b="14259"/>
          <a:stretch>
            <a:fillRect/>
          </a:stretch>
        </p:blipFill>
        <p:spPr bwMode="auto">
          <a:xfrm>
            <a:off x="736600" y="3906838"/>
            <a:ext cx="3230563"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8389" name="Freeform 5"/>
          <p:cNvSpPr>
            <a:spLocks/>
          </p:cNvSpPr>
          <p:nvPr/>
        </p:nvSpPr>
        <p:spPr bwMode="auto">
          <a:xfrm rot="809019">
            <a:off x="2143125" y="2327275"/>
            <a:ext cx="1428750" cy="147638"/>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390" name="Line 6"/>
          <p:cNvSpPr>
            <a:spLocks noChangeShapeType="1"/>
          </p:cNvSpPr>
          <p:nvPr/>
        </p:nvSpPr>
        <p:spPr bwMode="auto">
          <a:xfrm>
            <a:off x="704850" y="2270125"/>
            <a:ext cx="1676400" cy="30163"/>
          </a:xfrm>
          <a:prstGeom prst="line">
            <a:avLst/>
          </a:prstGeom>
          <a:noFill/>
          <a:ln w="1270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391" name="AutoShape 7"/>
          <p:cNvSpPr>
            <a:spLocks noChangeArrowheads="1"/>
          </p:cNvSpPr>
          <p:nvPr/>
        </p:nvSpPr>
        <p:spPr bwMode="auto">
          <a:xfrm>
            <a:off x="1987550" y="2943225"/>
            <a:ext cx="522288" cy="639763"/>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nvGrpSpPr>
          <p:cNvPr id="528392" name="Group 8"/>
          <p:cNvGrpSpPr>
            <a:grpSpLocks/>
          </p:cNvGrpSpPr>
          <p:nvPr/>
        </p:nvGrpSpPr>
        <p:grpSpPr bwMode="auto">
          <a:xfrm>
            <a:off x="5208588" y="2941638"/>
            <a:ext cx="3201987" cy="3300412"/>
            <a:chOff x="3281" y="1853"/>
            <a:chExt cx="2017" cy="2079"/>
          </a:xfrm>
        </p:grpSpPr>
        <p:pic>
          <p:nvPicPr>
            <p:cNvPr id="528393" name="Picture 9"/>
            <p:cNvPicPr>
              <a:picLocks noChangeAspect="1" noChangeArrowheads="1"/>
            </p:cNvPicPr>
            <p:nvPr/>
          </p:nvPicPr>
          <p:blipFill>
            <a:blip r:embed="rId3">
              <a:extLst>
                <a:ext uri="{28A0092B-C50C-407E-A947-70E740481C1C}">
                  <a14:useLocalDpi xmlns:a14="http://schemas.microsoft.com/office/drawing/2010/main" val="0"/>
                </a:ext>
              </a:extLst>
            </a:blip>
            <a:srcRect l="32866" t="41162" r="11841" b="19829"/>
            <a:stretch>
              <a:fillRect/>
            </a:stretch>
          </p:blipFill>
          <p:spPr bwMode="auto">
            <a:xfrm>
              <a:off x="3281" y="2448"/>
              <a:ext cx="2017" cy="1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8394" name="AutoShape 10"/>
            <p:cNvSpPr>
              <a:spLocks noChangeArrowheads="1"/>
            </p:cNvSpPr>
            <p:nvPr/>
          </p:nvSpPr>
          <p:spPr bwMode="auto">
            <a:xfrm>
              <a:off x="4126" y="1853"/>
              <a:ext cx="329" cy="403"/>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grpSp>
      <p:sp>
        <p:nvSpPr>
          <p:cNvPr id="528395" name="Line 11"/>
          <p:cNvSpPr>
            <a:spLocks noChangeShapeType="1"/>
          </p:cNvSpPr>
          <p:nvPr/>
        </p:nvSpPr>
        <p:spPr bwMode="auto">
          <a:xfrm flipV="1">
            <a:off x="3149600" y="2132013"/>
            <a:ext cx="246063" cy="739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396" name="Text Box 12"/>
          <p:cNvSpPr txBox="1">
            <a:spLocks noChangeArrowheads="1"/>
          </p:cNvSpPr>
          <p:nvPr/>
        </p:nvSpPr>
        <p:spPr bwMode="auto">
          <a:xfrm>
            <a:off x="3375025" y="2065338"/>
            <a:ext cx="276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latin typeface="Comic Sans MS" pitchFamily="66" charset="0"/>
              </a:rPr>
              <a:t>c</a:t>
            </a:r>
          </a:p>
        </p:txBody>
      </p:sp>
      <p:grpSp>
        <p:nvGrpSpPr>
          <p:cNvPr id="528397" name="Group 13"/>
          <p:cNvGrpSpPr>
            <a:grpSpLocks/>
          </p:cNvGrpSpPr>
          <p:nvPr/>
        </p:nvGrpSpPr>
        <p:grpSpPr bwMode="auto">
          <a:xfrm>
            <a:off x="5348288" y="1766888"/>
            <a:ext cx="2708275" cy="1428750"/>
            <a:chOff x="3369" y="1113"/>
            <a:chExt cx="1706" cy="900"/>
          </a:xfrm>
        </p:grpSpPr>
        <p:sp>
          <p:nvSpPr>
            <p:cNvPr id="528398" name="Rectangle 14"/>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528399" name="Freeform 15"/>
            <p:cNvSpPr>
              <a:spLocks/>
            </p:cNvSpPr>
            <p:nvPr/>
          </p:nvSpPr>
          <p:spPr bwMode="auto">
            <a:xfrm rot="3252945">
              <a:off x="4139" y="1516"/>
              <a:ext cx="900" cy="93"/>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400" name="Freeform 16"/>
            <p:cNvSpPr>
              <a:spLocks/>
            </p:cNvSpPr>
            <p:nvPr/>
          </p:nvSpPr>
          <p:spPr bwMode="auto">
            <a:xfrm rot="-285818">
              <a:off x="3369" y="1211"/>
              <a:ext cx="1058" cy="240"/>
            </a:xfrm>
            <a:custGeom>
              <a:avLst/>
              <a:gdLst>
                <a:gd name="T0" fmla="*/ 0 w 973"/>
                <a:gd name="T1" fmla="*/ 181 h 211"/>
                <a:gd name="T2" fmla="*/ 633 w 973"/>
                <a:gd name="T3" fmla="*/ 181 h 211"/>
                <a:gd name="T4" fmla="*/ 841 w 973"/>
                <a:gd name="T5" fmla="*/ 2 h 211"/>
                <a:gd name="T6" fmla="*/ 973 w 973"/>
                <a:gd name="T7" fmla="*/ 190 h 211"/>
              </a:gdLst>
              <a:ahLst/>
              <a:cxnLst>
                <a:cxn ang="0">
                  <a:pos x="T0" y="T1"/>
                </a:cxn>
                <a:cxn ang="0">
                  <a:pos x="T2" y="T3"/>
                </a:cxn>
                <a:cxn ang="0">
                  <a:pos x="T4" y="T5"/>
                </a:cxn>
                <a:cxn ang="0">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401" name="Line 17"/>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8402" name="Text Box 18"/>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latin typeface="Comic Sans MS" pitchFamily="66" charset="0"/>
                </a:rPr>
                <a:t>c</a:t>
              </a:r>
            </a:p>
          </p:txBody>
        </p:sp>
      </p:grpSp>
    </p:spTree>
    <p:extLst>
      <p:ext uri="{BB962C8B-B14F-4D97-AF65-F5344CB8AC3E}">
        <p14:creationId xmlns:p14="http://schemas.microsoft.com/office/powerpoint/2010/main" val="41351632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8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8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9410" name="Group 2"/>
          <p:cNvGrpSpPr>
            <a:grpSpLocks/>
          </p:cNvGrpSpPr>
          <p:nvPr/>
        </p:nvGrpSpPr>
        <p:grpSpPr bwMode="auto">
          <a:xfrm>
            <a:off x="5348288" y="1766888"/>
            <a:ext cx="2708275" cy="1428750"/>
            <a:chOff x="3369" y="1113"/>
            <a:chExt cx="1706" cy="900"/>
          </a:xfrm>
        </p:grpSpPr>
        <p:sp>
          <p:nvSpPr>
            <p:cNvPr id="529411" name="Rectangle 3"/>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900000"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latin typeface="Arial" pitchFamily="34" charset="0"/>
              </a:endParaRPr>
            </a:p>
          </p:txBody>
        </p:sp>
        <p:sp>
          <p:nvSpPr>
            <p:cNvPr id="529412" name="Freeform 4"/>
            <p:cNvSpPr>
              <a:spLocks/>
            </p:cNvSpPr>
            <p:nvPr/>
          </p:nvSpPr>
          <p:spPr bwMode="auto">
            <a:xfrm rot="3252945">
              <a:off x="4139" y="1516"/>
              <a:ext cx="900" cy="93"/>
            </a:xfrm>
            <a:custGeom>
              <a:avLst/>
              <a:gdLst>
                <a:gd name="T0" fmla="*/ 0 w 845"/>
                <a:gd name="T1" fmla="*/ 146 h 235"/>
                <a:gd name="T2" fmla="*/ 359 w 845"/>
                <a:gd name="T3" fmla="*/ 146 h 235"/>
                <a:gd name="T4" fmla="*/ 633 w 845"/>
                <a:gd name="T5" fmla="*/ 13 h 235"/>
                <a:gd name="T6" fmla="*/ 793 w 845"/>
                <a:gd name="T7" fmla="*/ 70 h 235"/>
                <a:gd name="T8" fmla="*/ 755 w 845"/>
                <a:gd name="T9" fmla="*/ 221 h 235"/>
                <a:gd name="T10" fmla="*/ 255 w 845"/>
                <a:gd name="T11" fmla="*/ 155 h 235"/>
              </a:gdLst>
              <a:ahLst/>
              <a:cxnLst>
                <a:cxn ang="0">
                  <a:pos x="T0" y="T1"/>
                </a:cxn>
                <a:cxn ang="0">
                  <a:pos x="T2" y="T3"/>
                </a:cxn>
                <a:cxn ang="0">
                  <a:pos x="T4" y="T5"/>
                </a:cxn>
                <a:cxn ang="0">
                  <a:pos x="T6" y="T7"/>
                </a:cxn>
                <a:cxn ang="0">
                  <a:pos x="T8" y="T9"/>
                </a:cxn>
                <a:cxn ang="0">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9413" name="Freeform 5"/>
            <p:cNvSpPr>
              <a:spLocks/>
            </p:cNvSpPr>
            <p:nvPr/>
          </p:nvSpPr>
          <p:spPr bwMode="auto">
            <a:xfrm rot="-285818">
              <a:off x="3369" y="1211"/>
              <a:ext cx="1058" cy="240"/>
            </a:xfrm>
            <a:custGeom>
              <a:avLst/>
              <a:gdLst>
                <a:gd name="T0" fmla="*/ 0 w 973"/>
                <a:gd name="T1" fmla="*/ 181 h 211"/>
                <a:gd name="T2" fmla="*/ 633 w 973"/>
                <a:gd name="T3" fmla="*/ 181 h 211"/>
                <a:gd name="T4" fmla="*/ 841 w 973"/>
                <a:gd name="T5" fmla="*/ 2 h 211"/>
                <a:gd name="T6" fmla="*/ 973 w 973"/>
                <a:gd name="T7" fmla="*/ 190 h 211"/>
              </a:gdLst>
              <a:ahLst/>
              <a:cxnLst>
                <a:cxn ang="0">
                  <a:pos x="T0" y="T1"/>
                </a:cxn>
                <a:cxn ang="0">
                  <a:pos x="T2" y="T3"/>
                </a:cxn>
                <a:cxn ang="0">
                  <a:pos x="T4" y="T5"/>
                </a:cxn>
                <a:cxn ang="0">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9414" name="Line 6"/>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solidFill>
                  <a:srgbClr val="000000"/>
                </a:solidFill>
                <a:latin typeface="Arial" pitchFamily="34" charset="0"/>
              </a:endParaRPr>
            </a:p>
          </p:txBody>
        </p:sp>
        <p:sp>
          <p:nvSpPr>
            <p:cNvPr id="529415" name="Text Box 7"/>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a:solidFill>
                    <a:srgbClr val="000000"/>
                  </a:solidFill>
                  <a:latin typeface="Comic Sans MS" pitchFamily="66" charset="0"/>
                </a:rPr>
                <a:t>c</a:t>
              </a:r>
            </a:p>
          </p:txBody>
        </p:sp>
      </p:grpSp>
      <p:sp>
        <p:nvSpPr>
          <p:cNvPr id="529416" name="Rectangle 8"/>
          <p:cNvSpPr>
            <a:spLocks noGrp="1" noChangeArrowheads="1"/>
          </p:cNvSpPr>
          <p:nvPr>
            <p:ph type="title"/>
          </p:nvPr>
        </p:nvSpPr>
        <p:spPr>
          <a:xfrm>
            <a:off x="685800" y="227013"/>
            <a:ext cx="7772400" cy="1143000"/>
          </a:xfrm>
          <a:noFill/>
        </p:spPr>
        <p:txBody>
          <a:bodyPr/>
          <a:lstStyle/>
          <a:p>
            <a:r>
              <a:rPr lang="en-US" altLang="en-US"/>
              <a:t>avoiding overlaps</a:t>
            </a:r>
          </a:p>
        </p:txBody>
      </p:sp>
      <p:pic>
        <p:nvPicPr>
          <p:cNvPr id="529417" name="Picture 9"/>
          <p:cNvPicPr>
            <a:picLocks noChangeAspect="1" noChangeArrowheads="1"/>
          </p:cNvPicPr>
          <p:nvPr/>
        </p:nvPicPr>
        <p:blipFill>
          <a:blip r:embed="rId2">
            <a:extLst>
              <a:ext uri="{28A0092B-C50C-407E-A947-70E740481C1C}">
                <a14:useLocalDpi xmlns:a14="http://schemas.microsoft.com/office/drawing/2010/main" val="0"/>
              </a:ext>
            </a:extLst>
          </a:blip>
          <a:srcRect l="32866" t="41162" r="11841" b="19829"/>
          <a:stretch>
            <a:fillRect/>
          </a:stretch>
        </p:blipFill>
        <p:spPr bwMode="auto">
          <a:xfrm>
            <a:off x="5208588" y="3886200"/>
            <a:ext cx="3201987"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9418" name="AutoShape 10"/>
          <p:cNvSpPr>
            <a:spLocks noChangeArrowheads="1"/>
          </p:cNvSpPr>
          <p:nvPr/>
        </p:nvSpPr>
        <p:spPr bwMode="auto">
          <a:xfrm>
            <a:off x="6550025" y="2941638"/>
            <a:ext cx="522288" cy="639762"/>
          </a:xfrm>
          <a:prstGeom prst="downArrow">
            <a:avLst>
              <a:gd name="adj1" fmla="val 50000"/>
              <a:gd name="adj2" fmla="val 306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itchFamily="34" charset="0"/>
            </a:endParaRPr>
          </a:p>
        </p:txBody>
      </p:sp>
      <p:pic>
        <p:nvPicPr>
          <p:cNvPr id="529419" name="Picture 11"/>
          <p:cNvPicPr>
            <a:picLocks noChangeAspect="1" noChangeArrowheads="1"/>
          </p:cNvPicPr>
          <p:nvPr/>
        </p:nvPicPr>
        <p:blipFill>
          <a:blip r:embed="rId3">
            <a:extLst>
              <a:ext uri="{28A0092B-C50C-407E-A947-70E740481C1C}">
                <a14:useLocalDpi xmlns:a14="http://schemas.microsoft.com/office/drawing/2010/main" val="0"/>
              </a:ext>
            </a:extLst>
          </a:blip>
          <a:srcRect l="22188" t="14139" r="28770" b="12694"/>
          <a:stretch>
            <a:fillRect/>
          </a:stretch>
        </p:blipFill>
        <p:spPr bwMode="auto">
          <a:xfrm>
            <a:off x="588963" y="2068513"/>
            <a:ext cx="3736975"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8667177"/>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rot="663208">
            <a:off x="7389813" y="2532063"/>
            <a:ext cx="474662" cy="112712"/>
          </a:xfrm>
          <a:prstGeom prst="rect">
            <a:avLst/>
          </a:prstGeom>
          <a:solidFill>
            <a:srgbClr val="FF6161"/>
          </a:solidFill>
          <a:ln w="9525">
            <a:miter lim="800000"/>
            <a:headEnd/>
            <a:tailEnd/>
          </a:ln>
          <a:effectLst/>
          <a:scene3d>
            <a:camera prst="legacyPerspectiveFront">
              <a:rot lat="899997"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l="21822" t="47141" r="22392" b="14259"/>
          <a:stretch>
            <a:fillRect/>
          </a:stretch>
        </p:blipFill>
        <p:spPr bwMode="auto">
          <a:xfrm>
            <a:off x="5208588" y="3868738"/>
            <a:ext cx="3230562" cy="233045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2" name="Freeform 4"/>
          <p:cNvSpPr>
            <a:spLocks/>
          </p:cNvSpPr>
          <p:nvPr/>
        </p:nvSpPr>
        <p:spPr bwMode="auto">
          <a:xfrm rot="809019">
            <a:off x="6615113" y="2289175"/>
            <a:ext cx="1428750" cy="147638"/>
          </a:xfrm>
          <a:custGeom>
            <a:avLst/>
            <a:gdLst>
              <a:gd name="T0" fmla="*/ 0 w 845"/>
              <a:gd name="T1" fmla="*/ 2147483647 h 235"/>
              <a:gd name="T2" fmla="*/ 2147483647 w 845"/>
              <a:gd name="T3" fmla="*/ 2147483647 h 235"/>
              <a:gd name="T4" fmla="*/ 2147483647 w 845"/>
              <a:gd name="T5" fmla="*/ 2147483647 h 235"/>
              <a:gd name="T6" fmla="*/ 2147483647 w 845"/>
              <a:gd name="T7" fmla="*/ 2147483647 h 235"/>
              <a:gd name="T8" fmla="*/ 2147483647 w 845"/>
              <a:gd name="T9" fmla="*/ 2147483647 h 235"/>
              <a:gd name="T10" fmla="*/ 2147483647 w 845"/>
              <a:gd name="T11" fmla="*/ 2147483647 h 2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2293" name="Line 5"/>
          <p:cNvSpPr>
            <a:spLocks noChangeShapeType="1"/>
          </p:cNvSpPr>
          <p:nvPr/>
        </p:nvSpPr>
        <p:spPr bwMode="auto">
          <a:xfrm>
            <a:off x="5176838" y="2232025"/>
            <a:ext cx="1676400" cy="30163"/>
          </a:xfrm>
          <a:prstGeom prst="line">
            <a:avLst/>
          </a:prstGeom>
          <a:noFill/>
          <a:ln w="1270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2294" name="AutoShape 6"/>
          <p:cNvSpPr>
            <a:spLocks noChangeArrowheads="1"/>
          </p:cNvSpPr>
          <p:nvPr/>
        </p:nvSpPr>
        <p:spPr bwMode="auto">
          <a:xfrm>
            <a:off x="6459538" y="2905125"/>
            <a:ext cx="522287" cy="639763"/>
          </a:xfrm>
          <a:prstGeom prst="downArrow">
            <a:avLst>
              <a:gd name="adj1" fmla="val 50000"/>
              <a:gd name="adj2" fmla="val 30623"/>
            </a:avLst>
          </a:prstGeom>
          <a:solidFill>
            <a:srgbClr val="00CC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sp>
        <p:nvSpPr>
          <p:cNvPr id="12295" name="Line 7"/>
          <p:cNvSpPr>
            <a:spLocks noChangeShapeType="1"/>
          </p:cNvSpPr>
          <p:nvPr/>
        </p:nvSpPr>
        <p:spPr bwMode="auto">
          <a:xfrm flipV="1">
            <a:off x="7621588" y="2093913"/>
            <a:ext cx="246062" cy="7397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2296" name="Text Box 8"/>
          <p:cNvSpPr txBox="1">
            <a:spLocks noChangeArrowheads="1"/>
          </p:cNvSpPr>
          <p:nvPr/>
        </p:nvSpPr>
        <p:spPr bwMode="auto">
          <a:xfrm>
            <a:off x="7847013" y="2027238"/>
            <a:ext cx="276225" cy="3048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smtClean="0">
                <a:solidFill>
                  <a:srgbClr val="000000"/>
                </a:solidFill>
                <a:latin typeface="Comic Sans MS" pitchFamily="66" charset="0"/>
                <a:cs typeface="Arial" pitchFamily="34" charset="0"/>
              </a:rPr>
              <a:t>c</a:t>
            </a:r>
          </a:p>
        </p:txBody>
      </p:sp>
      <p:sp>
        <p:nvSpPr>
          <p:cNvPr id="12297" name="Rectangle 9"/>
          <p:cNvSpPr>
            <a:spLocks noGrp="1" noChangeArrowheads="1"/>
          </p:cNvSpPr>
          <p:nvPr>
            <p:ph type="title"/>
          </p:nvPr>
        </p:nvSpPr>
        <p:spPr>
          <a:xfrm>
            <a:off x="685800" y="227013"/>
            <a:ext cx="7772400" cy="1143000"/>
          </a:xfrm>
        </p:spPr>
        <p:txBody>
          <a:bodyPr/>
          <a:lstStyle/>
          <a:p>
            <a:pPr eaLnBrk="1" hangingPunct="1"/>
            <a:r>
              <a:rPr lang="en-US" altLang="en-US" smtClean="0"/>
              <a:t>avoiding overlaps</a:t>
            </a:r>
          </a:p>
        </p:txBody>
      </p:sp>
      <p:sp>
        <p:nvSpPr>
          <p:cNvPr id="12298" name="Rectangle 10"/>
          <p:cNvSpPr>
            <a:spLocks noChangeArrowheads="1"/>
          </p:cNvSpPr>
          <p:nvPr/>
        </p:nvSpPr>
        <p:spPr bwMode="auto">
          <a:xfrm>
            <a:off x="1471613" y="6364288"/>
            <a:ext cx="6337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mtClean="0">
                <a:solidFill>
                  <a:srgbClr val="000000"/>
                </a:solidFill>
                <a:cs typeface="Arial" pitchFamily="34" charset="0"/>
              </a:rPr>
              <a:t>http://www.mitegen.com/mic_catalog.php?c=DTMicroMounts</a:t>
            </a:r>
          </a:p>
        </p:txBody>
      </p:sp>
      <p:pic>
        <p:nvPicPr>
          <p:cNvPr id="12299" name="Picture 11"/>
          <p:cNvPicPr>
            <a:picLocks noChangeAspect="1" noChangeArrowheads="1"/>
          </p:cNvPicPr>
          <p:nvPr/>
        </p:nvPicPr>
        <p:blipFill>
          <a:blip r:embed="rId3">
            <a:extLst>
              <a:ext uri="{28A0092B-C50C-407E-A947-70E740481C1C}">
                <a14:useLocalDpi xmlns:a14="http://schemas.microsoft.com/office/drawing/2010/main" val="0"/>
              </a:ext>
            </a:extLst>
          </a:blip>
          <a:srcRect b="53230"/>
          <a:stretch>
            <a:fillRect/>
          </a:stretch>
        </p:blipFill>
        <p:spPr bwMode="auto">
          <a:xfrm>
            <a:off x="612775" y="1878013"/>
            <a:ext cx="3811588" cy="167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0" name="Picture 12"/>
          <p:cNvPicPr>
            <a:picLocks noChangeAspect="1" noChangeArrowheads="1"/>
          </p:cNvPicPr>
          <p:nvPr/>
        </p:nvPicPr>
        <p:blipFill>
          <a:blip r:embed="rId4">
            <a:extLst>
              <a:ext uri="{28A0092B-C50C-407E-A947-70E740481C1C}">
                <a14:useLocalDpi xmlns:a14="http://schemas.microsoft.com/office/drawing/2010/main" val="0"/>
              </a:ext>
            </a:extLst>
          </a:blip>
          <a:srcRect b="53677"/>
          <a:stretch>
            <a:fillRect/>
          </a:stretch>
        </p:blipFill>
        <p:spPr bwMode="auto">
          <a:xfrm>
            <a:off x="611188" y="4113213"/>
            <a:ext cx="3811587"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170576"/>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5348288" y="1766888"/>
            <a:ext cx="2708275" cy="1428750"/>
            <a:chOff x="3369" y="1113"/>
            <a:chExt cx="1706" cy="900"/>
          </a:xfrm>
        </p:grpSpPr>
        <p:sp>
          <p:nvSpPr>
            <p:cNvPr id="13321" name="Rectangle 3"/>
            <p:cNvSpPr>
              <a:spLocks noChangeArrowheads="1"/>
            </p:cNvSpPr>
            <p:nvPr/>
          </p:nvSpPr>
          <p:spPr bwMode="auto">
            <a:xfrm rot="2791455">
              <a:off x="4498" y="1770"/>
              <a:ext cx="299" cy="71"/>
            </a:xfrm>
            <a:prstGeom prst="rect">
              <a:avLst/>
            </a:prstGeom>
            <a:solidFill>
              <a:srgbClr val="FF6161"/>
            </a:solidFill>
            <a:ln w="9525">
              <a:miter lim="800000"/>
              <a:headEnd/>
              <a:tailEnd/>
            </a:ln>
            <a:effectLst/>
            <a:scene3d>
              <a:camera prst="legacyPerspectiveFront">
                <a:rot lat="899997" lon="1500000" rev="0"/>
              </a:camera>
              <a:lightRig rig="legacyFlat4" dir="b"/>
            </a:scene3d>
            <a:sp3d extrusionH="430200" prstMaterial="legacyMatte">
              <a:bevelT w="13500" h="13500" prst="angle"/>
              <a:bevelB w="13500" h="13500" prst="angle"/>
              <a:extrusionClr>
                <a:srgbClr val="FF616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sp>
          <p:nvSpPr>
            <p:cNvPr id="13322" name="Freeform 4"/>
            <p:cNvSpPr>
              <a:spLocks/>
            </p:cNvSpPr>
            <p:nvPr/>
          </p:nvSpPr>
          <p:spPr bwMode="auto">
            <a:xfrm rot="3252945">
              <a:off x="4139" y="1516"/>
              <a:ext cx="900" cy="93"/>
            </a:xfrm>
            <a:custGeom>
              <a:avLst/>
              <a:gdLst>
                <a:gd name="T0" fmla="*/ 0 w 845"/>
                <a:gd name="T1" fmla="*/ 9 h 235"/>
                <a:gd name="T2" fmla="*/ 433 w 845"/>
                <a:gd name="T3" fmla="*/ 9 h 235"/>
                <a:gd name="T4" fmla="*/ 765 w 845"/>
                <a:gd name="T5" fmla="*/ 1 h 235"/>
                <a:gd name="T6" fmla="*/ 959 w 845"/>
                <a:gd name="T7" fmla="*/ 4 h 235"/>
                <a:gd name="T8" fmla="*/ 912 w 845"/>
                <a:gd name="T9" fmla="*/ 13 h 235"/>
                <a:gd name="T10" fmla="*/ 309 w 845"/>
                <a:gd name="T11" fmla="*/ 9 h 2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5" h="235">
                  <a:moveTo>
                    <a:pt x="0" y="146"/>
                  </a:moveTo>
                  <a:cubicBezTo>
                    <a:pt x="127" y="157"/>
                    <a:pt x="254" y="168"/>
                    <a:pt x="359" y="146"/>
                  </a:cubicBezTo>
                  <a:cubicBezTo>
                    <a:pt x="464" y="124"/>
                    <a:pt x="561" y="26"/>
                    <a:pt x="633" y="13"/>
                  </a:cubicBezTo>
                  <a:cubicBezTo>
                    <a:pt x="705" y="0"/>
                    <a:pt x="773" y="35"/>
                    <a:pt x="793" y="70"/>
                  </a:cubicBezTo>
                  <a:cubicBezTo>
                    <a:pt x="813" y="105"/>
                    <a:pt x="845" y="207"/>
                    <a:pt x="755" y="221"/>
                  </a:cubicBezTo>
                  <a:cubicBezTo>
                    <a:pt x="665" y="235"/>
                    <a:pt x="338" y="166"/>
                    <a:pt x="255" y="155"/>
                  </a:cubicBezTo>
                </a:path>
              </a:pathLst>
            </a:custGeom>
            <a:noFill/>
            <a:ln w="635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3323" name="Freeform 5"/>
            <p:cNvSpPr>
              <a:spLocks/>
            </p:cNvSpPr>
            <p:nvPr/>
          </p:nvSpPr>
          <p:spPr bwMode="auto">
            <a:xfrm rot="-285818">
              <a:off x="3369" y="1211"/>
              <a:ext cx="1058" cy="240"/>
            </a:xfrm>
            <a:custGeom>
              <a:avLst/>
              <a:gdLst>
                <a:gd name="T0" fmla="*/ 0 w 973"/>
                <a:gd name="T1" fmla="*/ 266 h 211"/>
                <a:gd name="T2" fmla="*/ 813 w 973"/>
                <a:gd name="T3" fmla="*/ 266 h 211"/>
                <a:gd name="T4" fmla="*/ 1081 w 973"/>
                <a:gd name="T5" fmla="*/ 2 h 211"/>
                <a:gd name="T6" fmla="*/ 1250 w 973"/>
                <a:gd name="T7" fmla="*/ 280 h 2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3" h="211">
                  <a:moveTo>
                    <a:pt x="0" y="181"/>
                  </a:moveTo>
                  <a:cubicBezTo>
                    <a:pt x="246" y="196"/>
                    <a:pt x="493" y="211"/>
                    <a:pt x="633" y="181"/>
                  </a:cubicBezTo>
                  <a:cubicBezTo>
                    <a:pt x="773" y="151"/>
                    <a:pt x="784" y="0"/>
                    <a:pt x="841" y="2"/>
                  </a:cubicBezTo>
                  <a:cubicBezTo>
                    <a:pt x="898" y="4"/>
                    <a:pt x="951" y="159"/>
                    <a:pt x="973" y="190"/>
                  </a:cubicBezTo>
                </a:path>
              </a:pathLst>
            </a:custGeom>
            <a:noFill/>
            <a:ln w="12700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3324" name="Line 6"/>
            <p:cNvSpPr>
              <a:spLocks noChangeShapeType="1"/>
            </p:cNvSpPr>
            <p:nvPr/>
          </p:nvSpPr>
          <p:spPr bwMode="auto">
            <a:xfrm flipV="1">
              <a:off x="4585" y="1567"/>
              <a:ext cx="338" cy="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mtClean="0">
                <a:solidFill>
                  <a:srgbClr val="000000"/>
                </a:solidFill>
                <a:cs typeface="Arial" pitchFamily="34" charset="0"/>
              </a:endParaRPr>
            </a:p>
          </p:txBody>
        </p:sp>
        <p:sp>
          <p:nvSpPr>
            <p:cNvPr id="13325" name="Text Box 7"/>
            <p:cNvSpPr txBox="1">
              <a:spLocks noChangeArrowheads="1"/>
            </p:cNvSpPr>
            <p:nvPr/>
          </p:nvSpPr>
          <p:spPr bwMode="auto">
            <a:xfrm>
              <a:off x="4901" y="1507"/>
              <a:ext cx="1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smtClean="0">
                  <a:solidFill>
                    <a:srgbClr val="000000"/>
                  </a:solidFill>
                  <a:latin typeface="Comic Sans MS" pitchFamily="66" charset="0"/>
                  <a:cs typeface="Arial" pitchFamily="34" charset="0"/>
                </a:rPr>
                <a:t>c</a:t>
              </a:r>
            </a:p>
          </p:txBody>
        </p:sp>
      </p:grpSp>
      <p:sp>
        <p:nvSpPr>
          <p:cNvPr id="13315" name="Rectangle 8"/>
          <p:cNvSpPr>
            <a:spLocks noGrp="1" noChangeArrowheads="1"/>
          </p:cNvSpPr>
          <p:nvPr>
            <p:ph type="title"/>
          </p:nvPr>
        </p:nvSpPr>
        <p:spPr>
          <a:xfrm>
            <a:off x="685800" y="227013"/>
            <a:ext cx="7772400" cy="1143000"/>
          </a:xfrm>
        </p:spPr>
        <p:txBody>
          <a:bodyPr/>
          <a:lstStyle/>
          <a:p>
            <a:pPr eaLnBrk="1" hangingPunct="1"/>
            <a:r>
              <a:rPr lang="en-US" altLang="en-US" smtClean="0"/>
              <a:t>avoiding overlaps</a:t>
            </a:r>
          </a:p>
        </p:txBody>
      </p:sp>
      <p:pic>
        <p:nvPicPr>
          <p:cNvPr id="13316" name="Picture 9"/>
          <p:cNvPicPr>
            <a:picLocks noChangeAspect="1" noChangeArrowheads="1"/>
          </p:cNvPicPr>
          <p:nvPr/>
        </p:nvPicPr>
        <p:blipFill>
          <a:blip r:embed="rId2">
            <a:extLst>
              <a:ext uri="{28A0092B-C50C-407E-A947-70E740481C1C}">
                <a14:useLocalDpi xmlns:a14="http://schemas.microsoft.com/office/drawing/2010/main" val="0"/>
              </a:ext>
            </a:extLst>
          </a:blip>
          <a:srcRect l="32837" t="41180" r="11841" b="19833"/>
          <a:stretch>
            <a:fillRect/>
          </a:stretch>
        </p:blipFill>
        <p:spPr bwMode="auto">
          <a:xfrm>
            <a:off x="5207000" y="3865563"/>
            <a:ext cx="3203575" cy="235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Rectangle 10"/>
          <p:cNvSpPr>
            <a:spLocks noChangeArrowheads="1"/>
          </p:cNvSpPr>
          <p:nvPr/>
        </p:nvSpPr>
        <p:spPr bwMode="auto">
          <a:xfrm>
            <a:off x="1471613" y="6364288"/>
            <a:ext cx="6299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mtClean="0">
                <a:solidFill>
                  <a:srgbClr val="000000"/>
                </a:solidFill>
                <a:cs typeface="Arial" pitchFamily="34" charset="0"/>
              </a:rPr>
              <a:t>http://www.mitegen.com/mic_catalog.php?c=orientedmounts</a:t>
            </a:r>
          </a:p>
        </p:txBody>
      </p:sp>
      <p:pic>
        <p:nvPicPr>
          <p:cNvPr id="13318" name="Picture 11"/>
          <p:cNvPicPr>
            <a:picLocks noChangeAspect="1" noChangeArrowheads="1"/>
          </p:cNvPicPr>
          <p:nvPr/>
        </p:nvPicPr>
        <p:blipFill>
          <a:blip r:embed="rId3">
            <a:extLst>
              <a:ext uri="{28A0092B-C50C-407E-A947-70E740481C1C}">
                <a14:useLocalDpi xmlns:a14="http://schemas.microsoft.com/office/drawing/2010/main" val="0"/>
              </a:ext>
            </a:extLst>
          </a:blip>
          <a:srcRect t="53310"/>
          <a:stretch>
            <a:fillRect/>
          </a:stretch>
        </p:blipFill>
        <p:spPr bwMode="auto">
          <a:xfrm>
            <a:off x="612775" y="1876425"/>
            <a:ext cx="3811588"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12"/>
          <p:cNvPicPr>
            <a:picLocks noChangeAspect="1" noChangeArrowheads="1"/>
          </p:cNvPicPr>
          <p:nvPr/>
        </p:nvPicPr>
        <p:blipFill>
          <a:blip r:embed="rId4">
            <a:extLst>
              <a:ext uri="{28A0092B-C50C-407E-A947-70E740481C1C}">
                <a14:useLocalDpi xmlns:a14="http://schemas.microsoft.com/office/drawing/2010/main" val="0"/>
              </a:ext>
            </a:extLst>
          </a:blip>
          <a:srcRect t="54353"/>
          <a:stretch>
            <a:fillRect/>
          </a:stretch>
        </p:blipFill>
        <p:spPr bwMode="auto">
          <a:xfrm>
            <a:off x="611188" y="4124325"/>
            <a:ext cx="3811587"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0" name="AutoShape 13"/>
          <p:cNvSpPr>
            <a:spLocks noChangeArrowheads="1"/>
          </p:cNvSpPr>
          <p:nvPr/>
        </p:nvSpPr>
        <p:spPr bwMode="auto">
          <a:xfrm>
            <a:off x="6459538" y="2905125"/>
            <a:ext cx="522287" cy="639763"/>
          </a:xfrm>
          <a:prstGeom prst="downArrow">
            <a:avLst>
              <a:gd name="adj1" fmla="val 50000"/>
              <a:gd name="adj2" fmla="val 30623"/>
            </a:avLst>
          </a:prstGeom>
          <a:solidFill>
            <a:srgbClr val="00CC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mtClean="0">
              <a:solidFill>
                <a:srgbClr val="000000"/>
              </a:solidFill>
              <a:cs typeface="Arial" pitchFamily="34" charset="0"/>
            </a:endParaRPr>
          </a:p>
        </p:txBody>
      </p:sp>
    </p:spTree>
    <p:extLst>
      <p:ext uri="{BB962C8B-B14F-4D97-AF65-F5344CB8AC3E}">
        <p14:creationId xmlns:p14="http://schemas.microsoft.com/office/powerpoint/2010/main" val="3289610710"/>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Text Box 3"/>
          <p:cNvSpPr txBox="1">
            <a:spLocks noChangeArrowheads="1"/>
          </p:cNvSpPr>
          <p:nvPr/>
        </p:nvSpPr>
        <p:spPr bwMode="auto">
          <a:xfrm>
            <a:off x="533400" y="2057400"/>
            <a:ext cx="86106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fontAlgn="auto">
              <a:lnSpc>
                <a:spcPct val="130000"/>
              </a:lnSpc>
              <a:spcBef>
                <a:spcPts val="0"/>
              </a:spcBef>
              <a:spcAft>
                <a:spcPts val="0"/>
              </a:spcAft>
              <a:buFontTx/>
              <a:buAutoNum type="arabicPeriod"/>
            </a:pPr>
            <a:r>
              <a:rPr lang="en-US" sz="3600" dirty="0">
                <a:solidFill>
                  <a:srgbClr val="808080"/>
                </a:solidFill>
              </a:rPr>
              <a:t>   Put your crystal into the beam</a:t>
            </a:r>
          </a:p>
          <a:p>
            <a:pPr lvl="1" fontAlgn="auto">
              <a:lnSpc>
                <a:spcPct val="130000"/>
              </a:lnSpc>
              <a:spcBef>
                <a:spcPts val="0"/>
              </a:spcBef>
              <a:spcAft>
                <a:spcPts val="0"/>
              </a:spcAft>
              <a:buFontTx/>
              <a:buAutoNum type="arabicPeriod"/>
            </a:pPr>
            <a:r>
              <a:rPr lang="en-US" sz="3600" dirty="0">
                <a:solidFill>
                  <a:srgbClr val="808080"/>
                </a:solidFill>
              </a:rPr>
              <a:t>   Shoot the whole crystal</a:t>
            </a:r>
          </a:p>
          <a:p>
            <a:pPr lvl="1" fontAlgn="auto">
              <a:lnSpc>
                <a:spcPct val="130000"/>
              </a:lnSpc>
              <a:spcBef>
                <a:spcPts val="0"/>
              </a:spcBef>
              <a:spcAft>
                <a:spcPts val="0"/>
              </a:spcAft>
              <a:buFontTx/>
              <a:buAutoNum type="arabicPeriod"/>
            </a:pPr>
            <a:r>
              <a:rPr lang="en-US" sz="3600" dirty="0">
                <a:solidFill>
                  <a:srgbClr val="808080"/>
                </a:solidFill>
              </a:rPr>
              <a:t>   Shoot nothing but the </a:t>
            </a:r>
            <a:r>
              <a:rPr lang="en-US" sz="3600" dirty="0" smtClean="0">
                <a:solidFill>
                  <a:srgbClr val="808080"/>
                </a:solidFill>
              </a:rPr>
              <a:t>crystal</a:t>
            </a:r>
          </a:p>
          <a:p>
            <a:pPr lvl="1" fontAlgn="auto">
              <a:lnSpc>
                <a:spcPct val="130000"/>
              </a:lnSpc>
              <a:spcBef>
                <a:spcPts val="0"/>
              </a:spcBef>
              <a:spcAft>
                <a:spcPts val="0"/>
              </a:spcAft>
              <a:buFontTx/>
              <a:buAutoNum type="arabicPeriod"/>
            </a:pPr>
            <a:r>
              <a:rPr lang="en-US" sz="3600" dirty="0">
                <a:solidFill>
                  <a:srgbClr val="808080"/>
                </a:solidFill>
              </a:rPr>
              <a:t> </a:t>
            </a:r>
            <a:r>
              <a:rPr lang="en-US" sz="3600" dirty="0" smtClean="0">
                <a:solidFill>
                  <a:srgbClr val="808080"/>
                </a:solidFill>
              </a:rPr>
              <a:t>  The crystal must rotate</a:t>
            </a:r>
            <a:endParaRPr lang="en-US" sz="3600" dirty="0">
              <a:solidFill>
                <a:srgbClr val="808080"/>
              </a:solidFill>
            </a:endParaRPr>
          </a:p>
          <a:p>
            <a:pPr lvl="1" fontAlgn="auto">
              <a:lnSpc>
                <a:spcPct val="130000"/>
              </a:lnSpc>
              <a:spcBef>
                <a:spcPts val="0"/>
              </a:spcBef>
              <a:spcAft>
                <a:spcPts val="0"/>
              </a:spcAft>
              <a:buFontTx/>
              <a:buAutoNum type="arabicPeriod"/>
            </a:pPr>
            <a:r>
              <a:rPr lang="en-US" sz="3600" dirty="0">
                <a:solidFill>
                  <a:srgbClr val="FF0000"/>
                </a:solidFill>
              </a:rPr>
              <a:t>   Back off!</a:t>
            </a: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201129791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90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34" name="Group 90133"/>
          <p:cNvGrpSpPr>
            <a:grpSpLocks/>
          </p:cNvGrpSpPr>
          <p:nvPr/>
        </p:nvGrpSpPr>
        <p:grpSpPr bwMode="auto">
          <a:xfrm>
            <a:off x="3836988" y="2106613"/>
            <a:ext cx="3873500" cy="3886200"/>
            <a:chOff x="3837709" y="2105892"/>
            <a:chExt cx="3873196" cy="3886760"/>
          </a:xfrm>
        </p:grpSpPr>
        <p:cxnSp>
          <p:nvCxnSpPr>
            <p:cNvPr id="15" name="Straight Connector 14"/>
            <p:cNvCxnSpPr/>
            <p:nvPr/>
          </p:nvCxnSpPr>
          <p:spPr>
            <a:xfrm flipV="1">
              <a:off x="5960029" y="210589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960029" y="404927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37709" y="4108017"/>
              <a:ext cx="21223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953680" y="4108017"/>
              <a:ext cx="175722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960029" y="2590149"/>
              <a:ext cx="1230216" cy="151786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4558377" y="2756861"/>
              <a:ext cx="1401652" cy="13511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960029" y="4108017"/>
              <a:ext cx="1230216" cy="132257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794896" y="4011167"/>
              <a:ext cx="1230216" cy="15162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960029" y="3349083"/>
              <a:ext cx="1479434" cy="7906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56771" y="3431645"/>
              <a:ext cx="1803258" cy="6176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5252060" y="2493298"/>
              <a:ext cx="701620" cy="15559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880661" y="2493298"/>
              <a:ext cx="693684" cy="16147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60029" y="4108017"/>
              <a:ext cx="1479434" cy="66208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258409" y="4108017"/>
              <a:ext cx="695270" cy="172744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60029" y="4108017"/>
              <a:ext cx="614315" cy="160043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267887" y="4139772"/>
              <a:ext cx="1612773" cy="7859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1011238" y="2382838"/>
            <a:ext cx="6843712" cy="2036762"/>
            <a:chOff x="1011381" y="2382982"/>
            <a:chExt cx="6844146" cy="2036002"/>
          </a:xfrm>
        </p:grpSpPr>
        <p:cxnSp>
          <p:nvCxnSpPr>
            <p:cNvPr id="3" name="Straight Connector 2"/>
            <p:cNvCxnSpPr>
              <a:endCxn id="79877" idx="0"/>
            </p:cNvCxnSpPr>
            <p:nvPr/>
          </p:nvCxnSpPr>
          <p:spPr>
            <a:xfrm flipV="1">
              <a:off x="1011381" y="3888957"/>
              <a:ext cx="4869171" cy="26501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79877" idx="2"/>
            </p:cNvCxnSpPr>
            <p:nvPr/>
          </p:nvCxnSpPr>
          <p:spPr>
            <a:xfrm>
              <a:off x="1011381" y="4174600"/>
              <a:ext cx="5013643" cy="24438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9877" idx="2"/>
            </p:cNvCxnSpPr>
            <p:nvPr/>
          </p:nvCxnSpPr>
          <p:spPr>
            <a:xfrm flipV="1">
              <a:off x="6025024" y="3136763"/>
              <a:ext cx="1830503" cy="1282221"/>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880552" y="2382982"/>
              <a:ext cx="1830504" cy="1505975"/>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grpSp>
      <p:sp>
        <p:nvSpPr>
          <p:cNvPr id="79876" name="Rectangle 2"/>
          <p:cNvSpPr>
            <a:spLocks noGrp="1" noChangeArrowheads="1"/>
          </p:cNvSpPr>
          <p:nvPr>
            <p:ph type="title"/>
          </p:nvPr>
        </p:nvSpPr>
        <p:spPr>
          <a:xfrm>
            <a:off x="457200" y="0"/>
            <a:ext cx="8229600" cy="1143000"/>
          </a:xfrm>
        </p:spPr>
        <p:txBody>
          <a:bodyPr/>
          <a:lstStyle/>
          <a:p>
            <a:pPr eaLnBrk="1" hangingPunct="1"/>
            <a:r>
              <a:rPr lang="en-US" sz="5400" smtClean="0"/>
              <a:t>Background scattering</a:t>
            </a:r>
          </a:p>
        </p:txBody>
      </p:sp>
      <p:pic>
        <p:nvPicPr>
          <p:cNvPr id="79877"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5651500" y="3879850"/>
            <a:ext cx="603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1159" name="AutoShape 7"/>
          <p:cNvSpPr>
            <a:spLocks noChangeArrowheads="1"/>
          </p:cNvSpPr>
          <p:nvPr/>
        </p:nvSpPr>
        <p:spPr bwMode="auto">
          <a:xfrm rot="5400000">
            <a:off x="5882481" y="3596482"/>
            <a:ext cx="5278437" cy="58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484 w 21600"/>
              <a:gd name="T13" fmla="*/ 2484 h 21600"/>
              <a:gd name="T14" fmla="*/ 19116 w 21600"/>
              <a:gd name="T15" fmla="*/ 19116 h 21600"/>
            </a:gdLst>
            <a:ahLst/>
            <a:cxnLst>
              <a:cxn ang="T8">
                <a:pos x="T0" y="T1"/>
              </a:cxn>
              <a:cxn ang="T9">
                <a:pos x="T2" y="T3"/>
              </a:cxn>
              <a:cxn ang="T10">
                <a:pos x="T4" y="T5"/>
              </a:cxn>
              <a:cxn ang="T11">
                <a:pos x="T6" y="T7"/>
              </a:cxn>
            </a:cxnLst>
            <a:rect l="T12" t="T13" r="T14" b="T15"/>
            <a:pathLst>
              <a:path w="21600" h="21600">
                <a:moveTo>
                  <a:pt x="0" y="0"/>
                </a:moveTo>
                <a:lnTo>
                  <a:pt x="1368" y="21600"/>
                </a:lnTo>
                <a:lnTo>
                  <a:pt x="20232"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79879" name="AutoShape 18"/>
          <p:cNvSpPr>
            <a:spLocks noChangeArrowheads="1"/>
          </p:cNvSpPr>
          <p:nvPr/>
        </p:nvSpPr>
        <p:spPr bwMode="auto">
          <a:xfrm>
            <a:off x="855663" y="3979863"/>
            <a:ext cx="311150" cy="347662"/>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Tree>
    <p:extLst>
      <p:ext uri="{BB962C8B-B14F-4D97-AF65-F5344CB8AC3E}">
        <p14:creationId xmlns:p14="http://schemas.microsoft.com/office/powerpoint/2010/main" val="22142833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path" presetSubtype="0" accel="50000" decel="50000" autoRev="1" fill="hold" grpId="0" nodeType="clickEffect">
                                  <p:stCondLst>
                                    <p:cond delay="0"/>
                                  </p:stCondLst>
                                  <p:childTnLst>
                                    <p:animMotion origin="layout" path="M -8.33333E-7 3.7037E-7 L -0.16962 3.7037E-7 " pathEditMode="relative" rAng="0" ptsTypes="AA">
                                      <p:cBhvr>
                                        <p:cTn id="11" dur="2000" fill="hold"/>
                                        <p:tgtEl>
                                          <p:spTgt spid="2481159"/>
                                        </p:tgtEl>
                                        <p:attrNameLst>
                                          <p:attrName>ppt_x</p:attrName>
                                          <p:attrName>ppt_y</p:attrName>
                                        </p:attrNameLst>
                                      </p:cBhvr>
                                      <p:rCtr x="-8490"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32" fill="hold" nodeType="clickEffect">
                                  <p:stCondLst>
                                    <p:cond delay="0"/>
                                  </p:stCondLst>
                                  <p:childTnLst>
                                    <p:set>
                                      <p:cBhvr>
                                        <p:cTn id="15" dur="1" fill="hold">
                                          <p:stCondLst>
                                            <p:cond delay="0"/>
                                          </p:stCondLst>
                                        </p:cTn>
                                        <p:tgtEl>
                                          <p:spTgt spid="90134"/>
                                        </p:tgtEl>
                                        <p:attrNameLst>
                                          <p:attrName>style.visibility</p:attrName>
                                        </p:attrNameLst>
                                      </p:cBhvr>
                                      <p:to>
                                        <p:strVal val="visible"/>
                                      </p:to>
                                    </p:set>
                                    <p:animEffect transition="in" filter="circle(out)">
                                      <p:cBhvr>
                                        <p:cTn id="16" dur="2000"/>
                                        <p:tgtEl>
                                          <p:spTgt spid="90134"/>
                                        </p:tgtEl>
                                      </p:cBhvr>
                                    </p:animEffec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path" presetSubtype="0" accel="50000" decel="50000" autoRev="1" fill="hold" grpId="1" nodeType="clickEffect">
                                  <p:stCondLst>
                                    <p:cond delay="0"/>
                                  </p:stCondLst>
                                  <p:childTnLst>
                                    <p:animMotion origin="layout" path="M -8.33333E-7 3.7037E-7 L -0.16667 3.7037E-7 " pathEditMode="relative" rAng="0" ptsTypes="AA">
                                      <p:cBhvr>
                                        <p:cTn id="22" dur="2000" fill="hold"/>
                                        <p:tgtEl>
                                          <p:spTgt spid="2481159"/>
                                        </p:tgtEl>
                                        <p:attrNameLst>
                                          <p:attrName>ppt_x</p:attrName>
                                          <p:attrName>ppt_y</p:attrName>
                                        </p:attrNameLst>
                                      </p:cBhvr>
                                      <p:rCtr x="-8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9" grpId="0" animBg="1"/>
      <p:bldP spid="248115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0899"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0"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1"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2"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3"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4"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0905"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400">
                <a:solidFill>
                  <a:srgbClr val="006600"/>
                </a:solidFill>
              </a:rPr>
              <a:t>easy</a:t>
            </a:r>
          </a:p>
          <a:p>
            <a:pPr algn="ctr" eaLnBrk="1" hangingPunct="1">
              <a:spcBef>
                <a:spcPct val="50000"/>
              </a:spcBef>
            </a:pPr>
            <a:endParaRPr lang="en-US" altLang="en-US" sz="4400">
              <a:solidFill>
                <a:srgbClr val="006600"/>
              </a:solidFill>
            </a:endParaRPr>
          </a:p>
          <a:p>
            <a:pPr algn="ctr" eaLnBrk="1" hangingPunct="1">
              <a:spcBef>
                <a:spcPct val="50000"/>
              </a:spcBef>
            </a:pPr>
            <a:r>
              <a:rPr lang="en-US" altLang="en-US" sz="4400">
                <a:solidFill>
                  <a:srgbClr val="CC9900"/>
                </a:solidFill>
              </a:rPr>
              <a:t>hard</a:t>
            </a:r>
          </a:p>
          <a:p>
            <a:pPr algn="ctr" eaLnBrk="1" hangingPunct="1">
              <a:spcBef>
                <a:spcPct val="50000"/>
              </a:spcBef>
            </a:pPr>
            <a:endParaRPr lang="en-US" altLang="en-US" sz="4400">
              <a:solidFill>
                <a:srgbClr val="000000"/>
              </a:solidFill>
            </a:endParaRPr>
          </a:p>
          <a:p>
            <a:pPr algn="ctr" eaLnBrk="1" hangingPunct="1">
              <a:spcBef>
                <a:spcPct val="50000"/>
              </a:spcBef>
            </a:pPr>
            <a:r>
              <a:rPr lang="en-US" altLang="en-US" sz="4400">
                <a:solidFill>
                  <a:srgbClr val="990000"/>
                </a:solidFill>
              </a:rPr>
              <a:t>impossible</a:t>
            </a:r>
          </a:p>
        </p:txBody>
      </p:sp>
    </p:spTree>
    <p:extLst>
      <p:ext uri="{BB962C8B-B14F-4D97-AF65-F5344CB8AC3E}">
        <p14:creationId xmlns:p14="http://schemas.microsoft.com/office/powerpoint/2010/main" val="519477794"/>
      </p:ext>
    </p:extLst>
  </p:cSld>
  <p:clrMapOvr>
    <a:masterClrMapping/>
  </p:clrMapOvr>
  <p:transition spd="slow">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Mosquito tips cost $0.15 each</a:t>
            </a:r>
            <a:endParaRPr lang="en-US" dirty="0"/>
          </a:p>
        </p:txBody>
      </p:sp>
      <p:sp>
        <p:nvSpPr>
          <p:cNvPr id="3" name="Content Placeholder 2"/>
          <p:cNvSpPr>
            <a:spLocks noGrp="1"/>
          </p:cNvSpPr>
          <p:nvPr>
            <p:ph idx="1"/>
          </p:nvPr>
        </p:nvSpPr>
        <p:spPr>
          <a:xfrm>
            <a:off x="457200" y="1943100"/>
            <a:ext cx="8229600" cy="4383088"/>
          </a:xfrm>
        </p:spPr>
        <p:txBody>
          <a:bodyPr>
            <a:normAutofit/>
          </a:bodyPr>
          <a:lstStyle/>
          <a:p>
            <a:pPr marL="0" indent="0" algn="ctr">
              <a:buNone/>
            </a:pPr>
            <a:r>
              <a:rPr lang="en-US" sz="4800" dirty="0" smtClean="0"/>
              <a:t>So do detector pixels!</a:t>
            </a:r>
          </a:p>
          <a:p>
            <a:pPr marL="0" indent="0" algn="ctr">
              <a:buNone/>
            </a:pPr>
            <a:endParaRPr lang="en-US" sz="4800" dirty="0"/>
          </a:p>
          <a:p>
            <a:pPr marL="0" indent="0" algn="ctr">
              <a:buNone/>
            </a:pPr>
            <a:r>
              <a:rPr lang="en-US" sz="4800" dirty="0" smtClean="0"/>
              <a:t>We </a:t>
            </a:r>
            <a:r>
              <a:rPr lang="en-US" sz="4800" dirty="0"/>
              <a:t>bought </a:t>
            </a:r>
            <a:r>
              <a:rPr lang="en-US" sz="4800" dirty="0" smtClean="0"/>
              <a:t>6,224,001</a:t>
            </a:r>
            <a:endParaRPr lang="en-US" sz="4800" baseline="30000" dirty="0" smtClean="0"/>
          </a:p>
          <a:p>
            <a:pPr marL="0" indent="0" algn="ctr">
              <a:buNone/>
            </a:pPr>
            <a:r>
              <a:rPr lang="en-US" sz="4800" dirty="0" smtClean="0">
                <a:solidFill>
                  <a:srgbClr val="C00000"/>
                </a:solidFill>
              </a:rPr>
              <a:t>Use them!</a:t>
            </a:r>
          </a:p>
          <a:p>
            <a:pPr marL="0" indent="0" algn="ctr">
              <a:buNone/>
            </a:pPr>
            <a:r>
              <a:rPr lang="en-US" dirty="0" smtClean="0"/>
              <a:t>(they are reusable)</a:t>
            </a:r>
            <a:endParaRPr lang="en-US" baseline="30000" dirty="0"/>
          </a:p>
        </p:txBody>
      </p:sp>
    </p:spTree>
    <p:extLst>
      <p:ext uri="{BB962C8B-B14F-4D97-AF65-F5344CB8AC3E}">
        <p14:creationId xmlns:p14="http://schemas.microsoft.com/office/powerpoint/2010/main" val="109428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bl831.als.lbl.gov/~jamesh/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160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3667" name="Group 3"/>
          <p:cNvGrpSpPr>
            <a:grpSpLocks/>
          </p:cNvGrpSpPr>
          <p:nvPr/>
        </p:nvGrpSpPr>
        <p:grpSpPr bwMode="auto">
          <a:xfrm>
            <a:off x="114300" y="1219200"/>
            <a:ext cx="5943600" cy="4953000"/>
            <a:chOff x="72" y="768"/>
            <a:chExt cx="3744" cy="3120"/>
          </a:xfrm>
        </p:grpSpPr>
        <p:grpSp>
          <p:nvGrpSpPr>
            <p:cNvPr id="80902" name="Group 4"/>
            <p:cNvGrpSpPr>
              <a:grpSpLocks/>
            </p:cNvGrpSpPr>
            <p:nvPr/>
          </p:nvGrpSpPr>
          <p:grpSpPr bwMode="auto">
            <a:xfrm>
              <a:off x="72" y="768"/>
              <a:ext cx="1272" cy="576"/>
              <a:chOff x="4080" y="2832"/>
              <a:chExt cx="1272" cy="576"/>
            </a:xfrm>
          </p:grpSpPr>
          <p:sp>
            <p:nvSpPr>
              <p:cNvPr id="80931" name="AutoShape 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32" name="Text Box 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33" name="Freeform 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3" name="Group 8"/>
            <p:cNvGrpSpPr>
              <a:grpSpLocks/>
            </p:cNvGrpSpPr>
            <p:nvPr/>
          </p:nvGrpSpPr>
          <p:grpSpPr bwMode="auto">
            <a:xfrm>
              <a:off x="72" y="2040"/>
              <a:ext cx="1272" cy="576"/>
              <a:chOff x="4080" y="2832"/>
              <a:chExt cx="1272" cy="576"/>
            </a:xfrm>
          </p:grpSpPr>
          <p:sp>
            <p:nvSpPr>
              <p:cNvPr id="80928" name="AutoShape 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29" name="Text Box 1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30" name="Freeform 1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4" name="Group 12"/>
            <p:cNvGrpSpPr>
              <a:grpSpLocks/>
            </p:cNvGrpSpPr>
            <p:nvPr/>
          </p:nvGrpSpPr>
          <p:grpSpPr bwMode="auto">
            <a:xfrm>
              <a:off x="72" y="3312"/>
              <a:ext cx="1272" cy="576"/>
              <a:chOff x="4080" y="2832"/>
              <a:chExt cx="1272" cy="576"/>
            </a:xfrm>
          </p:grpSpPr>
          <p:sp>
            <p:nvSpPr>
              <p:cNvPr id="80925" name="AutoShape 1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26" name="Text Box 1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27" name="Freeform 1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5" name="Group 16"/>
            <p:cNvGrpSpPr>
              <a:grpSpLocks/>
            </p:cNvGrpSpPr>
            <p:nvPr/>
          </p:nvGrpSpPr>
          <p:grpSpPr bwMode="auto">
            <a:xfrm>
              <a:off x="1308" y="768"/>
              <a:ext cx="1272" cy="576"/>
              <a:chOff x="4080" y="2832"/>
              <a:chExt cx="1272" cy="576"/>
            </a:xfrm>
          </p:grpSpPr>
          <p:sp>
            <p:nvSpPr>
              <p:cNvPr id="80922" name="AutoShape 17"/>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23" name="Text Box 18"/>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24" name="Freeform 19"/>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6" name="Group 20"/>
            <p:cNvGrpSpPr>
              <a:grpSpLocks/>
            </p:cNvGrpSpPr>
            <p:nvPr/>
          </p:nvGrpSpPr>
          <p:grpSpPr bwMode="auto">
            <a:xfrm>
              <a:off x="1308" y="3312"/>
              <a:ext cx="1272" cy="576"/>
              <a:chOff x="4080" y="2832"/>
              <a:chExt cx="1272" cy="576"/>
            </a:xfrm>
          </p:grpSpPr>
          <p:sp>
            <p:nvSpPr>
              <p:cNvPr id="80919" name="AutoShape 21"/>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20" name="Text Box 22"/>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21" name="Freeform 23"/>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7" name="Group 24"/>
            <p:cNvGrpSpPr>
              <a:grpSpLocks/>
            </p:cNvGrpSpPr>
            <p:nvPr/>
          </p:nvGrpSpPr>
          <p:grpSpPr bwMode="auto">
            <a:xfrm>
              <a:off x="2544" y="768"/>
              <a:ext cx="1272" cy="576"/>
              <a:chOff x="4080" y="2832"/>
              <a:chExt cx="1272" cy="576"/>
            </a:xfrm>
          </p:grpSpPr>
          <p:sp>
            <p:nvSpPr>
              <p:cNvPr id="80916" name="AutoShape 2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17" name="Text Box 2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18" name="Freeform 2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8" name="Group 28"/>
            <p:cNvGrpSpPr>
              <a:grpSpLocks/>
            </p:cNvGrpSpPr>
            <p:nvPr/>
          </p:nvGrpSpPr>
          <p:grpSpPr bwMode="auto">
            <a:xfrm>
              <a:off x="2544" y="2040"/>
              <a:ext cx="1272" cy="576"/>
              <a:chOff x="4080" y="2832"/>
              <a:chExt cx="1272" cy="576"/>
            </a:xfrm>
          </p:grpSpPr>
          <p:sp>
            <p:nvSpPr>
              <p:cNvPr id="80913" name="AutoShape 2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14" name="Text Box 3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15" name="Freeform 3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nvGrpSpPr>
            <p:cNvPr id="80909" name="Group 32"/>
            <p:cNvGrpSpPr>
              <a:grpSpLocks/>
            </p:cNvGrpSpPr>
            <p:nvPr/>
          </p:nvGrpSpPr>
          <p:grpSpPr bwMode="auto">
            <a:xfrm>
              <a:off x="2544" y="3312"/>
              <a:ext cx="1272" cy="576"/>
              <a:chOff x="4080" y="2832"/>
              <a:chExt cx="1272" cy="576"/>
            </a:xfrm>
          </p:grpSpPr>
          <p:sp>
            <p:nvSpPr>
              <p:cNvPr id="80910" name="AutoShape 3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mtClean="0">
                  <a:solidFill>
                    <a:srgbClr val="000000"/>
                  </a:solidFill>
                  <a:latin typeface="Arial"/>
                  <a:cs typeface="Arial" charset="0"/>
                </a:endParaRPr>
              </a:p>
            </p:txBody>
          </p:sp>
          <p:sp>
            <p:nvSpPr>
              <p:cNvPr id="80911" name="Text Box 3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FF0000"/>
                    </a:solidFill>
                    <a:cs typeface="Arial" charset="0"/>
                  </a:rPr>
                  <a:t>$100,000.00</a:t>
                </a:r>
              </a:p>
            </p:txBody>
          </p:sp>
          <p:sp>
            <p:nvSpPr>
              <p:cNvPr id="80912" name="Freeform 3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grpSp>
      <p:sp>
        <p:nvSpPr>
          <p:cNvPr id="2673700" name="Text Box 36"/>
          <p:cNvSpPr txBox="1">
            <a:spLocks noChangeArrowheads="1"/>
          </p:cNvSpPr>
          <p:nvPr/>
        </p:nvSpPr>
        <p:spPr bwMode="auto">
          <a:xfrm>
            <a:off x="6477000" y="2743200"/>
            <a:ext cx="23780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smtClean="0">
                <a:solidFill>
                  <a:srgbClr val="000000"/>
                </a:solidFill>
                <a:cs typeface="Arial" charset="0"/>
              </a:rPr>
              <a:t>real estate is</a:t>
            </a:r>
          </a:p>
          <a:p>
            <a:pPr eaLnBrk="1" hangingPunct="1"/>
            <a:r>
              <a:rPr lang="en-US" sz="2800" smtClean="0">
                <a:solidFill>
                  <a:srgbClr val="000000"/>
                </a:solidFill>
                <a:cs typeface="Arial" charset="0"/>
              </a:rPr>
              <a:t>expensive</a:t>
            </a:r>
          </a:p>
          <a:p>
            <a:pPr eaLnBrk="1" hangingPunct="1"/>
            <a:endParaRPr lang="en-US" sz="2800" smtClean="0">
              <a:solidFill>
                <a:srgbClr val="000000"/>
              </a:solidFill>
              <a:cs typeface="Arial" charset="0"/>
            </a:endParaRPr>
          </a:p>
          <a:p>
            <a:pPr eaLnBrk="1" hangingPunct="1"/>
            <a:r>
              <a:rPr lang="en-US" sz="2800" smtClean="0">
                <a:solidFill>
                  <a:srgbClr val="000000"/>
                </a:solidFill>
                <a:cs typeface="Arial" charset="0"/>
              </a:rPr>
              <a:t>use it!</a:t>
            </a:r>
          </a:p>
        </p:txBody>
      </p:sp>
      <p:sp>
        <p:nvSpPr>
          <p:cNvPr id="80901" name="Rectangle 38"/>
          <p:cNvSpPr>
            <a:spLocks noGrp="1" noChangeArrowheads="1"/>
          </p:cNvSpPr>
          <p:nvPr>
            <p:ph type="title"/>
          </p:nvPr>
        </p:nvSpPr>
        <p:spPr>
          <a:xfrm>
            <a:off x="457200" y="0"/>
            <a:ext cx="8229600" cy="1143000"/>
          </a:xfrm>
        </p:spPr>
        <p:txBody>
          <a:bodyPr/>
          <a:lstStyle/>
          <a:p>
            <a:pPr eaLnBrk="1" hangingPunct="1"/>
            <a:r>
              <a:rPr lang="en-US" sz="5400" smtClean="0"/>
              <a:t>Background scattering</a:t>
            </a:r>
          </a:p>
        </p:txBody>
      </p:sp>
    </p:spTree>
    <p:extLst>
      <p:ext uri="{BB962C8B-B14F-4D97-AF65-F5344CB8AC3E}">
        <p14:creationId xmlns:p14="http://schemas.microsoft.com/office/powerpoint/2010/main" val="260972802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73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70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88" y="0"/>
            <a:ext cx="9145588" cy="1317625"/>
          </a:xfrm>
        </p:spPr>
        <p:txBody>
          <a:bodyPr/>
          <a:lstStyle/>
          <a:p>
            <a:pPr eaLnBrk="1" hangingPunct="1"/>
            <a:r>
              <a:rPr lang="en-US" sz="5400" smtClean="0"/>
              <a:t>Fine Slicing</a:t>
            </a:r>
          </a:p>
        </p:txBody>
      </p:sp>
      <p:sp>
        <p:nvSpPr>
          <p:cNvPr id="81923" name="Oval 4"/>
          <p:cNvSpPr>
            <a:spLocks noChangeArrowheads="1"/>
          </p:cNvSpPr>
          <p:nvPr/>
        </p:nvSpPr>
        <p:spPr bwMode="auto">
          <a:xfrm>
            <a:off x="3883025" y="3055938"/>
            <a:ext cx="1266825" cy="1277937"/>
          </a:xfrm>
          <a:prstGeom prst="ellipse">
            <a:avLst/>
          </a:prstGeom>
          <a:gradFill rotWithShape="1">
            <a:gsLst>
              <a:gs pos="0">
                <a:schemeClr val="tx1"/>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24" name="Arc 5"/>
          <p:cNvSpPr>
            <a:spLocks/>
          </p:cNvSpPr>
          <p:nvPr/>
        </p:nvSpPr>
        <p:spPr bwMode="auto">
          <a:xfrm>
            <a:off x="-12707938" y="1941513"/>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25" name="Rectangle 6"/>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mtClean="0">
                <a:solidFill>
                  <a:srgbClr val="000000"/>
                </a:solidFill>
                <a:latin typeface="Arial"/>
                <a:cs typeface="Arial" charset="0"/>
              </a:rPr>
              <a:t>Pflugrath, J. W. (1999)."The finer things in X-ray diffraction data collection", </a:t>
            </a:r>
            <a:r>
              <a:rPr lang="en-US" i="1" smtClean="0">
                <a:solidFill>
                  <a:srgbClr val="000000"/>
                </a:solidFill>
                <a:latin typeface="Arial"/>
                <a:cs typeface="Arial" charset="0"/>
              </a:rPr>
              <a:t>Acta Cryst. D</a:t>
            </a:r>
            <a:r>
              <a:rPr lang="en-US" smtClean="0">
                <a:solidFill>
                  <a:srgbClr val="000000"/>
                </a:solidFill>
                <a:latin typeface="Arial"/>
                <a:cs typeface="Arial" charset="0"/>
              </a:rPr>
              <a:t> </a:t>
            </a:r>
            <a:r>
              <a:rPr lang="en-US" b="1" smtClean="0">
                <a:solidFill>
                  <a:srgbClr val="000000"/>
                </a:solidFill>
                <a:latin typeface="Arial"/>
                <a:cs typeface="Arial" charset="0"/>
              </a:rPr>
              <a:t>55</a:t>
            </a:r>
            <a:r>
              <a:rPr lang="en-US" smtClean="0">
                <a:solidFill>
                  <a:srgbClr val="000000"/>
                </a:solidFill>
                <a:latin typeface="Arial"/>
                <a:cs typeface="Arial" charset="0"/>
              </a:rPr>
              <a:t>, 1718-1725. </a:t>
            </a:r>
          </a:p>
        </p:txBody>
      </p:sp>
      <p:sp>
        <p:nvSpPr>
          <p:cNvPr id="81926" name="Arc 7"/>
          <p:cNvSpPr>
            <a:spLocks/>
          </p:cNvSpPr>
          <p:nvPr/>
        </p:nvSpPr>
        <p:spPr bwMode="auto">
          <a:xfrm>
            <a:off x="-8045450" y="1317625"/>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grpSp>
        <p:nvGrpSpPr>
          <p:cNvPr id="2659340" name="Group 12"/>
          <p:cNvGrpSpPr>
            <a:grpSpLocks/>
          </p:cNvGrpSpPr>
          <p:nvPr/>
        </p:nvGrpSpPr>
        <p:grpSpPr bwMode="auto">
          <a:xfrm>
            <a:off x="3184525" y="2379663"/>
            <a:ext cx="2957513" cy="3398837"/>
            <a:chOff x="2006" y="1499"/>
            <a:chExt cx="1863" cy="2141"/>
          </a:xfrm>
        </p:grpSpPr>
        <p:sp>
          <p:nvSpPr>
            <p:cNvPr id="81942" name="Line 8"/>
            <p:cNvSpPr>
              <a:spLocks noChangeShapeType="1"/>
            </p:cNvSpPr>
            <p:nvPr/>
          </p:nvSpPr>
          <p:spPr bwMode="auto">
            <a:xfrm flipV="1">
              <a:off x="3109" y="1499"/>
              <a:ext cx="584" cy="56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sp>
          <p:nvSpPr>
            <p:cNvPr id="81943" name="Line 9"/>
            <p:cNvSpPr>
              <a:spLocks noChangeShapeType="1"/>
            </p:cNvSpPr>
            <p:nvPr/>
          </p:nvSpPr>
          <p:spPr bwMode="auto">
            <a:xfrm flipH="1">
              <a:off x="2006" y="2581"/>
              <a:ext cx="544" cy="52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sp>
          <p:nvSpPr>
            <p:cNvPr id="81944" name="Text Box 10"/>
            <p:cNvSpPr txBox="1">
              <a:spLocks noChangeArrowheads="1"/>
            </p:cNvSpPr>
            <p:nvPr/>
          </p:nvSpPr>
          <p:spPr bwMode="auto">
            <a:xfrm rot="2825715">
              <a:off x="2222" y="3090"/>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000000"/>
                  </a:solidFill>
                  <a:cs typeface="Arial" charset="0"/>
                </a:rPr>
                <a:t>background</a:t>
              </a:r>
            </a:p>
          </p:txBody>
        </p:sp>
        <p:sp>
          <p:nvSpPr>
            <p:cNvPr id="81945" name="Text Box 11"/>
            <p:cNvSpPr txBox="1">
              <a:spLocks noChangeArrowheads="1"/>
            </p:cNvSpPr>
            <p:nvPr/>
          </p:nvSpPr>
          <p:spPr bwMode="auto">
            <a:xfrm rot="2825715">
              <a:off x="3320" y="2066"/>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000000"/>
                  </a:solidFill>
                  <a:cs typeface="Arial" charset="0"/>
                </a:rPr>
                <a:t>background</a:t>
              </a:r>
            </a:p>
          </p:txBody>
        </p:sp>
      </p:grpSp>
      <p:grpSp>
        <p:nvGrpSpPr>
          <p:cNvPr id="2659343" name="Group 15"/>
          <p:cNvGrpSpPr>
            <a:grpSpLocks/>
          </p:cNvGrpSpPr>
          <p:nvPr/>
        </p:nvGrpSpPr>
        <p:grpSpPr bwMode="auto">
          <a:xfrm>
            <a:off x="-11126788" y="1530350"/>
            <a:ext cx="18283238" cy="17575213"/>
            <a:chOff x="-7009" y="964"/>
            <a:chExt cx="11517" cy="11071"/>
          </a:xfrm>
        </p:grpSpPr>
        <p:sp>
          <p:nvSpPr>
            <p:cNvPr id="81940" name="Arc 13"/>
            <p:cNvSpPr>
              <a:spLocks/>
            </p:cNvSpPr>
            <p:nvPr/>
          </p:nvSpPr>
          <p:spPr bwMode="auto">
            <a:xfrm>
              <a:off x="-7009" y="114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41" name="Arc 14"/>
            <p:cNvSpPr>
              <a:spLocks/>
            </p:cNvSpPr>
            <p:nvPr/>
          </p:nvSpPr>
          <p:spPr bwMode="auto">
            <a:xfrm>
              <a:off x="-6031" y="964"/>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grpSp>
      <p:grpSp>
        <p:nvGrpSpPr>
          <p:cNvPr id="2659347" name="Group 19"/>
          <p:cNvGrpSpPr>
            <a:grpSpLocks/>
          </p:cNvGrpSpPr>
          <p:nvPr/>
        </p:nvGrpSpPr>
        <p:grpSpPr bwMode="auto">
          <a:xfrm>
            <a:off x="-11879263" y="1441450"/>
            <a:ext cx="19912013" cy="17751425"/>
            <a:chOff x="-7483" y="908"/>
            <a:chExt cx="12543" cy="11182"/>
          </a:xfrm>
        </p:grpSpPr>
        <p:sp>
          <p:nvSpPr>
            <p:cNvPr id="81937" name="Arc 16"/>
            <p:cNvSpPr>
              <a:spLocks/>
            </p:cNvSpPr>
            <p:nvPr/>
          </p:nvSpPr>
          <p:spPr bwMode="auto">
            <a:xfrm>
              <a:off x="-7483" y="120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8" name="Arc 17"/>
            <p:cNvSpPr>
              <a:spLocks/>
            </p:cNvSpPr>
            <p:nvPr/>
          </p:nvSpPr>
          <p:spPr bwMode="auto">
            <a:xfrm>
              <a:off x="-6497" y="107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9" name="Arc 18"/>
            <p:cNvSpPr>
              <a:spLocks/>
            </p:cNvSpPr>
            <p:nvPr/>
          </p:nvSpPr>
          <p:spPr bwMode="auto">
            <a:xfrm>
              <a:off x="-5479" y="908"/>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grpSp>
      <p:grpSp>
        <p:nvGrpSpPr>
          <p:cNvPr id="2659354" name="Group 26"/>
          <p:cNvGrpSpPr>
            <a:grpSpLocks/>
          </p:cNvGrpSpPr>
          <p:nvPr/>
        </p:nvGrpSpPr>
        <p:grpSpPr bwMode="auto">
          <a:xfrm>
            <a:off x="-12255500" y="1392238"/>
            <a:ext cx="20620038" cy="17851437"/>
            <a:chOff x="-7720" y="877"/>
            <a:chExt cx="12989" cy="11245"/>
          </a:xfrm>
        </p:grpSpPr>
        <p:sp>
          <p:nvSpPr>
            <p:cNvPr id="81931" name="Arc 20"/>
            <p:cNvSpPr>
              <a:spLocks/>
            </p:cNvSpPr>
            <p:nvPr/>
          </p:nvSpPr>
          <p:spPr bwMode="auto">
            <a:xfrm>
              <a:off x="-7720" y="1232"/>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2" name="Arc 21"/>
            <p:cNvSpPr>
              <a:spLocks/>
            </p:cNvSpPr>
            <p:nvPr/>
          </p:nvSpPr>
          <p:spPr bwMode="auto">
            <a:xfrm>
              <a:off x="-7253" y="1169"/>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3" name="Arc 22"/>
            <p:cNvSpPr>
              <a:spLocks/>
            </p:cNvSpPr>
            <p:nvPr/>
          </p:nvSpPr>
          <p:spPr bwMode="auto">
            <a:xfrm>
              <a:off x="-5270" y="87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4" name="Arc 23"/>
            <p:cNvSpPr>
              <a:spLocks/>
            </p:cNvSpPr>
            <p:nvPr/>
          </p:nvSpPr>
          <p:spPr bwMode="auto">
            <a:xfrm>
              <a:off x="-5738" y="941"/>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5" name="Arc 24"/>
            <p:cNvSpPr>
              <a:spLocks/>
            </p:cNvSpPr>
            <p:nvPr/>
          </p:nvSpPr>
          <p:spPr bwMode="auto">
            <a:xfrm>
              <a:off x="-6259" y="102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81936" name="Arc 25"/>
            <p:cNvSpPr>
              <a:spLocks/>
            </p:cNvSpPr>
            <p:nvPr/>
          </p:nvSpPr>
          <p:spPr bwMode="auto">
            <a:xfrm>
              <a:off x="-6773" y="109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grpSp>
    </p:spTree>
    <p:extLst>
      <p:ext uri="{BB962C8B-B14F-4D97-AF65-F5344CB8AC3E}">
        <p14:creationId xmlns:p14="http://schemas.microsoft.com/office/powerpoint/2010/main" val="962274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9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5934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65934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5934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59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5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0" t="2640" r="44898" b="22007"/>
          <a:stretch/>
        </p:blipFill>
        <p:spPr bwMode="auto">
          <a:xfrm>
            <a:off x="206063" y="0"/>
            <a:ext cx="87596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396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aphicFrame>
        <p:nvGraphicFramePr>
          <p:cNvPr id="209925" name="Object 5"/>
          <p:cNvGraphicFramePr>
            <a:graphicFrameLocks noChangeAspect="1"/>
          </p:cNvGraphicFramePr>
          <p:nvPr>
            <p:extLst>
              <p:ext uri="{D42A27DB-BD31-4B8C-83A1-F6EECF244321}">
                <p14:modId xmlns:p14="http://schemas.microsoft.com/office/powerpoint/2010/main" val="992170375"/>
              </p:ext>
            </p:extLst>
          </p:nvPr>
        </p:nvGraphicFramePr>
        <p:xfrm>
          <a:off x="3001963" y="2447925"/>
          <a:ext cx="3011487" cy="795338"/>
        </p:xfrm>
        <a:graphic>
          <a:graphicData uri="http://schemas.openxmlformats.org/presentationml/2006/ole">
            <mc:AlternateContent xmlns:mc="http://schemas.openxmlformats.org/markup-compatibility/2006">
              <mc:Choice xmlns:v="urn:schemas-microsoft-com:vml" Requires="v">
                <p:oleObj spid="_x0000_s854051" name="Equation" r:id="rId3" imgW="876240" imgH="228600" progId="Equation.3">
                  <p:embed/>
                </p:oleObj>
              </mc:Choice>
              <mc:Fallback>
                <p:oleObj name="Equation" r:id="rId3" imgW="876240" imgH="228600" progId="Equation.3">
                  <p:embed/>
                  <p:pic>
                    <p:nvPicPr>
                      <p:cNvPr id="0" name=""/>
                      <p:cNvPicPr>
                        <a:picLocks noChangeAspect="1" noChangeArrowheads="1"/>
                      </p:cNvPicPr>
                      <p:nvPr/>
                    </p:nvPicPr>
                    <p:blipFill>
                      <a:blip r:embed="rId4"/>
                      <a:srcRect/>
                      <a:stretch>
                        <a:fillRect/>
                      </a:stretch>
                    </p:blipFill>
                    <p:spPr bwMode="auto">
                      <a:xfrm>
                        <a:off x="3001963" y="2447925"/>
                        <a:ext cx="3011487"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9926" name="Text Box 6"/>
          <p:cNvSpPr txBox="1">
            <a:spLocks noChangeArrowheads="1"/>
          </p:cNvSpPr>
          <p:nvPr/>
        </p:nvSpPr>
        <p:spPr bwMode="auto">
          <a:xfrm>
            <a:off x="504825" y="4144963"/>
            <a:ext cx="522611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i="1" dirty="0" err="1" smtClean="0">
                <a:solidFill>
                  <a:srgbClr val="000000"/>
                </a:solidFill>
                <a:latin typeface="Arial"/>
                <a:cs typeface="Arial" pitchFamily="34" charset="0"/>
              </a:rPr>
              <a:t>t</a:t>
            </a:r>
            <a:r>
              <a:rPr lang="en-US" altLang="en-US" sz="2800" i="1" baseline="-25000" dirty="0" err="1" smtClean="0">
                <a:solidFill>
                  <a:srgbClr val="000000"/>
                </a:solidFill>
                <a:latin typeface="Arial"/>
                <a:cs typeface="Arial" pitchFamily="34" charset="0"/>
              </a:rPr>
              <a:t>mad</a:t>
            </a:r>
            <a:r>
              <a:rPr lang="en-US" altLang="en-US" sz="2800" i="1"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	Optimal exposure time </a:t>
            </a:r>
            <a:r>
              <a:rPr lang="en-US" altLang="en-US" sz="2800" dirty="0" smtClean="0">
                <a:solidFill>
                  <a:srgbClr val="000000"/>
                </a:solidFill>
                <a:latin typeface="Arial"/>
                <a:cs typeface="Arial" pitchFamily="34" charset="0"/>
              </a:rPr>
              <a:t>(</a:t>
            </a:r>
            <a:r>
              <a:rPr lang="en-US" altLang="en-US" sz="2800" dirty="0">
                <a:solidFill>
                  <a:srgbClr val="000000"/>
                </a:solidFill>
                <a:latin typeface="Arial"/>
                <a:cs typeface="Arial" pitchFamily="34" charset="0"/>
              </a:rPr>
              <a:t>s)</a:t>
            </a:r>
          </a:p>
          <a:p>
            <a:pPr eaLnBrk="1" hangingPunct="1">
              <a:spcBef>
                <a:spcPct val="0"/>
              </a:spcBef>
              <a:buFontTx/>
              <a:buNone/>
            </a:pPr>
            <a:r>
              <a:rPr lang="en-US" altLang="en-US" sz="2800" i="1" dirty="0" err="1" smtClean="0">
                <a:solidFill>
                  <a:srgbClr val="000000"/>
                </a:solidFill>
                <a:latin typeface="Arial"/>
                <a:cs typeface="Arial" pitchFamily="34" charset="0"/>
              </a:rPr>
              <a:t>t</a:t>
            </a:r>
            <a:r>
              <a:rPr lang="en-US" altLang="en-US" sz="2800" i="1" baseline="-25000" dirty="0" err="1" smtClean="0">
                <a:solidFill>
                  <a:srgbClr val="000000"/>
                </a:solidFill>
                <a:latin typeface="Arial"/>
                <a:cs typeface="Arial" pitchFamily="34" charset="0"/>
              </a:rPr>
              <a:t>ro</a:t>
            </a:r>
            <a:r>
              <a:rPr lang="en-US" altLang="en-US" sz="2800" i="1"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read-out time (s) </a:t>
            </a:r>
          </a:p>
          <a:p>
            <a:pPr eaLnBrk="1" hangingPunct="1">
              <a:spcBef>
                <a:spcPct val="0"/>
              </a:spcBef>
              <a:buFontTx/>
              <a:buNone/>
            </a:pP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2.03 </a:t>
            </a:r>
            <a:r>
              <a:rPr lang="en-US" altLang="en-US" sz="2800" dirty="0" err="1" smtClean="0">
                <a:solidFill>
                  <a:srgbClr val="000000"/>
                </a:solidFill>
                <a:latin typeface="Arial"/>
                <a:cs typeface="Arial" pitchFamily="34" charset="0"/>
              </a:rPr>
              <a:t>ms</a:t>
            </a:r>
            <a:r>
              <a:rPr lang="en-US" altLang="en-US" sz="2800" dirty="0" smtClean="0">
                <a:solidFill>
                  <a:srgbClr val="000000"/>
                </a:solidFill>
                <a:latin typeface="Arial"/>
                <a:cs typeface="Arial" pitchFamily="34" charset="0"/>
              </a:rPr>
              <a:t> on Pilatus</a:t>
            </a:r>
            <a:r>
              <a:rPr lang="en-US" altLang="en-US" sz="2800" baseline="30000" dirty="0" smtClean="0">
                <a:solidFill>
                  <a:srgbClr val="000000"/>
                </a:solidFill>
                <a:latin typeface="Arial"/>
                <a:cs typeface="Arial" pitchFamily="34" charset="0"/>
              </a:rPr>
              <a:t>3</a:t>
            </a:r>
            <a:r>
              <a:rPr lang="en-US" altLang="en-US" sz="2800"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S</a:t>
            </a:r>
            <a:endParaRPr lang="en-US" altLang="en-US" sz="2800" dirty="0" smtClean="0">
              <a:solidFill>
                <a:srgbClr val="000000"/>
              </a:solidFill>
              <a:latin typeface="Arial"/>
              <a:cs typeface="Arial" pitchFamily="34" charset="0"/>
            </a:endParaRPr>
          </a:p>
          <a:p>
            <a:pPr eaLnBrk="1" hangingPunct="1">
              <a:spcBef>
                <a:spcPct val="0"/>
              </a:spcBef>
              <a:buFontTx/>
              <a:buNone/>
            </a:pP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0.95 </a:t>
            </a:r>
            <a:r>
              <a:rPr lang="en-US" altLang="en-US" sz="2800" dirty="0" err="1">
                <a:solidFill>
                  <a:srgbClr val="000000"/>
                </a:solidFill>
                <a:latin typeface="Arial"/>
                <a:cs typeface="Arial" pitchFamily="34" charset="0"/>
              </a:rPr>
              <a:t>m</a:t>
            </a:r>
            <a:r>
              <a:rPr lang="en-US" altLang="en-US" sz="2800" dirty="0" err="1" smtClean="0">
                <a:solidFill>
                  <a:srgbClr val="000000"/>
                </a:solidFill>
                <a:latin typeface="Arial"/>
                <a:cs typeface="Arial" pitchFamily="34" charset="0"/>
              </a:rPr>
              <a:t>s</a:t>
            </a:r>
            <a:r>
              <a:rPr lang="en-US" altLang="en-US" sz="2800" dirty="0" smtClean="0">
                <a:solidFill>
                  <a:srgbClr val="000000"/>
                </a:solidFill>
                <a:latin typeface="Arial"/>
                <a:cs typeface="Arial" pitchFamily="34" charset="0"/>
              </a:rPr>
              <a:t> on Pilatus</a:t>
            </a:r>
            <a:r>
              <a:rPr lang="en-US" altLang="en-US" sz="2800" baseline="30000" dirty="0" smtClean="0">
                <a:solidFill>
                  <a:srgbClr val="000000"/>
                </a:solidFill>
                <a:latin typeface="Arial"/>
                <a:cs typeface="Arial" pitchFamily="34" charset="0"/>
              </a:rPr>
              <a:t>3</a:t>
            </a:r>
            <a:r>
              <a:rPr lang="en-US" altLang="en-US" sz="2800" dirty="0" smtClean="0">
                <a:solidFill>
                  <a:srgbClr val="000000"/>
                </a:solidFill>
                <a:latin typeface="Arial"/>
                <a:cs typeface="Arial" pitchFamily="34" charset="0"/>
              </a:rPr>
              <a:t> X</a:t>
            </a:r>
          </a:p>
          <a:p>
            <a:pPr eaLnBrk="1" hangingPunct="1">
              <a:spcBef>
                <a:spcPct val="0"/>
              </a:spcBef>
              <a:buFontTx/>
              <a:buNone/>
            </a:pPr>
            <a:r>
              <a:rPr lang="en-US" altLang="en-US" sz="2800" dirty="0" smtClean="0">
                <a:solidFill>
                  <a:srgbClr val="000000"/>
                </a:solidFill>
                <a:latin typeface="Arial"/>
                <a:cs typeface="Arial" pitchFamily="34" charset="0"/>
              </a:rPr>
              <a:t>	0.003 </a:t>
            </a:r>
            <a:r>
              <a:rPr lang="en-US" altLang="en-US" sz="2800" dirty="0" err="1" smtClean="0">
                <a:solidFill>
                  <a:srgbClr val="000000"/>
                </a:solidFill>
                <a:latin typeface="Arial"/>
                <a:cs typeface="Arial" pitchFamily="34" charset="0"/>
              </a:rPr>
              <a:t>ms</a:t>
            </a:r>
            <a:r>
              <a:rPr lang="en-US" altLang="en-US" sz="2800" dirty="0" smtClean="0">
                <a:solidFill>
                  <a:srgbClr val="000000"/>
                </a:solidFill>
                <a:latin typeface="Arial"/>
                <a:cs typeface="Arial" pitchFamily="34" charset="0"/>
              </a:rPr>
              <a:t> on </a:t>
            </a:r>
            <a:r>
              <a:rPr lang="en-US" altLang="en-US" sz="2800" dirty="0" err="1" smtClean="0">
                <a:solidFill>
                  <a:srgbClr val="000000"/>
                </a:solidFill>
                <a:latin typeface="Arial"/>
                <a:cs typeface="Arial" pitchFamily="34" charset="0"/>
              </a:rPr>
              <a:t>Eiger</a:t>
            </a:r>
            <a:endParaRPr lang="en-US" altLang="en-US" sz="2800" dirty="0">
              <a:solidFill>
                <a:srgbClr val="000000"/>
              </a:solidFill>
              <a:latin typeface="Arial"/>
              <a:cs typeface="Arial" pitchFamily="34" charset="0"/>
            </a:endParaRPr>
          </a:p>
        </p:txBody>
      </p:sp>
      <p:sp>
        <p:nvSpPr>
          <p:cNvPr id="8" name="TextBox 7"/>
          <p:cNvSpPr txBox="1"/>
          <p:nvPr/>
        </p:nvSpPr>
        <p:spPr>
          <a:xfrm>
            <a:off x="5485198" y="6096000"/>
            <a:ext cx="3342582" cy="523220"/>
          </a:xfrm>
          <a:prstGeom prst="rect">
            <a:avLst/>
          </a:prstGeom>
          <a:noFill/>
        </p:spPr>
        <p:txBody>
          <a:bodyPr wrap="none" rtlCol="0">
            <a:spAutoFit/>
          </a:bodyPr>
          <a:lstStyle/>
          <a:p>
            <a:r>
              <a:rPr lang="en-US" sz="2800" b="1" dirty="0" smtClean="0">
                <a:solidFill>
                  <a:srgbClr val="C00000"/>
                </a:solidFill>
                <a:latin typeface="Arial" charset="0"/>
                <a:cs typeface="Arial" charset="0"/>
              </a:rPr>
              <a:t>Attenuate for MAD</a:t>
            </a:r>
          </a:p>
        </p:txBody>
      </p:sp>
      <p:sp>
        <p:nvSpPr>
          <p:cNvPr id="9" name="TextBox 8"/>
          <p:cNvSpPr txBox="1"/>
          <p:nvPr/>
        </p:nvSpPr>
        <p:spPr>
          <a:xfrm>
            <a:off x="6019800" y="3200400"/>
            <a:ext cx="2874505" cy="1815882"/>
          </a:xfrm>
          <a:prstGeom prst="rect">
            <a:avLst/>
          </a:prstGeom>
          <a:noFill/>
        </p:spPr>
        <p:txBody>
          <a:bodyPr wrap="none" rtlCol="0">
            <a:spAutoFit/>
          </a:bodyPr>
          <a:lstStyle/>
          <a:p>
            <a:r>
              <a:rPr lang="en-US" sz="2800" b="1" dirty="0" smtClean="0">
                <a:solidFill>
                  <a:srgbClr val="000000"/>
                </a:solidFill>
              </a:rPr>
              <a:t>PILATUS</a:t>
            </a:r>
          </a:p>
          <a:p>
            <a:r>
              <a:rPr lang="en-US" sz="2800" b="1" dirty="0" smtClean="0">
                <a:solidFill>
                  <a:srgbClr val="FF0000"/>
                </a:solidFill>
              </a:rPr>
              <a:t>&gt;0.2 s/frame</a:t>
            </a:r>
          </a:p>
          <a:p>
            <a:r>
              <a:rPr lang="en-US" sz="2800" b="1" dirty="0" smtClean="0">
                <a:solidFill>
                  <a:srgbClr val="000000"/>
                </a:solidFill>
              </a:rPr>
              <a:t>EIGER</a:t>
            </a:r>
          </a:p>
          <a:p>
            <a:r>
              <a:rPr lang="en-US" sz="2800" b="1" dirty="0" smtClean="0">
                <a:solidFill>
                  <a:srgbClr val="FF0000"/>
                </a:solidFill>
              </a:rPr>
              <a:t>&gt;0.0003 s/frame</a:t>
            </a:r>
          </a:p>
        </p:txBody>
      </p:sp>
    </p:spTree>
    <p:extLst>
      <p:ext uri="{BB962C8B-B14F-4D97-AF65-F5344CB8AC3E}">
        <p14:creationId xmlns:p14="http://schemas.microsoft.com/office/powerpoint/2010/main" val="3367405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238898" y="6334780"/>
            <a:ext cx="9236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800" b="1" dirty="0" smtClean="0">
                <a:solidFill>
                  <a:srgbClr val="000000"/>
                </a:solidFill>
                <a:latin typeface="Arial"/>
                <a:cs typeface="Arial" charset="0"/>
              </a:rPr>
              <a:t>time</a:t>
            </a:r>
            <a:endParaRPr lang="en-US" altLang="en-US" sz="2800" b="1" dirty="0">
              <a:solidFill>
                <a:srgbClr val="000000"/>
              </a:solidFill>
              <a:latin typeface="Arial"/>
              <a:cs typeface="Arial" charset="0"/>
            </a:endParaRPr>
          </a:p>
        </p:txBody>
      </p:sp>
      <p:sp>
        <p:nvSpPr>
          <p:cNvPr id="3077" name="Text Box 5"/>
          <p:cNvSpPr txBox="1">
            <a:spLocks noChangeArrowheads="1"/>
          </p:cNvSpPr>
          <p:nvPr/>
        </p:nvSpPr>
        <p:spPr bwMode="auto">
          <a:xfrm rot="-5400000">
            <a:off x="391396" y="3753207"/>
            <a:ext cx="1664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800" b="1" dirty="0" smtClean="0">
                <a:solidFill>
                  <a:srgbClr val="000000"/>
                </a:solidFill>
                <a:latin typeface="Arial"/>
                <a:cs typeface="Arial" charset="0"/>
              </a:rPr>
              <a:t>intensity</a:t>
            </a:r>
            <a:endParaRPr lang="en-US" altLang="en-US" sz="2800" b="1" dirty="0">
              <a:solidFill>
                <a:srgbClr val="000000"/>
              </a:solidFill>
              <a:latin typeface="Arial"/>
              <a:cs typeface="Arial" charset="0"/>
            </a:endParaRPr>
          </a:p>
        </p:txBody>
      </p:sp>
      <p:sp>
        <p:nvSpPr>
          <p:cNvPr id="6" name="Freeform 6"/>
          <p:cNvSpPr>
            <a:spLocks/>
          </p:cNvSpPr>
          <p:nvPr/>
        </p:nvSpPr>
        <p:spPr bwMode="auto">
          <a:xfrm>
            <a:off x="1770967" y="2511366"/>
            <a:ext cx="5826856" cy="3330671"/>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 name="connsiteX0" fmla="*/ 0 w 7141"/>
              <a:gd name="connsiteY0" fmla="*/ 9992 h 10005"/>
              <a:gd name="connsiteX1" fmla="*/ 312 w 7141"/>
              <a:gd name="connsiteY1" fmla="*/ 9376 h 10005"/>
              <a:gd name="connsiteX2" fmla="*/ 1531 w 7141"/>
              <a:gd name="connsiteY2" fmla="*/ 6751 h 10005"/>
              <a:gd name="connsiteX3" fmla="*/ 2263 w 7141"/>
              <a:gd name="connsiteY3" fmla="*/ 1 h 10005"/>
              <a:gd name="connsiteX4" fmla="*/ 2751 w 7141"/>
              <a:gd name="connsiteY4" fmla="*/ 6376 h 10005"/>
              <a:gd name="connsiteX5" fmla="*/ 3239 w 7141"/>
              <a:gd name="connsiteY5" fmla="*/ 8626 h 10005"/>
              <a:gd name="connsiteX6" fmla="*/ 4458 w 7141"/>
              <a:gd name="connsiteY6" fmla="*/ 9751 h 10005"/>
              <a:gd name="connsiteX7" fmla="*/ 7141 w 7141"/>
              <a:gd name="connsiteY7" fmla="*/ 9751 h 1000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3852 w 10000"/>
              <a:gd name="connsiteY4" fmla="*/ 6373 h 10085"/>
              <a:gd name="connsiteX5" fmla="*/ 4536 w 10000"/>
              <a:gd name="connsiteY5" fmla="*/ 8622 h 10085"/>
              <a:gd name="connsiteX6" fmla="*/ 6243 w 10000"/>
              <a:gd name="connsiteY6" fmla="*/ 9746 h 10085"/>
              <a:gd name="connsiteX7" fmla="*/ 10000 w 10000"/>
              <a:gd name="connsiteY7" fmla="*/ 9746 h 1008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4065 w 10000"/>
              <a:gd name="connsiteY4" fmla="*/ 6132 h 10085"/>
              <a:gd name="connsiteX5" fmla="*/ 4536 w 10000"/>
              <a:gd name="connsiteY5" fmla="*/ 8622 h 10085"/>
              <a:gd name="connsiteX6" fmla="*/ 6243 w 10000"/>
              <a:gd name="connsiteY6" fmla="*/ 9746 h 10085"/>
              <a:gd name="connsiteX7" fmla="*/ 10000 w 10000"/>
              <a:gd name="connsiteY7" fmla="*/ 9746 h 10085"/>
              <a:gd name="connsiteX0" fmla="*/ 0 w 6243"/>
              <a:gd name="connsiteY0" fmla="*/ 9987 h 10085"/>
              <a:gd name="connsiteX1" fmla="*/ 1388 w 6243"/>
              <a:gd name="connsiteY1" fmla="*/ 9733 h 10085"/>
              <a:gd name="connsiteX2" fmla="*/ 2144 w 6243"/>
              <a:gd name="connsiteY2" fmla="*/ 6748 h 10085"/>
              <a:gd name="connsiteX3" fmla="*/ 3169 w 6243"/>
              <a:gd name="connsiteY3" fmla="*/ 1 h 10085"/>
              <a:gd name="connsiteX4" fmla="*/ 4065 w 6243"/>
              <a:gd name="connsiteY4" fmla="*/ 6132 h 10085"/>
              <a:gd name="connsiteX5" fmla="*/ 4536 w 6243"/>
              <a:gd name="connsiteY5" fmla="*/ 8622 h 10085"/>
              <a:gd name="connsiteX6" fmla="*/ 6243 w 6243"/>
              <a:gd name="connsiteY6" fmla="*/ 9746 h 10085"/>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266 w 10000"/>
              <a:gd name="connsiteY5" fmla="*/ 8549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12">
                <a:moveTo>
                  <a:pt x="0" y="9903"/>
                </a:moveTo>
                <a:cubicBezTo>
                  <a:pt x="2736" y="9616"/>
                  <a:pt x="1629" y="9991"/>
                  <a:pt x="2223" y="9651"/>
                </a:cubicBezTo>
                <a:cubicBezTo>
                  <a:pt x="2817" y="9311"/>
                  <a:pt x="2959" y="8299"/>
                  <a:pt x="3434" y="6691"/>
                </a:cubicBezTo>
                <a:cubicBezTo>
                  <a:pt x="3910" y="5083"/>
                  <a:pt x="4564" y="103"/>
                  <a:pt x="5076" y="1"/>
                </a:cubicBezTo>
                <a:cubicBezTo>
                  <a:pt x="5589" y="-101"/>
                  <a:pt x="6087" y="4513"/>
                  <a:pt x="6511" y="6080"/>
                </a:cubicBezTo>
                <a:cubicBezTo>
                  <a:pt x="6935" y="7647"/>
                  <a:pt x="7039" y="8746"/>
                  <a:pt x="7620" y="9401"/>
                </a:cubicBezTo>
                <a:cubicBezTo>
                  <a:pt x="8201" y="10056"/>
                  <a:pt x="8542" y="9825"/>
                  <a:pt x="10000" y="10012"/>
                </a:cubicBezTo>
              </a:path>
            </a:pathLst>
          </a:custGeom>
          <a:solidFill>
            <a:srgbClr val="00B000"/>
          </a:solidFill>
          <a:ln w="9525">
            <a:solidFill>
              <a:schemeClr val="tx1"/>
            </a:solidFill>
            <a:round/>
            <a:headEnd/>
            <a:tailEnd/>
          </a:ln>
          <a:effectLst/>
          <a:extLst/>
        </p:spPr>
        <p:txBody>
          <a:bodyPr/>
          <a:lstStyle/>
          <a:p>
            <a:pPr fontAlgn="auto">
              <a:spcBef>
                <a:spcPts val="0"/>
              </a:spcBef>
              <a:spcAft>
                <a:spcPts val="0"/>
              </a:spcAft>
            </a:pPr>
            <a:endParaRPr lang="en-US">
              <a:solidFill>
                <a:srgbClr val="000000"/>
              </a:solidFill>
              <a:latin typeface="Arial"/>
              <a:cs typeface="Arial" charset="0"/>
            </a:endParaRPr>
          </a:p>
        </p:txBody>
      </p:sp>
      <p:grpSp>
        <p:nvGrpSpPr>
          <p:cNvPr id="4" name="Group 3"/>
          <p:cNvGrpSpPr/>
          <p:nvPr/>
        </p:nvGrpSpPr>
        <p:grpSpPr>
          <a:xfrm>
            <a:off x="4069724" y="1886739"/>
            <a:ext cx="1314784" cy="3953814"/>
            <a:chOff x="4069724" y="1326524"/>
            <a:chExt cx="1314784" cy="3953814"/>
          </a:xfrm>
        </p:grpSpPr>
        <p:sp>
          <p:nvSpPr>
            <p:cNvPr id="2" name="Rectangle 1"/>
            <p:cNvSpPr/>
            <p:nvPr/>
          </p:nvSpPr>
          <p:spPr>
            <a:xfrm>
              <a:off x="4481848" y="1815921"/>
              <a:ext cx="489397" cy="346441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TextBox 2"/>
            <p:cNvSpPr txBox="1"/>
            <p:nvPr/>
          </p:nvSpPr>
          <p:spPr>
            <a:xfrm>
              <a:off x="4069724" y="1326524"/>
              <a:ext cx="1314784" cy="461665"/>
            </a:xfrm>
            <a:prstGeom prst="rect">
              <a:avLst/>
            </a:prstGeom>
            <a:noFill/>
          </p:spPr>
          <p:txBody>
            <a:bodyPr wrap="none" rtlCol="0">
              <a:spAutoFit/>
            </a:bodyPr>
            <a:lstStyle/>
            <a:p>
              <a:pPr fontAlgn="auto">
                <a:spcBef>
                  <a:spcPts val="0"/>
                </a:spcBef>
                <a:spcAft>
                  <a:spcPts val="0"/>
                </a:spcAft>
              </a:pPr>
              <a:r>
                <a:rPr lang="en-US" sz="2400" b="1" dirty="0" smtClean="0">
                  <a:solidFill>
                    <a:srgbClr val="FF0000"/>
                  </a:solidFill>
                  <a:latin typeface="Arial"/>
                  <a:cs typeface="Arial" charset="0"/>
                </a:rPr>
                <a:t>2.03 </a:t>
              </a:r>
              <a:r>
                <a:rPr lang="en-US" sz="2400" b="1" dirty="0" err="1" smtClean="0">
                  <a:solidFill>
                    <a:srgbClr val="FF0000"/>
                  </a:solidFill>
                  <a:latin typeface="Arial"/>
                  <a:cs typeface="Arial" charset="0"/>
                </a:rPr>
                <a:t>ms</a:t>
              </a:r>
              <a:endParaRPr lang="en-US" sz="2400" b="1" dirty="0">
                <a:solidFill>
                  <a:srgbClr val="FF0000"/>
                </a:solidFill>
                <a:latin typeface="Arial"/>
                <a:cs typeface="Arial" charset="0"/>
              </a:endParaRPr>
            </a:p>
          </p:txBody>
        </p:sp>
      </p:grpSp>
      <p:sp>
        <p:nvSpPr>
          <p:cNvPr id="11"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p>
        </p:txBody>
      </p:sp>
    </p:spTree>
    <p:extLst>
      <p:ext uri="{BB962C8B-B14F-4D97-AF65-F5344CB8AC3E}">
        <p14:creationId xmlns:p14="http://schemas.microsoft.com/office/powerpoint/2010/main" val="2258031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5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7" name="Rectangle 3"/>
          <p:cNvSpPr>
            <a:spLocks noGrp="1" noChangeArrowheads="1"/>
          </p:cNvSpPr>
          <p:nvPr>
            <p:ph type="title"/>
          </p:nvPr>
        </p:nvSpPr>
        <p:spPr>
          <a:xfrm>
            <a:off x="685800" y="296863"/>
            <a:ext cx="7772400" cy="1455737"/>
          </a:xfrm>
        </p:spPr>
        <p:txBody>
          <a:bodyPr/>
          <a:lstStyle/>
          <a:p>
            <a:pPr eaLnBrk="1" hangingPunct="1"/>
            <a:r>
              <a:rPr lang="en-US" sz="5400" dirty="0" smtClean="0"/>
              <a:t>Optimal exposure time</a:t>
            </a:r>
            <a:r>
              <a:rPr lang="en-US" sz="4000" dirty="0" smtClean="0"/>
              <a:t/>
            </a:r>
            <a:br>
              <a:rPr lang="en-US" sz="4000" dirty="0" smtClean="0"/>
            </a:br>
            <a:r>
              <a:rPr lang="en-US" sz="2800" dirty="0" smtClean="0"/>
              <a:t>(faint spots on CCD detector)</a:t>
            </a:r>
          </a:p>
        </p:txBody>
      </p:sp>
      <p:sp>
        <p:nvSpPr>
          <p:cNvPr id="82948"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mtClean="0">
              <a:solidFill>
                <a:srgbClr val="000000"/>
              </a:solidFill>
              <a:latin typeface="Arial"/>
              <a:cs typeface="Arial" charset="0"/>
            </a:endParaRPr>
          </a:p>
        </p:txBody>
      </p:sp>
      <p:graphicFrame>
        <p:nvGraphicFramePr>
          <p:cNvPr id="82949" name="Object 5"/>
          <p:cNvGraphicFramePr>
            <a:graphicFrameLocks noChangeAspect="1"/>
          </p:cNvGraphicFramePr>
          <p:nvPr/>
        </p:nvGraphicFramePr>
        <p:xfrm>
          <a:off x="1670050" y="2006600"/>
          <a:ext cx="5675313" cy="1679575"/>
        </p:xfrm>
        <a:graphic>
          <a:graphicData uri="http://schemas.openxmlformats.org/presentationml/2006/ole">
            <mc:AlternateContent xmlns:mc="http://schemas.openxmlformats.org/markup-compatibility/2006">
              <mc:Choice xmlns:v="urn:schemas-microsoft-com:vml" Requires="v">
                <p:oleObj spid="_x0000_s853028" name="Equation" r:id="rId4" imgW="1651000" imgH="482600" progId="Equation.3">
                  <p:embed/>
                </p:oleObj>
              </mc:Choice>
              <mc:Fallback>
                <p:oleObj name="Equation" r:id="rId4" imgW="1651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2006600"/>
                        <a:ext cx="5675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950" name="Text Box 6"/>
          <p:cNvSpPr txBox="1">
            <a:spLocks noChangeArrowheads="1"/>
          </p:cNvSpPr>
          <p:nvPr/>
        </p:nvSpPr>
        <p:spPr bwMode="auto">
          <a:xfrm>
            <a:off x="504825" y="4144963"/>
            <a:ext cx="49657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Optimal exposure time for data set (s)</a:t>
            </a:r>
          </a:p>
          <a:p>
            <a:pPr eaLnBrk="1" hangingPunct="1"/>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exposure time of reference image (s)</a:t>
            </a:r>
          </a:p>
          <a:p>
            <a:pPr eaLnBrk="1" hangingPunct="1"/>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background level near weak spots on </a:t>
            </a:r>
          </a:p>
          <a:p>
            <a:pPr eaLnBrk="1" hangingPunct="1"/>
            <a:r>
              <a:rPr lang="en-US" smtClean="0">
                <a:solidFill>
                  <a:srgbClr val="000000"/>
                </a:solidFill>
                <a:latin typeface="Times New Roman" pitchFamily="18" charset="0"/>
                <a:cs typeface="Arial" charset="0"/>
              </a:rPr>
              <a:t>	reference image (ADU)</a:t>
            </a:r>
          </a:p>
          <a:p>
            <a:pPr eaLnBrk="1" hangingPunct="1"/>
            <a:r>
              <a:rPr lang="en-US" i="1" smtClean="0">
                <a:solidFill>
                  <a:srgbClr val="000000"/>
                </a:solidFill>
                <a:latin typeface="Times New Roman" pitchFamily="18" charset="0"/>
                <a:cs typeface="Arial" charset="0"/>
              </a:rPr>
              <a:t>bg</a:t>
            </a:r>
            <a:r>
              <a:rPr lang="en-US" baseline="-25000" smtClean="0">
                <a:solidFill>
                  <a:srgbClr val="000000"/>
                </a:solidFill>
                <a:latin typeface="Times New Roman" pitchFamily="18" charset="0"/>
                <a:cs typeface="Arial" charset="0"/>
              </a:rPr>
              <a:t>0</a:t>
            </a:r>
            <a:r>
              <a:rPr lang="en-US" smtClean="0">
                <a:solidFill>
                  <a:srgbClr val="000000"/>
                </a:solidFill>
                <a:latin typeface="Times New Roman" pitchFamily="18" charset="0"/>
                <a:cs typeface="Arial" charset="0"/>
              </a:rPr>
              <a:t>	ADC offset of detector (ADU)</a:t>
            </a:r>
          </a:p>
          <a:p>
            <a:pPr eaLnBrk="1" hangingPunct="1"/>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	optimal background level (via </a:t>
            </a: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a:t>
            </a:r>
            <a:endParaRPr lang="en-US" i="1" baseline="-25000" smtClean="0">
              <a:solidFill>
                <a:srgbClr val="000000"/>
              </a:solidFill>
              <a:latin typeface="Times New Roman" pitchFamily="18" charset="0"/>
              <a:cs typeface="Arial" charset="0"/>
            </a:endParaRPr>
          </a:p>
          <a:p>
            <a:pPr eaLnBrk="1" hangingPunct="1"/>
            <a:r>
              <a:rPr lang="el-GR" smtClean="0">
                <a:solidFill>
                  <a:srgbClr val="000000"/>
                </a:solidFill>
                <a:latin typeface="Times New Roman" pitchFamily="18" charset="0"/>
                <a:cs typeface="Times New Roman" pitchFamily="18" charset="0"/>
              </a:rPr>
              <a:t>σ</a:t>
            </a:r>
            <a:r>
              <a:rPr lang="en-US" baseline="-25000" smtClean="0">
                <a:solidFill>
                  <a:srgbClr val="000000"/>
                </a:solidFill>
                <a:latin typeface="Times New Roman" pitchFamily="18" charset="0"/>
                <a:cs typeface="Arial" charset="0"/>
              </a:rPr>
              <a:t>0</a:t>
            </a:r>
            <a:r>
              <a:rPr lang="en-US" i="1" baseline="-25000"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rms read-out noise (ADU)</a:t>
            </a:r>
          </a:p>
          <a:p>
            <a:pPr eaLnBrk="1" hangingPunct="1"/>
            <a:r>
              <a:rPr lang="en-US" i="1" smtClean="0">
                <a:solidFill>
                  <a:srgbClr val="000000"/>
                </a:solidFill>
                <a:latin typeface="Times New Roman" pitchFamily="18" charset="0"/>
                <a:cs typeface="Arial" charset="0"/>
              </a:rPr>
              <a:t>gain</a:t>
            </a:r>
            <a:r>
              <a:rPr lang="en-US" smtClean="0">
                <a:solidFill>
                  <a:srgbClr val="000000"/>
                </a:solidFill>
                <a:latin typeface="Times New Roman" pitchFamily="18" charset="0"/>
                <a:cs typeface="Arial" charset="0"/>
              </a:rPr>
              <a:t>	ADU/photon</a:t>
            </a:r>
          </a:p>
          <a:p>
            <a:pPr eaLnBrk="1" hangingPunct="1"/>
            <a:r>
              <a:rPr lang="en-US" i="1" smtClean="0">
                <a:solidFill>
                  <a:srgbClr val="000000"/>
                </a:solidFill>
                <a:latin typeface="Times New Roman" pitchFamily="18" charset="0"/>
                <a:cs typeface="Arial" charset="0"/>
              </a:rPr>
              <a:t>m</a:t>
            </a:r>
            <a:r>
              <a:rPr lang="en-US" smtClean="0">
                <a:solidFill>
                  <a:srgbClr val="000000"/>
                </a:solidFill>
                <a:latin typeface="Times New Roman" pitchFamily="18" charset="0"/>
                <a:cs typeface="Arial" charset="0"/>
              </a:rPr>
              <a:t>	multiplicity of data set (including partials)</a:t>
            </a:r>
          </a:p>
        </p:txBody>
      </p:sp>
      <p:grpSp>
        <p:nvGrpSpPr>
          <p:cNvPr id="2654215" name="Group 7"/>
          <p:cNvGrpSpPr>
            <a:grpSpLocks/>
          </p:cNvGrpSpPr>
          <p:nvPr/>
        </p:nvGrpSpPr>
        <p:grpSpPr bwMode="auto">
          <a:xfrm>
            <a:off x="5908675" y="4121150"/>
            <a:ext cx="3038475" cy="1871663"/>
            <a:chOff x="3722" y="2596"/>
            <a:chExt cx="1914" cy="1179"/>
          </a:xfrm>
        </p:grpSpPr>
        <p:sp>
          <p:nvSpPr>
            <p:cNvPr id="82952"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Arial"/>
                <a:cs typeface="Arial" charset="0"/>
              </a:endParaRPr>
            </a:p>
          </p:txBody>
        </p:sp>
        <p:sp>
          <p:nvSpPr>
            <p:cNvPr id="2654217" name="Text Box 9"/>
            <p:cNvSpPr txBox="1">
              <a:spLocks noChangeArrowheads="1"/>
            </p:cNvSpPr>
            <p:nvPr/>
          </p:nvSpPr>
          <p:spPr bwMode="auto">
            <a:xfrm>
              <a:off x="3911" y="3097"/>
              <a:ext cx="172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b="1">
                  <a:solidFill>
                    <a:srgbClr val="FF0000"/>
                  </a:solidFill>
                  <a:effectLst>
                    <a:outerShdw blurRad="38100" dist="38100" dir="2700000" algn="tl">
                      <a:srgbClr val="C0C0C0"/>
                    </a:outerShdw>
                  </a:effectLst>
                  <a:latin typeface="Comic Sans MS" pitchFamily="66" charset="0"/>
                  <a:cs typeface="Arial" charset="0"/>
                </a:rPr>
                <a:t>adjust exposure</a:t>
              </a:r>
            </a:p>
            <a:p>
              <a:pPr>
                <a:defRPr/>
              </a:pPr>
              <a:r>
                <a:rPr lang="en-US" sz="2400" b="1">
                  <a:solidFill>
                    <a:srgbClr val="FF0000"/>
                  </a:solidFill>
                  <a:effectLst>
                    <a:outerShdw blurRad="38100" dist="38100" dir="2700000" algn="tl">
                      <a:srgbClr val="C0C0C0"/>
                    </a:outerShdw>
                  </a:effectLst>
                  <a:latin typeface="Comic Sans MS" pitchFamily="66" charset="0"/>
                  <a:cs typeface="Arial" charset="0"/>
                </a:rPr>
                <a:t>so this is ~100</a:t>
              </a:r>
            </a:p>
          </p:txBody>
        </p:sp>
        <p:sp>
          <p:nvSpPr>
            <p:cNvPr id="82954"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a:cs typeface="Arial" charset="0"/>
              </a:endParaRPr>
            </a:p>
          </p:txBody>
        </p:sp>
      </p:grpSp>
    </p:spTree>
    <p:extLst>
      <p:ext uri="{BB962C8B-B14F-4D97-AF65-F5344CB8AC3E}">
        <p14:creationId xmlns:p14="http://schemas.microsoft.com/office/powerpoint/2010/main" val="122793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4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654215"/>
                                        </p:tgtEl>
                                        <p:attrNameLst>
                                          <p:attrName>style.visibility</p:attrName>
                                        </p:attrNameLst>
                                      </p:cBhvr>
                                      <p:to>
                                        <p:strVal val="visible"/>
                                      </p:to>
                                    </p:set>
                                    <p:animEffect transition="in" filter="wipe(up)">
                                      <p:cBhvr>
                                        <p:cTn id="11" dur="500"/>
                                        <p:tgtEl>
                                          <p:spTgt spid="265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solidFill>
                  <a:schemeClr val="bg1">
                    <a:lumMod val="75000"/>
                  </a:schemeClr>
                </a:solidFill>
              </a:rPr>
              <a:t>Resolution</a:t>
            </a:r>
          </a:p>
          <a:p>
            <a:pPr lvl="1" eaLnBrk="1" hangingPunct="1">
              <a:buFontTx/>
              <a:buNone/>
            </a:pPr>
            <a:r>
              <a:rPr lang="en-US" altLang="en-US" sz="3600" dirty="0" smtClean="0">
                <a:solidFill>
                  <a:schemeClr val="bg1">
                    <a:lumMod val="75000"/>
                  </a:schemeClr>
                </a:solidFill>
              </a:rPr>
              <a:t>Disorder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chemeClr val="bg1">
                    <a:lumMod val="75000"/>
                  </a:schemeClr>
                </a:solidFill>
              </a:rPr>
              <a:t>Background</a:t>
            </a:r>
          </a:p>
          <a:p>
            <a:pPr eaLnBrk="1" hangingPunct="1"/>
            <a:r>
              <a:rPr lang="en-US" altLang="en-US" sz="4000" dirty="0" smtClean="0"/>
              <a:t>Phases</a:t>
            </a:r>
          </a:p>
          <a:p>
            <a:pPr lvl="1" eaLnBrk="1" hangingPunct="1">
              <a:buFontTx/>
              <a:buNone/>
            </a:pPr>
            <a:r>
              <a:rPr lang="en-US" altLang="en-US" sz="3600" dirty="0" smtClean="0">
                <a:solidFill>
                  <a:schemeClr val="bg1">
                    <a:lumMod val="75000"/>
                  </a:schemeClr>
                </a:solidFill>
              </a:rPr>
              <a:t>Non-isomorphism </a:t>
            </a:r>
            <a:r>
              <a:rPr lang="en-US" altLang="en-US" sz="2400" dirty="0" smtClean="0">
                <a:solidFill>
                  <a:schemeClr val="bg1">
                    <a:lumMod val="75000"/>
                  </a:schemeClr>
                </a:solidFill>
              </a:rPr>
              <a:t>(including Radiation Damage)</a:t>
            </a:r>
            <a:endParaRPr lang="en-US" altLang="en-US" sz="3600" dirty="0" smtClean="0">
              <a:solidFill>
                <a:schemeClr val="bg1">
                  <a:lumMod val="75000"/>
                </a:schemeClr>
              </a:solidFill>
            </a:endParaRPr>
          </a:p>
          <a:p>
            <a:pPr lvl="1" eaLnBrk="1" hangingPunct="1">
              <a:buFontTx/>
              <a:buNone/>
            </a:pPr>
            <a:r>
              <a:rPr lang="en-US" altLang="en-US" sz="3600" dirty="0" smtClean="0">
                <a:solidFill>
                  <a:schemeClr val="bg1">
                    <a:lumMod val="75000"/>
                  </a:schemeClr>
                </a:solidFill>
              </a:rPr>
              <a:t>Vibration (beam, </a:t>
            </a:r>
            <a:r>
              <a:rPr lang="en-US" altLang="en-US" sz="3600" dirty="0" err="1" smtClean="0">
                <a:solidFill>
                  <a:schemeClr val="bg1">
                    <a:lumMod val="75000"/>
                  </a:schemeClr>
                </a:solidFill>
              </a:rPr>
              <a:t>xtal</a:t>
            </a:r>
            <a:r>
              <a:rPr lang="en-US" altLang="en-US" sz="3600" dirty="0" smtClean="0">
                <a:solidFill>
                  <a:schemeClr val="bg1">
                    <a:lumMod val="75000"/>
                  </a:schemeClr>
                </a:solidFill>
              </a:rPr>
              <a:t>, spindle, etc.)</a:t>
            </a:r>
          </a:p>
          <a:p>
            <a:pPr lvl="1" eaLnBrk="1" hangingPunct="1">
              <a:buFontTx/>
              <a:buNone/>
            </a:pPr>
            <a:r>
              <a:rPr lang="en-US" altLang="en-US" sz="3600" dirty="0" smtClean="0">
                <a:solidFill>
                  <a:srgbClr val="EA0000"/>
                </a:solidFill>
              </a:rPr>
              <a:t>Detector calibration</a:t>
            </a:r>
            <a:endParaRPr lang="en-US" altLang="en-US" sz="3200" dirty="0" smtClean="0">
              <a:solidFill>
                <a:srgbClr val="008000"/>
              </a:solidFill>
            </a:endParaRPr>
          </a:p>
        </p:txBody>
      </p:sp>
    </p:spTree>
    <p:extLst>
      <p:ext uri="{BB962C8B-B14F-4D97-AF65-F5344CB8AC3E}">
        <p14:creationId xmlns:p14="http://schemas.microsoft.com/office/powerpoint/2010/main" val="811755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7235 eV</a:t>
            </a:r>
          </a:p>
        </p:txBody>
      </p:sp>
      <p:pic>
        <p:nvPicPr>
          <p:cNvPr id="249859" name="Picture 3"/>
          <p:cNvPicPr>
            <a:picLocks noChangeAspect="1" noChangeArrowheads="1"/>
          </p:cNvPicPr>
          <p:nvPr/>
        </p:nvPicPr>
        <p:blipFill>
          <a:blip r:embed="rId2">
            <a:extLst>
              <a:ext uri="{28A0092B-C50C-407E-A947-70E740481C1C}">
                <a14:useLocalDpi xmlns:a14="http://schemas.microsoft.com/office/drawing/2010/main" val="0"/>
              </a:ext>
            </a:extLst>
          </a:blip>
          <a:srcRect l="1608" t="4401" r="34093" b="15189"/>
          <a:stretch>
            <a:fillRect/>
          </a:stretch>
        </p:blipFill>
        <p:spPr bwMode="auto">
          <a:xfrm>
            <a:off x="676275" y="1069975"/>
            <a:ext cx="7529513"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1848328"/>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7247 eV</a:t>
            </a:r>
          </a:p>
        </p:txBody>
      </p:sp>
      <p:pic>
        <p:nvPicPr>
          <p:cNvPr id="250883" name="Picture 2"/>
          <p:cNvPicPr>
            <a:picLocks noChangeAspect="1" noChangeArrowheads="1"/>
          </p:cNvPicPr>
          <p:nvPr/>
        </p:nvPicPr>
        <p:blipFill>
          <a:blip r:embed="rId2">
            <a:extLst>
              <a:ext uri="{28A0092B-C50C-407E-A947-70E740481C1C}">
                <a14:useLocalDpi xmlns:a14="http://schemas.microsoft.com/office/drawing/2010/main" val="0"/>
              </a:ext>
            </a:extLst>
          </a:blip>
          <a:srcRect l="1627" t="4375" r="34109" b="15208"/>
          <a:stretch>
            <a:fillRect/>
          </a:stretch>
        </p:blipFill>
        <p:spPr bwMode="auto">
          <a:xfrm>
            <a:off x="676275" y="1069975"/>
            <a:ext cx="7526338"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691877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1923"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4"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5"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6"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7"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8"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29"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400">
                <a:solidFill>
                  <a:srgbClr val="006600"/>
                </a:solidFill>
              </a:rPr>
              <a:t>easy</a:t>
            </a:r>
          </a:p>
          <a:p>
            <a:pPr algn="ctr" eaLnBrk="1" hangingPunct="1">
              <a:spcBef>
                <a:spcPct val="50000"/>
              </a:spcBef>
            </a:pPr>
            <a:endParaRPr lang="en-US" altLang="en-US" sz="4400">
              <a:solidFill>
                <a:srgbClr val="006600"/>
              </a:solidFill>
            </a:endParaRPr>
          </a:p>
          <a:p>
            <a:pPr algn="ctr" eaLnBrk="1" hangingPunct="1">
              <a:spcBef>
                <a:spcPct val="50000"/>
              </a:spcBef>
            </a:pPr>
            <a:r>
              <a:rPr lang="en-US" altLang="en-US" sz="4400">
                <a:solidFill>
                  <a:srgbClr val="CC9900"/>
                </a:solidFill>
              </a:rPr>
              <a:t>hard</a:t>
            </a:r>
          </a:p>
          <a:p>
            <a:pPr algn="ctr" eaLnBrk="1" hangingPunct="1">
              <a:spcBef>
                <a:spcPct val="50000"/>
              </a:spcBef>
            </a:pPr>
            <a:endParaRPr lang="en-US" altLang="en-US" sz="4400">
              <a:solidFill>
                <a:srgbClr val="000000"/>
              </a:solidFill>
            </a:endParaRPr>
          </a:p>
          <a:p>
            <a:pPr algn="ctr" eaLnBrk="1" hangingPunct="1">
              <a:spcBef>
                <a:spcPct val="50000"/>
              </a:spcBef>
            </a:pPr>
            <a:r>
              <a:rPr lang="en-US" altLang="en-US" sz="4400">
                <a:solidFill>
                  <a:srgbClr val="990000"/>
                </a:solidFill>
              </a:rPr>
              <a:t>impossible</a:t>
            </a:r>
          </a:p>
        </p:txBody>
      </p:sp>
      <p:sp>
        <p:nvSpPr>
          <p:cNvPr id="81930" name="Line 10"/>
          <p:cNvSpPr>
            <a:spLocks noChangeShapeType="1"/>
          </p:cNvSpPr>
          <p:nvPr/>
        </p:nvSpPr>
        <p:spPr bwMode="auto">
          <a:xfrm>
            <a:off x="0" y="4713288"/>
            <a:ext cx="9144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1931" name="Text Box 11"/>
          <p:cNvSpPr txBox="1">
            <a:spLocks noChangeArrowheads="1"/>
          </p:cNvSpPr>
          <p:nvPr/>
        </p:nvSpPr>
        <p:spPr bwMode="auto">
          <a:xfrm>
            <a:off x="3127375" y="4346575"/>
            <a:ext cx="291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0000"/>
                </a:solidFill>
              </a:rPr>
              <a:t>threshold of “solvability”</a:t>
            </a:r>
          </a:p>
        </p:txBody>
      </p:sp>
    </p:spTree>
    <p:extLst>
      <p:ext uri="{BB962C8B-B14F-4D97-AF65-F5344CB8AC3E}">
        <p14:creationId xmlns:p14="http://schemas.microsoft.com/office/powerpoint/2010/main" val="1227346028"/>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685800" y="0"/>
            <a:ext cx="7772400" cy="1143000"/>
          </a:xfrm>
          <a:noFill/>
        </p:spPr>
        <p:txBody>
          <a:bodyPr/>
          <a:lstStyle/>
          <a:p>
            <a:pPr eaLnBrk="1" hangingPunct="1"/>
            <a:r>
              <a:rPr lang="en-US" altLang="en-US" smtClean="0"/>
              <a:t>Gadox calibration vs energy</a:t>
            </a:r>
          </a:p>
        </p:txBody>
      </p:sp>
      <p:graphicFrame>
        <p:nvGraphicFramePr>
          <p:cNvPr id="251907"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855076"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1908" name="Text Box 4"/>
          <p:cNvSpPr txBox="1">
            <a:spLocks noChangeArrowheads="1"/>
          </p:cNvSpPr>
          <p:nvPr/>
        </p:nvSpPr>
        <p:spPr bwMode="auto">
          <a:xfrm>
            <a:off x="3133725" y="6057900"/>
            <a:ext cx="3627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smtClean="0">
                <a:solidFill>
                  <a:srgbClr val="000000"/>
                </a:solidFill>
              </a:rPr>
              <a:t>photon energy (keV)</a:t>
            </a:r>
          </a:p>
        </p:txBody>
      </p:sp>
      <p:sp>
        <p:nvSpPr>
          <p:cNvPr id="251909" name="Text Box 5"/>
          <p:cNvSpPr txBox="1">
            <a:spLocks noChangeArrowheads="1"/>
          </p:cNvSpPr>
          <p:nvPr/>
        </p:nvSpPr>
        <p:spPr bwMode="auto">
          <a:xfrm rot="-5400000">
            <a:off x="-2096293" y="3245644"/>
            <a:ext cx="51577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smtClean="0">
                <a:solidFill>
                  <a:srgbClr val="000000"/>
                </a:solidFill>
              </a:rPr>
              <a:t>Relative absorption depth</a:t>
            </a:r>
          </a:p>
        </p:txBody>
      </p:sp>
      <p:sp>
        <p:nvSpPr>
          <p:cNvPr id="37894" name="Line 7"/>
          <p:cNvSpPr>
            <a:spLocks noChangeShapeType="1"/>
          </p:cNvSpPr>
          <p:nvPr/>
        </p:nvSpPr>
        <p:spPr bwMode="auto">
          <a:xfrm flipH="1" flipV="1">
            <a:off x="3684588" y="2678113"/>
            <a:ext cx="792162" cy="11112"/>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895" name="Text Box 8"/>
          <p:cNvSpPr txBox="1">
            <a:spLocks noChangeArrowheads="1"/>
          </p:cNvSpPr>
          <p:nvPr/>
        </p:nvSpPr>
        <p:spPr bwMode="auto">
          <a:xfrm>
            <a:off x="4498975" y="2422525"/>
            <a:ext cx="2058988" cy="460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smtClean="0">
                <a:solidFill>
                  <a:srgbClr val="008000"/>
                </a:solidFill>
              </a:rPr>
              <a:t>same = good!</a:t>
            </a:r>
          </a:p>
        </p:txBody>
      </p:sp>
      <p:sp>
        <p:nvSpPr>
          <p:cNvPr id="37896" name="Line 13"/>
          <p:cNvSpPr>
            <a:spLocks noChangeShapeType="1"/>
          </p:cNvSpPr>
          <p:nvPr/>
        </p:nvSpPr>
        <p:spPr bwMode="auto">
          <a:xfrm flipH="1">
            <a:off x="3690938" y="3930650"/>
            <a:ext cx="266700" cy="715963"/>
          </a:xfrm>
          <a:prstGeom prst="line">
            <a:avLst/>
          </a:prstGeom>
          <a:noFill/>
          <a:ln w="571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7897" name="Text Box 14"/>
          <p:cNvSpPr txBox="1">
            <a:spLocks noChangeArrowheads="1"/>
          </p:cNvSpPr>
          <p:nvPr/>
        </p:nvSpPr>
        <p:spPr bwMode="auto">
          <a:xfrm>
            <a:off x="3617913" y="3459163"/>
            <a:ext cx="777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smtClean="0">
                <a:solidFill>
                  <a:srgbClr val="FF0000"/>
                </a:solidFill>
              </a:rPr>
              <a:t>bad!</a:t>
            </a:r>
          </a:p>
        </p:txBody>
      </p:sp>
      <p:sp>
        <p:nvSpPr>
          <p:cNvPr id="37898" name="Line 7"/>
          <p:cNvSpPr>
            <a:spLocks noChangeShapeType="1"/>
          </p:cNvSpPr>
          <p:nvPr/>
        </p:nvSpPr>
        <p:spPr bwMode="auto">
          <a:xfrm>
            <a:off x="6523038" y="2701925"/>
            <a:ext cx="931862" cy="4763"/>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Tree>
    <p:extLst>
      <p:ext uri="{BB962C8B-B14F-4D97-AF65-F5344CB8AC3E}">
        <p14:creationId xmlns:p14="http://schemas.microsoft.com/office/powerpoint/2010/main" val="34020807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8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8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animBg="1"/>
      <p:bldP spid="37895" grpId="0" animBg="1"/>
      <p:bldP spid="37896" grpId="0" animBg="1"/>
      <p:bldP spid="37897" grpId="0" animBg="1"/>
      <p:bldP spid="37898"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6319"/>
          </a:xfrm>
        </p:spPr>
        <p:txBody>
          <a:bodyPr/>
          <a:lstStyle/>
          <a:p>
            <a:r>
              <a:rPr lang="en-US" sz="4000" dirty="0" smtClean="0"/>
              <a:t>Systematic error does not “average out”</a:t>
            </a:r>
            <a:endParaRPr lang="en-US" sz="4000" dirty="0"/>
          </a:p>
        </p:txBody>
      </p:sp>
      <p:pic>
        <p:nvPicPr>
          <p:cNvPr id="163842" name="Picture 2" descr="It's only a virtue if you're not a screw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1356360"/>
            <a:ext cx="7391400" cy="5211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96620" y="883578"/>
            <a:ext cx="4172937" cy="369332"/>
          </a:xfrm>
          <a:prstGeom prst="rect">
            <a:avLst/>
          </a:prstGeom>
          <a:noFill/>
        </p:spPr>
        <p:txBody>
          <a:bodyPr wrap="none" rtlCol="0">
            <a:spAutoFit/>
          </a:bodyPr>
          <a:lstStyle/>
          <a:p>
            <a:r>
              <a:rPr lang="en-US" dirty="0" smtClean="0">
                <a:solidFill>
                  <a:srgbClr val="000000"/>
                </a:solidFill>
              </a:rPr>
              <a:t>Unless you can randomize their source</a:t>
            </a:r>
            <a:endParaRPr lang="en-US" dirty="0">
              <a:solidFill>
                <a:srgbClr val="000000"/>
              </a:solidFill>
            </a:endParaRPr>
          </a:p>
        </p:txBody>
      </p:sp>
    </p:spTree>
    <p:extLst>
      <p:ext uri="{BB962C8B-B14F-4D97-AF65-F5344CB8AC3E}">
        <p14:creationId xmlns:p14="http://schemas.microsoft.com/office/powerpoint/2010/main" val="3872079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28650" y="0"/>
            <a:ext cx="7772400" cy="1470025"/>
          </a:xfrm>
        </p:spPr>
        <p:txBody>
          <a:bodyPr/>
          <a:lstStyle/>
          <a:p>
            <a:pPr eaLnBrk="1" hangingPunct="1"/>
            <a:r>
              <a:rPr lang="en-US" altLang="en-US" sz="5400" b="1" smtClean="0"/>
              <a:t>Fractional error</a:t>
            </a:r>
          </a:p>
        </p:txBody>
      </p:sp>
      <p:sp>
        <p:nvSpPr>
          <p:cNvPr id="269315" name="Text Box 3"/>
          <p:cNvSpPr txBox="1">
            <a:spLocks noChangeArrowheads="1"/>
          </p:cNvSpPr>
          <p:nvPr/>
        </p:nvSpPr>
        <p:spPr bwMode="auto">
          <a:xfrm>
            <a:off x="-165100" y="2062163"/>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9600" baseline="30000">
                <a:solidFill>
                  <a:srgbClr val="000066"/>
                </a:solidFill>
              </a:rPr>
              <a:t>mult &gt;</a:t>
            </a:r>
            <a:r>
              <a:rPr lang="en-US" altLang="en-US" sz="6600">
                <a:solidFill>
                  <a:srgbClr val="000066"/>
                </a:solidFill>
              </a:rPr>
              <a:t> </a:t>
            </a:r>
            <a:r>
              <a:rPr lang="en-US" altLang="en-US" sz="18900">
                <a:solidFill>
                  <a:srgbClr val="000000"/>
                </a:solidFill>
              </a:rPr>
              <a:t>(</a:t>
            </a:r>
            <a:r>
              <a:rPr lang="en-US" altLang="en-US" sz="18900">
                <a:solidFill>
                  <a:srgbClr val="000000"/>
                </a:solidFill>
                <a:latin typeface="Times New Roman" pitchFamily="18" charset="0"/>
              </a:rPr>
              <a:t>—</a:t>
            </a:r>
            <a:r>
              <a:rPr lang="en-US" altLang="en-US" sz="18900">
                <a:solidFill>
                  <a:srgbClr val="000000"/>
                </a:solidFill>
              </a:rPr>
              <a:t>)</a:t>
            </a:r>
            <a:r>
              <a:rPr lang="en-US" altLang="en-US" sz="9600" baseline="100000">
                <a:solidFill>
                  <a:srgbClr val="000000"/>
                </a:solidFill>
              </a:rPr>
              <a:t>2</a:t>
            </a:r>
          </a:p>
        </p:txBody>
      </p:sp>
      <p:sp>
        <p:nvSpPr>
          <p:cNvPr id="269316" name="Text Box 4"/>
          <p:cNvSpPr txBox="1">
            <a:spLocks noChangeArrowheads="1"/>
          </p:cNvSpPr>
          <p:nvPr/>
        </p:nvSpPr>
        <p:spPr bwMode="auto">
          <a:xfrm>
            <a:off x="3848100" y="2532063"/>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6600">
                <a:solidFill>
                  <a:srgbClr val="CC6600"/>
                </a:solidFill>
              </a:rPr>
              <a:t>~3%</a:t>
            </a:r>
            <a:endParaRPr lang="en-US" altLang="en-US" sz="6600" baseline="-25000">
              <a:solidFill>
                <a:srgbClr val="CC6600"/>
              </a:solidFill>
            </a:endParaRPr>
          </a:p>
          <a:p>
            <a:pPr algn="ctr" eaLnBrk="1" hangingPunct="1">
              <a:spcBef>
                <a:spcPct val="50000"/>
              </a:spcBef>
              <a:buFontTx/>
              <a:buNone/>
            </a:pPr>
            <a:r>
              <a:rPr lang="en-US" altLang="en-US" sz="6600">
                <a:solidFill>
                  <a:srgbClr val="006600"/>
                </a:solidFill>
              </a:rPr>
              <a:t>&lt;</a:t>
            </a:r>
            <a:r>
              <a:rPr lang="el-GR" altLang="en-US" sz="6600">
                <a:solidFill>
                  <a:srgbClr val="006600"/>
                </a:solidFill>
              </a:rPr>
              <a:t>Δ</a:t>
            </a:r>
            <a:r>
              <a:rPr lang="en-US" altLang="en-US" sz="6600">
                <a:solidFill>
                  <a:srgbClr val="006600"/>
                </a:solidFill>
              </a:rPr>
              <a:t>F/F&gt;</a:t>
            </a:r>
          </a:p>
        </p:txBody>
      </p:sp>
    </p:spTree>
    <p:extLst>
      <p:ext uri="{BB962C8B-B14F-4D97-AF65-F5344CB8AC3E}">
        <p14:creationId xmlns:p14="http://schemas.microsoft.com/office/powerpoint/2010/main" val="3218817343"/>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5400">
                <a:solidFill>
                  <a:srgbClr val="000000"/>
                </a:solidFill>
              </a:rPr>
              <a:t>anomalous </a:t>
            </a:r>
            <a:r>
              <a:rPr lang="en-US" altLang="en-US" sz="5400">
                <a:solidFill>
                  <a:srgbClr val="008000"/>
                </a:solidFill>
              </a:rPr>
              <a:t>signal</a:t>
            </a:r>
          </a:p>
        </p:txBody>
      </p:sp>
      <p:sp>
        <p:nvSpPr>
          <p:cNvPr id="268291" name="Rectangle 3"/>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Crick, F. H. C. &amp; Magdoff, B. S. (1956) </a:t>
            </a:r>
            <a:r>
              <a:rPr lang="en-US" altLang="en-US" sz="1800" i="1">
                <a:solidFill>
                  <a:srgbClr val="000000"/>
                </a:solidFill>
              </a:rPr>
              <a:t>Acta Crystallogr.</a:t>
            </a:r>
            <a:r>
              <a:rPr lang="en-US" altLang="en-US" sz="1800">
                <a:solidFill>
                  <a:srgbClr val="000000"/>
                </a:solidFill>
              </a:rPr>
              <a:t> </a:t>
            </a:r>
            <a:r>
              <a:rPr lang="en-US" altLang="en-US" sz="1800" b="1">
                <a:solidFill>
                  <a:srgbClr val="000000"/>
                </a:solidFill>
              </a:rPr>
              <a:t>9</a:t>
            </a:r>
            <a:r>
              <a:rPr lang="en-US" altLang="en-US" sz="1800">
                <a:solidFill>
                  <a:srgbClr val="000000"/>
                </a:solidFill>
              </a:rPr>
              <a:t>, 901-908.</a:t>
            </a:r>
          </a:p>
          <a:p>
            <a:pPr eaLnBrk="1" hangingPunct="1">
              <a:spcBef>
                <a:spcPct val="0"/>
              </a:spcBef>
              <a:buFontTx/>
              <a:buNone/>
            </a:pPr>
            <a:r>
              <a:rPr lang="en-US" altLang="en-US" sz="1800">
                <a:solidFill>
                  <a:srgbClr val="000000"/>
                </a:solidFill>
              </a:rPr>
              <a:t>Hendrickson, W. A. &amp; Teeter, M. M. (1981) </a:t>
            </a:r>
            <a:r>
              <a:rPr lang="en-US" altLang="en-US" sz="1800" i="1">
                <a:solidFill>
                  <a:srgbClr val="000000"/>
                </a:solidFill>
              </a:rPr>
              <a:t>Nature</a:t>
            </a:r>
            <a:r>
              <a:rPr lang="en-US" altLang="en-US" sz="1800">
                <a:solidFill>
                  <a:srgbClr val="000000"/>
                </a:solidFill>
              </a:rPr>
              <a:t> </a:t>
            </a:r>
            <a:r>
              <a:rPr lang="en-US" altLang="en-US" sz="1800" b="1">
                <a:solidFill>
                  <a:srgbClr val="000000"/>
                </a:solidFill>
              </a:rPr>
              <a:t>290</a:t>
            </a:r>
            <a:r>
              <a:rPr lang="en-US" altLang="en-US" sz="1800">
                <a:solidFill>
                  <a:srgbClr val="000000"/>
                </a:solidFill>
              </a:rPr>
              <a:t>, 107-113.</a:t>
            </a:r>
          </a:p>
        </p:txBody>
      </p:sp>
      <p:sp>
        <p:nvSpPr>
          <p:cNvPr id="268292" name="Text Box 4"/>
          <p:cNvSpPr txBox="1">
            <a:spLocks noChangeArrowheads="1"/>
          </p:cNvSpPr>
          <p:nvPr/>
        </p:nvSpPr>
        <p:spPr bwMode="auto">
          <a:xfrm>
            <a:off x="5205413" y="2306638"/>
            <a:ext cx="32321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CC3300"/>
                </a:solidFill>
              </a:rPr>
              <a:t># sites</a:t>
            </a:r>
          </a:p>
          <a:p>
            <a:pPr eaLnBrk="1" hangingPunct="1">
              <a:spcBef>
                <a:spcPct val="0"/>
              </a:spcBef>
              <a:buFontTx/>
              <a:buNone/>
            </a:pPr>
            <a:r>
              <a:rPr lang="en-US" altLang="en-US" sz="6000">
                <a:solidFill>
                  <a:srgbClr val="000066"/>
                </a:solidFill>
              </a:rPr>
              <a:t>MW (Da)</a:t>
            </a:r>
          </a:p>
        </p:txBody>
      </p:sp>
      <p:grpSp>
        <p:nvGrpSpPr>
          <p:cNvPr id="268293" name="Group 5"/>
          <p:cNvGrpSpPr>
            <a:grpSpLocks/>
          </p:cNvGrpSpPr>
          <p:nvPr/>
        </p:nvGrpSpPr>
        <p:grpSpPr bwMode="auto">
          <a:xfrm>
            <a:off x="244475" y="2271713"/>
            <a:ext cx="1290638" cy="1920875"/>
            <a:chOff x="446" y="1463"/>
            <a:chExt cx="813" cy="1210"/>
          </a:xfrm>
        </p:grpSpPr>
        <p:sp>
          <p:nvSpPr>
            <p:cNvPr id="268301" name="Text Box 6"/>
            <p:cNvSpPr txBox="1">
              <a:spLocks noChangeArrowheads="1"/>
            </p:cNvSpPr>
            <p:nvPr/>
          </p:nvSpPr>
          <p:spPr bwMode="auto">
            <a:xfrm>
              <a:off x="521" y="1463"/>
              <a:ext cx="730"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l-GR" altLang="en-US" sz="6000">
                  <a:solidFill>
                    <a:srgbClr val="008000"/>
                  </a:solidFill>
                </a:rPr>
                <a:t>Δ</a:t>
              </a:r>
              <a:r>
                <a:rPr lang="en-US" altLang="en-US" sz="6000">
                  <a:solidFill>
                    <a:srgbClr val="008000"/>
                  </a:solidFill>
                </a:rPr>
                <a:t>F</a:t>
              </a:r>
            </a:p>
            <a:p>
              <a:pPr algn="ctr" eaLnBrk="1" hangingPunct="1">
                <a:spcBef>
                  <a:spcPct val="0"/>
                </a:spcBef>
                <a:buFontTx/>
                <a:buNone/>
              </a:pPr>
              <a:r>
                <a:rPr lang="en-US" altLang="en-US" sz="6000">
                  <a:solidFill>
                    <a:srgbClr val="008000"/>
                  </a:solidFill>
                </a:rPr>
                <a:t>F</a:t>
              </a:r>
              <a:endParaRPr lang="el-GR" altLang="en-US" sz="6000">
                <a:solidFill>
                  <a:srgbClr val="008000"/>
                </a:solidFill>
              </a:endParaRPr>
            </a:p>
          </p:txBody>
        </p:sp>
        <p:sp>
          <p:nvSpPr>
            <p:cNvPr id="268302" name="Line 7"/>
            <p:cNvSpPr>
              <a:spLocks noChangeShapeType="1"/>
            </p:cNvSpPr>
            <p:nvPr/>
          </p:nvSpPr>
          <p:spPr bwMode="auto">
            <a:xfrm>
              <a:off x="446" y="2059"/>
              <a:ext cx="813" cy="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268294" name="Text Box 8"/>
          <p:cNvSpPr txBox="1">
            <a:spLocks noChangeArrowheads="1"/>
          </p:cNvSpPr>
          <p:nvPr/>
        </p:nvSpPr>
        <p:spPr bwMode="auto">
          <a:xfrm>
            <a:off x="1690688" y="2693988"/>
            <a:ext cx="2463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000000"/>
                </a:solidFill>
              </a:rPr>
              <a:t>≈</a:t>
            </a:r>
            <a:r>
              <a:rPr lang="en-US" altLang="en-US" sz="3600">
                <a:solidFill>
                  <a:srgbClr val="000000"/>
                </a:solidFill>
              </a:rPr>
              <a:t> </a:t>
            </a:r>
            <a:r>
              <a:rPr lang="en-US" altLang="en-US" sz="6000">
                <a:solidFill>
                  <a:srgbClr val="000000"/>
                </a:solidFill>
              </a:rPr>
              <a:t>1.2 </a:t>
            </a:r>
            <a:r>
              <a:rPr lang="en-US" altLang="en-US" sz="6000">
                <a:solidFill>
                  <a:srgbClr val="CC3300"/>
                </a:solidFill>
              </a:rPr>
              <a:t>f”</a:t>
            </a:r>
          </a:p>
        </p:txBody>
      </p:sp>
      <p:grpSp>
        <p:nvGrpSpPr>
          <p:cNvPr id="268295" name="Group 9"/>
          <p:cNvGrpSpPr>
            <a:grpSpLocks/>
          </p:cNvGrpSpPr>
          <p:nvPr/>
        </p:nvGrpSpPr>
        <p:grpSpPr bwMode="auto">
          <a:xfrm>
            <a:off x="3913188" y="2190750"/>
            <a:ext cx="4503737" cy="2225675"/>
            <a:chOff x="2465" y="1380"/>
            <a:chExt cx="2837" cy="1402"/>
          </a:xfrm>
        </p:grpSpPr>
        <p:sp>
          <p:nvSpPr>
            <p:cNvPr id="268298" name="Line 10"/>
            <p:cNvSpPr>
              <a:spLocks noChangeShapeType="1"/>
            </p:cNvSpPr>
            <p:nvPr/>
          </p:nvSpPr>
          <p:spPr bwMode="auto">
            <a:xfrm>
              <a:off x="3132" y="2053"/>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68299" name="Text Box 11"/>
            <p:cNvSpPr txBox="1">
              <a:spLocks noChangeArrowheads="1"/>
            </p:cNvSpPr>
            <p:nvPr/>
          </p:nvSpPr>
          <p:spPr bwMode="auto">
            <a:xfrm>
              <a:off x="2465" y="1380"/>
              <a:ext cx="643" cy="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0">
                  <a:solidFill>
                    <a:srgbClr val="000000"/>
                  </a:solidFill>
                </a:rPr>
                <a:t>√</a:t>
              </a:r>
            </a:p>
          </p:txBody>
        </p:sp>
        <p:sp>
          <p:nvSpPr>
            <p:cNvPr id="268300" name="Line 12"/>
            <p:cNvSpPr>
              <a:spLocks noChangeShapeType="1"/>
            </p:cNvSpPr>
            <p:nvPr/>
          </p:nvSpPr>
          <p:spPr bwMode="auto">
            <a:xfrm>
              <a:off x="3110" y="1491"/>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2539533" name="Text Box 13"/>
          <p:cNvSpPr txBox="1">
            <a:spLocks noChangeArrowheads="1"/>
          </p:cNvSpPr>
          <p:nvPr/>
        </p:nvSpPr>
        <p:spPr bwMode="auto">
          <a:xfrm>
            <a:off x="5316538" y="4657725"/>
            <a:ext cx="27320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a:solidFill>
                  <a:srgbClr val="000000"/>
                </a:solidFill>
              </a:rPr>
              <a:t>World record! </a:t>
            </a:r>
          </a:p>
          <a:p>
            <a:pPr algn="ctr" eaLnBrk="1" hangingPunct="1">
              <a:spcBef>
                <a:spcPct val="0"/>
              </a:spcBef>
              <a:buFontTx/>
              <a:buNone/>
            </a:pPr>
            <a:r>
              <a:rPr lang="el-GR" altLang="en-US">
                <a:solidFill>
                  <a:srgbClr val="008000"/>
                </a:solidFill>
              </a:rPr>
              <a:t>Δ</a:t>
            </a:r>
            <a:r>
              <a:rPr lang="en-US" altLang="en-US">
                <a:solidFill>
                  <a:srgbClr val="008000"/>
                </a:solidFill>
              </a:rPr>
              <a:t>F/F</a:t>
            </a:r>
            <a:r>
              <a:rPr lang="en-US" altLang="en-US">
                <a:solidFill>
                  <a:srgbClr val="000000"/>
                </a:solidFill>
              </a:rPr>
              <a:t> = 0.5%</a:t>
            </a:r>
            <a:endParaRPr lang="el-GR" altLang="en-US">
              <a:solidFill>
                <a:srgbClr val="000000"/>
              </a:solidFill>
            </a:endParaRPr>
          </a:p>
        </p:txBody>
      </p:sp>
      <p:sp>
        <p:nvSpPr>
          <p:cNvPr id="2539534" name="Rectangle 14"/>
          <p:cNvSpPr>
            <a:spLocks noChangeArrowheads="1"/>
          </p:cNvSpPr>
          <p:nvPr/>
        </p:nvSpPr>
        <p:spPr bwMode="auto">
          <a:xfrm>
            <a:off x="7299325" y="5667375"/>
            <a:ext cx="1844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Wang, Dauter &amp; Dauter (2006) </a:t>
            </a:r>
            <a:r>
              <a:rPr lang="en-US" altLang="en-US" sz="1800" i="1">
                <a:solidFill>
                  <a:srgbClr val="000000"/>
                </a:solidFill>
              </a:rPr>
              <a:t>Acta Cryst. D</a:t>
            </a:r>
            <a:r>
              <a:rPr lang="en-US" altLang="en-US" sz="1800">
                <a:solidFill>
                  <a:srgbClr val="000000"/>
                </a:solidFill>
              </a:rPr>
              <a:t> </a:t>
            </a:r>
            <a:r>
              <a:rPr lang="en-US" altLang="en-US" sz="1800" b="1">
                <a:solidFill>
                  <a:srgbClr val="000000"/>
                </a:solidFill>
              </a:rPr>
              <a:t>62</a:t>
            </a:r>
            <a:r>
              <a:rPr lang="en-US" altLang="en-US" sz="1800">
                <a:solidFill>
                  <a:srgbClr val="000000"/>
                </a:solidFill>
              </a:rPr>
              <a:t>, 1475-1483.</a:t>
            </a:r>
          </a:p>
        </p:txBody>
      </p:sp>
    </p:spTree>
    <p:extLst>
      <p:ext uri="{BB962C8B-B14F-4D97-AF65-F5344CB8AC3E}">
        <p14:creationId xmlns:p14="http://schemas.microsoft.com/office/powerpoint/2010/main" val="29904556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39533"/>
                                        </p:tgtEl>
                                        <p:attrNameLst>
                                          <p:attrName>style.visibility</p:attrName>
                                        </p:attrNameLst>
                                      </p:cBhvr>
                                      <p:to>
                                        <p:strVal val="visible"/>
                                      </p:to>
                                    </p:set>
                                    <p:anim calcmode="lin" valueType="num">
                                      <p:cBhvr>
                                        <p:cTn id="7" dur="500" fill="hold"/>
                                        <p:tgtEl>
                                          <p:spTgt spid="2539533"/>
                                        </p:tgtEl>
                                        <p:attrNameLst>
                                          <p:attrName>ppt_w</p:attrName>
                                        </p:attrNameLst>
                                      </p:cBhvr>
                                      <p:tavLst>
                                        <p:tav tm="0">
                                          <p:val>
                                            <p:fltVal val="0"/>
                                          </p:val>
                                        </p:tav>
                                        <p:tav tm="100000">
                                          <p:val>
                                            <p:strVal val="#ppt_w"/>
                                          </p:val>
                                        </p:tav>
                                      </p:tavLst>
                                    </p:anim>
                                    <p:anim calcmode="lin" valueType="num">
                                      <p:cBhvr>
                                        <p:cTn id="8" dur="500" fill="hold"/>
                                        <p:tgtEl>
                                          <p:spTgt spid="253953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539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33" grpId="0"/>
      <p:bldP spid="2539534" grpId="0"/>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1362"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Holton &amp; Frankel (2010) </a:t>
            </a:r>
            <a:r>
              <a:rPr lang="en-US" altLang="en-US" sz="1800" i="1">
                <a:solidFill>
                  <a:srgbClr val="000000"/>
                </a:solidFill>
              </a:rPr>
              <a:t>Acta D</a:t>
            </a:r>
            <a:r>
              <a:rPr lang="en-US" altLang="en-US" sz="1800">
                <a:solidFill>
                  <a:srgbClr val="000000"/>
                </a:solidFill>
              </a:rPr>
              <a:t> </a:t>
            </a:r>
            <a:r>
              <a:rPr lang="en-US" altLang="en-US" sz="1800" b="1">
                <a:solidFill>
                  <a:srgbClr val="000000"/>
                </a:solidFill>
              </a:rPr>
              <a:t>66</a:t>
            </a:r>
            <a:r>
              <a:rPr lang="en-US" altLang="en-US" sz="1800">
                <a:solidFill>
                  <a:srgbClr val="000000"/>
                </a:solidFill>
              </a:rPr>
              <a:t> 393-408.</a:t>
            </a:r>
          </a:p>
        </p:txBody>
      </p:sp>
      <p:pic>
        <p:nvPicPr>
          <p:cNvPr id="271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0"/>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8164" name="Freeform 4"/>
          <p:cNvSpPr>
            <a:spLocks/>
          </p:cNvSpPr>
          <p:nvPr/>
        </p:nvSpPr>
        <p:spPr bwMode="auto">
          <a:xfrm>
            <a:off x="6148388" y="3419475"/>
            <a:ext cx="869950" cy="660400"/>
          </a:xfrm>
          <a:custGeom>
            <a:avLst/>
            <a:gdLst>
              <a:gd name="T0" fmla="*/ 2147483647 w 548"/>
              <a:gd name="T1" fmla="*/ 0 h 416"/>
              <a:gd name="T2" fmla="*/ 2147483647 w 548"/>
              <a:gd name="T3" fmla="*/ 2147483647 h 416"/>
              <a:gd name="T4" fmla="*/ 2147483647 w 548"/>
              <a:gd name="T5" fmla="*/ 2147483647 h 416"/>
              <a:gd name="T6" fmla="*/ 2147483647 w 548"/>
              <a:gd name="T7" fmla="*/ 2147483647 h 416"/>
              <a:gd name="T8" fmla="*/ 0 w 548"/>
              <a:gd name="T9" fmla="*/ 2147483647 h 4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8" h="416">
                <a:moveTo>
                  <a:pt x="17" y="0"/>
                </a:moveTo>
                <a:cubicBezTo>
                  <a:pt x="75" y="7"/>
                  <a:pt x="283" y="8"/>
                  <a:pt x="368" y="41"/>
                </a:cubicBezTo>
                <a:cubicBezTo>
                  <a:pt x="453" y="74"/>
                  <a:pt x="548" y="143"/>
                  <a:pt x="526" y="200"/>
                </a:cubicBezTo>
                <a:cubicBezTo>
                  <a:pt x="504" y="257"/>
                  <a:pt x="322" y="352"/>
                  <a:pt x="234" y="384"/>
                </a:cubicBezTo>
                <a:cubicBezTo>
                  <a:pt x="146" y="416"/>
                  <a:pt x="73" y="404"/>
                  <a:pt x="0" y="392"/>
                </a:cubicBezTo>
              </a:path>
            </a:pathLst>
          </a:custGeom>
          <a:noFill/>
          <a:ln w="50800">
            <a:solidFill>
              <a:srgbClr val="FF00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27509226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08164"/>
                                        </p:tgtEl>
                                        <p:attrNameLst>
                                          <p:attrName>style.visibility</p:attrName>
                                        </p:attrNameLst>
                                      </p:cBhvr>
                                      <p:to>
                                        <p:strVal val="visible"/>
                                      </p:to>
                                    </p:set>
                                    <p:animEffect transition="in" filter="wipe(up)">
                                      <p:cBhvr>
                                        <p:cTn id="7" dur="500"/>
                                        <p:tgtEl>
                                          <p:spTgt spid="290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64"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8" name="Picture 4" descr="http://bl831.als.lbl.gov/~jamesh/workshop2/goo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p:txBody>
          <a:bodyPr/>
          <a:lstStyle/>
          <a:p>
            <a:r>
              <a:rPr lang="en-US" altLang="en-US" smtClean="0"/>
              <a:t>100% SeMet incorporation</a:t>
            </a:r>
          </a:p>
        </p:txBody>
      </p:sp>
      <p:sp>
        <p:nvSpPr>
          <p:cNvPr id="45060" name="TextBox 5"/>
          <p:cNvSpPr txBox="1">
            <a:spLocks noChangeArrowheads="1"/>
          </p:cNvSpPr>
          <p:nvPr/>
        </p:nvSpPr>
        <p:spPr bwMode="auto">
          <a:xfrm>
            <a:off x="1031875" y="1366838"/>
            <a:ext cx="2470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008000"/>
                </a:solidFill>
              </a:rPr>
              <a:t>Trivial</a:t>
            </a:r>
            <a:r>
              <a:rPr lang="en-US" altLang="en-US" sz="2800">
                <a:solidFill>
                  <a:srgbClr val="000000"/>
                </a:solidFill>
              </a:rPr>
              <a:t> to solve</a:t>
            </a:r>
          </a:p>
        </p:txBody>
      </p:sp>
    </p:spTree>
    <p:extLst>
      <p:ext uri="{BB962C8B-B14F-4D97-AF65-F5344CB8AC3E}">
        <p14:creationId xmlns:p14="http://schemas.microsoft.com/office/powerpoint/2010/main" val="2235286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2" name="Picture 4" descr="http://bl831.als.lbl.gov/~jamesh/workshop2/bigb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277813" y="1366838"/>
            <a:ext cx="3243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C00000"/>
                </a:solidFill>
              </a:rPr>
              <a:t>Impossible</a:t>
            </a:r>
            <a:r>
              <a:rPr lang="en-US" altLang="en-US" sz="2800">
                <a:solidFill>
                  <a:srgbClr val="000000"/>
                </a:solidFill>
              </a:rPr>
              <a:t> to solve</a:t>
            </a:r>
          </a:p>
        </p:txBody>
      </p:sp>
      <p:sp>
        <p:nvSpPr>
          <p:cNvPr id="46084" name="Title 1"/>
          <p:cNvSpPr>
            <a:spLocks noGrp="1"/>
          </p:cNvSpPr>
          <p:nvPr>
            <p:ph type="title"/>
          </p:nvPr>
        </p:nvSpPr>
        <p:spPr/>
        <p:txBody>
          <a:bodyPr/>
          <a:lstStyle/>
          <a:p>
            <a:r>
              <a:rPr lang="en-US" altLang="en-US" smtClean="0"/>
              <a:t>100% S -Met incorporation</a:t>
            </a:r>
          </a:p>
        </p:txBody>
      </p:sp>
    </p:spTree>
    <p:extLst>
      <p:ext uri="{BB962C8B-B14F-4D97-AF65-F5344CB8AC3E}">
        <p14:creationId xmlns:p14="http://schemas.microsoft.com/office/powerpoint/2010/main" val="1307146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1219" name="Object 3"/>
          <p:cNvGraphicFramePr>
            <a:graphicFrameLocks noChangeAspect="1"/>
          </p:cNvGraphicFramePr>
          <p:nvPr>
            <p:extLst>
              <p:ext uri="{D42A27DB-BD31-4B8C-83A1-F6EECF244321}">
                <p14:modId xmlns:p14="http://schemas.microsoft.com/office/powerpoint/2010/main" val="2282486104"/>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47908"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1220" name="Text Box 4"/>
          <p:cNvSpPr txBox="1">
            <a:spLocks noChangeArrowheads="1"/>
          </p:cNvSpPr>
          <p:nvPr/>
        </p:nvSpPr>
        <p:spPr bwMode="auto">
          <a:xfrm>
            <a:off x="3014102"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a:t>
            </a:r>
            <a:r>
              <a:rPr lang="en-US" altLang="en-US" sz="2800" b="1" dirty="0" smtClean="0">
                <a:solidFill>
                  <a:srgbClr val="000000"/>
                </a:solidFill>
                <a:cs typeface="Arial" pitchFamily="34" charset="0"/>
              </a:rPr>
              <a:t>not Selenium</a:t>
            </a:r>
            <a:endParaRPr lang="en-US" altLang="en-US" sz="2800" b="1" dirty="0">
              <a:solidFill>
                <a:srgbClr val="000000"/>
              </a:solidFill>
              <a:cs typeface="Arial" pitchFamily="34" charset="0"/>
            </a:endParaRPr>
          </a:p>
        </p:txBody>
      </p:sp>
      <p:sp>
        <p:nvSpPr>
          <p:cNvPr id="521221"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4156775543"/>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2243" name="Object 3"/>
          <p:cNvGraphicFramePr>
            <a:graphicFrameLocks noChangeAspect="1"/>
          </p:cNvGraphicFramePr>
          <p:nvPr>
            <p:extLst>
              <p:ext uri="{D42A27DB-BD31-4B8C-83A1-F6EECF244321}">
                <p14:modId xmlns:p14="http://schemas.microsoft.com/office/powerpoint/2010/main" val="3635417182"/>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48932"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244" name="Text Box 4"/>
          <p:cNvSpPr txBox="1">
            <a:spLocks noChangeArrowheads="1"/>
          </p:cNvSpPr>
          <p:nvPr/>
        </p:nvSpPr>
        <p:spPr bwMode="auto">
          <a:xfrm>
            <a:off x="3014101"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not Selenium</a:t>
            </a:r>
          </a:p>
        </p:txBody>
      </p:sp>
      <p:sp>
        <p:nvSpPr>
          <p:cNvPr id="522245"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983775383"/>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5315" name="Object 3"/>
          <p:cNvGraphicFramePr>
            <a:graphicFrameLocks noChangeAspect="1"/>
          </p:cNvGraphicFramePr>
          <p:nvPr>
            <p:extLst>
              <p:ext uri="{D42A27DB-BD31-4B8C-83A1-F6EECF244321}">
                <p14:modId xmlns:p14="http://schemas.microsoft.com/office/powerpoint/2010/main" val="914888446"/>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49956"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5316" name="Text Box 4"/>
          <p:cNvSpPr txBox="1">
            <a:spLocks noChangeArrowheads="1"/>
          </p:cNvSpPr>
          <p:nvPr/>
        </p:nvSpPr>
        <p:spPr bwMode="auto">
          <a:xfrm>
            <a:off x="3014101"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not Selenium</a:t>
            </a:r>
          </a:p>
        </p:txBody>
      </p:sp>
      <p:sp>
        <p:nvSpPr>
          <p:cNvPr id="525317"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175687468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2947"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4400">
                <a:solidFill>
                  <a:srgbClr val="000000"/>
                </a:solidFill>
                <a:cs typeface="Arial" pitchFamily="34" charset="0"/>
              </a:rPr>
              <a:t>                                   </a:t>
            </a:r>
            <a:endParaRPr lang="el-GR" altLang="en-US" sz="4400">
              <a:solidFill>
                <a:srgbClr val="000000"/>
              </a:solidFill>
              <a:cs typeface="Arial" pitchFamily="34" charset="0"/>
            </a:endParaRPr>
          </a:p>
        </p:txBody>
      </p:sp>
      <p:sp>
        <p:nvSpPr>
          <p:cNvPr id="82948"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49"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82950"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800">
                <a:solidFill>
                  <a:srgbClr val="000000"/>
                </a:solidFill>
              </a:rPr>
              <a:t>“If you don’t have </a:t>
            </a:r>
            <a:br>
              <a:rPr lang="en-US" altLang="en-US" sz="4800">
                <a:solidFill>
                  <a:srgbClr val="000000"/>
                </a:solidFill>
              </a:rPr>
            </a:br>
            <a:r>
              <a:rPr lang="en-US" altLang="en-US" sz="4800">
                <a:solidFill>
                  <a:srgbClr val="000000"/>
                </a:solidFill>
              </a:rPr>
              <a:t>good data,</a:t>
            </a:r>
            <a:br>
              <a:rPr lang="en-US" altLang="en-US" sz="4800">
                <a:solidFill>
                  <a:srgbClr val="000000"/>
                </a:solidFill>
              </a:rPr>
            </a:br>
            <a:r>
              <a:rPr lang="en-US" altLang="en-US" sz="4800">
                <a:solidFill>
                  <a:srgbClr val="000000"/>
                </a:solidFill>
              </a:rPr>
              <a:t>then you must </a:t>
            </a:r>
            <a:br>
              <a:rPr lang="en-US" altLang="en-US" sz="4800">
                <a:solidFill>
                  <a:srgbClr val="000000"/>
                </a:solidFill>
              </a:rPr>
            </a:br>
            <a:r>
              <a:rPr lang="en-US" altLang="en-US" sz="4800">
                <a:solidFill>
                  <a:srgbClr val="000000"/>
                </a:solidFill>
              </a:rPr>
              <a:t>learn statistics.”</a:t>
            </a:r>
            <a:endParaRPr lang="en-US" altLang="en-US" sz="3600">
              <a:solidFill>
                <a:srgbClr val="000000"/>
              </a:solidFill>
            </a:endParaRPr>
          </a:p>
        </p:txBody>
      </p:sp>
      <p:sp>
        <p:nvSpPr>
          <p:cNvPr id="82951"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2800">
                <a:solidFill>
                  <a:srgbClr val="000000"/>
                </a:solidFill>
              </a:rPr>
              <a:t>-James Holton</a:t>
            </a:r>
          </a:p>
        </p:txBody>
      </p:sp>
    </p:spTree>
    <p:extLst>
      <p:ext uri="{BB962C8B-B14F-4D97-AF65-F5344CB8AC3E}">
        <p14:creationId xmlns:p14="http://schemas.microsoft.com/office/powerpoint/2010/main" val="1453086006"/>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6339" name="Object 3"/>
          <p:cNvGraphicFramePr>
            <a:graphicFrameLocks noChangeAspect="1"/>
          </p:cNvGraphicFramePr>
          <p:nvPr>
            <p:extLst>
              <p:ext uri="{D42A27DB-BD31-4B8C-83A1-F6EECF244321}">
                <p14:modId xmlns:p14="http://schemas.microsoft.com/office/powerpoint/2010/main" val="2228509135"/>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50980"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6340" name="Text Box 4"/>
          <p:cNvSpPr txBox="1">
            <a:spLocks noChangeArrowheads="1"/>
          </p:cNvSpPr>
          <p:nvPr/>
        </p:nvSpPr>
        <p:spPr bwMode="auto">
          <a:xfrm>
            <a:off x="3014101"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not Selenium</a:t>
            </a:r>
          </a:p>
        </p:txBody>
      </p:sp>
      <p:sp>
        <p:nvSpPr>
          <p:cNvPr id="526341"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913323848"/>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7363" name="Object 3"/>
          <p:cNvGraphicFramePr>
            <a:graphicFrameLocks noChangeAspect="1"/>
          </p:cNvGraphicFramePr>
          <p:nvPr>
            <p:extLst>
              <p:ext uri="{D42A27DB-BD31-4B8C-83A1-F6EECF244321}">
                <p14:modId xmlns:p14="http://schemas.microsoft.com/office/powerpoint/2010/main" val="929844574"/>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852004" name="Chart" r:id="rId3" imgW="5166573" imgH="3710995" progId="MSGraph.Chart.8">
                  <p:embed followColorScheme="full"/>
                </p:oleObj>
              </mc:Choice>
              <mc:Fallback>
                <p:oleObj name="Chart" r:id="rId3" imgW="5166573" imgH="3710995"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7364" name="Text Box 4"/>
          <p:cNvSpPr txBox="1">
            <a:spLocks noChangeArrowheads="1"/>
          </p:cNvSpPr>
          <p:nvPr/>
        </p:nvSpPr>
        <p:spPr bwMode="auto">
          <a:xfrm>
            <a:off x="3014101" y="6057900"/>
            <a:ext cx="3858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dirty="0">
                <a:solidFill>
                  <a:srgbClr val="000000"/>
                </a:solidFill>
                <a:cs typeface="Arial" pitchFamily="34" charset="0"/>
              </a:rPr>
              <a:t>fraction not Selenium</a:t>
            </a:r>
          </a:p>
        </p:txBody>
      </p:sp>
      <p:sp>
        <p:nvSpPr>
          <p:cNvPr id="527365"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2444530000"/>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0" y="133350"/>
            <a:ext cx="9144000" cy="1143000"/>
          </a:xfrm>
        </p:spPr>
        <p:txBody>
          <a:bodyPr/>
          <a:lstStyle/>
          <a:p>
            <a:pPr eaLnBrk="1" hangingPunct="1"/>
            <a:r>
              <a:rPr lang="en-US" altLang="en-US" sz="2800" dirty="0" smtClean="0"/>
              <a:t>One </a:t>
            </a:r>
            <a:r>
              <a:rPr lang="en-US" altLang="en-US" sz="2800" dirty="0" err="1" smtClean="0"/>
              <a:t>xtal</a:t>
            </a:r>
            <a:r>
              <a:rPr lang="en-US" altLang="en-US" sz="2800" dirty="0" smtClean="0"/>
              <a:t>, no idea?</a:t>
            </a:r>
            <a:br>
              <a:rPr lang="en-US" altLang="en-US" sz="2800" dirty="0" smtClean="0"/>
            </a:br>
            <a:r>
              <a:rPr lang="en-US" altLang="en-US" dirty="0" smtClean="0"/>
              <a:t>Suggested native protocol:</a:t>
            </a:r>
          </a:p>
        </p:txBody>
      </p:sp>
      <p:sp>
        <p:nvSpPr>
          <p:cNvPr id="2892804" name="Rectangle 4"/>
          <p:cNvSpPr>
            <a:spLocks noChangeArrowheads="1"/>
          </p:cNvSpPr>
          <p:nvPr/>
        </p:nvSpPr>
        <p:spPr bwMode="auto">
          <a:xfrm>
            <a:off x="2668588" y="1627188"/>
            <a:ext cx="6064446" cy="445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Tx/>
              <a:buAutoNum type="arabicPeriod"/>
            </a:pPr>
            <a:r>
              <a:rPr lang="en-US" altLang="en-US" dirty="0" smtClean="0">
                <a:solidFill>
                  <a:srgbClr val="000000"/>
                </a:solidFill>
              </a:rPr>
              <a:t>Do strategy</a:t>
            </a:r>
          </a:p>
          <a:p>
            <a:pPr eaLnBrk="1" hangingPunct="1">
              <a:lnSpc>
                <a:spcPct val="90000"/>
              </a:lnSpc>
              <a:buFontTx/>
              <a:buAutoNum type="arabicPeriod"/>
            </a:pPr>
            <a:r>
              <a:rPr lang="en-US" altLang="en-US" dirty="0" smtClean="0">
                <a:solidFill>
                  <a:srgbClr val="000000"/>
                </a:solidFill>
              </a:rPr>
              <a:t>Start at specified phi</a:t>
            </a:r>
          </a:p>
          <a:p>
            <a:pPr eaLnBrk="1" hangingPunct="1">
              <a:lnSpc>
                <a:spcPct val="90000"/>
              </a:lnSpc>
              <a:buFontTx/>
              <a:buAutoNum type="arabicPeriod"/>
            </a:pPr>
            <a:r>
              <a:rPr lang="en-US" altLang="en-US" dirty="0" smtClean="0">
                <a:solidFill>
                  <a:srgbClr val="000000"/>
                </a:solidFill>
              </a:rPr>
              <a:t>100% fast as you can</a:t>
            </a:r>
            <a:endParaRPr lang="en-US" altLang="en-US" dirty="0">
              <a:solidFill>
                <a:srgbClr val="000000"/>
              </a:solidFill>
            </a:endParaRPr>
          </a:p>
          <a:p>
            <a:pPr eaLnBrk="1" hangingPunct="1">
              <a:lnSpc>
                <a:spcPct val="90000"/>
              </a:lnSpc>
              <a:buFontTx/>
              <a:buAutoNum type="arabicPeriod"/>
            </a:pPr>
            <a:r>
              <a:rPr lang="en-US" altLang="en-US" dirty="0" smtClean="0">
                <a:solidFill>
                  <a:srgbClr val="000000"/>
                </a:solidFill>
              </a:rPr>
              <a:t>Keep going to 360°</a:t>
            </a:r>
          </a:p>
          <a:p>
            <a:pPr eaLnBrk="1" hangingPunct="1">
              <a:lnSpc>
                <a:spcPct val="90000"/>
              </a:lnSpc>
              <a:buFontTx/>
              <a:buAutoNum type="arabicPeriod"/>
            </a:pPr>
            <a:r>
              <a:rPr lang="en-US" altLang="en-US" dirty="0" smtClean="0">
                <a:solidFill>
                  <a:srgbClr val="000000"/>
                </a:solidFill>
              </a:rPr>
              <a:t>Move detector</a:t>
            </a:r>
          </a:p>
          <a:p>
            <a:pPr eaLnBrk="1" hangingPunct="1">
              <a:lnSpc>
                <a:spcPct val="90000"/>
              </a:lnSpc>
              <a:buFontTx/>
              <a:buAutoNum type="arabicPeriod"/>
            </a:pPr>
            <a:r>
              <a:rPr lang="en-US" altLang="en-US" dirty="0" smtClean="0">
                <a:solidFill>
                  <a:srgbClr val="000000"/>
                </a:solidFill>
              </a:rPr>
              <a:t>Advance phi 10-30 </a:t>
            </a:r>
            <a:r>
              <a:rPr lang="en-US" altLang="en-US" dirty="0" err="1" smtClean="0">
                <a:solidFill>
                  <a:srgbClr val="000000"/>
                </a:solidFill>
              </a:rPr>
              <a:t>deg</a:t>
            </a:r>
            <a:endParaRPr lang="en-US" altLang="en-US" dirty="0" smtClean="0">
              <a:solidFill>
                <a:srgbClr val="000000"/>
              </a:solidFill>
            </a:endParaRPr>
          </a:p>
          <a:p>
            <a:pPr eaLnBrk="1" hangingPunct="1">
              <a:lnSpc>
                <a:spcPct val="90000"/>
              </a:lnSpc>
              <a:buFontTx/>
              <a:buAutoNum type="arabicPeriod"/>
            </a:pPr>
            <a:r>
              <a:rPr lang="en-US" altLang="en-US" dirty="0" smtClean="0">
                <a:solidFill>
                  <a:srgbClr val="000000"/>
                </a:solidFill>
              </a:rPr>
              <a:t>Increase photons/image 4x</a:t>
            </a:r>
            <a:endParaRPr lang="en-US" altLang="en-US" dirty="0">
              <a:solidFill>
                <a:srgbClr val="000000"/>
              </a:solidFill>
            </a:endParaRPr>
          </a:p>
          <a:p>
            <a:pPr eaLnBrk="1" hangingPunct="1">
              <a:lnSpc>
                <a:spcPct val="90000"/>
              </a:lnSpc>
              <a:buFontTx/>
              <a:buAutoNum type="arabicPeriod"/>
            </a:pPr>
            <a:r>
              <a:rPr lang="en-US" altLang="en-US" dirty="0" err="1">
                <a:solidFill>
                  <a:srgbClr val="000000"/>
                </a:solidFill>
              </a:rPr>
              <a:t>goto</a:t>
            </a:r>
            <a:r>
              <a:rPr lang="en-US" altLang="en-US" dirty="0">
                <a:solidFill>
                  <a:srgbClr val="000000"/>
                </a:solidFill>
              </a:rPr>
              <a:t> 4</a:t>
            </a:r>
          </a:p>
        </p:txBody>
      </p:sp>
      <p:sp>
        <p:nvSpPr>
          <p:cNvPr id="2892805" name="Freeform 5"/>
          <p:cNvSpPr>
            <a:spLocks/>
          </p:cNvSpPr>
          <p:nvPr/>
        </p:nvSpPr>
        <p:spPr bwMode="auto">
          <a:xfrm>
            <a:off x="1778214" y="3534311"/>
            <a:ext cx="620713" cy="2095928"/>
          </a:xfrm>
          <a:custGeom>
            <a:avLst/>
            <a:gdLst>
              <a:gd name="T0" fmla="*/ 2147483647 w 391"/>
              <a:gd name="T1" fmla="*/ 2147483647 h 673"/>
              <a:gd name="T2" fmla="*/ 2147483647 w 391"/>
              <a:gd name="T3" fmla="*/ 2147483647 h 673"/>
              <a:gd name="T4" fmla="*/ 2147483647 w 391"/>
              <a:gd name="T5" fmla="*/ 2147483647 h 673"/>
              <a:gd name="T6" fmla="*/ 2147483647 w 391"/>
              <a:gd name="T7" fmla="*/ 2147483647 h 673"/>
              <a:gd name="T8" fmla="*/ 2147483647 w 391"/>
              <a:gd name="T9" fmla="*/ 0 h 6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73">
                <a:moveTo>
                  <a:pt x="391" y="673"/>
                </a:moveTo>
                <a:cubicBezTo>
                  <a:pt x="341" y="658"/>
                  <a:pt x="154" y="643"/>
                  <a:pt x="89" y="585"/>
                </a:cubicBezTo>
                <a:cubicBezTo>
                  <a:pt x="24" y="527"/>
                  <a:pt x="2" y="415"/>
                  <a:pt x="1" y="328"/>
                </a:cubicBezTo>
                <a:cubicBezTo>
                  <a:pt x="0" y="241"/>
                  <a:pt x="24" y="117"/>
                  <a:pt x="81" y="62"/>
                </a:cubicBezTo>
                <a:cubicBezTo>
                  <a:pt x="138" y="7"/>
                  <a:pt x="291" y="13"/>
                  <a:pt x="346" y="0"/>
                </a:cubicBezTo>
              </a:path>
            </a:pathLst>
          </a:custGeom>
          <a:noFill/>
          <a:ln w="9525">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1600498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928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28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28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928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928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928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92804">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892804">
                                            <p:txEl>
                                              <p:pRg st="7" end="7"/>
                                            </p:txEl>
                                          </p:spTgt>
                                        </p:tgtEl>
                                        <p:attrNameLst>
                                          <p:attrName>style.visibility</p:attrName>
                                        </p:attrNameLst>
                                      </p:cBhvr>
                                      <p:to>
                                        <p:strVal val="visible"/>
                                      </p:to>
                                    </p:set>
                                  </p:childTnLst>
                                </p:cTn>
                              </p:par>
                              <p:par>
                                <p:cTn id="35" presetID="22" presetClass="entr" presetSubtype="4" fill="hold" grpId="0" nodeType="withEffect">
                                  <p:stCondLst>
                                    <p:cond delay="0"/>
                                  </p:stCondLst>
                                  <p:childTnLst>
                                    <p:set>
                                      <p:cBhvr>
                                        <p:cTn id="36" dur="1" fill="hold">
                                          <p:stCondLst>
                                            <p:cond delay="0"/>
                                          </p:stCondLst>
                                        </p:cTn>
                                        <p:tgtEl>
                                          <p:spTgt spid="2892805"/>
                                        </p:tgtEl>
                                        <p:attrNameLst>
                                          <p:attrName>style.visibility</p:attrName>
                                        </p:attrNameLst>
                                      </p:cBhvr>
                                      <p:to>
                                        <p:strVal val="visible"/>
                                      </p:to>
                                    </p:set>
                                    <p:animEffect transition="in" filter="wipe(down)">
                                      <p:cBhvr>
                                        <p:cTn id="37" dur="500"/>
                                        <p:tgtEl>
                                          <p:spTgt spid="2892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5"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0" y="285750"/>
            <a:ext cx="9144000" cy="1143000"/>
          </a:xfrm>
        </p:spPr>
        <p:txBody>
          <a:bodyPr/>
          <a:lstStyle/>
          <a:p>
            <a:pPr eaLnBrk="1" hangingPunct="1"/>
            <a:r>
              <a:rPr lang="en-US" altLang="en-US" smtClean="0"/>
              <a:t>Suggested anomalous protocol:</a:t>
            </a:r>
          </a:p>
        </p:txBody>
      </p:sp>
      <p:sp>
        <p:nvSpPr>
          <p:cNvPr id="2892803" name="Rectangle 3"/>
          <p:cNvSpPr>
            <a:spLocks noGrp="1" noChangeArrowheads="1"/>
          </p:cNvSpPr>
          <p:nvPr>
            <p:ph type="body" idx="1"/>
          </p:nvPr>
        </p:nvSpPr>
        <p:spPr>
          <a:xfrm>
            <a:off x="685800" y="4217988"/>
            <a:ext cx="7772400" cy="2074862"/>
          </a:xfrm>
        </p:spPr>
        <p:txBody>
          <a:bodyPr/>
          <a:lstStyle/>
          <a:p>
            <a:pPr marL="609600" indent="-609600" eaLnBrk="1" hangingPunct="1">
              <a:buFontTx/>
              <a:buNone/>
            </a:pPr>
            <a:r>
              <a:rPr lang="en-US" altLang="en-US" sz="3600" smtClean="0">
                <a:cs typeface="Arial" pitchFamily="34" charset="0"/>
              </a:rPr>
              <a:t>2 wavelengths are better than 1</a:t>
            </a:r>
          </a:p>
          <a:p>
            <a:pPr marL="609600" indent="-609600" eaLnBrk="1" hangingPunct="1">
              <a:buFontTx/>
              <a:buNone/>
            </a:pPr>
            <a:r>
              <a:rPr lang="en-US" altLang="en-US" sz="3600" smtClean="0">
                <a:cs typeface="Arial" pitchFamily="34" charset="0"/>
              </a:rPr>
              <a:t>	- (peak + inf)/2, and remote</a:t>
            </a:r>
          </a:p>
          <a:p>
            <a:pPr marL="609600" indent="-609600" eaLnBrk="1" hangingPunct="1">
              <a:buFontTx/>
              <a:buNone/>
            </a:pPr>
            <a:r>
              <a:rPr lang="en-US" altLang="en-US" sz="3600" smtClean="0">
                <a:cs typeface="Arial" pitchFamily="34" charset="0"/>
              </a:rPr>
              <a:t>MAD, not M-SAD!</a:t>
            </a:r>
          </a:p>
        </p:txBody>
      </p:sp>
      <p:sp>
        <p:nvSpPr>
          <p:cNvPr id="2892804" name="Rectangle 4"/>
          <p:cNvSpPr>
            <a:spLocks noChangeArrowheads="1"/>
          </p:cNvSpPr>
          <p:nvPr/>
        </p:nvSpPr>
        <p:spPr bwMode="auto">
          <a:xfrm>
            <a:off x="2668588" y="1627188"/>
            <a:ext cx="5789612"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Tx/>
              <a:buAutoNum type="arabicPeriod"/>
            </a:pPr>
            <a:r>
              <a:rPr lang="en-US" altLang="en-US" dirty="0">
                <a:solidFill>
                  <a:srgbClr val="000000"/>
                </a:solidFill>
              </a:rPr>
              <a:t>360° in &lt; </a:t>
            </a:r>
            <a:r>
              <a:rPr lang="en-US" altLang="en-US" dirty="0" smtClean="0">
                <a:solidFill>
                  <a:srgbClr val="000000"/>
                </a:solidFill>
              </a:rPr>
              <a:t>~5 </a:t>
            </a:r>
            <a:r>
              <a:rPr lang="en-US" altLang="en-US" dirty="0" err="1" smtClean="0">
                <a:solidFill>
                  <a:srgbClr val="000000"/>
                </a:solidFill>
              </a:rPr>
              <a:t>MGy</a:t>
            </a:r>
            <a:r>
              <a:rPr lang="en-US" altLang="en-US" dirty="0" smtClean="0">
                <a:solidFill>
                  <a:srgbClr val="000000"/>
                </a:solidFill>
              </a:rPr>
              <a:t> (for Se)</a:t>
            </a:r>
            <a:endParaRPr lang="en-US" altLang="en-US" dirty="0">
              <a:solidFill>
                <a:srgbClr val="000000"/>
              </a:solidFill>
            </a:endParaRPr>
          </a:p>
          <a:p>
            <a:pPr eaLnBrk="1" hangingPunct="1">
              <a:lnSpc>
                <a:spcPct val="90000"/>
              </a:lnSpc>
              <a:buFontTx/>
              <a:buAutoNum type="arabicPeriod"/>
            </a:pPr>
            <a:r>
              <a:rPr lang="en-US" altLang="en-US" dirty="0">
                <a:solidFill>
                  <a:srgbClr val="000000"/>
                </a:solidFill>
              </a:rPr>
              <a:t>move detector</a:t>
            </a:r>
          </a:p>
          <a:p>
            <a:pPr eaLnBrk="1" hangingPunct="1">
              <a:lnSpc>
                <a:spcPct val="90000"/>
              </a:lnSpc>
              <a:buFontTx/>
              <a:buAutoNum type="arabicPeriod"/>
            </a:pPr>
            <a:r>
              <a:rPr lang="en-US" altLang="en-US" dirty="0">
                <a:solidFill>
                  <a:srgbClr val="000000"/>
                </a:solidFill>
              </a:rPr>
              <a:t>4X exposure </a:t>
            </a:r>
          </a:p>
          <a:p>
            <a:pPr eaLnBrk="1" hangingPunct="1">
              <a:lnSpc>
                <a:spcPct val="90000"/>
              </a:lnSpc>
              <a:buFontTx/>
              <a:buAutoNum type="arabicPeriod"/>
            </a:pPr>
            <a:r>
              <a:rPr lang="en-US" altLang="en-US" dirty="0" err="1">
                <a:solidFill>
                  <a:srgbClr val="000000"/>
                </a:solidFill>
              </a:rPr>
              <a:t>goto</a:t>
            </a:r>
            <a:r>
              <a:rPr lang="en-US" altLang="en-US" dirty="0">
                <a:solidFill>
                  <a:srgbClr val="000000"/>
                </a:solidFill>
              </a:rPr>
              <a:t> 2</a:t>
            </a:r>
          </a:p>
        </p:txBody>
      </p:sp>
      <p:sp>
        <p:nvSpPr>
          <p:cNvPr id="2892805" name="Freeform 5"/>
          <p:cNvSpPr>
            <a:spLocks/>
          </p:cNvSpPr>
          <p:nvPr/>
        </p:nvSpPr>
        <p:spPr bwMode="auto">
          <a:xfrm>
            <a:off x="1644650" y="2335213"/>
            <a:ext cx="620713" cy="1068387"/>
          </a:xfrm>
          <a:custGeom>
            <a:avLst/>
            <a:gdLst>
              <a:gd name="T0" fmla="*/ 2147483647 w 391"/>
              <a:gd name="T1" fmla="*/ 2147483647 h 673"/>
              <a:gd name="T2" fmla="*/ 2147483647 w 391"/>
              <a:gd name="T3" fmla="*/ 2147483647 h 673"/>
              <a:gd name="T4" fmla="*/ 2147483647 w 391"/>
              <a:gd name="T5" fmla="*/ 2147483647 h 673"/>
              <a:gd name="T6" fmla="*/ 2147483647 w 391"/>
              <a:gd name="T7" fmla="*/ 2147483647 h 673"/>
              <a:gd name="T8" fmla="*/ 2147483647 w 391"/>
              <a:gd name="T9" fmla="*/ 0 h 6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73">
                <a:moveTo>
                  <a:pt x="391" y="673"/>
                </a:moveTo>
                <a:cubicBezTo>
                  <a:pt x="341" y="658"/>
                  <a:pt x="154" y="643"/>
                  <a:pt x="89" y="585"/>
                </a:cubicBezTo>
                <a:cubicBezTo>
                  <a:pt x="24" y="527"/>
                  <a:pt x="2" y="415"/>
                  <a:pt x="1" y="328"/>
                </a:cubicBezTo>
                <a:cubicBezTo>
                  <a:pt x="0" y="241"/>
                  <a:pt x="24" y="117"/>
                  <a:pt x="81" y="62"/>
                </a:cubicBezTo>
                <a:cubicBezTo>
                  <a:pt x="138" y="7"/>
                  <a:pt x="291" y="13"/>
                  <a:pt x="346" y="0"/>
                </a:cubicBezTo>
              </a:path>
            </a:pathLst>
          </a:custGeom>
          <a:noFill/>
          <a:ln w="9525">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15223113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928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9280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9280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92804">
                                            <p:txEl>
                                              <p:pRg st="3" end="3"/>
                                            </p:txEl>
                                          </p:spTgt>
                                        </p:tgtEl>
                                        <p:attrNameLst>
                                          <p:attrName>style.visibility</p:attrName>
                                        </p:attrNameLst>
                                      </p:cBhvr>
                                      <p:to>
                                        <p:strVal val="visible"/>
                                      </p:to>
                                    </p:set>
                                  </p:childTnLst>
                                </p:cTn>
                              </p:par>
                              <p:par>
                                <p:cTn id="19" presetID="22" presetClass="entr" presetSubtype="4" fill="hold" grpId="0" nodeType="withEffect">
                                  <p:stCondLst>
                                    <p:cond delay="0"/>
                                  </p:stCondLst>
                                  <p:childTnLst>
                                    <p:set>
                                      <p:cBhvr>
                                        <p:cTn id="20" dur="1" fill="hold">
                                          <p:stCondLst>
                                            <p:cond delay="0"/>
                                          </p:stCondLst>
                                        </p:cTn>
                                        <p:tgtEl>
                                          <p:spTgt spid="2892805"/>
                                        </p:tgtEl>
                                        <p:attrNameLst>
                                          <p:attrName>style.visibility</p:attrName>
                                        </p:attrNameLst>
                                      </p:cBhvr>
                                      <p:to>
                                        <p:strVal val="visible"/>
                                      </p:to>
                                    </p:set>
                                    <p:animEffect transition="in" filter="wipe(down)">
                                      <p:cBhvr>
                                        <p:cTn id="21" dur="500"/>
                                        <p:tgtEl>
                                          <p:spTgt spid="28928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2892803">
                                            <p:txEl>
                                              <p:pRg st="0" end="0"/>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2892803">
                                            <p:txEl>
                                              <p:pRg st="1" end="1"/>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2892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4800" dirty="0" smtClean="0"/>
              <a:t>Summary</a:t>
            </a:r>
          </a:p>
        </p:txBody>
      </p:sp>
      <p:sp>
        <p:nvSpPr>
          <p:cNvPr id="173059" name="Text Box 3"/>
          <p:cNvSpPr txBox="1">
            <a:spLocks noChangeArrowheads="1"/>
          </p:cNvSpPr>
          <p:nvPr/>
        </p:nvSpPr>
        <p:spPr bwMode="auto">
          <a:xfrm>
            <a:off x="-294968" y="1422964"/>
            <a:ext cx="9586452" cy="457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auto" hangingPunct="1">
              <a:lnSpc>
                <a:spcPct val="130000"/>
              </a:lnSpc>
              <a:spcBef>
                <a:spcPts val="0"/>
              </a:spcBef>
              <a:spcAft>
                <a:spcPts val="0"/>
              </a:spcAft>
            </a:pPr>
            <a:r>
              <a:rPr lang="en-US" sz="3200" b="1" dirty="0" smtClean="0">
                <a:solidFill>
                  <a:srgbClr val="008000"/>
                </a:solidFill>
              </a:rPr>
              <a:t>1 + 1 = 1.4</a:t>
            </a:r>
          </a:p>
          <a:p>
            <a:pPr algn="ctr" eaLnBrk="1" fontAlgn="auto" hangingPunct="1">
              <a:lnSpc>
                <a:spcPct val="130000"/>
              </a:lnSpc>
              <a:spcBef>
                <a:spcPts val="0"/>
              </a:spcBef>
              <a:spcAft>
                <a:spcPts val="0"/>
              </a:spcAft>
            </a:pPr>
            <a:r>
              <a:rPr lang="en-US" sz="3200" b="1" dirty="0">
                <a:solidFill>
                  <a:srgbClr val="008000"/>
                </a:solidFill>
              </a:rPr>
              <a:t>Match beam to “crystal”</a:t>
            </a:r>
          </a:p>
          <a:p>
            <a:pPr algn="ctr" eaLnBrk="1" fontAlgn="auto" hangingPunct="1">
              <a:lnSpc>
                <a:spcPct val="130000"/>
              </a:lnSpc>
              <a:spcBef>
                <a:spcPts val="0"/>
              </a:spcBef>
              <a:spcAft>
                <a:spcPts val="0"/>
              </a:spcAft>
            </a:pPr>
            <a:r>
              <a:rPr lang="en-US" sz="3200" b="1" dirty="0">
                <a:solidFill>
                  <a:srgbClr val="008000"/>
                </a:solidFill>
              </a:rPr>
              <a:t>Match </a:t>
            </a:r>
            <a:r>
              <a:rPr lang="en-US" sz="3200" b="1" dirty="0" smtClean="0">
                <a:solidFill>
                  <a:srgbClr val="008000"/>
                </a:solidFill>
              </a:rPr>
              <a:t>goop thickness to crystal</a:t>
            </a:r>
          </a:p>
          <a:p>
            <a:pPr algn="ctr" eaLnBrk="1" fontAlgn="auto" hangingPunct="1">
              <a:lnSpc>
                <a:spcPct val="130000"/>
              </a:lnSpc>
              <a:spcBef>
                <a:spcPts val="0"/>
              </a:spcBef>
              <a:spcAft>
                <a:spcPts val="0"/>
              </a:spcAft>
            </a:pPr>
            <a:r>
              <a:rPr lang="en-US" sz="3200" b="1" dirty="0" smtClean="0">
                <a:solidFill>
                  <a:srgbClr val="008000"/>
                </a:solidFill>
              </a:rPr>
              <a:t>Better beam = less time</a:t>
            </a:r>
          </a:p>
          <a:p>
            <a:pPr algn="ctr" eaLnBrk="1" fontAlgn="auto" hangingPunct="1">
              <a:lnSpc>
                <a:spcPct val="130000"/>
              </a:lnSpc>
              <a:spcBef>
                <a:spcPts val="0"/>
              </a:spcBef>
              <a:spcAft>
                <a:spcPts val="0"/>
              </a:spcAft>
            </a:pPr>
            <a:r>
              <a:rPr lang="en-US" sz="3200" b="1" dirty="0" smtClean="0">
                <a:solidFill>
                  <a:srgbClr val="008000"/>
                </a:solidFill>
              </a:rPr>
              <a:t>Look at your spots!</a:t>
            </a:r>
          </a:p>
          <a:p>
            <a:pPr algn="ctr" eaLnBrk="1" fontAlgn="auto" hangingPunct="1">
              <a:lnSpc>
                <a:spcPct val="130000"/>
              </a:lnSpc>
              <a:spcBef>
                <a:spcPts val="0"/>
              </a:spcBef>
              <a:spcAft>
                <a:spcPts val="0"/>
              </a:spcAft>
            </a:pPr>
            <a:r>
              <a:rPr lang="en-US" sz="3200" b="1" dirty="0" smtClean="0">
                <a:solidFill>
                  <a:srgbClr val="008000"/>
                </a:solidFill>
              </a:rPr>
              <a:t>“true multiplicity” for anomalous</a:t>
            </a:r>
          </a:p>
          <a:p>
            <a:pPr algn="ctr" eaLnBrk="1" fontAlgn="auto" hangingPunct="1">
              <a:lnSpc>
                <a:spcPct val="130000"/>
              </a:lnSpc>
              <a:spcBef>
                <a:spcPts val="0"/>
              </a:spcBef>
              <a:spcAft>
                <a:spcPts val="0"/>
              </a:spcAft>
            </a:pPr>
            <a:r>
              <a:rPr lang="en-US" sz="3200" b="1" dirty="0" smtClean="0">
                <a:solidFill>
                  <a:srgbClr val="008000"/>
                </a:solidFill>
              </a:rPr>
              <a:t>Crystal must rotate</a:t>
            </a:r>
            <a:endParaRPr lang="en-US" sz="3200" b="1" dirty="0">
              <a:solidFill>
                <a:srgbClr val="008000"/>
              </a:solidFill>
            </a:endParaRPr>
          </a:p>
        </p:txBody>
      </p:sp>
    </p:spTree>
    <p:extLst>
      <p:ext uri="{BB962C8B-B14F-4D97-AF65-F5344CB8AC3E}">
        <p14:creationId xmlns:p14="http://schemas.microsoft.com/office/powerpoint/2010/main" val="25988830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0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30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30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30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685800" y="609599"/>
            <a:ext cx="7772400" cy="2114551"/>
          </a:xfrm>
        </p:spPr>
        <p:txBody>
          <a:bodyPr/>
          <a:lstStyle/>
          <a:p>
            <a:r>
              <a:rPr lang="en-US" altLang="en-US" sz="4800" dirty="0" smtClean="0"/>
              <a:t>The </a:t>
            </a:r>
            <a:br>
              <a:rPr lang="en-US" altLang="en-US" sz="4800" dirty="0" smtClean="0"/>
            </a:br>
            <a:r>
              <a:rPr lang="en-US" altLang="en-US" sz="4800" dirty="0" smtClean="0"/>
              <a:t>“threshold of solvability”</a:t>
            </a:r>
            <a:br>
              <a:rPr lang="en-US" altLang="en-US" sz="4800" dirty="0" smtClean="0"/>
            </a:br>
            <a:r>
              <a:rPr lang="en-US" altLang="en-US" sz="4800" dirty="0" smtClean="0"/>
              <a:t>is sharp!</a:t>
            </a:r>
          </a:p>
        </p:txBody>
      </p:sp>
      <p:sp>
        <p:nvSpPr>
          <p:cNvPr id="59395" name="Content Placeholder 2"/>
          <p:cNvSpPr>
            <a:spLocks noGrp="1"/>
          </p:cNvSpPr>
          <p:nvPr>
            <p:ph idx="1"/>
          </p:nvPr>
        </p:nvSpPr>
        <p:spPr>
          <a:xfrm>
            <a:off x="685800" y="3282950"/>
            <a:ext cx="7772400" cy="2813050"/>
          </a:xfrm>
        </p:spPr>
        <p:txBody>
          <a:bodyPr/>
          <a:lstStyle/>
          <a:p>
            <a:pPr marL="0" indent="0" algn="ctr">
              <a:buFontTx/>
              <a:buNone/>
            </a:pPr>
            <a:r>
              <a:rPr lang="en-US" altLang="en-US" smtClean="0"/>
              <a:t>How can we predict success/failure?</a:t>
            </a:r>
          </a:p>
        </p:txBody>
      </p:sp>
      <p:sp>
        <p:nvSpPr>
          <p:cNvPr id="4" name="Rectangle 2"/>
          <p:cNvSpPr txBox="1">
            <a:spLocks noChangeArrowheads="1"/>
          </p:cNvSpPr>
          <p:nvPr/>
        </p:nvSpPr>
        <p:spPr bwMode="auto">
          <a:xfrm>
            <a:off x="685800" y="470078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6000" kern="0" smtClean="0">
                <a:solidFill>
                  <a:srgbClr val="000000"/>
                </a:solidFill>
              </a:rPr>
              <a:t>Know Thy Experiment</a:t>
            </a:r>
            <a:endParaRPr lang="en-US" altLang="en-US" sz="6000" kern="0" dirty="0" smtClean="0">
              <a:solidFill>
                <a:srgbClr val="000000"/>
              </a:solidFill>
            </a:endParaRPr>
          </a:p>
        </p:txBody>
      </p:sp>
    </p:spTree>
    <p:extLst>
      <p:ext uri="{BB962C8B-B14F-4D97-AF65-F5344CB8AC3E}">
        <p14:creationId xmlns:p14="http://schemas.microsoft.com/office/powerpoint/2010/main" val="8219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
          <p:cNvGrpSpPr>
            <a:grpSpLocks/>
          </p:cNvGrpSpPr>
          <p:nvPr/>
        </p:nvGrpSpPr>
        <p:grpSpPr bwMode="auto">
          <a:xfrm>
            <a:off x="7442198" y="2168525"/>
            <a:ext cx="1381125" cy="2779713"/>
            <a:chOff x="3902" y="1348"/>
            <a:chExt cx="870" cy="1751"/>
          </a:xfrm>
        </p:grpSpPr>
        <p:pic>
          <p:nvPicPr>
            <p:cNvPr id="26"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49156" name="Rectangle 7"/>
          <p:cNvSpPr>
            <a:spLocks noGrp="1" noChangeArrowheads="1"/>
          </p:cNvSpPr>
          <p:nvPr>
            <p:ph type="title"/>
          </p:nvPr>
        </p:nvSpPr>
        <p:spPr>
          <a:xfrm>
            <a:off x="685800" y="0"/>
            <a:ext cx="7772400" cy="1143000"/>
          </a:xfrm>
        </p:spPr>
        <p:txBody>
          <a:bodyPr/>
          <a:lstStyle/>
          <a:p>
            <a:pPr eaLnBrk="1" hangingPunct="1"/>
            <a:r>
              <a:rPr lang="en-US" dirty="0" smtClean="0"/>
              <a:t>The “beam line”</a:t>
            </a:r>
          </a:p>
        </p:txBody>
      </p:sp>
      <p:grpSp>
        <p:nvGrpSpPr>
          <p:cNvPr id="49157" name="Group 11"/>
          <p:cNvGrpSpPr>
            <a:grpSpLocks/>
          </p:cNvGrpSpPr>
          <p:nvPr/>
        </p:nvGrpSpPr>
        <p:grpSpPr bwMode="auto">
          <a:xfrm>
            <a:off x="6413500" y="2738438"/>
            <a:ext cx="1387475" cy="2276475"/>
            <a:chOff x="2962" y="1779"/>
            <a:chExt cx="874" cy="1434"/>
          </a:xfrm>
        </p:grpSpPr>
        <p:pic>
          <p:nvPicPr>
            <p:cNvPr id="49172" name="Picture 12"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3"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9174"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9175"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9176"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49158"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1700" b="1">
                <a:solidFill>
                  <a:srgbClr val="000000"/>
                </a:solidFill>
              </a:rPr>
              <a:t>Protein Crystal</a:t>
            </a:r>
          </a:p>
        </p:txBody>
      </p:sp>
      <p:sp>
        <p:nvSpPr>
          <p:cNvPr id="49165" name="AutoShape 32"/>
          <p:cNvSpPr>
            <a:spLocks noChangeArrowheads="1"/>
          </p:cNvSpPr>
          <p:nvPr/>
        </p:nvSpPr>
        <p:spPr bwMode="auto">
          <a:xfrm rot="-5400000">
            <a:off x="5665787" y="2432051"/>
            <a:ext cx="68263" cy="2112962"/>
          </a:xfrm>
          <a:custGeom>
            <a:avLst/>
            <a:gdLst>
              <a:gd name="T0" fmla="*/ 59730 w 21600"/>
              <a:gd name="T1" fmla="*/ 1056481 h 21600"/>
              <a:gd name="T2" fmla="*/ 34132 w 21600"/>
              <a:gd name="T3" fmla="*/ 2112962 h 21600"/>
              <a:gd name="T4" fmla="*/ 8533 w 21600"/>
              <a:gd name="T5" fmla="*/ 1056481 h 21600"/>
              <a:gd name="T6" fmla="*/ 3413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49170" name="Text Box 45"/>
          <p:cNvSpPr txBox="1">
            <a:spLocks noChangeArrowheads="1"/>
          </p:cNvSpPr>
          <p:nvPr/>
        </p:nvSpPr>
        <p:spPr bwMode="auto">
          <a:xfrm>
            <a:off x="527580" y="5149645"/>
            <a:ext cx="358623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en-US" sz="2300" dirty="0" smtClean="0">
                <a:solidFill>
                  <a:srgbClr val="000000"/>
                </a:solidFill>
              </a:rPr>
              <a:t>Cite the “beamline paper!”</a:t>
            </a:r>
            <a:endParaRPr lang="en-US" sz="2300" dirty="0">
              <a:solidFill>
                <a:srgbClr val="000000"/>
              </a:solidFill>
            </a:endParaRPr>
          </a:p>
        </p:txBody>
      </p:sp>
      <p:sp>
        <p:nvSpPr>
          <p:cNvPr id="49171" name="Text Box 46"/>
          <p:cNvSpPr txBox="1">
            <a:spLocks noChangeArrowheads="1"/>
          </p:cNvSpPr>
          <p:nvPr/>
        </p:nvSpPr>
        <p:spPr bwMode="auto">
          <a:xfrm>
            <a:off x="2630488" y="2900363"/>
            <a:ext cx="1641475"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ct val="50000"/>
              </a:spcBef>
              <a:spcAft>
                <a:spcPts val="0"/>
              </a:spcAft>
            </a:pPr>
            <a:r>
              <a:rPr lang="en-US" sz="2800" b="1">
                <a:solidFill>
                  <a:srgbClr val="000000"/>
                </a:solidFill>
              </a:rPr>
              <a:t>X-ray</a:t>
            </a:r>
          </a:p>
          <a:p>
            <a:pPr algn="ctr" eaLnBrk="1" fontAlgn="auto" hangingPunct="1">
              <a:spcBef>
                <a:spcPct val="50000"/>
              </a:spcBef>
              <a:spcAft>
                <a:spcPts val="0"/>
              </a:spcAft>
            </a:pPr>
            <a:r>
              <a:rPr lang="en-US" sz="2800" b="1">
                <a:solidFill>
                  <a:srgbClr val="000000"/>
                </a:solidFill>
              </a:rPr>
              <a:t>Source</a:t>
            </a:r>
          </a:p>
        </p:txBody>
      </p:sp>
    </p:spTree>
    <p:extLst>
      <p:ext uri="{BB962C8B-B14F-4D97-AF65-F5344CB8AC3E}">
        <p14:creationId xmlns:p14="http://schemas.microsoft.com/office/powerpoint/2010/main" val="26144526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7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5" name="Text Box 5"/>
          <p:cNvSpPr txBox="1">
            <a:spLocks noChangeAspect="1" noChangeArrowheads="1"/>
          </p:cNvSpPr>
          <p:nvPr/>
        </p:nvSpPr>
        <p:spPr bwMode="auto">
          <a:xfrm rot="16200000">
            <a:off x="7850185" y="3390900"/>
            <a:ext cx="1638300"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pic>
        <p:nvPicPr>
          <p:cNvPr id="307213" name="Picture 13"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3500" y="2959101"/>
            <a:ext cx="687388" cy="2055813"/>
          </a:xfrm>
          <a:prstGeom prst="rect">
            <a:avLst/>
          </a:prstGeom>
          <a:noFill/>
          <a:extLst>
            <a:ext uri="{909E8E84-426E-40DD-AFC4-6F175D3DCCD1}">
              <a14:hiddenFill xmlns:a14="http://schemas.microsoft.com/office/drawing/2010/main">
                <a:solidFill>
                  <a:srgbClr val="FFFFFF"/>
                </a:solidFill>
              </a14:hiddenFill>
            </a:ext>
          </a:extLst>
        </p:spPr>
      </p:pic>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49" name="AutoShape 34"/>
          <p:cNvSpPr>
            <a:spLocks noChangeArrowheads="1"/>
          </p:cNvSpPr>
          <p:nvPr/>
        </p:nvSpPr>
        <p:spPr bwMode="auto">
          <a:xfrm rot="5400000">
            <a:off x="6483350" y="3124200"/>
            <a:ext cx="2781300" cy="857250"/>
          </a:xfrm>
          <a:custGeom>
            <a:avLst/>
            <a:gdLst>
              <a:gd name="G0" fmla="+- 2613 0 0"/>
              <a:gd name="G1" fmla="+- 21600 0 2613"/>
              <a:gd name="G2" fmla="*/ 2613 1 2"/>
              <a:gd name="G3" fmla="+- 21600 0 G2"/>
              <a:gd name="G4" fmla="+/ 2613 21600 2"/>
              <a:gd name="G5" fmla="+/ G1 0 2"/>
              <a:gd name="G6" fmla="*/ 21600 21600 2613"/>
              <a:gd name="G7" fmla="*/ G6 1 2"/>
              <a:gd name="G8" fmla="+- 21600 0 G7"/>
              <a:gd name="G9" fmla="*/ 21600 1 2"/>
              <a:gd name="G10" fmla="+- 2613 0 G9"/>
              <a:gd name="G11" fmla="?: G10 G8 0"/>
              <a:gd name="G12" fmla="?: G10 G7 21600"/>
              <a:gd name="T0" fmla="*/ 20293 w 21600"/>
              <a:gd name="T1" fmla="*/ 10800 h 21600"/>
              <a:gd name="T2" fmla="*/ 10800 w 21600"/>
              <a:gd name="T3" fmla="*/ 21600 h 21600"/>
              <a:gd name="T4" fmla="*/ 1307 w 21600"/>
              <a:gd name="T5" fmla="*/ 10800 h 21600"/>
              <a:gd name="T6" fmla="*/ 10800 w 21600"/>
              <a:gd name="T7" fmla="*/ 0 h 21600"/>
              <a:gd name="T8" fmla="*/ 3107 w 21600"/>
              <a:gd name="T9" fmla="*/ 3107 h 21600"/>
              <a:gd name="T10" fmla="*/ 18493 w 21600"/>
              <a:gd name="T11" fmla="*/ 18493 h 21600"/>
            </a:gdLst>
            <a:ahLst/>
            <a:cxnLst>
              <a:cxn ang="0">
                <a:pos x="T0" y="T1"/>
              </a:cxn>
              <a:cxn ang="0">
                <a:pos x="T2" y="T3"/>
              </a:cxn>
              <a:cxn ang="0">
                <a:pos x="T4" y="T5"/>
              </a:cxn>
              <a:cxn ang="0">
                <a:pos x="T6" y="T7"/>
              </a:cxn>
            </a:cxnLst>
            <a:rect l="T8" t="T9" r="T10" b="T11"/>
            <a:pathLst>
              <a:path w="21600" h="21600">
                <a:moveTo>
                  <a:pt x="0" y="0"/>
                </a:moveTo>
                <a:lnTo>
                  <a:pt x="2613" y="21600"/>
                </a:lnTo>
                <a:lnTo>
                  <a:pt x="18987" y="21600"/>
                </a:lnTo>
                <a:lnTo>
                  <a:pt x="21600" y="0"/>
                </a:lnTo>
                <a:close/>
              </a:path>
            </a:pathLst>
          </a:cu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962681436"/>
      </p:ext>
    </p:extLst>
  </p:cSld>
  <p:clrMapOvr>
    <a:masterClrMapping/>
  </p:clrMapOvr>
  <p:transition spd="slow">
    <p:wipe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pPr>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Primary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Secondary</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a:solidFill>
                  <a:srgbClr val="000000"/>
                </a:solidFill>
              </a:rPr>
              <a:t>Si(111)</a:t>
            </a:r>
          </a:p>
          <a:p>
            <a:pPr algn="ctr" eaLnBrk="0" fontAlgn="auto" hangingPunct="0">
              <a:spcBef>
                <a:spcPts val="0"/>
              </a:spcBef>
              <a:spcAft>
                <a:spcPts val="0"/>
              </a:spcAft>
            </a:pPr>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endParaRPr>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dirty="0">
                <a:solidFill>
                  <a:srgbClr val="000000"/>
                </a:solidFill>
              </a:rPr>
              <a:t>f</a:t>
            </a:r>
            <a:r>
              <a:rPr lang="en-US" sz="1700" b="1" dirty="0" smtClean="0">
                <a:solidFill>
                  <a:srgbClr val="000000"/>
                </a:solidFill>
              </a:rPr>
              <a:t>ocused</a:t>
            </a:r>
          </a:p>
          <a:p>
            <a:pPr algn="ctr" eaLnBrk="0" fontAlgn="auto" hangingPunct="0">
              <a:spcBef>
                <a:spcPts val="0"/>
              </a:spcBef>
              <a:spcAft>
                <a:spcPts val="0"/>
              </a:spcAft>
            </a:pPr>
            <a:r>
              <a:rPr lang="en-US" sz="1700" b="1" dirty="0">
                <a:solidFill>
                  <a:srgbClr val="000000"/>
                </a:solidFill>
              </a:rPr>
              <a:t>b</a:t>
            </a:r>
            <a:r>
              <a:rPr lang="en-US" sz="1700" b="1" dirty="0" smtClean="0">
                <a:solidFill>
                  <a:srgbClr val="000000"/>
                </a:solidFill>
              </a:rPr>
              <a:t>eam</a:t>
            </a:r>
          </a:p>
          <a:p>
            <a:pPr algn="ctr" eaLnBrk="0" fontAlgn="auto" hangingPunct="0">
              <a:spcBef>
                <a:spcPts val="0"/>
              </a:spcBef>
              <a:spcAft>
                <a:spcPts val="0"/>
              </a:spcAft>
            </a:pPr>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sz="1700" b="1">
                <a:solidFill>
                  <a:srgbClr val="000000"/>
                </a:solidFill>
              </a:rPr>
              <a:t>Scatter</a:t>
            </a:r>
          </a:p>
          <a:p>
            <a:pPr algn="ctr" eaLnBrk="0" fontAlgn="auto" hangingPunct="0">
              <a:spcBef>
                <a:spcPts val="0"/>
              </a:spcBef>
              <a:spcAft>
                <a:spcPts val="0"/>
              </a:spcAft>
            </a:pPr>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pPr>
            <a:endParaRPr lang="en-US">
              <a:solidFill>
                <a:srgbClr val="000000"/>
              </a:solidFill>
              <a:latin typeface="Arial"/>
            </a:endParaRPr>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pPr>
            <a:r>
              <a:rPr lang="en-US" b="1" dirty="0" smtClean="0">
                <a:solidFill>
                  <a:srgbClr val="000000"/>
                </a:solidFill>
              </a:rPr>
              <a:t>Unfocused</a:t>
            </a:r>
          </a:p>
          <a:p>
            <a:pPr algn="ctr" eaLnBrk="0" fontAlgn="auto" hangingPunct="0">
              <a:spcBef>
                <a:spcPts val="0"/>
              </a:spcBef>
              <a:spcAft>
                <a:spcPts val="0"/>
              </a:spcAft>
            </a:pPr>
            <a:r>
              <a:rPr lang="en-US" b="1" dirty="0" smtClean="0">
                <a:solidFill>
                  <a:srgbClr val="000000"/>
                </a:solidFill>
              </a:rPr>
              <a:t>beam</a:t>
            </a:r>
            <a:endParaRPr lang="en-US" b="1" dirty="0">
              <a:solidFill>
                <a:srgbClr val="000000"/>
              </a:solidFill>
            </a:endParaRPr>
          </a:p>
          <a:p>
            <a:pPr algn="ctr" eaLnBrk="0" fontAlgn="auto" hangingPunct="0">
              <a:spcBef>
                <a:spcPts val="0"/>
              </a:spcBef>
              <a:spcAft>
                <a:spcPts val="0"/>
              </a:spcAft>
            </a:pPr>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49406882"/>
      </p:ext>
    </p:extLst>
  </p:cSld>
  <p:clrMapOvr>
    <a:masterClrMapping/>
  </p:clrMapOvr>
  <p:transition spd="slow">
    <p:wipe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Where do the </a:t>
            </a:r>
            <a:br>
              <a:rPr lang="en-US" sz="6000" dirty="0" smtClean="0"/>
            </a:br>
            <a:r>
              <a:rPr lang="en-US" sz="6000" dirty="0" smtClean="0"/>
              <a:t>X-rays</a:t>
            </a:r>
            <a:br>
              <a:rPr lang="en-US" sz="6000" dirty="0" smtClean="0"/>
            </a:br>
            <a:r>
              <a:rPr lang="en-US" sz="6000" dirty="0" smtClean="0"/>
              <a:t>come from?</a:t>
            </a:r>
            <a:endParaRPr lang="en-US" sz="6000" dirty="0"/>
          </a:p>
        </p:txBody>
      </p:sp>
    </p:spTree>
    <p:extLst>
      <p:ext uri="{BB962C8B-B14F-4D97-AF65-F5344CB8AC3E}">
        <p14:creationId xmlns:p14="http://schemas.microsoft.com/office/powerpoint/2010/main" val="11247002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sz="6000" smtClean="0"/>
              <a:t>Adding noise</a:t>
            </a:r>
          </a:p>
        </p:txBody>
      </p:sp>
    </p:spTree>
    <p:extLst>
      <p:ext uri="{BB962C8B-B14F-4D97-AF65-F5344CB8AC3E}">
        <p14:creationId xmlns:p14="http://schemas.microsoft.com/office/powerpoint/2010/main" val="21846772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00350" y="2105025"/>
            <a:ext cx="3543300" cy="3543300"/>
            <a:chOff x="2800350" y="2105025"/>
            <a:chExt cx="3543300" cy="3543300"/>
          </a:xfrm>
        </p:grpSpPr>
        <p:sp>
          <p:nvSpPr>
            <p:cNvPr id="60418"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0420" name="Oval 4"/>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0421" name="Oval 5"/>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0422" name="Oval 6"/>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grpSp>
        <p:nvGrpSpPr>
          <p:cNvPr id="4" name="Group 3"/>
          <p:cNvGrpSpPr/>
          <p:nvPr/>
        </p:nvGrpSpPr>
        <p:grpSpPr>
          <a:xfrm>
            <a:off x="0" y="3281745"/>
            <a:ext cx="3573500" cy="366713"/>
            <a:chOff x="-2136685" y="3281745"/>
            <a:chExt cx="3573500" cy="366713"/>
          </a:xfrm>
        </p:grpSpPr>
        <p:sp>
          <p:nvSpPr>
            <p:cNvPr id="7" name="Text Box 6"/>
            <p:cNvSpPr txBox="1">
              <a:spLocks noChangeArrowheads="1"/>
            </p:cNvSpPr>
            <p:nvPr/>
          </p:nvSpPr>
          <p:spPr bwMode="auto">
            <a:xfrm>
              <a:off x="1074865" y="328174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a:solidFill>
                    <a:srgbClr val="000000"/>
                  </a:solidFill>
                </a:rPr>
                <a:t>e</a:t>
              </a:r>
              <a:r>
                <a:rPr lang="en-US" altLang="en-US" b="1" baseline="30000" dirty="0">
                  <a:solidFill>
                    <a:srgbClr val="000000"/>
                  </a:solidFill>
                </a:rPr>
                <a:t>-</a:t>
              </a:r>
            </a:p>
          </p:txBody>
        </p:sp>
        <p:sp>
          <p:nvSpPr>
            <p:cNvPr id="8" name="Line 32"/>
            <p:cNvSpPr>
              <a:spLocks noChangeShapeType="1"/>
            </p:cNvSpPr>
            <p:nvPr/>
          </p:nvSpPr>
          <p:spPr bwMode="auto">
            <a:xfrm flipV="1">
              <a:off x="-2136685" y="3465102"/>
              <a:ext cx="3200072" cy="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11"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211295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44" name="Rectangle 4"/>
          <p:cNvSpPr>
            <a:spLocks noChangeArrowheads="1"/>
          </p:cNvSpPr>
          <p:nvPr/>
        </p:nvSpPr>
        <p:spPr bwMode="auto">
          <a:xfrm>
            <a:off x="2608263" y="3146425"/>
            <a:ext cx="1924050"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45" name="Oval 5"/>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46" name="Text Box 6"/>
          <p:cNvSpPr txBox="1">
            <a:spLocks noChangeArrowheads="1"/>
          </p:cNvSpPr>
          <p:nvPr/>
        </p:nvSpPr>
        <p:spPr bwMode="auto">
          <a:xfrm>
            <a:off x="4386263" y="15462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00"/>
                </a:solidFill>
              </a:rPr>
              <a:t>e</a:t>
            </a:r>
            <a:r>
              <a:rPr lang="en-US" altLang="en-US" b="1" baseline="30000">
                <a:solidFill>
                  <a:srgbClr val="000000"/>
                </a:solidFill>
              </a:rPr>
              <a:t>-</a:t>
            </a:r>
          </a:p>
        </p:txBody>
      </p:sp>
      <p:sp>
        <p:nvSpPr>
          <p:cNvPr id="61448" name="Line 32"/>
          <p:cNvSpPr>
            <a:spLocks noChangeShapeType="1"/>
          </p:cNvSpPr>
          <p:nvPr/>
        </p:nvSpPr>
        <p:spPr bwMode="auto">
          <a:xfrm flipV="1">
            <a:off x="4545013" y="1881188"/>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1449" name="Oval 33"/>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50" name="Oval 34"/>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51" name="Rectangle 35"/>
          <p:cNvSpPr>
            <a:spLocks noChangeArrowheads="1"/>
          </p:cNvSpPr>
          <p:nvPr/>
        </p:nvSpPr>
        <p:spPr bwMode="auto">
          <a:xfrm>
            <a:off x="1376363" y="3822700"/>
            <a:ext cx="1924050" cy="79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1452" name="Text Box 36"/>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
        <p:nvSpPr>
          <p:cNvPr id="37" name="Text Box 6"/>
          <p:cNvSpPr txBox="1">
            <a:spLocks noChangeArrowheads="1"/>
          </p:cNvSpPr>
          <p:nvPr/>
        </p:nvSpPr>
        <p:spPr bwMode="auto">
          <a:xfrm>
            <a:off x="3211550" y="328174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a:solidFill>
                  <a:srgbClr val="000000"/>
                </a:solidFill>
              </a:rPr>
              <a:t>e</a:t>
            </a:r>
            <a:r>
              <a:rPr lang="en-US" altLang="en-US" b="1" baseline="30000" dirty="0">
                <a:solidFill>
                  <a:srgbClr val="000000"/>
                </a:solidFill>
              </a:rPr>
              <a:t>-</a:t>
            </a:r>
          </a:p>
        </p:txBody>
      </p:sp>
      <p:sp>
        <p:nvSpPr>
          <p:cNvPr id="38" name="Line 32"/>
          <p:cNvSpPr>
            <a:spLocks noChangeShapeType="1"/>
          </p:cNvSpPr>
          <p:nvPr/>
        </p:nvSpPr>
        <p:spPr bwMode="auto">
          <a:xfrm flipV="1">
            <a:off x="0" y="3465102"/>
            <a:ext cx="3200072" cy="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40"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2454838422"/>
      </p:ext>
    </p:extLst>
  </p:cSld>
  <p:clrMapOvr>
    <a:masterClrMapping/>
  </p:clrMapOvr>
  <p:transition spd="slow">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68"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69"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70" name="Oval 6"/>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71" name="Oval 7"/>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2472" name="Text Box 8"/>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
        <p:nvSpPr>
          <p:cNvPr id="10"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1350674017"/>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2" name="Line 4"/>
          <p:cNvSpPr>
            <a:spLocks noChangeShapeType="1"/>
          </p:cNvSpPr>
          <p:nvPr/>
        </p:nvSpPr>
        <p:spPr bwMode="auto">
          <a:xfrm>
            <a:off x="4502150" y="2970213"/>
            <a:ext cx="14288" cy="44291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493" name="Text Box 5"/>
          <p:cNvSpPr txBox="1">
            <a:spLocks noChangeArrowheads="1"/>
          </p:cNvSpPr>
          <p:nvPr/>
        </p:nvSpPr>
        <p:spPr bwMode="auto">
          <a:xfrm>
            <a:off x="4078288" y="298608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00"/>
                </a:solidFill>
              </a:rPr>
              <a:t>e</a:t>
            </a:r>
            <a:r>
              <a:rPr lang="en-US" altLang="en-US" b="1" baseline="30000">
                <a:solidFill>
                  <a:srgbClr val="000000"/>
                </a:solidFill>
              </a:rPr>
              <a:t>-</a:t>
            </a:r>
          </a:p>
        </p:txBody>
      </p:sp>
      <p:sp>
        <p:nvSpPr>
          <p:cNvPr id="63494" name="Rectangle 6"/>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5" name="Rectangle 7"/>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6" name="Oval 8"/>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7" name="Rectangle 9"/>
          <p:cNvSpPr>
            <a:spLocks noChangeArrowheads="1"/>
          </p:cNvSpPr>
          <p:nvPr/>
        </p:nvSpPr>
        <p:spPr bwMode="auto">
          <a:xfrm>
            <a:off x="2820988" y="1573213"/>
            <a:ext cx="1695450" cy="1385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498" name="Oval 10"/>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63499" name="Group 11"/>
          <p:cNvGrpSpPr>
            <a:grpSpLocks/>
          </p:cNvGrpSpPr>
          <p:nvPr/>
        </p:nvGrpSpPr>
        <p:grpSpPr bwMode="auto">
          <a:xfrm rot="-2052048">
            <a:off x="4054475" y="1157288"/>
            <a:ext cx="5840413" cy="1319212"/>
            <a:chOff x="-1194" y="2058"/>
            <a:chExt cx="3161" cy="831"/>
          </a:xfrm>
        </p:grpSpPr>
        <p:grpSp>
          <p:nvGrpSpPr>
            <p:cNvPr id="63502" name="Group 12"/>
            <p:cNvGrpSpPr>
              <a:grpSpLocks/>
            </p:cNvGrpSpPr>
            <p:nvPr/>
          </p:nvGrpSpPr>
          <p:grpSpPr bwMode="auto">
            <a:xfrm>
              <a:off x="-1194" y="2273"/>
              <a:ext cx="370" cy="369"/>
              <a:chOff x="362" y="2318"/>
              <a:chExt cx="370" cy="369"/>
            </a:xfrm>
          </p:grpSpPr>
          <p:sp>
            <p:nvSpPr>
              <p:cNvPr id="63524"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25"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3" name="Group 15"/>
            <p:cNvGrpSpPr>
              <a:grpSpLocks/>
            </p:cNvGrpSpPr>
            <p:nvPr/>
          </p:nvGrpSpPr>
          <p:grpSpPr bwMode="auto">
            <a:xfrm>
              <a:off x="-826" y="2273"/>
              <a:ext cx="370" cy="369"/>
              <a:chOff x="362" y="2318"/>
              <a:chExt cx="370" cy="369"/>
            </a:xfrm>
          </p:grpSpPr>
          <p:sp>
            <p:nvSpPr>
              <p:cNvPr id="63522"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23"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4" name="Group 18"/>
            <p:cNvGrpSpPr>
              <a:grpSpLocks/>
            </p:cNvGrpSpPr>
            <p:nvPr/>
          </p:nvGrpSpPr>
          <p:grpSpPr bwMode="auto">
            <a:xfrm>
              <a:off x="-458" y="2273"/>
              <a:ext cx="370" cy="369"/>
              <a:chOff x="362" y="2318"/>
              <a:chExt cx="370" cy="369"/>
            </a:xfrm>
          </p:grpSpPr>
          <p:sp>
            <p:nvSpPr>
              <p:cNvPr id="63520"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21"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5" name="Group 21"/>
            <p:cNvGrpSpPr>
              <a:grpSpLocks/>
            </p:cNvGrpSpPr>
            <p:nvPr/>
          </p:nvGrpSpPr>
          <p:grpSpPr bwMode="auto">
            <a:xfrm>
              <a:off x="-90" y="2273"/>
              <a:ext cx="370" cy="369"/>
              <a:chOff x="362" y="2318"/>
              <a:chExt cx="370" cy="369"/>
            </a:xfrm>
          </p:grpSpPr>
          <p:sp>
            <p:nvSpPr>
              <p:cNvPr id="63518"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9"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6" name="Group 24"/>
            <p:cNvGrpSpPr>
              <a:grpSpLocks/>
            </p:cNvGrpSpPr>
            <p:nvPr/>
          </p:nvGrpSpPr>
          <p:grpSpPr bwMode="auto">
            <a:xfrm>
              <a:off x="278" y="2273"/>
              <a:ext cx="370" cy="369"/>
              <a:chOff x="362" y="2318"/>
              <a:chExt cx="370" cy="369"/>
            </a:xfrm>
          </p:grpSpPr>
          <p:sp>
            <p:nvSpPr>
              <p:cNvPr id="63516" name="Freeform 25"/>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7" name="Freeform 26"/>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7" name="Group 27"/>
            <p:cNvGrpSpPr>
              <a:grpSpLocks/>
            </p:cNvGrpSpPr>
            <p:nvPr/>
          </p:nvGrpSpPr>
          <p:grpSpPr bwMode="auto">
            <a:xfrm>
              <a:off x="646" y="2273"/>
              <a:ext cx="370" cy="369"/>
              <a:chOff x="362" y="2318"/>
              <a:chExt cx="370" cy="369"/>
            </a:xfrm>
          </p:grpSpPr>
          <p:sp>
            <p:nvSpPr>
              <p:cNvPr id="63514" name="Freeform 28"/>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5" name="Freeform 29"/>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grpSp>
          <p:nvGrpSpPr>
            <p:cNvPr id="63508" name="Group 30"/>
            <p:cNvGrpSpPr>
              <a:grpSpLocks/>
            </p:cNvGrpSpPr>
            <p:nvPr/>
          </p:nvGrpSpPr>
          <p:grpSpPr bwMode="auto">
            <a:xfrm>
              <a:off x="1014" y="2273"/>
              <a:ext cx="370" cy="369"/>
              <a:chOff x="362" y="2318"/>
              <a:chExt cx="370" cy="369"/>
            </a:xfrm>
          </p:grpSpPr>
          <p:sp>
            <p:nvSpPr>
              <p:cNvPr id="63512" name="Freeform 31"/>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3" name="Freeform 32"/>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63509" name="Freeform 33"/>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0" name="Freeform 34"/>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63511" name="Rectangle 35"/>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sp>
        <p:nvSpPr>
          <p:cNvPr id="63500" name="Oval 3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sp>
        <p:nvSpPr>
          <p:cNvPr id="63501" name="Text Box 37"/>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
        <p:nvSpPr>
          <p:cNvPr id="39"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1951859052"/>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File:Copper K Rontgen.png"/>
          <p:cNvPicPr>
            <a:picLocks noChangeAspect="1" noChangeArrowheads="1"/>
          </p:cNvPicPr>
          <p:nvPr/>
        </p:nvPicPr>
        <p:blipFill>
          <a:blip r:embed="rId2" cstate="print"/>
          <a:srcRect/>
          <a:stretch>
            <a:fillRect/>
          </a:stretch>
        </p:blipFill>
        <p:spPr bwMode="auto">
          <a:xfrm>
            <a:off x="-42540" y="1550045"/>
            <a:ext cx="3934928" cy="4843875"/>
          </a:xfrm>
          <a:prstGeom prst="rect">
            <a:avLst/>
          </a:prstGeom>
          <a:noFill/>
        </p:spPr>
      </p:pic>
      <p:pic>
        <p:nvPicPr>
          <p:cNvPr id="39" name="Picture 4" descr="http://ruby.colorado.edu/~smyth/G3010/5xpec2.jpg"/>
          <p:cNvPicPr>
            <a:picLocks noChangeAspect="1" noChangeArrowheads="1"/>
          </p:cNvPicPr>
          <p:nvPr/>
        </p:nvPicPr>
        <p:blipFill>
          <a:blip r:embed="rId3" cstate="print"/>
          <a:srcRect/>
          <a:stretch>
            <a:fillRect/>
          </a:stretch>
        </p:blipFill>
        <p:spPr bwMode="auto">
          <a:xfrm>
            <a:off x="3749490" y="1778775"/>
            <a:ext cx="9333830" cy="4865259"/>
          </a:xfrm>
          <a:prstGeom prst="rect">
            <a:avLst/>
          </a:prstGeom>
          <a:noFill/>
        </p:spPr>
      </p:pic>
      <p:pic>
        <p:nvPicPr>
          <p:cNvPr id="40" name="Picture 2" descr="Copper Rotating Ano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245" y="2334221"/>
            <a:ext cx="6156873" cy="4309813"/>
          </a:xfrm>
          <a:prstGeom prst="rect">
            <a:avLst/>
          </a:prstGeom>
          <a:noFill/>
          <a:extLst>
            <a:ext uri="{909E8E84-426E-40DD-AFC4-6F175D3DCCD1}">
              <a14:hiddenFill xmlns:a14="http://schemas.microsoft.com/office/drawing/2010/main">
                <a:solidFill>
                  <a:srgbClr val="FFFFFF"/>
                </a:solidFill>
              </a14:hiddenFill>
            </a:ext>
          </a:extLst>
        </p:spPr>
      </p:pic>
      <p:sp>
        <p:nvSpPr>
          <p:cNvPr id="42" name="Title 1"/>
          <p:cNvSpPr>
            <a:spLocks noGrp="1"/>
          </p:cNvSpPr>
          <p:nvPr>
            <p:ph type="title"/>
          </p:nvPr>
        </p:nvSpPr>
        <p:spPr>
          <a:xfrm>
            <a:off x="457200" y="274638"/>
            <a:ext cx="8229600" cy="1143000"/>
          </a:xfrm>
        </p:spPr>
        <p:txBody>
          <a:bodyPr/>
          <a:lstStyle/>
          <a:p>
            <a:pPr eaLnBrk="1" hangingPunct="1"/>
            <a:r>
              <a:rPr lang="en-US" altLang="en-US" dirty="0" smtClean="0">
                <a:latin typeface="Arial" charset="0"/>
                <a:cs typeface="Arial" charset="0"/>
              </a:rPr>
              <a:t>The “Home source”</a:t>
            </a:r>
          </a:p>
        </p:txBody>
      </p:sp>
    </p:spTree>
    <p:extLst>
      <p:ext uri="{BB962C8B-B14F-4D97-AF65-F5344CB8AC3E}">
        <p14:creationId xmlns:p14="http://schemas.microsoft.com/office/powerpoint/2010/main" val="35018961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Metal identification</a:t>
            </a:r>
            <a:endParaRPr lang="en-US" dirty="0"/>
          </a:p>
        </p:txBody>
      </p:sp>
      <p:pic>
        <p:nvPicPr>
          <p:cNvPr id="245762" name="Picture 2" descr="http://smb.slac.stanford.edu/facilities/software/blu-ice/images/scan_tab/excite_scan_labe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8096250" cy="5153026"/>
          </a:xfrm>
          <a:prstGeom prst="rect">
            <a:avLst/>
          </a:prstGeom>
          <a:noFill/>
          <a:extLst>
            <a:ext uri="{909E8E84-426E-40DD-AFC4-6F175D3DCCD1}">
              <a14:hiddenFill xmlns:a14="http://schemas.microsoft.com/office/drawing/2010/main">
                <a:solidFill>
                  <a:srgbClr val="FFFFFF"/>
                </a:solidFill>
              </a14:hiddenFill>
            </a:ext>
          </a:extLst>
        </p:spPr>
      </p:pic>
      <p:pic>
        <p:nvPicPr>
          <p:cNvPr id="245764" name="Picture 4" descr="The 2010 CXRO X-Ray Data Book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1981200"/>
            <a:ext cx="30861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3737271" y="2564162"/>
            <a:ext cx="847437" cy="3085104"/>
          </a:xfrm>
          <a:custGeom>
            <a:avLst/>
            <a:gdLst>
              <a:gd name="connsiteX0" fmla="*/ 433076 w 862718"/>
              <a:gd name="connsiteY0" fmla="*/ 0 h 3085067"/>
              <a:gd name="connsiteX1" fmla="*/ 125427 w 862718"/>
              <a:gd name="connsiteY1" fmla="*/ 410198 h 3085067"/>
              <a:gd name="connsiteX2" fmla="*/ 57061 w 862718"/>
              <a:gd name="connsiteY2" fmla="*/ 1956987 h 3085067"/>
              <a:gd name="connsiteX3" fmla="*/ 57061 w 862718"/>
              <a:gd name="connsiteY3" fmla="*/ 2854296 h 3085067"/>
              <a:gd name="connsiteX4" fmla="*/ 791999 w 862718"/>
              <a:gd name="connsiteY4" fmla="*/ 2897025 h 3085067"/>
              <a:gd name="connsiteX5" fmla="*/ 791999 w 862718"/>
              <a:gd name="connsiteY5" fmla="*/ 666572 h 3085067"/>
              <a:gd name="connsiteX0" fmla="*/ 433076 w 862718"/>
              <a:gd name="connsiteY0" fmla="*/ 0 h 3085067"/>
              <a:gd name="connsiteX1" fmla="*/ 125427 w 862718"/>
              <a:gd name="connsiteY1" fmla="*/ 410198 h 3085067"/>
              <a:gd name="connsiteX2" fmla="*/ 57061 w 862718"/>
              <a:gd name="connsiteY2" fmla="*/ 1956987 h 3085067"/>
              <a:gd name="connsiteX3" fmla="*/ 57061 w 862718"/>
              <a:gd name="connsiteY3" fmla="*/ 2854296 h 3085067"/>
              <a:gd name="connsiteX4" fmla="*/ 791999 w 862718"/>
              <a:gd name="connsiteY4" fmla="*/ 2897025 h 3085067"/>
              <a:gd name="connsiteX5" fmla="*/ 791999 w 862718"/>
              <a:gd name="connsiteY5" fmla="*/ 666572 h 3085067"/>
              <a:gd name="connsiteX6" fmla="*/ 433076 w 862718"/>
              <a:gd name="connsiteY6" fmla="*/ 0 h 3085067"/>
              <a:gd name="connsiteX0" fmla="*/ 433076 w 882801"/>
              <a:gd name="connsiteY0" fmla="*/ 0 h 3085067"/>
              <a:gd name="connsiteX1" fmla="*/ 125427 w 882801"/>
              <a:gd name="connsiteY1" fmla="*/ 410198 h 3085067"/>
              <a:gd name="connsiteX2" fmla="*/ 57061 w 882801"/>
              <a:gd name="connsiteY2" fmla="*/ 1956987 h 3085067"/>
              <a:gd name="connsiteX3" fmla="*/ 57061 w 882801"/>
              <a:gd name="connsiteY3" fmla="*/ 2854296 h 3085067"/>
              <a:gd name="connsiteX4" fmla="*/ 791999 w 882801"/>
              <a:gd name="connsiteY4" fmla="*/ 2897025 h 3085067"/>
              <a:gd name="connsiteX5" fmla="*/ 791999 w 882801"/>
              <a:gd name="connsiteY5" fmla="*/ 666572 h 3085067"/>
              <a:gd name="connsiteX6" fmla="*/ 433076 w 882801"/>
              <a:gd name="connsiteY6" fmla="*/ 0 h 3085067"/>
              <a:gd name="connsiteX0" fmla="*/ 433076 w 882801"/>
              <a:gd name="connsiteY0" fmla="*/ 75705 h 3160772"/>
              <a:gd name="connsiteX1" fmla="*/ 125427 w 882801"/>
              <a:gd name="connsiteY1" fmla="*/ 485903 h 3160772"/>
              <a:gd name="connsiteX2" fmla="*/ 57061 w 882801"/>
              <a:gd name="connsiteY2" fmla="*/ 2032692 h 3160772"/>
              <a:gd name="connsiteX3" fmla="*/ 57061 w 882801"/>
              <a:gd name="connsiteY3" fmla="*/ 2930001 h 3160772"/>
              <a:gd name="connsiteX4" fmla="*/ 791999 w 882801"/>
              <a:gd name="connsiteY4" fmla="*/ 2972730 h 3160772"/>
              <a:gd name="connsiteX5" fmla="*/ 791999 w 882801"/>
              <a:gd name="connsiteY5" fmla="*/ 742277 h 3160772"/>
              <a:gd name="connsiteX6" fmla="*/ 433076 w 882801"/>
              <a:gd name="connsiteY6" fmla="*/ 75705 h 3160772"/>
              <a:gd name="connsiteX0" fmla="*/ 433076 w 882801"/>
              <a:gd name="connsiteY0" fmla="*/ 120 h 3085187"/>
              <a:gd name="connsiteX1" fmla="*/ 125427 w 882801"/>
              <a:gd name="connsiteY1" fmla="*/ 410318 h 3085187"/>
              <a:gd name="connsiteX2" fmla="*/ 57061 w 882801"/>
              <a:gd name="connsiteY2" fmla="*/ 1957107 h 3085187"/>
              <a:gd name="connsiteX3" fmla="*/ 57061 w 882801"/>
              <a:gd name="connsiteY3" fmla="*/ 2854416 h 3085187"/>
              <a:gd name="connsiteX4" fmla="*/ 791999 w 882801"/>
              <a:gd name="connsiteY4" fmla="*/ 2897145 h 3085187"/>
              <a:gd name="connsiteX5" fmla="*/ 791999 w 882801"/>
              <a:gd name="connsiteY5" fmla="*/ 666692 h 3085187"/>
              <a:gd name="connsiteX6" fmla="*/ 433076 w 882801"/>
              <a:gd name="connsiteY6" fmla="*/ 120 h 3085187"/>
              <a:gd name="connsiteX0" fmla="*/ 433076 w 857228"/>
              <a:gd name="connsiteY0" fmla="*/ 165 h 3085232"/>
              <a:gd name="connsiteX1" fmla="*/ 125427 w 857228"/>
              <a:gd name="connsiteY1" fmla="*/ 410363 h 3085232"/>
              <a:gd name="connsiteX2" fmla="*/ 57061 w 857228"/>
              <a:gd name="connsiteY2" fmla="*/ 1957152 h 3085232"/>
              <a:gd name="connsiteX3" fmla="*/ 57061 w 857228"/>
              <a:gd name="connsiteY3" fmla="*/ 2854461 h 3085232"/>
              <a:gd name="connsiteX4" fmla="*/ 791999 w 857228"/>
              <a:gd name="connsiteY4" fmla="*/ 2897190 h 3085232"/>
              <a:gd name="connsiteX5" fmla="*/ 791999 w 857228"/>
              <a:gd name="connsiteY5" fmla="*/ 666737 h 3085232"/>
              <a:gd name="connsiteX6" fmla="*/ 433076 w 857228"/>
              <a:gd name="connsiteY6" fmla="*/ 165 h 3085232"/>
              <a:gd name="connsiteX0" fmla="*/ 433076 w 847437"/>
              <a:gd name="connsiteY0" fmla="*/ 42304 h 3085104"/>
              <a:gd name="connsiteX1" fmla="*/ 125427 w 847437"/>
              <a:gd name="connsiteY1" fmla="*/ 452502 h 3085104"/>
              <a:gd name="connsiteX2" fmla="*/ 57061 w 847437"/>
              <a:gd name="connsiteY2" fmla="*/ 1999291 h 3085104"/>
              <a:gd name="connsiteX3" fmla="*/ 57061 w 847437"/>
              <a:gd name="connsiteY3" fmla="*/ 2896600 h 3085104"/>
              <a:gd name="connsiteX4" fmla="*/ 791999 w 847437"/>
              <a:gd name="connsiteY4" fmla="*/ 2939329 h 3085104"/>
              <a:gd name="connsiteX5" fmla="*/ 766362 w 847437"/>
              <a:gd name="connsiteY5" fmla="*/ 1289990 h 3085104"/>
              <a:gd name="connsiteX6" fmla="*/ 433076 w 847437"/>
              <a:gd name="connsiteY6" fmla="*/ 42304 h 308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437" h="3085104">
                <a:moveTo>
                  <a:pt x="433076" y="42304"/>
                </a:moveTo>
                <a:cubicBezTo>
                  <a:pt x="326253" y="-97277"/>
                  <a:pt x="188096" y="126338"/>
                  <a:pt x="125427" y="452502"/>
                </a:cubicBezTo>
                <a:cubicBezTo>
                  <a:pt x="62758" y="778667"/>
                  <a:pt x="68455" y="1591941"/>
                  <a:pt x="57061" y="1999291"/>
                </a:cubicBezTo>
                <a:cubicBezTo>
                  <a:pt x="45667" y="2406641"/>
                  <a:pt x="-65429" y="2739927"/>
                  <a:pt x="57061" y="2896600"/>
                </a:cubicBezTo>
                <a:cubicBezTo>
                  <a:pt x="179551" y="3053273"/>
                  <a:pt x="673782" y="3207097"/>
                  <a:pt x="791999" y="2939329"/>
                </a:cubicBezTo>
                <a:cubicBezTo>
                  <a:pt x="910216" y="2671561"/>
                  <a:pt x="809091" y="1640368"/>
                  <a:pt x="766362" y="1289990"/>
                </a:cubicBezTo>
                <a:cubicBezTo>
                  <a:pt x="723633" y="939612"/>
                  <a:pt x="539899" y="181885"/>
                  <a:pt x="433076" y="42304"/>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82275" y="2564162"/>
            <a:ext cx="1184940" cy="1015663"/>
          </a:xfrm>
          <a:prstGeom prst="rect">
            <a:avLst/>
          </a:prstGeom>
          <a:noFill/>
        </p:spPr>
        <p:txBody>
          <a:bodyPr wrap="none" rtlCol="0">
            <a:spAutoFit/>
          </a:bodyPr>
          <a:lstStyle/>
          <a:p>
            <a:pPr algn="r"/>
            <a:r>
              <a:rPr lang="en-US" dirty="0" smtClean="0">
                <a:solidFill>
                  <a:srgbClr val="FF0000"/>
                </a:solidFill>
              </a:rPr>
              <a:t>scattering</a:t>
            </a:r>
          </a:p>
          <a:p>
            <a:pPr algn="r"/>
            <a:r>
              <a:rPr lang="en-US" dirty="0" smtClean="0">
                <a:solidFill>
                  <a:srgbClr val="FF0000"/>
                </a:solidFill>
              </a:rPr>
              <a:t>       </a:t>
            </a:r>
            <a:r>
              <a:rPr lang="en-US" sz="1200" dirty="0" smtClean="0">
                <a:solidFill>
                  <a:srgbClr val="FF0000"/>
                </a:solidFill>
              </a:rPr>
              <a:t>same</a:t>
            </a:r>
          </a:p>
          <a:p>
            <a:pPr algn="r"/>
            <a:r>
              <a:rPr lang="en-US" sz="1200" dirty="0">
                <a:solidFill>
                  <a:srgbClr val="FF0000"/>
                </a:solidFill>
              </a:rPr>
              <a:t> </a:t>
            </a:r>
            <a:r>
              <a:rPr lang="en-US" sz="1200" dirty="0" smtClean="0">
                <a:solidFill>
                  <a:srgbClr val="FF0000"/>
                </a:solidFill>
              </a:rPr>
              <a:t>        </a:t>
            </a:r>
            <a:r>
              <a:rPr lang="el-GR" sz="1200" dirty="0" smtClean="0">
                <a:solidFill>
                  <a:srgbClr val="FF0000"/>
                </a:solidFill>
              </a:rPr>
              <a:t>λ</a:t>
            </a:r>
            <a:r>
              <a:rPr lang="en-US" sz="1200" dirty="0" smtClean="0">
                <a:solidFill>
                  <a:srgbClr val="FF0000"/>
                </a:solidFill>
              </a:rPr>
              <a:t> as</a:t>
            </a:r>
          </a:p>
          <a:p>
            <a:pPr algn="r"/>
            <a:r>
              <a:rPr lang="en-US" sz="1200" dirty="0" smtClean="0">
                <a:solidFill>
                  <a:srgbClr val="FF0000"/>
                </a:solidFill>
              </a:rPr>
              <a:t>incident</a:t>
            </a:r>
            <a:endParaRPr lang="en-US" sz="1200" dirty="0">
              <a:solidFill>
                <a:srgbClr val="FF0000"/>
              </a:solidFill>
            </a:endParaRPr>
          </a:p>
        </p:txBody>
      </p:sp>
      <p:sp>
        <p:nvSpPr>
          <p:cNvPr id="5" name="Freeform 4"/>
          <p:cNvSpPr/>
          <p:nvPr/>
        </p:nvSpPr>
        <p:spPr>
          <a:xfrm>
            <a:off x="4409630" y="2888479"/>
            <a:ext cx="393106" cy="376438"/>
          </a:xfrm>
          <a:custGeom>
            <a:avLst/>
            <a:gdLst>
              <a:gd name="connsiteX0" fmla="*/ 393106 w 393106"/>
              <a:gd name="connsiteY0" fmla="*/ 0 h 376438"/>
              <a:gd name="connsiteX1" fmla="*/ 230736 w 393106"/>
              <a:gd name="connsiteY1" fmla="*/ 316194 h 376438"/>
              <a:gd name="connsiteX2" fmla="*/ 0 w 393106"/>
              <a:gd name="connsiteY2" fmla="*/ 376014 h 376438"/>
            </a:gdLst>
            <a:ahLst/>
            <a:cxnLst>
              <a:cxn ang="0">
                <a:pos x="connsiteX0" y="connsiteY0"/>
              </a:cxn>
              <a:cxn ang="0">
                <a:pos x="connsiteX1" y="connsiteY1"/>
              </a:cxn>
              <a:cxn ang="0">
                <a:pos x="connsiteX2" y="connsiteY2"/>
              </a:cxn>
            </a:cxnLst>
            <a:rect l="l" t="t" r="r" b="b"/>
            <a:pathLst>
              <a:path w="393106" h="376438">
                <a:moveTo>
                  <a:pt x="393106" y="0"/>
                </a:moveTo>
                <a:cubicBezTo>
                  <a:pt x="344680" y="126762"/>
                  <a:pt x="296254" y="253525"/>
                  <a:pt x="230736" y="316194"/>
                </a:cubicBezTo>
                <a:cubicBezTo>
                  <a:pt x="165218" y="378863"/>
                  <a:pt x="82609" y="377438"/>
                  <a:pt x="0" y="376014"/>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459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1426" name="Object 2"/>
          <p:cNvGraphicFramePr>
            <a:graphicFrameLocks noChangeAspect="1"/>
          </p:cNvGraphicFramePr>
          <p:nvPr>
            <p:extLst>
              <p:ext uri="{D42A27DB-BD31-4B8C-83A1-F6EECF244321}">
                <p14:modId xmlns:p14="http://schemas.microsoft.com/office/powerpoint/2010/main" val="559752131"/>
              </p:ext>
            </p:extLst>
          </p:nvPr>
        </p:nvGraphicFramePr>
        <p:xfrm>
          <a:off x="419100" y="49213"/>
          <a:ext cx="8547100" cy="6808787"/>
        </p:xfrm>
        <a:graphic>
          <a:graphicData uri="http://schemas.openxmlformats.org/presentationml/2006/ole">
            <mc:AlternateContent xmlns:mc="http://schemas.openxmlformats.org/markup-compatibility/2006">
              <mc:Choice xmlns:v="urn:schemas-microsoft-com:vml" Requires="v">
                <p:oleObj spid="_x0000_s846919" name="Chart" r:id="rId3" imgW="4876942" imgH="3886247" progId="MSGraph.Chart.8">
                  <p:embed followColorScheme="full"/>
                </p:oleObj>
              </mc:Choice>
              <mc:Fallback>
                <p:oleObj name="Chart" r:id="rId3" imgW="4876942" imgH="3886247" progId="MSGraph.Chart.8">
                  <p:embed followColorScheme="full"/>
                  <p:pic>
                    <p:nvPicPr>
                      <p:cNvPr id="0" name=""/>
                      <p:cNvPicPr>
                        <a:picLocks noChangeAspect="1" noChangeArrowheads="1"/>
                      </p:cNvPicPr>
                      <p:nvPr/>
                    </p:nvPicPr>
                    <p:blipFill>
                      <a:blip r:embed="rId4"/>
                      <a:srcRect/>
                      <a:stretch>
                        <a:fillRect/>
                      </a:stretch>
                    </p:blipFill>
                    <p:spPr bwMode="auto">
                      <a:xfrm>
                        <a:off x="419100" y="49213"/>
                        <a:ext cx="8547100" cy="680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p:cNvSpPr txBox="1"/>
          <p:nvPr/>
        </p:nvSpPr>
        <p:spPr>
          <a:xfrm>
            <a:off x="1529697" y="222190"/>
            <a:ext cx="6514925" cy="584775"/>
          </a:xfrm>
          <a:prstGeom prst="rect">
            <a:avLst/>
          </a:prstGeom>
          <a:noFill/>
        </p:spPr>
        <p:txBody>
          <a:bodyPr wrap="none" rtlCol="0">
            <a:spAutoFit/>
          </a:bodyPr>
          <a:lstStyle/>
          <a:p>
            <a:r>
              <a:rPr lang="en-US" sz="3200" dirty="0" smtClean="0"/>
              <a:t>“MAD scan” – absorption spectrum</a:t>
            </a:r>
            <a:endParaRPr lang="en-US" sz="3200" dirty="0"/>
          </a:p>
        </p:txBody>
      </p:sp>
      <p:sp>
        <p:nvSpPr>
          <p:cNvPr id="3" name="TextBox 2"/>
          <p:cNvSpPr txBox="1"/>
          <p:nvPr/>
        </p:nvSpPr>
        <p:spPr>
          <a:xfrm rot="16200000">
            <a:off x="-826603" y="3025216"/>
            <a:ext cx="3070071" cy="369332"/>
          </a:xfrm>
          <a:prstGeom prst="rect">
            <a:avLst/>
          </a:prstGeom>
          <a:noFill/>
        </p:spPr>
        <p:txBody>
          <a:bodyPr wrap="none" rtlCol="0">
            <a:spAutoFit/>
          </a:bodyPr>
          <a:lstStyle/>
          <a:p>
            <a:r>
              <a:rPr lang="en-US" dirty="0" smtClean="0"/>
              <a:t>“counts” (aka arbitrary units)</a:t>
            </a:r>
            <a:endParaRPr lang="en-US" dirty="0"/>
          </a:p>
        </p:txBody>
      </p:sp>
      <p:grpSp>
        <p:nvGrpSpPr>
          <p:cNvPr id="7" name="Group 6"/>
          <p:cNvGrpSpPr/>
          <p:nvPr/>
        </p:nvGrpSpPr>
        <p:grpSpPr>
          <a:xfrm>
            <a:off x="927283" y="5296983"/>
            <a:ext cx="7498871" cy="1449437"/>
            <a:chOff x="893099" y="5296983"/>
            <a:chExt cx="7498871" cy="1449437"/>
          </a:xfrm>
        </p:grpSpPr>
        <p:sp>
          <p:nvSpPr>
            <p:cNvPr id="6" name="Rectangle 5"/>
            <p:cNvSpPr/>
            <p:nvPr/>
          </p:nvSpPr>
          <p:spPr>
            <a:xfrm>
              <a:off x="893099" y="5452217"/>
              <a:ext cx="7498871" cy="1034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16200000">
              <a:off x="4147195" y="2358473"/>
              <a:ext cx="1097197" cy="6974217"/>
            </a:xfrm>
            <a:prstGeom prst="rect">
              <a:avLst/>
            </a:prstGeom>
            <a:noFill/>
          </p:spPr>
          <p:txBody>
            <a:bodyPr wrap="square" rtlCol="0">
              <a:spAutoFit/>
            </a:bodyPr>
            <a:lstStyle/>
            <a:p>
              <a:pPr>
                <a:lnSpc>
                  <a:spcPct val="215000"/>
                </a:lnSpc>
              </a:pPr>
              <a:r>
                <a:rPr lang="en-US" sz="1600" dirty="0"/>
                <a:t>0.980888</a:t>
              </a:r>
            </a:p>
            <a:p>
              <a:pPr>
                <a:lnSpc>
                  <a:spcPct val="215000"/>
                </a:lnSpc>
              </a:pPr>
              <a:r>
                <a:rPr lang="en-US" sz="1600" dirty="0" smtClean="0"/>
                <a:t>0.980500</a:t>
              </a:r>
              <a:endParaRPr lang="en-US" sz="1600" dirty="0"/>
            </a:p>
            <a:p>
              <a:pPr>
                <a:lnSpc>
                  <a:spcPct val="215000"/>
                </a:lnSpc>
              </a:pPr>
              <a:r>
                <a:rPr lang="en-US" sz="1600" dirty="0"/>
                <a:t>0.980113</a:t>
              </a:r>
            </a:p>
            <a:p>
              <a:pPr>
                <a:lnSpc>
                  <a:spcPct val="215000"/>
                </a:lnSpc>
              </a:pPr>
              <a:r>
                <a:rPr lang="en-US" sz="1600" dirty="0"/>
                <a:t>0.979725</a:t>
              </a:r>
            </a:p>
            <a:p>
              <a:pPr>
                <a:lnSpc>
                  <a:spcPct val="215000"/>
                </a:lnSpc>
              </a:pPr>
              <a:r>
                <a:rPr lang="en-US" sz="1600" dirty="0"/>
                <a:t>0.979338</a:t>
              </a:r>
            </a:p>
            <a:p>
              <a:pPr>
                <a:lnSpc>
                  <a:spcPct val="215000"/>
                </a:lnSpc>
              </a:pPr>
              <a:r>
                <a:rPr lang="en-US" sz="1600" dirty="0"/>
                <a:t>0.978952</a:t>
              </a:r>
            </a:p>
            <a:p>
              <a:pPr>
                <a:lnSpc>
                  <a:spcPct val="215000"/>
                </a:lnSpc>
              </a:pPr>
              <a:r>
                <a:rPr lang="en-US" sz="1600" dirty="0"/>
                <a:t>0.978565</a:t>
              </a:r>
            </a:p>
            <a:p>
              <a:pPr>
                <a:lnSpc>
                  <a:spcPct val="215000"/>
                </a:lnSpc>
              </a:pPr>
              <a:r>
                <a:rPr lang="en-US" sz="1600" dirty="0"/>
                <a:t>0.978179</a:t>
              </a:r>
            </a:p>
            <a:p>
              <a:pPr>
                <a:lnSpc>
                  <a:spcPct val="215000"/>
                </a:lnSpc>
              </a:pPr>
              <a:r>
                <a:rPr lang="en-US" sz="1600" dirty="0"/>
                <a:t>0.977794</a:t>
              </a:r>
            </a:p>
            <a:p>
              <a:pPr>
                <a:lnSpc>
                  <a:spcPct val="215000"/>
                </a:lnSpc>
              </a:pPr>
              <a:r>
                <a:rPr lang="en-US" sz="1600" dirty="0"/>
                <a:t>0.977408</a:t>
              </a:r>
            </a:p>
            <a:p>
              <a:pPr>
                <a:lnSpc>
                  <a:spcPct val="215000"/>
                </a:lnSpc>
              </a:pPr>
              <a:r>
                <a:rPr lang="en-US" sz="1600" dirty="0"/>
                <a:t>0.977023</a:t>
              </a:r>
            </a:p>
            <a:p>
              <a:pPr>
                <a:lnSpc>
                  <a:spcPct val="215000"/>
                </a:lnSpc>
              </a:pPr>
              <a:r>
                <a:rPr lang="en-US" sz="1600" dirty="0"/>
                <a:t>0.976638</a:t>
              </a:r>
            </a:p>
            <a:p>
              <a:pPr>
                <a:lnSpc>
                  <a:spcPct val="215000"/>
                </a:lnSpc>
              </a:pPr>
              <a:r>
                <a:rPr lang="en-US" sz="1600" dirty="0" smtClean="0"/>
                <a:t>0.976254</a:t>
              </a:r>
              <a:endParaRPr lang="en-US" sz="1600" dirty="0"/>
            </a:p>
          </p:txBody>
        </p:sp>
        <p:sp>
          <p:nvSpPr>
            <p:cNvPr id="5" name="TextBox 4"/>
            <p:cNvSpPr txBox="1"/>
            <p:nvPr/>
          </p:nvSpPr>
          <p:spPr>
            <a:xfrm>
              <a:off x="3777241" y="6377088"/>
              <a:ext cx="1856021" cy="369332"/>
            </a:xfrm>
            <a:prstGeom prst="rect">
              <a:avLst/>
            </a:prstGeom>
            <a:noFill/>
          </p:spPr>
          <p:txBody>
            <a:bodyPr wrap="none" rtlCol="0">
              <a:spAutoFit/>
            </a:bodyPr>
            <a:lstStyle/>
            <a:p>
              <a:r>
                <a:rPr lang="en-US" b="1" dirty="0" smtClean="0"/>
                <a:t>Wavelength (Å)</a:t>
              </a:r>
              <a:endParaRPr lang="en-US" b="1" dirty="0"/>
            </a:p>
          </p:txBody>
        </p:sp>
      </p:grpSp>
      <p:sp>
        <p:nvSpPr>
          <p:cNvPr id="8" name="TextBox 7"/>
          <p:cNvSpPr txBox="1"/>
          <p:nvPr/>
        </p:nvSpPr>
        <p:spPr>
          <a:xfrm>
            <a:off x="4365188" y="709805"/>
            <a:ext cx="3525324" cy="369332"/>
          </a:xfrm>
          <a:prstGeom prst="rect">
            <a:avLst/>
          </a:prstGeom>
          <a:solidFill>
            <a:schemeClr val="bg1"/>
          </a:solidFill>
        </p:spPr>
        <p:txBody>
          <a:bodyPr wrap="none" rtlCol="0">
            <a:spAutoFit/>
          </a:bodyPr>
          <a:lstStyle/>
          <a:p>
            <a:r>
              <a:rPr lang="en-US" dirty="0" smtClean="0">
                <a:solidFill>
                  <a:srgbClr val="CC6600"/>
                </a:solidFill>
              </a:rPr>
              <a:t>fluorescence = yield * absorption</a:t>
            </a:r>
            <a:endParaRPr lang="en-US" dirty="0">
              <a:solidFill>
                <a:srgbClr val="CC6600"/>
              </a:solidFill>
            </a:endParaRPr>
          </a:p>
        </p:txBody>
      </p:sp>
      <p:sp>
        <p:nvSpPr>
          <p:cNvPr id="9" name="TextBox 8"/>
          <p:cNvSpPr txBox="1"/>
          <p:nvPr/>
        </p:nvSpPr>
        <p:spPr>
          <a:xfrm>
            <a:off x="96401" y="5548045"/>
            <a:ext cx="1146468" cy="646331"/>
          </a:xfrm>
          <a:prstGeom prst="rect">
            <a:avLst/>
          </a:prstGeom>
          <a:noFill/>
        </p:spPr>
        <p:txBody>
          <a:bodyPr wrap="none" rtlCol="0">
            <a:spAutoFit/>
          </a:bodyPr>
          <a:lstStyle/>
          <a:p>
            <a:pPr algn="ctr"/>
            <a:r>
              <a:rPr lang="en-US" u="sng" dirty="0" smtClean="0"/>
              <a:t>12398.42</a:t>
            </a:r>
          </a:p>
          <a:p>
            <a:pPr algn="ctr"/>
            <a:r>
              <a:rPr lang="en-US" dirty="0" smtClean="0"/>
              <a:t>energy</a:t>
            </a:r>
            <a:endParaRPr lang="en-US" dirty="0"/>
          </a:p>
        </p:txBody>
      </p:sp>
      <p:cxnSp>
        <p:nvCxnSpPr>
          <p:cNvPr id="11" name="Elbow Connector 10"/>
          <p:cNvCxnSpPr/>
          <p:nvPr/>
        </p:nvCxnSpPr>
        <p:spPr>
          <a:xfrm flipV="1">
            <a:off x="-410966" y="2784298"/>
            <a:ext cx="9883739" cy="2208942"/>
          </a:xfrm>
          <a:prstGeom prst="bentConnector3">
            <a:avLst>
              <a:gd name="adj1" fmla="val 41996"/>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6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26" presetClass="path" presetSubtype="0" accel="50000" decel="50000" fill="hold" nodeType="withEffect">
                                  <p:stCondLst>
                                    <p:cond delay="0"/>
                                  </p:stCondLst>
                                  <p:childTnLst>
                                    <p:animMotion origin="layout" path="M -3.88889E-6 -4.00185E-7 C -3.88889E-6 0.07379 0.00209 0.1337 0.00487 0.1337 C 0.00799 0.1337 0.00921 0.06708 0.00973 0.02683 L 0.01025 -0.02706 C 0.01059 -0.06731 0.01181 -0.1337 0.01546 -0.1337 C 0.01771 -0.1337 0.02049 -0.07402 0.02049 -4.00185E-7 C 0.02049 0.07379 0.01771 0.1337 0.01546 0.1337 C 0.01181 0.1337 0.01059 0.06708 0.01025 0.02683 L 0.00973 -0.02706 C 0.00921 -0.06731 0.00799 -0.1337 0.00487 -0.1337 C 0.00209 -0.1337 -3.88889E-6 -0.07402 -3.88889E-6 -4.00185E-7 Z " pathEditMode="relative" rAng="0" ptsTypes="ffFffffFfff">
                                      <p:cBhvr>
                                        <p:cTn id="20" dur="2000" fill="hold"/>
                                        <p:tgtEl>
                                          <p:spTgt spid="11"/>
                                        </p:tgtEl>
                                        <p:attrNameLst>
                                          <p:attrName>ppt_x</p:attrName>
                                          <p:attrName>ppt_y</p:attrName>
                                        </p:attrNameLst>
                                      </p:cBhvr>
                                      <p:rCtr x="1024" y="0"/>
                                    </p:animMotion>
                                  </p:childTnLst>
                                </p:cTn>
                              </p:par>
                              <p:par>
                                <p:cTn id="21" presetID="6" presetClass="emph" presetSubtype="0" fill="remove" nodeType="withEffect">
                                  <p:stCondLst>
                                    <p:cond delay="0"/>
                                  </p:stCondLst>
                                  <p:childTnLst>
                                    <p:animScale>
                                      <p:cBhvr>
                                        <p:cTn id="22" dur="1300" fill="hold"/>
                                        <p:tgtEl>
                                          <p:spTgt spid="11"/>
                                        </p:tgtEl>
                                      </p:cBhvr>
                                      <p:by x="10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grpSp>
        <p:nvGrpSpPr>
          <p:cNvPr id="23" name="Group 22"/>
          <p:cNvGrpSpPr/>
          <p:nvPr/>
        </p:nvGrpSpPr>
        <p:grpSpPr>
          <a:xfrm>
            <a:off x="2290273" y="1230402"/>
            <a:ext cx="1734796" cy="1354217"/>
            <a:chOff x="2290273" y="1230402"/>
            <a:chExt cx="1734796" cy="1354217"/>
          </a:xfrm>
        </p:grpSpPr>
        <p:cxnSp>
          <p:nvCxnSpPr>
            <p:cNvPr id="4" name="Straight Arrow Connector 3"/>
            <p:cNvCxnSpPr/>
            <p:nvPr/>
          </p:nvCxnSpPr>
          <p:spPr>
            <a:xfrm flipV="1">
              <a:off x="3449565" y="1401510"/>
              <a:ext cx="575504" cy="256374"/>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90273" y="1230402"/>
              <a:ext cx="1159292" cy="1354217"/>
            </a:xfrm>
            <a:prstGeom prst="rect">
              <a:avLst/>
            </a:prstGeom>
            <a:noFill/>
          </p:spPr>
          <p:txBody>
            <a:bodyPr wrap="none" rtlCol="0">
              <a:spAutoFit/>
            </a:bodyPr>
            <a:lstStyle/>
            <a:p>
              <a:r>
                <a:rPr lang="en-US" dirty="0"/>
                <a:t>m</a:t>
              </a:r>
              <a:r>
                <a:rPr lang="en-US" dirty="0" smtClean="0"/>
                <a:t>aximize</a:t>
              </a:r>
            </a:p>
            <a:p>
              <a:r>
                <a:rPr lang="en-US" dirty="0"/>
                <a:t>a</a:t>
              </a:r>
              <a:r>
                <a:rPr lang="en-US" dirty="0" smtClean="0"/>
                <a:t>bsolute</a:t>
              </a:r>
            </a:p>
            <a:p>
              <a:r>
                <a:rPr lang="en-US" dirty="0" smtClean="0"/>
                <a:t>value of</a:t>
              </a:r>
            </a:p>
            <a:p>
              <a:r>
                <a:rPr lang="en-US" sz="2000" dirty="0" smtClean="0"/>
                <a:t>f</a:t>
              </a:r>
              <a:r>
                <a:rPr lang="en-US" sz="2800" b="1" dirty="0" smtClean="0"/>
                <a:t>’’</a:t>
              </a:r>
              <a:endParaRPr lang="en-US" sz="2800" b="1" dirty="0"/>
            </a:p>
          </p:txBody>
        </p:sp>
      </p:grpSp>
      <p:grpSp>
        <p:nvGrpSpPr>
          <p:cNvPr id="24" name="Group 23"/>
          <p:cNvGrpSpPr/>
          <p:nvPr/>
        </p:nvGrpSpPr>
        <p:grpSpPr>
          <a:xfrm>
            <a:off x="2085174" y="1401513"/>
            <a:ext cx="2358639" cy="4477994"/>
            <a:chOff x="2085174" y="1401513"/>
            <a:chExt cx="2358639" cy="4477994"/>
          </a:xfrm>
        </p:grpSpPr>
        <p:sp>
          <p:nvSpPr>
            <p:cNvPr id="11" name="TextBox 10"/>
            <p:cNvSpPr txBox="1"/>
            <p:nvPr/>
          </p:nvSpPr>
          <p:spPr>
            <a:xfrm>
              <a:off x="2085174" y="2476897"/>
              <a:ext cx="1193596" cy="1077218"/>
            </a:xfrm>
            <a:prstGeom prst="rect">
              <a:avLst/>
            </a:prstGeom>
            <a:noFill/>
          </p:spPr>
          <p:txBody>
            <a:bodyPr wrap="none" rtlCol="0">
              <a:spAutoFit/>
            </a:bodyPr>
            <a:lstStyle/>
            <a:p>
              <a:r>
                <a:rPr lang="en-US" dirty="0" smtClean="0"/>
                <a:t>maximize</a:t>
              </a:r>
            </a:p>
            <a:p>
              <a:r>
                <a:rPr lang="en-US" dirty="0"/>
                <a:t>d</a:t>
              </a:r>
              <a:r>
                <a:rPr lang="en-US" dirty="0" smtClean="0"/>
                <a:t>ifference</a:t>
              </a:r>
            </a:p>
            <a:p>
              <a:r>
                <a:rPr lang="en-US" dirty="0"/>
                <a:t>i</a:t>
              </a:r>
              <a:r>
                <a:rPr lang="en-US" dirty="0" smtClean="0"/>
                <a:t>n </a:t>
              </a:r>
              <a:r>
                <a:rPr lang="en-US" sz="2000" dirty="0" smtClean="0"/>
                <a:t>f</a:t>
              </a:r>
              <a:r>
                <a:rPr lang="en-US" sz="2800" b="1" dirty="0" smtClean="0"/>
                <a:t>’</a:t>
              </a:r>
              <a:endParaRPr lang="en-US" sz="2800" b="1" dirty="0"/>
            </a:p>
          </p:txBody>
        </p:sp>
        <p:cxnSp>
          <p:nvCxnSpPr>
            <p:cNvPr id="12" name="Straight Arrow Connector 11"/>
            <p:cNvCxnSpPr>
              <a:stCxn id="11" idx="3"/>
            </p:cNvCxnSpPr>
            <p:nvPr/>
          </p:nvCxnSpPr>
          <p:spPr>
            <a:xfrm flipV="1">
              <a:off x="3278770" y="1401513"/>
              <a:ext cx="1165043" cy="161399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278770" y="2938562"/>
              <a:ext cx="455742" cy="29409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529697" y="222190"/>
            <a:ext cx="6514925" cy="584775"/>
          </a:xfrm>
          <a:prstGeom prst="rect">
            <a:avLst/>
          </a:prstGeom>
          <a:noFill/>
        </p:spPr>
        <p:txBody>
          <a:bodyPr wrap="none" rtlCol="0">
            <a:spAutoFit/>
          </a:bodyPr>
          <a:lstStyle/>
          <a:p>
            <a:r>
              <a:rPr lang="en-US" sz="3200" dirty="0" smtClean="0"/>
              <a:t>“MAD scan” – absorption spectrum</a:t>
            </a:r>
            <a:endParaRPr lang="en-US" sz="3200" dirty="0"/>
          </a:p>
        </p:txBody>
      </p:sp>
      <p:cxnSp>
        <p:nvCxnSpPr>
          <p:cNvPr id="21" name="Straight Connector 20"/>
          <p:cNvCxnSpPr/>
          <p:nvPr/>
        </p:nvCxnSpPr>
        <p:spPr>
          <a:xfrm>
            <a:off x="4187439"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6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26" presetClass="path" presetSubtype="0" repeatCount="indefinite" fill="hold" nodeType="withEffect">
                                  <p:stCondLst>
                                    <p:cond delay="0"/>
                                  </p:stCondLst>
                                  <p:childTnLst>
                                    <p:animMotion origin="layout" path="M -0.07205 0.01318 C -0.07205 0.0148 -0.05643 0.01642 -0.03698 0.01642 C -0.01407 0.01642 -0.00591 0.0148 -0.00243 0.01387 L 0.00121 0.01249 C 0.00468 0.01156 0.01336 0.01017 0.03923 0.01017 C 0.05573 0.01017 0.07465 0.01156 0.07465 0.01318 C 0.07465 0.0148 0.05573 0.01642 0.03923 0.01642 C 0.01336 0.01642 0.00468 0.0148 0.00121 0.01387 L -0.00243 0.01249 C -0.00591 0.01156 -0.01407 0.01017 -0.03698 0.01017 C -0.05643 0.01017 -0.07205 0.01156 -0.07205 0.01318 Z " pathEditMode="relative" rAng="0" ptsTypes="ffFffffFfff">
                                      <p:cBhvr>
                                        <p:cTn id="22" dur="5000" fill="hold"/>
                                        <p:tgtEl>
                                          <p:spTgt spid="21"/>
                                        </p:tgtEl>
                                        <p:attrNameLst>
                                          <p:attrName>ppt_x</p:attrName>
                                          <p:attrName>ppt_y</p:attrName>
                                        </p:attrNameLst>
                                      </p:cBhvr>
                                      <p:rCtr x="73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647152" cy="584775"/>
          </a:xfrm>
          <a:prstGeom prst="rect">
            <a:avLst/>
          </a:prstGeom>
          <a:noFill/>
        </p:spPr>
        <p:txBody>
          <a:bodyPr wrap="none" rtlCol="0">
            <a:spAutoFit/>
          </a:bodyPr>
          <a:lstStyle/>
          <a:p>
            <a:r>
              <a:rPr lang="en-US" sz="3200" dirty="0"/>
              <a:t>4</a:t>
            </a:r>
            <a:r>
              <a:rPr lang="en-US" sz="3200" dirty="0" smtClean="0"/>
              <a:t>-wavelength MAD</a:t>
            </a:r>
            <a:endParaRPr lang="en-US" sz="3200" dirty="0"/>
          </a:p>
        </p:txBody>
      </p:sp>
      <p:cxnSp>
        <p:nvCxnSpPr>
          <p:cNvPr id="13" name="Straight Connector 12"/>
          <p:cNvCxnSpPr/>
          <p:nvPr/>
        </p:nvCxnSpPr>
        <p:spPr>
          <a:xfrm>
            <a:off x="6956277"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7272"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143286"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83365"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10849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935" t="8379" r="1869" b="7269"/>
          <a:stretch/>
        </p:blipFill>
        <p:spPr>
          <a:xfrm>
            <a:off x="0" y="806965"/>
            <a:ext cx="9144000" cy="6051035"/>
          </a:xfrm>
          <a:prstGeom prst="rect">
            <a:avLst/>
          </a:prstGeom>
        </p:spPr>
      </p:pic>
      <p:sp>
        <p:nvSpPr>
          <p:cNvPr id="18" name="TextBox 17"/>
          <p:cNvSpPr txBox="1"/>
          <p:nvPr/>
        </p:nvSpPr>
        <p:spPr>
          <a:xfrm>
            <a:off x="2717562" y="153823"/>
            <a:ext cx="3647152" cy="584775"/>
          </a:xfrm>
          <a:prstGeom prst="rect">
            <a:avLst/>
          </a:prstGeom>
          <a:noFill/>
        </p:spPr>
        <p:txBody>
          <a:bodyPr wrap="none" rtlCol="0">
            <a:spAutoFit/>
          </a:bodyPr>
          <a:lstStyle/>
          <a:p>
            <a:r>
              <a:rPr lang="en-US" sz="3200" dirty="0" smtClean="0"/>
              <a:t>3-wavelength MAD</a:t>
            </a:r>
            <a:endParaRPr lang="en-US" sz="3200" dirty="0"/>
          </a:p>
        </p:txBody>
      </p:sp>
      <p:cxnSp>
        <p:nvCxnSpPr>
          <p:cNvPr id="13" name="Straight Connector 12"/>
          <p:cNvCxnSpPr/>
          <p:nvPr/>
        </p:nvCxnSpPr>
        <p:spPr>
          <a:xfrm>
            <a:off x="6956277" y="123040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67272"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143286" y="1160612"/>
            <a:ext cx="0" cy="5050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12063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12.xml><?xml version="1.0" encoding="utf-8"?>
<a:theme xmlns:a="http://schemas.openxmlformats.org/drawingml/2006/main" name="1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1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39393</TotalTime>
  <Words>4279</Words>
  <Application>Microsoft Office PowerPoint</Application>
  <PresentationFormat>On-screen Show (4:3)</PresentationFormat>
  <Paragraphs>1106</Paragraphs>
  <Slides>169</Slides>
  <Notes>19</Notes>
  <HiddenSlides>26</HiddenSlides>
  <MMClips>0</MMClips>
  <ScaleCrop>false</ScaleCrop>
  <HeadingPairs>
    <vt:vector size="6" baseType="variant">
      <vt:variant>
        <vt:lpstr>Theme</vt:lpstr>
      </vt:variant>
      <vt:variant>
        <vt:i4>20</vt:i4>
      </vt:variant>
      <vt:variant>
        <vt:lpstr>Embedded OLE Servers</vt:lpstr>
      </vt:variant>
      <vt:variant>
        <vt:i4>2</vt:i4>
      </vt:variant>
      <vt:variant>
        <vt:lpstr>Slide Titles</vt:lpstr>
      </vt:variant>
      <vt:variant>
        <vt:i4>169</vt:i4>
      </vt:variant>
    </vt:vector>
  </HeadingPairs>
  <TitlesOfParts>
    <vt:vector size="191" baseType="lpstr">
      <vt:lpstr>Default Design</vt:lpstr>
      <vt:lpstr>2_Default Design</vt:lpstr>
      <vt:lpstr>11_Default Design</vt:lpstr>
      <vt:lpstr>13_Default Design</vt:lpstr>
      <vt:lpstr>4_Office Theme</vt:lpstr>
      <vt:lpstr>16_Default Design</vt:lpstr>
      <vt:lpstr>1_Office Theme</vt:lpstr>
      <vt:lpstr>3_Default Design</vt:lpstr>
      <vt:lpstr>3_Office Theme</vt:lpstr>
      <vt:lpstr>25_Default Design</vt:lpstr>
      <vt:lpstr>7_Office Theme</vt:lpstr>
      <vt:lpstr>12_Default Design</vt:lpstr>
      <vt:lpstr>8_Office Theme</vt:lpstr>
      <vt:lpstr>1_Default Design</vt:lpstr>
      <vt:lpstr>20_Default Design</vt:lpstr>
      <vt:lpstr>4_Default Design</vt:lpstr>
      <vt:lpstr>5_Office Theme</vt:lpstr>
      <vt:lpstr>2_Office Theme</vt:lpstr>
      <vt:lpstr>6_Office Theme</vt:lpstr>
      <vt:lpstr>9_Office Theme</vt:lpstr>
      <vt:lpstr>Chart</vt:lpstr>
      <vt:lpstr>Equation</vt:lpstr>
      <vt:lpstr>Acknowledgements</vt:lpstr>
      <vt:lpstr>PowerPoint Presentation</vt:lpstr>
      <vt:lpstr>PowerPoint File available:</vt:lpstr>
      <vt:lpstr>The “success rate”  of data collection</vt:lpstr>
      <vt:lpstr>signal vs noise</vt:lpstr>
      <vt:lpstr>signal vs noise</vt:lpstr>
      <vt:lpstr>signal vs noise</vt:lpstr>
      <vt:lpstr>signal vs noise</vt:lpstr>
      <vt:lpstr>Adding noise</vt:lpstr>
      <vt:lpstr>Adding noise</vt:lpstr>
      <vt:lpstr>Adding noise</vt:lpstr>
      <vt:lpstr>Adding noise</vt:lpstr>
      <vt:lpstr>Adding noise</vt:lpstr>
      <vt:lpstr>Adding noise</vt:lpstr>
      <vt:lpstr>And the dominant source of error is…</vt:lpstr>
      <vt:lpstr>Correctable sources of error: “scaling”</vt:lpstr>
      <vt:lpstr>Lorentz factor: note added in proof</vt:lpstr>
      <vt:lpstr>Lorentz Factor</vt:lpstr>
      <vt:lpstr>Lorentz Factor</vt:lpstr>
      <vt:lpstr>Lorentz Factor</vt:lpstr>
      <vt:lpstr>Lorentz Factor</vt:lpstr>
      <vt:lpstr>The “Lorentz zone”</vt:lpstr>
      <vt:lpstr>Lorentz factor</vt:lpstr>
      <vt:lpstr>Polarization factor</vt:lpstr>
      <vt:lpstr>Air absorption</vt:lpstr>
      <vt:lpstr>attenuation factor</vt:lpstr>
      <vt:lpstr>Where do photons go?</vt:lpstr>
      <vt:lpstr>PowerPoint Presentation</vt:lpstr>
      <vt:lpstr>A few other corrections…</vt:lpstr>
      <vt:lpstr>PowerPoint Presentation</vt:lpstr>
      <vt:lpstr>Data quality - simple rules:</vt:lpstr>
      <vt:lpstr>Your sample is a lens! (but not for x-rays)</vt:lpstr>
      <vt:lpstr>Your sample is a lens! (but not for x-rays)</vt:lpstr>
      <vt:lpstr>Data quality - simple rules:</vt:lpstr>
      <vt:lpstr>shoot the whole crystal</vt:lpstr>
      <vt:lpstr>shoot the whole crystal</vt:lpstr>
      <vt:lpstr>shoot the whole crystal</vt:lpstr>
      <vt:lpstr>shoot the whole crystal</vt:lpstr>
      <vt:lpstr>shoot the whole crystal</vt:lpstr>
      <vt:lpstr>How many “crystals” do you see?</vt:lpstr>
      <vt:lpstr>Data quality - simple rules:</vt:lpstr>
      <vt:lpstr>shoot nothing but the crystal</vt:lpstr>
      <vt:lpstr>shoot nothing but the crystal</vt:lpstr>
      <vt:lpstr>scattering/absorptoin “rules”:</vt:lpstr>
      <vt:lpstr>PowerPoint Presentation</vt:lpstr>
      <vt:lpstr>platy crystals</vt:lpstr>
      <vt:lpstr>platy crystals</vt:lpstr>
      <vt:lpstr>Data quality - simple rules:</vt:lpstr>
      <vt:lpstr>“pretty” crystals</vt:lpstr>
      <vt:lpstr>“pretty” crystals</vt:lpstr>
      <vt:lpstr>“pretty” crystals</vt:lpstr>
      <vt:lpstr>The crystal rotates!</vt:lpstr>
      <vt:lpstr>The crystal rotates!</vt:lpstr>
      <vt:lpstr>avoiding overlaps</vt:lpstr>
      <vt:lpstr>avoiding overlaps</vt:lpstr>
      <vt:lpstr>avoiding overlaps</vt:lpstr>
      <vt:lpstr>avoiding overlaps</vt:lpstr>
      <vt:lpstr>Data quality - simple rules:</vt:lpstr>
      <vt:lpstr>Background scattering</vt:lpstr>
      <vt:lpstr>Mosquito tips cost $0.15 each</vt:lpstr>
      <vt:lpstr>Background scattering</vt:lpstr>
      <vt:lpstr>Fine Slicing</vt:lpstr>
      <vt:lpstr>PowerPoint Presentation</vt:lpstr>
      <vt:lpstr>Optimal exposure time (anomalous on a PAD)</vt:lpstr>
      <vt:lpstr>Optimal exposure time (anomalous on a PAD)</vt:lpstr>
      <vt:lpstr>Optimal exposure time (faint spots on CCD detector)</vt:lpstr>
      <vt:lpstr>And the dominant source of error is…</vt:lpstr>
      <vt:lpstr>Detector calibration: 7235 eV</vt:lpstr>
      <vt:lpstr>Detector calibration: 7247 eV</vt:lpstr>
      <vt:lpstr>Gadox calibration vs energy</vt:lpstr>
      <vt:lpstr>Systematic error does not “average out”</vt:lpstr>
      <vt:lpstr>Fractional error</vt:lpstr>
      <vt:lpstr>PowerPoint Presentation</vt:lpstr>
      <vt:lpstr>PowerPoint Presentation</vt:lpstr>
      <vt:lpstr>100% SeMet incorporation</vt:lpstr>
      <vt:lpstr>100% S -Met incorporation</vt:lpstr>
      <vt:lpstr>Phase Problem: Se vs S</vt:lpstr>
      <vt:lpstr>Phase Problem: Se vs S</vt:lpstr>
      <vt:lpstr>Phase Problem: Se vs S</vt:lpstr>
      <vt:lpstr>Phase Problem: Se vs S</vt:lpstr>
      <vt:lpstr>Phase Problem: Se vs S</vt:lpstr>
      <vt:lpstr>One xtal, no idea? Suggested native protocol:</vt:lpstr>
      <vt:lpstr>Suggested anomalous protocol:</vt:lpstr>
      <vt:lpstr>Summary</vt:lpstr>
      <vt:lpstr>The  “threshold of solvability” is sharp!</vt:lpstr>
      <vt:lpstr>The “beam line”</vt:lpstr>
      <vt:lpstr>The “beam line”</vt:lpstr>
      <vt:lpstr>The “beam line”</vt:lpstr>
      <vt:lpstr>Where do the  X-rays come from?</vt:lpstr>
      <vt:lpstr>The “Home source”</vt:lpstr>
      <vt:lpstr>The “Home source”</vt:lpstr>
      <vt:lpstr>The “Home source”</vt:lpstr>
      <vt:lpstr>The “Home source”</vt:lpstr>
      <vt:lpstr>The “Home source”</vt:lpstr>
      <vt:lpstr>Metal identification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“beam line”</vt:lpstr>
      <vt:lpstr>Electric field of a moving charge</vt:lpstr>
      <vt:lpstr>Electric field of a moving charge</vt:lpstr>
      <vt:lpstr>Bending Magnet</vt:lpstr>
      <vt:lpstr>Two Bending Magnets</vt:lpstr>
      <vt:lpstr>Wiggler</vt:lpstr>
      <vt:lpstr>Undulator</vt:lpstr>
      <vt:lpstr>Undulator emission spectrum</vt:lpstr>
      <vt:lpstr>XFEL Undulator</vt:lpstr>
      <vt:lpstr>LCLS undulator hall</vt:lpstr>
      <vt:lpstr>LCLS at SLAC</vt:lpstr>
      <vt:lpstr>Accelerator-based light source terminology</vt:lpstr>
      <vt:lpstr>Diffraction-limited light source</vt:lpstr>
      <vt:lpstr>The “beam line”</vt:lpstr>
      <vt:lpstr>X-ray optics: mirrors</vt:lpstr>
      <vt:lpstr>Why are the mirrors so long?</vt:lpstr>
      <vt:lpstr>There is a lens for X-rays!</vt:lpstr>
      <vt:lpstr>The “beam line”</vt:lpstr>
      <vt:lpstr>PowerPoint Presentation</vt:lpstr>
      <vt:lpstr>Monochromators</vt:lpstr>
      <vt:lpstr>Monochromators</vt:lpstr>
      <vt:lpstr>Monochromators</vt:lpstr>
      <vt:lpstr>Monochromators</vt:lpstr>
      <vt:lpstr>Monochromators</vt:lpstr>
      <vt:lpstr>Monochromators</vt:lpstr>
      <vt:lpstr>Monochromators</vt:lpstr>
      <vt:lpstr>Monochromators</vt:lpstr>
      <vt:lpstr>The truth about x-ray beams</vt:lpstr>
      <vt:lpstr>The truth about x-ray beams</vt:lpstr>
      <vt:lpstr>PowerPoint Presentation</vt:lpstr>
      <vt:lpstr>The truth about x-ray beams</vt:lpstr>
      <vt:lpstr>The truth about x-ray beams</vt:lpstr>
      <vt:lpstr>The truth about x-ray beams</vt:lpstr>
      <vt:lpstr>The truth about x-ray beams</vt:lpstr>
      <vt:lpstr>The truth about x-ray beams</vt:lpstr>
      <vt:lpstr>The truth about x-ray beams</vt:lpstr>
      <vt:lpstr>PowerPoint Presentation</vt:lpstr>
      <vt:lpstr>spectral dispersion</vt:lpstr>
      <vt:lpstr>spectral dispersion</vt:lpstr>
      <vt:lpstr>  dispersion = 0</vt:lpstr>
      <vt:lpstr>  dispersion = 0.014% (Si 111)</vt:lpstr>
      <vt:lpstr>  dispersion = 0.25% (CuKα)</vt:lpstr>
      <vt:lpstr>  dispersion = 0.6%</vt:lpstr>
      <vt:lpstr>  dispersion = 1.3%</vt:lpstr>
      <vt:lpstr>  dispersion = 2.6%</vt:lpstr>
      <vt:lpstr>  dispersion = 5.1%</vt:lpstr>
      <vt:lpstr>The truth about x-ray beams</vt:lpstr>
      <vt:lpstr>beam divergence</vt:lpstr>
      <vt:lpstr>beam divergence</vt:lpstr>
      <vt:lpstr>  divergence = 0 º</vt:lpstr>
      <vt:lpstr>  divergence = 0.3 º</vt:lpstr>
      <vt:lpstr>mosaic spread</vt:lpstr>
      <vt:lpstr>mosaic spread</vt:lpstr>
      <vt:lpstr>The truth about x-ray beams</vt:lpstr>
      <vt:lpstr>Air absorption</vt:lpstr>
      <vt:lpstr>Summary</vt:lpstr>
      <vt:lpstr>Correct beam center</vt:lpstr>
      <vt:lpstr>There are 16 different “beam centers”</vt:lpstr>
      <vt:lpstr>There are 16 different “beam centers”</vt:lpstr>
      <vt:lpstr>Re-indexing cheat sheet</vt:lpstr>
      <vt:lpstr>CCP4: aimless log</vt:lpstr>
      <vt:lpstr>CCP4: aimless log</vt:lpstr>
      <vt:lpstr>XDS: CORRECT.LP or XSCALE.LP</vt:lpstr>
      <vt:lpstr>XDS: CORRECT.LP or XSCALE.LP</vt:lpstr>
      <vt:lpstr>What you know when:</vt:lpstr>
      <vt:lpstr>Asymmetric Unit (ASU)</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Holton</dc:creator>
  <cp:lastModifiedBy>James_Holton</cp:lastModifiedBy>
  <cp:revision>288</cp:revision>
  <cp:lastPrinted>2017-11-15T17:40:41Z</cp:lastPrinted>
  <dcterms:created xsi:type="dcterms:W3CDTF">2011-09-30T06:31:32Z</dcterms:created>
  <dcterms:modified xsi:type="dcterms:W3CDTF">2025-10-13T22:29:33Z</dcterms:modified>
</cp:coreProperties>
</file>