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826" r:id="rId3"/>
    <p:sldMasterId id="2147483882" r:id="rId4"/>
    <p:sldMasterId id="2147483923" r:id="rId5"/>
    <p:sldMasterId id="2147483935" r:id="rId6"/>
    <p:sldMasterId id="2147484091" r:id="rId7"/>
    <p:sldMasterId id="2147484246" r:id="rId8"/>
    <p:sldMasterId id="2147484289" r:id="rId9"/>
    <p:sldMasterId id="2147484314" r:id="rId10"/>
    <p:sldMasterId id="2147484367" r:id="rId11"/>
    <p:sldMasterId id="2147484432" r:id="rId12"/>
    <p:sldMasterId id="2147484460" r:id="rId13"/>
    <p:sldMasterId id="2147484484" r:id="rId14"/>
    <p:sldMasterId id="2147484499" r:id="rId15"/>
    <p:sldMasterId id="2147484512" r:id="rId16"/>
    <p:sldMasterId id="2147484527" r:id="rId17"/>
    <p:sldMasterId id="2147484539" r:id="rId18"/>
    <p:sldMasterId id="2147484552" r:id="rId19"/>
    <p:sldMasterId id="2147484564" r:id="rId20"/>
  </p:sldMasterIdLst>
  <p:notesMasterIdLst>
    <p:notesMasterId r:id="rId206"/>
  </p:notesMasterIdLst>
  <p:handoutMasterIdLst>
    <p:handoutMasterId r:id="rId207"/>
  </p:handoutMasterIdLst>
  <p:sldIdLst>
    <p:sldId id="1581" r:id="rId21"/>
    <p:sldId id="1491" r:id="rId22"/>
    <p:sldId id="257" r:id="rId23"/>
    <p:sldId id="993" r:id="rId24"/>
    <p:sldId id="994" r:id="rId25"/>
    <p:sldId id="995" r:id="rId26"/>
    <p:sldId id="996" r:id="rId27"/>
    <p:sldId id="998" r:id="rId28"/>
    <p:sldId id="999" r:id="rId29"/>
    <p:sldId id="1000" r:id="rId30"/>
    <p:sldId id="1001" r:id="rId31"/>
    <p:sldId id="1002" r:id="rId32"/>
    <p:sldId id="1003" r:id="rId33"/>
    <p:sldId id="1004" r:id="rId34"/>
    <p:sldId id="1467" r:id="rId35"/>
    <p:sldId id="1361" r:id="rId36"/>
    <p:sldId id="1487" r:id="rId37"/>
    <p:sldId id="1488" r:id="rId38"/>
    <p:sldId id="1363" r:id="rId39"/>
    <p:sldId id="1364" r:id="rId40"/>
    <p:sldId id="1365" r:id="rId41"/>
    <p:sldId id="1366" r:id="rId42"/>
    <p:sldId id="1367" r:id="rId43"/>
    <p:sldId id="1384" r:id="rId44"/>
    <p:sldId id="1576" r:id="rId45"/>
    <p:sldId id="1385" r:id="rId46"/>
    <p:sldId id="1387" r:id="rId47"/>
    <p:sldId id="1388" r:id="rId48"/>
    <p:sldId id="1425" r:id="rId49"/>
    <p:sldId id="1426" r:id="rId50"/>
    <p:sldId id="1577" r:id="rId51"/>
    <p:sldId id="1578" r:id="rId52"/>
    <p:sldId id="1400" r:id="rId53"/>
    <p:sldId id="1302" r:id="rId54"/>
    <p:sldId id="1304" r:id="rId55"/>
    <p:sldId id="1303" r:id="rId56"/>
    <p:sldId id="1401" r:id="rId57"/>
    <p:sldId id="1402" r:id="rId58"/>
    <p:sldId id="1254" r:id="rId59"/>
    <p:sldId id="1255" r:id="rId60"/>
    <p:sldId id="1268" r:id="rId61"/>
    <p:sldId id="1269" r:id="rId62"/>
    <p:sldId id="1394" r:id="rId63"/>
    <p:sldId id="1396" r:id="rId64"/>
    <p:sldId id="1395" r:id="rId65"/>
    <p:sldId id="1397" r:id="rId66"/>
    <p:sldId id="1398" r:id="rId67"/>
    <p:sldId id="1573" r:id="rId68"/>
    <p:sldId id="1563" r:id="rId69"/>
    <p:sldId id="1562" r:id="rId70"/>
    <p:sldId id="1561" r:id="rId71"/>
    <p:sldId id="1564" r:id="rId72"/>
    <p:sldId id="1565" r:id="rId73"/>
    <p:sldId id="1566" r:id="rId74"/>
    <p:sldId id="1567" r:id="rId75"/>
    <p:sldId id="1568" r:id="rId76"/>
    <p:sldId id="1569" r:id="rId77"/>
    <p:sldId id="1570" r:id="rId78"/>
    <p:sldId id="1571" r:id="rId79"/>
    <p:sldId id="1572" r:id="rId80"/>
    <p:sldId id="1551" r:id="rId81"/>
    <p:sldId id="1552" r:id="rId82"/>
    <p:sldId id="1553" r:id="rId83"/>
    <p:sldId id="1554" r:id="rId84"/>
    <p:sldId id="1555" r:id="rId85"/>
    <p:sldId id="1556" r:id="rId86"/>
    <p:sldId id="1557" r:id="rId87"/>
    <p:sldId id="1212" r:id="rId88"/>
    <p:sldId id="1490" r:id="rId89"/>
    <p:sldId id="1560" r:id="rId90"/>
    <p:sldId id="1337" r:id="rId91"/>
    <p:sldId id="1335" r:id="rId92"/>
    <p:sldId id="1336" r:id="rId93"/>
    <p:sldId id="1305" r:id="rId94"/>
    <p:sldId id="1419" r:id="rId95"/>
    <p:sldId id="1420" r:id="rId96"/>
    <p:sldId id="1421" r:id="rId97"/>
    <p:sldId id="1422" r:id="rId98"/>
    <p:sldId id="1423" r:id="rId99"/>
    <p:sldId id="1231" r:id="rId100"/>
    <p:sldId id="1471" r:id="rId101"/>
    <p:sldId id="1472" r:id="rId102"/>
    <p:sldId id="1473" r:id="rId103"/>
    <p:sldId id="1474" r:id="rId104"/>
    <p:sldId id="1475" r:id="rId105"/>
    <p:sldId id="1476" r:id="rId106"/>
    <p:sldId id="1477" r:id="rId107"/>
    <p:sldId id="1478" r:id="rId108"/>
    <p:sldId id="1528" r:id="rId109"/>
    <p:sldId id="1579" r:id="rId110"/>
    <p:sldId id="1580" r:id="rId111"/>
    <p:sldId id="1313" r:id="rId112"/>
    <p:sldId id="1314" r:id="rId113"/>
    <p:sldId id="1315" r:id="rId114"/>
    <p:sldId id="1316" r:id="rId115"/>
    <p:sldId id="1317" r:id="rId116"/>
    <p:sldId id="1468" r:id="rId117"/>
    <p:sldId id="1318" r:id="rId118"/>
    <p:sldId id="1319" r:id="rId119"/>
    <p:sldId id="1323" r:id="rId120"/>
    <p:sldId id="1417" r:id="rId121"/>
    <p:sldId id="1529" r:id="rId122"/>
    <p:sldId id="1325" r:id="rId123"/>
    <p:sldId id="1326" r:id="rId124"/>
    <p:sldId id="1527" r:id="rId125"/>
    <p:sldId id="1530" r:id="rId126"/>
    <p:sldId id="1434" r:id="rId127"/>
    <p:sldId id="1327" r:id="rId128"/>
    <p:sldId id="1328" r:id="rId129"/>
    <p:sldId id="1329" r:id="rId130"/>
    <p:sldId id="1330" r:id="rId131"/>
    <p:sldId id="1331" r:id="rId132"/>
    <p:sldId id="1332" r:id="rId133"/>
    <p:sldId id="1333" r:id="rId134"/>
    <p:sldId id="1334" r:id="rId135"/>
    <p:sldId id="1341" r:id="rId136"/>
    <p:sldId id="1342" r:id="rId137"/>
    <p:sldId id="1338" r:id="rId138"/>
    <p:sldId id="1343" r:id="rId139"/>
    <p:sldId id="1344" r:id="rId140"/>
    <p:sldId id="1345" r:id="rId141"/>
    <p:sldId id="1346" r:id="rId142"/>
    <p:sldId id="1347" r:id="rId143"/>
    <p:sldId id="1348" r:id="rId144"/>
    <p:sldId id="1620" r:id="rId145"/>
    <p:sldId id="1424" r:id="rId146"/>
    <p:sldId id="1350" r:id="rId147"/>
    <p:sldId id="1351" r:id="rId148"/>
    <p:sldId id="1479" r:id="rId149"/>
    <p:sldId id="1480" r:id="rId150"/>
    <p:sldId id="1481" r:id="rId151"/>
    <p:sldId id="1482" r:id="rId152"/>
    <p:sldId id="1483" r:id="rId153"/>
    <p:sldId id="1484" r:id="rId154"/>
    <p:sldId id="1485" r:id="rId155"/>
    <p:sldId id="1352" r:id="rId156"/>
    <p:sldId id="1353" r:id="rId157"/>
    <p:sldId id="1354" r:id="rId158"/>
    <p:sldId id="1355" r:id="rId159"/>
    <p:sldId id="1356" r:id="rId160"/>
    <p:sldId id="1549" r:id="rId161"/>
    <p:sldId id="1550" r:id="rId162"/>
    <p:sldId id="1358" r:id="rId163"/>
    <p:sldId id="1359" r:id="rId164"/>
    <p:sldId id="1405" r:id="rId165"/>
    <p:sldId id="1489" r:id="rId166"/>
    <p:sldId id="1582" r:id="rId167"/>
    <p:sldId id="1586" r:id="rId168"/>
    <p:sldId id="1266" r:id="rId169"/>
    <p:sldId id="1290" r:id="rId170"/>
    <p:sldId id="1291" r:id="rId171"/>
    <p:sldId id="1292" r:id="rId172"/>
    <p:sldId id="1293" r:id="rId173"/>
    <p:sldId id="1587" r:id="rId174"/>
    <p:sldId id="1588" r:id="rId175"/>
    <p:sldId id="1589" r:id="rId176"/>
    <p:sldId id="1590" r:id="rId177"/>
    <p:sldId id="1591" r:id="rId178"/>
    <p:sldId id="1592" r:id="rId179"/>
    <p:sldId id="1593" r:id="rId180"/>
    <p:sldId id="1594" r:id="rId181"/>
    <p:sldId id="1595" r:id="rId182"/>
    <p:sldId id="1596" r:id="rId183"/>
    <p:sldId id="1597" r:id="rId184"/>
    <p:sldId id="1598" r:id="rId185"/>
    <p:sldId id="1599" r:id="rId186"/>
    <p:sldId id="1600" r:id="rId187"/>
    <p:sldId id="1602" r:id="rId188"/>
    <p:sldId id="1603" r:id="rId189"/>
    <p:sldId id="1604" r:id="rId190"/>
    <p:sldId id="1605" r:id="rId191"/>
    <p:sldId id="1606" r:id="rId192"/>
    <p:sldId id="1607" r:id="rId193"/>
    <p:sldId id="1608" r:id="rId194"/>
    <p:sldId id="1609" r:id="rId195"/>
    <p:sldId id="1610" r:id="rId196"/>
    <p:sldId id="1611" r:id="rId197"/>
    <p:sldId id="1612" r:id="rId198"/>
    <p:sldId id="1613" r:id="rId199"/>
    <p:sldId id="1614" r:id="rId200"/>
    <p:sldId id="1615" r:id="rId201"/>
    <p:sldId id="1616" r:id="rId202"/>
    <p:sldId id="1617" r:id="rId203"/>
    <p:sldId id="1618" r:id="rId204"/>
    <p:sldId id="1619" r:id="rId20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739"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5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slide" Target="slides/slide140.xml"/><Relationship Id="rId165" Type="http://schemas.openxmlformats.org/officeDocument/2006/relationships/slide" Target="slides/slide145.xml"/><Relationship Id="rId181" Type="http://schemas.openxmlformats.org/officeDocument/2006/relationships/slide" Target="slides/slide161.xml"/><Relationship Id="rId186" Type="http://schemas.openxmlformats.org/officeDocument/2006/relationships/slide" Target="slides/slide166.xml"/><Relationship Id="rId211" Type="http://schemas.openxmlformats.org/officeDocument/2006/relationships/tableStyles" Target="tableStyles.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71" Type="http://schemas.openxmlformats.org/officeDocument/2006/relationships/slide" Target="slides/slide151.xml"/><Relationship Id="rId176" Type="http://schemas.openxmlformats.org/officeDocument/2006/relationships/slide" Target="slides/slide156.xml"/><Relationship Id="rId192" Type="http://schemas.openxmlformats.org/officeDocument/2006/relationships/slide" Target="slides/slide172.xml"/><Relationship Id="rId197" Type="http://schemas.openxmlformats.org/officeDocument/2006/relationships/slide" Target="slides/slide177.xml"/><Relationship Id="rId206" Type="http://schemas.openxmlformats.org/officeDocument/2006/relationships/notesMaster" Target="notesMasters/notesMaster1.xml"/><Relationship Id="rId201" Type="http://schemas.openxmlformats.org/officeDocument/2006/relationships/slide" Target="slides/slide18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slide" Target="slides/slide146.xml"/><Relationship Id="rId182" Type="http://schemas.openxmlformats.org/officeDocument/2006/relationships/slide" Target="slides/slide162.xml"/><Relationship Id="rId187" Type="http://schemas.openxmlformats.org/officeDocument/2006/relationships/slide" Target="slides/slide1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172" Type="http://schemas.openxmlformats.org/officeDocument/2006/relationships/slide" Target="slides/slide152.xml"/><Relationship Id="rId193" Type="http://schemas.openxmlformats.org/officeDocument/2006/relationships/slide" Target="slides/slide173.xml"/><Relationship Id="rId202" Type="http://schemas.openxmlformats.org/officeDocument/2006/relationships/slide" Target="slides/slide182.xml"/><Relationship Id="rId207"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183"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199" Type="http://schemas.openxmlformats.org/officeDocument/2006/relationships/slide" Target="slides/slide179.xml"/><Relationship Id="rId203" Type="http://schemas.openxmlformats.org/officeDocument/2006/relationships/slide" Target="slides/slide183.xml"/><Relationship Id="rId208"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viewProps" Target="viewProps.xml"/><Relationship Id="rId190" Type="http://schemas.openxmlformats.org/officeDocument/2006/relationships/slide" Target="slides/slide170.xml"/><Relationship Id="rId204"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theme" Target="theme/theme1.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10/19/2023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106</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dirty="0"/>
              <a:t>Most notable </a:t>
            </a:r>
            <a:r>
              <a:rPr lang="en-US" dirty="0" err="1"/>
              <a:t>acheivements</a:t>
            </a:r>
            <a:r>
              <a:rPr lang="en-US" dirty="0"/>
              <a:t> are high brightness with very little “wasted” light.  The discovery made by Howard </a:t>
            </a:r>
            <a:r>
              <a:rPr lang="en-US" dirty="0" err="1" smtClean="0"/>
              <a:t>Padmore</a:t>
            </a:r>
            <a:r>
              <a:rPr lang="en-US" baseline="0" dirty="0" smtClean="0"/>
              <a:t> </a:t>
            </a:r>
            <a:r>
              <a:rPr lang="en-US" dirty="0" smtClean="0"/>
              <a:t>At </a:t>
            </a:r>
            <a:r>
              <a:rPr lang="en-US" dirty="0"/>
              <a:t>ALS showed that a 2:1 demagnification cancels nearly all of the spherical </a:t>
            </a:r>
            <a:r>
              <a:rPr lang="en-US" dirty="0" err="1"/>
              <a:t>abberations</a:t>
            </a:r>
            <a:r>
              <a:rPr lang="en-US" dirty="0"/>
              <a:t> in the parabolic/</a:t>
            </a:r>
            <a:r>
              <a:rPr lang="en-US" dirty="0" err="1"/>
              <a:t>torroid</a:t>
            </a:r>
            <a:r>
              <a:rPr lang="en-US" dirty="0"/>
              <a:t> system.  30-50% of the total x-ray intensity passes through the 100um pinhole.  The flux through the 100um pinhole at the </a:t>
            </a:r>
            <a:r>
              <a:rPr lang="en-US" dirty="0" err="1"/>
              <a:t>superbend</a:t>
            </a:r>
            <a:r>
              <a:rPr lang="en-US" dirty="0"/>
              <a:t> beamlines is comparable to that of the 5.0.2 wiggler or an APS bending magnet, but only 150 Watts of power must be dissipated by the beamline optics.  In contrast, wiggler beamlines must </a:t>
            </a:r>
            <a:r>
              <a:rPr lang="en-US" dirty="0" err="1"/>
              <a:t>disipate</a:t>
            </a:r>
            <a:r>
              <a:rPr lang="en-US" dirty="0"/>
              <a:t> kilowatts.  The optics here are much simpler and not exotic in any way.  The system is stable and robust.  There is never a need to re-focus the beam at a new wavelength.  Only a 2-minute automatic </a:t>
            </a:r>
            <a:r>
              <a:rPr lang="en-US" dirty="0" err="1"/>
              <a:t>tuneup</a:t>
            </a:r>
            <a:r>
              <a:rPr lang="en-US" dirty="0"/>
              <a:t> is recommended for very large energy changes (more than 1-2 </a:t>
            </a:r>
            <a:r>
              <a:rPr lang="en-US" dirty="0" err="1"/>
              <a:t>keV</a:t>
            </a:r>
            <a:r>
              <a:rPr 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68</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solidFill>
                  <a:prstClr val="black"/>
                </a:solidFill>
              </a:rPr>
              <a:pPr eaLnBrk="1" hangingPunct="1"/>
              <a:t>71</a:t>
            </a:fld>
            <a:endParaRPr 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72</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73</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89</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102</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745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363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682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10/19/2023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146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10/19/2023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938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10/19/2023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5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10/19/2023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8454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10/19/2023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37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10/19/2023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96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7535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62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571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678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9092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72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84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505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100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828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325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938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65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1368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267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0353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0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743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577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02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1666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746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95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79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43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294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5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464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608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5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259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857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075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701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4528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6620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7967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220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7247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6957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543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1534604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3643327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4707100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9154947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42349062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4275783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1745458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96620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5253183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2500681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8316283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199777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109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4983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38843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81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498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67111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8944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2999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145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365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811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962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8744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22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765247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225560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4814567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735623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7400030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9468241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6398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33486136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5901368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19354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028588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88566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2378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19719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10/16/2023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18696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10/16/2023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22822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10/16/2023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9336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10/16/2023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18595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10/16/2023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29960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10/16/2023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2292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5755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67686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328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1881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0071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6684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6118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7746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5181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2275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057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6081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2902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7947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6910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158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599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572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362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651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720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1501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469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89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43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DF5F19E-603B-4052-B53E-03F52A3F42A4}" type="datetimeFigureOut">
              <a:rPr lang="en-US" smtClean="0">
                <a:solidFill>
                  <a:prstClr val="black">
                    <a:tint val="75000"/>
                  </a:prstClr>
                </a:solidFill>
              </a:rPr>
              <a:pPr>
                <a:defRPr/>
              </a:pPr>
              <a:t>10/19/2023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BC9C986B-4ED6-4639-BE9B-DB61DF6F78C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144569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5401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A6BD030C-9D9D-4BFC-A45B-B3FBD39F0AC8}" type="datetimeFigureOut">
              <a:rPr lang="en-US" smtClean="0">
                <a:solidFill>
                  <a:prstClr val="black">
                    <a:tint val="75000"/>
                  </a:prstClr>
                </a:solidFill>
              </a:rPr>
              <a:pPr fontAlgn="auto">
                <a:spcBef>
                  <a:spcPts val="0"/>
                </a:spcBef>
                <a:spcAft>
                  <a:spcPts val="0"/>
                </a:spcAft>
              </a:pPr>
              <a:t>10/19/2023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F3E68692-B29E-451F-9037-8239D897418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57788470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115114"/>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2136083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532737"/>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defRPr/>
            </a:pPr>
            <a:fld id="{7C022F1D-6F4D-44C8-81AB-F57FA447BA02}" type="datetimeFigureOut">
              <a:rPr lang="en-US" smtClean="0">
                <a:solidFill>
                  <a:prstClr val="black">
                    <a:tint val="75000"/>
                  </a:prstClr>
                </a:solidFill>
              </a:rPr>
              <a:pPr fontAlgn="auto">
                <a:spcBef>
                  <a:spcPts val="0"/>
                </a:spcBef>
                <a:spcAft>
                  <a:spcPts val="0"/>
                </a:spcAft>
                <a:defRPr/>
              </a:pPr>
              <a:t>10/19/2023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defRPr/>
            </a:pPr>
            <a:fld id="{6D58FBEB-041A-43A5-B4BE-B00E6D8FD593}" type="slidenum">
              <a:rPr lang="en-US" smtClean="0">
                <a:solidFill>
                  <a:prstClr val="black">
                    <a:tint val="75000"/>
                  </a:prstClr>
                </a:solidFill>
              </a:rPr>
              <a:pPr fontAlgn="auto">
                <a:spcBef>
                  <a:spcPts val="0"/>
                </a:spcBef>
                <a:spcAft>
                  <a:spcPts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642397604"/>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10/16/2023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166998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10/16/2023</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616661107"/>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611072-B17A-4B81-AFEC-CC6FB451BC35}" type="datetimeFigureOut">
              <a:rPr lang="en-US" smtClean="0">
                <a:solidFill>
                  <a:prstClr val="black">
                    <a:tint val="75000"/>
                  </a:prstClr>
                </a:solidFill>
                <a:latin typeface="Calibri"/>
              </a:rPr>
              <a:pPr fontAlgn="auto">
                <a:spcBef>
                  <a:spcPts val="0"/>
                </a:spcBef>
                <a:spcAft>
                  <a:spcPts val="0"/>
                </a:spcAft>
              </a:pPr>
              <a:t>10/16/2023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0167DF9-56F6-4F4C-9102-CEED32ED134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4140606"/>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E25ACAFE-18D6-4EC4-B245-B3DF9E38C08E}" type="datetimeFigureOut">
              <a:rPr lang="en-US" smtClean="0">
                <a:solidFill>
                  <a:prstClr val="black">
                    <a:tint val="75000"/>
                  </a:prstClr>
                </a:solidFill>
                <a:cs typeface="Arial" charset="0"/>
              </a:rPr>
              <a:pPr fontAlgn="auto">
                <a:spcBef>
                  <a:spcPts val="0"/>
                </a:spcBef>
                <a:spcAft>
                  <a:spcPts val="0"/>
                </a:spcAft>
              </a:pPr>
              <a:t>10/19/2023</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D88E147C-6285-487E-B58A-0BD9EFAAED2B}"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0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59.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01.xml"/></Relationships>
</file>

<file path=ppt/slides/_rels/slide1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01.xml"/><Relationship Id="rId5" Type="http://schemas.openxmlformats.org/officeDocument/2006/relationships/image" Target="../media/image62.png"/><Relationship Id="rId4" Type="http://schemas.openxmlformats.org/officeDocument/2006/relationships/image" Target="../media/image61.png"/></Relationships>
</file>

<file path=ppt/slides/_rels/slide1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2.xml"/><Relationship Id="rId4" Type="http://schemas.openxmlformats.org/officeDocument/2006/relationships/image" Target="../media/image6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4.xml"/></Relationships>
</file>

<file path=ppt/slides/_rels/slide1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2.vml"/><Relationship Id="rId4" Type="http://schemas.openxmlformats.org/officeDocument/2006/relationships/image" Target="../media/image71.emf"/></Relationships>
</file>

<file path=ppt/slides/_rels/slide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24.xml"/></Relationships>
</file>

<file path=ppt/slides/_rels/slide1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4.xml"/><Relationship Id="rId4" Type="http://schemas.openxmlformats.org/officeDocument/2006/relationships/image" Target="../media/image7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7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35.xml"/></Relationships>
</file>

<file path=ppt/slides/_rels/slide176.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35.xml"/></Relationships>
</file>

<file path=ppt/slides/_rels/slide17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240.xml"/></Relationships>
</file>

<file path=ppt/slides/_rels/slide17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40.xml"/></Relationships>
</file>

<file path=ppt/slides/_rels/slide17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0.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40.xml"/></Relationships>
</file>

<file path=ppt/slides/_rels/slide1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0.xml"/></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0.xml"/></Relationships>
</file>

<file path=ppt/slides/_rels/slide18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40.xml"/></Relationships>
</file>

<file path=ppt/slides/_rels/slide18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40.xml"/></Relationships>
</file>

<file path=ppt/slides/_rels/slide18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14.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14.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61.xml"/><Relationship Id="rId1" Type="http://schemas.openxmlformats.org/officeDocument/2006/relationships/vmlDrawing" Target="../drawings/vmlDrawing3.vml"/><Relationship Id="rId5" Type="http://schemas.openxmlformats.org/officeDocument/2006/relationships/image" Target="../media/image18.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28.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29.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vmlDrawing" Target="../drawings/vmlDrawing7.vml"/><Relationship Id="rId4" Type="http://schemas.openxmlformats.org/officeDocument/2006/relationships/image" Target="../media/image3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8.vml"/><Relationship Id="rId4" Type="http://schemas.openxmlformats.org/officeDocument/2006/relationships/image" Target="../media/image31.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9.vml"/><Relationship Id="rId4" Type="http://schemas.openxmlformats.org/officeDocument/2006/relationships/image" Target="../media/image32.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6.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1.xml"/><Relationship Id="rId1" Type="http://schemas.openxmlformats.org/officeDocument/2006/relationships/vmlDrawing" Target="../drawings/vmlDrawing10.vml"/><Relationship Id="rId4" Type="http://schemas.openxmlformats.org/officeDocument/2006/relationships/image" Target="../media/image40.emf"/></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05386"/>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solidFill>
                  <a:srgbClr val="000000"/>
                </a:solidFill>
                <a:latin typeface="Arial Narrow" panose="020B0606020202030204" pitchFamily="34" charset="0"/>
                <a:cs typeface="Arial" charset="0"/>
              </a:rPr>
              <a:t>CSHL_beamline_2023.pptx</a:t>
            </a:r>
            <a:endParaRPr lang="en-US" altLang="en-US" sz="2400" dirty="0">
              <a:solidFill>
                <a:srgbClr val="000000"/>
              </a:solidFill>
              <a:latin typeface="Arial Narrow" panose="020B0606020202030204" pitchFamily="34" charset="0"/>
              <a:cs typeface="Arial" charset="0"/>
            </a:endParaRPr>
          </a:p>
        </p:txBody>
      </p:sp>
      <p:sp>
        <p:nvSpPr>
          <p:cNvPr id="7" name="Rectangle 8"/>
          <p:cNvSpPr txBox="1">
            <a:spLocks noChangeArrowheads="1"/>
          </p:cNvSpPr>
          <p:nvPr/>
        </p:nvSpPr>
        <p:spPr bwMode="auto">
          <a:xfrm>
            <a:off x="671285" y="2382076"/>
            <a:ext cx="7772400" cy="49514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spcBef>
                <a:spcPts val="1200"/>
              </a:spcBef>
              <a:buFontTx/>
              <a:buNone/>
            </a:pPr>
            <a:r>
              <a:rPr lang="en-US" altLang="en-US" b="1" kern="0" smtClean="0">
                <a:solidFill>
                  <a:srgbClr val="000000">
                    <a:lumMod val="75000"/>
                  </a:srgbClr>
                </a:solidFill>
                <a:cs typeface="Arial" panose="020B0604020202020204" pitchFamily="34" charset="0"/>
              </a:rPr>
              <a:t>UCSF</a:t>
            </a:r>
            <a:r>
              <a:rPr lang="en-US" altLang="en-US" b="1" kern="0" smtClean="0">
                <a:solidFill>
                  <a:srgbClr val="000066"/>
                </a:solidFill>
                <a:cs typeface="Arial" panose="020B0604020202020204" pitchFamily="34" charset="0"/>
              </a:rPr>
              <a:t>  </a:t>
            </a:r>
            <a:r>
              <a:rPr lang="en-US" altLang="en-US" b="1" kern="0" smtClean="0">
                <a:solidFill>
                  <a:srgbClr val="000000"/>
                </a:solidFill>
                <a:cs typeface="Arial" panose="020B0604020202020204" pitchFamily="34" charset="0"/>
              </a:rPr>
              <a:t> </a:t>
            </a:r>
            <a:r>
              <a:rPr lang="en-US" altLang="en-US" b="1" kern="0" smtClean="0">
                <a:solidFill>
                  <a:srgbClr val="663300"/>
                </a:solidFill>
                <a:cs typeface="Arial" panose="020B0604020202020204" pitchFamily="34" charset="0"/>
              </a:rPr>
              <a:t>LBNL</a:t>
            </a:r>
            <a:r>
              <a:rPr lang="en-US" altLang="en-US" b="1" kern="0" smtClean="0">
                <a:solidFill>
                  <a:srgbClr val="000000"/>
                </a:solidFill>
                <a:cs typeface="Arial" panose="020B0604020202020204" pitchFamily="34" charset="0"/>
              </a:rPr>
              <a:t>   </a:t>
            </a:r>
            <a:r>
              <a:rPr lang="en-US" altLang="en-US" b="1" kern="0" smtClean="0">
                <a:solidFill>
                  <a:srgbClr val="C00000"/>
                </a:solidFill>
                <a:cs typeface="Arial" panose="020B0604020202020204" pitchFamily="34" charset="0"/>
              </a:rPr>
              <a:t>SLAC</a:t>
            </a:r>
            <a:endParaRPr lang="en-US" altLang="en-US" sz="1800" b="1" kern="0" smtClean="0">
              <a:solidFill>
                <a:srgbClr val="000000"/>
              </a:solidFill>
              <a:cs typeface="Arial" panose="020B0604020202020204" pitchFamily="34" charset="0"/>
            </a:endParaRPr>
          </a:p>
          <a:p>
            <a:pPr algn="ctr" eaLnBrk="1" hangingPunct="1">
              <a:spcBef>
                <a:spcPts val="1200"/>
              </a:spcBef>
              <a:buFontTx/>
              <a:buNone/>
            </a:pPr>
            <a:r>
              <a:rPr lang="en-US" altLang="en-US" b="1" kern="0" smtClean="0">
                <a:solidFill>
                  <a:srgbClr val="000000"/>
                </a:solidFill>
                <a:cs typeface="Arial" panose="020B0604020202020204" pitchFamily="34" charset="0"/>
              </a:rPr>
              <a:t>ALS 8.3.1: TomAlberTron </a:t>
            </a:r>
            <a:endParaRPr lang="en-US" altLang="en-US" sz="1800" b="1" kern="0" smtClean="0">
              <a:solidFill>
                <a:srgbClr val="006600"/>
              </a:solidFill>
              <a:cs typeface="Arial" panose="020B0604020202020204" pitchFamily="34" charset="0"/>
            </a:endParaRPr>
          </a:p>
          <a:p>
            <a:pPr algn="ctr">
              <a:spcBef>
                <a:spcPts val="1200"/>
              </a:spcBef>
              <a:buFontTx/>
              <a:buNone/>
            </a:pPr>
            <a:r>
              <a:rPr lang="en-US" altLang="en-US" sz="1800" b="1" kern="0" smtClean="0">
                <a:solidFill>
                  <a:srgbClr val="000000">
                    <a:lumMod val="75000"/>
                  </a:srgbClr>
                </a:solidFill>
                <a:cs typeface="Arial" panose="020B0604020202020204" pitchFamily="34" charset="0"/>
              </a:rPr>
              <a:t>NIH NIGMS R01 GM124149 to Holton</a:t>
            </a:r>
          </a:p>
          <a:p>
            <a:pPr algn="ctr">
              <a:spcBef>
                <a:spcPts val="1200"/>
              </a:spcBef>
              <a:buFontTx/>
              <a:buNone/>
            </a:pPr>
            <a:r>
              <a:rPr lang="en-US" altLang="en-US" sz="1800" b="1" kern="0" smtClean="0">
                <a:solidFill>
                  <a:srgbClr val="000000">
                    <a:lumMod val="75000"/>
                  </a:srgbClr>
                </a:solidFill>
                <a:cs typeface="Arial" panose="020B0604020202020204" pitchFamily="34" charset="0"/>
              </a:rPr>
              <a:t>NIH NIAID P50 AI150476 to Krogan</a:t>
            </a:r>
          </a:p>
          <a:p>
            <a:pPr algn="ctr">
              <a:spcBef>
                <a:spcPts val="1200"/>
              </a:spcBef>
              <a:buFontTx/>
              <a:buNone/>
            </a:pPr>
            <a:r>
              <a:rPr lang="en-US" altLang="en-US" sz="1800" b="1" kern="0" smtClean="0">
                <a:solidFill>
                  <a:srgbClr val="000000">
                    <a:lumMod val="75000"/>
                  </a:srgbClr>
                </a:solidFill>
                <a:cs typeface="Arial" panose="020B0604020202020204" pitchFamily="34" charset="0"/>
              </a:rPr>
              <a:t>NIH NIAID U19 AI171110 to Krogan</a:t>
            </a:r>
          </a:p>
          <a:p>
            <a:pPr algn="ctr">
              <a:spcBef>
                <a:spcPts val="1200"/>
              </a:spcBef>
              <a:buFontTx/>
              <a:buNone/>
            </a:pPr>
            <a:r>
              <a:rPr lang="en-US" altLang="en-US" sz="1800" b="1" kern="0" smtClean="0">
                <a:solidFill>
                  <a:srgbClr val="663300"/>
                </a:solidFill>
                <a:cs typeface="Arial" panose="020B0604020202020204" pitchFamily="34" charset="0"/>
              </a:rPr>
              <a:t>NIH NIGMS P30 GM124169 to Adams</a:t>
            </a:r>
          </a:p>
          <a:p>
            <a:pPr algn="ctr">
              <a:spcBef>
                <a:spcPts val="1200"/>
              </a:spcBef>
              <a:buFontTx/>
              <a:buNone/>
            </a:pPr>
            <a:r>
              <a:rPr lang="en-US" altLang="en-US" sz="1800" b="1" kern="0" smtClean="0">
                <a:solidFill>
                  <a:srgbClr val="663300"/>
                </a:solidFill>
                <a:cs typeface="Arial" panose="020B0604020202020204" pitchFamily="34" charset="0"/>
              </a:rPr>
              <a:t>DOE-BER IDAT to Hura</a:t>
            </a:r>
          </a:p>
          <a:p>
            <a:pPr algn="ctr">
              <a:spcBef>
                <a:spcPts val="1200"/>
              </a:spcBef>
              <a:buFontTx/>
              <a:buNone/>
            </a:pPr>
            <a:r>
              <a:rPr lang="en-US" altLang="en-US" sz="1800" b="1" kern="0" smtClean="0">
                <a:solidFill>
                  <a:srgbClr val="C00000"/>
                </a:solidFill>
                <a:cs typeface="Arial" panose="020B0604020202020204" pitchFamily="34" charset="0"/>
              </a:rPr>
              <a:t>NIH NIGMS P41 GM103393 to Hodgson</a:t>
            </a:r>
          </a:p>
          <a:p>
            <a:pPr algn="ctr" eaLnBrk="1" hangingPunct="1">
              <a:spcBef>
                <a:spcPts val="1200"/>
              </a:spcBef>
              <a:buFontTx/>
              <a:buNone/>
            </a:pPr>
            <a:r>
              <a:rPr lang="en-US" altLang="en-US" sz="900" kern="0" smtClean="0">
                <a:solidFill>
                  <a:srgbClr val="000000"/>
                </a:solidFill>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endParaRPr lang="en-US" altLang="en-US" sz="900" kern="0" dirty="0" smtClean="0">
              <a:solidFill>
                <a:srgbClr val="000000"/>
              </a:solidFill>
              <a:cs typeface="Arial" panose="020B0604020202020204" pitchFamily="34" charset="0"/>
            </a:endParaRPr>
          </a:p>
        </p:txBody>
      </p:sp>
      <p:sp>
        <p:nvSpPr>
          <p:cNvPr id="8" name="TextBox 7"/>
          <p:cNvSpPr txBox="1"/>
          <p:nvPr/>
        </p:nvSpPr>
        <p:spPr>
          <a:xfrm>
            <a:off x="2811015" y="1549545"/>
            <a:ext cx="3480440"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latin typeface="Arial"/>
                <a:cs typeface="Arial" panose="020B0604020202020204" pitchFamily="34" charset="0"/>
              </a:rPr>
              <a:t>Robert </a:t>
            </a:r>
            <a:r>
              <a:rPr lang="en-US" dirty="0">
                <a:solidFill>
                  <a:srgbClr val="1F497D">
                    <a:lumMod val="75000"/>
                  </a:srgbClr>
                </a:solidFill>
                <a:latin typeface="Arial"/>
                <a:cs typeface="Arial" panose="020B0604020202020204" pitchFamily="34" charset="0"/>
              </a:rPr>
              <a:t>Stroud      James Fraser </a:t>
            </a:r>
            <a:endParaRPr lang="en-US" dirty="0" smtClean="0">
              <a:solidFill>
                <a:srgbClr val="1F497D">
                  <a:lumMod val="75000"/>
                </a:srgbClr>
              </a:solidFill>
              <a:latin typeface="Arial"/>
              <a:cs typeface="Arial" panose="020B0604020202020204" pitchFamily="34" charset="0"/>
            </a:endParaRPr>
          </a:p>
          <a:p>
            <a:pPr algn="ctr" fontAlgn="auto">
              <a:spcBef>
                <a:spcPts val="0"/>
              </a:spcBef>
              <a:spcAft>
                <a:spcPts val="0"/>
              </a:spcAft>
            </a:pPr>
            <a:r>
              <a:rPr lang="en-US" dirty="0" smtClean="0">
                <a:solidFill>
                  <a:srgbClr val="663300"/>
                </a:solidFill>
                <a:latin typeface="Arial"/>
                <a:cs typeface="Arial" panose="020B0604020202020204" pitchFamily="34" charset="0"/>
              </a:rPr>
              <a:t>Paul Adams   Greg </a:t>
            </a:r>
            <a:r>
              <a:rPr lang="en-US" dirty="0" err="1" smtClean="0">
                <a:solidFill>
                  <a:srgbClr val="663300"/>
                </a:solidFill>
                <a:latin typeface="Arial"/>
                <a:cs typeface="Arial" panose="020B0604020202020204" pitchFamily="34" charset="0"/>
              </a:rPr>
              <a:t>Hura</a:t>
            </a:r>
            <a:endParaRPr lang="en-US" dirty="0">
              <a:solidFill>
                <a:srgbClr val="663300"/>
              </a:solidFill>
              <a:latin typeface="Arial"/>
              <a:cs typeface="Arial" panose="020B0604020202020204" pitchFamily="34" charset="0"/>
            </a:endParaRPr>
          </a:p>
          <a:p>
            <a:pPr algn="ctr" fontAlgn="auto">
              <a:spcBef>
                <a:spcPts val="0"/>
              </a:spcBef>
              <a:spcAft>
                <a:spcPts val="0"/>
              </a:spcAft>
            </a:pPr>
            <a:r>
              <a:rPr lang="en-US" dirty="0" smtClean="0">
                <a:solidFill>
                  <a:prstClr val="black"/>
                </a:solidFill>
                <a:latin typeface="Arial"/>
                <a:cs typeface="Arial" panose="020B0604020202020204" pitchFamily="34" charset="0"/>
              </a:rPr>
              <a:t>   </a:t>
            </a:r>
            <a:r>
              <a:rPr lang="en-US" dirty="0" err="1" smtClean="0">
                <a:solidFill>
                  <a:srgbClr val="C00000"/>
                </a:solidFill>
                <a:latin typeface="Arial"/>
                <a:cs typeface="Arial" panose="020B0604020202020204" pitchFamily="34" charset="0"/>
              </a:rPr>
              <a:t>Aina</a:t>
            </a:r>
            <a:r>
              <a:rPr lang="en-US" dirty="0" smtClean="0">
                <a:solidFill>
                  <a:srgbClr val="C00000"/>
                </a:solidFill>
                <a:latin typeface="Arial"/>
                <a:cs typeface="Arial" panose="020B0604020202020204" pitchFamily="34" charset="0"/>
              </a:rPr>
              <a:t> </a:t>
            </a:r>
            <a:r>
              <a:rPr lang="en-US" dirty="0">
                <a:solidFill>
                  <a:srgbClr val="C00000"/>
                </a:solidFill>
                <a:latin typeface="Arial"/>
                <a:cs typeface="Arial" panose="020B0604020202020204" pitchFamily="34" charset="0"/>
              </a:rPr>
              <a:t>Cohen   Keith Hodgson</a:t>
            </a:r>
          </a:p>
        </p:txBody>
      </p:sp>
    </p:spTree>
    <p:extLst>
      <p:ext uri="{BB962C8B-B14F-4D97-AF65-F5344CB8AC3E}">
        <p14:creationId xmlns:p14="http://schemas.microsoft.com/office/powerpoint/2010/main" val="3857818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a:p>
            <a:pPr marL="0" indent="0">
              <a:spcBef>
                <a:spcPts val="1200"/>
              </a:spcBef>
              <a:buNone/>
            </a:pPr>
            <a:r>
              <a:rPr lang="en-US" dirty="0" smtClean="0"/>
              <a:t>                ..and diffraction-limited synchrotron</a:t>
            </a:r>
          </a:p>
        </p:txBody>
      </p:sp>
    </p:spTree>
    <p:extLst>
      <p:ext uri="{BB962C8B-B14F-4D97-AF65-F5344CB8AC3E}">
        <p14:creationId xmlns:p14="http://schemas.microsoft.com/office/powerpoint/2010/main" val="37386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Diffraction-limited light source</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lgn="ctr">
              <a:spcBef>
                <a:spcPts val="1200"/>
              </a:spcBef>
              <a:buNone/>
            </a:pPr>
            <a:r>
              <a:rPr lang="el-GR" sz="6000" dirty="0" smtClean="0"/>
              <a:t>λ</a:t>
            </a:r>
            <a:r>
              <a:rPr lang="en-US" sz="6000" dirty="0" smtClean="0"/>
              <a:t> ≈ 2 d sin</a:t>
            </a:r>
            <a:r>
              <a:rPr lang="el-GR" sz="6000" dirty="0" smtClean="0"/>
              <a:t>θ</a:t>
            </a:r>
            <a:endParaRPr lang="en-US" sz="6000" dirty="0" smtClean="0"/>
          </a:p>
          <a:p>
            <a:pPr marL="0" indent="0">
              <a:spcBef>
                <a:spcPts val="1200"/>
              </a:spcBef>
              <a:buNone/>
            </a:pPr>
            <a:r>
              <a:rPr lang="el-GR" sz="4000" dirty="0" smtClean="0"/>
              <a:t>λ</a:t>
            </a:r>
            <a:r>
              <a:rPr lang="en-US" sz="4000" dirty="0" smtClean="0"/>
              <a:t> = x-ray wavelength</a:t>
            </a:r>
          </a:p>
          <a:p>
            <a:pPr marL="0" indent="0">
              <a:spcBef>
                <a:spcPts val="1200"/>
              </a:spcBef>
              <a:buNone/>
            </a:pPr>
            <a:r>
              <a:rPr lang="en-US" sz="4000" dirty="0" smtClean="0"/>
              <a:t>d = electron/x-ray beam size</a:t>
            </a:r>
          </a:p>
          <a:p>
            <a:pPr marL="0" indent="0">
              <a:spcBef>
                <a:spcPts val="1200"/>
              </a:spcBef>
              <a:buNone/>
            </a:pPr>
            <a:r>
              <a:rPr lang="el-GR" sz="4000" dirty="0" smtClean="0"/>
              <a:t>θ</a:t>
            </a:r>
            <a:r>
              <a:rPr lang="en-US" sz="4000" dirty="0" smtClean="0"/>
              <a:t> = beam divergence</a:t>
            </a:r>
            <a:r>
              <a:rPr lang="en-US" sz="4000" dirty="0"/>
              <a:t>	</a:t>
            </a:r>
            <a:endParaRPr lang="en-US" sz="4000" dirty="0" smtClean="0"/>
          </a:p>
          <a:p>
            <a:pPr marL="0" indent="0" algn="ctr">
              <a:spcBef>
                <a:spcPts val="1200"/>
              </a:spcBef>
              <a:buNone/>
            </a:pPr>
            <a:r>
              <a:rPr lang="en-US" sz="4000" dirty="0" smtClean="0"/>
              <a:t>d = 1 Å / 100 µrad / 2 = 0.5 µm </a:t>
            </a:r>
          </a:p>
        </p:txBody>
      </p:sp>
    </p:spTree>
    <p:extLst>
      <p:ext uri="{BB962C8B-B14F-4D97-AF65-F5344CB8AC3E}">
        <p14:creationId xmlns:p14="http://schemas.microsoft.com/office/powerpoint/2010/main" val="128938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794623" y="2163115"/>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9811417">
            <a:off x="3827550" y="1690158"/>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25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27312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3 mm</a:t>
            </a:r>
            <a:endParaRPr lang="en-US" dirty="0">
              <a:solidFill>
                <a:srgbClr val="000000"/>
              </a:solidFill>
              <a:latin typeface="Arial"/>
            </a:endParaRP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Must be &lt; 0.2°</a:t>
              </a:r>
              <a:endParaRPr lang="en-US" sz="2400" dirty="0">
                <a:solidFill>
                  <a:srgbClr val="000000"/>
                </a:solidFill>
                <a:latin typeface="Arial"/>
              </a:endParaRP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1000 mm</a:t>
              </a:r>
              <a:endParaRPr lang="en-US" dirty="0">
                <a:solidFill>
                  <a:srgbClr val="000000"/>
                </a:solidFill>
                <a:latin typeface="Arial"/>
              </a:endParaRPr>
            </a:p>
          </p:txBody>
        </p:sp>
      </p:grpSp>
    </p:spTree>
    <p:extLst>
      <p:ext uri="{BB962C8B-B14F-4D97-AF65-F5344CB8AC3E}">
        <p14:creationId xmlns:p14="http://schemas.microsoft.com/office/powerpoint/2010/main" val="1904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smtClean="0"/>
              <a:t>There is a lens for X-rays!</a:t>
            </a:r>
            <a:endParaRPr lang="en-US" dirty="0"/>
          </a:p>
        </p:txBody>
      </p:sp>
      <p:sp>
        <p:nvSpPr>
          <p:cNvPr id="3" name="Rectangle 2"/>
          <p:cNvSpPr/>
          <p:nvPr/>
        </p:nvSpPr>
        <p:spPr>
          <a:xfrm>
            <a:off x="3257801" y="2334432"/>
            <a:ext cx="1998426" cy="218347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mm</a:t>
              </a:r>
              <a:endParaRPr lang="en-US" dirty="0">
                <a:solidFill>
                  <a:srgbClr val="000000"/>
                </a:solidFill>
                <a:latin typeface="Arial"/>
              </a:endParaRPr>
            </a:p>
          </p:txBody>
        </p:sp>
      </p:grpSp>
      <p:sp>
        <p:nvSpPr>
          <p:cNvPr id="2" name="Oval 1"/>
          <p:cNvSpPr/>
          <p:nvPr/>
        </p:nvSpPr>
        <p:spPr>
          <a:xfrm>
            <a:off x="2360626" y="2511767"/>
            <a:ext cx="1828800" cy="1828800"/>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41826" y="2519251"/>
            <a:ext cx="1828800" cy="182880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84220" y="2425958"/>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34526" y="2437226"/>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331" y="2056609"/>
            <a:ext cx="9153333" cy="2291807"/>
            <a:chOff x="-9331" y="2056609"/>
            <a:chExt cx="9153333" cy="2291807"/>
          </a:xfrm>
        </p:grpSpPr>
        <p:cxnSp>
          <p:nvCxnSpPr>
            <p:cNvPr id="11" name="Straight Arrow Connector 10"/>
            <p:cNvCxnSpPr/>
            <p:nvPr/>
          </p:nvCxnSpPr>
          <p:spPr>
            <a:xfrm flipV="1">
              <a:off x="617827" y="4089642"/>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2495952"/>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2" y="2056609"/>
              <a:ext cx="95410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0.1 mm</a:t>
              </a:r>
              <a:endParaRPr lang="en-US" dirty="0">
                <a:solidFill>
                  <a:srgbClr val="000000"/>
                </a:solidFill>
                <a:latin typeface="Arial"/>
              </a:endParaRPr>
            </a:p>
          </p:txBody>
        </p:sp>
        <p:grpSp>
          <p:nvGrpSpPr>
            <p:cNvPr id="10" name="Group 9"/>
            <p:cNvGrpSpPr/>
            <p:nvPr/>
          </p:nvGrpSpPr>
          <p:grpSpPr>
            <a:xfrm>
              <a:off x="-9331" y="2510285"/>
              <a:ext cx="9153333" cy="1838131"/>
              <a:chOff x="-9331" y="2510285"/>
              <a:chExt cx="9153333" cy="1838131"/>
            </a:xfrm>
          </p:grpSpPr>
          <p:sp>
            <p:nvSpPr>
              <p:cNvPr id="4" name="Rectangle 3"/>
              <p:cNvSpPr/>
              <p:nvPr/>
            </p:nvSpPr>
            <p:spPr>
              <a:xfrm>
                <a:off x="-9331" y="2731033"/>
                <a:ext cx="3881535" cy="1371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Chord 7"/>
              <p:cNvSpPr/>
              <p:nvPr/>
            </p:nvSpPr>
            <p:spPr>
              <a:xfrm rot="8340000">
                <a:off x="2351276" y="2510285"/>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ord 24"/>
              <p:cNvSpPr/>
              <p:nvPr/>
            </p:nvSpPr>
            <p:spPr>
              <a:xfrm rot="13260000" flipH="1">
                <a:off x="4357857" y="2519616"/>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rot="16200000">
                <a:off x="6222248" y="1181228"/>
                <a:ext cx="1371600" cy="4471909"/>
              </a:xfrm>
              <a:prstGeom prst="flowChartManualOpe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extBox 13"/>
          <p:cNvSpPr txBox="1"/>
          <p:nvPr/>
        </p:nvSpPr>
        <p:spPr>
          <a:xfrm>
            <a:off x="4023617" y="2420373"/>
            <a:ext cx="466794" cy="369332"/>
          </a:xfrm>
          <a:prstGeom prst="rect">
            <a:avLst/>
          </a:prstGeom>
          <a:noFill/>
        </p:spPr>
        <p:txBody>
          <a:bodyPr wrap="none" rtlCol="0">
            <a:spAutoFit/>
          </a:bodyPr>
          <a:lstStyle/>
          <a:p>
            <a:r>
              <a:rPr lang="en-US" dirty="0" smtClean="0"/>
              <a:t>Be</a:t>
            </a:r>
            <a:endParaRPr lang="en-US" dirty="0"/>
          </a:p>
        </p:txBody>
      </p:sp>
    </p:spTree>
    <p:extLst>
      <p:ext uri="{BB962C8B-B14F-4D97-AF65-F5344CB8AC3E}">
        <p14:creationId xmlns:p14="http://schemas.microsoft.com/office/powerpoint/2010/main" val="18234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Freeform 5"/>
          <p:cNvSpPr/>
          <p:nvPr/>
        </p:nvSpPr>
        <p:spPr>
          <a:xfrm>
            <a:off x="2238898" y="3099335"/>
            <a:ext cx="2154303" cy="2205254"/>
          </a:xfrm>
          <a:custGeom>
            <a:avLst/>
            <a:gdLst>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303" h="2205254">
                <a:moveTo>
                  <a:pt x="1101068" y="0"/>
                </a:moveTo>
                <a:cubicBezTo>
                  <a:pt x="967116" y="9625"/>
                  <a:pt x="833165" y="19251"/>
                  <a:pt x="773809" y="221381"/>
                </a:cubicBezTo>
                <a:cubicBezTo>
                  <a:pt x="714453" y="423511"/>
                  <a:pt x="821936" y="983381"/>
                  <a:pt x="744934" y="1212783"/>
                </a:cubicBezTo>
                <a:cubicBezTo>
                  <a:pt x="667932" y="1442185"/>
                  <a:pt x="435321" y="1490311"/>
                  <a:pt x="311797" y="1597793"/>
                </a:cubicBezTo>
                <a:cubicBezTo>
                  <a:pt x="188273" y="1705275"/>
                  <a:pt x="-31505" y="1759819"/>
                  <a:pt x="3788" y="1857676"/>
                </a:cubicBezTo>
                <a:cubicBezTo>
                  <a:pt x="39081" y="1955533"/>
                  <a:pt x="173835" y="2148037"/>
                  <a:pt x="523553" y="2184934"/>
                </a:cubicBezTo>
                <a:cubicBezTo>
                  <a:pt x="873271" y="2221831"/>
                  <a:pt x="1898362" y="2220227"/>
                  <a:pt x="2102096" y="2079057"/>
                </a:cubicBezTo>
                <a:cubicBezTo>
                  <a:pt x="2305830" y="1937887"/>
                  <a:pt x="1855047" y="1499936"/>
                  <a:pt x="1745961" y="1337911"/>
                </a:cubicBezTo>
                <a:cubicBezTo>
                  <a:pt x="1636875" y="1175886"/>
                  <a:pt x="1503725" y="1228825"/>
                  <a:pt x="1447578" y="1106905"/>
                </a:cubicBezTo>
                <a:cubicBezTo>
                  <a:pt x="1391431" y="984985"/>
                  <a:pt x="1418702" y="779646"/>
                  <a:pt x="1409077" y="606391"/>
                </a:cubicBezTo>
                <a:cubicBezTo>
                  <a:pt x="1399452" y="433136"/>
                  <a:pt x="1486079" y="89836"/>
                  <a:pt x="1389826" y="67377"/>
                </a:cubicBezTo>
                <a:lnTo>
                  <a:pt x="110106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8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8000"/>
                    </a14:imgEffect>
                  </a14:imgLayer>
                </a14:imgProps>
              </a:ext>
              <a:ext uri="{28A0092B-C50C-407E-A947-70E740481C1C}">
                <a14:useLocalDpi xmlns:a14="http://schemas.microsoft.com/office/drawing/2010/main" val="0"/>
              </a:ext>
            </a:extLst>
          </a:blip>
          <a:srcRect r="21541" b="21555"/>
          <a:stretch>
            <a:fillRect/>
          </a:stretch>
        </p:blipFill>
        <p:spPr bwMode="auto">
          <a:xfrm>
            <a:off x="-1408438" y="-2381692"/>
            <a:ext cx="12319593" cy="9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7" name="Group 11"/>
          <p:cNvGrpSpPr>
            <a:grpSpLocks/>
          </p:cNvGrpSpPr>
          <p:nvPr/>
        </p:nvGrpSpPr>
        <p:grpSpPr bwMode="auto">
          <a:xfrm>
            <a:off x="808222" y="2735484"/>
            <a:ext cx="3995738" cy="2246313"/>
            <a:chOff x="268" y="1718"/>
            <a:chExt cx="2517" cy="1415"/>
          </a:xfrm>
        </p:grpSpPr>
        <p:sp>
          <p:nvSpPr>
            <p:cNvPr id="50181" name="Text Box 5"/>
            <p:cNvSpPr txBox="1">
              <a:spLocks noChangeArrowheads="1"/>
            </p:cNvSpPr>
            <p:nvPr/>
          </p:nvSpPr>
          <p:spPr bwMode="auto">
            <a:xfrm>
              <a:off x="268" y="1718"/>
              <a:ext cx="200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smtClean="0">
                  <a:solidFill>
                    <a:schemeClr val="bg1"/>
                  </a:solidFill>
                </a:rPr>
                <a:t>Single crystal</a:t>
              </a:r>
              <a:endParaRPr lang="en-US" altLang="en-US" sz="3600" b="1" baseline="-25000" dirty="0">
                <a:solidFill>
                  <a:schemeClr val="bg1"/>
                </a:solidFill>
              </a:endParaRPr>
            </a:p>
          </p:txBody>
        </p:sp>
        <p:sp>
          <p:nvSpPr>
            <p:cNvPr id="50184" name="Line 8"/>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859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004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Tree>
    <p:extLst>
      <p:ext uri="{BB962C8B-B14F-4D97-AF65-F5344CB8AC3E}">
        <p14:creationId xmlns:p14="http://schemas.microsoft.com/office/powerpoint/2010/main" val="1584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5190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10.104°</a:t>
            </a:r>
            <a:endParaRPr lang="en-US" dirty="0">
              <a:solidFill>
                <a:srgbClr val="000000"/>
              </a:solidFill>
              <a:latin typeface="Arial"/>
            </a:endParaRPr>
          </a:p>
        </p:txBody>
      </p:sp>
      <p:sp>
        <p:nvSpPr>
          <p:cNvPr id="38" name="TextBox 37"/>
          <p:cNvSpPr txBox="1"/>
          <p:nvPr/>
        </p:nvSpPr>
        <p:spPr>
          <a:xfrm rot="20411706">
            <a:off x="6746022" y="202743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Tree>
    <p:extLst>
      <p:ext uri="{BB962C8B-B14F-4D97-AF65-F5344CB8AC3E}">
        <p14:creationId xmlns:p14="http://schemas.microsoft.com/office/powerpoint/2010/main" val="9894327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Tree>
    <p:extLst>
      <p:ext uri="{BB962C8B-B14F-4D97-AF65-F5344CB8AC3E}">
        <p14:creationId xmlns:p14="http://schemas.microsoft.com/office/powerpoint/2010/main" val="22856481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21" name="TextBox 20"/>
          <p:cNvSpPr txBox="1"/>
          <p:nvPr/>
        </p:nvSpPr>
        <p:spPr>
          <a:xfrm>
            <a:off x="7831705" y="2800760"/>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 name="TextBox 1"/>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8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
        <p:nvSpPr>
          <p:cNvPr id="21" name="TextBox 20"/>
          <p:cNvSpPr txBox="1"/>
          <p:nvPr/>
        </p:nvSpPr>
        <p:spPr>
          <a:xfrm>
            <a:off x="7831705" y="2800760"/>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0" name="TextBox 49"/>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2636010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sp>
        <p:nvSpPr>
          <p:cNvPr id="37" name="TextBox 36"/>
          <p:cNvSpPr txBox="1"/>
          <p:nvPr/>
        </p:nvSpPr>
        <p:spPr>
          <a:xfrm rot="21352348">
            <a:off x="1283408" y="3766939"/>
            <a:ext cx="111761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1.84°</a:t>
            </a:r>
            <a:endParaRPr lang="en-US" dirty="0">
              <a:solidFill>
                <a:srgbClr val="000000"/>
              </a:solidFill>
              <a:latin typeface="Arial"/>
            </a:endParaRPr>
          </a:p>
        </p:txBody>
      </p:sp>
      <p:sp>
        <p:nvSpPr>
          <p:cNvPr id="38" name="TextBox 37"/>
          <p:cNvSpPr txBox="1"/>
          <p:nvPr/>
        </p:nvSpPr>
        <p:spPr>
          <a:xfrm rot="21372597">
            <a:off x="6721092" y="2892106"/>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200" dirty="0" smtClean="0">
                  <a:solidFill>
                    <a:srgbClr val="000000"/>
                  </a:solidFill>
                </a:rPr>
                <a:t>Mo/C</a:t>
              </a:r>
              <a:endParaRPr lang="en-US" sz="3200" dirty="0">
                <a:solidFill>
                  <a:srgbClr val="000000"/>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24 Å</a:t>
              </a:r>
              <a:endParaRPr lang="en-US" dirty="0">
                <a:solidFill>
                  <a:srgbClr val="000000"/>
                </a:solidFill>
                <a:latin typeface="Arial"/>
              </a:endParaRP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Multilayer optics</a:t>
            </a:r>
            <a:endParaRPr lang="en-US" sz="3200" dirty="0">
              <a:solidFill>
                <a:srgbClr val="000000"/>
              </a:solidFill>
              <a:latin typeface="Arial"/>
            </a:endParaRPr>
          </a:p>
        </p:txBody>
      </p:sp>
    </p:spTree>
    <p:extLst>
      <p:ext uri="{BB962C8B-B14F-4D97-AF65-F5344CB8AC3E}">
        <p14:creationId xmlns:p14="http://schemas.microsoft.com/office/powerpoint/2010/main" val="34517837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13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66138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4400" dirty="0">
                <a:solidFill>
                  <a:srgbClr val="000000"/>
                </a:solidFill>
                <a:cs typeface="Arial" pitchFamily="34" charset="0"/>
              </a:rPr>
              <a:t>The </a:t>
            </a:r>
            <a:r>
              <a:rPr lang="en-US" sz="4400" dirty="0" smtClean="0">
                <a:solidFill>
                  <a:srgbClr val="000000"/>
                </a:solidFill>
                <a:cs typeface="Arial" pitchFamily="34" charset="0"/>
              </a:rPr>
              <a:t>number of </a:t>
            </a:r>
            <a:r>
              <a:rPr lang="en-US" sz="4400" dirty="0" smtClean="0">
                <a:solidFill>
                  <a:srgbClr val="00B050"/>
                </a:solidFill>
                <a:cs typeface="Arial" pitchFamily="34" charset="0"/>
              </a:rPr>
              <a:t>photons </a:t>
            </a:r>
            <a:r>
              <a:rPr lang="en-US" sz="4400" dirty="0" smtClean="0">
                <a:solidFill>
                  <a:srgbClr val="000000"/>
                </a:solidFill>
                <a:cs typeface="Arial" pitchFamily="34" charset="0"/>
              </a:rPr>
              <a:t>scattered</a:t>
            </a: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b</a:t>
            </a:r>
            <a:r>
              <a:rPr lang="en-US" sz="4400" dirty="0" smtClean="0">
                <a:solidFill>
                  <a:srgbClr val="000000"/>
                </a:solidFill>
                <a:cs typeface="Arial" pitchFamily="34" charset="0"/>
              </a:rPr>
              <a:t>efore crystal is dead</a:t>
            </a:r>
            <a:endParaRPr lang="en-US" sz="4400" dirty="0">
              <a:solidFill>
                <a:srgbClr val="000000"/>
              </a:solidFill>
              <a:cs typeface="Arial" pitchFamily="34" charset="0"/>
            </a:endParaRP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is </a:t>
            </a:r>
            <a:r>
              <a:rPr lang="en-US" sz="4400" b="1" dirty="0">
                <a:solidFill>
                  <a:srgbClr val="FF0000"/>
                </a:solidFill>
                <a:cs typeface="Arial" pitchFamily="34" charset="0"/>
              </a:rPr>
              <a:t>independent</a:t>
            </a:r>
          </a:p>
          <a:p>
            <a:pPr algn="ctr" eaLnBrk="1" fontAlgn="auto" hangingPunct="1">
              <a:spcBef>
                <a:spcPts val="0"/>
              </a:spcBef>
              <a:spcAft>
                <a:spcPts val="0"/>
              </a:spcAft>
            </a:pPr>
            <a:r>
              <a:rPr lang="en-US" sz="4400" dirty="0">
                <a:solidFill>
                  <a:srgbClr val="000000"/>
                </a:solidFill>
                <a:cs typeface="Arial" pitchFamily="34" charset="0"/>
              </a:rPr>
              <a:t>of data collection </a:t>
            </a:r>
            <a:r>
              <a:rPr lang="en-US" sz="4400" dirty="0" smtClean="0">
                <a:solidFill>
                  <a:srgbClr val="000000"/>
                </a:solidFill>
                <a:cs typeface="Arial" pitchFamily="34" charset="0"/>
              </a:rPr>
              <a:t>time</a:t>
            </a: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a:solidFill>
                  <a:srgbClr val="000000"/>
                </a:solidFill>
                <a:latin typeface="Arial"/>
              </a:rPr>
              <a:t>Henderson, 1990; Gonzalez &amp; Nave, 1994; Glaeser</a:t>
            </a:r>
            <a:r>
              <a:rPr lang="en-US" i="1">
                <a:solidFill>
                  <a:srgbClr val="000000"/>
                </a:solidFill>
                <a:latin typeface="Arial"/>
              </a:rPr>
              <a:t> et al.</a:t>
            </a:r>
            <a:r>
              <a:rPr lang="en-US">
                <a:solidFill>
                  <a:srgbClr val="000000"/>
                </a:solidFill>
                <a:latin typeface="Arial"/>
              </a:rPr>
              <a:t>, 2000; Sliz</a:t>
            </a:r>
            <a:r>
              <a:rPr lang="en-US" i="1">
                <a:solidFill>
                  <a:srgbClr val="000000"/>
                </a:solidFill>
                <a:latin typeface="Arial"/>
              </a:rPr>
              <a:t> et al.</a:t>
            </a:r>
            <a:r>
              <a:rPr lang="en-US">
                <a:solidFill>
                  <a:srgbClr val="000000"/>
                </a:solidFill>
                <a:latin typeface="Arial"/>
              </a:rPr>
              <a:t>, 2003; Leiros</a:t>
            </a:r>
            <a:r>
              <a:rPr lang="en-US" i="1">
                <a:solidFill>
                  <a:srgbClr val="000000"/>
                </a:solidFill>
                <a:latin typeface="Arial"/>
              </a:rPr>
              <a:t> et al.</a:t>
            </a:r>
            <a:r>
              <a:rPr lang="en-US">
                <a:solidFill>
                  <a:srgbClr val="000000"/>
                </a:solidFill>
                <a:latin typeface="Arial"/>
              </a:rPr>
              <a:t>, 2006; Owen</a:t>
            </a:r>
            <a:r>
              <a:rPr lang="en-US" i="1">
                <a:solidFill>
                  <a:srgbClr val="000000"/>
                </a:solidFill>
                <a:latin typeface="Arial"/>
              </a:rPr>
              <a:t> et al.</a:t>
            </a:r>
            <a:r>
              <a:rPr lang="en-US">
                <a:solidFill>
                  <a:srgbClr val="000000"/>
                </a:solidFill>
                <a:latin typeface="Arial"/>
              </a:rPr>
              <a:t>, 2006; Garman &amp; McSweeney, 2006; Garman &amp; Nave, 2009; Holton, 2009</a:t>
            </a:r>
          </a:p>
        </p:txBody>
      </p:sp>
    </p:spTree>
    <p:extLst>
      <p:ext uri="{BB962C8B-B14F-4D97-AF65-F5344CB8AC3E}">
        <p14:creationId xmlns:p14="http://schemas.microsoft.com/office/powerpoint/2010/main" val="315461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942632592"/>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918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0260690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03498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5955586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722336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33624360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090107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90942398"/>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547656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5454710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time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21214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1323439"/>
          </a:xfrm>
          <a:prstGeom prst="rect">
            <a:avLst/>
          </a:prstGeom>
          <a:noFill/>
        </p:spPr>
        <p:txBody>
          <a:bodyPr wrap="none" rtlCol="0">
            <a:spAutoFit/>
          </a:bodyPr>
          <a:lstStyle/>
          <a:p>
            <a:r>
              <a:rPr lang="en-US" sz="4000" dirty="0" smtClean="0">
                <a:solidFill>
                  <a:srgbClr val="000000"/>
                </a:solidFill>
              </a:rPr>
              <a:t>Two-color experiment (ca 1914)</a:t>
            </a:r>
          </a:p>
          <a:p>
            <a:pPr algn="ctr"/>
            <a:r>
              <a:rPr lang="en-US" sz="4000" dirty="0" smtClean="0">
                <a:solidFill>
                  <a:srgbClr val="000000"/>
                </a:solidFill>
              </a:rPr>
              <a:t>(Cu source)</a:t>
            </a:r>
            <a:endParaRPr lang="en-US" sz="4000" dirty="0">
              <a:solidFill>
                <a:srgbClr val="000000"/>
              </a:solidFill>
            </a:endParaRPr>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solidFill>
                  <a:srgbClr val="000000"/>
                </a:solidFill>
              </a:rPr>
              <a:t>20 eV</a:t>
            </a:r>
            <a:endParaRPr lang="en-US" dirty="0">
              <a:solidFill>
                <a:srgbClr val="000000"/>
              </a:solidFill>
            </a:endParaRPr>
          </a:p>
        </p:txBody>
      </p:sp>
    </p:spTree>
    <p:extLst>
      <p:ext uri="{BB962C8B-B14F-4D97-AF65-F5344CB8AC3E}">
        <p14:creationId xmlns:p14="http://schemas.microsoft.com/office/powerpoint/2010/main" val="282087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2429093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219020207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25384260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4167215507"/>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2003910333"/>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818760781"/>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723533119"/>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3108550928"/>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79040432"/>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0752340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160657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4460848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2804960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3911445262"/>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sz="2400" b="1">
              <a:solidFill>
                <a:srgbClr val="333399"/>
              </a:solidFill>
              <a:latin typeface="Aria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Tree>
    <p:extLst>
      <p:ext uri="{BB962C8B-B14F-4D97-AF65-F5344CB8AC3E}">
        <p14:creationId xmlns:p14="http://schemas.microsoft.com/office/powerpoint/2010/main" val="204550368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225445387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13405428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4063161186"/>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830535" name="Chart" r:id="rId3" imgW="6659809" imgH="4008199" progId="MSGraph.Chart.8">
                  <p:embed followColorScheme="full"/>
                </p:oleObj>
              </mc:Choice>
              <mc:Fallback>
                <p:oleObj name="Chart" r:id="rId3" imgW="6659809" imgH="4008199"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331192223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“true multiplicity” for anomalous</a:t>
            </a: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728684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cs typeface="Arial" panose="020B0604020202020204" pitchFamily="34" charset="0"/>
              </a:rPr>
              <a:t>Correct beam center</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421241" y="1366462"/>
            <a:ext cx="5722705"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155.063 155.647</a:t>
            </a:r>
          </a:p>
          <a:p>
            <a:pPr fontAlgn="auto">
              <a:lnSpc>
                <a:spcPct val="150000"/>
              </a:lnSpc>
              <a:spcBef>
                <a:spcPts val="0"/>
              </a:spcBef>
              <a:spcAft>
                <a:spcPts val="0"/>
              </a:spcAft>
            </a:pPr>
            <a:r>
              <a:rPr lang="en-US" sz="4400" dirty="0" smtClean="0">
                <a:solidFill>
                  <a:prstClr val="black"/>
                </a:solidFill>
                <a:latin typeface="Arial"/>
              </a:rPr>
              <a:t>159.353 155.063</a:t>
            </a:r>
          </a:p>
          <a:p>
            <a:pPr fontAlgn="auto">
              <a:lnSpc>
                <a:spcPct val="150000"/>
              </a:lnSpc>
              <a:spcBef>
                <a:spcPts val="0"/>
              </a:spcBef>
              <a:spcAft>
                <a:spcPts val="0"/>
              </a:spcAft>
            </a:pPr>
            <a:r>
              <a:rPr lang="en-US" sz="4400" dirty="0" smtClean="0">
                <a:solidFill>
                  <a:prstClr val="black"/>
                </a:solidFill>
                <a:latin typeface="Arial"/>
              </a:rPr>
              <a:t>159.301 155.011</a:t>
            </a:r>
          </a:p>
          <a:p>
            <a:pPr fontAlgn="auto">
              <a:lnSpc>
                <a:spcPct val="150000"/>
              </a:lnSpc>
              <a:spcBef>
                <a:spcPts val="0"/>
              </a:spcBef>
              <a:spcAft>
                <a:spcPts val="0"/>
              </a:spcAft>
            </a:pPr>
            <a:r>
              <a:rPr lang="en-US" sz="4400" dirty="0" smtClean="0">
                <a:solidFill>
                  <a:prstClr val="black"/>
                </a:solidFill>
                <a:latin typeface="Arial"/>
              </a:rPr>
              <a:t>1512.73 1554.57</a:t>
            </a:r>
          </a:p>
          <a:p>
            <a:pPr fontAlgn="auto">
              <a:lnSpc>
                <a:spcPct val="150000"/>
              </a:lnSpc>
              <a:spcBef>
                <a:spcPts val="0"/>
              </a:spcBef>
              <a:spcAft>
                <a:spcPts val="0"/>
              </a:spcAft>
            </a:pPr>
            <a:r>
              <a:rPr lang="en-US" sz="4400" dirty="0" smtClean="0">
                <a:solidFill>
                  <a:prstClr val="black"/>
                </a:solidFill>
                <a:latin typeface="Arial"/>
              </a:rPr>
              <a:t>155.063 159.356 -250</a:t>
            </a:r>
            <a:endParaRPr lang="en-US" sz="4400" dirty="0">
              <a:solidFill>
                <a:prstClr val="black"/>
              </a:solidFill>
              <a:latin typeface="Arial"/>
            </a:endParaRPr>
          </a:p>
        </p:txBody>
      </p:sp>
      <p:sp>
        <p:nvSpPr>
          <p:cNvPr id="4" name="TextBox 3"/>
          <p:cNvSpPr txBox="1"/>
          <p:nvPr/>
        </p:nvSpPr>
        <p:spPr>
          <a:xfrm>
            <a:off x="6308333" y="1366462"/>
            <a:ext cx="2835668"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ADXV </a:t>
            </a:r>
          </a:p>
          <a:p>
            <a:pPr fontAlgn="auto">
              <a:lnSpc>
                <a:spcPct val="150000"/>
              </a:lnSpc>
              <a:spcBef>
                <a:spcPts val="0"/>
              </a:spcBef>
              <a:spcAft>
                <a:spcPts val="0"/>
              </a:spcAft>
            </a:pPr>
            <a:r>
              <a:rPr lang="en-US" sz="4400" dirty="0" smtClean="0">
                <a:solidFill>
                  <a:prstClr val="black"/>
                </a:solidFill>
                <a:latin typeface="Arial"/>
              </a:rPr>
              <a:t>HKL2000 </a:t>
            </a:r>
          </a:p>
          <a:p>
            <a:pPr fontAlgn="auto">
              <a:lnSpc>
                <a:spcPct val="150000"/>
              </a:lnSpc>
              <a:spcBef>
                <a:spcPts val="0"/>
              </a:spcBef>
              <a:spcAft>
                <a:spcPts val="0"/>
              </a:spcAft>
            </a:pPr>
            <a:r>
              <a:rPr lang="en-US" sz="4400" dirty="0" smtClean="0">
                <a:solidFill>
                  <a:prstClr val="black"/>
                </a:solidFill>
                <a:latin typeface="Arial"/>
              </a:rPr>
              <a:t>MOSFLM</a:t>
            </a:r>
          </a:p>
          <a:p>
            <a:pPr fontAlgn="auto">
              <a:lnSpc>
                <a:spcPct val="150000"/>
              </a:lnSpc>
              <a:spcBef>
                <a:spcPts val="0"/>
              </a:spcBef>
              <a:spcAft>
                <a:spcPts val="0"/>
              </a:spcAft>
            </a:pPr>
            <a:r>
              <a:rPr lang="en-US" sz="4400" dirty="0" smtClean="0">
                <a:solidFill>
                  <a:prstClr val="black"/>
                </a:solidFill>
                <a:latin typeface="Arial"/>
              </a:rPr>
              <a:t>XDS</a:t>
            </a:r>
          </a:p>
          <a:p>
            <a:pPr fontAlgn="auto">
              <a:lnSpc>
                <a:spcPct val="150000"/>
              </a:lnSpc>
              <a:spcBef>
                <a:spcPts val="0"/>
              </a:spcBef>
              <a:spcAft>
                <a:spcPts val="0"/>
              </a:spcAft>
            </a:pPr>
            <a:r>
              <a:rPr lang="en-US" sz="4400" dirty="0" smtClean="0">
                <a:solidFill>
                  <a:prstClr val="black"/>
                </a:solidFill>
                <a:latin typeface="Arial"/>
              </a:rPr>
              <a:t>DIALS</a:t>
            </a:r>
            <a:endParaRPr lang="en-US" sz="4400" dirty="0">
              <a:solidFill>
                <a:prstClr val="black"/>
              </a:solidFill>
              <a:latin typeface="Arial"/>
            </a:endParaRPr>
          </a:p>
        </p:txBody>
      </p:sp>
    </p:spTree>
    <p:extLst>
      <p:ext uri="{BB962C8B-B14F-4D97-AF65-F5344CB8AC3E}">
        <p14:creationId xmlns:p14="http://schemas.microsoft.com/office/powerpoint/2010/main" val="10463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pic>
        <p:nvPicPr>
          <p:cNvPr id="19"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2973694" y="479523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a:off x="4622636" y="337786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grpSp>
        <p:nvGrpSpPr>
          <p:cNvPr id="3" name="Group 2"/>
          <p:cNvGrpSpPr/>
          <p:nvPr/>
        </p:nvGrpSpPr>
        <p:grpSpPr>
          <a:xfrm>
            <a:off x="3773713" y="1262742"/>
            <a:ext cx="1335315" cy="4891314"/>
            <a:chOff x="1795190" y="1262742"/>
            <a:chExt cx="5099096" cy="4891314"/>
          </a:xfrm>
        </p:grpSpPr>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grpSp>
      <p:pic>
        <p:nvPicPr>
          <p:cNvPr id="1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5949123" y="4437701"/>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53916" flipH="1">
            <a:off x="6679705" y="2392092"/>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6084">
            <a:off x="982846" y="2377731"/>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Holton\AppData\Local\Microsoft\Windows\Temporary Internet Files\Content.IE5\Q7VL0QR2\Photog_trans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45" y="3609976"/>
            <a:ext cx="1972355" cy="2382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6801" y="1262742"/>
            <a:ext cx="2242922" cy="954107"/>
          </a:xfrm>
          <a:prstGeom prst="rect">
            <a:avLst/>
          </a:prstGeom>
          <a:noFill/>
        </p:spPr>
        <p:txBody>
          <a:bodyPr wrap="none" rtlCol="0">
            <a:spAutoFit/>
          </a:bodyPr>
          <a:lstStyle/>
          <a:p>
            <a:pPr>
              <a:defRPr/>
            </a:pPr>
            <a:r>
              <a:rPr lang="en-US" sz="2800" b="1" dirty="0" smtClean="0">
                <a:solidFill>
                  <a:prstClr val="black"/>
                </a:solidFill>
                <a:cs typeface="Arial" panose="020B0604020202020204" pitchFamily="34" charset="0"/>
              </a:rPr>
              <a:t>Cameraman</a:t>
            </a:r>
          </a:p>
          <a:p>
            <a:pP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
        <p:nvSpPr>
          <p:cNvPr id="19" name="TextBox 18"/>
          <p:cNvSpPr txBox="1"/>
          <p:nvPr/>
        </p:nvSpPr>
        <p:spPr>
          <a:xfrm>
            <a:off x="6640280" y="1378856"/>
            <a:ext cx="1164101" cy="954107"/>
          </a:xfrm>
          <a:prstGeom prst="rect">
            <a:avLst/>
          </a:prstGeom>
          <a:noFill/>
        </p:spPr>
        <p:txBody>
          <a:bodyPr wrap="none" rtlCol="0">
            <a:spAutoFit/>
          </a:bodyPr>
          <a:lstStyle/>
          <a:p>
            <a:pPr algn="r">
              <a:defRPr/>
            </a:pPr>
            <a:r>
              <a:rPr lang="en-US" sz="2800" b="1" dirty="0" smtClean="0">
                <a:solidFill>
                  <a:prstClr val="black"/>
                </a:solidFill>
                <a:cs typeface="Arial" panose="020B0604020202020204" pitchFamily="34" charset="0"/>
              </a:rPr>
              <a:t>Beam</a:t>
            </a:r>
          </a:p>
          <a:p>
            <a:pPr algn="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Tree>
    <p:extLst>
      <p:ext uri="{BB962C8B-B14F-4D97-AF65-F5344CB8AC3E}">
        <p14:creationId xmlns:p14="http://schemas.microsoft.com/office/powerpoint/2010/main" val="29543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FF0000"/>
                </a:solidFill>
              </a:rPr>
              <a:t>Disorder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Background</a:t>
            </a:r>
          </a:p>
          <a:p>
            <a:pPr eaLnBrk="1" hangingPunct="1"/>
            <a:r>
              <a:rPr lang="en-US" altLang="en-US" sz="4000" dirty="0" smtClean="0"/>
              <a:t>Phases</a:t>
            </a:r>
          </a:p>
          <a:p>
            <a:pPr lvl="1" eaLnBrk="1" hangingPunct="1">
              <a:buFontTx/>
              <a:buNone/>
            </a:pPr>
            <a:r>
              <a:rPr lang="en-US" altLang="en-US" sz="3600" dirty="0" smtClean="0">
                <a:solidFill>
                  <a:srgbClr val="FF0000"/>
                </a:solidFill>
              </a:rPr>
              <a:t>Non-isomorphism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Vibration (beam, </a:t>
            </a:r>
            <a:r>
              <a:rPr lang="en-US" altLang="en-US" sz="3600" dirty="0" err="1" smtClean="0">
                <a:solidFill>
                  <a:srgbClr val="FF0000"/>
                </a:solidFill>
              </a:rPr>
              <a:t>xtal</a:t>
            </a:r>
            <a:r>
              <a:rPr lang="en-US" altLang="en-US" sz="3600" dirty="0" smtClean="0">
                <a:solidFill>
                  <a:srgbClr val="FF0000"/>
                </a:solidFill>
              </a:rPr>
              <a:t>, spindle, etc.)</a:t>
            </a:r>
          </a:p>
          <a:p>
            <a:pPr lvl="1" eaLnBrk="1" hangingPunct="1">
              <a:buFontTx/>
              <a:buNone/>
            </a:pPr>
            <a:r>
              <a:rPr lang="en-US" altLang="en-US" sz="3600" dirty="0" smtClean="0">
                <a:solidFill>
                  <a:srgbClr val="FF0000"/>
                </a:solidFill>
              </a:rPr>
              <a:t>Detector calibration</a:t>
            </a:r>
            <a:endParaRPr lang="en-US" altLang="en-US" sz="3200" dirty="0" smtClean="0">
              <a:solidFill>
                <a:srgbClr val="FF0000"/>
              </a:solidFill>
            </a:endParaRPr>
          </a:p>
        </p:txBody>
      </p:sp>
    </p:spTree>
    <p:extLst>
      <p:ext uri="{BB962C8B-B14F-4D97-AF65-F5344CB8AC3E}">
        <p14:creationId xmlns:p14="http://schemas.microsoft.com/office/powerpoint/2010/main" val="8092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1977"/>
          </a:xfrm>
        </p:spPr>
        <p:txBody>
          <a:bodyPr/>
          <a:lstStyle/>
          <a:p>
            <a:r>
              <a:rPr lang="en-US" dirty="0" smtClean="0">
                <a:latin typeface="Arial" panose="020B0604020202020204" pitchFamily="34" charset="0"/>
                <a:cs typeface="Arial" panose="020B0604020202020204" pitchFamily="34" charset="0"/>
              </a:rPr>
              <a:t>Lorentz factor: note added in proof</a:t>
            </a:r>
            <a:endParaRPr lang="en-US" dirty="0">
              <a:latin typeface="Arial" panose="020B0604020202020204" pitchFamily="34" charset="0"/>
              <a:cs typeface="Arial" panose="020B0604020202020204" pitchFamily="34" charset="0"/>
            </a:endParaRPr>
          </a:p>
        </p:txBody>
      </p:sp>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86" t="32609" r="20350" b="25725"/>
          <a:stretch/>
        </p:blipFill>
        <p:spPr bwMode="auto">
          <a:xfrm>
            <a:off x="1" y="1035159"/>
            <a:ext cx="9026362" cy="304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5934670"/>
            <a:ext cx="4572000" cy="923330"/>
          </a:xfrm>
          <a:prstGeom prst="rect">
            <a:avLst/>
          </a:prstGeom>
        </p:spPr>
        <p:txBody>
          <a:bodyPr wrap="square">
            <a:spAutoFit/>
          </a:bodyPr>
          <a:lstStyle/>
          <a:p>
            <a:r>
              <a:rPr lang="de-DE" dirty="0">
                <a:solidFill>
                  <a:prstClr val="black"/>
                </a:solidFill>
                <a:cs typeface="Arial" panose="020B0604020202020204" pitchFamily="34" charset="0"/>
              </a:rPr>
              <a:t>Debye, P. J. W. (1914)."Interferenz von Röntgenstrahlen und Wärmebewegung", </a:t>
            </a:r>
            <a:r>
              <a:rPr lang="de-DE" i="1" dirty="0">
                <a:solidFill>
                  <a:prstClr val="black"/>
                </a:solidFill>
                <a:cs typeface="Arial" panose="020B0604020202020204" pitchFamily="34" charset="0"/>
              </a:rPr>
              <a:t>Annalen der Physik</a:t>
            </a:r>
            <a:r>
              <a:rPr lang="de-DE" dirty="0">
                <a:solidFill>
                  <a:prstClr val="black"/>
                </a:solidFill>
                <a:cs typeface="Arial" panose="020B0604020202020204" pitchFamily="34" charset="0"/>
              </a:rPr>
              <a:t> </a:t>
            </a:r>
            <a:r>
              <a:rPr lang="de-DE" b="1" dirty="0">
                <a:solidFill>
                  <a:prstClr val="black"/>
                </a:solidFill>
                <a:cs typeface="Arial" panose="020B0604020202020204" pitchFamily="34" charset="0"/>
              </a:rPr>
              <a:t>348</a:t>
            </a:r>
            <a:r>
              <a:rPr lang="de-DE" dirty="0">
                <a:solidFill>
                  <a:prstClr val="black"/>
                </a:solidFill>
                <a:cs typeface="Arial" panose="020B0604020202020204" pitchFamily="34" charset="0"/>
              </a:rPr>
              <a:t>, 49-92. </a:t>
            </a:r>
            <a:endParaRPr lang="en-US" dirty="0">
              <a:solidFill>
                <a:prstClr val="black"/>
              </a:solidFill>
              <a:cs typeface="Arial" panose="020B0604020202020204" pitchFamily="34" charset="0"/>
            </a:endParaRPr>
          </a:p>
        </p:txBody>
      </p:sp>
      <p:pic>
        <p:nvPicPr>
          <p:cNvPr id="512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21" t="23188" r="14240" b="48551"/>
          <a:stretch/>
        </p:blipFill>
        <p:spPr bwMode="auto">
          <a:xfrm>
            <a:off x="51516" y="3965569"/>
            <a:ext cx="8989453" cy="193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9795" y="6367738"/>
            <a:ext cx="954107" cy="400110"/>
          </a:xfrm>
          <a:prstGeom prst="rect">
            <a:avLst/>
          </a:prstGeom>
          <a:noFill/>
        </p:spPr>
        <p:txBody>
          <a:bodyPr wrap="none" rtlCol="0">
            <a:spAutoFit/>
          </a:bodyPr>
          <a:lstStyle/>
          <a:p>
            <a:pPr algn="ctr"/>
            <a:r>
              <a:rPr lang="en-US" dirty="0" smtClean="0">
                <a:solidFill>
                  <a:prstClr val="black"/>
                </a:solidFill>
                <a:cs typeface="Arial" panose="020B0604020202020204" pitchFamily="34" charset="0"/>
              </a:rPr>
              <a:t>Lorentz</a:t>
            </a:r>
            <a:endParaRPr lang="en-US" sz="2000" dirty="0" smtClean="0">
              <a:solidFill>
                <a:prstClr val="black"/>
              </a:solidFill>
              <a:cs typeface="Arial" panose="020B0604020202020204" pitchFamily="34" charset="0"/>
            </a:endParaRPr>
          </a:p>
        </p:txBody>
      </p:sp>
      <p:pic>
        <p:nvPicPr>
          <p:cNvPr id="11" name="Picture 30" descr="Hendrik Antoon Lorentz.jpg"/>
          <p:cNvPicPr>
            <a:picLocks noChangeAspect="1" noChangeArrowheads="1"/>
          </p:cNvPicPr>
          <p:nvPr/>
        </p:nvPicPr>
        <p:blipFill rotWithShape="1">
          <a:blip r:embed="rId4">
            <a:extLst>
              <a:ext uri="{28A0092B-C50C-407E-A947-70E740481C1C}">
                <a14:useLocalDpi xmlns:a14="http://schemas.microsoft.com/office/drawing/2010/main" val="0"/>
              </a:ext>
            </a:extLst>
          </a:blip>
          <a:srcRect l="31212" t="15150" r="31912" b="51016"/>
          <a:stretch/>
        </p:blipFill>
        <p:spPr bwMode="auto">
          <a:xfrm>
            <a:off x="224302" y="5477396"/>
            <a:ext cx="747148" cy="97840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0" y="2923504"/>
            <a:ext cx="9028090" cy="5409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850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6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6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6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7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1"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208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2087" name="Text Box 23"/>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smtClean="0">
                <a:solidFill>
                  <a:srgbClr val="008000"/>
                </a:solidFill>
                <a:latin typeface="Arial"/>
                <a:cs typeface="Arial" pitchFamily="34" charset="0"/>
              </a:rPr>
              <a:t>Φ</a:t>
            </a:r>
            <a:r>
              <a:rPr lang="en-US" altLang="en-US" sz="2000" b="1" smtClean="0">
                <a:solidFill>
                  <a:srgbClr val="008000"/>
                </a:solidFill>
                <a:latin typeface="Arial"/>
                <a:cs typeface="Arial" pitchFamily="34" charset="0"/>
              </a:rPr>
              <a:t> </a:t>
            </a:r>
            <a:r>
              <a:rPr lang="en-US" altLang="en-US" sz="2000" b="1" smtClean="0">
                <a:solidFill>
                  <a:srgbClr val="008000"/>
                </a:solidFill>
                <a:latin typeface="Arial"/>
              </a:rPr>
              <a:t>circle</a:t>
            </a:r>
          </a:p>
        </p:txBody>
      </p:sp>
      <p:sp>
        <p:nvSpPr>
          <p:cNvPr id="2392088" name="Text Box 24"/>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2089" name="Text Box 2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8000"/>
                </a:solidFill>
                <a:latin typeface="Arial"/>
              </a:rPr>
              <a:t>(h,k,l)</a:t>
            </a:r>
          </a:p>
        </p:txBody>
      </p:sp>
      <p:sp>
        <p:nvSpPr>
          <p:cNvPr id="2392090" name="Freeform 2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91" name="Text Box 27"/>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351369974"/>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0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0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0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5"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31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09"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10"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11"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12" name="Text Box 24"/>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31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3114" name="Text Box 26"/>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1454697537"/>
      </p:ext>
    </p:extLst>
  </p:cSld>
  <p:clrMapOvr>
    <a:masterClrMapping/>
  </p:clrMapOvr>
  <p:transition spd="slow">
    <p:wipe dir="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1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2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9"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413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3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3"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34"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5"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6" name="Line 24"/>
          <p:cNvSpPr>
            <a:spLocks noChangeShapeType="1"/>
          </p:cNvSpPr>
          <p:nvPr/>
        </p:nvSpPr>
        <p:spPr bwMode="auto">
          <a:xfrm flipH="1" flipV="1">
            <a:off x="6103938" y="2032000"/>
            <a:ext cx="1274762" cy="171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7" name="Line 25"/>
          <p:cNvSpPr>
            <a:spLocks noChangeShapeType="1"/>
          </p:cNvSpPr>
          <p:nvPr/>
        </p:nvSpPr>
        <p:spPr bwMode="auto">
          <a:xfrm>
            <a:off x="6019800" y="2082800"/>
            <a:ext cx="50800" cy="69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8" name="Line 26"/>
          <p:cNvSpPr>
            <a:spLocks noChangeShapeType="1"/>
          </p:cNvSpPr>
          <p:nvPr/>
        </p:nvSpPr>
        <p:spPr bwMode="auto">
          <a:xfrm flipH="1">
            <a:off x="6070600" y="2105025"/>
            <a:ext cx="92075" cy="5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9" name="Text Box 2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4140" name="Text Box 28"/>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4141" name="Text Box 29"/>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1356614203"/>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513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3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4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3"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solidFill>
                  <a:srgbClr val="FF0000"/>
                </a:solidFill>
              </a:rPr>
              <a:t>Lorentz Factor</a:t>
            </a:r>
          </a:p>
        </p:txBody>
      </p:sp>
      <p:sp>
        <p:nvSpPr>
          <p:cNvPr id="2395154"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5"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6"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7"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8"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9"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0" name="Line 24"/>
          <p:cNvSpPr>
            <a:spLocks noChangeShapeType="1"/>
          </p:cNvSpPr>
          <p:nvPr/>
        </p:nvSpPr>
        <p:spPr bwMode="auto">
          <a:xfrm flipH="1" flipV="1">
            <a:off x="6103938" y="2032000"/>
            <a:ext cx="1274762" cy="171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1" name="Line 25"/>
          <p:cNvSpPr>
            <a:spLocks noChangeShapeType="1"/>
          </p:cNvSpPr>
          <p:nvPr/>
        </p:nvSpPr>
        <p:spPr bwMode="auto">
          <a:xfrm>
            <a:off x="6019800" y="2082800"/>
            <a:ext cx="50800" cy="69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2" name="Line 26"/>
          <p:cNvSpPr>
            <a:spLocks noChangeShapeType="1"/>
          </p:cNvSpPr>
          <p:nvPr/>
        </p:nvSpPr>
        <p:spPr bwMode="auto">
          <a:xfrm flipH="1">
            <a:off x="6070600" y="2105025"/>
            <a:ext cx="92075" cy="5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3" name="Line 27"/>
          <p:cNvSpPr>
            <a:spLocks noChangeShapeType="1"/>
          </p:cNvSpPr>
          <p:nvPr/>
        </p:nvSpPr>
        <p:spPr bwMode="auto">
          <a:xfrm flipV="1">
            <a:off x="4286250" y="2012950"/>
            <a:ext cx="1816100" cy="11811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4" name="Text Box 28"/>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5165" name="Text Box 29"/>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
        <p:nvSpPr>
          <p:cNvPr id="2395166" name="Text Box 30"/>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Tree>
    <p:extLst>
      <p:ext uri="{BB962C8B-B14F-4D97-AF65-F5344CB8AC3E}">
        <p14:creationId xmlns:p14="http://schemas.microsoft.com/office/powerpoint/2010/main" val="568338454"/>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cstate="print">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57431881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000000"/>
                </a:solidFill>
              </a:rPr>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3764071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latin typeface="Arial" panose="020B0604020202020204" pitchFamily="34" charset="0"/>
                <a:cs typeface="Arial" panose="020B0604020202020204" pitchFamily="34" charset="0"/>
              </a:rPr>
              <a:t>Lorentz</a:t>
            </a:r>
            <a:r>
              <a:rPr lang="en-US" dirty="0" smtClean="0"/>
              <a:t> factor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14400"/>
            <a:ext cx="9326880" cy="9326880"/>
          </a:xfrm>
          <a:prstGeom prst="rect">
            <a:avLst/>
          </a:prstGeom>
        </p:spPr>
      </p:pic>
      <p:sp>
        <p:nvSpPr>
          <p:cNvPr id="6" name="TextBox 5"/>
          <p:cNvSpPr txBox="1"/>
          <p:nvPr/>
        </p:nvSpPr>
        <p:spPr>
          <a:xfrm>
            <a:off x="4292538" y="5117976"/>
            <a:ext cx="588623" cy="923330"/>
          </a:xfrm>
          <a:prstGeom prst="rect">
            <a:avLst/>
          </a:prstGeom>
          <a:noFill/>
        </p:spPr>
        <p:txBody>
          <a:bodyPr wrap="none" rtlCol="0">
            <a:spAutoFit/>
          </a:bodyPr>
          <a:lstStyle/>
          <a:p>
            <a:pPr fontAlgn="auto">
              <a:spcBef>
                <a:spcPts val="0"/>
              </a:spcBef>
              <a:spcAft>
                <a:spcPts val="0"/>
              </a:spcAft>
            </a:pPr>
            <a:r>
              <a:rPr lang="en-US" sz="5400" dirty="0" smtClean="0">
                <a:solidFill>
                  <a:srgbClr val="8064A2">
                    <a:lumMod val="60000"/>
                    <a:lumOff val="40000"/>
                  </a:srgbClr>
                </a:solidFill>
                <a:cs typeface="Arial" panose="020B0604020202020204" pitchFamily="34" charset="0"/>
              </a:rPr>
              <a:t>+</a:t>
            </a:r>
            <a:endParaRPr lang="en-US" sz="3600" dirty="0">
              <a:solidFill>
                <a:srgbClr val="8064A2">
                  <a:lumMod val="60000"/>
                  <a:lumOff val="40000"/>
                </a:srgbClr>
              </a:solidFill>
              <a:cs typeface="Arial" panose="020B0604020202020204" pitchFamily="34" charset="0"/>
            </a:endParaRPr>
          </a:p>
        </p:txBody>
      </p:sp>
      <p:sp>
        <p:nvSpPr>
          <p:cNvPr id="7" name="TextBox 6"/>
          <p:cNvSpPr txBox="1"/>
          <p:nvPr/>
        </p:nvSpPr>
        <p:spPr>
          <a:xfrm>
            <a:off x="4818043" y="5274632"/>
            <a:ext cx="928459"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50x</a:t>
            </a:r>
            <a:endParaRPr lang="en-US" sz="3600" dirty="0">
              <a:solidFill>
                <a:prstClr val="white"/>
              </a:solidFill>
              <a:cs typeface="Arial" panose="020B0604020202020204" pitchFamily="34" charset="0"/>
            </a:endParaRPr>
          </a:p>
        </p:txBody>
      </p:sp>
      <p:sp>
        <p:nvSpPr>
          <p:cNvPr id="8" name="TextBox 7"/>
          <p:cNvSpPr txBox="1"/>
          <p:nvPr/>
        </p:nvSpPr>
        <p:spPr>
          <a:xfrm>
            <a:off x="7526355" y="1020286"/>
            <a:ext cx="1056700"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1.2x</a:t>
            </a:r>
            <a:endParaRPr lang="en-US" sz="3600" dirty="0">
              <a:solidFill>
                <a:prstClr val="white"/>
              </a:solidFill>
              <a:cs typeface="Arial" panose="020B0604020202020204" pitchFamily="34" charset="0"/>
            </a:endParaRPr>
          </a:p>
        </p:txBody>
      </p:sp>
      <p:sp>
        <p:nvSpPr>
          <p:cNvPr id="9" name="TextBox 8"/>
          <p:cNvSpPr txBox="1"/>
          <p:nvPr/>
        </p:nvSpPr>
        <p:spPr>
          <a:xfrm>
            <a:off x="2689951" y="4446531"/>
            <a:ext cx="1184940"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550x</a:t>
            </a:r>
            <a:endParaRPr lang="en-US" sz="3600" dirty="0">
              <a:solidFill>
                <a:prstClr val="white"/>
              </a:solidFill>
              <a:cs typeface="Arial" panose="020B0604020202020204" pitchFamily="34" charset="0"/>
            </a:endParaRPr>
          </a:p>
        </p:txBody>
      </p:sp>
      <p:sp>
        <p:nvSpPr>
          <p:cNvPr id="10" name="TextBox 9"/>
          <p:cNvSpPr txBox="1"/>
          <p:nvPr/>
        </p:nvSpPr>
        <p:spPr>
          <a:xfrm>
            <a:off x="7436385" y="3320974"/>
            <a:ext cx="671979"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3x</a:t>
            </a:r>
            <a:endParaRPr lang="en-US" sz="3600" dirty="0">
              <a:solidFill>
                <a:prstClr val="white"/>
              </a:solidFill>
              <a:cs typeface="Arial" panose="020B0604020202020204" pitchFamily="34" charset="0"/>
            </a:endParaRPr>
          </a:p>
        </p:txBody>
      </p:sp>
      <p:sp>
        <p:nvSpPr>
          <p:cNvPr id="11" name="TextBox 10"/>
          <p:cNvSpPr txBox="1"/>
          <p:nvPr/>
        </p:nvSpPr>
        <p:spPr>
          <a:xfrm>
            <a:off x="6476081" y="4586078"/>
            <a:ext cx="928459" cy="646331"/>
          </a:xfrm>
          <a:prstGeom prst="rect">
            <a:avLst/>
          </a:prstGeom>
          <a:noFill/>
        </p:spPr>
        <p:txBody>
          <a:bodyPr wrap="none" rtlCol="0">
            <a:spAutoFit/>
          </a:bodyPr>
          <a:lstStyle/>
          <a:p>
            <a:pPr fontAlgn="auto">
              <a:spcBef>
                <a:spcPts val="0"/>
              </a:spcBef>
              <a:spcAft>
                <a:spcPts val="0"/>
              </a:spcAft>
            </a:pPr>
            <a:r>
              <a:rPr lang="en-US" sz="3600" dirty="0">
                <a:solidFill>
                  <a:prstClr val="white"/>
                </a:solidFill>
                <a:cs typeface="Arial" panose="020B0604020202020204" pitchFamily="34" charset="0"/>
              </a:rPr>
              <a:t>1</a:t>
            </a:r>
            <a:r>
              <a:rPr lang="en-US" sz="3600" dirty="0" smtClean="0">
                <a:solidFill>
                  <a:prstClr val="white"/>
                </a:solidFill>
                <a:cs typeface="Arial" panose="020B0604020202020204" pitchFamily="34" charset="0"/>
              </a:rPr>
              <a:t>0x</a:t>
            </a:r>
            <a:endParaRPr lang="en-US" sz="3600" dirty="0">
              <a:solidFill>
                <a:prstClr val="white"/>
              </a:solidFill>
              <a:cs typeface="Arial" panose="020B0604020202020204" pitchFamily="34" charset="0"/>
            </a:endParaRPr>
          </a:p>
        </p:txBody>
      </p:sp>
      <p:sp>
        <p:nvSpPr>
          <p:cNvPr id="5" name="Freeform 4"/>
          <p:cNvSpPr/>
          <p:nvPr/>
        </p:nvSpPr>
        <p:spPr>
          <a:xfrm>
            <a:off x="3855904" y="4770304"/>
            <a:ext cx="661012" cy="760163"/>
          </a:xfrm>
          <a:custGeom>
            <a:avLst/>
            <a:gdLst>
              <a:gd name="connsiteX0" fmla="*/ 0 w 661012"/>
              <a:gd name="connsiteY0" fmla="*/ 0 h 760163"/>
              <a:gd name="connsiteX1" fmla="*/ 528809 w 661012"/>
              <a:gd name="connsiteY1" fmla="*/ 231354 h 760163"/>
              <a:gd name="connsiteX2" fmla="*/ 661012 w 661012"/>
              <a:gd name="connsiteY2" fmla="*/ 760163 h 760163"/>
            </a:gdLst>
            <a:ahLst/>
            <a:cxnLst>
              <a:cxn ang="0">
                <a:pos x="connsiteX0" y="connsiteY0"/>
              </a:cxn>
              <a:cxn ang="0">
                <a:pos x="connsiteX1" y="connsiteY1"/>
              </a:cxn>
              <a:cxn ang="0">
                <a:pos x="connsiteX2" y="connsiteY2"/>
              </a:cxn>
            </a:cxnLst>
            <a:rect l="l" t="t" r="r" b="b"/>
            <a:pathLst>
              <a:path w="661012" h="760163">
                <a:moveTo>
                  <a:pt x="0" y="0"/>
                </a:moveTo>
                <a:cubicBezTo>
                  <a:pt x="209320" y="52330"/>
                  <a:pt x="418640" y="104660"/>
                  <a:pt x="528809" y="231354"/>
                </a:cubicBezTo>
                <a:cubicBezTo>
                  <a:pt x="638978" y="358048"/>
                  <a:pt x="649995" y="559105"/>
                  <a:pt x="661012" y="760163"/>
                </a:cubicBezTo>
              </a:path>
            </a:pathLst>
          </a:custGeom>
          <a:noFill/>
          <a:ln>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498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1700"/>
          </a:xfrm>
        </p:spPr>
        <p:txBody>
          <a:bodyPr/>
          <a:lstStyle/>
          <a:p>
            <a:r>
              <a:rPr lang="en-US" dirty="0" smtClean="0">
                <a:latin typeface="Arial" panose="020B0604020202020204" pitchFamily="34" charset="0"/>
                <a:cs typeface="Arial" panose="020B0604020202020204" pitchFamily="34" charset="0"/>
              </a:rPr>
              <a:t>Polarization factor</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14400"/>
            <a:ext cx="9326880" cy="9326880"/>
          </a:xfrm>
          <a:prstGeom prst="rect">
            <a:avLst/>
          </a:prstGeom>
        </p:spPr>
      </p:pic>
      <p:sp>
        <p:nvSpPr>
          <p:cNvPr id="7" name="TextBox 6"/>
          <p:cNvSpPr txBox="1"/>
          <p:nvPr/>
        </p:nvSpPr>
        <p:spPr>
          <a:xfrm>
            <a:off x="4267200" y="3556000"/>
            <a:ext cx="825867"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1.0</a:t>
            </a:r>
            <a:endParaRPr lang="en-US" sz="3600" dirty="0">
              <a:solidFill>
                <a:prstClr val="white"/>
              </a:solidFill>
              <a:cs typeface="Arial" panose="020B0604020202020204" pitchFamily="34" charset="0"/>
            </a:endParaRPr>
          </a:p>
        </p:txBody>
      </p:sp>
      <p:sp>
        <p:nvSpPr>
          <p:cNvPr id="10" name="TextBox 9"/>
          <p:cNvSpPr txBox="1"/>
          <p:nvPr/>
        </p:nvSpPr>
        <p:spPr>
          <a:xfrm>
            <a:off x="8178800" y="4902200"/>
            <a:ext cx="1082348"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0.45</a:t>
            </a:r>
            <a:endParaRPr lang="en-US" sz="3600" dirty="0">
              <a:solidFill>
                <a:prstClr val="white"/>
              </a:solidFill>
              <a:cs typeface="Arial" panose="020B0604020202020204" pitchFamily="34" charset="0"/>
            </a:endParaRPr>
          </a:p>
        </p:txBody>
      </p:sp>
      <p:sp>
        <p:nvSpPr>
          <p:cNvPr id="11" name="TextBox 10"/>
          <p:cNvSpPr txBox="1"/>
          <p:nvPr/>
        </p:nvSpPr>
        <p:spPr>
          <a:xfrm>
            <a:off x="4292538" y="5117976"/>
            <a:ext cx="588623" cy="923330"/>
          </a:xfrm>
          <a:prstGeom prst="rect">
            <a:avLst/>
          </a:prstGeom>
          <a:noFill/>
        </p:spPr>
        <p:txBody>
          <a:bodyPr wrap="none" rtlCol="0">
            <a:spAutoFit/>
          </a:bodyPr>
          <a:lstStyle/>
          <a:p>
            <a:pPr fontAlgn="auto">
              <a:spcBef>
                <a:spcPts val="0"/>
              </a:spcBef>
              <a:spcAft>
                <a:spcPts val="0"/>
              </a:spcAft>
            </a:pPr>
            <a:r>
              <a:rPr lang="en-US" sz="5400" dirty="0" smtClean="0">
                <a:solidFill>
                  <a:srgbClr val="8064A2">
                    <a:lumMod val="60000"/>
                    <a:lumOff val="40000"/>
                  </a:srgbClr>
                </a:solidFill>
                <a:cs typeface="Arial" panose="020B0604020202020204" pitchFamily="34" charset="0"/>
              </a:rPr>
              <a:t>+</a:t>
            </a:r>
            <a:endParaRPr lang="en-US" sz="3600" dirty="0">
              <a:solidFill>
                <a:srgbClr val="8064A2">
                  <a:lumMod val="60000"/>
                  <a:lumOff val="40000"/>
                </a:srgbClr>
              </a:solidFill>
              <a:cs typeface="Arial" panose="020B0604020202020204" pitchFamily="34" charset="0"/>
            </a:endParaRPr>
          </a:p>
        </p:txBody>
      </p:sp>
    </p:spTree>
    <p:extLst>
      <p:ext uri="{BB962C8B-B14F-4D97-AF65-F5344CB8AC3E}">
        <p14:creationId xmlns:p14="http://schemas.microsoft.com/office/powerpoint/2010/main" val="34294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1"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2"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86373"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srgbClr val="000000"/>
                </a:solidFill>
              </a:rPr>
              <a:t>Bouguer, P.  (1729). </a:t>
            </a:r>
            <a:r>
              <a:rPr lang="fr-FR" altLang="en-US" sz="1800" i="1">
                <a:solidFill>
                  <a:srgbClr val="000000"/>
                </a:solidFill>
              </a:rPr>
              <a:t>Essai d'optique sur la gradation de la lumière</a:t>
            </a:r>
            <a:r>
              <a:rPr lang="fr-FR" altLang="en-US" sz="1800">
                <a:solidFill>
                  <a:srgbClr val="000000"/>
                </a:solidFill>
              </a:rPr>
              <a:t>.</a:t>
            </a:r>
          </a:p>
          <a:p>
            <a:pPr eaLnBrk="1" hangingPunct="1">
              <a:spcBef>
                <a:spcPct val="0"/>
              </a:spcBef>
              <a:buFontTx/>
              <a:buNone/>
            </a:pPr>
            <a:r>
              <a:rPr lang="fr-FR" altLang="en-US" sz="1800">
                <a:solidFill>
                  <a:srgbClr val="000000"/>
                </a:solidFill>
              </a:rPr>
              <a:t>Lambert, J. H.  (1760). </a:t>
            </a:r>
            <a:r>
              <a:rPr lang="fr-FR" altLang="en-US" sz="1800" i="1">
                <a:solidFill>
                  <a:srgbClr val="000000"/>
                </a:solidFill>
              </a:rPr>
              <a:t>Photometria: sive De mensura et gradibus luminis, colorum et umbrae</a:t>
            </a:r>
            <a:r>
              <a:rPr lang="fr-FR" altLang="en-US" sz="1800">
                <a:solidFill>
                  <a:srgbClr val="000000"/>
                </a:solidFill>
              </a:rPr>
              <a:t>. </a:t>
            </a:r>
            <a:r>
              <a:rPr lang="en-US" altLang="en-US" sz="1800">
                <a:solidFill>
                  <a:srgbClr val="000000"/>
                </a:solidFill>
              </a:rPr>
              <a:t>E. Klett.</a:t>
            </a:r>
          </a:p>
          <a:p>
            <a:pPr eaLnBrk="1" hangingPunct="1">
              <a:spcBef>
                <a:spcPct val="0"/>
              </a:spcBef>
              <a:buFontTx/>
              <a:buNone/>
            </a:pPr>
            <a:r>
              <a:rPr lang="en-US" altLang="en-US" sz="1800">
                <a:solidFill>
                  <a:srgbClr val="000000"/>
                </a:solidFill>
              </a:rPr>
              <a:t>Beer, A. (1852)."Bestimmung der Absorption des rothen Lichts in farbigen Flüssigkeiten", </a:t>
            </a:r>
            <a:r>
              <a:rPr lang="en-US" altLang="en-US" sz="1800" i="1">
                <a:solidFill>
                  <a:srgbClr val="000000"/>
                </a:solidFill>
              </a:rPr>
              <a:t>Ann. Phys. Chem</a:t>
            </a:r>
            <a:r>
              <a:rPr lang="en-US" altLang="en-US" sz="1800">
                <a:solidFill>
                  <a:srgbClr val="000000"/>
                </a:solidFill>
              </a:rPr>
              <a:t> </a:t>
            </a:r>
            <a:r>
              <a:rPr lang="en-US" altLang="en-US" sz="1800" b="1">
                <a:solidFill>
                  <a:srgbClr val="000000"/>
                </a:solidFill>
              </a:rPr>
              <a:t>86</a:t>
            </a:r>
            <a:r>
              <a:rPr lang="en-US" altLang="en-US" sz="1800">
                <a:solidFill>
                  <a:srgbClr val="000000"/>
                </a:solidFill>
              </a:rPr>
              <a:t>, 78-90. </a:t>
            </a:r>
          </a:p>
        </p:txBody>
      </p:sp>
      <p:sp>
        <p:nvSpPr>
          <p:cNvPr id="186374"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A =          = exp[-</a:t>
            </a: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r>
              <a:rPr lang="en-US" altLang="en-US" sz="1800">
                <a:solidFill>
                  <a:srgbClr val="000000"/>
                </a:solidFill>
                <a:cs typeface="Arial" pitchFamily="34" charset="0"/>
              </a:rPr>
              <a:t>(</a:t>
            </a:r>
            <a:r>
              <a:rPr lang="en-US" altLang="en-US" sz="1800">
                <a:solidFill>
                  <a:srgbClr val="000000"/>
                </a:solidFill>
              </a:rPr>
              <a:t>t</a:t>
            </a:r>
            <a:r>
              <a:rPr lang="en-US" altLang="en-US" sz="1800" baseline="-25000">
                <a:solidFill>
                  <a:srgbClr val="000000"/>
                </a:solidFill>
              </a:rPr>
              <a:t>xi</a:t>
            </a:r>
            <a:r>
              <a:rPr lang="en-US" altLang="en-US" sz="1800">
                <a:solidFill>
                  <a:srgbClr val="000000"/>
                </a:solidFill>
              </a:rPr>
              <a:t>+ t</a:t>
            </a:r>
            <a:r>
              <a:rPr lang="en-US" altLang="en-US" sz="1800" baseline="-25000">
                <a:solidFill>
                  <a:srgbClr val="000000"/>
                </a:solidFill>
              </a:rPr>
              <a:t>xo</a:t>
            </a:r>
            <a:r>
              <a:rPr lang="en-US" altLang="en-US" sz="1800">
                <a:solidFill>
                  <a:srgbClr val="000000"/>
                </a:solidFill>
              </a:rPr>
              <a:t>)</a:t>
            </a:r>
          </a:p>
          <a:p>
            <a:pPr eaLnBrk="1" hangingPunct="1">
              <a:spcBef>
                <a:spcPct val="50000"/>
              </a:spcBef>
              <a:buFontTx/>
              <a:buNone/>
            </a:pPr>
            <a:r>
              <a:rPr lang="en-US" altLang="en-US" sz="1800">
                <a:solidFill>
                  <a:srgbClr val="000000"/>
                </a:solidFill>
              </a:rPr>
              <a:t>                    -</a:t>
            </a: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r>
              <a:rPr lang="en-US" altLang="en-US" sz="1800">
                <a:solidFill>
                  <a:srgbClr val="000000"/>
                </a:solidFill>
                <a:cs typeface="Arial" pitchFamily="34" charset="0"/>
              </a:rPr>
              <a:t> + t</a:t>
            </a:r>
            <a:r>
              <a:rPr lang="en-US" altLang="en-US" sz="1800" baseline="-25000">
                <a:solidFill>
                  <a:srgbClr val="000000"/>
                </a:solidFill>
                <a:cs typeface="Arial" pitchFamily="34" charset="0"/>
              </a:rPr>
              <a:t>so</a:t>
            </a:r>
            <a:r>
              <a:rPr lang="en-US" altLang="en-US" sz="1800">
                <a:solidFill>
                  <a:srgbClr val="000000"/>
                </a:solidFill>
                <a:cs typeface="Arial" pitchFamily="34" charset="0"/>
              </a:rPr>
              <a:t>)</a:t>
            </a:r>
            <a:r>
              <a:rPr lang="en-US" altLang="en-US" sz="1800">
                <a:solidFill>
                  <a:srgbClr val="000000"/>
                </a:solidFill>
              </a:rPr>
              <a:t>]</a:t>
            </a:r>
          </a:p>
        </p:txBody>
      </p:sp>
      <p:grpSp>
        <p:nvGrpSpPr>
          <p:cNvPr id="186375" name="Group 7"/>
          <p:cNvGrpSpPr>
            <a:grpSpLocks/>
          </p:cNvGrpSpPr>
          <p:nvPr/>
        </p:nvGrpSpPr>
        <p:grpSpPr bwMode="auto">
          <a:xfrm>
            <a:off x="6357938" y="4210050"/>
            <a:ext cx="627062" cy="806450"/>
            <a:chOff x="4005" y="2652"/>
            <a:chExt cx="395" cy="508"/>
          </a:xfrm>
        </p:grpSpPr>
        <p:sp>
          <p:nvSpPr>
            <p:cNvPr id="186429"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T</a:t>
              </a:r>
            </a:p>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beam</a:t>
              </a:r>
            </a:p>
          </p:txBody>
        </p:sp>
        <p:sp>
          <p:nvSpPr>
            <p:cNvPr id="186430"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76"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endParaRPr lang="el-GR" altLang="en-US" sz="1800" baseline="-25000">
              <a:solidFill>
                <a:srgbClr val="000000"/>
              </a:solidFill>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86414" name="Group 12"/>
            <p:cNvGrpSpPr>
              <a:grpSpLocks/>
            </p:cNvGrpSpPr>
            <p:nvPr/>
          </p:nvGrpSpPr>
          <p:grpSpPr bwMode="auto">
            <a:xfrm>
              <a:off x="382" y="6"/>
              <a:ext cx="4420" cy="1555"/>
              <a:chOff x="505" y="710"/>
              <a:chExt cx="4420" cy="1555"/>
            </a:xfrm>
          </p:grpSpPr>
          <p:sp>
            <p:nvSpPr>
              <p:cNvPr id="186427"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8"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415"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6"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7"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18"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9"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0"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1"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22"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3"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4"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5"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26"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86398" name="Group 28"/>
            <p:cNvGrpSpPr>
              <a:grpSpLocks/>
            </p:cNvGrpSpPr>
            <p:nvPr/>
          </p:nvGrpSpPr>
          <p:grpSpPr bwMode="auto">
            <a:xfrm>
              <a:off x="704" y="1130"/>
              <a:ext cx="4420" cy="1555"/>
              <a:chOff x="505" y="710"/>
              <a:chExt cx="4420" cy="1555"/>
            </a:xfrm>
          </p:grpSpPr>
          <p:sp>
            <p:nvSpPr>
              <p:cNvPr id="186412"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3"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99"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0"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1"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02"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3"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4"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5"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06"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7"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8"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9"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10"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1"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86381" name="Group 45"/>
            <p:cNvGrpSpPr>
              <a:grpSpLocks/>
            </p:cNvGrpSpPr>
            <p:nvPr/>
          </p:nvGrpSpPr>
          <p:grpSpPr bwMode="auto">
            <a:xfrm>
              <a:off x="505" y="710"/>
              <a:ext cx="4420" cy="1555"/>
              <a:chOff x="505" y="710"/>
              <a:chExt cx="4420" cy="1555"/>
            </a:xfrm>
          </p:grpSpPr>
          <p:sp>
            <p:nvSpPr>
              <p:cNvPr id="186396"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7"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82"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3"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4"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grpSp>
          <p:nvGrpSpPr>
            <p:cNvPr id="186385" name="Group 51"/>
            <p:cNvGrpSpPr>
              <a:grpSpLocks/>
            </p:cNvGrpSpPr>
            <p:nvPr/>
          </p:nvGrpSpPr>
          <p:grpSpPr bwMode="auto">
            <a:xfrm>
              <a:off x="2750" y="1896"/>
              <a:ext cx="609" cy="501"/>
              <a:chOff x="2750" y="1896"/>
              <a:chExt cx="609" cy="501"/>
            </a:xfrm>
          </p:grpSpPr>
          <p:sp>
            <p:nvSpPr>
              <p:cNvPr id="186392"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3"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4"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5"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grpSp>
        <p:sp>
          <p:nvSpPr>
            <p:cNvPr id="186386"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7"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8"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9"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390"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sp>
          <p:nvSpPr>
            <p:cNvPr id="186391"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80"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endParaRPr lang="el-GR" altLang="en-US" sz="1800" baseline="-25000">
              <a:solidFill>
                <a:srgbClr val="000000"/>
              </a:solidFill>
              <a:cs typeface="Arial" pitchFamily="34" charset="0"/>
            </a:endParaRPr>
          </a:p>
        </p:txBody>
      </p:sp>
    </p:spTree>
    <p:extLst>
      <p:ext uri="{BB962C8B-B14F-4D97-AF65-F5344CB8AC3E}">
        <p14:creationId xmlns:p14="http://schemas.microsoft.com/office/powerpoint/2010/main" val="4195592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1200" b="1">
                <a:solidFill>
                  <a:srgbClr val="000000"/>
                </a:solidFill>
              </a:rPr>
              <a:t>beamstop</a:t>
            </a:r>
          </a:p>
        </p:txBody>
      </p:sp>
      <p:grpSp>
        <p:nvGrpSpPr>
          <p:cNvPr id="90117" name="Group 5"/>
          <p:cNvGrpSpPr>
            <a:grpSpLocks/>
          </p:cNvGrpSpPr>
          <p:nvPr/>
        </p:nvGrpSpPr>
        <p:grpSpPr bwMode="auto">
          <a:xfrm>
            <a:off x="609600" y="3676655"/>
            <a:ext cx="7602538" cy="1565277"/>
            <a:chOff x="384" y="2316"/>
            <a:chExt cx="4789" cy="986"/>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charset="0"/>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charset="0"/>
              </a:endParaRPr>
            </a:p>
          </p:txBody>
        </p:sp>
        <p:sp>
          <p:nvSpPr>
            <p:cNvPr id="51210" name="Text Box 8"/>
            <p:cNvSpPr txBox="1">
              <a:spLocks noChangeArrowheads="1"/>
            </p:cNvSpPr>
            <p:nvPr/>
          </p:nvSpPr>
          <p:spPr bwMode="auto">
            <a:xfrm>
              <a:off x="3225" y="2468"/>
              <a:ext cx="19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4000" b="1" dirty="0" smtClean="0">
                  <a:solidFill>
                    <a:srgbClr val="000000"/>
                  </a:solidFill>
                </a:rPr>
                <a:t>98%</a:t>
              </a:r>
            </a:p>
            <a:p>
              <a:pPr eaLnBrk="1" fontAlgn="auto" hangingPunct="1">
                <a:spcBef>
                  <a:spcPts val="0"/>
                </a:spcBef>
                <a:spcAft>
                  <a:spcPts val="0"/>
                </a:spcAft>
              </a:pPr>
              <a:r>
                <a:rPr lang="en-US" altLang="en-US" sz="4000" b="1" dirty="0" smtClean="0">
                  <a:solidFill>
                    <a:srgbClr val="000000"/>
                  </a:solidFill>
                </a:rPr>
                <a:t>Transmitted</a:t>
              </a:r>
              <a:endParaRPr lang="en-US" altLang="en-US" sz="4000" b="1" dirty="0">
                <a:solidFill>
                  <a:srgbClr val="000000"/>
                </a:solidFill>
              </a:endParaRPr>
            </a:p>
          </p:txBody>
        </p:sp>
      </p:grpSp>
      <p:sp>
        <p:nvSpPr>
          <p:cNvPr id="51206" name="Text Box 9"/>
          <p:cNvSpPr txBox="1">
            <a:spLocks noChangeArrowheads="1"/>
          </p:cNvSpPr>
          <p:nvPr/>
        </p:nvSpPr>
        <p:spPr bwMode="auto">
          <a:xfrm>
            <a:off x="60208" y="1417638"/>
            <a:ext cx="31101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altLang="en-US" sz="3200" b="1" dirty="0" smtClean="0">
                <a:solidFill>
                  <a:srgbClr val="000000"/>
                </a:solidFill>
              </a:rPr>
              <a:t>100 µm Protein</a:t>
            </a:r>
            <a:endParaRPr lang="en-US" altLang="en-US" sz="3200" b="1" dirty="0">
              <a:solidFill>
                <a:srgbClr val="000000"/>
              </a:solidFill>
            </a:endParaRPr>
          </a:p>
          <a:p>
            <a:pPr algn="ctr" eaLnBrk="1" fontAlgn="auto" hangingPunct="1">
              <a:spcBef>
                <a:spcPts val="0"/>
              </a:spcBef>
              <a:spcAft>
                <a:spcPts val="0"/>
              </a:spcAft>
            </a:pPr>
            <a:r>
              <a:rPr lang="en-US" altLang="en-US" sz="3200" b="1" dirty="0" smtClean="0">
                <a:solidFill>
                  <a:srgbClr val="000000"/>
                </a:solidFill>
              </a:rPr>
              <a:t>1 Å X-rays</a:t>
            </a:r>
            <a:endParaRPr lang="en-US" altLang="en-US" sz="3200" b="1" dirty="0">
              <a:solidFill>
                <a:srgbClr val="000000"/>
              </a:solidFill>
            </a:endParaRP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48840" y="5568696"/>
            <a:ext cx="4798108" cy="769441"/>
          </a:xfrm>
          <a:prstGeom prst="rect">
            <a:avLst/>
          </a:prstGeom>
          <a:noFill/>
        </p:spPr>
        <p:txBody>
          <a:bodyPr wrap="none" rtlCol="0">
            <a:spAutoFit/>
          </a:bodyPr>
          <a:lstStyle/>
          <a:p>
            <a:pPr fontAlgn="auto">
              <a:spcBef>
                <a:spcPts val="0"/>
              </a:spcBef>
              <a:spcAft>
                <a:spcPts val="0"/>
              </a:spcAft>
            </a:pPr>
            <a:r>
              <a:rPr lang="en-US" sz="4400" b="1" dirty="0" smtClean="0">
                <a:solidFill>
                  <a:srgbClr val="00B050"/>
                </a:solidFill>
                <a:latin typeface="Arial"/>
              </a:rPr>
              <a:t>error &lt; total &lt; 2%</a:t>
            </a:r>
            <a:endParaRPr lang="en-US" sz="4400" b="1" dirty="0">
              <a:solidFill>
                <a:srgbClr val="00B050"/>
              </a:solidFill>
              <a:latin typeface="Arial"/>
            </a:endParaRPr>
          </a:p>
        </p:txBody>
      </p:sp>
    </p:spTree>
    <p:extLst>
      <p:ext uri="{BB962C8B-B14F-4D97-AF65-F5344CB8AC3E}">
        <p14:creationId xmlns:p14="http://schemas.microsoft.com/office/powerpoint/2010/main" val="1329140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3103271771"/>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856072" name="Chart" r:id="rId3" imgW="10406085" imgH="6262811" progId="MSGraph.Chart.8">
                  <p:embed followColorScheme="full"/>
                </p:oleObj>
              </mc:Choice>
              <mc:Fallback>
                <p:oleObj name="Chart" r:id="rId3" imgW="10406085" imgH="6262811"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452696439"/>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latin typeface="Arial"/>
                </a:rPr>
                <a:t>1% high</a:t>
              </a:r>
            </a:p>
            <a:p>
              <a:pPr>
                <a:lnSpc>
                  <a:spcPct val="150000"/>
                </a:lnSpc>
              </a:pPr>
              <a:r>
                <a:rPr lang="en-US" sz="2000" dirty="0" smtClean="0">
                  <a:solidFill>
                    <a:srgbClr val="000000"/>
                  </a:solidFill>
                  <a:latin typeface="Arial"/>
                </a:rPr>
                <a:t>average</a:t>
              </a:r>
            </a:p>
            <a:p>
              <a:pPr>
                <a:lnSpc>
                  <a:spcPct val="150000"/>
                </a:lnSpc>
              </a:pPr>
              <a:r>
                <a:rPr lang="en-US" sz="2000" dirty="0" smtClean="0">
                  <a:solidFill>
                    <a:srgbClr val="000000"/>
                  </a:solidFill>
                  <a:latin typeface="Aria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latin typeface="Arial"/>
              </a:rPr>
              <a:t>~3x10</a:t>
            </a:r>
            <a:r>
              <a:rPr lang="en-US" baseline="30000" dirty="0">
                <a:solidFill>
                  <a:srgbClr val="000000"/>
                </a:solidFill>
                <a:latin typeface="Arial"/>
              </a:rPr>
              <a:t>5</a:t>
            </a:r>
            <a:r>
              <a:rPr lang="en-US" dirty="0">
                <a:solidFill>
                  <a:srgbClr val="000000"/>
                </a:solidFill>
                <a:latin typeface="Aria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80641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other corrections…</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3703" y="1224546"/>
            <a:ext cx="10812076" cy="431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9864" y="6289666"/>
            <a:ext cx="7124217" cy="369332"/>
          </a:xfrm>
          <a:prstGeom prst="rect">
            <a:avLst/>
          </a:prstGeom>
        </p:spPr>
        <p:txBody>
          <a:bodyPr wrap="square">
            <a:spAutoFit/>
          </a:bodyPr>
          <a:lstStyle/>
          <a:p>
            <a:pPr fontAlgn="auto">
              <a:spcBef>
                <a:spcPts val="0"/>
              </a:spcBef>
              <a:spcAft>
                <a:spcPts val="0"/>
              </a:spcAft>
            </a:pPr>
            <a:r>
              <a:rPr lang="en-US" dirty="0" err="1">
                <a:solidFill>
                  <a:prstClr val="black"/>
                </a:solidFill>
                <a:latin typeface="Calibri"/>
              </a:rPr>
              <a:t>Meisburger</a:t>
            </a:r>
            <a:r>
              <a:rPr lang="en-US" dirty="0">
                <a:solidFill>
                  <a:prstClr val="black"/>
                </a:solidFill>
                <a:latin typeface="Calibri"/>
              </a:rPr>
              <a:t>, </a:t>
            </a:r>
            <a:r>
              <a:rPr lang="en-US" dirty="0" smtClean="0">
                <a:solidFill>
                  <a:prstClr val="black"/>
                </a:solidFill>
                <a:latin typeface="Calibri"/>
              </a:rPr>
              <a:t>et. al. </a:t>
            </a:r>
            <a:r>
              <a:rPr lang="en-US" i="1" dirty="0">
                <a:solidFill>
                  <a:prstClr val="black"/>
                </a:solidFill>
                <a:latin typeface="Calibri"/>
              </a:rPr>
              <a:t>Nat </a:t>
            </a:r>
            <a:r>
              <a:rPr lang="en-US" i="1" dirty="0" err="1">
                <a:solidFill>
                  <a:prstClr val="black"/>
                </a:solidFill>
                <a:latin typeface="Calibri"/>
              </a:rPr>
              <a:t>Commun</a:t>
            </a:r>
            <a:r>
              <a:rPr lang="en-US" dirty="0">
                <a:solidFill>
                  <a:prstClr val="black"/>
                </a:solidFill>
                <a:latin typeface="Calibri"/>
              </a:rPr>
              <a:t> </a:t>
            </a:r>
            <a:r>
              <a:rPr lang="en-US" b="1" dirty="0">
                <a:solidFill>
                  <a:prstClr val="black"/>
                </a:solidFill>
                <a:latin typeface="Calibri"/>
              </a:rPr>
              <a:t>11, </a:t>
            </a:r>
            <a:r>
              <a:rPr lang="en-US" dirty="0">
                <a:solidFill>
                  <a:prstClr val="black"/>
                </a:solidFill>
                <a:latin typeface="Calibri"/>
              </a:rPr>
              <a:t>1271 (2020). https://doi.org/10.1038</a:t>
            </a:r>
          </a:p>
        </p:txBody>
      </p:sp>
    </p:spTree>
    <p:extLst>
      <p:ext uri="{BB962C8B-B14F-4D97-AF65-F5344CB8AC3E}">
        <p14:creationId xmlns:p14="http://schemas.microsoft.com/office/powerpoint/2010/main" val="359582624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7856959"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cs typeface="Arial" panose="020B0604020202020204" pitchFamily="34" charset="0"/>
              </a:rPr>
              <a:t>CORRECT – </a:t>
            </a:r>
            <a:r>
              <a:rPr lang="en-US" sz="4000" dirty="0" smtClean="0">
                <a:solidFill>
                  <a:prstClr val="black"/>
                </a:solidFill>
                <a:cs typeface="Arial" panose="020B0604020202020204" pitchFamily="34" charset="0"/>
              </a:rPr>
              <a:t>after all the “factors”</a:t>
            </a:r>
            <a:endParaRPr lang="en-US" sz="4000" dirty="0">
              <a:solidFill>
                <a:prstClr val="black"/>
              </a:solidFill>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1704320" cy="57988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53" y="1203124"/>
            <a:ext cx="4785360" cy="4549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980" y="1143000"/>
            <a:ext cx="4617720" cy="4815840"/>
          </a:xfrm>
          <a:prstGeom prst="rect">
            <a:avLst/>
          </a:prstGeom>
        </p:spPr>
      </p:pic>
    </p:spTree>
    <p:extLst>
      <p:ext uri="{BB962C8B-B14F-4D97-AF65-F5344CB8AC3E}">
        <p14:creationId xmlns:p14="http://schemas.microsoft.com/office/powerpoint/2010/main" val="12451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latin typeface="Arial" panose="020B0604020202020204" pitchFamily="34" charset="0"/>
                <a:cs typeface="Arial" panose="020B0604020202020204" pitchFamily="34" charset="0"/>
              </a:rPr>
              <a:t>What you know when:</a:t>
            </a:r>
            <a:endParaRPr lang="en-US" sz="6000" b="1" dirty="0">
              <a:latin typeface="Arial" panose="020B0604020202020204" pitchFamily="34" charset="0"/>
              <a:cs typeface="Arial" panose="020B0604020202020204" pitchFamily="34" charset="0"/>
            </a:endParaRPr>
          </a:p>
        </p:txBody>
      </p:sp>
      <p:sp>
        <p:nvSpPr>
          <p:cNvPr id="4" name="TextBox 3"/>
          <p:cNvSpPr txBox="1"/>
          <p:nvPr/>
        </p:nvSpPr>
        <p:spPr>
          <a:xfrm>
            <a:off x="609600" y="1600200"/>
            <a:ext cx="7957628" cy="3785652"/>
          </a:xfrm>
          <a:prstGeom prst="rect">
            <a:avLst/>
          </a:prstGeom>
          <a:noFill/>
        </p:spPr>
        <p:txBody>
          <a:bodyPr wrap="none" rtlCol="0">
            <a:spAutoFit/>
          </a:bodyPr>
          <a:lstStyle/>
          <a:p>
            <a:pPr fontAlgn="auto">
              <a:lnSpc>
                <a:spcPct val="200000"/>
              </a:lnSpc>
              <a:spcBef>
                <a:spcPts val="0"/>
              </a:spcBef>
              <a:spcAft>
                <a:spcPts val="0"/>
              </a:spcAft>
            </a:pPr>
            <a:r>
              <a:rPr lang="en-US" sz="4000" dirty="0" err="1" smtClean="0">
                <a:solidFill>
                  <a:prstClr val="black"/>
                </a:solidFill>
                <a:cs typeface="Arial" panose="020B0604020202020204" pitchFamily="34" charset="0"/>
              </a:rPr>
              <a:t>Autoindexing</a:t>
            </a:r>
            <a:r>
              <a:rPr lang="en-US" sz="4000" dirty="0" smtClean="0">
                <a:solidFill>
                  <a:prstClr val="black"/>
                </a:solidFill>
                <a:cs typeface="Arial" panose="020B0604020202020204" pitchFamily="34" charset="0"/>
              </a:rPr>
              <a:t>:	Lattice (14)</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Scaling:			Point Group (43)</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Phasing:		Space Group (84)</a:t>
            </a:r>
            <a:endParaRPr lang="en-US" sz="4000" dirty="0">
              <a:solidFill>
                <a:prstClr val="black"/>
              </a:solidFill>
              <a:cs typeface="Arial" panose="020B0604020202020204" pitchFamily="34" charset="0"/>
            </a:endParaRPr>
          </a:p>
        </p:txBody>
      </p:sp>
    </p:spTree>
    <p:extLst>
      <p:ext uri="{BB962C8B-B14F-4D97-AF65-F5344CB8AC3E}">
        <p14:creationId xmlns:p14="http://schemas.microsoft.com/office/powerpoint/2010/main" val="18439017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10" y="2432178"/>
            <a:ext cx="8229600" cy="1143000"/>
          </a:xfrm>
        </p:spPr>
        <p:txBody>
          <a:bodyPr/>
          <a:lstStyle/>
          <a:p>
            <a:r>
              <a:rPr lang="en-US" dirty="0" smtClean="0">
                <a:latin typeface="Arial" panose="020B0604020202020204" pitchFamily="34" charset="0"/>
                <a:cs typeface="Arial" panose="020B0604020202020204" pitchFamily="34" charset="0"/>
              </a:rPr>
              <a:t>Asymmetric Unit (ASU)</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1079896" y="3534276"/>
            <a:ext cx="6890028" cy="1200329"/>
          </a:xfrm>
          <a:prstGeom prst="rect">
            <a:avLst/>
          </a:prstGeom>
          <a:noFill/>
        </p:spPr>
        <p:txBody>
          <a:bodyPr wrap="none" rtlCol="0">
            <a:spAutoFit/>
          </a:bodyPr>
          <a:lstStyle/>
          <a:p>
            <a:pPr algn="ctr" fontAlgn="auto">
              <a:spcBef>
                <a:spcPts val="0"/>
              </a:spcBef>
              <a:spcAft>
                <a:spcPts val="0"/>
              </a:spcAft>
            </a:pPr>
            <a:r>
              <a:rPr lang="en-US" sz="2400" dirty="0" smtClean="0">
                <a:solidFill>
                  <a:srgbClr val="FF0000"/>
                </a:solidFill>
                <a:cs typeface="Arial" panose="020B0604020202020204" pitchFamily="34" charset="0"/>
              </a:rPr>
              <a:t>Smallest</a:t>
            </a:r>
            <a:r>
              <a:rPr lang="en-US" sz="2400" dirty="0" smtClean="0">
                <a:solidFill>
                  <a:prstClr val="black"/>
                </a:solidFill>
                <a:cs typeface="Arial" panose="020B0604020202020204" pitchFamily="34" charset="0"/>
              </a:rPr>
              <a:t> part of the crystal </a:t>
            </a:r>
          </a:p>
          <a:p>
            <a:pPr algn="ctr" fontAlgn="auto">
              <a:spcBef>
                <a:spcPts val="0"/>
              </a:spcBef>
              <a:spcAft>
                <a:spcPts val="0"/>
              </a:spcAft>
            </a:pPr>
            <a:r>
              <a:rPr lang="en-US" sz="2400" dirty="0" smtClean="0">
                <a:solidFill>
                  <a:prstClr val="black"/>
                </a:solidFill>
                <a:cs typeface="Arial" panose="020B0604020202020204" pitchFamily="34" charset="0"/>
              </a:rPr>
              <a:t>that you can use to build up the rest of the crystal</a:t>
            </a:r>
          </a:p>
          <a:p>
            <a:pPr algn="ctr" fontAlgn="auto">
              <a:spcBef>
                <a:spcPts val="0"/>
              </a:spcBef>
              <a:spcAft>
                <a:spcPts val="0"/>
              </a:spcAft>
            </a:pPr>
            <a:r>
              <a:rPr lang="en-US" sz="2400" dirty="0" smtClean="0">
                <a:solidFill>
                  <a:prstClr val="black"/>
                </a:solidFill>
                <a:cs typeface="Arial" panose="020B0604020202020204" pitchFamily="34" charset="0"/>
              </a:rPr>
              <a:t>with </a:t>
            </a:r>
            <a:r>
              <a:rPr lang="en-US" sz="2400" dirty="0" smtClean="0">
                <a:solidFill>
                  <a:srgbClr val="00B050"/>
                </a:solidFill>
                <a:cs typeface="Arial" panose="020B0604020202020204" pitchFamily="34" charset="0"/>
              </a:rPr>
              <a:t>symmetry operations</a:t>
            </a:r>
            <a:endParaRPr lang="en-US" sz="2400" dirty="0">
              <a:solidFill>
                <a:srgbClr val="00B050"/>
              </a:solidFill>
              <a:cs typeface="Arial" panose="020B0604020202020204" pitchFamily="34" charset="0"/>
            </a:endParaRPr>
          </a:p>
        </p:txBody>
      </p:sp>
      <p:sp>
        <p:nvSpPr>
          <p:cNvPr id="4" name="Title 1"/>
          <p:cNvSpPr txBox="1">
            <a:spLocks/>
          </p:cNvSpPr>
          <p:nvPr/>
        </p:nvSpPr>
        <p:spPr>
          <a:xfrm>
            <a:off x="410110" y="7771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Arial" panose="020B0604020202020204" pitchFamily="34" charset="0"/>
                <a:cs typeface="Arial" panose="020B0604020202020204" pitchFamily="34" charset="0"/>
              </a:rPr>
              <a:t>Unit Cell</a:t>
            </a:r>
            <a:endParaRPr lang="en-US"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1079896" y="1138524"/>
            <a:ext cx="6890028" cy="1200329"/>
          </a:xfrm>
          <a:prstGeom prst="rect">
            <a:avLst/>
          </a:prstGeom>
          <a:noFill/>
        </p:spPr>
        <p:txBody>
          <a:bodyPr wrap="none" rtlCol="0">
            <a:spAutoFit/>
          </a:bodyPr>
          <a:lstStyle/>
          <a:p>
            <a:pPr algn="ctr" fontAlgn="auto">
              <a:spcBef>
                <a:spcPts val="0"/>
              </a:spcBef>
              <a:spcAft>
                <a:spcPts val="0"/>
              </a:spcAft>
            </a:pPr>
            <a:r>
              <a:rPr lang="en-US" sz="2400" dirty="0" smtClean="0">
                <a:solidFill>
                  <a:srgbClr val="FF0000"/>
                </a:solidFill>
                <a:cs typeface="Arial" panose="020B0604020202020204" pitchFamily="34" charset="0"/>
              </a:rPr>
              <a:t>Smallest</a:t>
            </a:r>
            <a:r>
              <a:rPr lang="en-US" sz="2400" dirty="0" smtClean="0">
                <a:solidFill>
                  <a:prstClr val="black"/>
                </a:solidFill>
                <a:cs typeface="Arial" panose="020B0604020202020204" pitchFamily="34" charset="0"/>
              </a:rPr>
              <a:t> part of the crystal </a:t>
            </a:r>
          </a:p>
          <a:p>
            <a:pPr algn="ctr" fontAlgn="auto">
              <a:spcBef>
                <a:spcPts val="0"/>
              </a:spcBef>
              <a:spcAft>
                <a:spcPts val="0"/>
              </a:spcAft>
            </a:pPr>
            <a:r>
              <a:rPr lang="en-US" sz="2400" dirty="0" smtClean="0">
                <a:solidFill>
                  <a:prstClr val="black"/>
                </a:solidFill>
                <a:cs typeface="Arial" panose="020B0604020202020204" pitchFamily="34" charset="0"/>
              </a:rPr>
              <a:t>that you can use to build up the rest of the crystal</a:t>
            </a:r>
          </a:p>
          <a:p>
            <a:pPr algn="ctr" fontAlgn="auto">
              <a:spcBef>
                <a:spcPts val="0"/>
              </a:spcBef>
              <a:spcAft>
                <a:spcPts val="0"/>
              </a:spcAft>
            </a:pPr>
            <a:r>
              <a:rPr lang="en-US" sz="2400" dirty="0" smtClean="0">
                <a:solidFill>
                  <a:prstClr val="black"/>
                </a:solidFill>
                <a:cs typeface="Arial" panose="020B0604020202020204" pitchFamily="34" charset="0"/>
              </a:rPr>
              <a:t>with </a:t>
            </a:r>
            <a:r>
              <a:rPr lang="en-US" sz="2400" dirty="0" smtClean="0">
                <a:solidFill>
                  <a:srgbClr val="00B050"/>
                </a:solidFill>
                <a:cs typeface="Arial" panose="020B0604020202020204" pitchFamily="34" charset="0"/>
              </a:rPr>
              <a:t>translation</a:t>
            </a:r>
            <a:r>
              <a:rPr lang="en-US" sz="2400" dirty="0" smtClean="0">
                <a:solidFill>
                  <a:prstClr val="black"/>
                </a:solidFill>
                <a:cs typeface="Arial" panose="020B0604020202020204" pitchFamily="34" charset="0"/>
              </a:rPr>
              <a:t> </a:t>
            </a:r>
            <a:r>
              <a:rPr lang="en-US" sz="2400" dirty="0" smtClean="0">
                <a:solidFill>
                  <a:srgbClr val="00B050"/>
                </a:solidFill>
                <a:cs typeface="Arial" panose="020B0604020202020204" pitchFamily="34" charset="0"/>
              </a:rPr>
              <a:t>symmetry only</a:t>
            </a:r>
            <a:endParaRPr lang="en-US" sz="2400" dirty="0">
              <a:solidFill>
                <a:srgbClr val="00B050"/>
              </a:solidFill>
              <a:cs typeface="Arial" panose="020B0604020202020204" pitchFamily="34" charset="0"/>
            </a:endParaRPr>
          </a:p>
        </p:txBody>
      </p:sp>
      <p:sp>
        <p:nvSpPr>
          <p:cNvPr id="7" name="Title 1"/>
          <p:cNvSpPr txBox="1">
            <a:spLocks/>
          </p:cNvSpPr>
          <p:nvPr/>
        </p:nvSpPr>
        <p:spPr>
          <a:xfrm>
            <a:off x="515639" y="50452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Arial" panose="020B0604020202020204" pitchFamily="34" charset="0"/>
                <a:cs typeface="Arial" panose="020B0604020202020204" pitchFamily="34" charset="0"/>
              </a:rPr>
              <a:t>“NCS ASU”</a:t>
            </a:r>
            <a:endParaRPr lang="en-US"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531881" y="6147322"/>
            <a:ext cx="8197117"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cs typeface="Arial" panose="020B0604020202020204" pitchFamily="34" charset="0"/>
              </a:rPr>
              <a:t>Builds ASU with </a:t>
            </a:r>
            <a:r>
              <a:rPr lang="en-US" sz="2400" dirty="0" smtClean="0">
                <a:solidFill>
                  <a:srgbClr val="FF0000"/>
                </a:solidFill>
                <a:cs typeface="Arial" panose="020B0604020202020204" pitchFamily="34" charset="0"/>
              </a:rPr>
              <a:t>Non-crystallographic</a:t>
            </a:r>
            <a:r>
              <a:rPr lang="en-US" sz="2400" dirty="0" smtClean="0">
                <a:solidFill>
                  <a:prstClr val="black"/>
                </a:solidFill>
                <a:cs typeface="Arial" panose="020B0604020202020204" pitchFamily="34" charset="0"/>
              </a:rPr>
              <a:t> </a:t>
            </a:r>
            <a:r>
              <a:rPr lang="en-US" sz="2400" dirty="0" smtClean="0">
                <a:solidFill>
                  <a:srgbClr val="00B050"/>
                </a:solidFill>
                <a:cs typeface="Arial" panose="020B0604020202020204" pitchFamily="34" charset="0"/>
              </a:rPr>
              <a:t>symmetry operations</a:t>
            </a:r>
            <a:endParaRPr lang="en-US" sz="2400" dirty="0">
              <a:solidFill>
                <a:srgbClr val="00B050"/>
              </a:solidFill>
              <a:cs typeface="Arial" panose="020B0604020202020204" pitchFamily="34" charset="0"/>
            </a:endParaRPr>
          </a:p>
        </p:txBody>
      </p:sp>
    </p:spTree>
    <p:extLst>
      <p:ext uri="{BB962C8B-B14F-4D97-AF65-F5344CB8AC3E}">
        <p14:creationId xmlns:p14="http://schemas.microsoft.com/office/powerpoint/2010/main" val="259813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grpSp>
        <p:nvGrpSpPr>
          <p:cNvPr id="40" name="Group 39"/>
          <p:cNvGrpSpPr/>
          <p:nvPr/>
        </p:nvGrpSpPr>
        <p:grpSpPr>
          <a:xfrm rot="19738268">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4" name="Oval 3"/>
          <p:cNvSpPr/>
          <p:nvPr/>
        </p:nvSpPr>
        <p:spPr>
          <a:xfrm>
            <a:off x="5748407" y="2559291"/>
            <a:ext cx="6324600" cy="3635202"/>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6" name="Rectangle 13"/>
          <p:cNvSpPr>
            <a:spLocks noChangeArrowheads="1"/>
          </p:cNvSpPr>
          <p:nvPr/>
        </p:nvSpPr>
        <p:spPr bwMode="auto">
          <a:xfrm rot="5400000">
            <a:off x="7237211" y="4145812"/>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926" y="3796832"/>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714010" y="4149912"/>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37" name="Group 36"/>
          <p:cNvGrpSpPr/>
          <p:nvPr/>
        </p:nvGrpSpPr>
        <p:grpSpPr>
          <a:xfrm>
            <a:off x="-680871" y="3851204"/>
            <a:ext cx="3486624" cy="583681"/>
            <a:chOff x="-618549" y="4115025"/>
            <a:chExt cx="3486624" cy="583681"/>
          </a:xfrm>
        </p:grpSpPr>
        <p:cxnSp>
          <p:nvCxnSpPr>
            <p:cNvPr id="11" name="Straight Connector 10"/>
            <p:cNvCxnSpPr/>
            <p:nvPr/>
          </p:nvCxnSpPr>
          <p:spPr>
            <a:xfrm>
              <a:off x="-618549" y="437689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34390" y="4115025"/>
              <a:ext cx="1992630" cy="26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624" y="4698705"/>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6314" y="4454331"/>
              <a:ext cx="1871761" cy="24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13"/>
          <p:cNvSpPr>
            <a:spLocks noChangeArrowheads="1"/>
          </p:cNvSpPr>
          <p:nvPr/>
        </p:nvSpPr>
        <p:spPr bwMode="auto">
          <a:xfrm rot="5400000">
            <a:off x="2724760" y="3900341"/>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2754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Frequency of Space Groups in PDB</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897676193"/>
              </p:ext>
            </p:extLst>
          </p:nvPr>
        </p:nvGraphicFramePr>
        <p:xfrm>
          <a:off x="381000" y="1143002"/>
          <a:ext cx="8305801" cy="5410197"/>
        </p:xfrm>
        <a:graphic>
          <a:graphicData uri="http://schemas.openxmlformats.org/drawingml/2006/table">
            <a:tbl>
              <a:tblPr>
                <a:tableStyleId>{5C22544A-7EE6-4342-B048-85BDC9FD1C3A}</a:tableStyleId>
              </a:tblPr>
              <a:tblGrid>
                <a:gridCol w="782671"/>
                <a:gridCol w="956598"/>
                <a:gridCol w="847468"/>
                <a:gridCol w="800095"/>
                <a:gridCol w="967666"/>
                <a:gridCol w="806388"/>
                <a:gridCol w="725750"/>
                <a:gridCol w="806388"/>
                <a:gridCol w="725750"/>
                <a:gridCol w="887027"/>
              </a:tblGrid>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13007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566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R32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191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74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12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9629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491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5</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187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71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P622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5300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C2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474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161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P6</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70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4</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F4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3021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421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5</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144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70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2543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C222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353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142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I23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67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4</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P422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2109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351</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132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F432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66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F222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P23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2030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286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124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P321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63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12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1565</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257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I422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115</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I4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59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18</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1359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253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103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P222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18</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I4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1198</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249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I4</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99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I2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P4</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P432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1147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I222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246</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94</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C222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I432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8</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32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825</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R3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239</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I4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93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40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P4</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P222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r h="416169">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620</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P6</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193</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P3</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82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I2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r>
                        <a:rPr lang="en-US" sz="2000" b="1" u="none" strike="noStrike" dirty="0" smtClean="0">
                          <a:solidFill>
                            <a:srgbClr val="303C18"/>
                          </a:solidFill>
                          <a:effectLst/>
                          <a:latin typeface="Times New Roman" panose="02020603050405020304" pitchFamily="18" charset="0"/>
                          <a:cs typeface="Times New Roman" panose="02020603050405020304" pitchFamily="18" charset="0"/>
                        </a:rPr>
                        <a:t>2</a:t>
                      </a:r>
                      <a:r>
                        <a:rPr lang="en-US" sz="2000" b="1" u="none" strike="noStrike" baseline="-25000" dirty="0" smtClean="0">
                          <a:solidFill>
                            <a:srgbClr val="303C18"/>
                          </a:solidFill>
                          <a:effectLst/>
                          <a:latin typeface="Times New Roman" panose="02020603050405020304" pitchFamily="18" charset="0"/>
                          <a:cs typeface="Times New Roman" panose="02020603050405020304" pitchFamily="18" charset="0"/>
                        </a:rPr>
                        <a:t>1</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37</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F23</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c>
                  <a:txBody>
                    <a:bodyPr/>
                    <a:lstStyle/>
                    <a:p>
                      <a:pPr algn="ctr" fontAlgn="b"/>
                      <a:r>
                        <a:rPr lang="en-US" sz="2000" b="1" u="none" strike="noStrike" dirty="0">
                          <a:solidFill>
                            <a:schemeClr val="bg1"/>
                          </a:solidFill>
                          <a:effectLst/>
                          <a:latin typeface="Times New Roman" panose="02020603050405020304" pitchFamily="18" charset="0"/>
                          <a:cs typeface="Times New Roman" panose="02020603050405020304" pitchFamily="18" charset="0"/>
                        </a:rPr>
                        <a:t>2</a:t>
                      </a:r>
                      <a:endParaRPr lang="en-US" sz="2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b">
                    <a:solidFill>
                      <a:schemeClr val="tx2">
                        <a:lumMod val="60000"/>
                        <a:lumOff val="40000"/>
                      </a:schemeClr>
                    </a:solidFill>
                  </a:tcPr>
                </a:tc>
                <a:tc>
                  <a:txBody>
                    <a:bodyPr/>
                    <a:lstStyle/>
                    <a:p>
                      <a:pPr algn="l" fontAlgn="b"/>
                      <a:r>
                        <a:rPr lang="en-US" sz="2000" b="1" u="none" strike="noStrike" dirty="0">
                          <a:solidFill>
                            <a:srgbClr val="303C18"/>
                          </a:solidFill>
                          <a:effectLst/>
                          <a:latin typeface="Times New Roman" panose="02020603050405020304" pitchFamily="18" charset="0"/>
                          <a:cs typeface="Times New Roman" panose="02020603050405020304" pitchFamily="18" charset="0"/>
                        </a:rPr>
                        <a:t>P312</a:t>
                      </a:r>
                      <a:endParaRPr lang="en-US" sz="2000" b="1" i="0" u="none" strike="noStrike" dirty="0">
                        <a:solidFill>
                          <a:srgbClr val="303C18"/>
                        </a:solidFill>
                        <a:effectLst/>
                        <a:latin typeface="Times New Roman" panose="02020603050405020304" pitchFamily="18" charset="0"/>
                        <a:cs typeface="Times New Roman" panose="02020603050405020304" pitchFamily="18" charset="0"/>
                      </a:endParaRPr>
                    </a:p>
                  </a:txBody>
                  <a:tcPr marL="7620" marR="7620" marT="7620" marB="0" anchor="b">
                    <a:solidFill>
                      <a:schemeClr val="bg1"/>
                    </a:solidFill>
                  </a:tcPr>
                </a:tc>
              </a:tr>
            </a:tbl>
          </a:graphicData>
        </a:graphic>
      </p:graphicFrame>
    </p:spTree>
    <p:extLst>
      <p:ext uri="{BB962C8B-B14F-4D97-AF65-F5344CB8AC3E}">
        <p14:creationId xmlns:p14="http://schemas.microsoft.com/office/powerpoint/2010/main" val="18868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Pitfalls: sub-space groups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93363" y="1347927"/>
            <a:ext cx="2206101" cy="1208842"/>
          </a:xfrm>
        </p:spPr>
        <p:txBody>
          <a:bodyPr>
            <a:normAutofit/>
          </a:bodyPr>
          <a:lstStyle/>
          <a:p>
            <a:pPr marL="0" indent="0">
              <a:buNone/>
            </a:pPr>
            <a:r>
              <a:rPr lang="en-US" sz="6000" dirty="0" smtClean="0">
                <a:latin typeface="Arial" panose="020B0604020202020204" pitchFamily="34" charset="0"/>
                <a:cs typeface="Arial" panose="020B0604020202020204" pitchFamily="34" charset="0"/>
              </a:rPr>
              <a:t>P622</a:t>
            </a:r>
          </a:p>
        </p:txBody>
      </p:sp>
      <p:sp>
        <p:nvSpPr>
          <p:cNvPr id="4" name="Content Placeholder 2"/>
          <p:cNvSpPr txBox="1">
            <a:spLocks/>
          </p:cNvSpPr>
          <p:nvPr/>
        </p:nvSpPr>
        <p:spPr>
          <a:xfrm>
            <a:off x="650471" y="2332037"/>
            <a:ext cx="8312459" cy="430415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What else?</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a:t>
            </a:r>
            <a:r>
              <a:rPr lang="en-US" sz="4000" baseline="-25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22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22</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 </a:t>
            </a:r>
            <a:r>
              <a:rPr lang="en-US" sz="4000" dirty="0">
                <a:solidFill>
                  <a:prstClr val="black"/>
                </a:solidFill>
                <a:latin typeface="Arial" panose="020B0604020202020204" pitchFamily="34" charset="0"/>
                <a:cs typeface="Arial" panose="020B0604020202020204" pitchFamily="34" charset="0"/>
              </a:rPr>
              <a:t>P321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21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21</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P3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P2 P2</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C2 C222 </a:t>
            </a:r>
            <a:r>
              <a:rPr lang="en-US" sz="4000" dirty="0" smtClean="0">
                <a:solidFill>
                  <a:prstClr val="black"/>
                </a:solidFill>
                <a:latin typeface="Arial" panose="020B0604020202020204" pitchFamily="34" charset="0"/>
                <a:cs typeface="Arial" panose="020B0604020202020204" pitchFamily="34" charset="0"/>
              </a:rPr>
              <a:t>C222</a:t>
            </a:r>
            <a:r>
              <a:rPr lang="en-US" sz="4000" baseline="-25000" dirty="0" smtClean="0">
                <a:solidFill>
                  <a:prstClr val="black"/>
                </a:solidFill>
                <a:latin typeface="Arial" panose="020B0604020202020204" pitchFamily="34" charset="0"/>
                <a:cs typeface="Arial" panose="020B0604020202020204" pitchFamily="34" charset="0"/>
              </a:rPr>
              <a:t>1</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P1 </a:t>
            </a:r>
            <a:r>
              <a:rPr lang="en-US" sz="4000" dirty="0" smtClean="0">
                <a:solidFill>
                  <a:prstClr val="black"/>
                </a:solidFill>
                <a:latin typeface="Arial" panose="020B0604020202020204" pitchFamily="34" charset="0"/>
                <a:cs typeface="Arial" panose="020B0604020202020204" pitchFamily="34" charset="0"/>
              </a:rPr>
              <a:t> </a:t>
            </a:r>
          </a:p>
          <a:p>
            <a:pPr marL="0" indent="0" fontAlgn="auto">
              <a:spcAft>
                <a:spcPts val="0"/>
              </a:spcAft>
              <a:buFont typeface="Arial" panose="020B0604020202020204" pitchFamily="34" charset="0"/>
              <a:buNone/>
            </a:pPr>
            <a:r>
              <a:rPr lang="en-US" sz="4000" dirty="0" err="1" smtClean="0">
                <a:solidFill>
                  <a:prstClr val="black"/>
                </a:solidFill>
                <a:latin typeface="Arial" panose="020B0604020202020204" pitchFamily="34" charset="0"/>
                <a:cs typeface="Arial" panose="020B0604020202020204" pitchFamily="34" charset="0"/>
              </a:rPr>
              <a:t>zanuda</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68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r>
              <a:rPr lang="en-US" sz="4800" dirty="0">
                <a:solidFill>
                  <a:prstClr val="black"/>
                </a:solidFill>
                <a:cs typeface="Arial" panose="020B0604020202020204" pitchFamily="34" charset="0"/>
              </a:rPr>
              <a:t>a = 63 b = 63 c = 63 </a:t>
            </a:r>
          </a:p>
          <a:p>
            <a:r>
              <a:rPr lang="el-GR" sz="4800" dirty="0">
                <a:solidFill>
                  <a:prstClr val="black"/>
                </a:solidFill>
                <a:cs typeface="Arial" panose="020B0604020202020204" pitchFamily="34" charset="0"/>
              </a:rPr>
              <a:t>α</a:t>
            </a:r>
            <a:r>
              <a:rPr lang="en-US" sz="4800" dirty="0">
                <a:solidFill>
                  <a:prstClr val="black"/>
                </a:solidFill>
                <a:cs typeface="Arial" panose="020B0604020202020204" pitchFamily="34" charset="0"/>
              </a:rPr>
              <a:t> = 90 </a:t>
            </a:r>
            <a:r>
              <a:rPr lang="el-GR" sz="4800" dirty="0">
                <a:solidFill>
                  <a:prstClr val="black"/>
                </a:solidFill>
                <a:cs typeface="Arial" panose="020B0604020202020204" pitchFamily="34" charset="0"/>
              </a:rPr>
              <a:t>β</a:t>
            </a:r>
            <a:r>
              <a:rPr lang="en-US" sz="4800" dirty="0">
                <a:solidFill>
                  <a:prstClr val="black"/>
                </a:solidFill>
                <a:cs typeface="Arial" panose="020B0604020202020204" pitchFamily="34" charset="0"/>
              </a:rPr>
              <a:t> = 90 </a:t>
            </a:r>
            <a:r>
              <a:rPr lang="el-GR" sz="4800" dirty="0">
                <a:solidFill>
                  <a:prstClr val="black"/>
                </a:solidFill>
                <a:cs typeface="Arial" panose="020B0604020202020204" pitchFamily="34" charset="0"/>
              </a:rPr>
              <a:t>γ</a:t>
            </a:r>
            <a:r>
              <a:rPr lang="en-US" sz="4800" dirty="0">
                <a:solidFill>
                  <a:prstClr val="black"/>
                </a:solidFill>
                <a:cs typeface="Arial" panose="020B0604020202020204" pitchFamily="34" charset="0"/>
              </a:rPr>
              <a:t> = 90</a:t>
            </a:r>
          </a:p>
        </p:txBody>
      </p:sp>
    </p:spTree>
    <p:extLst>
      <p:ext uri="{BB962C8B-B14F-4D97-AF65-F5344CB8AC3E}">
        <p14:creationId xmlns:p14="http://schemas.microsoft.com/office/powerpoint/2010/main" val="337598617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Arial"/>
              </a:rPr>
              <a:t>+</a:t>
            </a:r>
            <a:endParaRPr lang="en-US" dirty="0">
              <a:solidFill>
                <a:srgbClr val="FF0000"/>
              </a:solidFill>
              <a:latin typeface="Arial"/>
            </a:endParaRPr>
          </a:p>
        </p:txBody>
      </p:sp>
    </p:spTree>
    <p:extLst>
      <p:ext uri="{BB962C8B-B14F-4D97-AF65-F5344CB8AC3E}">
        <p14:creationId xmlns:p14="http://schemas.microsoft.com/office/powerpoint/2010/main" val="40318852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Arial"/>
              </a:rPr>
              <a:t>+</a:t>
            </a:r>
            <a:endParaRPr lang="en-US" dirty="0">
              <a:solidFill>
                <a:srgbClr val="FF0000"/>
              </a:solidFill>
              <a:latin typeface="Arial"/>
            </a:endParaRPr>
          </a:p>
        </p:txBody>
      </p:sp>
    </p:spTree>
    <p:extLst>
      <p:ext uri="{BB962C8B-B14F-4D97-AF65-F5344CB8AC3E}">
        <p14:creationId xmlns:p14="http://schemas.microsoft.com/office/powerpoint/2010/main" val="403616483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Calibri"/>
              </a:rPr>
              <a:t>+</a:t>
            </a:r>
            <a:endParaRPr lang="en-US" dirty="0">
              <a:solidFill>
                <a:srgbClr val="FF0000"/>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8" name="TextBox 7"/>
          <p:cNvSpPr txBox="1"/>
          <p:nvPr/>
        </p:nvSpPr>
        <p:spPr>
          <a:xfrm>
            <a:off x="6702940" y="3921148"/>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Calibri"/>
              </a:rPr>
              <a:t>+</a:t>
            </a:r>
            <a:endParaRPr lang="en-US" dirty="0">
              <a:solidFill>
                <a:srgbClr val="FF0000"/>
              </a:solidFill>
              <a:latin typeface="Calibri"/>
            </a:endParaRPr>
          </a:p>
        </p:txBody>
      </p:sp>
    </p:spTree>
    <p:extLst>
      <p:ext uri="{BB962C8B-B14F-4D97-AF65-F5344CB8AC3E}">
        <p14:creationId xmlns:p14="http://schemas.microsoft.com/office/powerpoint/2010/main" val="73801193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from a 3D lattice</a:t>
            </a:r>
            <a:endParaRPr lang="en-US" dirty="0"/>
          </a:p>
        </p:txBody>
      </p:sp>
      <p:sp>
        <p:nvSpPr>
          <p:cNvPr id="5" name="TextBox 3"/>
          <p:cNvSpPr txBox="1">
            <a:spLocks noChangeArrowheads="1"/>
          </p:cNvSpPr>
          <p:nvPr/>
        </p:nvSpPr>
        <p:spPr bwMode="auto">
          <a:xfrm>
            <a:off x="1447800" y="648811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eal </a:t>
            </a:r>
            <a:r>
              <a:rPr lang="en-US" altLang="en-US" sz="1800" dirty="0">
                <a:solidFill>
                  <a:srgbClr val="000000"/>
                </a:solidFill>
              </a:rPr>
              <a:t>space </a:t>
            </a:r>
          </a:p>
        </p:txBody>
      </p:sp>
      <p:sp>
        <p:nvSpPr>
          <p:cNvPr id="6" name="TextBox 7"/>
          <p:cNvSpPr txBox="1">
            <a:spLocks noChangeArrowheads="1"/>
          </p:cNvSpPr>
          <p:nvPr/>
        </p:nvSpPr>
        <p:spPr bwMode="auto">
          <a:xfrm>
            <a:off x="5857804" y="6488668"/>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srgbClr val="000000"/>
                </a:solidFill>
              </a:rPr>
              <a:t>r</a:t>
            </a:r>
            <a:r>
              <a:rPr lang="en-US" altLang="en-US" sz="1800" dirty="0" smtClean="0">
                <a:solidFill>
                  <a:srgbClr val="000000"/>
                </a:solidFill>
              </a:rPr>
              <a:t>eciprocal space</a:t>
            </a:r>
            <a:endParaRPr lang="en-US" altLang="en-US" sz="1800" dirty="0">
              <a:solidFill>
                <a:srgbClr val="000000"/>
              </a:solidFill>
            </a:endParaRPr>
          </a:p>
        </p:txBody>
      </p:sp>
      <p:sp>
        <p:nvSpPr>
          <p:cNvPr id="7" name="TextBox 6"/>
          <p:cNvSpPr txBox="1"/>
          <p:nvPr/>
        </p:nvSpPr>
        <p:spPr>
          <a:xfrm>
            <a:off x="6694062" y="3930026"/>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Calibri"/>
              </a:rPr>
              <a:t>+</a:t>
            </a:r>
            <a:endParaRPr lang="en-US" dirty="0">
              <a:solidFill>
                <a:srgbClr val="FF0000"/>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9" name="TextBox 8"/>
          <p:cNvSpPr txBox="1"/>
          <p:nvPr/>
        </p:nvSpPr>
        <p:spPr>
          <a:xfrm>
            <a:off x="6702940" y="3921148"/>
            <a:ext cx="319318" cy="369332"/>
          </a:xfrm>
          <a:prstGeom prst="rect">
            <a:avLst/>
          </a:prstGeom>
          <a:noFill/>
        </p:spPr>
        <p:txBody>
          <a:bodyPr wrap="none" rtlCol="0">
            <a:spAutoFit/>
          </a:bodyPr>
          <a:lstStyle/>
          <a:p>
            <a:pPr fontAlgn="auto">
              <a:spcBef>
                <a:spcPts val="0"/>
              </a:spcBef>
              <a:spcAft>
                <a:spcPts val="0"/>
              </a:spcAft>
            </a:pPr>
            <a:r>
              <a:rPr lang="en-US" dirty="0" smtClean="0">
                <a:solidFill>
                  <a:srgbClr val="FF0000"/>
                </a:solidFill>
                <a:latin typeface="Calibri"/>
              </a:rPr>
              <a:t>+</a:t>
            </a:r>
            <a:endParaRPr lang="en-US" dirty="0">
              <a:solidFill>
                <a:srgbClr val="FF0000"/>
              </a:solidFill>
              <a:latin typeface="Calibri"/>
            </a:endParaRPr>
          </a:p>
        </p:txBody>
      </p:sp>
    </p:spTree>
    <p:extLst>
      <p:ext uri="{BB962C8B-B14F-4D97-AF65-F5344CB8AC3E}">
        <p14:creationId xmlns:p14="http://schemas.microsoft.com/office/powerpoint/2010/main" val="133423543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600200"/>
            <a:ext cx="4876800" cy="3657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454" y="87868"/>
            <a:ext cx="216418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Base-centered lattice</a:t>
            </a:r>
            <a:endParaRPr lang="en-US" dirty="0">
              <a:solidFill>
                <a:prstClr val="black"/>
              </a:solidFill>
              <a:latin typeface="Calibri"/>
            </a:endParaRPr>
          </a:p>
        </p:txBody>
      </p:sp>
    </p:spTree>
    <p:extLst>
      <p:ext uri="{BB962C8B-B14F-4D97-AF65-F5344CB8AC3E}">
        <p14:creationId xmlns:p14="http://schemas.microsoft.com/office/powerpoint/2010/main" val="77492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6418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Base-centered lattice</a:t>
            </a:r>
            <a:endParaRPr lang="en-US" dirty="0">
              <a:solidFill>
                <a:prstClr val="black"/>
              </a:solidFill>
              <a:latin typeface="Calibri"/>
            </a:endParaRPr>
          </a:p>
        </p:txBody>
      </p:sp>
    </p:spTree>
    <p:extLst>
      <p:ext uri="{BB962C8B-B14F-4D97-AF65-F5344CB8AC3E}">
        <p14:creationId xmlns:p14="http://schemas.microsoft.com/office/powerpoint/2010/main" val="374838148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4674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Face-centered lattice</a:t>
            </a:r>
            <a:endParaRPr lang="en-US" dirty="0">
              <a:solidFill>
                <a:prstClr val="black"/>
              </a:solidFill>
              <a:latin typeface="Calibri"/>
            </a:endParaRPr>
          </a:p>
        </p:txBody>
      </p:sp>
    </p:spTree>
    <p:extLst>
      <p:ext uri="{BB962C8B-B14F-4D97-AF65-F5344CB8AC3E}">
        <p14:creationId xmlns:p14="http://schemas.microsoft.com/office/powerpoint/2010/main" val="153890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729192" y="2160995"/>
            <a:ext cx="6324600" cy="4191000"/>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40" name="Group 39"/>
          <p:cNvGrpSpPr/>
          <p:nvPr/>
        </p:nvGrpSpPr>
        <p:grpSpPr>
          <a:xfrm rot="21570881">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sp>
        <p:nvSpPr>
          <p:cNvPr id="6" name="Rectangle 13"/>
          <p:cNvSpPr>
            <a:spLocks noChangeArrowheads="1"/>
          </p:cNvSpPr>
          <p:nvPr/>
        </p:nvSpPr>
        <p:spPr bwMode="auto">
          <a:xfrm rot="5400000">
            <a:off x="7237211" y="4613664"/>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133" y="4267128"/>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432745" y="4610896"/>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10" name="Group 9"/>
          <p:cNvGrpSpPr/>
          <p:nvPr/>
        </p:nvGrpSpPr>
        <p:grpSpPr>
          <a:xfrm>
            <a:off x="-561399" y="4537807"/>
            <a:ext cx="3492840" cy="362925"/>
            <a:chOff x="-561399" y="4537807"/>
            <a:chExt cx="3492840" cy="362925"/>
          </a:xfrm>
        </p:grpSpPr>
        <p:cxnSp>
          <p:nvCxnSpPr>
            <p:cNvPr id="11" name="Straight Connector 10"/>
            <p:cNvCxnSpPr/>
            <p:nvPr/>
          </p:nvCxnSpPr>
          <p:spPr>
            <a:xfrm>
              <a:off x="-561399" y="4578919"/>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1540" y="4537807"/>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7109" y="490073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9640" y="4859619"/>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13"/>
          <p:cNvSpPr>
            <a:spLocks noChangeArrowheads="1"/>
          </p:cNvSpPr>
          <p:nvPr/>
        </p:nvSpPr>
        <p:spPr bwMode="auto">
          <a:xfrm rot="7232613">
            <a:off x="2556149" y="4580637"/>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39944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4674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Face-centered lattice</a:t>
            </a:r>
            <a:endParaRPr lang="en-US" dirty="0">
              <a:solidFill>
                <a:prstClr val="black"/>
              </a:solidFill>
              <a:latin typeface="Calibri"/>
            </a:endParaRPr>
          </a:p>
        </p:txBody>
      </p:sp>
    </p:spTree>
    <p:extLst>
      <p:ext uri="{BB962C8B-B14F-4D97-AF65-F5344CB8AC3E}">
        <p14:creationId xmlns:p14="http://schemas.microsoft.com/office/powerpoint/2010/main" val="8625183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4674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Face-centered lattice</a:t>
            </a:r>
            <a:endParaRPr lang="en-US" dirty="0">
              <a:solidFill>
                <a:prstClr val="black"/>
              </a:solidFill>
              <a:latin typeface="Calibri"/>
            </a:endParaRPr>
          </a:p>
        </p:txBody>
      </p:sp>
    </p:spTree>
    <p:extLst>
      <p:ext uri="{BB962C8B-B14F-4D97-AF65-F5344CB8AC3E}">
        <p14:creationId xmlns:p14="http://schemas.microsoft.com/office/powerpoint/2010/main" val="83003732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96242" cy="646331"/>
          </a:xfrm>
          <a:prstGeom prst="rect">
            <a:avLst/>
          </a:prstGeom>
          <a:noFill/>
        </p:spPr>
        <p:txBody>
          <a:bodyPr wrap="none" rtlCol="0">
            <a:spAutoFit/>
          </a:bodyPr>
          <a:lstStyle/>
          <a:p>
            <a:pPr fontAlgn="auto">
              <a:spcBef>
                <a:spcPts val="0"/>
              </a:spcBef>
              <a:spcAft>
                <a:spcPts val="0"/>
              </a:spcAft>
            </a:pPr>
            <a:r>
              <a:rPr lang="en-US" dirty="0" smtClean="0">
                <a:solidFill>
                  <a:srgbClr val="4F81BD">
                    <a:lumMod val="50000"/>
                  </a:srgbClr>
                </a:solidFill>
                <a:latin typeface="Calibri"/>
              </a:rPr>
              <a:t>Face-centered lattice</a:t>
            </a:r>
          </a:p>
          <a:p>
            <a:pPr fontAlgn="auto">
              <a:spcBef>
                <a:spcPts val="0"/>
              </a:spcBef>
              <a:spcAft>
                <a:spcPts val="0"/>
              </a:spcAft>
            </a:pPr>
            <a:r>
              <a:rPr lang="en-US" dirty="0" smtClean="0">
                <a:solidFill>
                  <a:srgbClr val="C00000"/>
                </a:solidFill>
                <a:latin typeface="Calibri"/>
              </a:rPr>
              <a:t>Body-centered lattice</a:t>
            </a:r>
            <a:endParaRPr lang="en-US" dirty="0">
              <a:solidFill>
                <a:srgbClr val="C00000"/>
              </a:solidFill>
              <a:latin typeface="Calibri"/>
            </a:endParaRPr>
          </a:p>
        </p:txBody>
      </p:sp>
    </p:spTree>
    <p:extLst>
      <p:ext uri="{BB962C8B-B14F-4D97-AF65-F5344CB8AC3E}">
        <p14:creationId xmlns:p14="http://schemas.microsoft.com/office/powerpoint/2010/main" val="258434307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2196242" cy="646331"/>
          </a:xfrm>
          <a:prstGeom prst="rect">
            <a:avLst/>
          </a:prstGeom>
          <a:noFill/>
        </p:spPr>
        <p:txBody>
          <a:bodyPr wrap="none" rtlCol="0">
            <a:spAutoFit/>
          </a:bodyPr>
          <a:lstStyle/>
          <a:p>
            <a:pPr fontAlgn="auto">
              <a:spcBef>
                <a:spcPts val="0"/>
              </a:spcBef>
              <a:spcAft>
                <a:spcPts val="0"/>
              </a:spcAft>
            </a:pPr>
            <a:r>
              <a:rPr lang="en-US" dirty="0" smtClean="0">
                <a:solidFill>
                  <a:srgbClr val="4F81BD">
                    <a:lumMod val="50000"/>
                  </a:srgbClr>
                </a:solidFill>
                <a:latin typeface="Calibri"/>
              </a:rPr>
              <a:t>Face-centered lattice</a:t>
            </a:r>
          </a:p>
          <a:p>
            <a:pPr fontAlgn="auto">
              <a:spcBef>
                <a:spcPts val="0"/>
              </a:spcBef>
              <a:spcAft>
                <a:spcPts val="0"/>
              </a:spcAft>
            </a:pPr>
            <a:r>
              <a:rPr lang="en-US" dirty="0" smtClean="0">
                <a:solidFill>
                  <a:srgbClr val="C00000"/>
                </a:solidFill>
                <a:latin typeface="Calibri"/>
              </a:rPr>
              <a:t>All half-way points</a:t>
            </a:r>
            <a:endParaRPr lang="en-US" dirty="0">
              <a:solidFill>
                <a:srgbClr val="C00000"/>
              </a:solidFill>
              <a:latin typeface="Calibri"/>
            </a:endParaRPr>
          </a:p>
        </p:txBody>
      </p:sp>
    </p:spTree>
    <p:extLst>
      <p:ext uri="{BB962C8B-B14F-4D97-AF65-F5344CB8AC3E}">
        <p14:creationId xmlns:p14="http://schemas.microsoft.com/office/powerpoint/2010/main" val="197035203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454" y="87868"/>
            <a:ext cx="2196242" cy="646331"/>
          </a:xfrm>
          <a:prstGeom prst="rect">
            <a:avLst/>
          </a:prstGeom>
          <a:noFill/>
        </p:spPr>
        <p:txBody>
          <a:bodyPr wrap="none" rtlCol="0">
            <a:spAutoFit/>
          </a:bodyPr>
          <a:lstStyle/>
          <a:p>
            <a:pPr fontAlgn="auto">
              <a:spcBef>
                <a:spcPts val="0"/>
              </a:spcBef>
              <a:spcAft>
                <a:spcPts val="0"/>
              </a:spcAft>
            </a:pPr>
            <a:r>
              <a:rPr lang="en-US" dirty="0" smtClean="0">
                <a:solidFill>
                  <a:srgbClr val="4F81BD">
                    <a:lumMod val="50000"/>
                  </a:srgbClr>
                </a:solidFill>
                <a:latin typeface="Calibri"/>
              </a:rPr>
              <a:t>Face-centered lattice</a:t>
            </a:r>
          </a:p>
          <a:p>
            <a:pPr fontAlgn="auto">
              <a:spcBef>
                <a:spcPts val="0"/>
              </a:spcBef>
              <a:spcAft>
                <a:spcPts val="0"/>
              </a:spcAft>
            </a:pPr>
            <a:r>
              <a:rPr lang="en-US" dirty="0" smtClean="0">
                <a:solidFill>
                  <a:srgbClr val="C00000"/>
                </a:solidFill>
                <a:latin typeface="Calibri"/>
              </a:rPr>
              <a:t>All half-way points</a:t>
            </a:r>
            <a:endParaRPr lang="en-US" dirty="0">
              <a:solidFill>
                <a:srgbClr val="C00000"/>
              </a:solidFill>
              <a:latin typeface="Calibri"/>
            </a:endParaRPr>
          </a:p>
        </p:txBody>
      </p:sp>
    </p:spTree>
    <p:extLst>
      <p:ext uri="{BB962C8B-B14F-4D97-AF65-F5344CB8AC3E}">
        <p14:creationId xmlns:p14="http://schemas.microsoft.com/office/powerpoint/2010/main" val="228791447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454" y="87868"/>
            <a:ext cx="1307794" cy="369332"/>
          </a:xfrm>
          <a:prstGeom prst="rect">
            <a:avLst/>
          </a:prstGeom>
          <a:noFill/>
        </p:spPr>
        <p:txBody>
          <a:bodyPr wrap="none" rtlCol="0">
            <a:spAutoFit/>
          </a:bodyPr>
          <a:lstStyle/>
          <a:p>
            <a:pPr fontAlgn="auto">
              <a:spcBef>
                <a:spcPts val="0"/>
              </a:spcBef>
              <a:spcAft>
                <a:spcPts val="0"/>
              </a:spcAft>
            </a:pPr>
            <a:r>
              <a:rPr lang="en-US" dirty="0" smtClean="0">
                <a:solidFill>
                  <a:srgbClr val="4F81BD">
                    <a:lumMod val="50000"/>
                  </a:srgbClr>
                </a:solidFill>
                <a:latin typeface="Calibri"/>
              </a:rPr>
              <a:t>cubic lattice</a:t>
            </a:r>
          </a:p>
        </p:txBody>
      </p:sp>
    </p:spTree>
    <p:extLst>
      <p:ext uri="{BB962C8B-B14F-4D97-AF65-F5344CB8AC3E}">
        <p14:creationId xmlns:p14="http://schemas.microsoft.com/office/powerpoint/2010/main" val="2065499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28373098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1" r="45581" b="17054"/>
          <a:stretch/>
        </p:blipFill>
        <p:spPr bwMode="auto">
          <a:xfrm>
            <a:off x="-1" y="85060"/>
            <a:ext cx="9090837" cy="74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82" y="1791043"/>
            <a:ext cx="3417400" cy="341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310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4981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418618424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7794798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40453430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59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1094961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2275141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843205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79453055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830997"/>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p>
          <a:p>
            <a:pPr fontAlgn="auto">
              <a:spcBef>
                <a:spcPts val="0"/>
              </a:spcBef>
              <a:spcAft>
                <a:spcPts val="0"/>
              </a:spcAft>
            </a:pPr>
            <a:r>
              <a:rPr lang="en-US" sz="2400" dirty="0">
                <a:solidFill>
                  <a:srgbClr val="C00000"/>
                </a:solidFill>
                <a:cs typeface="Arial" charset="0"/>
              </a:rPr>
              <a:t> </a:t>
            </a:r>
            <a:r>
              <a:rPr lang="en-US" sz="2400" dirty="0" smtClean="0">
                <a:solidFill>
                  <a:srgbClr val="C00000"/>
                </a:solidFill>
                <a:cs typeface="Arial" charset="0"/>
              </a:rPr>
              <a:t>                                          1 + 1 = 1.4</a:t>
            </a:r>
            <a:endParaRPr lang="en-US" sz="2400" dirty="0">
              <a:solidFill>
                <a:srgbClr val="C00000"/>
              </a:solidFill>
              <a:cs typeface="Arial" charset="0"/>
            </a:endParaRPr>
          </a:p>
        </p:txBody>
      </p:sp>
    </p:spTree>
    <p:extLst>
      <p:ext uri="{BB962C8B-B14F-4D97-AF65-F5344CB8AC3E}">
        <p14:creationId xmlns:p14="http://schemas.microsoft.com/office/powerpoint/2010/main" val="209552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CSHL_beamline_2023.pptx</a:t>
            </a:r>
            <a:endParaRPr lang="en-US" altLang="en-US" sz="4400" dirty="0"/>
          </a:p>
          <a:p>
            <a:pPr algn="ctr">
              <a:buFontTx/>
              <a:buNone/>
            </a:pPr>
            <a:endParaRPr lang="en-US" altLang="en-US" sz="4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992218"/>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839748"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
        <p:nvSpPr>
          <p:cNvPr id="6" name="TextBox 5"/>
          <p:cNvSpPr txBox="1"/>
          <p:nvPr/>
        </p:nvSpPr>
        <p:spPr>
          <a:xfrm>
            <a:off x="1573278" y="1693875"/>
            <a:ext cx="1159292" cy="923330"/>
          </a:xfrm>
          <a:prstGeom prst="rect">
            <a:avLst/>
          </a:prstGeom>
          <a:noFill/>
        </p:spPr>
        <p:txBody>
          <a:bodyPr wrap="none" rtlCol="0">
            <a:spAutoFit/>
          </a:bodyPr>
          <a:lstStyle/>
          <a:p>
            <a:r>
              <a:rPr lang="en-US" dirty="0"/>
              <a:t>l</a:t>
            </a:r>
            <a:r>
              <a:rPr lang="en-US" dirty="0" smtClean="0"/>
              <a:t>imited by</a:t>
            </a:r>
          </a:p>
          <a:p>
            <a:r>
              <a:rPr lang="en-US" dirty="0"/>
              <a:t>r</a:t>
            </a:r>
            <a:r>
              <a:rPr lang="en-US" dirty="0" smtClean="0"/>
              <a:t>adiation</a:t>
            </a:r>
          </a:p>
          <a:p>
            <a:r>
              <a:rPr lang="en-US" dirty="0" smtClean="0"/>
              <a:t>damage</a:t>
            </a:r>
            <a:endParaRPr lang="en-US" dirty="0"/>
          </a:p>
        </p:txBody>
      </p:sp>
      <p:sp>
        <p:nvSpPr>
          <p:cNvPr id="23" name="TextBox 22"/>
          <p:cNvSpPr txBox="1"/>
          <p:nvPr/>
        </p:nvSpPr>
        <p:spPr>
          <a:xfrm>
            <a:off x="6858066" y="1681903"/>
            <a:ext cx="1390124" cy="923330"/>
          </a:xfrm>
          <a:prstGeom prst="rect">
            <a:avLst/>
          </a:prstGeom>
          <a:noFill/>
        </p:spPr>
        <p:txBody>
          <a:bodyPr wrap="none" rtlCol="0">
            <a:spAutoFit/>
          </a:bodyPr>
          <a:lstStyle/>
          <a:p>
            <a:r>
              <a:rPr lang="en-US" dirty="0"/>
              <a:t>l</a:t>
            </a:r>
            <a:r>
              <a:rPr lang="en-US" dirty="0" smtClean="0"/>
              <a:t>imited by</a:t>
            </a:r>
          </a:p>
          <a:p>
            <a:r>
              <a:rPr lang="en-US" dirty="0"/>
              <a:t>e</a:t>
            </a:r>
            <a:r>
              <a:rPr lang="en-US" dirty="0" smtClean="0"/>
              <a:t>xcess</a:t>
            </a:r>
          </a:p>
          <a:p>
            <a:r>
              <a:rPr lang="en-US" dirty="0" smtClean="0"/>
              <a:t>background</a:t>
            </a:r>
            <a:endParaRPr lang="en-US" dirty="0"/>
          </a:p>
        </p:txBody>
      </p:sp>
    </p:spTree>
    <p:extLst>
      <p:ext uri="{BB962C8B-B14F-4D97-AF65-F5344CB8AC3E}">
        <p14:creationId xmlns:p14="http://schemas.microsoft.com/office/powerpoint/2010/main" val="255479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2" name="Group 1"/>
          <p:cNvGrpSpPr/>
          <p:nvPr/>
        </p:nvGrpSpPr>
        <p:grpSpPr>
          <a:xfrm>
            <a:off x="6434138" y="2351088"/>
            <a:ext cx="369887" cy="2857500"/>
            <a:chOff x="6434138" y="2351088"/>
            <a:chExt cx="369887" cy="2857500"/>
          </a:xfrm>
        </p:grpSpPr>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778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300717"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212244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smtClean="0">
                <a:solidFill>
                  <a:srgbClr val="FF0000"/>
                </a:solidFill>
              </a:rPr>
              <a:t>   The crystal must rotate</a:t>
            </a:r>
            <a:endParaRPr lang="en-US" sz="3600" dirty="0">
              <a:solidFill>
                <a:srgbClr val="FF0000"/>
              </a:solidFill>
            </a:endParaRP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78181622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7396" name="Picture 4" descr="Image result for pretty g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82" y="1156591"/>
            <a:ext cx="54959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49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Rock Crystal Votive 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94" y="783625"/>
            <a:ext cx="7596277" cy="607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“pretty” crystals</a:t>
            </a:r>
            <a:endParaRPr lang="en-US" dirty="0"/>
          </a:p>
        </p:txBody>
      </p:sp>
    </p:spTree>
    <p:extLst>
      <p:ext uri="{BB962C8B-B14F-4D97-AF65-F5344CB8AC3E}">
        <p14:creationId xmlns:p14="http://schemas.microsoft.com/office/powerpoint/2010/main" val="42134404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8418" name="Picture 2" descr="Image result for pretty crystals ge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20" y="1362074"/>
            <a:ext cx="70104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57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228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5954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a:t>
            </a:r>
            <a:r>
              <a:rPr lang="en-US" altLang="en-US" sz="3600" dirty="0" smtClean="0">
                <a:solidFill>
                  <a:srgbClr val="C80000"/>
                </a:solidFill>
              </a:rPr>
              <a:t>14,000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2022</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p>
          <a:p>
            <a:pPr lvl="1" fontAlgn="auto">
              <a:lnSpc>
                <a:spcPct val="130000"/>
              </a:lnSpc>
              <a:spcBef>
                <a:spcPts val="0"/>
              </a:spcBef>
              <a:spcAft>
                <a:spcPts val="0"/>
              </a:spcAft>
              <a:buFontTx/>
              <a:buAutoNum type="arabicPeriod"/>
            </a:pPr>
            <a:r>
              <a:rPr lang="en-US" sz="3600" dirty="0">
                <a:solidFill>
                  <a:srgbClr val="808080"/>
                </a:solidFill>
              </a:rPr>
              <a:t> </a:t>
            </a:r>
            <a:r>
              <a:rPr lang="en-US" sz="3600" dirty="0" smtClean="0">
                <a:solidFill>
                  <a:srgbClr val="808080"/>
                </a:solidFill>
              </a:rPr>
              <a:t>  The crystal must rotate</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011297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Tree>
    <p:extLst>
      <p:ext uri="{BB962C8B-B14F-4D97-AF65-F5344CB8AC3E}">
        <p14:creationId xmlns:p14="http://schemas.microsoft.com/office/powerpoint/2010/main" val="2214283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detector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94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smtClean="0">
                <a:solidFill>
                  <a:srgbClr val="000000"/>
                </a:solidFill>
                <a:cs typeface="Arial" charset="0"/>
              </a:rPr>
              <a:t>real estate is</a:t>
            </a:r>
          </a:p>
          <a:p>
            <a:pPr eaLnBrk="1" hangingPunct="1"/>
            <a:r>
              <a:rPr lang="en-US" sz="2800" smtClean="0">
                <a:solidFill>
                  <a:srgbClr val="000000"/>
                </a:solidFill>
                <a:cs typeface="Arial" charset="0"/>
              </a:rPr>
              <a:t>expensive</a:t>
            </a:r>
          </a:p>
          <a:p>
            <a:pPr eaLnBrk="1" hangingPunct="1"/>
            <a:endParaRPr lang="en-US" sz="2800" smtClean="0">
              <a:solidFill>
                <a:srgbClr val="000000"/>
              </a:solidFill>
              <a:cs typeface="Arial" charset="0"/>
            </a:endParaRPr>
          </a:p>
          <a:p>
            <a:pPr eaLnBrk="1" hangingPunct="1"/>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26097280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mtClean="0">
                <a:solidFill>
                  <a:srgbClr val="000000"/>
                </a:solidFill>
                <a:latin typeface="Arial"/>
                <a:cs typeface="Arial" charset="0"/>
              </a:rPr>
              <a:t>Pflugrath, J. W. (1999)."The finer things in X-ray diffraction data collection", </a:t>
            </a:r>
            <a:r>
              <a:rPr lang="en-US" i="1" smtClean="0">
                <a:solidFill>
                  <a:srgbClr val="000000"/>
                </a:solidFill>
                <a:latin typeface="Arial"/>
                <a:cs typeface="Arial" charset="0"/>
              </a:rPr>
              <a:t>Acta Cryst. D</a:t>
            </a:r>
            <a:r>
              <a:rPr lang="en-US" smtClean="0">
                <a:solidFill>
                  <a:srgbClr val="000000"/>
                </a:solidFill>
                <a:latin typeface="Arial"/>
                <a:cs typeface="Arial" charset="0"/>
              </a:rPr>
              <a:t> </a:t>
            </a:r>
            <a:r>
              <a:rPr lang="en-US" b="1" smtClean="0">
                <a:solidFill>
                  <a:srgbClr val="000000"/>
                </a:solidFill>
                <a:latin typeface="Arial"/>
                <a:cs typeface="Arial" charset="0"/>
              </a:rPr>
              <a:t>55</a:t>
            </a:r>
            <a:r>
              <a:rPr lang="en-US" smtClean="0">
                <a:solidFill>
                  <a:srgbClr val="000000"/>
                </a:solidFill>
                <a:latin typeface="Aria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96227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96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992170375"/>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54043"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solidFill>
                  <a:srgbClr val="000000"/>
                </a:solidFill>
              </a:rPr>
              <a:t>PILATUS</a:t>
            </a:r>
          </a:p>
          <a:p>
            <a:r>
              <a:rPr lang="en-US" sz="2800" b="1" dirty="0" smtClean="0">
                <a:solidFill>
                  <a:srgbClr val="FF0000"/>
                </a:solidFill>
              </a:rPr>
              <a:t>&gt;0.2 s/frame</a:t>
            </a:r>
          </a:p>
          <a:p>
            <a:r>
              <a:rPr lang="en-US" sz="2800" b="1" dirty="0" smtClean="0">
                <a:solidFill>
                  <a:srgbClr val="000000"/>
                </a:solidFill>
              </a:rPr>
              <a:t>EIGER</a:t>
            </a:r>
          </a:p>
          <a:p>
            <a:r>
              <a:rPr lang="en-US" sz="2800" b="1" dirty="0" smtClean="0">
                <a:solidFill>
                  <a:srgbClr val="FF0000"/>
                </a:solidFill>
              </a:rPr>
              <a:t>&gt;0.0003 s/frame</a:t>
            </a:r>
          </a:p>
        </p:txBody>
      </p:sp>
    </p:spTree>
    <p:extLst>
      <p:ext uri="{BB962C8B-B14F-4D97-AF65-F5344CB8AC3E}">
        <p14:creationId xmlns:p14="http://schemas.microsoft.com/office/powerpoint/2010/main" val="3367405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25803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dirty="0" smtClean="0"/>
              <a:t>Optimal exposure time</a:t>
            </a:r>
            <a:r>
              <a:rPr lang="en-US" sz="4000" dirty="0" smtClean="0"/>
              <a:t/>
            </a:r>
            <a:br>
              <a:rPr lang="en-US" sz="4000" dirty="0" smtClean="0"/>
            </a:br>
            <a:r>
              <a:rPr lang="en-US" sz="2800" dirty="0" smtClean="0"/>
              <a:t>(faint spots on CCD detector)</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mtClean="0">
              <a:solidFill>
                <a:srgbClr val="000000"/>
              </a:solidFill>
              <a:latin typeface="Aria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53020"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hangingPunct="1"/>
            <a:r>
              <a:rPr lang="en-US" smtClean="0">
                <a:solidFill>
                  <a:srgbClr val="000000"/>
                </a:solidFill>
                <a:latin typeface="Times New Roman" pitchFamily="18" charset="0"/>
                <a:cs typeface="Arial" charset="0"/>
              </a:rPr>
              <a:t>	reference image (ADU)</a:t>
            </a:r>
          </a:p>
          <a:p>
            <a:pPr eaLnBrk="1" hangingPunct="1"/>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hangingPunct="1"/>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hangingPunct="1"/>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hangingPunct="1"/>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122793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811755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509732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84832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1877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855068"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4020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6319"/>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6620" y="883578"/>
            <a:ext cx="4172937" cy="369332"/>
          </a:xfrm>
          <a:prstGeom prst="rect">
            <a:avLst/>
          </a:prstGeom>
          <a:noFill/>
        </p:spPr>
        <p:txBody>
          <a:bodyPr wrap="none" rtlCol="0">
            <a:spAutoFit/>
          </a:bodyPr>
          <a:lstStyle/>
          <a:p>
            <a:r>
              <a:rPr lang="en-US" dirty="0" smtClean="0">
                <a:solidFill>
                  <a:srgbClr val="000000"/>
                </a:solidFill>
              </a:rPr>
              <a:t>Unless you can randomize their source</a:t>
            </a:r>
            <a:endParaRPr lang="en-US" dirty="0">
              <a:solidFill>
                <a:srgbClr val="000000"/>
              </a:solidFill>
            </a:endParaRPr>
          </a:p>
        </p:txBody>
      </p:sp>
    </p:spTree>
    <p:extLst>
      <p:ext uri="{BB962C8B-B14F-4D97-AF65-F5344CB8AC3E}">
        <p14:creationId xmlns:p14="http://schemas.microsoft.com/office/powerpoint/2010/main" val="3872079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21881734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2990455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7509226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235286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307146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228248610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7900"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014102"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a:t>
            </a:r>
            <a:r>
              <a:rPr lang="en-US" altLang="en-US" sz="2800" b="1" dirty="0" smtClean="0">
                <a:solidFill>
                  <a:srgbClr val="000000"/>
                </a:solidFill>
                <a:cs typeface="Arial" pitchFamily="34" charset="0"/>
              </a:rPr>
              <a:t>not Selenium</a:t>
            </a:r>
            <a:endParaRPr lang="en-US" altLang="en-US" sz="2800" b="1" dirty="0">
              <a:solidFill>
                <a:srgbClr val="000000"/>
              </a:solidFill>
              <a:cs typeface="Arial" pitchFamily="34" charset="0"/>
            </a:endParaRP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1567755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363541718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8924"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8377538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91488844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9948"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75687468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222850913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0972"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1332384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92984457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1996"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44453000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100% fast 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57896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a:solidFill>
                  <a:srgbClr val="000000"/>
                </a:solidFill>
              </a:rPr>
              <a:t>360° in &lt; </a:t>
            </a:r>
            <a:r>
              <a:rPr lang="en-US" altLang="en-US" dirty="0" smtClean="0">
                <a:solidFill>
                  <a:srgbClr val="000000"/>
                </a:solidFill>
              </a:rPr>
              <a:t>~5 </a:t>
            </a:r>
            <a:r>
              <a:rPr lang="en-US" altLang="en-US" dirty="0" err="1" smtClean="0">
                <a:solidFill>
                  <a:srgbClr val="000000"/>
                </a:solidFill>
              </a:rPr>
              <a:t>MGy</a:t>
            </a:r>
            <a:r>
              <a:rPr lang="en-US" altLang="en-US" dirty="0" smtClean="0">
                <a:solidFill>
                  <a:srgbClr val="000000"/>
                </a:solidFill>
              </a:rPr>
              <a:t> (for Se)</a:t>
            </a:r>
            <a:endParaRPr lang="en-US" altLang="en-US" dirty="0">
              <a:solidFill>
                <a:srgbClr val="000000"/>
              </a:solidFill>
            </a:endParaRPr>
          </a:p>
          <a:p>
            <a:pPr eaLnBrk="1" hangingPunct="1">
              <a:lnSpc>
                <a:spcPct val="90000"/>
              </a:lnSpc>
              <a:buFontTx/>
              <a:buAutoNum type="arabicPeriod"/>
            </a:pPr>
            <a:r>
              <a:rPr lang="en-US" altLang="en-US" dirty="0">
                <a:solidFill>
                  <a:srgbClr val="000000"/>
                </a:solidFill>
              </a:rPr>
              <a:t>move detector</a:t>
            </a:r>
          </a:p>
          <a:p>
            <a:pPr eaLnBrk="1" hangingPunct="1">
              <a:lnSpc>
                <a:spcPct val="90000"/>
              </a:lnSpc>
              <a:buFontTx/>
              <a:buAutoNum type="arabicPeriod"/>
            </a:pPr>
            <a:r>
              <a:rPr lang="en-US" altLang="en-US" dirty="0">
                <a:solidFill>
                  <a:srgbClr val="000000"/>
                </a:solidFill>
              </a:rPr>
              <a:t>4X exposure </a:t>
            </a: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522311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821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The “beam line”</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1700" b="1">
                <a:solidFill>
                  <a:srgbClr val="000000"/>
                </a:solidFill>
              </a:rPr>
              <a:t>Protein Crystal</a:t>
            </a: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300" dirty="0" smtClean="0">
                <a:solidFill>
                  <a:srgbClr val="000000"/>
                </a:solidFill>
              </a:rPr>
              <a:t>Cite the “beamline paper!”</a:t>
            </a:r>
            <a:endParaRPr lang="en-US" sz="2300" dirty="0">
              <a:solidFill>
                <a:srgbClr val="000000"/>
              </a:solidFill>
            </a:endParaRP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pPr>
            <a:r>
              <a:rPr lang="en-US" sz="2800" b="1">
                <a:solidFill>
                  <a:srgbClr val="000000"/>
                </a:solidFill>
              </a:rPr>
              <a:t>X-ray</a:t>
            </a:r>
          </a:p>
          <a:p>
            <a:pPr algn="ctr" eaLnBrk="1" fontAlgn="auto" hangingPunct="1">
              <a:spcBef>
                <a:spcPct val="50000"/>
              </a:spcBef>
              <a:spcAft>
                <a:spcPts val="0"/>
              </a:spcAft>
            </a:pPr>
            <a:r>
              <a:rPr lang="en-US" sz="2800" b="1">
                <a:solidFill>
                  <a:srgbClr val="000000"/>
                </a:solidFill>
              </a:rPr>
              <a:t>Source</a:t>
            </a:r>
          </a:p>
        </p:txBody>
      </p:sp>
    </p:spTree>
    <p:extLst>
      <p:ext uri="{BB962C8B-B14F-4D97-AF65-F5344CB8AC3E}">
        <p14:creationId xmlns:p14="http://schemas.microsoft.com/office/powerpoint/2010/main" val="26144526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962681436"/>
      </p:ext>
    </p:extLst>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9406882"/>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11247002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0350" y="2105025"/>
            <a:ext cx="3543300" cy="3543300"/>
            <a:chOff x="2800350" y="2105025"/>
            <a:chExt cx="3543300" cy="354330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4" name="Group 3"/>
          <p:cNvGrpSpPr/>
          <p:nvPr/>
        </p:nvGrpSpPr>
        <p:grpSpPr>
          <a:xfrm>
            <a:off x="0" y="3281745"/>
            <a:ext cx="3573500" cy="366713"/>
            <a:chOff x="-2136685" y="3281745"/>
            <a:chExt cx="3573500" cy="366713"/>
          </a:xfrm>
        </p:grpSpPr>
        <p:sp>
          <p:nvSpPr>
            <p:cNvPr id="7" name="Text Box 6"/>
            <p:cNvSpPr txBox="1">
              <a:spLocks noChangeArrowheads="1"/>
            </p:cNvSpPr>
            <p:nvPr/>
          </p:nvSpPr>
          <p:spPr bwMode="auto">
            <a:xfrm>
              <a:off x="1074865"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8" name="Line 32"/>
            <p:cNvSpPr>
              <a:spLocks noChangeShapeType="1"/>
            </p:cNvSpPr>
            <p:nvPr/>
          </p:nvSpPr>
          <p:spPr bwMode="auto">
            <a:xfrm flipV="1">
              <a:off x="-2136685"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1"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1129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7" name="Text Box 6"/>
          <p:cNvSpPr txBox="1">
            <a:spLocks noChangeArrowheads="1"/>
          </p:cNvSpPr>
          <p:nvPr/>
        </p:nvSpPr>
        <p:spPr bwMode="auto">
          <a:xfrm>
            <a:off x="3211550"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38" name="Line 32"/>
          <p:cNvSpPr>
            <a:spLocks noChangeShapeType="1"/>
          </p:cNvSpPr>
          <p:nvPr/>
        </p:nvSpPr>
        <p:spPr bwMode="auto">
          <a:xfrm flipV="1">
            <a:off x="0"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4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454838422"/>
      </p:ext>
    </p:extLst>
  </p:cSld>
  <p:clrMapOvr>
    <a:masterClrMapping/>
  </p:clrMapOvr>
  <p:transition spd="slow">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1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35067401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9"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95185905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ile:Copper K Rontgen.png"/>
          <p:cNvPicPr>
            <a:picLocks noChangeAspect="1" noChangeArrowheads="1"/>
          </p:cNvPicPr>
          <p:nvPr/>
        </p:nvPicPr>
        <p:blipFill>
          <a:blip r:embed="rId2" cstate="print"/>
          <a:srcRect/>
          <a:stretch>
            <a:fillRect/>
          </a:stretch>
        </p:blipFill>
        <p:spPr bwMode="auto">
          <a:xfrm>
            <a:off x="-42540" y="1550045"/>
            <a:ext cx="3934928" cy="4843875"/>
          </a:xfrm>
          <a:prstGeom prst="rect">
            <a:avLst/>
          </a:prstGeom>
          <a:noFill/>
        </p:spPr>
      </p:pic>
      <p:pic>
        <p:nvPicPr>
          <p:cNvPr id="39" name="Picture 4" descr="http://ruby.colorado.edu/~smyth/G3010/5xpec2.jpg"/>
          <p:cNvPicPr>
            <a:picLocks noChangeAspect="1" noChangeArrowheads="1"/>
          </p:cNvPicPr>
          <p:nvPr/>
        </p:nvPicPr>
        <p:blipFill>
          <a:blip r:embed="rId3" cstate="print"/>
          <a:srcRect/>
          <a:stretch>
            <a:fillRect/>
          </a:stretch>
        </p:blipFill>
        <p:spPr bwMode="auto">
          <a:xfrm>
            <a:off x="3749490" y="1778775"/>
            <a:ext cx="9333830" cy="4865259"/>
          </a:xfrm>
          <a:prstGeom prst="rect">
            <a:avLst/>
          </a:prstGeom>
          <a:noFill/>
        </p:spPr>
      </p:pic>
      <p:pic>
        <p:nvPicPr>
          <p:cNvPr id="40" name="Picture 2" descr="Copper Rotating A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45" y="2334221"/>
            <a:ext cx="6156873" cy="430981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3501896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737271" y="2564162"/>
            <a:ext cx="847437" cy="3085104"/>
          </a:xfrm>
          <a:custGeom>
            <a:avLst/>
            <a:gdLst>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6" fmla="*/ 433076 w 862718"/>
              <a:gd name="connsiteY6" fmla="*/ 0 h 3085067"/>
              <a:gd name="connsiteX0" fmla="*/ 433076 w 882801"/>
              <a:gd name="connsiteY0" fmla="*/ 0 h 3085067"/>
              <a:gd name="connsiteX1" fmla="*/ 125427 w 882801"/>
              <a:gd name="connsiteY1" fmla="*/ 410198 h 3085067"/>
              <a:gd name="connsiteX2" fmla="*/ 57061 w 882801"/>
              <a:gd name="connsiteY2" fmla="*/ 1956987 h 3085067"/>
              <a:gd name="connsiteX3" fmla="*/ 57061 w 882801"/>
              <a:gd name="connsiteY3" fmla="*/ 2854296 h 3085067"/>
              <a:gd name="connsiteX4" fmla="*/ 791999 w 882801"/>
              <a:gd name="connsiteY4" fmla="*/ 2897025 h 3085067"/>
              <a:gd name="connsiteX5" fmla="*/ 791999 w 882801"/>
              <a:gd name="connsiteY5" fmla="*/ 666572 h 3085067"/>
              <a:gd name="connsiteX6" fmla="*/ 433076 w 882801"/>
              <a:gd name="connsiteY6" fmla="*/ 0 h 3085067"/>
              <a:gd name="connsiteX0" fmla="*/ 433076 w 882801"/>
              <a:gd name="connsiteY0" fmla="*/ 75705 h 3160772"/>
              <a:gd name="connsiteX1" fmla="*/ 125427 w 882801"/>
              <a:gd name="connsiteY1" fmla="*/ 485903 h 3160772"/>
              <a:gd name="connsiteX2" fmla="*/ 57061 w 882801"/>
              <a:gd name="connsiteY2" fmla="*/ 2032692 h 3160772"/>
              <a:gd name="connsiteX3" fmla="*/ 57061 w 882801"/>
              <a:gd name="connsiteY3" fmla="*/ 2930001 h 3160772"/>
              <a:gd name="connsiteX4" fmla="*/ 791999 w 882801"/>
              <a:gd name="connsiteY4" fmla="*/ 2972730 h 3160772"/>
              <a:gd name="connsiteX5" fmla="*/ 791999 w 882801"/>
              <a:gd name="connsiteY5" fmla="*/ 742277 h 3160772"/>
              <a:gd name="connsiteX6" fmla="*/ 433076 w 882801"/>
              <a:gd name="connsiteY6" fmla="*/ 75705 h 3160772"/>
              <a:gd name="connsiteX0" fmla="*/ 433076 w 882801"/>
              <a:gd name="connsiteY0" fmla="*/ 120 h 3085187"/>
              <a:gd name="connsiteX1" fmla="*/ 125427 w 882801"/>
              <a:gd name="connsiteY1" fmla="*/ 410318 h 3085187"/>
              <a:gd name="connsiteX2" fmla="*/ 57061 w 882801"/>
              <a:gd name="connsiteY2" fmla="*/ 1957107 h 3085187"/>
              <a:gd name="connsiteX3" fmla="*/ 57061 w 882801"/>
              <a:gd name="connsiteY3" fmla="*/ 2854416 h 3085187"/>
              <a:gd name="connsiteX4" fmla="*/ 791999 w 882801"/>
              <a:gd name="connsiteY4" fmla="*/ 2897145 h 3085187"/>
              <a:gd name="connsiteX5" fmla="*/ 791999 w 882801"/>
              <a:gd name="connsiteY5" fmla="*/ 666692 h 3085187"/>
              <a:gd name="connsiteX6" fmla="*/ 433076 w 882801"/>
              <a:gd name="connsiteY6" fmla="*/ 120 h 3085187"/>
              <a:gd name="connsiteX0" fmla="*/ 433076 w 857228"/>
              <a:gd name="connsiteY0" fmla="*/ 165 h 3085232"/>
              <a:gd name="connsiteX1" fmla="*/ 125427 w 857228"/>
              <a:gd name="connsiteY1" fmla="*/ 410363 h 3085232"/>
              <a:gd name="connsiteX2" fmla="*/ 57061 w 857228"/>
              <a:gd name="connsiteY2" fmla="*/ 1957152 h 3085232"/>
              <a:gd name="connsiteX3" fmla="*/ 57061 w 857228"/>
              <a:gd name="connsiteY3" fmla="*/ 2854461 h 3085232"/>
              <a:gd name="connsiteX4" fmla="*/ 791999 w 857228"/>
              <a:gd name="connsiteY4" fmla="*/ 2897190 h 3085232"/>
              <a:gd name="connsiteX5" fmla="*/ 791999 w 857228"/>
              <a:gd name="connsiteY5" fmla="*/ 666737 h 3085232"/>
              <a:gd name="connsiteX6" fmla="*/ 433076 w 857228"/>
              <a:gd name="connsiteY6" fmla="*/ 165 h 3085232"/>
              <a:gd name="connsiteX0" fmla="*/ 433076 w 847437"/>
              <a:gd name="connsiteY0" fmla="*/ 42304 h 3085104"/>
              <a:gd name="connsiteX1" fmla="*/ 125427 w 847437"/>
              <a:gd name="connsiteY1" fmla="*/ 452502 h 3085104"/>
              <a:gd name="connsiteX2" fmla="*/ 57061 w 847437"/>
              <a:gd name="connsiteY2" fmla="*/ 1999291 h 3085104"/>
              <a:gd name="connsiteX3" fmla="*/ 57061 w 847437"/>
              <a:gd name="connsiteY3" fmla="*/ 2896600 h 3085104"/>
              <a:gd name="connsiteX4" fmla="*/ 791999 w 847437"/>
              <a:gd name="connsiteY4" fmla="*/ 2939329 h 3085104"/>
              <a:gd name="connsiteX5" fmla="*/ 766362 w 847437"/>
              <a:gd name="connsiteY5" fmla="*/ 1289990 h 3085104"/>
              <a:gd name="connsiteX6" fmla="*/ 433076 w 847437"/>
              <a:gd name="connsiteY6" fmla="*/ 42304 h 30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37" h="3085104">
                <a:moveTo>
                  <a:pt x="433076" y="42304"/>
                </a:moveTo>
                <a:cubicBezTo>
                  <a:pt x="326253" y="-97277"/>
                  <a:pt x="188096" y="126338"/>
                  <a:pt x="125427" y="452502"/>
                </a:cubicBezTo>
                <a:cubicBezTo>
                  <a:pt x="62758" y="778667"/>
                  <a:pt x="68455" y="1591941"/>
                  <a:pt x="57061" y="1999291"/>
                </a:cubicBezTo>
                <a:cubicBezTo>
                  <a:pt x="45667" y="2406641"/>
                  <a:pt x="-65429" y="2739927"/>
                  <a:pt x="57061" y="2896600"/>
                </a:cubicBezTo>
                <a:cubicBezTo>
                  <a:pt x="179551" y="3053273"/>
                  <a:pt x="673782" y="3207097"/>
                  <a:pt x="791999" y="2939329"/>
                </a:cubicBezTo>
                <a:cubicBezTo>
                  <a:pt x="910216" y="2671561"/>
                  <a:pt x="809091" y="1640368"/>
                  <a:pt x="766362" y="1289990"/>
                </a:cubicBezTo>
                <a:cubicBezTo>
                  <a:pt x="723633" y="939612"/>
                  <a:pt x="539899" y="181885"/>
                  <a:pt x="433076" y="4230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275" y="2564162"/>
            <a:ext cx="1184940" cy="1015663"/>
          </a:xfrm>
          <a:prstGeom prst="rect">
            <a:avLst/>
          </a:prstGeom>
          <a:noFill/>
        </p:spPr>
        <p:txBody>
          <a:bodyPr wrap="none" rtlCol="0">
            <a:spAutoFit/>
          </a:bodyPr>
          <a:lstStyle/>
          <a:p>
            <a:pPr algn="r"/>
            <a:r>
              <a:rPr lang="en-US" dirty="0" smtClean="0">
                <a:solidFill>
                  <a:srgbClr val="FF0000"/>
                </a:solidFill>
              </a:rPr>
              <a:t>scattering</a:t>
            </a:r>
          </a:p>
          <a:p>
            <a:pPr algn="r"/>
            <a:r>
              <a:rPr lang="en-US" dirty="0" smtClean="0">
                <a:solidFill>
                  <a:srgbClr val="FF0000"/>
                </a:solidFill>
              </a:rPr>
              <a:t>       </a:t>
            </a:r>
            <a:r>
              <a:rPr lang="en-US" sz="1200" dirty="0" smtClean="0">
                <a:solidFill>
                  <a:srgbClr val="FF0000"/>
                </a:solidFill>
              </a:rPr>
              <a:t>same</a:t>
            </a:r>
          </a:p>
          <a:p>
            <a:pPr algn="r"/>
            <a:r>
              <a:rPr lang="en-US" sz="1200" dirty="0">
                <a:solidFill>
                  <a:srgbClr val="FF0000"/>
                </a:solidFill>
              </a:rPr>
              <a:t> </a:t>
            </a:r>
            <a:r>
              <a:rPr lang="en-US" sz="1200" dirty="0" smtClean="0">
                <a:solidFill>
                  <a:srgbClr val="FF0000"/>
                </a:solidFill>
              </a:rPr>
              <a:t>        </a:t>
            </a:r>
            <a:r>
              <a:rPr lang="el-GR" sz="1200" dirty="0" smtClean="0">
                <a:solidFill>
                  <a:srgbClr val="FF0000"/>
                </a:solidFill>
              </a:rPr>
              <a:t>λ</a:t>
            </a:r>
            <a:r>
              <a:rPr lang="en-US" sz="1200" dirty="0" smtClean="0">
                <a:solidFill>
                  <a:srgbClr val="FF0000"/>
                </a:solidFill>
              </a:rPr>
              <a:t> as</a:t>
            </a:r>
          </a:p>
          <a:p>
            <a:pPr algn="r"/>
            <a:r>
              <a:rPr lang="en-US" sz="1200" dirty="0" smtClean="0">
                <a:solidFill>
                  <a:srgbClr val="FF0000"/>
                </a:solidFill>
              </a:rPr>
              <a:t>incident</a:t>
            </a:r>
            <a:endParaRPr lang="en-US" sz="1200" dirty="0">
              <a:solidFill>
                <a:srgbClr val="FF0000"/>
              </a:solidFill>
            </a:endParaRPr>
          </a:p>
        </p:txBody>
      </p:sp>
      <p:sp>
        <p:nvSpPr>
          <p:cNvPr id="5" name="Freeform 4"/>
          <p:cNvSpPr/>
          <p:nvPr/>
        </p:nvSpPr>
        <p:spPr>
          <a:xfrm>
            <a:off x="4409630" y="2888479"/>
            <a:ext cx="393106" cy="376438"/>
          </a:xfrm>
          <a:custGeom>
            <a:avLst/>
            <a:gdLst>
              <a:gd name="connsiteX0" fmla="*/ 393106 w 393106"/>
              <a:gd name="connsiteY0" fmla="*/ 0 h 376438"/>
              <a:gd name="connsiteX1" fmla="*/ 230736 w 393106"/>
              <a:gd name="connsiteY1" fmla="*/ 316194 h 376438"/>
              <a:gd name="connsiteX2" fmla="*/ 0 w 393106"/>
              <a:gd name="connsiteY2" fmla="*/ 376014 h 376438"/>
            </a:gdLst>
            <a:ahLst/>
            <a:cxnLst>
              <a:cxn ang="0">
                <a:pos x="connsiteX0" y="connsiteY0"/>
              </a:cxn>
              <a:cxn ang="0">
                <a:pos x="connsiteX1" y="connsiteY1"/>
              </a:cxn>
              <a:cxn ang="0">
                <a:pos x="connsiteX2" y="connsiteY2"/>
              </a:cxn>
            </a:cxnLst>
            <a:rect l="l" t="t" r="r" b="b"/>
            <a:pathLst>
              <a:path w="393106" h="376438">
                <a:moveTo>
                  <a:pt x="393106" y="0"/>
                </a:moveTo>
                <a:cubicBezTo>
                  <a:pt x="344680" y="126762"/>
                  <a:pt x="296254" y="253525"/>
                  <a:pt x="230736" y="316194"/>
                </a:cubicBezTo>
                <a:cubicBezTo>
                  <a:pt x="165218" y="378863"/>
                  <a:pt x="82609" y="377438"/>
                  <a:pt x="0" y="37601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extLst>
              <p:ext uri="{D42A27DB-BD31-4B8C-83A1-F6EECF244321}">
                <p14:modId xmlns:p14="http://schemas.microsoft.com/office/powerpoint/2010/main" val="559752131"/>
              </p:ext>
            </p:extLst>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846911" name="Chart" r:id="rId3" imgW="4876942" imgH="3886247" progId="MSGraph.Chart.8">
                  <p:embed followColorScheme="full"/>
                </p:oleObj>
              </mc:Choice>
              <mc:Fallback>
                <p:oleObj name="Chart" r:id="rId3" imgW="4876942" imgH="3886247"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sp>
        <p:nvSpPr>
          <p:cNvPr id="3" name="TextBox 2"/>
          <p:cNvSpPr txBox="1"/>
          <p:nvPr/>
        </p:nvSpPr>
        <p:spPr>
          <a:xfrm rot="16200000">
            <a:off x="-826603" y="3025216"/>
            <a:ext cx="3070071" cy="369332"/>
          </a:xfrm>
          <a:prstGeom prst="rect">
            <a:avLst/>
          </a:prstGeom>
          <a:noFill/>
        </p:spPr>
        <p:txBody>
          <a:bodyPr wrap="none" rtlCol="0">
            <a:spAutoFit/>
          </a:bodyPr>
          <a:lstStyle/>
          <a:p>
            <a:r>
              <a:rPr lang="en-US" dirty="0" smtClean="0"/>
              <a:t>“counts” (aka arbitrary units)</a:t>
            </a:r>
            <a:endParaRPr lang="en-US" dirty="0"/>
          </a:p>
        </p:txBody>
      </p:sp>
      <p:grpSp>
        <p:nvGrpSpPr>
          <p:cNvPr id="7" name="Group 6"/>
          <p:cNvGrpSpPr/>
          <p:nvPr/>
        </p:nvGrpSpPr>
        <p:grpSpPr>
          <a:xfrm>
            <a:off x="927283" y="5296983"/>
            <a:ext cx="7498871" cy="1449437"/>
            <a:chOff x="893099" y="5296983"/>
            <a:chExt cx="7498871" cy="1449437"/>
          </a:xfrm>
        </p:grpSpPr>
        <p:sp>
          <p:nvSpPr>
            <p:cNvPr id="6" name="Rectangle 5"/>
            <p:cNvSpPr/>
            <p:nvPr/>
          </p:nvSpPr>
          <p:spPr>
            <a:xfrm>
              <a:off x="893099" y="5452217"/>
              <a:ext cx="7498871" cy="103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147195" y="2358473"/>
              <a:ext cx="1097197" cy="6974217"/>
            </a:xfrm>
            <a:prstGeom prst="rect">
              <a:avLst/>
            </a:prstGeom>
            <a:noFill/>
          </p:spPr>
          <p:txBody>
            <a:bodyPr wrap="square" rtlCol="0">
              <a:spAutoFit/>
            </a:bodyPr>
            <a:lstStyle/>
            <a:p>
              <a:pPr>
                <a:lnSpc>
                  <a:spcPct val="215000"/>
                </a:lnSpc>
              </a:pPr>
              <a:r>
                <a:rPr lang="en-US" sz="1600" dirty="0"/>
                <a:t>0.980888</a:t>
              </a:r>
            </a:p>
            <a:p>
              <a:pPr>
                <a:lnSpc>
                  <a:spcPct val="215000"/>
                </a:lnSpc>
              </a:pPr>
              <a:r>
                <a:rPr lang="en-US" sz="1600" dirty="0" smtClean="0"/>
                <a:t>0.980500</a:t>
              </a:r>
              <a:endParaRPr lang="en-US" sz="1600" dirty="0"/>
            </a:p>
            <a:p>
              <a:pPr>
                <a:lnSpc>
                  <a:spcPct val="215000"/>
                </a:lnSpc>
              </a:pPr>
              <a:r>
                <a:rPr lang="en-US" sz="1600" dirty="0"/>
                <a:t>0.980113</a:t>
              </a:r>
            </a:p>
            <a:p>
              <a:pPr>
                <a:lnSpc>
                  <a:spcPct val="215000"/>
                </a:lnSpc>
              </a:pPr>
              <a:r>
                <a:rPr lang="en-US" sz="1600" dirty="0"/>
                <a:t>0.979725</a:t>
              </a:r>
            </a:p>
            <a:p>
              <a:pPr>
                <a:lnSpc>
                  <a:spcPct val="215000"/>
                </a:lnSpc>
              </a:pPr>
              <a:r>
                <a:rPr lang="en-US" sz="1600" dirty="0"/>
                <a:t>0.979338</a:t>
              </a:r>
            </a:p>
            <a:p>
              <a:pPr>
                <a:lnSpc>
                  <a:spcPct val="215000"/>
                </a:lnSpc>
              </a:pPr>
              <a:r>
                <a:rPr lang="en-US" sz="1600" dirty="0"/>
                <a:t>0.978952</a:t>
              </a:r>
            </a:p>
            <a:p>
              <a:pPr>
                <a:lnSpc>
                  <a:spcPct val="215000"/>
                </a:lnSpc>
              </a:pPr>
              <a:r>
                <a:rPr lang="en-US" sz="1600" dirty="0"/>
                <a:t>0.978565</a:t>
              </a:r>
            </a:p>
            <a:p>
              <a:pPr>
                <a:lnSpc>
                  <a:spcPct val="215000"/>
                </a:lnSpc>
              </a:pPr>
              <a:r>
                <a:rPr lang="en-US" sz="1600" dirty="0"/>
                <a:t>0.978179</a:t>
              </a:r>
            </a:p>
            <a:p>
              <a:pPr>
                <a:lnSpc>
                  <a:spcPct val="215000"/>
                </a:lnSpc>
              </a:pPr>
              <a:r>
                <a:rPr lang="en-US" sz="1600" dirty="0"/>
                <a:t>0.977794</a:t>
              </a:r>
            </a:p>
            <a:p>
              <a:pPr>
                <a:lnSpc>
                  <a:spcPct val="215000"/>
                </a:lnSpc>
              </a:pPr>
              <a:r>
                <a:rPr lang="en-US" sz="1600" dirty="0"/>
                <a:t>0.977408</a:t>
              </a:r>
            </a:p>
            <a:p>
              <a:pPr>
                <a:lnSpc>
                  <a:spcPct val="215000"/>
                </a:lnSpc>
              </a:pPr>
              <a:r>
                <a:rPr lang="en-US" sz="1600" dirty="0"/>
                <a:t>0.977023</a:t>
              </a:r>
            </a:p>
            <a:p>
              <a:pPr>
                <a:lnSpc>
                  <a:spcPct val="215000"/>
                </a:lnSpc>
              </a:pPr>
              <a:r>
                <a:rPr lang="en-US" sz="1600" dirty="0"/>
                <a:t>0.976638</a:t>
              </a:r>
            </a:p>
            <a:p>
              <a:pPr>
                <a:lnSpc>
                  <a:spcPct val="215000"/>
                </a:lnSpc>
              </a:pPr>
              <a:r>
                <a:rPr lang="en-US" sz="1600" dirty="0" smtClean="0"/>
                <a:t>0.976254</a:t>
              </a:r>
              <a:endParaRPr lang="en-US" sz="1600" dirty="0"/>
            </a:p>
          </p:txBody>
        </p:sp>
        <p:sp>
          <p:nvSpPr>
            <p:cNvPr id="5" name="TextBox 4"/>
            <p:cNvSpPr txBox="1"/>
            <p:nvPr/>
          </p:nvSpPr>
          <p:spPr>
            <a:xfrm>
              <a:off x="3777241" y="6377088"/>
              <a:ext cx="1856021" cy="369332"/>
            </a:xfrm>
            <a:prstGeom prst="rect">
              <a:avLst/>
            </a:prstGeom>
            <a:noFill/>
          </p:spPr>
          <p:txBody>
            <a:bodyPr wrap="none" rtlCol="0">
              <a:spAutoFit/>
            </a:bodyPr>
            <a:lstStyle/>
            <a:p>
              <a:r>
                <a:rPr lang="en-US" b="1" dirty="0" smtClean="0"/>
                <a:t>Wavelength (Å)</a:t>
              </a:r>
              <a:endParaRPr lang="en-US" b="1" dirty="0"/>
            </a:p>
          </p:txBody>
        </p:sp>
      </p:grpSp>
      <p:sp>
        <p:nvSpPr>
          <p:cNvPr id="8" name="TextBox 7"/>
          <p:cNvSpPr txBox="1"/>
          <p:nvPr/>
        </p:nvSpPr>
        <p:spPr>
          <a:xfrm>
            <a:off x="4365188" y="709805"/>
            <a:ext cx="3525324" cy="369332"/>
          </a:xfrm>
          <a:prstGeom prst="rect">
            <a:avLst/>
          </a:prstGeom>
          <a:solidFill>
            <a:schemeClr val="bg1"/>
          </a:solidFill>
        </p:spPr>
        <p:txBody>
          <a:bodyPr wrap="none" rtlCol="0">
            <a:spAutoFit/>
          </a:bodyPr>
          <a:lstStyle/>
          <a:p>
            <a:r>
              <a:rPr lang="en-US" dirty="0" smtClean="0">
                <a:solidFill>
                  <a:srgbClr val="CC6600"/>
                </a:solidFill>
              </a:rPr>
              <a:t>fluorescence = yield * absorption</a:t>
            </a:r>
            <a:endParaRPr lang="en-US" dirty="0">
              <a:solidFill>
                <a:srgbClr val="CC6600"/>
              </a:solidFill>
            </a:endParaRPr>
          </a:p>
        </p:txBody>
      </p:sp>
      <p:sp>
        <p:nvSpPr>
          <p:cNvPr id="9" name="TextBox 8"/>
          <p:cNvSpPr txBox="1"/>
          <p:nvPr/>
        </p:nvSpPr>
        <p:spPr>
          <a:xfrm>
            <a:off x="96401" y="5548045"/>
            <a:ext cx="1146468" cy="646331"/>
          </a:xfrm>
          <a:prstGeom prst="rect">
            <a:avLst/>
          </a:prstGeom>
          <a:noFill/>
        </p:spPr>
        <p:txBody>
          <a:bodyPr wrap="none" rtlCol="0">
            <a:spAutoFit/>
          </a:bodyPr>
          <a:lstStyle/>
          <a:p>
            <a:pPr algn="ctr"/>
            <a:r>
              <a:rPr lang="en-US" u="sng" dirty="0" smtClean="0"/>
              <a:t>12398.42</a:t>
            </a:r>
          </a:p>
          <a:p>
            <a:pPr algn="ctr"/>
            <a:r>
              <a:rPr lang="en-US" dirty="0" smtClean="0"/>
              <a:t>energy</a:t>
            </a:r>
            <a:endParaRPr lang="en-US" dirty="0"/>
          </a:p>
        </p:txBody>
      </p:sp>
      <p:cxnSp>
        <p:nvCxnSpPr>
          <p:cNvPr id="11" name="Elbow Connector 10"/>
          <p:cNvCxnSpPr/>
          <p:nvPr/>
        </p:nvCxnSpPr>
        <p:spPr>
          <a:xfrm flipV="1">
            <a:off x="-410966" y="2784298"/>
            <a:ext cx="9883739" cy="2208942"/>
          </a:xfrm>
          <a:prstGeom prst="bentConnector3">
            <a:avLst>
              <a:gd name="adj1" fmla="val 4199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6" presetClass="path" presetSubtype="0" accel="50000" decel="50000" fill="hold" nodeType="withEffect">
                                  <p:stCondLst>
                                    <p:cond delay="0"/>
                                  </p:stCondLst>
                                  <p:childTnLst>
                                    <p:animMotion origin="layout" path="M -3.88889E-6 -4.00185E-7 C -3.88889E-6 0.07379 0.00209 0.1337 0.00487 0.1337 C 0.00799 0.1337 0.00921 0.06708 0.00973 0.02683 L 0.01025 -0.02706 C 0.01059 -0.06731 0.01181 -0.1337 0.01546 -0.1337 C 0.01771 -0.1337 0.02049 -0.07402 0.02049 -4.00185E-7 C 0.02049 0.07379 0.01771 0.1337 0.01546 0.1337 C 0.01181 0.1337 0.01059 0.06708 0.01025 0.02683 L 0.00973 -0.02706 C 0.00921 -0.06731 0.00799 -0.1337 0.00487 -0.1337 C 0.00209 -0.1337 -3.88889E-6 -0.07402 -3.88889E-6 -4.00185E-7 Z " pathEditMode="relative" rAng="0" ptsTypes="ffFffffFfff">
                                      <p:cBhvr>
                                        <p:cTn id="20" dur="2000" fill="hold"/>
                                        <p:tgtEl>
                                          <p:spTgt spid="11"/>
                                        </p:tgtEl>
                                        <p:attrNameLst>
                                          <p:attrName>ppt_x</p:attrName>
                                          <p:attrName>ppt_y</p:attrName>
                                        </p:attrNameLst>
                                      </p:cBhvr>
                                      <p:rCtr x="1024" y="0"/>
                                    </p:animMotion>
                                  </p:childTnLst>
                                </p:cTn>
                              </p:par>
                              <p:par>
                                <p:cTn id="21" presetID="6" presetClass="emph" presetSubtype="0" fill="remove" nodeType="withEffect">
                                  <p:stCondLst>
                                    <p:cond delay="0"/>
                                  </p:stCondLst>
                                  <p:childTnLst>
                                    <p:animScale>
                                      <p:cBhvr>
                                        <p:cTn id="22" dur="13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grpSp>
        <p:nvGrpSpPr>
          <p:cNvPr id="23" name="Group 22"/>
          <p:cNvGrpSpPr/>
          <p:nvPr/>
        </p:nvGrpSpPr>
        <p:grpSpPr>
          <a:xfrm>
            <a:off x="2290273" y="1230402"/>
            <a:ext cx="1734796" cy="1354217"/>
            <a:chOff x="2290273" y="1230402"/>
            <a:chExt cx="1734796" cy="1354217"/>
          </a:xfrm>
        </p:grpSpPr>
        <p:cxnSp>
          <p:nvCxnSpPr>
            <p:cNvPr id="4" name="Straight Arrow Connector 3"/>
            <p:cNvCxnSpPr/>
            <p:nvPr/>
          </p:nvCxnSpPr>
          <p:spPr>
            <a:xfrm flipV="1">
              <a:off x="3449565" y="1401510"/>
              <a:ext cx="575504" cy="25637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0273" y="1230402"/>
              <a:ext cx="1159292" cy="1354217"/>
            </a:xfrm>
            <a:prstGeom prst="rect">
              <a:avLst/>
            </a:prstGeom>
            <a:noFill/>
          </p:spPr>
          <p:txBody>
            <a:bodyPr wrap="none" rtlCol="0">
              <a:spAutoFit/>
            </a:bodyPr>
            <a:lstStyle/>
            <a:p>
              <a:r>
                <a:rPr lang="en-US" dirty="0"/>
                <a:t>m</a:t>
              </a:r>
              <a:r>
                <a:rPr lang="en-US" dirty="0" smtClean="0"/>
                <a:t>aximize</a:t>
              </a:r>
            </a:p>
            <a:p>
              <a:r>
                <a:rPr lang="en-US" dirty="0"/>
                <a:t>a</a:t>
              </a:r>
              <a:r>
                <a:rPr lang="en-US" dirty="0" smtClean="0"/>
                <a:t>bsolute</a:t>
              </a:r>
            </a:p>
            <a:p>
              <a:r>
                <a:rPr lang="en-US" dirty="0" smtClean="0"/>
                <a:t>value of</a:t>
              </a:r>
            </a:p>
            <a:p>
              <a:r>
                <a:rPr lang="en-US" sz="2000" dirty="0" smtClean="0"/>
                <a:t>f</a:t>
              </a:r>
              <a:r>
                <a:rPr lang="en-US" sz="2800" b="1" dirty="0" smtClean="0"/>
                <a:t>’’</a:t>
              </a:r>
              <a:endParaRPr lang="en-US" sz="2800" b="1" dirty="0"/>
            </a:p>
          </p:txBody>
        </p:sp>
      </p:grpSp>
      <p:grpSp>
        <p:nvGrpSpPr>
          <p:cNvPr id="24" name="Group 23"/>
          <p:cNvGrpSpPr/>
          <p:nvPr/>
        </p:nvGrpSpPr>
        <p:grpSpPr>
          <a:xfrm>
            <a:off x="2085174" y="1401513"/>
            <a:ext cx="2358639" cy="4477994"/>
            <a:chOff x="2085174" y="1401513"/>
            <a:chExt cx="2358639" cy="4477994"/>
          </a:xfrm>
        </p:grpSpPr>
        <p:sp>
          <p:nvSpPr>
            <p:cNvPr id="11" name="TextBox 10"/>
            <p:cNvSpPr txBox="1"/>
            <p:nvPr/>
          </p:nvSpPr>
          <p:spPr>
            <a:xfrm>
              <a:off x="2085174" y="2476897"/>
              <a:ext cx="1193596" cy="1077218"/>
            </a:xfrm>
            <a:prstGeom prst="rect">
              <a:avLst/>
            </a:prstGeom>
            <a:noFill/>
          </p:spPr>
          <p:txBody>
            <a:bodyPr wrap="none" rtlCol="0">
              <a:spAutoFit/>
            </a:bodyPr>
            <a:lstStyle/>
            <a:p>
              <a:r>
                <a:rPr lang="en-US" dirty="0" smtClean="0"/>
                <a:t>maximize</a:t>
              </a:r>
            </a:p>
            <a:p>
              <a:r>
                <a:rPr lang="en-US" dirty="0"/>
                <a:t>d</a:t>
              </a:r>
              <a:r>
                <a:rPr lang="en-US" dirty="0" smtClean="0"/>
                <a:t>ifference</a:t>
              </a:r>
            </a:p>
            <a:p>
              <a:r>
                <a:rPr lang="en-US" dirty="0"/>
                <a:t>i</a:t>
              </a:r>
              <a:r>
                <a:rPr lang="en-US" dirty="0" smtClean="0"/>
                <a:t>n </a:t>
              </a:r>
              <a:r>
                <a:rPr lang="en-US" sz="2000" dirty="0" smtClean="0"/>
                <a:t>f</a:t>
              </a:r>
              <a:r>
                <a:rPr lang="en-US" sz="2800" b="1" dirty="0" smtClean="0"/>
                <a:t>’</a:t>
              </a:r>
              <a:endParaRPr lang="en-US" sz="2800" b="1" dirty="0"/>
            </a:p>
          </p:txBody>
        </p:sp>
        <p:cxnSp>
          <p:nvCxnSpPr>
            <p:cNvPr id="12" name="Straight Arrow Connector 11"/>
            <p:cNvCxnSpPr>
              <a:stCxn id="11" idx="3"/>
            </p:cNvCxnSpPr>
            <p:nvPr/>
          </p:nvCxnSpPr>
          <p:spPr>
            <a:xfrm flipV="1">
              <a:off x="3278770" y="1401513"/>
              <a:ext cx="1165043" cy="16139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8770" y="2938562"/>
              <a:ext cx="455742" cy="2940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cxnSp>
        <p:nvCxnSpPr>
          <p:cNvPr id="21" name="Straight Connector 20"/>
          <p:cNvCxnSpPr/>
          <p:nvPr/>
        </p:nvCxnSpPr>
        <p:spPr>
          <a:xfrm>
            <a:off x="4187439"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6" presetClass="path" presetSubtype="0" repeatCount="indefinite" fill="hold" nodeType="withEffect">
                                  <p:stCondLst>
                                    <p:cond delay="0"/>
                                  </p:stCondLst>
                                  <p:childTnLst>
                                    <p:animMotion origin="layout" path="M -0.07205 0.01318 C -0.07205 0.0148 -0.05643 0.01642 -0.03698 0.01642 C -0.01407 0.01642 -0.00591 0.0148 -0.00243 0.01387 L 0.00121 0.01249 C 0.00468 0.01156 0.01336 0.01017 0.03923 0.01017 C 0.05573 0.01017 0.07465 0.01156 0.07465 0.01318 C 0.07465 0.0148 0.05573 0.01642 0.03923 0.01642 C 0.01336 0.01642 0.00468 0.0148 0.00121 0.01387 L -0.00243 0.01249 C -0.00591 0.01156 -0.01407 0.01017 -0.03698 0.01017 C -0.05643 0.01017 -0.07205 0.01156 -0.07205 0.01318 Z " pathEditMode="relative" rAng="0" ptsTypes="ffFffffFfff">
                                      <p:cBhvr>
                                        <p:cTn id="22" dur="5000" fill="hold"/>
                                        <p:tgtEl>
                                          <p:spTgt spid="21"/>
                                        </p:tgtEl>
                                        <p:attrNameLst>
                                          <p:attrName>ppt_x</p:attrName>
                                          <p:attrName>ppt_y</p:attrName>
                                        </p:attrNameLst>
                                      </p:cBhvr>
                                      <p:rCtr x="7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4</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3365"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084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smtClean="0"/>
              <a:t>3-wavelength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4606184"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6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579826" cy="584775"/>
          </a:xfrm>
          <a:prstGeom prst="rect">
            <a:avLst/>
          </a:prstGeom>
          <a:noFill/>
        </p:spPr>
        <p:txBody>
          <a:bodyPr wrap="none" rtlCol="0">
            <a:spAutoFit/>
          </a:bodyPr>
          <a:lstStyle/>
          <a:p>
            <a:r>
              <a:rPr lang="en-US" sz="3200" dirty="0" smtClean="0"/>
              <a:t>1-wavelength </a:t>
            </a:r>
            <a:r>
              <a:rPr lang="en-US" sz="3200" dirty="0"/>
              <a:t>S</a:t>
            </a:r>
            <a:r>
              <a:rPr lang="en-US" sz="3200" dirty="0" smtClean="0"/>
              <a:t>AD</a:t>
            </a:r>
            <a:endParaRPr lang="en-US" sz="3200" dirty="0"/>
          </a:p>
        </p:txBody>
      </p:sp>
      <p:cxnSp>
        <p:nvCxnSpPr>
          <p:cNvPr id="16" name="Straight Connector 15"/>
          <p:cNvCxnSpPr/>
          <p:nvPr/>
        </p:nvCxnSpPr>
        <p:spPr>
          <a:xfrm>
            <a:off x="416037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55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1709158" y="111094"/>
            <a:ext cx="5581977" cy="584775"/>
          </a:xfrm>
          <a:prstGeom prst="rect">
            <a:avLst/>
          </a:prstGeom>
          <a:noFill/>
        </p:spPr>
        <p:txBody>
          <a:bodyPr wrap="none" rtlCol="0">
            <a:spAutoFit/>
          </a:bodyPr>
          <a:lstStyle/>
          <a:p>
            <a:r>
              <a:rPr lang="en-US" sz="3200" dirty="0"/>
              <a:t>2</a:t>
            </a:r>
            <a:r>
              <a:rPr lang="en-US" sz="3200" dirty="0" smtClean="0"/>
              <a:t>-wavelength metal validation</a:t>
            </a:r>
            <a:endParaRPr lang="en-US" sz="3200" dirty="0"/>
          </a:p>
        </p:txBody>
      </p:sp>
      <p:cxnSp>
        <p:nvCxnSpPr>
          <p:cNvPr id="13" name="Straight Connector 12"/>
          <p:cNvCxnSpPr/>
          <p:nvPr/>
        </p:nvCxnSpPr>
        <p:spPr>
          <a:xfrm>
            <a:off x="415325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9425"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027" y="4845466"/>
            <a:ext cx="1313180" cy="1200329"/>
          </a:xfrm>
          <a:prstGeom prst="rect">
            <a:avLst/>
          </a:prstGeom>
          <a:noFill/>
        </p:spPr>
        <p:txBody>
          <a:bodyPr wrap="none" rtlCol="0">
            <a:spAutoFit/>
          </a:bodyPr>
          <a:lstStyle/>
          <a:p>
            <a:r>
              <a:rPr lang="en-US" dirty="0" smtClean="0"/>
              <a:t>phased</a:t>
            </a:r>
          </a:p>
          <a:p>
            <a:r>
              <a:rPr lang="en-US" dirty="0" smtClean="0"/>
              <a:t>anomalous</a:t>
            </a:r>
          </a:p>
          <a:p>
            <a:r>
              <a:rPr lang="en-US" dirty="0"/>
              <a:t>d</a:t>
            </a:r>
            <a:r>
              <a:rPr lang="en-US" dirty="0" smtClean="0"/>
              <a:t>ifference</a:t>
            </a:r>
          </a:p>
          <a:p>
            <a:r>
              <a:rPr lang="en-US" dirty="0" smtClean="0"/>
              <a:t>Fourier</a:t>
            </a:r>
          </a:p>
        </p:txBody>
      </p:sp>
    </p:spTree>
    <p:extLst>
      <p:ext uri="{BB962C8B-B14F-4D97-AF65-F5344CB8AC3E}">
        <p14:creationId xmlns:p14="http://schemas.microsoft.com/office/powerpoint/2010/main" val="18387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61925" y="2249488"/>
            <a:ext cx="2181225" cy="3133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2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279894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234221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14" name="TextBox 13"/>
            <p:cNvSpPr txBox="1"/>
            <p:nvPr/>
          </p:nvSpPr>
          <p:spPr>
            <a:xfrm>
              <a:off x="6814477" y="4004391"/>
              <a:ext cx="979755"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X-rays !</a:t>
              </a:r>
              <a:endParaRPr lang="en-US" dirty="0">
                <a:solidFill>
                  <a:srgbClr val="000000"/>
                </a:solidFill>
                <a:latin typeface="Aria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8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2x X-rays !</a:t>
            </a:r>
            <a:endParaRPr lang="en-US" dirty="0">
              <a:solidFill>
                <a:srgbClr val="000000"/>
              </a:solidFill>
              <a:latin typeface="Arial"/>
            </a:endParaRPr>
          </a:p>
        </p:txBody>
      </p:sp>
    </p:spTree>
    <p:extLst>
      <p:ext uri="{BB962C8B-B14F-4D97-AF65-F5344CB8AC3E}">
        <p14:creationId xmlns:p14="http://schemas.microsoft.com/office/powerpoint/2010/main" val="26080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8x X-rays !</a:t>
            </a:r>
            <a:endParaRPr lang="en-US" dirty="0">
              <a:solidFill>
                <a:srgbClr val="000000"/>
              </a:solidFill>
              <a:latin typeface="Arial"/>
            </a:endParaRPr>
          </a:p>
        </p:txBody>
      </p:sp>
    </p:spTree>
    <p:extLst>
      <p:ext uri="{BB962C8B-B14F-4D97-AF65-F5344CB8AC3E}">
        <p14:creationId xmlns:p14="http://schemas.microsoft.com/office/powerpoint/2010/main" val="8087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&gt; 8x X-rays !</a:t>
            </a:r>
            <a:endParaRPr lang="en-US" dirty="0">
              <a:solidFill>
                <a:srgbClr val="000000"/>
              </a:solidFill>
              <a:latin typeface="Aria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6523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5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680558584"/>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a:t>
            </a:r>
            <a:r>
              <a:rPr lang="en-US" dirty="0" err="1" smtClean="0"/>
              <a:t>Undulator</a:t>
            </a:r>
            <a:endParaRPr lang="en-US" dirty="0"/>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224459"/>
            <a:ext cx="1479892" cy="646331"/>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same X-rays</a:t>
            </a:r>
          </a:p>
          <a:p>
            <a:pPr fontAlgn="auto">
              <a:spcBef>
                <a:spcPts val="0"/>
              </a:spcBef>
              <a:spcAft>
                <a:spcPts val="0"/>
              </a:spcAft>
            </a:pPr>
            <a:r>
              <a:rPr lang="en-US" dirty="0">
                <a:solidFill>
                  <a:srgbClr val="000000"/>
                </a:solidFill>
                <a:latin typeface="Arial"/>
              </a:rPr>
              <a:t>s</a:t>
            </a:r>
            <a:r>
              <a:rPr lang="en-US" dirty="0" smtClean="0">
                <a:solidFill>
                  <a:srgbClr val="000000"/>
                </a:solidFill>
                <a:latin typeface="Arial"/>
              </a:rPr>
              <a:t>hort pulse</a:t>
            </a:r>
            <a:endParaRPr lang="en-US" dirty="0">
              <a:solidFill>
                <a:srgbClr val="000000"/>
              </a:solidFill>
              <a:latin typeface="Arial"/>
            </a:endParaRPr>
          </a:p>
        </p:txBody>
      </p:sp>
      <p:grpSp>
        <p:nvGrpSpPr>
          <p:cNvPr id="32" name="Group 31"/>
          <p:cNvGrpSpPr/>
          <p:nvPr/>
        </p:nvGrpSpPr>
        <p:grpSpPr>
          <a:xfrm>
            <a:off x="-6376671" y="2232341"/>
            <a:ext cx="7299113" cy="1394141"/>
            <a:chOff x="1152193" y="2336440"/>
            <a:chExt cx="7299113" cy="1394141"/>
          </a:xfrm>
        </p:grpSpPr>
        <p:sp>
          <p:nvSpPr>
            <p:cNvPr id="33" name="Can 32"/>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4" name="Can 33"/>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5" name="Can 3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6" name="Can 35"/>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7" name="Can 36"/>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8" name="Can 37"/>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9" name="Can 38"/>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0" name="Can 3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grpSp>
        <p:nvGrpSpPr>
          <p:cNvPr id="41" name="Group 40"/>
          <p:cNvGrpSpPr/>
          <p:nvPr/>
        </p:nvGrpSpPr>
        <p:grpSpPr>
          <a:xfrm>
            <a:off x="-6403133" y="4351989"/>
            <a:ext cx="7299108" cy="1378039"/>
            <a:chOff x="692691" y="4485068"/>
            <a:chExt cx="7299108" cy="1378039"/>
          </a:xfrm>
        </p:grpSpPr>
        <p:sp>
          <p:nvSpPr>
            <p:cNvPr id="42" name="Can 41"/>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3" name="Can 42"/>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4" name="Can 4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5" name="Can 44"/>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6" name="Can 45"/>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7" name="Can 46"/>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8" name="Can 47"/>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9" name="Can 4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sp>
        <p:nvSpPr>
          <p:cNvPr id="3" name="Oval 2"/>
          <p:cNvSpPr/>
          <p:nvPr/>
        </p:nvSpPr>
        <p:spPr>
          <a:xfrm>
            <a:off x="309949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1636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93323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5010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697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03175" y="3609444"/>
            <a:ext cx="5785806" cy="701165"/>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64 w 10000"/>
              <a:gd name="connsiteY3" fmla="*/ 1228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72"/>
              <a:gd name="connsiteX1" fmla="*/ 1075 w 10000"/>
              <a:gd name="connsiteY1" fmla="*/ 749 h 34172"/>
              <a:gd name="connsiteX2" fmla="*/ 2170 w 10000"/>
              <a:gd name="connsiteY2" fmla="*/ 32466 h 34172"/>
              <a:gd name="connsiteX3" fmla="*/ 3364 w 10000"/>
              <a:gd name="connsiteY3" fmla="*/ 1228 h 34172"/>
              <a:gd name="connsiteX4" fmla="*/ 4476 w 10000"/>
              <a:gd name="connsiteY4" fmla="*/ 34172 h 34172"/>
              <a:gd name="connsiteX5" fmla="*/ 5665 w 10000"/>
              <a:gd name="connsiteY5" fmla="*/ 2022 h 34172"/>
              <a:gd name="connsiteX6" fmla="*/ 6821 w 10000"/>
              <a:gd name="connsiteY6" fmla="*/ 27976 h 34172"/>
              <a:gd name="connsiteX7" fmla="*/ 7944 w 10000"/>
              <a:gd name="connsiteY7" fmla="*/ 26 h 34172"/>
              <a:gd name="connsiteX8" fmla="*/ 9018 w 10000"/>
              <a:gd name="connsiteY8" fmla="*/ 33966 h 34172"/>
              <a:gd name="connsiteX9" fmla="*/ 10000 w 10000"/>
              <a:gd name="connsiteY9" fmla="*/ 14904 h 34172"/>
              <a:gd name="connsiteX0" fmla="*/ 0 w 10000"/>
              <a:gd name="connsiteY0" fmla="*/ 14266 h 34438"/>
              <a:gd name="connsiteX1" fmla="*/ 1075 w 10000"/>
              <a:gd name="connsiteY1" fmla="*/ 1014 h 34438"/>
              <a:gd name="connsiteX2" fmla="*/ 2170 w 10000"/>
              <a:gd name="connsiteY2" fmla="*/ 32731 h 34438"/>
              <a:gd name="connsiteX3" fmla="*/ 3364 w 10000"/>
              <a:gd name="connsiteY3" fmla="*/ 1493 h 34438"/>
              <a:gd name="connsiteX4" fmla="*/ 4476 w 10000"/>
              <a:gd name="connsiteY4" fmla="*/ 34437 h 34438"/>
              <a:gd name="connsiteX5" fmla="*/ 5665 w 10000"/>
              <a:gd name="connsiteY5" fmla="*/ 26 h 34438"/>
              <a:gd name="connsiteX6" fmla="*/ 6821 w 10000"/>
              <a:gd name="connsiteY6" fmla="*/ 28241 h 34438"/>
              <a:gd name="connsiteX7" fmla="*/ 7944 w 10000"/>
              <a:gd name="connsiteY7" fmla="*/ 291 h 34438"/>
              <a:gd name="connsiteX8" fmla="*/ 9018 w 10000"/>
              <a:gd name="connsiteY8" fmla="*/ 34231 h 34438"/>
              <a:gd name="connsiteX9" fmla="*/ 10000 w 10000"/>
              <a:gd name="connsiteY9" fmla="*/ 15169 h 34438"/>
              <a:gd name="connsiteX0" fmla="*/ 0 w 10000"/>
              <a:gd name="connsiteY0" fmla="*/ 14241 h 34413"/>
              <a:gd name="connsiteX1" fmla="*/ 1075 w 10000"/>
              <a:gd name="connsiteY1" fmla="*/ 989 h 34413"/>
              <a:gd name="connsiteX2" fmla="*/ 2170 w 10000"/>
              <a:gd name="connsiteY2" fmla="*/ 32706 h 34413"/>
              <a:gd name="connsiteX3" fmla="*/ 3364 w 10000"/>
              <a:gd name="connsiteY3" fmla="*/ 1468 h 34413"/>
              <a:gd name="connsiteX4" fmla="*/ 4476 w 10000"/>
              <a:gd name="connsiteY4" fmla="*/ 34412 h 34413"/>
              <a:gd name="connsiteX5" fmla="*/ 5665 w 10000"/>
              <a:gd name="connsiteY5" fmla="*/ 1 h 34413"/>
              <a:gd name="connsiteX6" fmla="*/ 6810 w 10000"/>
              <a:gd name="connsiteY6" fmla="*/ 34096 h 34413"/>
              <a:gd name="connsiteX7" fmla="*/ 7944 w 10000"/>
              <a:gd name="connsiteY7" fmla="*/ 266 h 34413"/>
              <a:gd name="connsiteX8" fmla="*/ 9018 w 10000"/>
              <a:gd name="connsiteY8" fmla="*/ 34206 h 34413"/>
              <a:gd name="connsiteX9" fmla="*/ 10000 w 10000"/>
              <a:gd name="connsiteY9" fmla="*/ 15144 h 34413"/>
              <a:gd name="connsiteX0" fmla="*/ 0 w 10000"/>
              <a:gd name="connsiteY0" fmla="*/ 14241 h 34853"/>
              <a:gd name="connsiteX1" fmla="*/ 1075 w 10000"/>
              <a:gd name="connsiteY1" fmla="*/ 989 h 34853"/>
              <a:gd name="connsiteX2" fmla="*/ 2170 w 10000"/>
              <a:gd name="connsiteY2" fmla="*/ 32706 h 34853"/>
              <a:gd name="connsiteX3" fmla="*/ 3364 w 10000"/>
              <a:gd name="connsiteY3" fmla="*/ 1468 h 34853"/>
              <a:gd name="connsiteX4" fmla="*/ 4476 w 10000"/>
              <a:gd name="connsiteY4" fmla="*/ 34412 h 34853"/>
              <a:gd name="connsiteX5" fmla="*/ 5665 w 10000"/>
              <a:gd name="connsiteY5" fmla="*/ 1 h 34853"/>
              <a:gd name="connsiteX6" fmla="*/ 6810 w 10000"/>
              <a:gd name="connsiteY6" fmla="*/ 34096 h 34853"/>
              <a:gd name="connsiteX7" fmla="*/ 7944 w 10000"/>
              <a:gd name="connsiteY7" fmla="*/ 266 h 34853"/>
              <a:gd name="connsiteX8" fmla="*/ 9018 w 10000"/>
              <a:gd name="connsiteY8" fmla="*/ 34658 h 34853"/>
              <a:gd name="connsiteX9" fmla="*/ 10000 w 10000"/>
              <a:gd name="connsiteY9" fmla="*/ 15144 h 34853"/>
              <a:gd name="connsiteX0" fmla="*/ 0 w 10033"/>
              <a:gd name="connsiteY0" fmla="*/ 35498 h 35498"/>
              <a:gd name="connsiteX1" fmla="*/ 1108 w 10033"/>
              <a:gd name="connsiteY1" fmla="*/ 989 h 35498"/>
              <a:gd name="connsiteX2" fmla="*/ 2203 w 10033"/>
              <a:gd name="connsiteY2" fmla="*/ 32706 h 35498"/>
              <a:gd name="connsiteX3" fmla="*/ 3397 w 10033"/>
              <a:gd name="connsiteY3" fmla="*/ 1468 h 35498"/>
              <a:gd name="connsiteX4" fmla="*/ 4509 w 10033"/>
              <a:gd name="connsiteY4" fmla="*/ 34412 h 35498"/>
              <a:gd name="connsiteX5" fmla="*/ 5698 w 10033"/>
              <a:gd name="connsiteY5" fmla="*/ 1 h 35498"/>
              <a:gd name="connsiteX6" fmla="*/ 6843 w 10033"/>
              <a:gd name="connsiteY6" fmla="*/ 34096 h 35498"/>
              <a:gd name="connsiteX7" fmla="*/ 7977 w 10033"/>
              <a:gd name="connsiteY7" fmla="*/ 266 h 35498"/>
              <a:gd name="connsiteX8" fmla="*/ 9051 w 10033"/>
              <a:gd name="connsiteY8" fmla="*/ 34658 h 35498"/>
              <a:gd name="connsiteX9" fmla="*/ 10033 w 10033"/>
              <a:gd name="connsiteY9" fmla="*/ 15144 h 35498"/>
              <a:gd name="connsiteX0" fmla="*/ 0 w 8925"/>
              <a:gd name="connsiteY0" fmla="*/ 989 h 34853"/>
              <a:gd name="connsiteX1" fmla="*/ 1095 w 8925"/>
              <a:gd name="connsiteY1" fmla="*/ 32706 h 34853"/>
              <a:gd name="connsiteX2" fmla="*/ 2289 w 8925"/>
              <a:gd name="connsiteY2" fmla="*/ 1468 h 34853"/>
              <a:gd name="connsiteX3" fmla="*/ 3401 w 8925"/>
              <a:gd name="connsiteY3" fmla="*/ 34412 h 34853"/>
              <a:gd name="connsiteX4" fmla="*/ 4590 w 8925"/>
              <a:gd name="connsiteY4" fmla="*/ 1 h 34853"/>
              <a:gd name="connsiteX5" fmla="*/ 5735 w 8925"/>
              <a:gd name="connsiteY5" fmla="*/ 34096 h 34853"/>
              <a:gd name="connsiteX6" fmla="*/ 6869 w 8925"/>
              <a:gd name="connsiteY6" fmla="*/ 266 h 34853"/>
              <a:gd name="connsiteX7" fmla="*/ 7943 w 8925"/>
              <a:gd name="connsiteY7" fmla="*/ 34658 h 34853"/>
              <a:gd name="connsiteX8" fmla="*/ 8925 w 8925"/>
              <a:gd name="connsiteY8" fmla="*/ 15144 h 34853"/>
              <a:gd name="connsiteX0" fmla="*/ 0 w 10000"/>
              <a:gd name="connsiteY0" fmla="*/ 603 h 10319"/>
              <a:gd name="connsiteX1" fmla="*/ 2565 w 10000"/>
              <a:gd name="connsiteY1" fmla="*/ 740 h 10319"/>
              <a:gd name="connsiteX2" fmla="*/ 3811 w 10000"/>
              <a:gd name="connsiteY2" fmla="*/ 10192 h 10319"/>
              <a:gd name="connsiteX3" fmla="*/ 5143 w 10000"/>
              <a:gd name="connsiteY3" fmla="*/ 319 h 10319"/>
              <a:gd name="connsiteX4" fmla="*/ 6426 w 10000"/>
              <a:gd name="connsiteY4" fmla="*/ 10102 h 10319"/>
              <a:gd name="connsiteX5" fmla="*/ 7696 w 10000"/>
              <a:gd name="connsiteY5" fmla="*/ 395 h 10319"/>
              <a:gd name="connsiteX6" fmla="*/ 8900 w 10000"/>
              <a:gd name="connsiteY6" fmla="*/ 10263 h 10319"/>
              <a:gd name="connsiteX7" fmla="*/ 10000 w 10000"/>
              <a:gd name="connsiteY7" fmla="*/ 4664 h 10319"/>
              <a:gd name="connsiteX0" fmla="*/ 0 w 7435"/>
              <a:gd name="connsiteY0" fmla="*/ 422 h 10001"/>
              <a:gd name="connsiteX1" fmla="*/ 1246 w 7435"/>
              <a:gd name="connsiteY1" fmla="*/ 9874 h 10001"/>
              <a:gd name="connsiteX2" fmla="*/ 2578 w 7435"/>
              <a:gd name="connsiteY2" fmla="*/ 1 h 10001"/>
              <a:gd name="connsiteX3" fmla="*/ 3861 w 7435"/>
              <a:gd name="connsiteY3" fmla="*/ 9784 h 10001"/>
              <a:gd name="connsiteX4" fmla="*/ 5131 w 7435"/>
              <a:gd name="connsiteY4" fmla="*/ 77 h 10001"/>
              <a:gd name="connsiteX5" fmla="*/ 6335 w 7435"/>
              <a:gd name="connsiteY5" fmla="*/ 9945 h 10001"/>
              <a:gd name="connsiteX6" fmla="*/ 7435 w 7435"/>
              <a:gd name="connsiteY6" fmla="*/ 4346 h 10001"/>
              <a:gd name="connsiteX0" fmla="*/ 135 w 10135"/>
              <a:gd name="connsiteY0" fmla="*/ 673 h 10251"/>
              <a:gd name="connsiteX1" fmla="*/ 120 w 10135"/>
              <a:gd name="connsiteY1" fmla="*/ 707 h 10251"/>
              <a:gd name="connsiteX2" fmla="*/ 1811 w 10135"/>
              <a:gd name="connsiteY2" fmla="*/ 10124 h 10251"/>
              <a:gd name="connsiteX3" fmla="*/ 3602 w 10135"/>
              <a:gd name="connsiteY3" fmla="*/ 252 h 10251"/>
              <a:gd name="connsiteX4" fmla="*/ 5328 w 10135"/>
              <a:gd name="connsiteY4" fmla="*/ 10034 h 10251"/>
              <a:gd name="connsiteX5" fmla="*/ 7036 w 10135"/>
              <a:gd name="connsiteY5" fmla="*/ 328 h 10251"/>
              <a:gd name="connsiteX6" fmla="*/ 8656 w 10135"/>
              <a:gd name="connsiteY6" fmla="*/ 10195 h 10251"/>
              <a:gd name="connsiteX7" fmla="*/ 10135 w 10135"/>
              <a:gd name="connsiteY7" fmla="*/ 4597 h 10251"/>
              <a:gd name="connsiteX0" fmla="*/ 653 w 10653"/>
              <a:gd name="connsiteY0" fmla="*/ 422 h 10000"/>
              <a:gd name="connsiteX1" fmla="*/ 54 w 10653"/>
              <a:gd name="connsiteY1" fmla="*/ 2013 h 10000"/>
              <a:gd name="connsiteX2" fmla="*/ 2329 w 10653"/>
              <a:gd name="connsiteY2" fmla="*/ 9873 h 10000"/>
              <a:gd name="connsiteX3" fmla="*/ 4120 w 10653"/>
              <a:gd name="connsiteY3" fmla="*/ 1 h 10000"/>
              <a:gd name="connsiteX4" fmla="*/ 5846 w 10653"/>
              <a:gd name="connsiteY4" fmla="*/ 9783 h 10000"/>
              <a:gd name="connsiteX5" fmla="*/ 7554 w 10653"/>
              <a:gd name="connsiteY5" fmla="*/ 77 h 10000"/>
              <a:gd name="connsiteX6" fmla="*/ 9174 w 10653"/>
              <a:gd name="connsiteY6" fmla="*/ 9944 h 10000"/>
              <a:gd name="connsiteX7" fmla="*/ 10653 w 10653"/>
              <a:gd name="connsiteY7" fmla="*/ 4346 h 10000"/>
              <a:gd name="connsiteX0" fmla="*/ 1 w 10851"/>
              <a:gd name="connsiteY0" fmla="*/ 5742 h 10000"/>
              <a:gd name="connsiteX1" fmla="*/ 252 w 10851"/>
              <a:gd name="connsiteY1" fmla="*/ 2013 h 10000"/>
              <a:gd name="connsiteX2" fmla="*/ 2527 w 10851"/>
              <a:gd name="connsiteY2" fmla="*/ 9873 h 10000"/>
              <a:gd name="connsiteX3" fmla="*/ 4318 w 10851"/>
              <a:gd name="connsiteY3" fmla="*/ 1 h 10000"/>
              <a:gd name="connsiteX4" fmla="*/ 6044 w 10851"/>
              <a:gd name="connsiteY4" fmla="*/ 9783 h 10000"/>
              <a:gd name="connsiteX5" fmla="*/ 7752 w 10851"/>
              <a:gd name="connsiteY5" fmla="*/ 77 h 10000"/>
              <a:gd name="connsiteX6" fmla="*/ 9372 w 10851"/>
              <a:gd name="connsiteY6" fmla="*/ 9944 h 10000"/>
              <a:gd name="connsiteX7" fmla="*/ 10851 w 10851"/>
              <a:gd name="connsiteY7" fmla="*/ 4346 h 10000"/>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67 w 10917"/>
              <a:gd name="connsiteY0" fmla="*/ 6024 h 10282"/>
              <a:gd name="connsiteX1" fmla="*/ 935 w 10917"/>
              <a:gd name="connsiteY1" fmla="*/ 89 h 10282"/>
              <a:gd name="connsiteX2" fmla="*/ 2593 w 10917"/>
              <a:gd name="connsiteY2" fmla="*/ 10155 h 10282"/>
              <a:gd name="connsiteX3" fmla="*/ 4384 w 10917"/>
              <a:gd name="connsiteY3" fmla="*/ 283 h 10282"/>
              <a:gd name="connsiteX4" fmla="*/ 6110 w 10917"/>
              <a:gd name="connsiteY4" fmla="*/ 10065 h 10282"/>
              <a:gd name="connsiteX5" fmla="*/ 7818 w 10917"/>
              <a:gd name="connsiteY5" fmla="*/ 359 h 10282"/>
              <a:gd name="connsiteX6" fmla="*/ 9438 w 10917"/>
              <a:gd name="connsiteY6" fmla="*/ 10226 h 10282"/>
              <a:gd name="connsiteX7" fmla="*/ 10917 w 10917"/>
              <a:gd name="connsiteY7" fmla="*/ 4628 h 10282"/>
              <a:gd name="connsiteX0" fmla="*/ 154 w 11004"/>
              <a:gd name="connsiteY0" fmla="*/ 5949 h 10207"/>
              <a:gd name="connsiteX1" fmla="*/ 1022 w 11004"/>
              <a:gd name="connsiteY1" fmla="*/ 14 h 10207"/>
              <a:gd name="connsiteX2" fmla="*/ 2680 w 11004"/>
              <a:gd name="connsiteY2" fmla="*/ 10080 h 10207"/>
              <a:gd name="connsiteX3" fmla="*/ 4471 w 11004"/>
              <a:gd name="connsiteY3" fmla="*/ 208 h 10207"/>
              <a:gd name="connsiteX4" fmla="*/ 6197 w 11004"/>
              <a:gd name="connsiteY4" fmla="*/ 9990 h 10207"/>
              <a:gd name="connsiteX5" fmla="*/ 7905 w 11004"/>
              <a:gd name="connsiteY5" fmla="*/ 284 h 10207"/>
              <a:gd name="connsiteX6" fmla="*/ 9525 w 11004"/>
              <a:gd name="connsiteY6" fmla="*/ 10151 h 10207"/>
              <a:gd name="connsiteX7" fmla="*/ 11004 w 11004"/>
              <a:gd name="connsiteY7" fmla="*/ 4553 h 10207"/>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584"/>
              <a:gd name="connsiteY0" fmla="*/ 3760 h 10354"/>
              <a:gd name="connsiteX1" fmla="*/ 602 w 10584"/>
              <a:gd name="connsiteY1" fmla="*/ 161 h 10354"/>
              <a:gd name="connsiteX2" fmla="*/ 2260 w 10584"/>
              <a:gd name="connsiteY2" fmla="*/ 10227 h 10354"/>
              <a:gd name="connsiteX3" fmla="*/ 4051 w 10584"/>
              <a:gd name="connsiteY3" fmla="*/ 355 h 10354"/>
              <a:gd name="connsiteX4" fmla="*/ 5777 w 10584"/>
              <a:gd name="connsiteY4" fmla="*/ 10137 h 10354"/>
              <a:gd name="connsiteX5" fmla="*/ 7485 w 10584"/>
              <a:gd name="connsiteY5" fmla="*/ 431 h 10354"/>
              <a:gd name="connsiteX6" fmla="*/ 9105 w 10584"/>
              <a:gd name="connsiteY6" fmla="*/ 10298 h 10354"/>
              <a:gd name="connsiteX7" fmla="*/ 10584 w 10584"/>
              <a:gd name="connsiteY7" fmla="*/ 4700 h 10354"/>
              <a:gd name="connsiteX0" fmla="*/ 0 w 10866"/>
              <a:gd name="connsiteY0" fmla="*/ 5860 h 10248"/>
              <a:gd name="connsiteX1" fmla="*/ 884 w 10866"/>
              <a:gd name="connsiteY1" fmla="*/ 55 h 10248"/>
              <a:gd name="connsiteX2" fmla="*/ 2542 w 10866"/>
              <a:gd name="connsiteY2" fmla="*/ 10121 h 10248"/>
              <a:gd name="connsiteX3" fmla="*/ 4333 w 10866"/>
              <a:gd name="connsiteY3" fmla="*/ 249 h 10248"/>
              <a:gd name="connsiteX4" fmla="*/ 6059 w 10866"/>
              <a:gd name="connsiteY4" fmla="*/ 10031 h 10248"/>
              <a:gd name="connsiteX5" fmla="*/ 7767 w 10866"/>
              <a:gd name="connsiteY5" fmla="*/ 325 h 10248"/>
              <a:gd name="connsiteX6" fmla="*/ 9387 w 10866"/>
              <a:gd name="connsiteY6" fmla="*/ 10192 h 10248"/>
              <a:gd name="connsiteX7" fmla="*/ 10866 w 10866"/>
              <a:gd name="connsiteY7" fmla="*/ 4594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6" h="10248">
                <a:moveTo>
                  <a:pt x="0" y="5860"/>
                </a:moveTo>
                <a:cubicBezTo>
                  <a:pt x="-2" y="5866"/>
                  <a:pt x="460" y="-655"/>
                  <a:pt x="884" y="55"/>
                </a:cubicBezTo>
                <a:cubicBezTo>
                  <a:pt x="1308" y="765"/>
                  <a:pt x="1967" y="10089"/>
                  <a:pt x="2542" y="10121"/>
                </a:cubicBezTo>
                <a:cubicBezTo>
                  <a:pt x="3117" y="10153"/>
                  <a:pt x="3747" y="264"/>
                  <a:pt x="4333" y="249"/>
                </a:cubicBezTo>
                <a:cubicBezTo>
                  <a:pt x="4920" y="234"/>
                  <a:pt x="5486" y="10018"/>
                  <a:pt x="6059" y="10031"/>
                </a:cubicBezTo>
                <a:cubicBezTo>
                  <a:pt x="6632" y="10043"/>
                  <a:pt x="7213" y="298"/>
                  <a:pt x="7767" y="325"/>
                </a:cubicBezTo>
                <a:cubicBezTo>
                  <a:pt x="8323" y="352"/>
                  <a:pt x="8869" y="9480"/>
                  <a:pt x="9387" y="10192"/>
                </a:cubicBezTo>
                <a:cubicBezTo>
                  <a:pt x="9903" y="10904"/>
                  <a:pt x="10620" y="4614"/>
                  <a:pt x="10866" y="459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69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1000" fill="hold"/>
                                        <p:tgtEl>
                                          <p:spTgt spid="3"/>
                                        </p:tgtEl>
                                      </p:cBhvr>
                                      <p:by x="25000" y="100000"/>
                                    </p:animScale>
                                  </p:childTnLst>
                                </p:cTn>
                              </p:par>
                              <p:par>
                                <p:cTn id="17" presetID="6" presetClass="emph" presetSubtype="0" fill="hold" grpId="0" nodeType="withEffect">
                                  <p:stCondLst>
                                    <p:cond delay="0"/>
                                  </p:stCondLst>
                                  <p:childTnLst>
                                    <p:animScale>
                                      <p:cBhvr>
                                        <p:cTn id="18" dur="1000" fill="hold"/>
                                        <p:tgtEl>
                                          <p:spTgt spid="50"/>
                                        </p:tgtEl>
                                      </p:cBhvr>
                                      <p:by x="25000" y="100000"/>
                                    </p:animScale>
                                  </p:childTnLst>
                                </p:cTn>
                              </p:par>
                              <p:par>
                                <p:cTn id="19" presetID="6" presetClass="emph" presetSubtype="0" fill="hold" grpId="0" nodeType="withEffect">
                                  <p:stCondLst>
                                    <p:cond delay="0"/>
                                  </p:stCondLst>
                                  <p:childTnLst>
                                    <p:animScale>
                                      <p:cBhvr>
                                        <p:cTn id="20" dur="1000" fill="hold"/>
                                        <p:tgtEl>
                                          <p:spTgt spid="51"/>
                                        </p:tgtEl>
                                      </p:cBhvr>
                                      <p:by x="25000" y="100000"/>
                                    </p:animScale>
                                  </p:childTnLst>
                                </p:cTn>
                              </p:par>
                              <p:par>
                                <p:cTn id="21" presetID="6" presetClass="emph" presetSubtype="0" fill="hold" grpId="0" nodeType="withEffect">
                                  <p:stCondLst>
                                    <p:cond delay="0"/>
                                  </p:stCondLst>
                                  <p:childTnLst>
                                    <p:animScale>
                                      <p:cBhvr>
                                        <p:cTn id="22" dur="1000" fill="hold"/>
                                        <p:tgtEl>
                                          <p:spTgt spid="52"/>
                                        </p:tgtEl>
                                      </p:cBhvr>
                                      <p:by x="25000" y="100000"/>
                                    </p:animScale>
                                  </p:childTnLst>
                                </p:cTn>
                              </p:par>
                              <p:par>
                                <p:cTn id="23" presetID="6" presetClass="emph" presetSubtype="0" fill="hold" grpId="0" nodeType="withEffect">
                                  <p:stCondLst>
                                    <p:cond delay="0"/>
                                  </p:stCondLst>
                                  <p:childTnLst>
                                    <p:animScale>
                                      <p:cBhvr>
                                        <p:cTn id="24" dur="1000" fill="hold"/>
                                        <p:tgtEl>
                                          <p:spTgt spid="53"/>
                                        </p:tgtEl>
                                      </p:cBhvr>
                                      <p:by x="25000" y="100000"/>
                                    </p:animScale>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8" fill="hold" grpId="1"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1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29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P spid="3"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4404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221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39112</TotalTime>
  <Words>4510</Words>
  <Application>Microsoft Office PowerPoint</Application>
  <PresentationFormat>On-screen Show (4:3)</PresentationFormat>
  <Paragraphs>1276</Paragraphs>
  <Slides>185</Slides>
  <Notes>19</Notes>
  <HiddenSlides>28</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185</vt:i4>
      </vt:variant>
    </vt:vector>
  </HeadingPairs>
  <TitlesOfParts>
    <vt:vector size="207" baseType="lpstr">
      <vt:lpstr>Default Design</vt:lpstr>
      <vt:lpstr>2_Default Design</vt:lpstr>
      <vt:lpstr>11_Default Design</vt:lpstr>
      <vt:lpstr>13_Default Design</vt:lpstr>
      <vt:lpstr>4_Office Theme</vt:lpstr>
      <vt:lpstr>16_Default Design</vt:lpstr>
      <vt:lpstr>1_Office Theme</vt:lpstr>
      <vt:lpstr>3_Default Design</vt:lpstr>
      <vt:lpstr>3_Office Theme</vt:lpstr>
      <vt:lpstr>25_Default Design</vt:lpstr>
      <vt:lpstr>7_Office Theme</vt:lpstr>
      <vt:lpstr>12_Default Design</vt:lpstr>
      <vt:lpstr>8_Office Theme</vt:lpstr>
      <vt:lpstr>1_Default Design</vt:lpstr>
      <vt:lpstr>20_Default Design</vt:lpstr>
      <vt:lpstr>4_Default Design</vt:lpstr>
      <vt:lpstr>5_Office Theme</vt:lpstr>
      <vt:lpstr>2_Office Theme</vt:lpstr>
      <vt:lpstr>6_Office Theme</vt:lpstr>
      <vt:lpstr>9_Office Theme</vt:lpstr>
      <vt:lpstr>Chart</vt:lpstr>
      <vt:lpstr>Equation</vt:lpstr>
      <vt:lpstr>Acknowledgements</vt:lpstr>
      <vt:lpstr>PowerPoint Presentation</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And the dominant source of error is…</vt:lpstr>
      <vt:lpstr>Data quality - simple rules:</vt:lpstr>
      <vt:lpstr>Your sample is a lens! (but not for x-rays)</vt:lpstr>
      <vt:lpstr>Your sample is a lens! (but not for x-rays)</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Data quality - simple rules:</vt:lpstr>
      <vt:lpstr>shoot nothing but the crystal</vt:lpstr>
      <vt:lpstr>shoot nothing but the crystal</vt:lpstr>
      <vt:lpstr>scattering/absorptoin “rules”:</vt:lpstr>
      <vt:lpstr>PowerPoint Presentation</vt:lpstr>
      <vt:lpstr>platy crystals</vt:lpstr>
      <vt:lpstr>platy crystals</vt:lpstr>
      <vt:lpstr>Data quality - simple rules:</vt:lpstr>
      <vt:lpstr>“pretty” crystals</vt:lpstr>
      <vt:lpstr>“pretty” crystals</vt:lpstr>
      <vt:lpstr>“pretty” crystals</vt:lpstr>
      <vt:lpstr>The crystal rotates!</vt:lpstr>
      <vt:lpstr>The crystal rotates!</vt:lpstr>
      <vt:lpstr>avoiding overlaps</vt:lpstr>
      <vt:lpstr>avoiding overlaps</vt:lpstr>
      <vt:lpstr>avoiding overlaps</vt:lpstr>
      <vt:lpstr>avoiding overlaps</vt:lpstr>
      <vt:lpstr>Data quality - simple rules:</vt:lpstr>
      <vt:lpstr>Background scattering</vt:lpstr>
      <vt:lpstr>Mosquito tips cost $0.15 each</vt:lpstr>
      <vt:lpstr>Background scattering</vt:lpstr>
      <vt:lpstr>Fine Slicing</vt:lpstr>
      <vt:lpstr>PowerPoint Presentation</vt:lpstr>
      <vt:lpstr>Optimal exposure time (anomalous on a PAD)</vt:lpstr>
      <vt:lpstr>Optimal exposure time (anomalous on a PAD)</vt:lpstr>
      <vt:lpstr>Optimal exposure time (faint spots on CCD detector)</vt:lpstr>
      <vt:lpstr>And the dominant source of error is…</vt:lpstr>
      <vt:lpstr>PowerPoint Presentation</vt:lpstr>
      <vt:lpstr>Detector calibration: 7235 eV</vt:lpstr>
      <vt:lpstr>Detector calibration: 7247 eV</vt:lpstr>
      <vt:lpstr>Gadox calibration vs energy</vt:lpstr>
      <vt:lpstr>Systematic error does not “average out”</vt:lpstr>
      <vt:lpstr>Fractional error</vt:lpstr>
      <vt:lpstr>PowerPoint Presentation</vt:lpstr>
      <vt:lpstr>PowerPoint Presentation</vt:lpstr>
      <vt:lpstr>100% SeMet incorporation</vt:lpstr>
      <vt:lpstr>100% S -Met incorporation</vt:lpstr>
      <vt:lpstr>Phase Problem: Se vs S</vt:lpstr>
      <vt:lpstr>Phase Problem: Se vs S</vt:lpstr>
      <vt:lpstr>Phase Problem: Se vs S</vt:lpstr>
      <vt:lpstr>Phase Problem: Se vs S</vt:lpstr>
      <vt:lpstr>Phase Problem: Se vs S</vt:lpstr>
      <vt:lpstr>One xtal, no idea? Suggested native protocol:</vt:lpstr>
      <vt:lpstr>Suggested anomalous protocol:</vt:lpstr>
      <vt:lpstr>The  “threshold of solvability” is sharp!</vt:lpstr>
      <vt:lpstr>The “beam line”</vt:lpstr>
      <vt:lpstr>The “beam line”</vt:lpstr>
      <vt:lpstr>The “beam line”</vt:lpstr>
      <vt:lpstr>Where do the  X-rays come from?</vt:lpstr>
      <vt:lpstr>The “Home source”</vt:lpstr>
      <vt:lpstr>The “Home source”</vt:lpstr>
      <vt:lpstr>The “Home source”</vt:lpstr>
      <vt:lpstr>The “Home source”</vt:lpstr>
      <vt:lpstr>The “Home source”</vt:lpstr>
      <vt:lpstr>Metal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line”</vt:lpstr>
      <vt:lpstr>Electric field of a moving charge</vt:lpstr>
      <vt:lpstr>Electric field of a moving charge</vt:lpstr>
      <vt:lpstr>Bending Magnet</vt:lpstr>
      <vt:lpstr>Two Bending Magnets</vt:lpstr>
      <vt:lpstr>Wiggler</vt:lpstr>
      <vt:lpstr>Undulator</vt:lpstr>
      <vt:lpstr>Undulator emission spectrum</vt:lpstr>
      <vt:lpstr>XFEL Undulator</vt:lpstr>
      <vt:lpstr>LCLS undulator hall</vt:lpstr>
      <vt:lpstr>LCLS at SLAC</vt:lpstr>
      <vt:lpstr>Accelerator-based light source terminology</vt:lpstr>
      <vt:lpstr>Diffraction-limited light source</vt:lpstr>
      <vt:lpstr>The “beam line”</vt:lpstr>
      <vt:lpstr>X-ray optics: mirrors</vt:lpstr>
      <vt:lpstr>Why are the mirrors so long?</vt:lpstr>
      <vt:lpstr>There is a lens for X-rays!</vt:lpstr>
      <vt:lpstr>The “beam line”</vt:lpstr>
      <vt:lpstr>PowerPoint Presentation</vt:lpstr>
      <vt:lpstr>Monochromators</vt:lpstr>
      <vt:lpstr>Monochromators</vt:lpstr>
      <vt:lpstr>Monochromators</vt:lpstr>
      <vt:lpstr>Monochromators</vt:lpstr>
      <vt:lpstr>Monochromators</vt:lpstr>
      <vt:lpstr>Monochromators</vt:lpstr>
      <vt:lpstr>Monochromators</vt:lpstr>
      <vt:lpstr>Monochromators</vt:lpstr>
      <vt:lpstr>The truth about x-ray beams</vt:lpstr>
      <vt:lpstr>The truth about x-ray beams</vt:lpstr>
      <vt:lpstr>PowerPoint Presentation</vt:lpstr>
      <vt:lpstr>The truth about x-ray beams</vt:lpstr>
      <vt:lpstr>The truth about x-ray beams</vt:lpstr>
      <vt:lpstr>The truth about x-ray beams</vt:lpstr>
      <vt:lpstr>The truth about x-ray beams</vt:lpstr>
      <vt:lpstr>The truth about x-ray beams</vt:lpstr>
      <vt:lpstr>The truth about x-ray beams</vt:lpstr>
      <vt:lpstr>Out of time</vt:lpstr>
      <vt:lpstr>PowerPoint Presentation</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The truth about x-ray beams</vt:lpstr>
      <vt:lpstr>beam divergence</vt:lpstr>
      <vt:lpstr>beam divergence</vt:lpstr>
      <vt:lpstr>  divergence = 0 º</vt:lpstr>
      <vt:lpstr>  divergence = 0.3 º</vt:lpstr>
      <vt:lpstr>mosaic spread</vt:lpstr>
      <vt:lpstr>mosaic spread</vt:lpstr>
      <vt:lpstr>The truth about x-ray beams</vt:lpstr>
      <vt:lpstr>Air absorption</vt:lpstr>
      <vt:lpstr>Summary</vt:lpstr>
      <vt:lpstr>Correct beam center</vt:lpstr>
      <vt:lpstr>There are 16 different “beam centers”</vt:lpstr>
      <vt:lpstr>There are 16 different “beam centers”</vt:lpstr>
      <vt:lpstr>Re-indexing cheat sheet</vt:lpstr>
      <vt:lpstr>CCP4: aimless log</vt:lpstr>
      <vt:lpstr>CCP4: aimless log</vt:lpstr>
      <vt:lpstr>XDS: CORRECT.LP or XSCALE.LP</vt:lpstr>
      <vt:lpstr>XDS: CORRECT.LP or XSCALE.LP</vt:lpstr>
      <vt:lpstr>Lorentz factor: note added in proof</vt:lpstr>
      <vt:lpstr>Lorentz Factor</vt:lpstr>
      <vt:lpstr>Lorentz Factor</vt:lpstr>
      <vt:lpstr>Lorentz Factor</vt:lpstr>
      <vt:lpstr>Lorentz Factor</vt:lpstr>
      <vt:lpstr>The “Lorentz zone”</vt:lpstr>
      <vt:lpstr>Lorentz factor</vt:lpstr>
      <vt:lpstr>Polarization factor</vt:lpstr>
      <vt:lpstr>attenuation factor</vt:lpstr>
      <vt:lpstr>Where do photons go?</vt:lpstr>
      <vt:lpstr>Air absorption</vt:lpstr>
      <vt:lpstr>PowerPoint Presentation</vt:lpstr>
      <vt:lpstr>A few other corrections…</vt:lpstr>
      <vt:lpstr>PowerPoint Presentation</vt:lpstr>
      <vt:lpstr>What you know when:</vt:lpstr>
      <vt:lpstr>Asymmetric Unit (ASU)</vt:lpstr>
      <vt:lpstr>Frequency of Space Groups in PDB</vt:lpstr>
      <vt:lpstr>Pitfalls: sub-space groups</vt:lpstr>
      <vt:lpstr>Trick Question: What is the space group?</vt:lpstr>
      <vt:lpstr>Diffraction from a 3D lattice</vt:lpstr>
      <vt:lpstr>Diffraction from a 3D lattice</vt:lpstr>
      <vt:lpstr>Diffraction from a 3D lattice</vt:lpstr>
      <vt:lpstr>Diffraction from a 3D lattice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278</cp:revision>
  <cp:lastPrinted>2017-11-15T17:40:41Z</cp:lastPrinted>
  <dcterms:created xsi:type="dcterms:W3CDTF">2011-09-30T06:31:32Z</dcterms:created>
  <dcterms:modified xsi:type="dcterms:W3CDTF">2023-10-23T01:38:45Z</dcterms:modified>
</cp:coreProperties>
</file>