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826" r:id="rId3"/>
    <p:sldMasterId id="2147483882" r:id="rId4"/>
    <p:sldMasterId id="2147483923" r:id="rId5"/>
    <p:sldMasterId id="2147483935" r:id="rId6"/>
    <p:sldMasterId id="2147484091" r:id="rId7"/>
    <p:sldMasterId id="2147484246" r:id="rId8"/>
    <p:sldMasterId id="2147484289" r:id="rId9"/>
    <p:sldMasterId id="2147484314" r:id="rId10"/>
    <p:sldMasterId id="2147484367" r:id="rId11"/>
    <p:sldMasterId id="2147484391" r:id="rId12"/>
    <p:sldMasterId id="2147484432" r:id="rId13"/>
    <p:sldMasterId id="2147484460" r:id="rId14"/>
    <p:sldMasterId id="2147484472" r:id="rId15"/>
    <p:sldMasterId id="2147484484" r:id="rId16"/>
    <p:sldMasterId id="2147484499" r:id="rId17"/>
  </p:sldMasterIdLst>
  <p:notesMasterIdLst>
    <p:notesMasterId r:id="rId228"/>
  </p:notesMasterIdLst>
  <p:handoutMasterIdLst>
    <p:handoutMasterId r:id="rId229"/>
  </p:handoutMasterIdLst>
  <p:sldIdLst>
    <p:sldId id="1574" r:id="rId18"/>
    <p:sldId id="1491" r:id="rId19"/>
    <p:sldId id="257" r:id="rId20"/>
    <p:sldId id="993" r:id="rId21"/>
    <p:sldId id="994" r:id="rId22"/>
    <p:sldId id="995" r:id="rId23"/>
    <p:sldId id="996" r:id="rId24"/>
    <p:sldId id="998" r:id="rId25"/>
    <p:sldId id="999" r:id="rId26"/>
    <p:sldId id="1000" r:id="rId27"/>
    <p:sldId id="1001" r:id="rId28"/>
    <p:sldId id="1002" r:id="rId29"/>
    <p:sldId id="1003" r:id="rId30"/>
    <p:sldId id="1004" r:id="rId31"/>
    <p:sldId id="1467" r:id="rId32"/>
    <p:sldId id="1361" r:id="rId33"/>
    <p:sldId id="1487" r:id="rId34"/>
    <p:sldId id="1488" r:id="rId35"/>
    <p:sldId id="1363" r:id="rId36"/>
    <p:sldId id="1364" r:id="rId37"/>
    <p:sldId id="1365" r:id="rId38"/>
    <p:sldId id="1366" r:id="rId39"/>
    <p:sldId id="1367" r:id="rId40"/>
    <p:sldId id="1384" r:id="rId41"/>
    <p:sldId id="1381" r:id="rId42"/>
    <p:sldId id="1368" r:id="rId43"/>
    <p:sldId id="1369" r:id="rId44"/>
    <p:sldId id="1370" r:id="rId45"/>
    <p:sldId id="1371" r:id="rId46"/>
    <p:sldId id="1372" r:id="rId47"/>
    <p:sldId id="1373" r:id="rId48"/>
    <p:sldId id="1374" r:id="rId49"/>
    <p:sldId id="1375" r:id="rId50"/>
    <p:sldId id="1376" r:id="rId51"/>
    <p:sldId id="1377" r:id="rId52"/>
    <p:sldId id="1378" r:id="rId53"/>
    <p:sldId id="1379" r:id="rId54"/>
    <p:sldId id="1380" r:id="rId55"/>
    <p:sldId id="1302" r:id="rId56"/>
    <p:sldId id="1304" r:id="rId57"/>
    <p:sldId id="1303" r:id="rId58"/>
    <p:sldId id="1385" r:id="rId59"/>
    <p:sldId id="1387" r:id="rId60"/>
    <p:sldId id="1388" r:id="rId61"/>
    <p:sldId id="1425" r:id="rId62"/>
    <p:sldId id="1426" r:id="rId63"/>
    <p:sldId id="1400" r:id="rId64"/>
    <p:sldId id="1401" r:id="rId65"/>
    <p:sldId id="1402" r:id="rId66"/>
    <p:sldId id="1254" r:id="rId67"/>
    <p:sldId id="1255" r:id="rId68"/>
    <p:sldId id="1268" r:id="rId69"/>
    <p:sldId id="1269" r:id="rId70"/>
    <p:sldId id="1394" r:id="rId71"/>
    <p:sldId id="1396" r:id="rId72"/>
    <p:sldId id="1395" r:id="rId73"/>
    <p:sldId id="1397" r:id="rId74"/>
    <p:sldId id="1398" r:id="rId75"/>
    <p:sldId id="1573" r:id="rId76"/>
    <p:sldId id="1563" r:id="rId77"/>
    <p:sldId id="1562" r:id="rId78"/>
    <p:sldId id="1561" r:id="rId79"/>
    <p:sldId id="1564" r:id="rId80"/>
    <p:sldId id="1565" r:id="rId81"/>
    <p:sldId id="1566" r:id="rId82"/>
    <p:sldId id="1567" r:id="rId83"/>
    <p:sldId id="1568" r:id="rId84"/>
    <p:sldId id="1569" r:id="rId85"/>
    <p:sldId id="1570" r:id="rId86"/>
    <p:sldId id="1571" r:id="rId87"/>
    <p:sldId id="1572" r:id="rId88"/>
    <p:sldId id="1551" r:id="rId89"/>
    <p:sldId id="1552" r:id="rId90"/>
    <p:sldId id="1553" r:id="rId91"/>
    <p:sldId id="1554" r:id="rId92"/>
    <p:sldId id="1555" r:id="rId93"/>
    <p:sldId id="1556" r:id="rId94"/>
    <p:sldId id="1557" r:id="rId95"/>
    <p:sldId id="1212" r:id="rId96"/>
    <p:sldId id="1490" r:id="rId97"/>
    <p:sldId id="1560" r:id="rId98"/>
    <p:sldId id="1337" r:id="rId99"/>
    <p:sldId id="1335" r:id="rId100"/>
    <p:sldId id="1336" r:id="rId101"/>
    <p:sldId id="1305" r:id="rId102"/>
    <p:sldId id="1419" r:id="rId103"/>
    <p:sldId id="1420" r:id="rId104"/>
    <p:sldId id="1421" r:id="rId105"/>
    <p:sldId id="1422" r:id="rId106"/>
    <p:sldId id="1423" r:id="rId107"/>
    <p:sldId id="1231" r:id="rId108"/>
    <p:sldId id="1471" r:id="rId109"/>
    <p:sldId id="1472" r:id="rId110"/>
    <p:sldId id="1473" r:id="rId111"/>
    <p:sldId id="1474" r:id="rId112"/>
    <p:sldId id="1475" r:id="rId113"/>
    <p:sldId id="1476" r:id="rId114"/>
    <p:sldId id="1477" r:id="rId115"/>
    <p:sldId id="1478" r:id="rId116"/>
    <p:sldId id="1528" r:id="rId117"/>
    <p:sldId id="1313" r:id="rId118"/>
    <p:sldId id="1314" r:id="rId119"/>
    <p:sldId id="1315" r:id="rId120"/>
    <p:sldId id="1316" r:id="rId121"/>
    <p:sldId id="1317" r:id="rId122"/>
    <p:sldId id="1468" r:id="rId123"/>
    <p:sldId id="1318" r:id="rId124"/>
    <p:sldId id="1319" r:id="rId125"/>
    <p:sldId id="1323" r:id="rId126"/>
    <p:sldId id="1417" r:id="rId127"/>
    <p:sldId id="1529" r:id="rId128"/>
    <p:sldId id="1325" r:id="rId129"/>
    <p:sldId id="1326" r:id="rId130"/>
    <p:sldId id="1527" r:id="rId131"/>
    <p:sldId id="1530" r:id="rId132"/>
    <p:sldId id="1434" r:id="rId133"/>
    <p:sldId id="1327" r:id="rId134"/>
    <p:sldId id="1328" r:id="rId135"/>
    <p:sldId id="1329" r:id="rId136"/>
    <p:sldId id="1330" r:id="rId137"/>
    <p:sldId id="1331" r:id="rId138"/>
    <p:sldId id="1332" r:id="rId139"/>
    <p:sldId id="1333" r:id="rId140"/>
    <p:sldId id="1334" r:id="rId141"/>
    <p:sldId id="1341" r:id="rId142"/>
    <p:sldId id="1342" r:id="rId143"/>
    <p:sldId id="1338" r:id="rId144"/>
    <p:sldId id="1343" r:id="rId145"/>
    <p:sldId id="1344" r:id="rId146"/>
    <p:sldId id="1345" r:id="rId147"/>
    <p:sldId id="1346" r:id="rId148"/>
    <p:sldId id="1347" r:id="rId149"/>
    <p:sldId id="1348" r:id="rId150"/>
    <p:sldId id="1424" r:id="rId151"/>
    <p:sldId id="1493" r:id="rId152"/>
    <p:sldId id="1494" r:id="rId153"/>
    <p:sldId id="1495" r:id="rId154"/>
    <p:sldId id="1496" r:id="rId155"/>
    <p:sldId id="1497" r:id="rId156"/>
    <p:sldId id="1498" r:id="rId157"/>
    <p:sldId id="1499" r:id="rId158"/>
    <p:sldId id="1500" r:id="rId159"/>
    <p:sldId id="1501" r:id="rId160"/>
    <p:sldId id="1502" r:id="rId161"/>
    <p:sldId id="1503" r:id="rId162"/>
    <p:sldId id="1504" r:id="rId163"/>
    <p:sldId id="1505" r:id="rId164"/>
    <p:sldId id="1506" r:id="rId165"/>
    <p:sldId id="1507" r:id="rId166"/>
    <p:sldId id="1508" r:id="rId167"/>
    <p:sldId id="1509" r:id="rId168"/>
    <p:sldId id="1510" r:id="rId169"/>
    <p:sldId id="1511" r:id="rId170"/>
    <p:sldId id="1512" r:id="rId171"/>
    <p:sldId id="1513" r:id="rId172"/>
    <p:sldId id="1514" r:id="rId173"/>
    <p:sldId id="1515" r:id="rId174"/>
    <p:sldId id="1516" r:id="rId175"/>
    <p:sldId id="1435" r:id="rId176"/>
    <p:sldId id="1436" r:id="rId177"/>
    <p:sldId id="1437" r:id="rId178"/>
    <p:sldId id="1438" r:id="rId179"/>
    <p:sldId id="1439" r:id="rId180"/>
    <p:sldId id="1440" r:id="rId181"/>
    <p:sldId id="1441" r:id="rId182"/>
    <p:sldId id="1442" r:id="rId183"/>
    <p:sldId id="1350" r:id="rId184"/>
    <p:sldId id="1351" r:id="rId185"/>
    <p:sldId id="1479" r:id="rId186"/>
    <p:sldId id="1480" r:id="rId187"/>
    <p:sldId id="1481" r:id="rId188"/>
    <p:sldId id="1482" r:id="rId189"/>
    <p:sldId id="1483" r:id="rId190"/>
    <p:sldId id="1484" r:id="rId191"/>
    <p:sldId id="1485" r:id="rId192"/>
    <p:sldId id="1352" r:id="rId193"/>
    <p:sldId id="1353" r:id="rId194"/>
    <p:sldId id="1354" r:id="rId195"/>
    <p:sldId id="1355" r:id="rId196"/>
    <p:sldId id="1356" r:id="rId197"/>
    <p:sldId id="1357" r:id="rId198"/>
    <p:sldId id="1531" r:id="rId199"/>
    <p:sldId id="1532" r:id="rId200"/>
    <p:sldId id="1533" r:id="rId201"/>
    <p:sldId id="1534" r:id="rId202"/>
    <p:sldId id="1535" r:id="rId203"/>
    <p:sldId id="1536" r:id="rId204"/>
    <p:sldId id="1537" r:id="rId205"/>
    <p:sldId id="1538" r:id="rId206"/>
    <p:sldId id="1539" r:id="rId207"/>
    <p:sldId id="1540" r:id="rId208"/>
    <p:sldId id="1541" r:id="rId209"/>
    <p:sldId id="1542" r:id="rId210"/>
    <p:sldId id="1543" r:id="rId211"/>
    <p:sldId id="1544" r:id="rId212"/>
    <p:sldId id="1545" r:id="rId213"/>
    <p:sldId id="1546" r:id="rId214"/>
    <p:sldId id="1547" r:id="rId215"/>
    <p:sldId id="1548" r:id="rId216"/>
    <p:sldId id="1549" r:id="rId217"/>
    <p:sldId id="1550" r:id="rId218"/>
    <p:sldId id="1358" r:id="rId219"/>
    <p:sldId id="1359" r:id="rId220"/>
    <p:sldId id="1405" r:id="rId221"/>
    <p:sldId id="1489" r:id="rId222"/>
    <p:sldId id="1266" r:id="rId223"/>
    <p:sldId id="1290" r:id="rId224"/>
    <p:sldId id="1291" r:id="rId225"/>
    <p:sldId id="1292" r:id="rId226"/>
    <p:sldId id="1293" r:id="rId22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403" y="-9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226" Type="http://schemas.openxmlformats.org/officeDocument/2006/relationships/slide" Target="slides/slide209.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slide" Target="slides/slide199.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slide" Target="slides/slide133.xml"/><Relationship Id="rId155" Type="http://schemas.openxmlformats.org/officeDocument/2006/relationships/slide" Target="slides/slide138.xml"/><Relationship Id="rId171" Type="http://schemas.openxmlformats.org/officeDocument/2006/relationships/slide" Target="slides/slide154.xml"/><Relationship Id="rId176" Type="http://schemas.openxmlformats.org/officeDocument/2006/relationships/slide" Target="slides/slide159.xml"/><Relationship Id="rId192" Type="http://schemas.openxmlformats.org/officeDocument/2006/relationships/slide" Target="slides/slide175.xml"/><Relationship Id="rId197" Type="http://schemas.openxmlformats.org/officeDocument/2006/relationships/slide" Target="slides/slide180.xml"/><Relationship Id="rId206" Type="http://schemas.openxmlformats.org/officeDocument/2006/relationships/slide" Target="slides/slide189.xml"/><Relationship Id="rId227" Type="http://schemas.openxmlformats.org/officeDocument/2006/relationships/slide" Target="slides/slide210.xml"/><Relationship Id="rId201" Type="http://schemas.openxmlformats.org/officeDocument/2006/relationships/slide" Target="slides/slide184.xml"/><Relationship Id="rId222" Type="http://schemas.openxmlformats.org/officeDocument/2006/relationships/slide" Target="slides/slide20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slide" Target="slides/slide144.xml"/><Relationship Id="rId166" Type="http://schemas.openxmlformats.org/officeDocument/2006/relationships/slide" Target="slides/slide149.xml"/><Relationship Id="rId182" Type="http://schemas.openxmlformats.org/officeDocument/2006/relationships/slide" Target="slides/slide165.xml"/><Relationship Id="rId187" Type="http://schemas.openxmlformats.org/officeDocument/2006/relationships/slide" Target="slides/slide170.xml"/><Relationship Id="rId217" Type="http://schemas.openxmlformats.org/officeDocument/2006/relationships/slide" Target="slides/slide200.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95.xml"/><Relationship Id="rId233" Type="http://schemas.openxmlformats.org/officeDocument/2006/relationships/tableStyles" Target="tableStyles.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172" Type="http://schemas.openxmlformats.org/officeDocument/2006/relationships/slide" Target="slides/slide155.xml"/><Relationship Id="rId193" Type="http://schemas.openxmlformats.org/officeDocument/2006/relationships/slide" Target="slides/slide176.xml"/><Relationship Id="rId202" Type="http://schemas.openxmlformats.org/officeDocument/2006/relationships/slide" Target="slides/slide185.xml"/><Relationship Id="rId207" Type="http://schemas.openxmlformats.org/officeDocument/2006/relationships/slide" Target="slides/slide190.xml"/><Relationship Id="rId223" Type="http://schemas.openxmlformats.org/officeDocument/2006/relationships/slide" Target="slides/slide206.xml"/><Relationship Id="rId228"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183" Type="http://schemas.openxmlformats.org/officeDocument/2006/relationships/slide" Target="slides/slide166.xml"/><Relationship Id="rId213" Type="http://schemas.openxmlformats.org/officeDocument/2006/relationships/slide" Target="slides/slide196.xml"/><Relationship Id="rId218" Type="http://schemas.openxmlformats.org/officeDocument/2006/relationships/slide" Target="slides/slide201.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199" Type="http://schemas.openxmlformats.org/officeDocument/2006/relationships/slide" Target="slides/slide182.xml"/><Relationship Id="rId203" Type="http://schemas.openxmlformats.org/officeDocument/2006/relationships/slide" Target="slides/slide186.xml"/><Relationship Id="rId208" Type="http://schemas.openxmlformats.org/officeDocument/2006/relationships/slide" Target="slides/slide191.xml"/><Relationship Id="rId229" Type="http://schemas.openxmlformats.org/officeDocument/2006/relationships/handoutMaster" Target="handoutMasters/handoutMaster1.xml"/><Relationship Id="rId19" Type="http://schemas.openxmlformats.org/officeDocument/2006/relationships/slide" Target="slides/slide2.xml"/><Relationship Id="rId224" Type="http://schemas.openxmlformats.org/officeDocument/2006/relationships/slide" Target="slides/slide207.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219" Type="http://schemas.openxmlformats.org/officeDocument/2006/relationships/slide" Target="slides/slide202.xml"/><Relationship Id="rId3" Type="http://schemas.openxmlformats.org/officeDocument/2006/relationships/slideMaster" Target="slideMasters/slideMaster3.xml"/><Relationship Id="rId214" Type="http://schemas.openxmlformats.org/officeDocument/2006/relationships/slide" Target="slides/slide197.xml"/><Relationship Id="rId230" Type="http://schemas.openxmlformats.org/officeDocument/2006/relationships/presProps" Target="presProps.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209" Type="http://schemas.openxmlformats.org/officeDocument/2006/relationships/slide" Target="slides/slide192.xml"/><Relationship Id="rId190" Type="http://schemas.openxmlformats.org/officeDocument/2006/relationships/slide" Target="slides/slide173.xml"/><Relationship Id="rId204" Type="http://schemas.openxmlformats.org/officeDocument/2006/relationships/slide" Target="slides/slide187.xml"/><Relationship Id="rId220" Type="http://schemas.openxmlformats.org/officeDocument/2006/relationships/slide" Target="slides/slide203.xml"/><Relationship Id="rId225" Type="http://schemas.openxmlformats.org/officeDocument/2006/relationships/slide" Target="slides/slide208.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10" Type="http://schemas.openxmlformats.org/officeDocument/2006/relationships/slide" Target="slides/slide193.xml"/><Relationship Id="rId215" Type="http://schemas.openxmlformats.org/officeDocument/2006/relationships/slide" Target="slides/slide198.xml"/><Relationship Id="rId26" Type="http://schemas.openxmlformats.org/officeDocument/2006/relationships/slide" Target="slides/slide9.xml"/><Relationship Id="rId231" Type="http://schemas.openxmlformats.org/officeDocument/2006/relationships/viewProps" Target="viewProps.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slide" Target="slides/slide204.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01F7E88-B5C3-4E11-BBBA-B94C3D274A52}" type="datetimeFigureOut">
              <a:rPr lang="en-US" smtClean="0"/>
              <a:t>10/15/2019</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7EF6BCC-7F6D-4D5A-8746-9E4D97567F39}" type="slidenum">
              <a:rPr lang="en-US" smtClean="0"/>
              <a:t>‹#›</a:t>
            </a:fld>
            <a:endParaRPr lang="en-US"/>
          </a:p>
        </p:txBody>
      </p:sp>
    </p:spTree>
    <p:extLst>
      <p:ext uri="{BB962C8B-B14F-4D97-AF65-F5344CB8AC3E}">
        <p14:creationId xmlns:p14="http://schemas.microsoft.com/office/powerpoint/2010/main" val="31408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45059"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4506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2"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45063"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57032A57-0698-42B2-89E9-8C1BA503DF27}" type="slidenum">
              <a:rPr lang="en-US" altLang="en-US"/>
              <a:pPr/>
              <a:t>‹#›</a:t>
            </a:fld>
            <a:endParaRPr lang="en-US" altLang="en-US"/>
          </a:p>
        </p:txBody>
      </p:sp>
    </p:spTree>
    <p:extLst>
      <p:ext uri="{BB962C8B-B14F-4D97-AF65-F5344CB8AC3E}">
        <p14:creationId xmlns:p14="http://schemas.microsoft.com/office/powerpoint/2010/main" val="15413251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785372" indent="-302066" eaLnBrk="0" hangingPunct="0">
              <a:spcBef>
                <a:spcPct val="30000"/>
              </a:spcBef>
              <a:defRPr sz="1300">
                <a:solidFill>
                  <a:schemeClr val="tx1"/>
                </a:solidFill>
                <a:latin typeface="Arial" pitchFamily="34" charset="0"/>
              </a:defRPr>
            </a:lvl2pPr>
            <a:lvl3pPr marL="1208265" indent="-241653" eaLnBrk="0" hangingPunct="0">
              <a:spcBef>
                <a:spcPct val="30000"/>
              </a:spcBef>
              <a:defRPr sz="1300">
                <a:solidFill>
                  <a:schemeClr val="tx1"/>
                </a:solidFill>
                <a:latin typeface="Arial" pitchFamily="34" charset="0"/>
              </a:defRPr>
            </a:lvl3pPr>
            <a:lvl4pPr marL="1691571" indent="-241653" eaLnBrk="0" hangingPunct="0">
              <a:spcBef>
                <a:spcPct val="30000"/>
              </a:spcBef>
              <a:defRPr sz="1300">
                <a:solidFill>
                  <a:schemeClr val="tx1"/>
                </a:solidFill>
                <a:latin typeface="Arial" pitchFamily="34" charset="0"/>
              </a:defRPr>
            </a:lvl4pPr>
            <a:lvl5pPr marL="2174878" indent="-241653" eaLnBrk="0" hangingPunct="0">
              <a:spcBef>
                <a:spcPct val="30000"/>
              </a:spcBef>
              <a:defRPr sz="1300">
                <a:solidFill>
                  <a:schemeClr val="tx1"/>
                </a:solidFill>
                <a:latin typeface="Arial" pitchFamily="34" charset="0"/>
              </a:defRPr>
            </a:lvl5pPr>
            <a:lvl6pPr marL="2658184" indent="-241653" eaLnBrk="0" fontAlgn="base" hangingPunct="0">
              <a:spcBef>
                <a:spcPct val="30000"/>
              </a:spcBef>
              <a:spcAft>
                <a:spcPct val="0"/>
              </a:spcAft>
              <a:defRPr sz="1300">
                <a:solidFill>
                  <a:schemeClr val="tx1"/>
                </a:solidFill>
                <a:latin typeface="Arial" pitchFamily="34" charset="0"/>
              </a:defRPr>
            </a:lvl6pPr>
            <a:lvl7pPr marL="3141490" indent="-241653" eaLnBrk="0" fontAlgn="base" hangingPunct="0">
              <a:spcBef>
                <a:spcPct val="30000"/>
              </a:spcBef>
              <a:spcAft>
                <a:spcPct val="0"/>
              </a:spcAft>
              <a:defRPr sz="1300">
                <a:solidFill>
                  <a:schemeClr val="tx1"/>
                </a:solidFill>
                <a:latin typeface="Arial" pitchFamily="34" charset="0"/>
              </a:defRPr>
            </a:lvl7pPr>
            <a:lvl8pPr marL="3624796" indent="-241653" eaLnBrk="0" fontAlgn="base" hangingPunct="0">
              <a:spcBef>
                <a:spcPct val="30000"/>
              </a:spcBef>
              <a:spcAft>
                <a:spcPct val="0"/>
              </a:spcAft>
              <a:defRPr sz="1300">
                <a:solidFill>
                  <a:schemeClr val="tx1"/>
                </a:solidFill>
                <a:latin typeface="Arial" pitchFamily="34" charset="0"/>
              </a:defRPr>
            </a:lvl8pPr>
            <a:lvl9pPr marL="4108102" indent="-241653"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71E19BC2-3B37-45F1-A4D9-342FF9E7BAC4}" type="slidenum">
              <a:rPr lang="en-US" altLang="en-US" smtClean="0">
                <a:solidFill>
                  <a:prstClr val="black"/>
                </a:solidFill>
              </a:rPr>
              <a:pPr eaLnBrk="1" hangingPunct="1">
                <a:spcBef>
                  <a:spcPct val="0"/>
                </a:spcBef>
              </a:pPr>
              <a:t>4</a:t>
            </a:fld>
            <a:endParaRPr lang="en-US" altLang="en-US" smtClean="0">
              <a:solidFill>
                <a:prstClr val="black"/>
              </a:solidFill>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114</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115</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dirty="0"/>
              <a:t>Most notable </a:t>
            </a:r>
            <a:r>
              <a:rPr lang="en-US" dirty="0" err="1"/>
              <a:t>acheivements</a:t>
            </a:r>
            <a:r>
              <a:rPr lang="en-US" dirty="0"/>
              <a:t> are high brightness with very little “wasted” light.  The discovery made by Howard </a:t>
            </a:r>
            <a:r>
              <a:rPr lang="en-US" dirty="0" err="1" smtClean="0"/>
              <a:t>Padmore</a:t>
            </a:r>
            <a:r>
              <a:rPr lang="en-US" baseline="0" dirty="0" smtClean="0"/>
              <a:t> </a:t>
            </a:r>
            <a:r>
              <a:rPr lang="en-US" dirty="0" smtClean="0"/>
              <a:t>At </a:t>
            </a:r>
            <a:r>
              <a:rPr lang="en-US" dirty="0"/>
              <a:t>ALS showed that a 2:1 demagnification cancels nearly all of the spherical </a:t>
            </a:r>
            <a:r>
              <a:rPr lang="en-US" dirty="0" err="1"/>
              <a:t>abberations</a:t>
            </a:r>
            <a:r>
              <a:rPr lang="en-US" dirty="0"/>
              <a:t> in the parabolic/</a:t>
            </a:r>
            <a:r>
              <a:rPr lang="en-US" dirty="0" err="1"/>
              <a:t>torroid</a:t>
            </a:r>
            <a:r>
              <a:rPr lang="en-US" dirty="0"/>
              <a:t> system.  30-50% of the total x-ray intensity passes through the 100um pinhole.  The flux through the 100um pinhole at the </a:t>
            </a:r>
            <a:r>
              <a:rPr lang="en-US" dirty="0" err="1"/>
              <a:t>superbend</a:t>
            </a:r>
            <a:r>
              <a:rPr lang="en-US" dirty="0"/>
              <a:t> beamlines is comparable to that of the 5.0.2 wiggler or an APS bending magnet, but only 150 Watts of power must be dissipated by the beamline optics.  In contrast, wiggler beamlines must </a:t>
            </a:r>
            <a:r>
              <a:rPr lang="en-US" dirty="0" err="1"/>
              <a:t>disipate</a:t>
            </a:r>
            <a:r>
              <a:rPr lang="en-US" dirty="0"/>
              <a:t> kilowatts.  The optics here are much simpler and not exotic in any way.  The system is stable and robust.  There is never a need to re-focus the beam at a new wavelength.  Only a 2-minute automatic </a:t>
            </a:r>
            <a:r>
              <a:rPr lang="en-US" dirty="0" err="1"/>
              <a:t>tuneup</a:t>
            </a:r>
            <a:r>
              <a:rPr lang="en-US" dirty="0"/>
              <a:t> is recommended for very large energy changes (more than 1-2 </a:t>
            </a:r>
            <a:r>
              <a:rPr lang="en-US" dirty="0" err="1"/>
              <a:t>keV</a:t>
            </a:r>
            <a:r>
              <a:rPr lang="en-US" dirty="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117</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118</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119</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120</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121</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122</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123</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124</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32A57-0698-42B2-89E9-8C1BA503DF27}" type="slidenum">
              <a:rPr lang="en-US" altLang="en-US" smtClean="0">
                <a:solidFill>
                  <a:prstClr val="black"/>
                </a:solidFill>
              </a:rPr>
              <a:pPr/>
              <a:t>79</a:t>
            </a:fld>
            <a:endParaRPr lang="en-US" altLang="en-US">
              <a:solidFill>
                <a:prstClr val="black"/>
              </a:solidFill>
            </a:endParaRPr>
          </a:p>
        </p:txBody>
      </p:sp>
    </p:spTree>
    <p:extLst>
      <p:ext uri="{BB962C8B-B14F-4D97-AF65-F5344CB8AC3E}">
        <p14:creationId xmlns:p14="http://schemas.microsoft.com/office/powerpoint/2010/main" val="1980942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763A5C84-379E-4EC6-9026-E4BC23690C0F}" type="slidenum">
              <a:rPr lang="en-US">
                <a:solidFill>
                  <a:prstClr val="black"/>
                </a:solidFill>
              </a:rPr>
              <a:pPr eaLnBrk="1" hangingPunct="1"/>
              <a:t>82</a:t>
            </a:fld>
            <a:endParaRPr lang="en-US">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83</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84</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100</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111</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112</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113</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pPr/>
              <a:t>‹#›</a:t>
            </a:fld>
            <a:endParaRPr lang="en-US" altLang="en-US"/>
          </a:p>
        </p:txBody>
      </p:sp>
    </p:spTree>
    <p:extLst>
      <p:ext uri="{BB962C8B-B14F-4D97-AF65-F5344CB8AC3E}">
        <p14:creationId xmlns:p14="http://schemas.microsoft.com/office/powerpoint/2010/main" val="193426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pPr/>
              <a:t>‹#›</a:t>
            </a:fld>
            <a:endParaRPr lang="en-US" altLang="en-US"/>
          </a:p>
        </p:txBody>
      </p:sp>
    </p:spTree>
    <p:extLst>
      <p:ext uri="{BB962C8B-B14F-4D97-AF65-F5344CB8AC3E}">
        <p14:creationId xmlns:p14="http://schemas.microsoft.com/office/powerpoint/2010/main" val="2232792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8605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302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90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6611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112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744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10/15/2019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7311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10/15/2019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1901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10/15/2019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2057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111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pPr/>
              <a:t>‹#›</a:t>
            </a:fld>
            <a:endParaRPr lang="en-US" altLang="en-US"/>
          </a:p>
        </p:txBody>
      </p:sp>
    </p:spTree>
    <p:extLst>
      <p:ext uri="{BB962C8B-B14F-4D97-AF65-F5344CB8AC3E}">
        <p14:creationId xmlns:p14="http://schemas.microsoft.com/office/powerpoint/2010/main" val="9780803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54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8637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798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862183-C801-4804-918C-779AA0D269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89254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941EC2-2CE1-4944-82A7-70CCB311A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0741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B3055-FC9B-4B84-8B12-B841981EA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6578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3C36C3-8481-43FA-A091-C98E3C99A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7045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B53A9B-071B-4C58-857D-AD96100E29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7142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D7242C-1654-45C2-8170-74A33D9499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346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7C7351-AECC-4324-AB19-09C698B15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494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pPr/>
              <a:t>‹#›</a:t>
            </a:fld>
            <a:endParaRPr lang="en-US" altLang="en-US"/>
          </a:p>
        </p:txBody>
      </p:sp>
    </p:spTree>
    <p:extLst>
      <p:ext uri="{BB962C8B-B14F-4D97-AF65-F5344CB8AC3E}">
        <p14:creationId xmlns:p14="http://schemas.microsoft.com/office/powerpoint/2010/main" val="24475690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9544BD-07F4-49CC-B367-C9E3C09940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8458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F62CC4-28EC-4006-92EC-E6974AE88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3781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2DF85B-4692-4C51-BEEB-A49FF8A25B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0343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183039-C73B-425F-83D2-6619DBC25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2460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2937D7-8079-4317-9E56-CDA5AC3F36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1335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80611A5-FDF9-46CD-9C27-9B5E4447DC5B}" type="datetimeFigureOut">
              <a:rPr lang="en-US">
                <a:solidFill>
                  <a:prstClr val="black">
                    <a:tint val="75000"/>
                  </a:prstClr>
                </a:solidFill>
              </a:rPr>
              <a:pPr>
                <a:def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D5FE6-21BC-448B-A3F9-868CD04253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74568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A964D2-A525-4643-8279-0981E653886C}" type="datetimeFigureOut">
              <a:rPr lang="en-US">
                <a:solidFill>
                  <a:prstClr val="black">
                    <a:tint val="75000"/>
                  </a:prstClr>
                </a:solidFill>
              </a:rPr>
              <a:pPr>
                <a:def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F43593-235C-497A-B729-8CB299D4D2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13636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A35EDF0-30A9-413C-872A-020D1DACF45C}" type="datetimeFigureOut">
              <a:rPr lang="en-US">
                <a:solidFill>
                  <a:prstClr val="black">
                    <a:tint val="75000"/>
                  </a:prstClr>
                </a:solidFill>
              </a:rPr>
              <a:pPr>
                <a:def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856C3E-B87E-4FA4-869C-18E5668DAB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68261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1C66C56-BD79-4BC4-818D-48772D002E27}" type="datetimeFigureOut">
              <a:rPr lang="en-US">
                <a:solidFill>
                  <a:prstClr val="black">
                    <a:tint val="75000"/>
                  </a:prstClr>
                </a:solidFill>
              </a:rPr>
              <a:pPr>
                <a:defRPr/>
              </a:pPr>
              <a:t>10/15/2019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610F0C3-EEEE-4A55-8FA5-F7B466C8BE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91461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C7FEC2-7080-44C5-B47A-2A80A162C562}" type="datetimeFigureOut">
              <a:rPr lang="en-US">
                <a:solidFill>
                  <a:prstClr val="black">
                    <a:tint val="75000"/>
                  </a:prstClr>
                </a:solidFill>
              </a:rPr>
              <a:pPr>
                <a:defRPr/>
              </a:pPr>
              <a:t>10/15/2019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AB8F178-858D-4491-9710-0A482FCCBC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9386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pPr/>
              <a:t>‹#›</a:t>
            </a:fld>
            <a:endParaRPr lang="en-US" altLang="en-US"/>
          </a:p>
        </p:txBody>
      </p:sp>
    </p:spTree>
    <p:extLst>
      <p:ext uri="{BB962C8B-B14F-4D97-AF65-F5344CB8AC3E}">
        <p14:creationId xmlns:p14="http://schemas.microsoft.com/office/powerpoint/2010/main" val="14398507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E559892-9486-4B68-9FAE-CA02645004D5}" type="datetimeFigureOut">
              <a:rPr lang="en-US">
                <a:solidFill>
                  <a:prstClr val="black">
                    <a:tint val="75000"/>
                  </a:prstClr>
                </a:solidFill>
              </a:rPr>
              <a:pPr>
                <a:defRPr/>
              </a:pPr>
              <a:t>10/15/2019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ED7DB46-8CFB-40C1-85D2-C453F37C52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1153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F7DA9E-8A14-4E9A-A9B1-90E7AB7ED02B}" type="datetimeFigureOut">
              <a:rPr lang="en-US">
                <a:solidFill>
                  <a:prstClr val="black">
                    <a:tint val="75000"/>
                  </a:prstClr>
                </a:solidFill>
              </a:rPr>
              <a:pPr>
                <a:defRPr/>
              </a:pPr>
              <a:t>10/15/2019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C723515-8496-4450-9FB3-A56D2967F1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78454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462572-48BC-4764-A4E9-DFC94B2BFBA2}" type="datetimeFigureOut">
              <a:rPr lang="en-US">
                <a:solidFill>
                  <a:prstClr val="black">
                    <a:tint val="75000"/>
                  </a:prstClr>
                </a:solidFill>
              </a:rPr>
              <a:pPr>
                <a:defRPr/>
              </a:pPr>
              <a:t>10/15/2019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565B49-339D-4EA1-A0C1-8199B4C085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76375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31E588-57BF-4D62-A0CC-CF4291347141}" type="datetimeFigureOut">
              <a:rPr lang="en-US">
                <a:solidFill>
                  <a:prstClr val="black">
                    <a:tint val="75000"/>
                  </a:prstClr>
                </a:solidFill>
              </a:rPr>
              <a:pPr>
                <a:defRPr/>
              </a:pPr>
              <a:t>10/15/2019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FAA5099-4C27-4F79-AB4F-E280E4B024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14965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399075-5F6E-4230-B89E-7BBCB713AAD5}" type="datetimeFigureOut">
              <a:rPr lang="en-US">
                <a:solidFill>
                  <a:prstClr val="black">
                    <a:tint val="75000"/>
                  </a:prstClr>
                </a:solidFill>
              </a:rPr>
              <a:pPr>
                <a:def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788564-8E3B-4364-ACD9-2DB3E41455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75358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3173C6-6546-4E9A-8828-52C05E0145AB}" type="datetimeFigureOut">
              <a:rPr lang="en-US">
                <a:solidFill>
                  <a:prstClr val="black">
                    <a:tint val="75000"/>
                  </a:prstClr>
                </a:solidFill>
              </a:rPr>
              <a:pPr>
                <a:def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55840F-C930-45FA-ADC3-9870052895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21625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1309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9119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5692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755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6843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9745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3680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35651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94706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1203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6199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04464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0201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9D51BBB-9077-40D6-9A3A-0FEE494C1F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85713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BB0839-A92A-456B-8338-1DBDCFD209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678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7200A4-4BDD-4AE9-BC73-7BBB3175C639}" type="slidenum">
              <a:rPr lang="en-US"/>
              <a:pPr>
                <a:defRPr/>
              </a:pPr>
              <a:t>‹#›</a:t>
            </a:fld>
            <a:endParaRPr lang="en-US"/>
          </a:p>
        </p:txBody>
      </p:sp>
    </p:spTree>
    <p:extLst>
      <p:ext uri="{BB962C8B-B14F-4D97-AF65-F5344CB8AC3E}">
        <p14:creationId xmlns:p14="http://schemas.microsoft.com/office/powerpoint/2010/main" val="39070548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5FC3AB-CCAF-48F2-9A9F-DC24CD01CC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59092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F32E15-89BB-4605-ADAB-A253B01C22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57258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06F5669-F371-487B-A4B6-D330E43045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65056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B62FDC9-2650-46FE-A5AC-658B7DF3B6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40100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0C06903-F634-4CE6-B811-ABE5493063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28285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FD3F35-9D26-490F-BF6E-B1074BF116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73251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3CE9F1-652D-4EC1-BFA2-5C7AE57A8B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39387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52DBE5-FF81-4320-93AF-B1B3FFF156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65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4E9A39-073B-4B6C-B472-0A55769DB1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01368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95E19C-DCB1-45CC-926C-C2CC2CDF3E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267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3550A99-A1E3-4495-B39A-D66D882DCF9A}" type="slidenum">
              <a:rPr lang="en-US"/>
              <a:pPr>
                <a:defRPr/>
              </a:pPr>
              <a:t>‹#›</a:t>
            </a:fld>
            <a:endParaRPr lang="en-US"/>
          </a:p>
        </p:txBody>
      </p:sp>
    </p:spTree>
    <p:extLst>
      <p:ext uri="{BB962C8B-B14F-4D97-AF65-F5344CB8AC3E}">
        <p14:creationId xmlns:p14="http://schemas.microsoft.com/office/powerpoint/2010/main" val="26835502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B2EF63A-CA63-4060-BFDD-2CD10E8201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0353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4302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8743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7577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027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1666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3746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2957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5797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844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7641A8-C96A-4946-937D-DCE62A9DBA1F}" type="slidenum">
              <a:rPr lang="en-US"/>
              <a:pPr>
                <a:defRPr/>
              </a:pPr>
              <a:t>‹#›</a:t>
            </a:fld>
            <a:endParaRPr lang="en-US"/>
          </a:p>
        </p:txBody>
      </p:sp>
    </p:spTree>
    <p:extLst>
      <p:ext uri="{BB962C8B-B14F-4D97-AF65-F5344CB8AC3E}">
        <p14:creationId xmlns:p14="http://schemas.microsoft.com/office/powerpoint/2010/main" val="18637950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4294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2548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6270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2841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5155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10/14/2019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2325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611072-B17A-4B81-AFEC-CC6FB451BC35}" type="datetimeFigureOut">
              <a:rPr lang="en-US" smtClean="0">
                <a:solidFill>
                  <a:prstClr val="black">
                    <a:tint val="75000"/>
                  </a:prstClr>
                </a:solidFill>
              </a:rPr>
              <a:pPr/>
              <a:t>10/14/2019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213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611072-B17A-4B81-AFEC-CC6FB451BC35}" type="datetimeFigureOut">
              <a:rPr lang="en-US" smtClean="0">
                <a:solidFill>
                  <a:prstClr val="black">
                    <a:tint val="75000"/>
                  </a:prstClr>
                </a:solidFill>
              </a:rPr>
              <a:pPr/>
              <a:t>10/14/2019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4380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11072-B17A-4B81-AFEC-CC6FB451BC35}" type="datetimeFigureOut">
              <a:rPr lang="en-US" smtClean="0">
                <a:solidFill>
                  <a:prstClr val="black">
                    <a:tint val="75000"/>
                  </a:prstClr>
                </a:solidFill>
              </a:rPr>
              <a:pPr/>
              <a:t>10/14/2019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0904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10/14/2019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799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C745721-25BD-4E70-83BD-41D07BB35C5F}" type="slidenum">
              <a:rPr lang="en-US"/>
              <a:pPr>
                <a:defRPr/>
              </a:pPr>
              <a:t>‹#›</a:t>
            </a:fld>
            <a:endParaRPr lang="en-US"/>
          </a:p>
        </p:txBody>
      </p:sp>
    </p:spTree>
    <p:extLst>
      <p:ext uri="{BB962C8B-B14F-4D97-AF65-F5344CB8AC3E}">
        <p14:creationId xmlns:p14="http://schemas.microsoft.com/office/powerpoint/2010/main" val="33927114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10/14/2019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2275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6549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5424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4648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30608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8551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2593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857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90755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470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FF470C5-64DD-470C-B1B9-C5AEBB8ACD09}" type="slidenum">
              <a:rPr lang="en-US"/>
              <a:pPr>
                <a:defRPr/>
              </a:pPr>
              <a:t>‹#›</a:t>
            </a:fld>
            <a:endParaRPr lang="en-US"/>
          </a:p>
        </p:txBody>
      </p:sp>
    </p:spTree>
    <p:extLst>
      <p:ext uri="{BB962C8B-B14F-4D97-AF65-F5344CB8AC3E}">
        <p14:creationId xmlns:p14="http://schemas.microsoft.com/office/powerpoint/2010/main" val="26164357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4528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066204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79676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2203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72476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6957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6543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EED323-97DB-4232-A2C1-8EBB503C601B}" type="slidenum">
              <a:rPr lang="en-US"/>
              <a:pPr>
                <a:defRPr/>
              </a:pPr>
              <a:t>‹#›</a:t>
            </a:fld>
            <a:endParaRPr lang="en-US"/>
          </a:p>
        </p:txBody>
      </p:sp>
    </p:spTree>
    <p:extLst>
      <p:ext uri="{BB962C8B-B14F-4D97-AF65-F5344CB8AC3E}">
        <p14:creationId xmlns:p14="http://schemas.microsoft.com/office/powerpoint/2010/main" val="15346049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13B092-6571-4AD1-8C22-12F0912FB366}" type="slidenum">
              <a:rPr lang="en-US"/>
              <a:pPr>
                <a:defRPr/>
              </a:pPr>
              <a:t>‹#›</a:t>
            </a:fld>
            <a:endParaRPr lang="en-US"/>
          </a:p>
        </p:txBody>
      </p:sp>
    </p:spTree>
    <p:extLst>
      <p:ext uri="{BB962C8B-B14F-4D97-AF65-F5344CB8AC3E}">
        <p14:creationId xmlns:p14="http://schemas.microsoft.com/office/powerpoint/2010/main" val="36433273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C2B920-A6D0-42DE-8A3F-CB510C12CF60}" type="slidenum">
              <a:rPr lang="en-US"/>
              <a:pPr>
                <a:defRPr/>
              </a:pPr>
              <a:t>‹#›</a:t>
            </a:fld>
            <a:endParaRPr lang="en-US"/>
          </a:p>
        </p:txBody>
      </p:sp>
    </p:spTree>
    <p:extLst>
      <p:ext uri="{BB962C8B-B14F-4D97-AF65-F5344CB8AC3E}">
        <p14:creationId xmlns:p14="http://schemas.microsoft.com/office/powerpoint/2010/main" val="47071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pPr/>
              <a:t>‹#›</a:t>
            </a:fld>
            <a:endParaRPr lang="en-US" altLang="en-US"/>
          </a:p>
        </p:txBody>
      </p:sp>
    </p:spTree>
    <p:extLst>
      <p:ext uri="{BB962C8B-B14F-4D97-AF65-F5344CB8AC3E}">
        <p14:creationId xmlns:p14="http://schemas.microsoft.com/office/powerpoint/2010/main" val="303744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54D4D9-5F34-459B-8328-4DE31CC2B2A5}" type="slidenum">
              <a:rPr lang="en-US"/>
              <a:pPr>
                <a:defRPr/>
              </a:pPr>
              <a:t>‹#›</a:t>
            </a:fld>
            <a:endParaRPr lang="en-US"/>
          </a:p>
        </p:txBody>
      </p:sp>
    </p:spTree>
    <p:extLst>
      <p:ext uri="{BB962C8B-B14F-4D97-AF65-F5344CB8AC3E}">
        <p14:creationId xmlns:p14="http://schemas.microsoft.com/office/powerpoint/2010/main" val="2684649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53718FD-2411-4DA9-8B60-75DC95451F38}" type="slidenum">
              <a:rPr lang="en-US"/>
              <a:pPr>
                <a:defRPr/>
              </a:pPr>
              <a:t>‹#›</a:t>
            </a:fld>
            <a:endParaRPr lang="en-US"/>
          </a:p>
        </p:txBody>
      </p:sp>
    </p:spTree>
    <p:extLst>
      <p:ext uri="{BB962C8B-B14F-4D97-AF65-F5344CB8AC3E}">
        <p14:creationId xmlns:p14="http://schemas.microsoft.com/office/powerpoint/2010/main" val="29154947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53AC1E3-505A-4BF1-9F74-4AD6CDB964A8}" type="slidenum">
              <a:rPr lang="en-US"/>
              <a:pPr>
                <a:defRPr/>
              </a:pPr>
              <a:t>‹#›</a:t>
            </a:fld>
            <a:endParaRPr lang="en-US"/>
          </a:p>
        </p:txBody>
      </p:sp>
    </p:spTree>
    <p:extLst>
      <p:ext uri="{BB962C8B-B14F-4D97-AF65-F5344CB8AC3E}">
        <p14:creationId xmlns:p14="http://schemas.microsoft.com/office/powerpoint/2010/main" val="42349062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EB6DCBB-11AE-4FE7-86A5-1A604C8E5B05}" type="slidenum">
              <a:rPr lang="en-US"/>
              <a:pPr>
                <a:defRPr/>
              </a:pPr>
              <a:t>‹#›</a:t>
            </a:fld>
            <a:endParaRPr lang="en-US"/>
          </a:p>
        </p:txBody>
      </p:sp>
    </p:spTree>
    <p:extLst>
      <p:ext uri="{BB962C8B-B14F-4D97-AF65-F5344CB8AC3E}">
        <p14:creationId xmlns:p14="http://schemas.microsoft.com/office/powerpoint/2010/main" val="42757836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B5D82EC-3893-470D-8C9D-8AF602DC2637}" type="slidenum">
              <a:rPr lang="en-US"/>
              <a:pPr>
                <a:defRPr/>
              </a:pPr>
              <a:t>‹#›</a:t>
            </a:fld>
            <a:endParaRPr lang="en-US"/>
          </a:p>
        </p:txBody>
      </p:sp>
    </p:spTree>
    <p:extLst>
      <p:ext uri="{BB962C8B-B14F-4D97-AF65-F5344CB8AC3E}">
        <p14:creationId xmlns:p14="http://schemas.microsoft.com/office/powerpoint/2010/main" val="17454581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BCF9BB7-3640-4CF1-8138-523BAA1B485A}" type="slidenum">
              <a:rPr lang="en-US"/>
              <a:pPr>
                <a:defRPr/>
              </a:pPr>
              <a:t>‹#›</a:t>
            </a:fld>
            <a:endParaRPr lang="en-US"/>
          </a:p>
        </p:txBody>
      </p:sp>
    </p:spTree>
    <p:extLst>
      <p:ext uri="{BB962C8B-B14F-4D97-AF65-F5344CB8AC3E}">
        <p14:creationId xmlns:p14="http://schemas.microsoft.com/office/powerpoint/2010/main" val="19662008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448009B-9EDF-45A8-9C75-FEAE3A15CFC2}" type="slidenum">
              <a:rPr lang="en-US"/>
              <a:pPr>
                <a:defRPr/>
              </a:pPr>
              <a:t>‹#›</a:t>
            </a:fld>
            <a:endParaRPr lang="en-US"/>
          </a:p>
        </p:txBody>
      </p:sp>
    </p:spTree>
    <p:extLst>
      <p:ext uri="{BB962C8B-B14F-4D97-AF65-F5344CB8AC3E}">
        <p14:creationId xmlns:p14="http://schemas.microsoft.com/office/powerpoint/2010/main" val="5253183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984974-50C9-444E-B205-4825740721A8}" type="slidenum">
              <a:rPr lang="en-US"/>
              <a:pPr>
                <a:defRPr/>
              </a:pPr>
              <a:t>‹#›</a:t>
            </a:fld>
            <a:endParaRPr lang="en-US"/>
          </a:p>
        </p:txBody>
      </p:sp>
    </p:spTree>
    <p:extLst>
      <p:ext uri="{BB962C8B-B14F-4D97-AF65-F5344CB8AC3E}">
        <p14:creationId xmlns:p14="http://schemas.microsoft.com/office/powerpoint/2010/main" val="25006813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6DF87E8-1839-4816-8922-83B19EEFCDDE}" type="slidenum">
              <a:rPr lang="en-US"/>
              <a:pPr>
                <a:defRPr/>
              </a:pPr>
              <a:t>‹#›</a:t>
            </a:fld>
            <a:endParaRPr lang="en-US"/>
          </a:p>
        </p:txBody>
      </p:sp>
    </p:spTree>
    <p:extLst>
      <p:ext uri="{BB962C8B-B14F-4D97-AF65-F5344CB8AC3E}">
        <p14:creationId xmlns:p14="http://schemas.microsoft.com/office/powerpoint/2010/main" val="83162835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70342CBD-9FD1-418A-AD25-903F45B26196}" type="slidenum">
              <a:rPr lang="en-US"/>
              <a:pPr>
                <a:defRPr/>
              </a:pPr>
              <a:t>‹#›</a:t>
            </a:fld>
            <a:endParaRPr lang="en-US"/>
          </a:p>
        </p:txBody>
      </p:sp>
    </p:spTree>
    <p:extLst>
      <p:ext uri="{BB962C8B-B14F-4D97-AF65-F5344CB8AC3E}">
        <p14:creationId xmlns:p14="http://schemas.microsoft.com/office/powerpoint/2010/main" val="219977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84E88-4854-47D1-A832-9EB9BDFB174C}" type="slidenum">
              <a:rPr lang="en-US"/>
              <a:pPr>
                <a:defRPr/>
              </a:pPr>
              <a:t>‹#›</a:t>
            </a:fld>
            <a:endParaRPr lang="en-US"/>
          </a:p>
        </p:txBody>
      </p:sp>
    </p:spTree>
    <p:extLst>
      <p:ext uri="{BB962C8B-B14F-4D97-AF65-F5344CB8AC3E}">
        <p14:creationId xmlns:p14="http://schemas.microsoft.com/office/powerpoint/2010/main" val="4149568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E0A6603-27DF-4562-9F46-F0BAD22D9C93}" type="slidenum">
              <a:rPr lang="en-US"/>
              <a:pPr>
                <a:defRPr/>
              </a:pPr>
              <a:t>‹#›</a:t>
            </a:fld>
            <a:endParaRPr lang="en-US"/>
          </a:p>
        </p:txBody>
      </p:sp>
    </p:spTree>
    <p:extLst>
      <p:ext uri="{BB962C8B-B14F-4D97-AF65-F5344CB8AC3E}">
        <p14:creationId xmlns:p14="http://schemas.microsoft.com/office/powerpoint/2010/main" val="378524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089F01D-BC33-4F40-B974-F0D8BFB7B494}" type="slidenum">
              <a:rPr lang="en-US"/>
              <a:pPr>
                <a:defRPr/>
              </a:pPr>
              <a:t>‹#›</a:t>
            </a:fld>
            <a:endParaRPr lang="en-US"/>
          </a:p>
        </p:txBody>
      </p:sp>
    </p:spTree>
    <p:extLst>
      <p:ext uri="{BB962C8B-B14F-4D97-AF65-F5344CB8AC3E}">
        <p14:creationId xmlns:p14="http://schemas.microsoft.com/office/powerpoint/2010/main" val="4294305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991D1E6-5F6E-48DB-8201-1276F3E44C9A}" type="slidenum">
              <a:rPr lang="en-US"/>
              <a:pPr>
                <a:defRPr/>
              </a:pPr>
              <a:t>‹#›</a:t>
            </a:fld>
            <a:endParaRPr lang="en-US"/>
          </a:p>
        </p:txBody>
      </p:sp>
    </p:spTree>
    <p:extLst>
      <p:ext uri="{BB962C8B-B14F-4D97-AF65-F5344CB8AC3E}">
        <p14:creationId xmlns:p14="http://schemas.microsoft.com/office/powerpoint/2010/main" val="3129409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59CBCF-954E-4337-BCFB-4E03A7D98610}" type="slidenum">
              <a:rPr lang="en-US"/>
              <a:pPr>
                <a:defRPr/>
              </a:pPr>
              <a:t>‹#›</a:t>
            </a:fld>
            <a:endParaRPr lang="en-US"/>
          </a:p>
        </p:txBody>
      </p:sp>
    </p:spTree>
    <p:extLst>
      <p:ext uri="{BB962C8B-B14F-4D97-AF65-F5344CB8AC3E}">
        <p14:creationId xmlns:p14="http://schemas.microsoft.com/office/powerpoint/2010/main" val="4269626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D71BC9-687C-4B65-80E4-C5DC47A6FFD2}" type="slidenum">
              <a:rPr lang="en-US"/>
              <a:pPr>
                <a:defRPr/>
              </a:pPr>
              <a:t>‹#›</a:t>
            </a:fld>
            <a:endParaRPr lang="en-US"/>
          </a:p>
        </p:txBody>
      </p:sp>
    </p:spTree>
    <p:extLst>
      <p:ext uri="{BB962C8B-B14F-4D97-AF65-F5344CB8AC3E}">
        <p14:creationId xmlns:p14="http://schemas.microsoft.com/office/powerpoint/2010/main" val="1135549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486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85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95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pPr/>
              <a:t>‹#›</a:t>
            </a:fld>
            <a:endParaRPr lang="en-US" altLang="en-US"/>
          </a:p>
        </p:txBody>
      </p:sp>
    </p:spTree>
    <p:extLst>
      <p:ext uri="{BB962C8B-B14F-4D97-AF65-F5344CB8AC3E}">
        <p14:creationId xmlns:p14="http://schemas.microsoft.com/office/powerpoint/2010/main" val="2093675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26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741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771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5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826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030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13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558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83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344807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pPr/>
              <a:t>‹#›</a:t>
            </a:fld>
            <a:endParaRPr lang="en-US" altLang="en-US"/>
          </a:p>
        </p:txBody>
      </p:sp>
    </p:spTree>
    <p:extLst>
      <p:ext uri="{BB962C8B-B14F-4D97-AF65-F5344CB8AC3E}">
        <p14:creationId xmlns:p14="http://schemas.microsoft.com/office/powerpoint/2010/main" val="4206254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2444221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047689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2706484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2867395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4218204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1968468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4014020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656392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2080448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254985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pPr/>
              <a:t>‹#›</a:t>
            </a:fld>
            <a:endParaRPr lang="en-US" altLang="en-US"/>
          </a:p>
        </p:txBody>
      </p:sp>
    </p:spTree>
    <p:extLst>
      <p:ext uri="{BB962C8B-B14F-4D97-AF65-F5344CB8AC3E}">
        <p14:creationId xmlns:p14="http://schemas.microsoft.com/office/powerpoint/2010/main" val="3902602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8565796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3720840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065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0273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9811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1057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5746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5051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5941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152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pPr/>
              <a:t>‹#›</a:t>
            </a:fld>
            <a:endParaRPr lang="en-US" altLang="en-US"/>
          </a:p>
        </p:txBody>
      </p:sp>
    </p:spTree>
    <p:extLst>
      <p:ext uri="{BB962C8B-B14F-4D97-AF65-F5344CB8AC3E}">
        <p14:creationId xmlns:p14="http://schemas.microsoft.com/office/powerpoint/2010/main" val="4128776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615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96799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96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5A54F-BCC0-4B40-A06A-012531F33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692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0FD38-AD3B-4D61-8E26-A70547322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794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048EF2-2648-4FD6-89BB-A61E6969D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193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5F7BE-9662-4757-BA3F-C3EF3AE6D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764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9EFF66-E7A4-4DBB-8EAC-F663D8E65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0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0AC1A1-5263-4027-B3C0-59668A10A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4002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4F2671-76D7-4C00-BE11-BEF329A176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8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pPr/>
              <a:t>‹#›</a:t>
            </a:fld>
            <a:endParaRPr lang="en-US" altLang="en-US"/>
          </a:p>
        </p:txBody>
      </p:sp>
    </p:spTree>
    <p:extLst>
      <p:ext uri="{BB962C8B-B14F-4D97-AF65-F5344CB8AC3E}">
        <p14:creationId xmlns:p14="http://schemas.microsoft.com/office/powerpoint/2010/main" val="2362029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2FD97C-D2BA-4A10-9FA1-F0225F8B0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72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1ECA5C-0D7A-4A94-8B69-9F083CE05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9867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D2D6E-252D-44F8-A8E3-798418F3A1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4029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9F4A7-63D9-4427-8712-FE4B79987E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582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2A0439-750B-4094-8998-A5F572D3B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3691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635AC8-7D01-48B4-9ACE-457A56F2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6244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2797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6855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229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05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pPr/>
              <a:t>‹#›</a:t>
            </a:fld>
            <a:endParaRPr lang="en-US" altLang="en-US"/>
          </a:p>
        </p:txBody>
      </p:sp>
    </p:spTree>
    <p:extLst>
      <p:ext uri="{BB962C8B-B14F-4D97-AF65-F5344CB8AC3E}">
        <p14:creationId xmlns:p14="http://schemas.microsoft.com/office/powerpoint/2010/main" val="925013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73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964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035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3043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675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982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2974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0972268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5683279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9975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pPr/>
              <a:t>‹#›</a:t>
            </a:fld>
            <a:endParaRPr lang="en-US" altLang="en-US"/>
          </a:p>
        </p:txBody>
      </p:sp>
    </p:spTree>
    <p:extLst>
      <p:ext uri="{BB962C8B-B14F-4D97-AF65-F5344CB8AC3E}">
        <p14:creationId xmlns:p14="http://schemas.microsoft.com/office/powerpoint/2010/main" val="1500177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2669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5561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6161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1332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351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3560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2969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7363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9449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684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2.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4.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5.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theme" Target="../theme/theme16.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17.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5" r:id="rId12"/>
    <p:sldLayoutId id="2147483687" r:id="rId13"/>
    <p:sldLayoutId id="2147484389"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BD963C76-8119-4E4A-8BE3-D30DC20AF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463070"/>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3DF5F19E-603B-4052-B53E-03F52A3F42A4}" type="datetimeFigureOut">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BC9C986B-4ED6-4639-BE9B-DB61DF6F78C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1445692"/>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0867434"/>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BA3EFD-B55D-43B0-B355-4080930EE9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754011"/>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A6BD030C-9D9D-4BFC-A45B-B3FBD39F0AC8}" type="datetimeFigureOut">
              <a:rPr lang="en-US" smtClean="0">
                <a:solidFill>
                  <a:prstClr val="black">
                    <a:tint val="75000"/>
                  </a:prstClr>
                </a:solidFill>
              </a:rPr>
              <a:pPr fontAlgn="auto">
                <a:spcBef>
                  <a:spcPts val="0"/>
                </a:spcBef>
                <a:spcAft>
                  <a:spcPts val="0"/>
                </a:spcAft>
              </a:pPr>
              <a:t>10/15/2019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F3E68692-B29E-451F-9037-8239D8974187}"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577884702"/>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4A611072-B17A-4B81-AFEC-CC6FB451BC35}" type="datetimeFigureOut">
              <a:rPr lang="en-US" smtClean="0">
                <a:solidFill>
                  <a:prstClr val="black">
                    <a:tint val="75000"/>
                  </a:prstClr>
                </a:solidFill>
              </a:rPr>
              <a:pPr fontAlgn="auto">
                <a:spcBef>
                  <a:spcPts val="0"/>
                </a:spcBef>
                <a:spcAft>
                  <a:spcPts val="0"/>
                </a:spcAft>
              </a:pPr>
              <a:t>10/14/2019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70167DF9-56F6-4F4C-9102-CEED32ED1345}"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432660444"/>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115114"/>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 id="214748449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B39CE623-7EB3-439F-8AF7-0CAF732B8474}" type="slidenum">
              <a:rPr lang="en-US"/>
              <a:pPr>
                <a:defRPr/>
              </a:pPr>
              <a:t>‹#›</a:t>
            </a:fld>
            <a:endParaRPr lang="en-US"/>
          </a:p>
        </p:txBody>
      </p:sp>
    </p:spTree>
    <p:extLst>
      <p:ext uri="{BB962C8B-B14F-4D97-AF65-F5344CB8AC3E}">
        <p14:creationId xmlns:p14="http://schemas.microsoft.com/office/powerpoint/2010/main" val="213608359"/>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 id="21474845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40B9FCF9-0C65-45B6-8388-7C4DC06937E2}" type="slidenum">
              <a:rPr lang="en-US"/>
              <a:pPr>
                <a:defRPr/>
              </a:pPr>
              <a:t>‹#›</a:t>
            </a:fld>
            <a:endParaRPr lang="en-US"/>
          </a:p>
        </p:txBody>
      </p:sp>
    </p:spTree>
    <p:extLst>
      <p:ext uri="{BB962C8B-B14F-4D97-AF65-F5344CB8AC3E}">
        <p14:creationId xmlns:p14="http://schemas.microsoft.com/office/powerpoint/2010/main" val="2679519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09450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32186960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7C022F1D-6F4D-44C8-81AB-F57FA447BA02}" type="datetimeFigureOut">
              <a:rPr lang="en-US" smtClean="0">
                <a:solidFill>
                  <a:prstClr val="black">
                    <a:tint val="75000"/>
                  </a:prstClr>
                </a:solidFill>
              </a:rPr>
              <a:pPr fontAlgn="auto">
                <a:spcBef>
                  <a:spcPts val="0"/>
                </a:spcBef>
                <a:spcAft>
                  <a:spcPts val="0"/>
                </a:spcAft>
              </a:pPr>
              <a:t>10/15/2019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6D58FBEB-041A-43A5-B4BE-B00E6D8FD593}"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96342503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D26EF6B-4132-4FD0-9383-B302836929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83164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rPr>
              <a:pPr fontAlgn="auto">
                <a:spcBef>
                  <a:spcPts val="0"/>
                </a:spcBef>
                <a:spcAft>
                  <a:spcPts val="0"/>
                </a:spcAft>
              </a:pPr>
              <a:t>10/15/2019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947925253"/>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4" r:id="rId12"/>
    <p:sldLayoutId id="2147484105" r:id="rId13"/>
    <p:sldLayoutId id="2147484106"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973102"/>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E25ACAFE-18D6-4EC4-B245-B3DF9E38C08E}" type="datetimeFigureOut">
              <a:rPr lang="en-US" smtClean="0">
                <a:solidFill>
                  <a:prstClr val="black">
                    <a:tint val="75000"/>
                  </a:prstClr>
                </a:solidFill>
                <a:cs typeface="Arial" charset="0"/>
              </a:rPr>
              <a:pPr fontAlgn="auto">
                <a:spcBef>
                  <a:spcPts val="0"/>
                </a:spcBef>
                <a:spcAft>
                  <a:spcPts val="0"/>
                </a:spcAft>
              </a:pPr>
              <a:t>10/15/2019</a:t>
            </a:fld>
            <a:endParaRPr lang="en-US" dirty="0">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D88E147C-6285-487E-B58A-0BD9EFAAED2B}" type="slidenum">
              <a:rPr lang="en-US" smtClean="0">
                <a:solidFill>
                  <a:prstClr val="black">
                    <a:tint val="75000"/>
                  </a:prstClr>
                </a:solidFill>
                <a:cs typeface="Arial" charset="0"/>
              </a:rPr>
              <a:pPr fontAlgn="auto">
                <a:spcBef>
                  <a:spcPts val="0"/>
                </a:spcBef>
                <a:spcAft>
                  <a:spcPts val="0"/>
                </a:spcAft>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3015631933"/>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91.xml"/><Relationship Id="rId4" Type="http://schemas.openxmlformats.org/officeDocument/2006/relationships/image" Target="../media/image4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1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4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2" Type="http://schemas.openxmlformats.org/officeDocument/2006/relationships/image" Target="../media/image60.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172.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2.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s>
</file>

<file path=ppt/slides/_rels/slide14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26" Type="http://schemas.openxmlformats.org/officeDocument/2006/relationships/image" Target="../media/image110.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5" Type="http://schemas.openxmlformats.org/officeDocument/2006/relationships/image" Target="../media/image109.png"/><Relationship Id="rId2" Type="http://schemas.openxmlformats.org/officeDocument/2006/relationships/image" Target="../media/image86.png"/><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172.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08.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7.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 Id="rId27" Type="http://schemas.openxmlformats.org/officeDocument/2006/relationships/image" Target="../media/image111.png"/></Relationships>
</file>

<file path=ppt/slides/_rels/slide14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72.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72.xml"/></Relationships>
</file>

<file path=ppt/slides/_rels/slide15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image" Target="../media/image123.png"/><Relationship Id="rId1" Type="http://schemas.openxmlformats.org/officeDocument/2006/relationships/slideLayout" Target="../slideLayouts/slideLayout172.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1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72.xml"/><Relationship Id="rId5" Type="http://schemas.openxmlformats.org/officeDocument/2006/relationships/image" Target="../media/image137.png"/><Relationship Id="rId4" Type="http://schemas.openxmlformats.org/officeDocument/2006/relationships/image" Target="../media/image136.png"/></Relationships>
</file>

<file path=ppt/slides/_rels/slide153.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17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7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40.png"/><Relationship Id="rId1" Type="http://schemas.openxmlformats.org/officeDocument/2006/relationships/slideLayout" Target="../slideLayouts/slideLayout17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173.xml"/><Relationship Id="rId1" Type="http://schemas.openxmlformats.org/officeDocument/2006/relationships/video" Target="file:///C:\Users\James_Holton\Desktop\James_Holton\xtallography_talks\movies\lyso_rotate.wmv" TargetMode="External"/></Relationships>
</file>

<file path=ppt/slides/_rels/slide157.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173.xml"/></Relationships>
</file>

<file path=ppt/slides/_rels/slide158.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17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6.xml"/></Relationships>
</file>

<file path=ppt/slides/_rels/slide17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6.xml"/></Relationships>
</file>

<file path=ppt/slides/_rels/slide17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6.xml"/></Relationships>
</file>

<file path=ppt/slides/_rels/slide17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56.emf"/></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0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14.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14.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8.xml"/><Relationship Id="rId1" Type="http://schemas.openxmlformats.org/officeDocument/2006/relationships/vmlDrawing" Target="../drawings/vmlDrawing2.vml"/><Relationship Id="rId4" Type="http://schemas.openxmlformats.org/officeDocument/2006/relationships/image" Target="../media/image29.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84.xml"/><Relationship Id="rId1" Type="http://schemas.openxmlformats.org/officeDocument/2006/relationships/vmlDrawing" Target="../drawings/vmlDrawing3.vml"/><Relationship Id="rId5" Type="http://schemas.openxmlformats.org/officeDocument/2006/relationships/image" Target="../media/image30.wmf"/><Relationship Id="rId4" Type="http://schemas.openxmlformats.org/officeDocument/2006/relationships/oleObject" Target="../embeddings/oleObject3.bin"/></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8.xml"/><Relationship Id="rId1" Type="http://schemas.openxmlformats.org/officeDocument/2006/relationships/vmlDrawing" Target="../drawings/vmlDrawing4.vml"/><Relationship Id="rId4" Type="http://schemas.openxmlformats.org/officeDocument/2006/relationships/image" Target="../media/image35.emf"/></Relationships>
</file>

<file path=ppt/slides/_rels/slide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8.xml"/><Relationship Id="rId1" Type="http://schemas.openxmlformats.org/officeDocument/2006/relationships/vmlDrawing" Target="../drawings/vmlDrawing5.vml"/><Relationship Id="rId4" Type="http://schemas.openxmlformats.org/officeDocument/2006/relationships/image" Target="../media/image40.e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8.xml"/><Relationship Id="rId1" Type="http://schemas.openxmlformats.org/officeDocument/2006/relationships/vmlDrawing" Target="../drawings/vmlDrawing6.vml"/><Relationship Id="rId4" Type="http://schemas.openxmlformats.org/officeDocument/2006/relationships/image" Target="../media/image41.e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8.xml"/><Relationship Id="rId1" Type="http://schemas.openxmlformats.org/officeDocument/2006/relationships/vmlDrawing" Target="../drawings/vmlDrawing7.vml"/><Relationship Id="rId4" Type="http://schemas.openxmlformats.org/officeDocument/2006/relationships/image" Target="../media/image42.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8.xml"/><Relationship Id="rId1" Type="http://schemas.openxmlformats.org/officeDocument/2006/relationships/vmlDrawing" Target="../drawings/vmlDrawing8.vml"/><Relationship Id="rId4" Type="http://schemas.openxmlformats.org/officeDocument/2006/relationships/image" Target="../media/image43.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8.xml"/><Relationship Id="rId1" Type="http://schemas.openxmlformats.org/officeDocument/2006/relationships/vmlDrawing" Target="../drawings/vmlDrawing9.vml"/><Relationship Id="rId4" Type="http://schemas.openxmlformats.org/officeDocument/2006/relationships/image" Target="../media/image44.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26.xml"/><Relationship Id="rId4" Type="http://schemas.openxmlformats.org/officeDocument/2006/relationships/image" Target="../media/image49.jpeg"/></Relationships>
</file>

<file path=ppt/slides/_rels/slide9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91.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1.xml"/><Relationship Id="rId1" Type="http://schemas.openxmlformats.org/officeDocument/2006/relationships/vmlDrawing" Target="../drawings/vmlDrawing10.vml"/><Relationship Id="rId4" Type="http://schemas.openxmlformats.org/officeDocument/2006/relationships/image" Target="../media/image52.emf"/></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1.xml"/></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1.xml"/></Relationships>
</file>

<file path=ppt/slides/_rels/slide9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1.xml"/></Relationships>
</file>

<file path=ppt/slides/_rels/slide9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1.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1.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1.xml"/></Relationships>
</file>

<file path=ppt/slides/_rels/slide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normAutofit lnSpcReduction="10000"/>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a:spcBef>
                <a:spcPts val="1200"/>
              </a:spcBef>
              <a:buNone/>
            </a:pPr>
            <a:r>
              <a:rPr lang="en-US" altLang="en-US" sz="1800" b="1" dirty="0" smtClean="0">
                <a:solidFill>
                  <a:schemeClr val="tx2">
                    <a:lumMod val="75000"/>
                  </a:schemeClr>
                </a:solidFill>
                <a:cs typeface="Arial" panose="020B0604020202020204" pitchFamily="34" charset="0"/>
              </a:rPr>
              <a:t>NIH </a:t>
            </a:r>
            <a:r>
              <a:rPr lang="en-US" altLang="en-US" sz="1800" b="1" dirty="0">
                <a:solidFill>
                  <a:schemeClr val="tx2">
                    <a:lumMod val="75000"/>
                  </a:schemeClr>
                </a:solidFill>
                <a:cs typeface="Arial" panose="020B0604020202020204" pitchFamily="34" charset="0"/>
              </a:rPr>
              <a:t>NIGMS R01 GM124149</a:t>
            </a:r>
          </a:p>
          <a:p>
            <a:pPr algn="ctr">
              <a:spcBef>
                <a:spcPts val="1200"/>
              </a:spcBef>
              <a:buNone/>
            </a:pPr>
            <a:r>
              <a:rPr lang="en-US" altLang="en-US" sz="1800" b="1" dirty="0">
                <a:solidFill>
                  <a:schemeClr val="tx2">
                    <a:lumMod val="75000"/>
                  </a:schemeClr>
                </a:solidFill>
                <a:cs typeface="Arial" panose="020B0604020202020204" pitchFamily="34" charset="0"/>
              </a:rPr>
              <a:t>NIH NIGMS P50 GM082250</a:t>
            </a: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NIH </a:t>
            </a:r>
            <a:r>
              <a:rPr lang="en-US" altLang="en-US" sz="1800" b="1" dirty="0">
                <a:solidFill>
                  <a:srgbClr val="663300"/>
                </a:solidFill>
                <a:cs typeface="Arial" panose="020B0604020202020204" pitchFamily="34" charset="0"/>
              </a:rPr>
              <a:t>NIGMS P30 </a:t>
            </a:r>
            <a:r>
              <a:rPr lang="en-US" altLang="en-US" sz="1800" b="1" dirty="0" smtClean="0">
                <a:solidFill>
                  <a:srgbClr val="663300"/>
                </a:solidFill>
                <a:cs typeface="Arial" panose="020B0604020202020204" pitchFamily="34" charset="0"/>
              </a:rPr>
              <a:t>GM124169</a:t>
            </a:r>
          </a:p>
          <a:p>
            <a:pPr algn="ctr">
              <a:spcBef>
                <a:spcPts val="1200"/>
              </a:spcBef>
              <a:buNone/>
            </a:pPr>
            <a:r>
              <a:rPr lang="en-US" altLang="en-US" sz="1800" b="1" dirty="0" smtClean="0">
                <a:solidFill>
                  <a:srgbClr val="663300"/>
                </a:solidFill>
                <a:cs typeface="Arial" panose="020B0604020202020204" pitchFamily="34" charset="0"/>
              </a:rPr>
              <a:t>NIH NIGMS R01 GM117126</a:t>
            </a:r>
            <a:endParaRPr lang="en-US" altLang="en-US" sz="1800" b="1" dirty="0" smtClean="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DOE-BER Integrated Diffraction Analysis Technologies (IDAT)</a:t>
            </a:r>
          </a:p>
          <a:p>
            <a:pPr algn="ctr" eaLnBrk="1" hangingPunct="1">
              <a:spcBef>
                <a:spcPts val="120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a:spcBef>
                <a:spcPts val="1200"/>
              </a:spcBef>
              <a:buNone/>
            </a:pPr>
            <a:r>
              <a:rPr lang="en-US" altLang="en-US" sz="1800" b="1" dirty="0" smtClean="0">
                <a:solidFill>
                  <a:srgbClr val="C00000"/>
                </a:solidFill>
                <a:cs typeface="Arial" panose="020B0604020202020204" pitchFamily="34" charset="0"/>
              </a:rPr>
              <a:t>NIH NIGMS P41 GM103393</a:t>
            </a:r>
          </a:p>
          <a:p>
            <a:pPr algn="ctr">
              <a:spcBef>
                <a:spcPts val="1200"/>
              </a:spcBef>
              <a:buNone/>
            </a:pPr>
            <a:r>
              <a:rPr lang="en-US" altLang="en-US" sz="1800" b="1" dirty="0" smtClean="0">
                <a:solidFill>
                  <a:srgbClr val="C00000"/>
                </a:solidFill>
                <a:cs typeface="Arial" panose="020B0604020202020204" pitchFamily="34" charset="0"/>
              </a:rPr>
              <a:t>NSF DBI-1625906</a:t>
            </a: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1718793" y="1074057"/>
            <a:ext cx="5664884" cy="923330"/>
          </a:xfrm>
          <a:prstGeom prst="rect">
            <a:avLst/>
          </a:prstGeom>
          <a:noFill/>
        </p:spPr>
        <p:txBody>
          <a:bodyPr wrap="none" rtlCol="0">
            <a:spAutoFit/>
          </a:bodyPr>
          <a:lstStyle/>
          <a:p>
            <a:pPr algn="ctr" fontAlgn="auto">
              <a:spcBef>
                <a:spcPts val="0"/>
              </a:spcBef>
              <a:spcAft>
                <a:spcPts val="0"/>
              </a:spcAft>
            </a:pPr>
            <a:r>
              <a:rPr lang="en-US" dirty="0" smtClean="0">
                <a:solidFill>
                  <a:srgbClr val="1F497D">
                    <a:lumMod val="75000"/>
                  </a:srgbClr>
                </a:solidFill>
                <a:cs typeface="Arial" panose="020B0604020202020204" pitchFamily="34" charset="0"/>
              </a:rPr>
              <a:t>Robert </a:t>
            </a:r>
            <a:r>
              <a:rPr lang="en-US" dirty="0">
                <a:solidFill>
                  <a:srgbClr val="1F497D">
                    <a:lumMod val="75000"/>
                  </a:srgbClr>
                </a:solidFill>
                <a:cs typeface="Arial" panose="020B0604020202020204" pitchFamily="34" charset="0"/>
              </a:rPr>
              <a:t>Stroud      James Fraser </a:t>
            </a:r>
            <a:endParaRPr lang="en-US" dirty="0" smtClean="0">
              <a:solidFill>
                <a:srgbClr val="1F497D">
                  <a:lumMod val="75000"/>
                </a:srgbClr>
              </a:solidFill>
              <a:cs typeface="Arial" panose="020B0604020202020204" pitchFamily="34" charset="0"/>
            </a:endParaRPr>
          </a:p>
          <a:p>
            <a:pPr algn="ctr" fontAlgn="auto">
              <a:spcBef>
                <a:spcPts val="0"/>
              </a:spcBef>
              <a:spcAft>
                <a:spcPts val="0"/>
              </a:spcAft>
            </a:pPr>
            <a:r>
              <a:rPr lang="en-US" dirty="0" smtClean="0">
                <a:solidFill>
                  <a:srgbClr val="663300"/>
                </a:solidFill>
                <a:cs typeface="Arial" panose="020B0604020202020204" pitchFamily="34" charset="0"/>
              </a:rPr>
              <a:t>Paul Adams   John </a:t>
            </a:r>
            <a:r>
              <a:rPr lang="en-US" dirty="0" err="1" smtClean="0">
                <a:solidFill>
                  <a:srgbClr val="663300"/>
                </a:solidFill>
                <a:cs typeface="Arial" panose="020B0604020202020204" pitchFamily="34" charset="0"/>
              </a:rPr>
              <a:t>Tainer</a:t>
            </a:r>
            <a:r>
              <a:rPr lang="en-US" dirty="0" smtClean="0">
                <a:solidFill>
                  <a:srgbClr val="663300"/>
                </a:solidFill>
                <a:cs typeface="Arial" panose="020B0604020202020204" pitchFamily="34" charset="0"/>
              </a:rPr>
              <a:t>   Greg </a:t>
            </a:r>
            <a:r>
              <a:rPr lang="en-US" dirty="0" err="1" smtClean="0">
                <a:solidFill>
                  <a:srgbClr val="663300"/>
                </a:solidFill>
                <a:cs typeface="Arial" panose="020B0604020202020204" pitchFamily="34" charset="0"/>
              </a:rPr>
              <a:t>Hura</a:t>
            </a:r>
            <a:r>
              <a:rPr lang="en-US" dirty="0" smtClean="0">
                <a:solidFill>
                  <a:srgbClr val="663300"/>
                </a:solidFill>
                <a:cs typeface="Arial" panose="020B0604020202020204" pitchFamily="34" charset="0"/>
              </a:rPr>
              <a:t>    Nick </a:t>
            </a:r>
            <a:r>
              <a:rPr lang="en-US" dirty="0" err="1" smtClean="0">
                <a:solidFill>
                  <a:srgbClr val="663300"/>
                </a:solidFill>
                <a:cs typeface="Arial" panose="020B0604020202020204" pitchFamily="34" charset="0"/>
              </a:rPr>
              <a:t>Sauter</a:t>
            </a:r>
            <a:endParaRPr lang="en-US" dirty="0">
              <a:solidFill>
                <a:srgbClr val="663300"/>
              </a:solidFill>
              <a:cs typeface="Arial" panose="020B0604020202020204" pitchFamily="34" charset="0"/>
            </a:endParaRPr>
          </a:p>
          <a:p>
            <a:pPr algn="ctr" fontAlgn="auto">
              <a:spcBef>
                <a:spcPts val="0"/>
              </a:spcBef>
              <a:spcAft>
                <a:spcPts val="0"/>
              </a:spcAft>
            </a:pPr>
            <a:r>
              <a:rPr lang="en-US" dirty="0" smtClean="0">
                <a:solidFill>
                  <a:prstClr val="black"/>
                </a:solidFill>
                <a:cs typeface="Arial" panose="020B0604020202020204" pitchFamily="34" charset="0"/>
              </a:rPr>
              <a:t>   </a:t>
            </a:r>
            <a:r>
              <a:rPr lang="en-US" dirty="0" err="1" smtClean="0">
                <a:solidFill>
                  <a:srgbClr val="C00000"/>
                </a:solidFill>
                <a:cs typeface="Arial" panose="020B0604020202020204" pitchFamily="34" charset="0"/>
              </a:rPr>
              <a:t>Aina</a:t>
            </a:r>
            <a:r>
              <a:rPr lang="en-US" dirty="0" smtClean="0">
                <a:solidFill>
                  <a:srgbClr val="C00000"/>
                </a:solidFill>
                <a:cs typeface="Arial" panose="020B0604020202020204" pitchFamily="34" charset="0"/>
              </a:rPr>
              <a:t> </a:t>
            </a:r>
            <a:r>
              <a:rPr lang="en-US" dirty="0">
                <a:solidFill>
                  <a:srgbClr val="C00000"/>
                </a:solidFill>
                <a:cs typeface="Arial" panose="020B0604020202020204" pitchFamily="34" charset="0"/>
              </a:rPr>
              <a:t>Cohen   </a:t>
            </a:r>
            <a:r>
              <a:rPr lang="en-US" dirty="0" smtClean="0">
                <a:solidFill>
                  <a:srgbClr val="C00000"/>
                </a:solidFill>
                <a:cs typeface="Arial" panose="020B0604020202020204" pitchFamily="34" charset="0"/>
              </a:rPr>
              <a:t>Art Lyubimov   Sabine </a:t>
            </a:r>
            <a:r>
              <a:rPr lang="en-US" dirty="0" err="1" smtClean="0">
                <a:solidFill>
                  <a:srgbClr val="C00000"/>
                </a:solidFill>
                <a:cs typeface="Arial" panose="020B0604020202020204" pitchFamily="34" charset="0"/>
              </a:rPr>
              <a:t>Hollatz</a:t>
            </a:r>
            <a:endParaRPr lang="en-US" dirty="0">
              <a:solidFill>
                <a:srgbClr val="C00000"/>
              </a:solidFill>
              <a:cs typeface="Arial" panose="020B0604020202020204" pitchFamily="34" charset="0"/>
            </a:endParaRPr>
          </a:p>
        </p:txBody>
      </p:sp>
    </p:spTree>
    <p:extLst>
      <p:ext uri="{BB962C8B-B14F-4D97-AF65-F5344CB8AC3E}">
        <p14:creationId xmlns:p14="http://schemas.microsoft.com/office/powerpoint/2010/main" val="1804881916"/>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6000" smtClean="0"/>
              <a:t>Adding noise</a:t>
            </a:r>
          </a:p>
        </p:txBody>
      </p:sp>
      <p:sp>
        <p:nvSpPr>
          <p:cNvPr id="38915"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p:txBody>
      </p:sp>
    </p:spTree>
    <p:extLst>
      <p:ext uri="{BB962C8B-B14F-4D97-AF65-F5344CB8AC3E}">
        <p14:creationId xmlns:p14="http://schemas.microsoft.com/office/powerpoint/2010/main" val="40492347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Oval 3"/>
          <p:cNvSpPr/>
          <p:nvPr/>
        </p:nvSpPr>
        <p:spPr>
          <a:xfrm>
            <a:off x="161925" y="2249488"/>
            <a:ext cx="2181225" cy="31334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4231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Magnet</a:t>
            </a:r>
            <a:endParaRPr lang="en-US" dirty="0"/>
          </a:p>
        </p:txBody>
      </p:sp>
      <p:sp>
        <p:nvSpPr>
          <p:cNvPr id="6" name="Can 5"/>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nvGrpSpPr>
          <p:cNvPr id="15" name="Group 14"/>
          <p:cNvGrpSpPr/>
          <p:nvPr/>
        </p:nvGrpSpPr>
        <p:grpSpPr>
          <a:xfrm>
            <a:off x="-708338" y="2472744"/>
            <a:ext cx="9672034" cy="1900979"/>
            <a:chOff x="-708338" y="2472744"/>
            <a:chExt cx="9672034" cy="1900979"/>
          </a:xfrm>
        </p:grpSpPr>
        <p:grpSp>
          <p:nvGrpSpPr>
            <p:cNvPr id="12" name="Group 11"/>
            <p:cNvGrpSpPr/>
            <p:nvPr/>
          </p:nvGrpSpPr>
          <p:grpSpPr>
            <a:xfrm>
              <a:off x="-708338" y="2472744"/>
              <a:ext cx="9672034" cy="1489656"/>
              <a:chOff x="-708338" y="2472744"/>
              <a:chExt cx="9672034" cy="1489656"/>
            </a:xfrm>
          </p:grpSpPr>
          <p:sp>
            <p:nvSpPr>
              <p:cNvPr id="10" name="Isosceles Triangle 9"/>
              <p:cNvSpPr/>
              <p:nvPr/>
            </p:nvSpPr>
            <p:spPr>
              <a:xfrm rot="16200000">
                <a:off x="5524501" y="1333499"/>
                <a:ext cx="533402" cy="4724400"/>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2472744"/>
                <a:ext cx="9672034" cy="146819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Lst>
                <a:ahLst/>
                <a:cxnLst>
                  <a:cxn ang="0">
                    <a:pos x="connsiteX0" y="connsiteY0"/>
                  </a:cxn>
                  <a:cxn ang="0">
                    <a:pos x="connsiteX1" y="connsiteY1"/>
                  </a:cxn>
                  <a:cxn ang="0">
                    <a:pos x="connsiteX2" y="connsiteY2"/>
                  </a:cxn>
                  <a:cxn ang="0">
                    <a:pos x="connsiteX3" y="connsiteY3"/>
                  </a:cxn>
                </a:cxnLst>
                <a:rect l="l" t="t" r="r" b="b"/>
                <a:pathLst>
                  <a:path w="9672034" h="1468191">
                    <a:moveTo>
                      <a:pt x="0" y="1468191"/>
                    </a:moveTo>
                    <a:lnTo>
                      <a:pt x="4275786" y="1468191"/>
                    </a:lnTo>
                    <a:cubicBezTo>
                      <a:pt x="5279802" y="1437403"/>
                      <a:pt x="5254512" y="1527824"/>
                      <a:pt x="6272011" y="1223493"/>
                    </a:cubicBezTo>
                    <a:lnTo>
                      <a:pt x="9672034" y="0"/>
                    </a:lnTo>
                  </a:path>
                </a:pathLst>
              </a:custGeom>
              <a:solidFill>
                <a:schemeClr val="bg1"/>
              </a:solid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13" name="TextBox 12"/>
            <p:cNvSpPr txBox="1"/>
            <p:nvPr/>
          </p:nvSpPr>
          <p:spPr>
            <a:xfrm>
              <a:off x="838200" y="3482659"/>
              <a:ext cx="1646605" cy="369332"/>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Arial"/>
                </a:rPr>
                <a:t>e</a:t>
              </a:r>
              <a:r>
                <a:rPr lang="en-US" dirty="0" smtClean="0">
                  <a:solidFill>
                    <a:srgbClr val="000000"/>
                  </a:solidFill>
                  <a:latin typeface="Arial"/>
                </a:rPr>
                <a:t>lectron beam</a:t>
              </a:r>
              <a:endParaRPr lang="en-US" dirty="0">
                <a:solidFill>
                  <a:srgbClr val="000000"/>
                </a:solidFill>
                <a:latin typeface="Arial"/>
              </a:endParaRPr>
            </a:p>
          </p:txBody>
        </p:sp>
        <p:sp>
          <p:nvSpPr>
            <p:cNvPr id="14" name="TextBox 13"/>
            <p:cNvSpPr txBox="1"/>
            <p:nvPr/>
          </p:nvSpPr>
          <p:spPr>
            <a:xfrm>
              <a:off x="6814477" y="4004391"/>
              <a:ext cx="979755"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X-rays !</a:t>
              </a:r>
              <a:endParaRPr lang="en-US" dirty="0">
                <a:solidFill>
                  <a:srgbClr val="000000"/>
                </a:solidFill>
                <a:latin typeface="Arial"/>
              </a:endParaRPr>
            </a:p>
          </p:txBody>
        </p:sp>
      </p:grpSp>
      <p:sp>
        <p:nvSpPr>
          <p:cNvPr id="7" name="Can 6"/>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Tree>
    <p:extLst>
      <p:ext uri="{BB962C8B-B14F-4D97-AF65-F5344CB8AC3E}">
        <p14:creationId xmlns:p14="http://schemas.microsoft.com/office/powerpoint/2010/main" val="42108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5400000" flipV="1">
            <a:off x="6914951" y="1771851"/>
            <a:ext cx="762001" cy="4533502"/>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dirty="0" smtClean="0"/>
              <a:t>Two Bending Magnets</a:t>
            </a:r>
            <a:endParaRPr lang="en-US" dirty="0"/>
          </a:p>
        </p:txBody>
      </p:sp>
      <p:sp>
        <p:nvSpPr>
          <p:cNvPr id="6" name="Can 5"/>
          <p:cNvSpPr/>
          <p:nvPr/>
        </p:nvSpPr>
        <p:spPr>
          <a:xfrm>
            <a:off x="2430475" y="4259687"/>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0" name="Isosceles Triangle 9"/>
          <p:cNvSpPr/>
          <p:nvPr/>
        </p:nvSpPr>
        <p:spPr>
          <a:xfrm rot="16200000">
            <a:off x="5406238" y="224638"/>
            <a:ext cx="762000" cy="6713524"/>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3576636"/>
            <a:ext cx="9699334" cy="38606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20938">
                <a:moveTo>
                  <a:pt x="0" y="1419705"/>
                </a:moveTo>
                <a:lnTo>
                  <a:pt x="3344" y="1410938"/>
                </a:lnTo>
                <a:cubicBezTo>
                  <a:pt x="4459" y="1408016"/>
                  <a:pt x="4683" y="-1396"/>
                  <a:pt x="5353" y="3"/>
                </a:cubicBezTo>
                <a:cubicBezTo>
                  <a:pt x="6025" y="8603"/>
                  <a:pt x="6485" y="1418798"/>
                  <a:pt x="7364" y="1419333"/>
                </a:cubicBezTo>
                <a:lnTo>
                  <a:pt x="10000" y="1420938"/>
                </a:ln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3" name="TextBox 12"/>
          <p:cNvSpPr txBox="1"/>
          <p:nvPr/>
        </p:nvSpPr>
        <p:spPr>
          <a:xfrm>
            <a:off x="464951" y="3482659"/>
            <a:ext cx="1249205" cy="369332"/>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Arial"/>
              </a:rPr>
              <a:t>e</a:t>
            </a:r>
            <a:r>
              <a:rPr lang="en-US" dirty="0" smtClean="0">
                <a:solidFill>
                  <a:srgbClr val="000000"/>
                </a:solidFill>
                <a:latin typeface="Arial"/>
              </a:rPr>
              <a:t>lectron beam</a:t>
            </a:r>
            <a:endParaRPr lang="en-US" dirty="0">
              <a:solidFill>
                <a:srgbClr val="000000"/>
              </a:solidFill>
              <a:latin typeface="Arial"/>
            </a:endParaRPr>
          </a:p>
        </p:txBody>
      </p:sp>
      <p:sp>
        <p:nvSpPr>
          <p:cNvPr id="7" name="Can 6"/>
          <p:cNvSpPr/>
          <p:nvPr/>
        </p:nvSpPr>
        <p:spPr>
          <a:xfrm>
            <a:off x="2430475" y="2133600"/>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6" name="Can 15"/>
          <p:cNvSpPr/>
          <p:nvPr/>
        </p:nvSpPr>
        <p:spPr>
          <a:xfrm>
            <a:off x="4800600" y="4266126"/>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4800600" y="2111059"/>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0" name="TextBox 19"/>
          <p:cNvSpPr txBox="1"/>
          <p:nvPr/>
        </p:nvSpPr>
        <p:spPr>
          <a:xfrm>
            <a:off x="7391400" y="4420706"/>
            <a:ext cx="1287532"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2x X-rays !</a:t>
            </a:r>
            <a:endParaRPr lang="en-US" dirty="0">
              <a:solidFill>
                <a:srgbClr val="000000"/>
              </a:solidFill>
              <a:latin typeface="Arial"/>
            </a:endParaRPr>
          </a:p>
        </p:txBody>
      </p:sp>
    </p:spTree>
    <p:extLst>
      <p:ext uri="{BB962C8B-B14F-4D97-AF65-F5344CB8AC3E}">
        <p14:creationId xmlns:p14="http://schemas.microsoft.com/office/powerpoint/2010/main" val="260809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Wiggler</a:t>
            </a:r>
            <a:endParaRPr lang="en-US" dirty="0"/>
          </a:p>
        </p:txBody>
      </p:sp>
      <p:sp>
        <p:nvSpPr>
          <p:cNvPr id="10" name="Isosceles Triangle 9"/>
          <p:cNvSpPr/>
          <p:nvPr/>
        </p:nvSpPr>
        <p:spPr>
          <a:xfrm rot="16200000">
            <a:off x="4752692" y="-267927"/>
            <a:ext cx="609602" cy="8438583"/>
          </a:xfrm>
          <a:prstGeom prst="triangle">
            <a:avLst>
              <a:gd name="adj" fmla="val 49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600200"/>
            <a:ext cx="1287532"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8x X-rays !</a:t>
            </a:r>
            <a:endParaRPr lang="en-US" dirty="0">
              <a:solidFill>
                <a:srgbClr val="000000"/>
              </a:solidFill>
              <a:latin typeface="Arial"/>
            </a:endParaRPr>
          </a:p>
        </p:txBody>
      </p:sp>
    </p:spTree>
    <p:extLst>
      <p:ext uri="{BB962C8B-B14F-4D97-AF65-F5344CB8AC3E}">
        <p14:creationId xmlns:p14="http://schemas.microsoft.com/office/powerpoint/2010/main" val="80873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Undulator</a:t>
            </a:r>
            <a:endParaRPr lang="en-US" dirty="0"/>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600200"/>
            <a:ext cx="1486304"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&gt; 8x X-rays !</a:t>
            </a:r>
            <a:endParaRPr lang="en-US" dirty="0">
              <a:solidFill>
                <a:srgbClr val="000000"/>
              </a:solidFill>
              <a:latin typeface="Arial"/>
            </a:endParaRPr>
          </a:p>
        </p:txBody>
      </p:sp>
      <p:sp>
        <p:nvSpPr>
          <p:cNvPr id="26" name="Freeform 25"/>
          <p:cNvSpPr/>
          <p:nvPr/>
        </p:nvSpPr>
        <p:spPr>
          <a:xfrm>
            <a:off x="1001570" y="3668309"/>
            <a:ext cx="8024259" cy="67062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34165">
                <a:moveTo>
                  <a:pt x="0" y="14001"/>
                </a:moveTo>
                <a:cubicBezTo>
                  <a:pt x="527" y="13853"/>
                  <a:pt x="706" y="8677"/>
                  <a:pt x="1075" y="9342"/>
                </a:cubicBezTo>
                <a:cubicBezTo>
                  <a:pt x="1444" y="10007"/>
                  <a:pt x="1834" y="18215"/>
                  <a:pt x="2214" y="17993"/>
                </a:cubicBezTo>
                <a:cubicBezTo>
                  <a:pt x="2594" y="17771"/>
                  <a:pt x="2971" y="7125"/>
                  <a:pt x="3353" y="8012"/>
                </a:cubicBezTo>
                <a:cubicBezTo>
                  <a:pt x="3736" y="8899"/>
                  <a:pt x="4124" y="24315"/>
                  <a:pt x="4509" y="23317"/>
                </a:cubicBezTo>
                <a:cubicBezTo>
                  <a:pt x="4894" y="22319"/>
                  <a:pt x="5280" y="1245"/>
                  <a:pt x="5665" y="2022"/>
                </a:cubicBezTo>
                <a:cubicBezTo>
                  <a:pt x="6050" y="2799"/>
                  <a:pt x="6441" y="28309"/>
                  <a:pt x="6821" y="27976"/>
                </a:cubicBezTo>
                <a:cubicBezTo>
                  <a:pt x="7201" y="27643"/>
                  <a:pt x="7578" y="-972"/>
                  <a:pt x="7944" y="26"/>
                </a:cubicBezTo>
                <a:cubicBezTo>
                  <a:pt x="8310" y="1024"/>
                  <a:pt x="8675" y="31486"/>
                  <a:pt x="9018" y="33966"/>
                </a:cubicBezTo>
                <a:cubicBezTo>
                  <a:pt x="9361" y="36446"/>
                  <a:pt x="9837" y="14975"/>
                  <a:pt x="10000" y="1490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6523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500"/>
                                        <p:tgtEl>
                                          <p:spTgt spid="26"/>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2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english.shb.cas.cn/rh/rp/200909/W020090902757508577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10451" cy="6754326"/>
          </a:xfrm>
          <a:prstGeom prst="rect">
            <a:avLst/>
          </a:prstGeom>
          <a:noFill/>
          <a:extLst>
            <a:ext uri="{909E8E84-426E-40DD-AFC4-6F175D3DCCD1}">
              <a14:hiddenFill xmlns:a14="http://schemas.microsoft.com/office/drawing/2010/main">
                <a:solidFill>
                  <a:srgbClr val="FFFFFF"/>
                </a:solidFill>
              </a14:hiddenFill>
            </a:ext>
          </a:extLst>
        </p:spPr>
      </p:pic>
      <p:sp>
        <p:nvSpPr>
          <p:cNvPr id="389122" name="Rectangle 2"/>
          <p:cNvSpPr>
            <a:spLocks noGrp="1" noChangeArrowheads="1"/>
          </p:cNvSpPr>
          <p:nvPr>
            <p:ph type="title"/>
          </p:nvPr>
        </p:nvSpPr>
        <p:spPr>
          <a:xfrm>
            <a:off x="457200" y="0"/>
            <a:ext cx="8229600" cy="1143000"/>
          </a:xfrm>
        </p:spPr>
        <p:txBody>
          <a:bodyPr/>
          <a:lstStyle/>
          <a:p>
            <a:r>
              <a:rPr lang="en-US" dirty="0" err="1" smtClean="0"/>
              <a:t>Undulator</a:t>
            </a:r>
            <a:r>
              <a:rPr lang="en-US" dirty="0" smtClean="0"/>
              <a:t> emission spectrum</a:t>
            </a:r>
            <a:endParaRPr lang="en-US" dirty="0"/>
          </a:p>
        </p:txBody>
      </p:sp>
    </p:spTree>
    <p:extLst>
      <p:ext uri="{BB962C8B-B14F-4D97-AF65-F5344CB8AC3E}">
        <p14:creationId xmlns:p14="http://schemas.microsoft.com/office/powerpoint/2010/main" val="2680558584"/>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XFEL </a:t>
            </a:r>
            <a:r>
              <a:rPr lang="en-US" dirty="0" err="1" smtClean="0"/>
              <a:t>Undulator</a:t>
            </a:r>
            <a:endParaRPr lang="en-US" dirty="0"/>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224459"/>
            <a:ext cx="1479892" cy="646331"/>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same X-rays</a:t>
            </a:r>
          </a:p>
          <a:p>
            <a:pPr fontAlgn="auto">
              <a:spcBef>
                <a:spcPts val="0"/>
              </a:spcBef>
              <a:spcAft>
                <a:spcPts val="0"/>
              </a:spcAft>
            </a:pPr>
            <a:r>
              <a:rPr lang="en-US" dirty="0">
                <a:solidFill>
                  <a:srgbClr val="000000"/>
                </a:solidFill>
                <a:latin typeface="Arial"/>
              </a:rPr>
              <a:t>s</a:t>
            </a:r>
            <a:r>
              <a:rPr lang="en-US" dirty="0" smtClean="0">
                <a:solidFill>
                  <a:srgbClr val="000000"/>
                </a:solidFill>
                <a:latin typeface="Arial"/>
              </a:rPr>
              <a:t>hort pulse</a:t>
            </a:r>
            <a:endParaRPr lang="en-US" dirty="0">
              <a:solidFill>
                <a:srgbClr val="000000"/>
              </a:solidFill>
              <a:latin typeface="Arial"/>
            </a:endParaRPr>
          </a:p>
        </p:txBody>
      </p:sp>
      <p:grpSp>
        <p:nvGrpSpPr>
          <p:cNvPr id="32" name="Group 31"/>
          <p:cNvGrpSpPr/>
          <p:nvPr/>
        </p:nvGrpSpPr>
        <p:grpSpPr>
          <a:xfrm>
            <a:off x="-6376671" y="2232341"/>
            <a:ext cx="7299113" cy="1394141"/>
            <a:chOff x="1152193" y="2336440"/>
            <a:chExt cx="7299113" cy="1394141"/>
          </a:xfrm>
        </p:grpSpPr>
        <p:sp>
          <p:nvSpPr>
            <p:cNvPr id="33" name="Can 32"/>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4" name="Can 33"/>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5" name="Can 3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6" name="Can 35"/>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7" name="Can 36"/>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8" name="Can 37"/>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9" name="Can 38"/>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0" name="Can 3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grpSp>
        <p:nvGrpSpPr>
          <p:cNvPr id="41" name="Group 40"/>
          <p:cNvGrpSpPr/>
          <p:nvPr/>
        </p:nvGrpSpPr>
        <p:grpSpPr>
          <a:xfrm>
            <a:off x="-6403133" y="4351989"/>
            <a:ext cx="7299108" cy="1378039"/>
            <a:chOff x="692691" y="4485068"/>
            <a:chExt cx="7299108" cy="1378039"/>
          </a:xfrm>
        </p:grpSpPr>
        <p:sp>
          <p:nvSpPr>
            <p:cNvPr id="42" name="Can 41"/>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3" name="Can 42"/>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4" name="Can 4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5" name="Can 44"/>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6" name="Can 45"/>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7" name="Can 46"/>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8" name="Can 47"/>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9" name="Can 4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sp>
        <p:nvSpPr>
          <p:cNvPr id="3" name="Oval 2"/>
          <p:cNvSpPr/>
          <p:nvPr/>
        </p:nvSpPr>
        <p:spPr>
          <a:xfrm>
            <a:off x="309949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01636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93323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85010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76697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503175" y="3609444"/>
            <a:ext cx="5785806" cy="701165"/>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170 w 10000"/>
              <a:gd name="connsiteY2" fmla="*/ 32466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170 w 10000"/>
              <a:gd name="connsiteY2" fmla="*/ 32466 h 34165"/>
              <a:gd name="connsiteX3" fmla="*/ 3364 w 10000"/>
              <a:gd name="connsiteY3" fmla="*/ 1228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72"/>
              <a:gd name="connsiteX1" fmla="*/ 1075 w 10000"/>
              <a:gd name="connsiteY1" fmla="*/ 749 h 34172"/>
              <a:gd name="connsiteX2" fmla="*/ 2170 w 10000"/>
              <a:gd name="connsiteY2" fmla="*/ 32466 h 34172"/>
              <a:gd name="connsiteX3" fmla="*/ 3364 w 10000"/>
              <a:gd name="connsiteY3" fmla="*/ 1228 h 34172"/>
              <a:gd name="connsiteX4" fmla="*/ 4476 w 10000"/>
              <a:gd name="connsiteY4" fmla="*/ 34172 h 34172"/>
              <a:gd name="connsiteX5" fmla="*/ 5665 w 10000"/>
              <a:gd name="connsiteY5" fmla="*/ 2022 h 34172"/>
              <a:gd name="connsiteX6" fmla="*/ 6821 w 10000"/>
              <a:gd name="connsiteY6" fmla="*/ 27976 h 34172"/>
              <a:gd name="connsiteX7" fmla="*/ 7944 w 10000"/>
              <a:gd name="connsiteY7" fmla="*/ 26 h 34172"/>
              <a:gd name="connsiteX8" fmla="*/ 9018 w 10000"/>
              <a:gd name="connsiteY8" fmla="*/ 33966 h 34172"/>
              <a:gd name="connsiteX9" fmla="*/ 10000 w 10000"/>
              <a:gd name="connsiteY9" fmla="*/ 14904 h 34172"/>
              <a:gd name="connsiteX0" fmla="*/ 0 w 10000"/>
              <a:gd name="connsiteY0" fmla="*/ 14266 h 34438"/>
              <a:gd name="connsiteX1" fmla="*/ 1075 w 10000"/>
              <a:gd name="connsiteY1" fmla="*/ 1014 h 34438"/>
              <a:gd name="connsiteX2" fmla="*/ 2170 w 10000"/>
              <a:gd name="connsiteY2" fmla="*/ 32731 h 34438"/>
              <a:gd name="connsiteX3" fmla="*/ 3364 w 10000"/>
              <a:gd name="connsiteY3" fmla="*/ 1493 h 34438"/>
              <a:gd name="connsiteX4" fmla="*/ 4476 w 10000"/>
              <a:gd name="connsiteY4" fmla="*/ 34437 h 34438"/>
              <a:gd name="connsiteX5" fmla="*/ 5665 w 10000"/>
              <a:gd name="connsiteY5" fmla="*/ 26 h 34438"/>
              <a:gd name="connsiteX6" fmla="*/ 6821 w 10000"/>
              <a:gd name="connsiteY6" fmla="*/ 28241 h 34438"/>
              <a:gd name="connsiteX7" fmla="*/ 7944 w 10000"/>
              <a:gd name="connsiteY7" fmla="*/ 291 h 34438"/>
              <a:gd name="connsiteX8" fmla="*/ 9018 w 10000"/>
              <a:gd name="connsiteY8" fmla="*/ 34231 h 34438"/>
              <a:gd name="connsiteX9" fmla="*/ 10000 w 10000"/>
              <a:gd name="connsiteY9" fmla="*/ 15169 h 34438"/>
              <a:gd name="connsiteX0" fmla="*/ 0 w 10000"/>
              <a:gd name="connsiteY0" fmla="*/ 14241 h 34413"/>
              <a:gd name="connsiteX1" fmla="*/ 1075 w 10000"/>
              <a:gd name="connsiteY1" fmla="*/ 989 h 34413"/>
              <a:gd name="connsiteX2" fmla="*/ 2170 w 10000"/>
              <a:gd name="connsiteY2" fmla="*/ 32706 h 34413"/>
              <a:gd name="connsiteX3" fmla="*/ 3364 w 10000"/>
              <a:gd name="connsiteY3" fmla="*/ 1468 h 34413"/>
              <a:gd name="connsiteX4" fmla="*/ 4476 w 10000"/>
              <a:gd name="connsiteY4" fmla="*/ 34412 h 34413"/>
              <a:gd name="connsiteX5" fmla="*/ 5665 w 10000"/>
              <a:gd name="connsiteY5" fmla="*/ 1 h 34413"/>
              <a:gd name="connsiteX6" fmla="*/ 6810 w 10000"/>
              <a:gd name="connsiteY6" fmla="*/ 34096 h 34413"/>
              <a:gd name="connsiteX7" fmla="*/ 7944 w 10000"/>
              <a:gd name="connsiteY7" fmla="*/ 266 h 34413"/>
              <a:gd name="connsiteX8" fmla="*/ 9018 w 10000"/>
              <a:gd name="connsiteY8" fmla="*/ 34206 h 34413"/>
              <a:gd name="connsiteX9" fmla="*/ 10000 w 10000"/>
              <a:gd name="connsiteY9" fmla="*/ 15144 h 34413"/>
              <a:gd name="connsiteX0" fmla="*/ 0 w 10000"/>
              <a:gd name="connsiteY0" fmla="*/ 14241 h 34853"/>
              <a:gd name="connsiteX1" fmla="*/ 1075 w 10000"/>
              <a:gd name="connsiteY1" fmla="*/ 989 h 34853"/>
              <a:gd name="connsiteX2" fmla="*/ 2170 w 10000"/>
              <a:gd name="connsiteY2" fmla="*/ 32706 h 34853"/>
              <a:gd name="connsiteX3" fmla="*/ 3364 w 10000"/>
              <a:gd name="connsiteY3" fmla="*/ 1468 h 34853"/>
              <a:gd name="connsiteX4" fmla="*/ 4476 w 10000"/>
              <a:gd name="connsiteY4" fmla="*/ 34412 h 34853"/>
              <a:gd name="connsiteX5" fmla="*/ 5665 w 10000"/>
              <a:gd name="connsiteY5" fmla="*/ 1 h 34853"/>
              <a:gd name="connsiteX6" fmla="*/ 6810 w 10000"/>
              <a:gd name="connsiteY6" fmla="*/ 34096 h 34853"/>
              <a:gd name="connsiteX7" fmla="*/ 7944 w 10000"/>
              <a:gd name="connsiteY7" fmla="*/ 266 h 34853"/>
              <a:gd name="connsiteX8" fmla="*/ 9018 w 10000"/>
              <a:gd name="connsiteY8" fmla="*/ 34658 h 34853"/>
              <a:gd name="connsiteX9" fmla="*/ 10000 w 10000"/>
              <a:gd name="connsiteY9" fmla="*/ 15144 h 34853"/>
              <a:gd name="connsiteX0" fmla="*/ 0 w 10033"/>
              <a:gd name="connsiteY0" fmla="*/ 35498 h 35498"/>
              <a:gd name="connsiteX1" fmla="*/ 1108 w 10033"/>
              <a:gd name="connsiteY1" fmla="*/ 989 h 35498"/>
              <a:gd name="connsiteX2" fmla="*/ 2203 w 10033"/>
              <a:gd name="connsiteY2" fmla="*/ 32706 h 35498"/>
              <a:gd name="connsiteX3" fmla="*/ 3397 w 10033"/>
              <a:gd name="connsiteY3" fmla="*/ 1468 h 35498"/>
              <a:gd name="connsiteX4" fmla="*/ 4509 w 10033"/>
              <a:gd name="connsiteY4" fmla="*/ 34412 h 35498"/>
              <a:gd name="connsiteX5" fmla="*/ 5698 w 10033"/>
              <a:gd name="connsiteY5" fmla="*/ 1 h 35498"/>
              <a:gd name="connsiteX6" fmla="*/ 6843 w 10033"/>
              <a:gd name="connsiteY6" fmla="*/ 34096 h 35498"/>
              <a:gd name="connsiteX7" fmla="*/ 7977 w 10033"/>
              <a:gd name="connsiteY7" fmla="*/ 266 h 35498"/>
              <a:gd name="connsiteX8" fmla="*/ 9051 w 10033"/>
              <a:gd name="connsiteY8" fmla="*/ 34658 h 35498"/>
              <a:gd name="connsiteX9" fmla="*/ 10033 w 10033"/>
              <a:gd name="connsiteY9" fmla="*/ 15144 h 35498"/>
              <a:gd name="connsiteX0" fmla="*/ 0 w 8925"/>
              <a:gd name="connsiteY0" fmla="*/ 989 h 34853"/>
              <a:gd name="connsiteX1" fmla="*/ 1095 w 8925"/>
              <a:gd name="connsiteY1" fmla="*/ 32706 h 34853"/>
              <a:gd name="connsiteX2" fmla="*/ 2289 w 8925"/>
              <a:gd name="connsiteY2" fmla="*/ 1468 h 34853"/>
              <a:gd name="connsiteX3" fmla="*/ 3401 w 8925"/>
              <a:gd name="connsiteY3" fmla="*/ 34412 h 34853"/>
              <a:gd name="connsiteX4" fmla="*/ 4590 w 8925"/>
              <a:gd name="connsiteY4" fmla="*/ 1 h 34853"/>
              <a:gd name="connsiteX5" fmla="*/ 5735 w 8925"/>
              <a:gd name="connsiteY5" fmla="*/ 34096 h 34853"/>
              <a:gd name="connsiteX6" fmla="*/ 6869 w 8925"/>
              <a:gd name="connsiteY6" fmla="*/ 266 h 34853"/>
              <a:gd name="connsiteX7" fmla="*/ 7943 w 8925"/>
              <a:gd name="connsiteY7" fmla="*/ 34658 h 34853"/>
              <a:gd name="connsiteX8" fmla="*/ 8925 w 8925"/>
              <a:gd name="connsiteY8" fmla="*/ 15144 h 34853"/>
              <a:gd name="connsiteX0" fmla="*/ 0 w 10000"/>
              <a:gd name="connsiteY0" fmla="*/ 603 h 10319"/>
              <a:gd name="connsiteX1" fmla="*/ 2565 w 10000"/>
              <a:gd name="connsiteY1" fmla="*/ 740 h 10319"/>
              <a:gd name="connsiteX2" fmla="*/ 3811 w 10000"/>
              <a:gd name="connsiteY2" fmla="*/ 10192 h 10319"/>
              <a:gd name="connsiteX3" fmla="*/ 5143 w 10000"/>
              <a:gd name="connsiteY3" fmla="*/ 319 h 10319"/>
              <a:gd name="connsiteX4" fmla="*/ 6426 w 10000"/>
              <a:gd name="connsiteY4" fmla="*/ 10102 h 10319"/>
              <a:gd name="connsiteX5" fmla="*/ 7696 w 10000"/>
              <a:gd name="connsiteY5" fmla="*/ 395 h 10319"/>
              <a:gd name="connsiteX6" fmla="*/ 8900 w 10000"/>
              <a:gd name="connsiteY6" fmla="*/ 10263 h 10319"/>
              <a:gd name="connsiteX7" fmla="*/ 10000 w 10000"/>
              <a:gd name="connsiteY7" fmla="*/ 4664 h 10319"/>
              <a:gd name="connsiteX0" fmla="*/ 0 w 7435"/>
              <a:gd name="connsiteY0" fmla="*/ 422 h 10001"/>
              <a:gd name="connsiteX1" fmla="*/ 1246 w 7435"/>
              <a:gd name="connsiteY1" fmla="*/ 9874 h 10001"/>
              <a:gd name="connsiteX2" fmla="*/ 2578 w 7435"/>
              <a:gd name="connsiteY2" fmla="*/ 1 h 10001"/>
              <a:gd name="connsiteX3" fmla="*/ 3861 w 7435"/>
              <a:gd name="connsiteY3" fmla="*/ 9784 h 10001"/>
              <a:gd name="connsiteX4" fmla="*/ 5131 w 7435"/>
              <a:gd name="connsiteY4" fmla="*/ 77 h 10001"/>
              <a:gd name="connsiteX5" fmla="*/ 6335 w 7435"/>
              <a:gd name="connsiteY5" fmla="*/ 9945 h 10001"/>
              <a:gd name="connsiteX6" fmla="*/ 7435 w 7435"/>
              <a:gd name="connsiteY6" fmla="*/ 4346 h 10001"/>
              <a:gd name="connsiteX0" fmla="*/ 135 w 10135"/>
              <a:gd name="connsiteY0" fmla="*/ 673 h 10251"/>
              <a:gd name="connsiteX1" fmla="*/ 120 w 10135"/>
              <a:gd name="connsiteY1" fmla="*/ 707 h 10251"/>
              <a:gd name="connsiteX2" fmla="*/ 1811 w 10135"/>
              <a:gd name="connsiteY2" fmla="*/ 10124 h 10251"/>
              <a:gd name="connsiteX3" fmla="*/ 3602 w 10135"/>
              <a:gd name="connsiteY3" fmla="*/ 252 h 10251"/>
              <a:gd name="connsiteX4" fmla="*/ 5328 w 10135"/>
              <a:gd name="connsiteY4" fmla="*/ 10034 h 10251"/>
              <a:gd name="connsiteX5" fmla="*/ 7036 w 10135"/>
              <a:gd name="connsiteY5" fmla="*/ 328 h 10251"/>
              <a:gd name="connsiteX6" fmla="*/ 8656 w 10135"/>
              <a:gd name="connsiteY6" fmla="*/ 10195 h 10251"/>
              <a:gd name="connsiteX7" fmla="*/ 10135 w 10135"/>
              <a:gd name="connsiteY7" fmla="*/ 4597 h 10251"/>
              <a:gd name="connsiteX0" fmla="*/ 653 w 10653"/>
              <a:gd name="connsiteY0" fmla="*/ 422 h 10000"/>
              <a:gd name="connsiteX1" fmla="*/ 54 w 10653"/>
              <a:gd name="connsiteY1" fmla="*/ 2013 h 10000"/>
              <a:gd name="connsiteX2" fmla="*/ 2329 w 10653"/>
              <a:gd name="connsiteY2" fmla="*/ 9873 h 10000"/>
              <a:gd name="connsiteX3" fmla="*/ 4120 w 10653"/>
              <a:gd name="connsiteY3" fmla="*/ 1 h 10000"/>
              <a:gd name="connsiteX4" fmla="*/ 5846 w 10653"/>
              <a:gd name="connsiteY4" fmla="*/ 9783 h 10000"/>
              <a:gd name="connsiteX5" fmla="*/ 7554 w 10653"/>
              <a:gd name="connsiteY5" fmla="*/ 77 h 10000"/>
              <a:gd name="connsiteX6" fmla="*/ 9174 w 10653"/>
              <a:gd name="connsiteY6" fmla="*/ 9944 h 10000"/>
              <a:gd name="connsiteX7" fmla="*/ 10653 w 10653"/>
              <a:gd name="connsiteY7" fmla="*/ 4346 h 10000"/>
              <a:gd name="connsiteX0" fmla="*/ 1 w 10851"/>
              <a:gd name="connsiteY0" fmla="*/ 5742 h 10000"/>
              <a:gd name="connsiteX1" fmla="*/ 252 w 10851"/>
              <a:gd name="connsiteY1" fmla="*/ 2013 h 10000"/>
              <a:gd name="connsiteX2" fmla="*/ 2527 w 10851"/>
              <a:gd name="connsiteY2" fmla="*/ 9873 h 10000"/>
              <a:gd name="connsiteX3" fmla="*/ 4318 w 10851"/>
              <a:gd name="connsiteY3" fmla="*/ 1 h 10000"/>
              <a:gd name="connsiteX4" fmla="*/ 6044 w 10851"/>
              <a:gd name="connsiteY4" fmla="*/ 9783 h 10000"/>
              <a:gd name="connsiteX5" fmla="*/ 7752 w 10851"/>
              <a:gd name="connsiteY5" fmla="*/ 77 h 10000"/>
              <a:gd name="connsiteX6" fmla="*/ 9372 w 10851"/>
              <a:gd name="connsiteY6" fmla="*/ 9944 h 10000"/>
              <a:gd name="connsiteX7" fmla="*/ 10851 w 10851"/>
              <a:gd name="connsiteY7" fmla="*/ 4346 h 10000"/>
              <a:gd name="connsiteX0" fmla="*/ 1 w 10851"/>
              <a:gd name="connsiteY0" fmla="*/ 6151 h 10409"/>
              <a:gd name="connsiteX1" fmla="*/ 869 w 10851"/>
              <a:gd name="connsiteY1" fmla="*/ 216 h 10409"/>
              <a:gd name="connsiteX2" fmla="*/ 2527 w 10851"/>
              <a:gd name="connsiteY2" fmla="*/ 10282 h 10409"/>
              <a:gd name="connsiteX3" fmla="*/ 4318 w 10851"/>
              <a:gd name="connsiteY3" fmla="*/ 410 h 10409"/>
              <a:gd name="connsiteX4" fmla="*/ 6044 w 10851"/>
              <a:gd name="connsiteY4" fmla="*/ 10192 h 10409"/>
              <a:gd name="connsiteX5" fmla="*/ 7752 w 10851"/>
              <a:gd name="connsiteY5" fmla="*/ 486 h 10409"/>
              <a:gd name="connsiteX6" fmla="*/ 9372 w 10851"/>
              <a:gd name="connsiteY6" fmla="*/ 10353 h 10409"/>
              <a:gd name="connsiteX7" fmla="*/ 10851 w 10851"/>
              <a:gd name="connsiteY7" fmla="*/ 4755 h 10409"/>
              <a:gd name="connsiteX0" fmla="*/ 1 w 10851"/>
              <a:gd name="connsiteY0" fmla="*/ 6151 h 10409"/>
              <a:gd name="connsiteX1" fmla="*/ 869 w 10851"/>
              <a:gd name="connsiteY1" fmla="*/ 216 h 10409"/>
              <a:gd name="connsiteX2" fmla="*/ 2527 w 10851"/>
              <a:gd name="connsiteY2" fmla="*/ 10282 h 10409"/>
              <a:gd name="connsiteX3" fmla="*/ 4318 w 10851"/>
              <a:gd name="connsiteY3" fmla="*/ 410 h 10409"/>
              <a:gd name="connsiteX4" fmla="*/ 6044 w 10851"/>
              <a:gd name="connsiteY4" fmla="*/ 10192 h 10409"/>
              <a:gd name="connsiteX5" fmla="*/ 7752 w 10851"/>
              <a:gd name="connsiteY5" fmla="*/ 486 h 10409"/>
              <a:gd name="connsiteX6" fmla="*/ 9372 w 10851"/>
              <a:gd name="connsiteY6" fmla="*/ 10353 h 10409"/>
              <a:gd name="connsiteX7" fmla="*/ 10851 w 10851"/>
              <a:gd name="connsiteY7" fmla="*/ 4755 h 10409"/>
              <a:gd name="connsiteX0" fmla="*/ 67 w 10917"/>
              <a:gd name="connsiteY0" fmla="*/ 6024 h 10282"/>
              <a:gd name="connsiteX1" fmla="*/ 935 w 10917"/>
              <a:gd name="connsiteY1" fmla="*/ 89 h 10282"/>
              <a:gd name="connsiteX2" fmla="*/ 2593 w 10917"/>
              <a:gd name="connsiteY2" fmla="*/ 10155 h 10282"/>
              <a:gd name="connsiteX3" fmla="*/ 4384 w 10917"/>
              <a:gd name="connsiteY3" fmla="*/ 283 h 10282"/>
              <a:gd name="connsiteX4" fmla="*/ 6110 w 10917"/>
              <a:gd name="connsiteY4" fmla="*/ 10065 h 10282"/>
              <a:gd name="connsiteX5" fmla="*/ 7818 w 10917"/>
              <a:gd name="connsiteY5" fmla="*/ 359 h 10282"/>
              <a:gd name="connsiteX6" fmla="*/ 9438 w 10917"/>
              <a:gd name="connsiteY6" fmla="*/ 10226 h 10282"/>
              <a:gd name="connsiteX7" fmla="*/ 10917 w 10917"/>
              <a:gd name="connsiteY7" fmla="*/ 4628 h 10282"/>
              <a:gd name="connsiteX0" fmla="*/ 154 w 11004"/>
              <a:gd name="connsiteY0" fmla="*/ 5949 h 10207"/>
              <a:gd name="connsiteX1" fmla="*/ 1022 w 11004"/>
              <a:gd name="connsiteY1" fmla="*/ 14 h 10207"/>
              <a:gd name="connsiteX2" fmla="*/ 2680 w 11004"/>
              <a:gd name="connsiteY2" fmla="*/ 10080 h 10207"/>
              <a:gd name="connsiteX3" fmla="*/ 4471 w 11004"/>
              <a:gd name="connsiteY3" fmla="*/ 208 h 10207"/>
              <a:gd name="connsiteX4" fmla="*/ 6197 w 11004"/>
              <a:gd name="connsiteY4" fmla="*/ 9990 h 10207"/>
              <a:gd name="connsiteX5" fmla="*/ 7905 w 11004"/>
              <a:gd name="connsiteY5" fmla="*/ 284 h 10207"/>
              <a:gd name="connsiteX6" fmla="*/ 9525 w 11004"/>
              <a:gd name="connsiteY6" fmla="*/ 10151 h 10207"/>
              <a:gd name="connsiteX7" fmla="*/ 11004 w 11004"/>
              <a:gd name="connsiteY7" fmla="*/ 4553 h 10207"/>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584"/>
              <a:gd name="connsiteY0" fmla="*/ 3760 h 10354"/>
              <a:gd name="connsiteX1" fmla="*/ 602 w 10584"/>
              <a:gd name="connsiteY1" fmla="*/ 161 h 10354"/>
              <a:gd name="connsiteX2" fmla="*/ 2260 w 10584"/>
              <a:gd name="connsiteY2" fmla="*/ 10227 h 10354"/>
              <a:gd name="connsiteX3" fmla="*/ 4051 w 10584"/>
              <a:gd name="connsiteY3" fmla="*/ 355 h 10354"/>
              <a:gd name="connsiteX4" fmla="*/ 5777 w 10584"/>
              <a:gd name="connsiteY4" fmla="*/ 10137 h 10354"/>
              <a:gd name="connsiteX5" fmla="*/ 7485 w 10584"/>
              <a:gd name="connsiteY5" fmla="*/ 431 h 10354"/>
              <a:gd name="connsiteX6" fmla="*/ 9105 w 10584"/>
              <a:gd name="connsiteY6" fmla="*/ 10298 h 10354"/>
              <a:gd name="connsiteX7" fmla="*/ 10584 w 10584"/>
              <a:gd name="connsiteY7" fmla="*/ 4700 h 10354"/>
              <a:gd name="connsiteX0" fmla="*/ 0 w 10866"/>
              <a:gd name="connsiteY0" fmla="*/ 5860 h 10248"/>
              <a:gd name="connsiteX1" fmla="*/ 884 w 10866"/>
              <a:gd name="connsiteY1" fmla="*/ 55 h 10248"/>
              <a:gd name="connsiteX2" fmla="*/ 2542 w 10866"/>
              <a:gd name="connsiteY2" fmla="*/ 10121 h 10248"/>
              <a:gd name="connsiteX3" fmla="*/ 4333 w 10866"/>
              <a:gd name="connsiteY3" fmla="*/ 249 h 10248"/>
              <a:gd name="connsiteX4" fmla="*/ 6059 w 10866"/>
              <a:gd name="connsiteY4" fmla="*/ 10031 h 10248"/>
              <a:gd name="connsiteX5" fmla="*/ 7767 w 10866"/>
              <a:gd name="connsiteY5" fmla="*/ 325 h 10248"/>
              <a:gd name="connsiteX6" fmla="*/ 9387 w 10866"/>
              <a:gd name="connsiteY6" fmla="*/ 10192 h 10248"/>
              <a:gd name="connsiteX7" fmla="*/ 10866 w 10866"/>
              <a:gd name="connsiteY7" fmla="*/ 4594 h 1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66" h="10248">
                <a:moveTo>
                  <a:pt x="0" y="5860"/>
                </a:moveTo>
                <a:cubicBezTo>
                  <a:pt x="-2" y="5866"/>
                  <a:pt x="460" y="-655"/>
                  <a:pt x="884" y="55"/>
                </a:cubicBezTo>
                <a:cubicBezTo>
                  <a:pt x="1308" y="765"/>
                  <a:pt x="1967" y="10089"/>
                  <a:pt x="2542" y="10121"/>
                </a:cubicBezTo>
                <a:cubicBezTo>
                  <a:pt x="3117" y="10153"/>
                  <a:pt x="3747" y="264"/>
                  <a:pt x="4333" y="249"/>
                </a:cubicBezTo>
                <a:cubicBezTo>
                  <a:pt x="4920" y="234"/>
                  <a:pt x="5486" y="10018"/>
                  <a:pt x="6059" y="10031"/>
                </a:cubicBezTo>
                <a:cubicBezTo>
                  <a:pt x="6632" y="10043"/>
                  <a:pt x="7213" y="298"/>
                  <a:pt x="7767" y="325"/>
                </a:cubicBezTo>
                <a:cubicBezTo>
                  <a:pt x="8323" y="352"/>
                  <a:pt x="8869" y="9480"/>
                  <a:pt x="9387" y="10192"/>
                </a:cubicBezTo>
                <a:cubicBezTo>
                  <a:pt x="9903" y="10904"/>
                  <a:pt x="10620" y="4614"/>
                  <a:pt x="10866" y="459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1690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6" presetClass="emph" presetSubtype="0" fill="hold" grpId="0" nodeType="withEffect">
                                  <p:stCondLst>
                                    <p:cond delay="0"/>
                                  </p:stCondLst>
                                  <p:childTnLst>
                                    <p:animScale>
                                      <p:cBhvr>
                                        <p:cTn id="16" dur="1000" fill="hold"/>
                                        <p:tgtEl>
                                          <p:spTgt spid="3"/>
                                        </p:tgtEl>
                                      </p:cBhvr>
                                      <p:by x="25000" y="100000"/>
                                    </p:animScale>
                                  </p:childTnLst>
                                </p:cTn>
                              </p:par>
                              <p:par>
                                <p:cTn id="17" presetID="6" presetClass="emph" presetSubtype="0" fill="hold" grpId="0" nodeType="withEffect">
                                  <p:stCondLst>
                                    <p:cond delay="0"/>
                                  </p:stCondLst>
                                  <p:childTnLst>
                                    <p:animScale>
                                      <p:cBhvr>
                                        <p:cTn id="18" dur="1000" fill="hold"/>
                                        <p:tgtEl>
                                          <p:spTgt spid="50"/>
                                        </p:tgtEl>
                                      </p:cBhvr>
                                      <p:by x="25000" y="100000"/>
                                    </p:animScale>
                                  </p:childTnLst>
                                </p:cTn>
                              </p:par>
                              <p:par>
                                <p:cTn id="19" presetID="6" presetClass="emph" presetSubtype="0" fill="hold" grpId="0" nodeType="withEffect">
                                  <p:stCondLst>
                                    <p:cond delay="0"/>
                                  </p:stCondLst>
                                  <p:childTnLst>
                                    <p:animScale>
                                      <p:cBhvr>
                                        <p:cTn id="20" dur="1000" fill="hold"/>
                                        <p:tgtEl>
                                          <p:spTgt spid="51"/>
                                        </p:tgtEl>
                                      </p:cBhvr>
                                      <p:by x="25000" y="100000"/>
                                    </p:animScale>
                                  </p:childTnLst>
                                </p:cTn>
                              </p:par>
                              <p:par>
                                <p:cTn id="21" presetID="6" presetClass="emph" presetSubtype="0" fill="hold" grpId="0" nodeType="withEffect">
                                  <p:stCondLst>
                                    <p:cond delay="0"/>
                                  </p:stCondLst>
                                  <p:childTnLst>
                                    <p:animScale>
                                      <p:cBhvr>
                                        <p:cTn id="22" dur="1000" fill="hold"/>
                                        <p:tgtEl>
                                          <p:spTgt spid="52"/>
                                        </p:tgtEl>
                                      </p:cBhvr>
                                      <p:by x="25000" y="100000"/>
                                    </p:animScale>
                                  </p:childTnLst>
                                </p:cTn>
                              </p:par>
                              <p:par>
                                <p:cTn id="23" presetID="6" presetClass="emph" presetSubtype="0" fill="hold" grpId="0" nodeType="withEffect">
                                  <p:stCondLst>
                                    <p:cond delay="0"/>
                                  </p:stCondLst>
                                  <p:childTnLst>
                                    <p:animScale>
                                      <p:cBhvr>
                                        <p:cTn id="24" dur="1000" fill="hold"/>
                                        <p:tgtEl>
                                          <p:spTgt spid="53"/>
                                        </p:tgtEl>
                                      </p:cBhvr>
                                      <p:by x="25000" y="100000"/>
                                    </p:animScale>
                                  </p:childTnLst>
                                </p:cTn>
                              </p:par>
                              <p:par>
                                <p:cTn id="25" presetID="2" presetClass="entr" presetSubtype="8" fill="hold" grpId="1"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8" fill="hold" grpId="1"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0-#ppt_w/2"/>
                                          </p:val>
                                        </p:tav>
                                        <p:tav tm="100000">
                                          <p:val>
                                            <p:strVal val="#ppt_x"/>
                                          </p:val>
                                        </p:tav>
                                      </p:tavLst>
                                    </p:anim>
                                    <p:anim calcmode="lin" valueType="num">
                                      <p:cBhvr additive="base">
                                        <p:cTn id="32" dur="500" fill="hold"/>
                                        <p:tgtEl>
                                          <p:spTgt spid="50"/>
                                        </p:tgtEl>
                                        <p:attrNameLst>
                                          <p:attrName>ppt_y</p:attrName>
                                        </p:attrNameLst>
                                      </p:cBhvr>
                                      <p:tavLst>
                                        <p:tav tm="0">
                                          <p:val>
                                            <p:strVal val="#ppt_y"/>
                                          </p:val>
                                        </p:tav>
                                        <p:tav tm="100000">
                                          <p:val>
                                            <p:strVal val="#ppt_y"/>
                                          </p:val>
                                        </p:tav>
                                      </p:tavLst>
                                    </p:anim>
                                  </p:childTnLst>
                                </p:cTn>
                              </p:par>
                              <p:par>
                                <p:cTn id="33" presetID="2" presetClass="entr" presetSubtype="8" fill="hold" grpId="1"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0-#ppt_w/2"/>
                                          </p:val>
                                        </p:tav>
                                        <p:tav tm="100000">
                                          <p:val>
                                            <p:strVal val="#ppt_x"/>
                                          </p:val>
                                        </p:tav>
                                      </p:tavLst>
                                    </p:anim>
                                    <p:anim calcmode="lin" valueType="num">
                                      <p:cBhvr additive="base">
                                        <p:cTn id="36" dur="500" fill="hold"/>
                                        <p:tgtEl>
                                          <p:spTgt spid="51"/>
                                        </p:tgtEl>
                                        <p:attrNameLst>
                                          <p:attrName>ppt_y</p:attrName>
                                        </p:attrNameLst>
                                      </p:cBhvr>
                                      <p:tavLst>
                                        <p:tav tm="0">
                                          <p:val>
                                            <p:strVal val="#ppt_y"/>
                                          </p:val>
                                        </p:tav>
                                        <p:tav tm="100000">
                                          <p:val>
                                            <p:strVal val="#ppt_y"/>
                                          </p:val>
                                        </p:tav>
                                      </p:tavLst>
                                    </p:anim>
                                  </p:childTnLst>
                                </p:cTn>
                              </p:par>
                              <p:par>
                                <p:cTn id="37" presetID="2" presetClass="entr" presetSubtype="8" fill="hold" grpId="1"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0-#ppt_w/2"/>
                                          </p:val>
                                        </p:tav>
                                        <p:tav tm="100000">
                                          <p:val>
                                            <p:strVal val="#ppt_x"/>
                                          </p:val>
                                        </p:tav>
                                      </p:tavLst>
                                    </p:anim>
                                    <p:anim calcmode="lin" valueType="num">
                                      <p:cBhvr additive="base">
                                        <p:cTn id="40" dur="500" fill="hold"/>
                                        <p:tgtEl>
                                          <p:spTgt spid="52"/>
                                        </p:tgtEl>
                                        <p:attrNameLst>
                                          <p:attrName>ppt_y</p:attrName>
                                        </p:attrNameLst>
                                      </p:cBhvr>
                                      <p:tavLst>
                                        <p:tav tm="0">
                                          <p:val>
                                            <p:strVal val="#ppt_y"/>
                                          </p:val>
                                        </p:tav>
                                        <p:tav tm="100000">
                                          <p:val>
                                            <p:strVal val="#ppt_y"/>
                                          </p:val>
                                        </p:tav>
                                      </p:tavLst>
                                    </p:anim>
                                  </p:childTnLst>
                                </p:cTn>
                              </p:par>
                              <p:par>
                                <p:cTn id="41" presetID="2" presetClass="entr" presetSubtype="8" fill="hold" grpId="1" nodeType="with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0-#ppt_w/2"/>
                                          </p:val>
                                        </p:tav>
                                        <p:tav tm="100000">
                                          <p:val>
                                            <p:strVal val="#ppt_x"/>
                                          </p:val>
                                        </p:tav>
                                      </p:tavLst>
                                    </p:anim>
                                    <p:anim calcmode="lin" valueType="num">
                                      <p:cBhvr additive="base">
                                        <p:cTn id="44" dur="500" fill="hold"/>
                                        <p:tgtEl>
                                          <p:spTgt spid="53"/>
                                        </p:tgtEl>
                                        <p:attrNameLst>
                                          <p:attrName>ppt_y</p:attrName>
                                        </p:attrNameLst>
                                      </p:cBhvr>
                                      <p:tavLst>
                                        <p:tav tm="0">
                                          <p:val>
                                            <p:strVal val="#ppt_y"/>
                                          </p:val>
                                        </p:tav>
                                        <p:tav tm="100000">
                                          <p:val>
                                            <p:strVal val="#ppt_y"/>
                                          </p:val>
                                        </p:tav>
                                      </p:tavLst>
                                    </p:anim>
                                  </p:childTnLst>
                                </p:cTn>
                              </p:par>
                              <p:par>
                                <p:cTn id="45" presetID="22" presetClass="entr" presetSubtype="8" fill="hold" grpId="0" nodeType="withEffect">
                                  <p:stCondLst>
                                    <p:cond delay="10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29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P spid="3" grpId="1" animBg="1"/>
      <p:bldP spid="3"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a:t>LCLS undulator hall</a:t>
            </a:r>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844048"/>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a:t>LCLS at SLAC</a:t>
            </a:r>
          </a:p>
        </p:txBody>
      </p:sp>
      <p:pic>
        <p:nvPicPr>
          <p:cNvPr id="390148" name="Picture 4" descr="slac_g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2598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422110"/>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527312" cy="4520608"/>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a:p>
            <a:pPr marL="0" indent="0">
              <a:spcBef>
                <a:spcPts val="1200"/>
              </a:spcBef>
              <a:buNone/>
            </a:pPr>
            <a:r>
              <a:rPr lang="en-US" dirty="0" smtClean="0"/>
              <a:t>                ..and diffraction-limited synchrotron</a:t>
            </a:r>
          </a:p>
        </p:txBody>
      </p:sp>
    </p:spTree>
    <p:extLst>
      <p:ext uri="{BB962C8B-B14F-4D97-AF65-F5344CB8AC3E}">
        <p14:creationId xmlns:p14="http://schemas.microsoft.com/office/powerpoint/2010/main" val="373865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6000" smtClean="0"/>
              <a:t>Adding noise</a:t>
            </a:r>
          </a:p>
        </p:txBody>
      </p:sp>
      <p:sp>
        <p:nvSpPr>
          <p:cNvPr id="39939"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40190290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Diffraction-limited light source</a:t>
            </a:r>
            <a:endParaRPr lang="en-US" dirty="0"/>
          </a:p>
        </p:txBody>
      </p:sp>
      <p:sp>
        <p:nvSpPr>
          <p:cNvPr id="3" name="Content Placeholder 2"/>
          <p:cNvSpPr>
            <a:spLocks noGrp="1"/>
          </p:cNvSpPr>
          <p:nvPr>
            <p:ph idx="1"/>
          </p:nvPr>
        </p:nvSpPr>
        <p:spPr>
          <a:xfrm>
            <a:off x="457200" y="2209801"/>
            <a:ext cx="8527312" cy="4520608"/>
          </a:xfrm>
        </p:spPr>
        <p:txBody>
          <a:bodyPr/>
          <a:lstStyle/>
          <a:p>
            <a:pPr marL="0" indent="0" algn="ctr">
              <a:spcBef>
                <a:spcPts val="1200"/>
              </a:spcBef>
              <a:buNone/>
            </a:pPr>
            <a:r>
              <a:rPr lang="el-GR" sz="6000" dirty="0" smtClean="0"/>
              <a:t>λ</a:t>
            </a:r>
            <a:r>
              <a:rPr lang="en-US" sz="6000" dirty="0" smtClean="0"/>
              <a:t> ≈ 2 d sin</a:t>
            </a:r>
            <a:r>
              <a:rPr lang="el-GR" sz="6000" dirty="0" smtClean="0"/>
              <a:t>θ</a:t>
            </a:r>
            <a:endParaRPr lang="en-US" sz="6000" dirty="0" smtClean="0"/>
          </a:p>
          <a:p>
            <a:pPr marL="0" indent="0">
              <a:spcBef>
                <a:spcPts val="1200"/>
              </a:spcBef>
              <a:buNone/>
            </a:pPr>
            <a:r>
              <a:rPr lang="el-GR" sz="4000" dirty="0" smtClean="0"/>
              <a:t>λ</a:t>
            </a:r>
            <a:r>
              <a:rPr lang="en-US" sz="4000" dirty="0" smtClean="0"/>
              <a:t> = x-ray wavelength</a:t>
            </a:r>
          </a:p>
          <a:p>
            <a:pPr marL="0" indent="0">
              <a:spcBef>
                <a:spcPts val="1200"/>
              </a:spcBef>
              <a:buNone/>
            </a:pPr>
            <a:r>
              <a:rPr lang="en-US" sz="4000" dirty="0" smtClean="0"/>
              <a:t>d = electron/x-ray beam size</a:t>
            </a:r>
          </a:p>
          <a:p>
            <a:pPr marL="0" indent="0">
              <a:spcBef>
                <a:spcPts val="1200"/>
              </a:spcBef>
              <a:buNone/>
            </a:pPr>
            <a:r>
              <a:rPr lang="el-GR" sz="4000" dirty="0" smtClean="0"/>
              <a:t>θ</a:t>
            </a:r>
            <a:r>
              <a:rPr lang="en-US" sz="4000" dirty="0" smtClean="0"/>
              <a:t> = beam divergence</a:t>
            </a:r>
            <a:r>
              <a:rPr lang="en-US" sz="4000" dirty="0"/>
              <a:t>	</a:t>
            </a:r>
            <a:endParaRPr lang="en-US" sz="4000" dirty="0" smtClean="0"/>
          </a:p>
          <a:p>
            <a:pPr marL="0" indent="0" algn="ctr">
              <a:spcBef>
                <a:spcPts val="1200"/>
              </a:spcBef>
              <a:buNone/>
            </a:pPr>
            <a:r>
              <a:rPr lang="en-US" sz="4000" dirty="0" smtClean="0"/>
              <a:t>d = 1 Å / 100 µrad / 2 = 0.5 µm </a:t>
            </a:r>
          </a:p>
        </p:txBody>
      </p:sp>
    </p:spTree>
    <p:extLst>
      <p:ext uri="{BB962C8B-B14F-4D97-AF65-F5344CB8AC3E}">
        <p14:creationId xmlns:p14="http://schemas.microsoft.com/office/powerpoint/2010/main" val="1289381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Oval 3"/>
          <p:cNvSpPr/>
          <p:nvPr/>
        </p:nvSpPr>
        <p:spPr>
          <a:xfrm>
            <a:off x="1794623" y="2163115"/>
            <a:ext cx="1458706" cy="2362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9811417">
            <a:off x="3827550" y="1690158"/>
            <a:ext cx="1458706" cy="2362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2560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156895"/>
          </a:xfrm>
          <a:prstGeom prst="rect">
            <a:avLst/>
          </a:prstGeom>
        </p:spPr>
      </p:pic>
      <p:sp>
        <p:nvSpPr>
          <p:cNvPr id="305158" name="Rectangle 6"/>
          <p:cNvSpPr>
            <a:spLocks noGrp="1" noChangeArrowheads="1"/>
          </p:cNvSpPr>
          <p:nvPr>
            <p:ph type="title"/>
          </p:nvPr>
        </p:nvSpPr>
        <p:spPr>
          <a:xfrm>
            <a:off x="685800" y="0"/>
            <a:ext cx="7772400" cy="1143000"/>
          </a:xfrm>
        </p:spPr>
        <p:txBody>
          <a:bodyPr/>
          <a:lstStyle/>
          <a:p>
            <a:r>
              <a:rPr lang="en-US" dirty="0" smtClean="0"/>
              <a:t>X-ray optics: mirrors</a:t>
            </a:r>
            <a:endParaRPr lang="en-US" dirty="0"/>
          </a:p>
        </p:txBody>
      </p:sp>
    </p:spTree>
    <p:extLst>
      <p:ext uri="{BB962C8B-B14F-4D97-AF65-F5344CB8AC3E}">
        <p14:creationId xmlns:p14="http://schemas.microsoft.com/office/powerpoint/2010/main" val="273125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5000" decel="25000" fill="hold" nodeType="clickEffect">
                                  <p:stCondLst>
                                    <p:cond delay="0"/>
                                  </p:stCondLst>
                                  <p:childTnLst>
                                    <p:animScale>
                                      <p:cBhvr>
                                        <p:cTn id="6" dur="2000" fill="hold"/>
                                        <p:tgtEl>
                                          <p:spTgt spid="2"/>
                                        </p:tgtEl>
                                      </p:cBhvr>
                                      <p:by x="200000" y="200000"/>
                                    </p:animScale>
                                  </p:childTnLst>
                                </p:cTn>
                              </p:par>
                              <p:par>
                                <p:cTn id="7" presetID="42" presetClass="path" presetSubtype="0" accel="25000" decel="25000" fill="hold" nodeType="withEffect">
                                  <p:stCondLst>
                                    <p:cond delay="0"/>
                                  </p:stCondLst>
                                  <p:childTnLst>
                                    <p:animMotion origin="layout" path="M 0 -4.81481E-6 L 0.20833 -0.16481 " pathEditMode="relative" rAng="0" ptsTypes="AA">
                                      <p:cBhvr>
                                        <p:cTn id="8" dur="2000" fill="hold"/>
                                        <p:tgtEl>
                                          <p:spTgt spid="2"/>
                                        </p:tgtEl>
                                        <p:attrNameLst>
                                          <p:attrName>ppt_x</p:attrName>
                                          <p:attrName>ppt_y</p:attrName>
                                        </p:attrNameLst>
                                      </p:cBhvr>
                                      <p:rCtr x="10417"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776286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Rectangle 5"/>
          <p:cNvSpPr/>
          <p:nvPr/>
        </p:nvSpPr>
        <p:spPr>
          <a:xfrm rot="21480000">
            <a:off x="1360195" y="3500042"/>
            <a:ext cx="8534400"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smtClean="0"/>
              <a:t>Why are the mirrors so long?</a:t>
            </a:r>
            <a:endParaRPr lang="en-US" dirty="0"/>
          </a:p>
        </p:txBody>
      </p:sp>
      <p:sp>
        <p:nvSpPr>
          <p:cNvPr id="3" name="Rectangle 2"/>
          <p:cNvSpPr/>
          <p:nvPr/>
        </p:nvSpPr>
        <p:spPr>
          <a:xfrm rot="21540000">
            <a:off x="1374254" y="3601814"/>
            <a:ext cx="6400800"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Straight Arrow Connector 10"/>
          <p:cNvCxnSpPr/>
          <p:nvPr/>
        </p:nvCxnSpPr>
        <p:spPr>
          <a:xfrm flipV="1">
            <a:off x="617827" y="3641754"/>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3317080"/>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3" y="2960811"/>
            <a:ext cx="761747"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3 mm</a:t>
            </a:r>
            <a:endParaRPr lang="en-US" dirty="0">
              <a:solidFill>
                <a:srgbClr val="000000"/>
              </a:solidFill>
              <a:latin typeface="Arial"/>
            </a:endParaRPr>
          </a:p>
        </p:txBody>
      </p:sp>
      <p:grpSp>
        <p:nvGrpSpPr>
          <p:cNvPr id="24" name="Group 23"/>
          <p:cNvGrpSpPr/>
          <p:nvPr/>
        </p:nvGrpSpPr>
        <p:grpSpPr>
          <a:xfrm>
            <a:off x="2858203" y="2172732"/>
            <a:ext cx="2496476" cy="1288925"/>
            <a:chOff x="2858203" y="2172732"/>
            <a:chExt cx="2496476" cy="1288925"/>
          </a:xfrm>
        </p:grpSpPr>
        <p:sp>
          <p:nvSpPr>
            <p:cNvPr id="20" name="TextBox 19"/>
            <p:cNvSpPr txBox="1"/>
            <p:nvPr/>
          </p:nvSpPr>
          <p:spPr>
            <a:xfrm>
              <a:off x="3174274" y="2172732"/>
              <a:ext cx="2180405" cy="461665"/>
            </a:xfrm>
            <a:prstGeom prst="rect">
              <a:avLst/>
            </a:prstGeom>
            <a:noFill/>
          </p:spPr>
          <p:txBody>
            <a:bodyPr wrap="none" rtlCol="0">
              <a:spAutoFit/>
            </a:bodyPr>
            <a:lstStyle/>
            <a:p>
              <a:pPr fontAlgn="auto">
                <a:spcBef>
                  <a:spcPts val="0"/>
                </a:spcBef>
                <a:spcAft>
                  <a:spcPts val="0"/>
                </a:spcAft>
              </a:pPr>
              <a:r>
                <a:rPr lang="en-US" sz="2400" dirty="0" smtClean="0">
                  <a:solidFill>
                    <a:srgbClr val="000000"/>
                  </a:solidFill>
                  <a:latin typeface="Arial"/>
                </a:rPr>
                <a:t>Must be &lt; 0.2°</a:t>
              </a:r>
              <a:endParaRPr lang="en-US" sz="2400" dirty="0">
                <a:solidFill>
                  <a:srgbClr val="000000"/>
                </a:solidFill>
                <a:latin typeface="Arial"/>
              </a:endParaRPr>
            </a:p>
          </p:txBody>
        </p:sp>
        <p:sp>
          <p:nvSpPr>
            <p:cNvPr id="21" name="Freeform 20"/>
            <p:cNvSpPr/>
            <p:nvPr/>
          </p:nvSpPr>
          <p:spPr>
            <a:xfrm>
              <a:off x="2858203" y="2586446"/>
              <a:ext cx="1740945" cy="875211"/>
            </a:xfrm>
            <a:custGeom>
              <a:avLst/>
              <a:gdLst>
                <a:gd name="connsiteX0" fmla="*/ 342197 w 1740945"/>
                <a:gd name="connsiteY0" fmla="*/ 0 h 875211"/>
                <a:gd name="connsiteX1" fmla="*/ 28688 w 1740945"/>
                <a:gd name="connsiteY1" fmla="*/ 326571 h 875211"/>
                <a:gd name="connsiteX2" fmla="*/ 982277 w 1740945"/>
                <a:gd name="connsiteY2" fmla="*/ 404948 h 875211"/>
                <a:gd name="connsiteX3" fmla="*/ 1713797 w 1740945"/>
                <a:gd name="connsiteY3" fmla="*/ 600891 h 875211"/>
                <a:gd name="connsiteX4" fmla="*/ 1596231 w 1740945"/>
                <a:gd name="connsiteY4" fmla="*/ 875211 h 875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945" h="875211">
                  <a:moveTo>
                    <a:pt x="342197" y="0"/>
                  </a:moveTo>
                  <a:cubicBezTo>
                    <a:pt x="132102" y="129540"/>
                    <a:pt x="-77992" y="259080"/>
                    <a:pt x="28688" y="326571"/>
                  </a:cubicBezTo>
                  <a:cubicBezTo>
                    <a:pt x="135368" y="394062"/>
                    <a:pt x="701426" y="359228"/>
                    <a:pt x="982277" y="404948"/>
                  </a:cubicBezTo>
                  <a:cubicBezTo>
                    <a:pt x="1263128" y="450668"/>
                    <a:pt x="1611471" y="522514"/>
                    <a:pt x="1713797" y="600891"/>
                  </a:cubicBezTo>
                  <a:cubicBezTo>
                    <a:pt x="1816123" y="679268"/>
                    <a:pt x="1596231" y="875211"/>
                    <a:pt x="1596231" y="875211"/>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114646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1000 mm</a:t>
              </a:r>
              <a:endParaRPr lang="en-US" dirty="0">
                <a:solidFill>
                  <a:srgbClr val="000000"/>
                </a:solidFill>
                <a:latin typeface="Arial"/>
              </a:endParaRPr>
            </a:p>
          </p:txBody>
        </p:sp>
      </p:grpSp>
    </p:spTree>
    <p:extLst>
      <p:ext uri="{BB962C8B-B14F-4D97-AF65-F5344CB8AC3E}">
        <p14:creationId xmlns:p14="http://schemas.microsoft.com/office/powerpoint/2010/main" val="19041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8" name="Rectangle 6"/>
          <p:cNvSpPr>
            <a:spLocks noGrp="1" noChangeArrowheads="1"/>
          </p:cNvSpPr>
          <p:nvPr>
            <p:ph type="title"/>
          </p:nvPr>
        </p:nvSpPr>
        <p:spPr>
          <a:xfrm>
            <a:off x="685800" y="0"/>
            <a:ext cx="7772400" cy="1143000"/>
          </a:xfrm>
        </p:spPr>
        <p:txBody>
          <a:bodyPr/>
          <a:lstStyle/>
          <a:p>
            <a:r>
              <a:rPr lang="en-US" dirty="0" smtClean="0"/>
              <a:t>There is a lens for X-rays!</a:t>
            </a:r>
            <a:endParaRPr lang="en-US" dirty="0"/>
          </a:p>
        </p:txBody>
      </p:sp>
      <p:sp>
        <p:nvSpPr>
          <p:cNvPr id="3" name="Rectangle 2"/>
          <p:cNvSpPr/>
          <p:nvPr/>
        </p:nvSpPr>
        <p:spPr>
          <a:xfrm>
            <a:off x="3257801" y="2334432"/>
            <a:ext cx="1998426" cy="218347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761747"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 </a:t>
              </a:r>
              <a:r>
                <a:rPr lang="en-US" dirty="0" smtClean="0">
                  <a:solidFill>
                    <a:srgbClr val="000000"/>
                  </a:solidFill>
                  <a:latin typeface="Arial"/>
                </a:rPr>
                <a:t>mm</a:t>
              </a:r>
              <a:endParaRPr lang="en-US" dirty="0">
                <a:solidFill>
                  <a:srgbClr val="000000"/>
                </a:solidFill>
                <a:latin typeface="Arial"/>
              </a:endParaRPr>
            </a:p>
          </p:txBody>
        </p:sp>
      </p:grpSp>
      <p:sp>
        <p:nvSpPr>
          <p:cNvPr id="2" name="Oval 1"/>
          <p:cNvSpPr/>
          <p:nvPr/>
        </p:nvSpPr>
        <p:spPr>
          <a:xfrm>
            <a:off x="2360626" y="2511767"/>
            <a:ext cx="1828800" cy="1828800"/>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341826" y="2519251"/>
            <a:ext cx="1828800" cy="182880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84220" y="2425958"/>
            <a:ext cx="1013944" cy="2024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34526" y="2437226"/>
            <a:ext cx="1013944" cy="2024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9331" y="2056609"/>
            <a:ext cx="9153333" cy="2291807"/>
            <a:chOff x="-9331" y="2056609"/>
            <a:chExt cx="9153333" cy="2291807"/>
          </a:xfrm>
        </p:grpSpPr>
        <p:cxnSp>
          <p:nvCxnSpPr>
            <p:cNvPr id="11" name="Straight Arrow Connector 10"/>
            <p:cNvCxnSpPr/>
            <p:nvPr/>
          </p:nvCxnSpPr>
          <p:spPr>
            <a:xfrm flipV="1">
              <a:off x="617827" y="4089642"/>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2495952"/>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2" y="2056609"/>
              <a:ext cx="954107"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0.1 </a:t>
              </a:r>
              <a:r>
                <a:rPr lang="en-US" dirty="0" smtClean="0">
                  <a:solidFill>
                    <a:srgbClr val="000000"/>
                  </a:solidFill>
                  <a:latin typeface="Arial"/>
                </a:rPr>
                <a:t>mm</a:t>
              </a:r>
              <a:endParaRPr lang="en-US" dirty="0">
                <a:solidFill>
                  <a:srgbClr val="000000"/>
                </a:solidFill>
                <a:latin typeface="Arial"/>
              </a:endParaRPr>
            </a:p>
          </p:txBody>
        </p:sp>
        <p:grpSp>
          <p:nvGrpSpPr>
            <p:cNvPr id="10" name="Group 9"/>
            <p:cNvGrpSpPr/>
            <p:nvPr/>
          </p:nvGrpSpPr>
          <p:grpSpPr>
            <a:xfrm>
              <a:off x="-9331" y="2510285"/>
              <a:ext cx="9153333" cy="1838131"/>
              <a:chOff x="-9331" y="2510285"/>
              <a:chExt cx="9153333" cy="1838131"/>
            </a:xfrm>
          </p:grpSpPr>
          <p:sp>
            <p:nvSpPr>
              <p:cNvPr id="4" name="Rectangle 3"/>
              <p:cNvSpPr/>
              <p:nvPr/>
            </p:nvSpPr>
            <p:spPr>
              <a:xfrm>
                <a:off x="-9331" y="2731033"/>
                <a:ext cx="3881535" cy="1371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Chord 7"/>
              <p:cNvSpPr/>
              <p:nvPr/>
            </p:nvSpPr>
            <p:spPr>
              <a:xfrm rot="8340000">
                <a:off x="2351276" y="2510285"/>
                <a:ext cx="1828800" cy="1828800"/>
              </a:xfrm>
              <a:prstGeom prst="chord">
                <a:avLst>
                  <a:gd name="adj1" fmla="val 10306131"/>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hord 24"/>
              <p:cNvSpPr/>
              <p:nvPr/>
            </p:nvSpPr>
            <p:spPr>
              <a:xfrm rot="13260000" flipH="1">
                <a:off x="4357857" y="2519616"/>
                <a:ext cx="1828800" cy="1828800"/>
              </a:xfrm>
              <a:prstGeom prst="chord">
                <a:avLst>
                  <a:gd name="adj1" fmla="val 10306131"/>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p:cNvSpPr/>
              <p:nvPr/>
            </p:nvSpPr>
            <p:spPr>
              <a:xfrm rot="16200000">
                <a:off x="6222248" y="1181228"/>
                <a:ext cx="1371600" cy="4471909"/>
              </a:xfrm>
              <a:prstGeom prst="flowChartManualOperat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TextBox 13"/>
          <p:cNvSpPr txBox="1"/>
          <p:nvPr/>
        </p:nvSpPr>
        <p:spPr>
          <a:xfrm>
            <a:off x="4023617" y="2420373"/>
            <a:ext cx="466794" cy="369332"/>
          </a:xfrm>
          <a:prstGeom prst="rect">
            <a:avLst/>
          </a:prstGeom>
          <a:noFill/>
        </p:spPr>
        <p:txBody>
          <a:bodyPr wrap="none" rtlCol="0">
            <a:spAutoFit/>
          </a:bodyPr>
          <a:lstStyle/>
          <a:p>
            <a:r>
              <a:rPr lang="en-US" dirty="0" smtClean="0"/>
              <a:t>Be</a:t>
            </a:r>
            <a:endParaRPr lang="en-US" dirty="0"/>
          </a:p>
        </p:txBody>
      </p:sp>
    </p:spTree>
    <p:extLst>
      <p:ext uri="{BB962C8B-B14F-4D97-AF65-F5344CB8AC3E}">
        <p14:creationId xmlns:p14="http://schemas.microsoft.com/office/powerpoint/2010/main" val="18234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Freeform 5"/>
          <p:cNvSpPr/>
          <p:nvPr/>
        </p:nvSpPr>
        <p:spPr>
          <a:xfrm>
            <a:off x="2238898" y="3099335"/>
            <a:ext cx="2154303" cy="2205254"/>
          </a:xfrm>
          <a:custGeom>
            <a:avLst/>
            <a:gdLst>
              <a:gd name="connsiteX0" fmla="*/ 1101068 w 2154303"/>
              <a:gd name="connsiteY0" fmla="*/ 0 h 2205254"/>
              <a:gd name="connsiteX1" fmla="*/ 773809 w 2154303"/>
              <a:gd name="connsiteY1" fmla="*/ 221381 h 2205254"/>
              <a:gd name="connsiteX2" fmla="*/ 744934 w 2154303"/>
              <a:gd name="connsiteY2" fmla="*/ 1212783 h 2205254"/>
              <a:gd name="connsiteX3" fmla="*/ 311797 w 2154303"/>
              <a:gd name="connsiteY3" fmla="*/ 1597793 h 2205254"/>
              <a:gd name="connsiteX4" fmla="*/ 3788 w 2154303"/>
              <a:gd name="connsiteY4" fmla="*/ 1857676 h 2205254"/>
              <a:gd name="connsiteX5" fmla="*/ 523553 w 2154303"/>
              <a:gd name="connsiteY5" fmla="*/ 2184934 h 2205254"/>
              <a:gd name="connsiteX6" fmla="*/ 2102096 w 2154303"/>
              <a:gd name="connsiteY6" fmla="*/ 2079057 h 2205254"/>
              <a:gd name="connsiteX7" fmla="*/ 1745961 w 2154303"/>
              <a:gd name="connsiteY7" fmla="*/ 1337911 h 2205254"/>
              <a:gd name="connsiteX8" fmla="*/ 1447578 w 2154303"/>
              <a:gd name="connsiteY8" fmla="*/ 1106905 h 2205254"/>
              <a:gd name="connsiteX9" fmla="*/ 1409077 w 2154303"/>
              <a:gd name="connsiteY9" fmla="*/ 606391 h 2205254"/>
              <a:gd name="connsiteX10" fmla="*/ 1389826 w 2154303"/>
              <a:gd name="connsiteY10" fmla="*/ 67377 h 2205254"/>
              <a:gd name="connsiteX0" fmla="*/ 1101068 w 2154303"/>
              <a:gd name="connsiteY0" fmla="*/ 0 h 2205254"/>
              <a:gd name="connsiteX1" fmla="*/ 773809 w 2154303"/>
              <a:gd name="connsiteY1" fmla="*/ 221381 h 2205254"/>
              <a:gd name="connsiteX2" fmla="*/ 744934 w 2154303"/>
              <a:gd name="connsiteY2" fmla="*/ 1212783 h 2205254"/>
              <a:gd name="connsiteX3" fmla="*/ 311797 w 2154303"/>
              <a:gd name="connsiteY3" fmla="*/ 1597793 h 2205254"/>
              <a:gd name="connsiteX4" fmla="*/ 3788 w 2154303"/>
              <a:gd name="connsiteY4" fmla="*/ 1857676 h 2205254"/>
              <a:gd name="connsiteX5" fmla="*/ 523553 w 2154303"/>
              <a:gd name="connsiteY5" fmla="*/ 2184934 h 2205254"/>
              <a:gd name="connsiteX6" fmla="*/ 2102096 w 2154303"/>
              <a:gd name="connsiteY6" fmla="*/ 2079057 h 2205254"/>
              <a:gd name="connsiteX7" fmla="*/ 1745961 w 2154303"/>
              <a:gd name="connsiteY7" fmla="*/ 1337911 h 2205254"/>
              <a:gd name="connsiteX8" fmla="*/ 1447578 w 2154303"/>
              <a:gd name="connsiteY8" fmla="*/ 1106905 h 2205254"/>
              <a:gd name="connsiteX9" fmla="*/ 1409077 w 2154303"/>
              <a:gd name="connsiteY9" fmla="*/ 606391 h 2205254"/>
              <a:gd name="connsiteX10" fmla="*/ 1389826 w 2154303"/>
              <a:gd name="connsiteY10" fmla="*/ 67377 h 2205254"/>
              <a:gd name="connsiteX11" fmla="*/ 1101068 w 2154303"/>
              <a:gd name="connsiteY11" fmla="*/ 0 h 2205254"/>
              <a:gd name="connsiteX0" fmla="*/ 1101068 w 2154303"/>
              <a:gd name="connsiteY0" fmla="*/ 0 h 2205254"/>
              <a:gd name="connsiteX1" fmla="*/ 773809 w 2154303"/>
              <a:gd name="connsiteY1" fmla="*/ 221381 h 2205254"/>
              <a:gd name="connsiteX2" fmla="*/ 744934 w 2154303"/>
              <a:gd name="connsiteY2" fmla="*/ 1212783 h 2205254"/>
              <a:gd name="connsiteX3" fmla="*/ 311797 w 2154303"/>
              <a:gd name="connsiteY3" fmla="*/ 1597793 h 2205254"/>
              <a:gd name="connsiteX4" fmla="*/ 3788 w 2154303"/>
              <a:gd name="connsiteY4" fmla="*/ 1857676 h 2205254"/>
              <a:gd name="connsiteX5" fmla="*/ 523553 w 2154303"/>
              <a:gd name="connsiteY5" fmla="*/ 2184934 h 2205254"/>
              <a:gd name="connsiteX6" fmla="*/ 2102096 w 2154303"/>
              <a:gd name="connsiteY6" fmla="*/ 2079057 h 2205254"/>
              <a:gd name="connsiteX7" fmla="*/ 1745961 w 2154303"/>
              <a:gd name="connsiteY7" fmla="*/ 1337911 h 2205254"/>
              <a:gd name="connsiteX8" fmla="*/ 1447578 w 2154303"/>
              <a:gd name="connsiteY8" fmla="*/ 1106905 h 2205254"/>
              <a:gd name="connsiteX9" fmla="*/ 1409077 w 2154303"/>
              <a:gd name="connsiteY9" fmla="*/ 606391 h 2205254"/>
              <a:gd name="connsiteX10" fmla="*/ 1389826 w 2154303"/>
              <a:gd name="connsiteY10" fmla="*/ 67377 h 2205254"/>
              <a:gd name="connsiteX11" fmla="*/ 1101068 w 2154303"/>
              <a:gd name="connsiteY11" fmla="*/ 0 h 220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4303" h="2205254">
                <a:moveTo>
                  <a:pt x="1101068" y="0"/>
                </a:moveTo>
                <a:cubicBezTo>
                  <a:pt x="967116" y="9625"/>
                  <a:pt x="833165" y="19251"/>
                  <a:pt x="773809" y="221381"/>
                </a:cubicBezTo>
                <a:cubicBezTo>
                  <a:pt x="714453" y="423511"/>
                  <a:pt x="821936" y="983381"/>
                  <a:pt x="744934" y="1212783"/>
                </a:cubicBezTo>
                <a:cubicBezTo>
                  <a:pt x="667932" y="1442185"/>
                  <a:pt x="435321" y="1490311"/>
                  <a:pt x="311797" y="1597793"/>
                </a:cubicBezTo>
                <a:cubicBezTo>
                  <a:pt x="188273" y="1705275"/>
                  <a:pt x="-31505" y="1759819"/>
                  <a:pt x="3788" y="1857676"/>
                </a:cubicBezTo>
                <a:cubicBezTo>
                  <a:pt x="39081" y="1955533"/>
                  <a:pt x="173835" y="2148037"/>
                  <a:pt x="523553" y="2184934"/>
                </a:cubicBezTo>
                <a:cubicBezTo>
                  <a:pt x="873271" y="2221831"/>
                  <a:pt x="1898362" y="2220227"/>
                  <a:pt x="2102096" y="2079057"/>
                </a:cubicBezTo>
                <a:cubicBezTo>
                  <a:pt x="2305830" y="1937887"/>
                  <a:pt x="1855047" y="1499936"/>
                  <a:pt x="1745961" y="1337911"/>
                </a:cubicBezTo>
                <a:cubicBezTo>
                  <a:pt x="1636875" y="1175886"/>
                  <a:pt x="1503725" y="1228825"/>
                  <a:pt x="1447578" y="1106905"/>
                </a:cubicBezTo>
                <a:cubicBezTo>
                  <a:pt x="1391431" y="984985"/>
                  <a:pt x="1418702" y="779646"/>
                  <a:pt x="1409077" y="606391"/>
                </a:cubicBezTo>
                <a:cubicBezTo>
                  <a:pt x="1399452" y="433136"/>
                  <a:pt x="1486079" y="89836"/>
                  <a:pt x="1389826" y="67377"/>
                </a:cubicBezTo>
                <a:lnTo>
                  <a:pt x="1101068"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4876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ltLang="en-US"/>
          </a:p>
        </p:txBody>
      </p:sp>
      <p:sp>
        <p:nvSpPr>
          <p:cNvPr id="50179" name="Rectangle 3"/>
          <p:cNvSpPr>
            <a:spLocks noGrp="1" noChangeArrowheads="1"/>
          </p:cNvSpPr>
          <p:nvPr>
            <p:ph type="body" idx="1"/>
          </p:nvPr>
        </p:nvSpPr>
        <p:spPr/>
        <p:txBody>
          <a:bodyPr/>
          <a:lstStyle/>
          <a:p>
            <a:endParaRPr lang="en-US" altLang="en-US"/>
          </a:p>
        </p:txBody>
      </p:sp>
      <p:pic>
        <p:nvPicPr>
          <p:cNvPr id="50180"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2000" contrast="-8000"/>
                    </a14:imgEffect>
                  </a14:imgLayer>
                </a14:imgProps>
              </a:ext>
              <a:ext uri="{28A0092B-C50C-407E-A947-70E740481C1C}">
                <a14:useLocalDpi xmlns:a14="http://schemas.microsoft.com/office/drawing/2010/main" val="0"/>
              </a:ext>
            </a:extLst>
          </a:blip>
          <a:srcRect r="21541" b="21555"/>
          <a:stretch>
            <a:fillRect/>
          </a:stretch>
        </p:blipFill>
        <p:spPr bwMode="auto">
          <a:xfrm>
            <a:off x="-1408438" y="-2381692"/>
            <a:ext cx="12319593" cy="923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187" name="Group 11"/>
          <p:cNvGrpSpPr>
            <a:grpSpLocks/>
          </p:cNvGrpSpPr>
          <p:nvPr/>
        </p:nvGrpSpPr>
        <p:grpSpPr bwMode="auto">
          <a:xfrm>
            <a:off x="808222" y="2735484"/>
            <a:ext cx="3995738" cy="2246313"/>
            <a:chOff x="268" y="1718"/>
            <a:chExt cx="2517" cy="1415"/>
          </a:xfrm>
        </p:grpSpPr>
        <p:sp>
          <p:nvSpPr>
            <p:cNvPr id="50181" name="Text Box 5"/>
            <p:cNvSpPr txBox="1">
              <a:spLocks noChangeArrowheads="1"/>
            </p:cNvSpPr>
            <p:nvPr/>
          </p:nvSpPr>
          <p:spPr bwMode="auto">
            <a:xfrm>
              <a:off x="268" y="1718"/>
              <a:ext cx="200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smtClean="0">
                  <a:solidFill>
                    <a:schemeClr val="bg1"/>
                  </a:solidFill>
                </a:rPr>
                <a:t>Single crystal</a:t>
              </a:r>
              <a:endParaRPr lang="en-US" altLang="en-US" sz="3600" b="1" baseline="-25000" dirty="0">
                <a:solidFill>
                  <a:schemeClr val="bg1"/>
                </a:solidFill>
              </a:endParaRPr>
            </a:p>
          </p:txBody>
        </p:sp>
        <p:sp>
          <p:nvSpPr>
            <p:cNvPr id="50184" name="Line 8"/>
            <p:cNvSpPr>
              <a:spLocks noChangeShapeType="1"/>
            </p:cNvSpPr>
            <p:nvPr/>
          </p:nvSpPr>
          <p:spPr bwMode="auto">
            <a:xfrm>
              <a:off x="2091" y="2217"/>
              <a:ext cx="694" cy="916"/>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485969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3" name="Rectangle 2"/>
          <p:cNvSpPr/>
          <p:nvPr/>
        </p:nvSpPr>
        <p:spPr>
          <a:xfrm rot="21060000">
            <a:off x="3948812" y="359465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7004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sp>
        <p:nvSpPr>
          <p:cNvPr id="38" name="TextBox 37"/>
          <p:cNvSpPr txBox="1"/>
          <p:nvPr/>
        </p:nvSpPr>
        <p:spPr>
          <a:xfrm rot="20411706">
            <a:off x="6829345" y="2096484"/>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39"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Tree>
    <p:extLst>
      <p:ext uri="{BB962C8B-B14F-4D97-AF65-F5344CB8AC3E}">
        <p14:creationId xmlns:p14="http://schemas.microsoft.com/office/powerpoint/2010/main" val="15840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from="(-#ppt_w/2)" to="(#ppt_x)" calcmode="lin" valueType="num">
                                      <p:cBhvr>
                                        <p:cTn id="7" dur="300" fill="hold">
                                          <p:stCondLst>
                                            <p:cond delay="0"/>
                                          </p:stCondLst>
                                        </p:cTn>
                                        <p:tgtEl>
                                          <p:spTgt spid="39"/>
                                        </p:tgtEl>
                                        <p:attrNameLst>
                                          <p:attrName>ppt_x</p:attrName>
                                        </p:attrNameLst>
                                      </p:cBhvr>
                                    </p:anim>
                                    <p:anim from="0" to="-1.0" calcmode="lin" valueType="num">
                                      <p:cBhvr>
                                        <p:cTn id="8" dur="100" decel="50000" autoRev="1" fill="hold">
                                          <p:stCondLst>
                                            <p:cond delay="300"/>
                                          </p:stCondLst>
                                        </p:cTn>
                                        <p:tgtEl>
                                          <p:spTgt spid="39"/>
                                        </p:tgtEl>
                                        <p:attrNameLst>
                                          <p:attrName>xshear</p:attrName>
                                        </p:attrNameLst>
                                      </p:cBhvr>
                                    </p:anim>
                                    <p:animScale>
                                      <p:cBhvr>
                                        <p:cTn id="9" dur="100" decel="100000" autoRev="1" fill="hold">
                                          <p:stCondLst>
                                            <p:cond delay="300"/>
                                          </p:stCondLst>
                                        </p:cTn>
                                        <p:tgtEl>
                                          <p:spTgt spid="39"/>
                                        </p:tgtEl>
                                      </p:cBhvr>
                                      <p:from x="100000" y="100000"/>
                                      <p:to x="80000" y="100000"/>
                                    </p:animScale>
                                    <p:anim by="(#ppt_h/3+#ppt_w*0.1)" calcmode="lin" valueType="num">
                                      <p:cBhvr additive="sum">
                                        <p:cTn id="10" dur="100" decel="100000" autoRev="1" fill="hold">
                                          <p:stCondLst>
                                            <p:cond delay="300"/>
                                          </p:stCondLst>
                                        </p:cTn>
                                        <p:tgtEl>
                                          <p:spTgt spid="3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endCondLst>
                                    <p:cond evt="onNext" delay="0">
                                      <p:tgtEl>
                                        <p:sldTgt/>
                                      </p:tgtEl>
                                    </p:cond>
                                  </p:end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p:bldP spid="38" grpId="0"/>
      <p:bldP spid="3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grpSp>
        <p:nvGrpSpPr>
          <p:cNvPr id="10" name="Group 9"/>
          <p:cNvGrpSpPr/>
          <p:nvPr/>
        </p:nvGrpSpPr>
        <p:grpSpPr>
          <a:xfrm>
            <a:off x="3893344" y="3092278"/>
            <a:ext cx="1356992" cy="555562"/>
            <a:chOff x="3893344" y="3092278"/>
            <a:chExt cx="1356992" cy="555562"/>
          </a:xfrm>
        </p:grpSpPr>
        <p:sp>
          <p:nvSpPr>
            <p:cNvPr id="5" name="Freeform 4"/>
            <p:cNvSpPr/>
            <p:nvPr/>
          </p:nvSpPr>
          <p:spPr>
            <a:xfrm>
              <a:off x="4378582" y="310696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9" name="Freeform 38"/>
            <p:cNvSpPr/>
            <p:nvPr/>
          </p:nvSpPr>
          <p:spPr>
            <a:xfrm>
              <a:off x="4143374" y="317300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Freeform 39"/>
            <p:cNvSpPr/>
            <p:nvPr/>
          </p:nvSpPr>
          <p:spPr>
            <a:xfrm rot="1973477">
              <a:off x="4662789" y="3092278"/>
              <a:ext cx="258965" cy="358796"/>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1" name="Freeform 40"/>
            <p:cNvSpPr/>
            <p:nvPr/>
          </p:nvSpPr>
          <p:spPr>
            <a:xfrm rot="19999046">
              <a:off x="3893344" y="3298410"/>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2" name="Freeform 41"/>
            <p:cNvSpPr/>
            <p:nvPr/>
          </p:nvSpPr>
          <p:spPr>
            <a:xfrm rot="4659467">
              <a:off x="4946138" y="3149465"/>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Tree>
    <p:extLst>
      <p:ext uri="{BB962C8B-B14F-4D97-AF65-F5344CB8AC3E}">
        <p14:creationId xmlns:p14="http://schemas.microsoft.com/office/powerpoint/2010/main" val="151909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z="6000" smtClean="0"/>
              <a:t>Adding noise</a:t>
            </a:r>
          </a:p>
        </p:txBody>
      </p:sp>
      <p:sp>
        <p:nvSpPr>
          <p:cNvPr id="40963"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53091870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00000">
            <a:off x="3856180" y="2739570"/>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5" name="Group 4"/>
          <p:cNvGrpSpPr/>
          <p:nvPr/>
        </p:nvGrpSpPr>
        <p:grpSpPr>
          <a:xfrm rot="-60000">
            <a:off x="556771" y="3425688"/>
            <a:ext cx="6549258" cy="1289983"/>
            <a:chOff x="556771" y="3425688"/>
            <a:chExt cx="6549258" cy="1289983"/>
          </a:xfrm>
        </p:grpSpPr>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rot="21352348">
            <a:off x="1111355" y="3649592"/>
            <a:ext cx="137409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10.104°</a:t>
            </a:r>
            <a:endParaRPr lang="en-US" dirty="0">
              <a:solidFill>
                <a:srgbClr val="000000"/>
              </a:solidFill>
              <a:latin typeface="Arial"/>
            </a:endParaRPr>
          </a:p>
        </p:txBody>
      </p:sp>
      <p:sp>
        <p:nvSpPr>
          <p:cNvPr id="38" name="TextBox 37"/>
          <p:cNvSpPr txBox="1"/>
          <p:nvPr/>
        </p:nvSpPr>
        <p:spPr>
          <a:xfrm rot="20411706">
            <a:off x="6746022" y="202743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spTree>
    <p:extLst>
      <p:ext uri="{BB962C8B-B14F-4D97-AF65-F5344CB8AC3E}">
        <p14:creationId xmlns:p14="http://schemas.microsoft.com/office/powerpoint/2010/main" val="98943272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sp>
        <p:nvSpPr>
          <p:cNvPr id="38" name="TextBox 37"/>
          <p:cNvSpPr txBox="1"/>
          <p:nvPr/>
        </p:nvSpPr>
        <p:spPr>
          <a:xfrm rot="20411706">
            <a:off x="6829345" y="2096484"/>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Tree>
    <p:extLst>
      <p:ext uri="{BB962C8B-B14F-4D97-AF65-F5344CB8AC3E}">
        <p14:creationId xmlns:p14="http://schemas.microsoft.com/office/powerpoint/2010/main" val="228564817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Rectangle 5"/>
          <p:cNvSpPr/>
          <p:nvPr/>
        </p:nvSpPr>
        <p:spPr>
          <a:xfrm rot="20460000">
            <a:off x="3900794" y="3075222"/>
            <a:ext cx="398352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6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20" name="TextBox 19"/>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21" name="TextBox 20"/>
          <p:cNvSpPr txBox="1"/>
          <p:nvPr/>
        </p:nvSpPr>
        <p:spPr>
          <a:xfrm>
            <a:off x="7831705" y="2800760"/>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22" name="Group 21"/>
          <p:cNvGrpSpPr/>
          <p:nvPr/>
        </p:nvGrpSpPr>
        <p:grpSpPr>
          <a:xfrm>
            <a:off x="2238398" y="3425688"/>
            <a:ext cx="4867631" cy="1289983"/>
            <a:chOff x="2238398" y="3425688"/>
            <a:chExt cx="4867631" cy="1289983"/>
          </a:xfrm>
        </p:grpSpPr>
        <p:grpSp>
          <p:nvGrpSpPr>
            <p:cNvPr id="23" name="Group 22"/>
            <p:cNvGrpSpPr/>
            <p:nvPr/>
          </p:nvGrpSpPr>
          <p:grpSpPr>
            <a:xfrm rot="21060000">
              <a:off x="3935514" y="3425688"/>
              <a:ext cx="3170515" cy="943299"/>
              <a:chOff x="3947419" y="3566167"/>
              <a:chExt cx="3170515" cy="943299"/>
            </a:xfrm>
          </p:grpSpPr>
          <p:sp>
            <p:nvSpPr>
              <p:cNvPr id="28" name="Rectangle 27"/>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36" name="Straight Arrow Connector 35"/>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24" name="Rectangle 23"/>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2" name="TextBox 1"/>
          <p:cNvSpPr txBox="1"/>
          <p:nvPr/>
        </p:nvSpPr>
        <p:spPr>
          <a:xfrm>
            <a:off x="822792" y="5448124"/>
            <a:ext cx="7257115"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DCM = Double Crystal </a:t>
            </a:r>
            <a:r>
              <a:rPr lang="en-US" sz="3200" dirty="0" err="1" smtClean="0">
                <a:solidFill>
                  <a:srgbClr val="000000"/>
                </a:solidFill>
                <a:latin typeface="Arial"/>
              </a:rPr>
              <a:t>Monochromator</a:t>
            </a:r>
            <a:endParaRPr lang="en-US" sz="3200" dirty="0">
              <a:solidFill>
                <a:srgbClr val="000000"/>
              </a:solidFill>
              <a:latin typeface="Arial"/>
            </a:endParaRPr>
          </a:p>
        </p:txBody>
      </p:sp>
    </p:spTree>
    <p:extLst>
      <p:ext uri="{BB962C8B-B14F-4D97-AF65-F5344CB8AC3E}">
        <p14:creationId xmlns:p14="http://schemas.microsoft.com/office/powerpoint/2010/main" val="381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rot="20400000">
            <a:off x="3910074" y="3045215"/>
            <a:ext cx="3834006"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0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20" name="TextBox 19"/>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sp>
        <p:nvSpPr>
          <p:cNvPr id="21" name="TextBox 20"/>
          <p:cNvSpPr txBox="1"/>
          <p:nvPr/>
        </p:nvSpPr>
        <p:spPr>
          <a:xfrm>
            <a:off x="7831705" y="2800760"/>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23" name="Group 22"/>
          <p:cNvGrpSpPr/>
          <p:nvPr/>
        </p:nvGrpSpPr>
        <p:grpSpPr>
          <a:xfrm rot="21540000">
            <a:off x="2238270" y="3411014"/>
            <a:ext cx="4867631" cy="1289983"/>
            <a:chOff x="2238398" y="3425688"/>
            <a:chExt cx="4867631" cy="1289983"/>
          </a:xfrm>
        </p:grpSpPr>
        <p:grpSp>
          <p:nvGrpSpPr>
            <p:cNvPr id="28" name="Group 27"/>
            <p:cNvGrpSpPr/>
            <p:nvPr/>
          </p:nvGrpSpPr>
          <p:grpSpPr>
            <a:xfrm rot="21060000">
              <a:off x="3935514" y="3425688"/>
              <a:ext cx="3170515" cy="943299"/>
              <a:chOff x="3947419" y="3566167"/>
              <a:chExt cx="3170515" cy="943299"/>
            </a:xfrm>
          </p:grpSpPr>
          <p:sp>
            <p:nvSpPr>
              <p:cNvPr id="37" name="Rectangle 36"/>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38" name="Straight Arrow Connector 37"/>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36" name="Rectangle 35"/>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50" name="TextBox 49"/>
          <p:cNvSpPr txBox="1"/>
          <p:nvPr/>
        </p:nvSpPr>
        <p:spPr>
          <a:xfrm>
            <a:off x="822792" y="5448124"/>
            <a:ext cx="7257115"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DCM = Double Crystal </a:t>
            </a:r>
            <a:r>
              <a:rPr lang="en-US" sz="3200" dirty="0" err="1" smtClean="0">
                <a:solidFill>
                  <a:srgbClr val="000000"/>
                </a:solidFill>
                <a:latin typeface="Arial"/>
              </a:rPr>
              <a:t>Monochromator</a:t>
            </a:r>
            <a:endParaRPr lang="en-US" sz="3200" dirty="0">
              <a:solidFill>
                <a:srgbClr val="000000"/>
              </a:solidFill>
              <a:latin typeface="Arial"/>
            </a:endParaRPr>
          </a:p>
        </p:txBody>
      </p:sp>
    </p:spTree>
    <p:extLst>
      <p:ext uri="{BB962C8B-B14F-4D97-AF65-F5344CB8AC3E}">
        <p14:creationId xmlns:p14="http://schemas.microsoft.com/office/powerpoint/2010/main" val="326360109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1360000">
            <a:off x="2647372" y="3407062"/>
            <a:ext cx="6532849"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22982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1.54 Å</a:t>
            </a:r>
            <a:endParaRPr lang="en-US" dirty="0">
              <a:solidFill>
                <a:srgbClr val="000000"/>
              </a:solidFill>
              <a:latin typeface="Arial"/>
            </a:endParaRPr>
          </a:p>
        </p:txBody>
      </p:sp>
      <p:sp>
        <p:nvSpPr>
          <p:cNvPr id="37" name="TextBox 36"/>
          <p:cNvSpPr txBox="1"/>
          <p:nvPr/>
        </p:nvSpPr>
        <p:spPr>
          <a:xfrm rot="21352348">
            <a:off x="1283408" y="3766939"/>
            <a:ext cx="111761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1.84°</a:t>
            </a:r>
            <a:endParaRPr lang="en-US" dirty="0">
              <a:solidFill>
                <a:srgbClr val="000000"/>
              </a:solidFill>
              <a:latin typeface="Arial"/>
            </a:endParaRPr>
          </a:p>
        </p:txBody>
      </p:sp>
      <p:sp>
        <p:nvSpPr>
          <p:cNvPr id="38" name="TextBox 37"/>
          <p:cNvSpPr txBox="1"/>
          <p:nvPr/>
        </p:nvSpPr>
        <p:spPr>
          <a:xfrm rot="21372597">
            <a:off x="6721092" y="2892106"/>
            <a:ext cx="122982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1.54 Å</a:t>
            </a:r>
            <a:endParaRPr lang="en-US" dirty="0">
              <a:solidFill>
                <a:srgbClr val="000000"/>
              </a:solidFill>
              <a:latin typeface="Arial"/>
            </a:endParaRPr>
          </a:p>
        </p:txBody>
      </p:sp>
      <p:grpSp>
        <p:nvGrpSpPr>
          <p:cNvPr id="13" name="Group 12"/>
          <p:cNvGrpSpPr/>
          <p:nvPr/>
        </p:nvGrpSpPr>
        <p:grpSpPr>
          <a:xfrm rot="21480000">
            <a:off x="1425677" y="3573105"/>
            <a:ext cx="5536721" cy="943299"/>
            <a:chOff x="1425677" y="3573105"/>
            <a:chExt cx="5536721" cy="943299"/>
          </a:xfrm>
        </p:grpSpPr>
        <p:sp>
          <p:nvSpPr>
            <p:cNvPr id="3" name="Rectangle 2"/>
            <p:cNvSpPr/>
            <p:nvPr/>
          </p:nvSpPr>
          <p:spPr>
            <a:xfrm>
              <a:off x="2654338" y="3602004"/>
              <a:ext cx="2675318" cy="914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fontAlgn="auto">
                <a:spcBef>
                  <a:spcPts val="0"/>
                </a:spcBef>
                <a:spcAft>
                  <a:spcPts val="0"/>
                </a:spcAft>
              </a:pPr>
              <a:r>
                <a:rPr lang="en-US" sz="3200" dirty="0" smtClean="0">
                  <a:solidFill>
                    <a:srgbClr val="000000"/>
                  </a:solidFill>
                </a:rPr>
                <a:t>Mo/C</a:t>
              </a:r>
              <a:endParaRPr lang="en-US" sz="3200" dirty="0">
                <a:solidFill>
                  <a:srgbClr val="000000"/>
                </a:solidFill>
              </a:endParaRPr>
            </a:p>
          </p:txBody>
        </p:sp>
        <p:cxnSp>
          <p:nvCxnSpPr>
            <p:cNvPr id="25" name="Straight Arrow Connector 24"/>
            <p:cNvCxnSpPr/>
            <p:nvPr/>
          </p:nvCxnSpPr>
          <p:spPr>
            <a:xfrm rot="5400000">
              <a:off x="5540732" y="3384496"/>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40732" y="375056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40732" y="347601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40732" y="35675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40732" y="3659047"/>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12110" y="3573105"/>
              <a:ext cx="10502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24 Å</a:t>
              </a:r>
              <a:endParaRPr lang="en-US" dirty="0">
                <a:solidFill>
                  <a:srgbClr val="000000"/>
                </a:solidFill>
                <a:latin typeface="Arial"/>
              </a:endParaRPr>
            </a:p>
          </p:txBody>
        </p:sp>
        <p:cxnSp>
          <p:nvCxnSpPr>
            <p:cNvPr id="6" name="Straight Connector 5"/>
            <p:cNvCxnSpPr/>
            <p:nvPr/>
          </p:nvCxnSpPr>
          <p:spPr>
            <a:xfrm flipH="1">
              <a:off x="1425677" y="3595355"/>
              <a:ext cx="1578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flipH="1">
            <a:off x="2655820" y="3581268"/>
            <a:ext cx="2651076" cy="9257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662237" y="3947113"/>
            <a:ext cx="2651760" cy="88814"/>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655820" y="3672729"/>
            <a:ext cx="2654270" cy="92695"/>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651501" y="3764190"/>
            <a:ext cx="2661784" cy="9295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655820" y="3855651"/>
            <a:ext cx="2660658" cy="92919"/>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925912" y="5448124"/>
            <a:ext cx="3122971"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Multilayer optics</a:t>
            </a:r>
            <a:endParaRPr lang="en-US" sz="3200" dirty="0">
              <a:solidFill>
                <a:srgbClr val="000000"/>
              </a:solidFill>
              <a:latin typeface="Arial"/>
            </a:endParaRPr>
          </a:p>
        </p:txBody>
      </p:sp>
    </p:spTree>
    <p:extLst>
      <p:ext uri="{BB962C8B-B14F-4D97-AF65-F5344CB8AC3E}">
        <p14:creationId xmlns:p14="http://schemas.microsoft.com/office/powerpoint/2010/main" val="345178377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01327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solidFill>
                  <a:srgbClr val="FF0000"/>
                </a:solidFill>
              </a:rPr>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392661383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txBox="1">
            <a:spLocks/>
          </p:cNvSpPr>
          <p:nvPr/>
        </p:nvSpPr>
        <p:spPr bwMode="auto">
          <a:xfrm>
            <a:off x="457200" y="0"/>
            <a:ext cx="8229600" cy="585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spcBef>
                <a:spcPts val="0"/>
              </a:spcBef>
              <a:spcAft>
                <a:spcPts val="0"/>
              </a:spcAft>
            </a:pPr>
            <a:r>
              <a:rPr lang="en-US" sz="4400" dirty="0">
                <a:solidFill>
                  <a:srgbClr val="000000"/>
                </a:solidFill>
                <a:cs typeface="Arial" pitchFamily="34" charset="0"/>
              </a:rPr>
              <a:t>The </a:t>
            </a:r>
            <a:r>
              <a:rPr lang="en-US" sz="4400" dirty="0" smtClean="0">
                <a:solidFill>
                  <a:srgbClr val="000000"/>
                </a:solidFill>
                <a:cs typeface="Arial" pitchFamily="34" charset="0"/>
              </a:rPr>
              <a:t>number of </a:t>
            </a:r>
            <a:r>
              <a:rPr lang="en-US" sz="4400" dirty="0" smtClean="0">
                <a:solidFill>
                  <a:srgbClr val="00B050"/>
                </a:solidFill>
                <a:cs typeface="Arial" pitchFamily="34" charset="0"/>
              </a:rPr>
              <a:t>photons </a:t>
            </a:r>
            <a:r>
              <a:rPr lang="en-US" sz="4400" dirty="0" smtClean="0">
                <a:solidFill>
                  <a:srgbClr val="000000"/>
                </a:solidFill>
                <a:cs typeface="Arial" pitchFamily="34" charset="0"/>
              </a:rPr>
              <a:t>scattered</a:t>
            </a:r>
            <a:endParaRPr lang="en-US" sz="4400" dirty="0">
              <a:solidFill>
                <a:srgbClr val="000000"/>
              </a:solidFill>
              <a:cs typeface="Arial" pitchFamily="34" charset="0"/>
            </a:endParaRPr>
          </a:p>
          <a:p>
            <a:pPr algn="ctr" eaLnBrk="1" fontAlgn="auto" hangingPunct="1">
              <a:spcBef>
                <a:spcPts val="0"/>
              </a:spcBef>
              <a:spcAft>
                <a:spcPts val="0"/>
              </a:spcAft>
            </a:pPr>
            <a:r>
              <a:rPr lang="en-US" sz="4400" dirty="0">
                <a:solidFill>
                  <a:srgbClr val="000000"/>
                </a:solidFill>
                <a:cs typeface="Arial" pitchFamily="34" charset="0"/>
              </a:rPr>
              <a:t>b</a:t>
            </a:r>
            <a:r>
              <a:rPr lang="en-US" sz="4400" dirty="0" smtClean="0">
                <a:solidFill>
                  <a:srgbClr val="000000"/>
                </a:solidFill>
                <a:cs typeface="Arial" pitchFamily="34" charset="0"/>
              </a:rPr>
              <a:t>efore crystal is dead</a:t>
            </a:r>
            <a:endParaRPr lang="en-US" sz="4400" dirty="0">
              <a:solidFill>
                <a:srgbClr val="000000"/>
              </a:solidFill>
              <a:cs typeface="Arial" pitchFamily="34" charset="0"/>
            </a:endParaRPr>
          </a:p>
          <a:p>
            <a:pPr algn="ctr" eaLnBrk="1" fontAlgn="auto" hangingPunct="1">
              <a:spcBef>
                <a:spcPts val="0"/>
              </a:spcBef>
              <a:spcAft>
                <a:spcPts val="0"/>
              </a:spcAft>
            </a:pPr>
            <a:endParaRPr lang="en-US" sz="4400" dirty="0">
              <a:solidFill>
                <a:srgbClr val="000000"/>
              </a:solidFill>
              <a:cs typeface="Arial" pitchFamily="34" charset="0"/>
            </a:endParaRPr>
          </a:p>
          <a:p>
            <a:pPr algn="ctr" eaLnBrk="1" fontAlgn="auto" hangingPunct="1">
              <a:spcBef>
                <a:spcPts val="0"/>
              </a:spcBef>
              <a:spcAft>
                <a:spcPts val="0"/>
              </a:spcAft>
            </a:pPr>
            <a:r>
              <a:rPr lang="en-US" sz="4400" dirty="0">
                <a:solidFill>
                  <a:srgbClr val="000000"/>
                </a:solidFill>
                <a:cs typeface="Arial" pitchFamily="34" charset="0"/>
              </a:rPr>
              <a:t>is </a:t>
            </a:r>
            <a:r>
              <a:rPr lang="en-US" sz="4400" b="1" dirty="0">
                <a:solidFill>
                  <a:srgbClr val="FF0000"/>
                </a:solidFill>
                <a:cs typeface="Arial" pitchFamily="34" charset="0"/>
              </a:rPr>
              <a:t>independent</a:t>
            </a:r>
          </a:p>
          <a:p>
            <a:pPr algn="ctr" eaLnBrk="1" fontAlgn="auto" hangingPunct="1">
              <a:spcBef>
                <a:spcPts val="0"/>
              </a:spcBef>
              <a:spcAft>
                <a:spcPts val="0"/>
              </a:spcAft>
            </a:pPr>
            <a:r>
              <a:rPr lang="en-US" sz="4400" dirty="0">
                <a:solidFill>
                  <a:srgbClr val="000000"/>
                </a:solidFill>
                <a:cs typeface="Arial" pitchFamily="34" charset="0"/>
              </a:rPr>
              <a:t>of data collection </a:t>
            </a:r>
            <a:r>
              <a:rPr lang="en-US" sz="4400" dirty="0" smtClean="0">
                <a:solidFill>
                  <a:srgbClr val="000000"/>
                </a:solidFill>
                <a:cs typeface="Arial" pitchFamily="34" charset="0"/>
              </a:rPr>
              <a:t>time</a:t>
            </a:r>
          </a:p>
          <a:p>
            <a:pPr algn="ctr" eaLnBrk="1" fontAlgn="auto" hangingPunct="1">
              <a:spcBef>
                <a:spcPts val="0"/>
              </a:spcBef>
              <a:spcAft>
                <a:spcPts val="0"/>
              </a:spcAft>
            </a:pPr>
            <a:endParaRPr lang="en-US" sz="4400" dirty="0">
              <a:solidFill>
                <a:srgbClr val="000000"/>
              </a:solidFill>
              <a:cs typeface="Arial" pitchFamily="34" charset="0"/>
            </a:endParaRP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srgbClr val="000000"/>
                </a:solidFill>
                <a:cs typeface="Arial" charset="0"/>
              </a:rPr>
              <a:t>photons</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pPr>
            <a:r>
              <a:rPr lang="en-US">
                <a:solidFill>
                  <a:srgbClr val="000000"/>
                </a:solidFill>
                <a:latin typeface="Arial"/>
              </a:rPr>
              <a:t>Henderson, 1990; Gonzalez &amp; Nave, 1994; Glaeser</a:t>
            </a:r>
            <a:r>
              <a:rPr lang="en-US" i="1">
                <a:solidFill>
                  <a:srgbClr val="000000"/>
                </a:solidFill>
                <a:latin typeface="Arial"/>
              </a:rPr>
              <a:t> et al.</a:t>
            </a:r>
            <a:r>
              <a:rPr lang="en-US">
                <a:solidFill>
                  <a:srgbClr val="000000"/>
                </a:solidFill>
                <a:latin typeface="Arial"/>
              </a:rPr>
              <a:t>, 2000; Sliz</a:t>
            </a:r>
            <a:r>
              <a:rPr lang="en-US" i="1">
                <a:solidFill>
                  <a:srgbClr val="000000"/>
                </a:solidFill>
                <a:latin typeface="Arial"/>
              </a:rPr>
              <a:t> et al.</a:t>
            </a:r>
            <a:r>
              <a:rPr lang="en-US">
                <a:solidFill>
                  <a:srgbClr val="000000"/>
                </a:solidFill>
                <a:latin typeface="Arial"/>
              </a:rPr>
              <a:t>, 2003; Leiros</a:t>
            </a:r>
            <a:r>
              <a:rPr lang="en-US" i="1">
                <a:solidFill>
                  <a:srgbClr val="000000"/>
                </a:solidFill>
                <a:latin typeface="Arial"/>
              </a:rPr>
              <a:t> et al.</a:t>
            </a:r>
            <a:r>
              <a:rPr lang="en-US">
                <a:solidFill>
                  <a:srgbClr val="000000"/>
                </a:solidFill>
                <a:latin typeface="Arial"/>
              </a:rPr>
              <a:t>, 2006; Owen</a:t>
            </a:r>
            <a:r>
              <a:rPr lang="en-US" i="1">
                <a:solidFill>
                  <a:srgbClr val="000000"/>
                </a:solidFill>
                <a:latin typeface="Arial"/>
              </a:rPr>
              <a:t> et al.</a:t>
            </a:r>
            <a:r>
              <a:rPr lang="en-US">
                <a:solidFill>
                  <a:srgbClr val="000000"/>
                </a:solidFill>
                <a:latin typeface="Arial"/>
              </a:rPr>
              <a:t>, 2006; Garman &amp; McSweeney, 2006; Garman &amp; Nave, 2009; Holton, 2009</a:t>
            </a:r>
          </a:p>
        </p:txBody>
      </p:sp>
    </p:spTree>
    <p:extLst>
      <p:ext uri="{BB962C8B-B14F-4D97-AF65-F5344CB8AC3E}">
        <p14:creationId xmlns:p14="http://schemas.microsoft.com/office/powerpoint/2010/main" val="315461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942632592"/>
              </p:ext>
            </p:extLst>
          </p:nvPr>
        </p:nvGraphicFramePr>
        <p:xfrm>
          <a:off x="381000" y="1905001"/>
          <a:ext cx="8077200" cy="1735098"/>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2918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802606906"/>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60349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6000" smtClean="0"/>
              <a:t>Adding noise</a:t>
            </a:r>
          </a:p>
        </p:txBody>
      </p:sp>
      <p:sp>
        <p:nvSpPr>
          <p:cNvPr id="41987"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88998898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659555865"/>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72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 hours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1722336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336243609"/>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10 days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40901078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890942398"/>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8 x 10</a:t>
                      </a:r>
                      <a:r>
                        <a:rPr lang="en-US" baseline="30000" dirty="0" smtClean="0">
                          <a:solidFill>
                            <a:sysClr val="windowText" lastClr="000000"/>
                          </a:solidFill>
                        </a:rPr>
                        <a:t>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5 months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05476569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solidFill>
                  <a:srgbClr val="FF0000"/>
                </a:solidFill>
              </a:rPr>
              <a:t>Dispersion	</a:t>
            </a:r>
            <a:r>
              <a:rPr lang="el-GR" sz="2400" dirty="0" smtClean="0">
                <a:solidFill>
                  <a:srgbClr val="FF0000"/>
                </a:solidFill>
              </a:rPr>
              <a:t>Δλ</a:t>
            </a:r>
            <a:r>
              <a:rPr lang="en-US" sz="2400" dirty="0" smtClean="0">
                <a:solidFill>
                  <a:srgbClr val="FF0000"/>
                </a:solidFill>
              </a:rPr>
              <a:t>/</a:t>
            </a:r>
            <a:r>
              <a:rPr lang="el-GR" sz="2400" dirty="0" smtClean="0">
                <a:solidFill>
                  <a:srgbClr val="FF0000"/>
                </a:solidFill>
              </a:rPr>
              <a:t>λ</a:t>
            </a:r>
            <a:r>
              <a:rPr lang="en-US" sz="2400" dirty="0" smtClean="0">
                <a:solidFill>
                  <a:srgbClr val="FF0000"/>
                </a:solidFill>
              </a:rPr>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5454710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descr="http://pd.chem.ucl.ac.uk/pdnn/inst1/alpha12.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AutoShape 4" descr="http://pd.chem.ucl.ac.uk/pdnn/inst1/alpha12.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AutoShape 6" descr="http://pd.chem.ucl.ac.uk/pdnn/inst1/alpha12.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10" descr="http://pd.chem.ucl.ac.uk/pdnn/inst1/alpha12.gif"/>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47800"/>
            <a:ext cx="7162800" cy="4746434"/>
          </a:xfrm>
          <a:prstGeom prst="rect">
            <a:avLst/>
          </a:prstGeom>
        </p:spPr>
      </p:pic>
      <p:sp>
        <p:nvSpPr>
          <p:cNvPr id="8" name="TextBox 7"/>
          <p:cNvSpPr txBox="1"/>
          <p:nvPr/>
        </p:nvSpPr>
        <p:spPr>
          <a:xfrm>
            <a:off x="838200" y="152400"/>
            <a:ext cx="7401963" cy="1323439"/>
          </a:xfrm>
          <a:prstGeom prst="rect">
            <a:avLst/>
          </a:prstGeom>
          <a:noFill/>
        </p:spPr>
        <p:txBody>
          <a:bodyPr wrap="none" rtlCol="0">
            <a:spAutoFit/>
          </a:bodyPr>
          <a:lstStyle/>
          <a:p>
            <a:r>
              <a:rPr lang="en-US" sz="4000" dirty="0" smtClean="0">
                <a:solidFill>
                  <a:srgbClr val="000000"/>
                </a:solidFill>
              </a:rPr>
              <a:t>Two-color experiment (ca 1914)</a:t>
            </a:r>
          </a:p>
          <a:p>
            <a:pPr algn="ctr"/>
            <a:r>
              <a:rPr lang="en-US" sz="4000" dirty="0" smtClean="0">
                <a:solidFill>
                  <a:srgbClr val="000000"/>
                </a:solidFill>
              </a:rPr>
              <a:t>(Cu source)</a:t>
            </a:r>
            <a:endParaRPr lang="en-US" sz="4000" dirty="0">
              <a:solidFill>
                <a:srgbClr val="000000"/>
              </a:solidFill>
            </a:endParaRPr>
          </a:p>
        </p:txBody>
      </p:sp>
      <p:cxnSp>
        <p:nvCxnSpPr>
          <p:cNvPr id="10" name="Straight Arrow Connector 9"/>
          <p:cNvCxnSpPr/>
          <p:nvPr/>
        </p:nvCxnSpPr>
        <p:spPr>
          <a:xfrm>
            <a:off x="3505200" y="3200400"/>
            <a:ext cx="243840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72000" y="2743200"/>
            <a:ext cx="787395" cy="369332"/>
          </a:xfrm>
          <a:prstGeom prst="rect">
            <a:avLst/>
          </a:prstGeom>
          <a:noFill/>
        </p:spPr>
        <p:txBody>
          <a:bodyPr wrap="none" rtlCol="0">
            <a:spAutoFit/>
          </a:bodyPr>
          <a:lstStyle/>
          <a:p>
            <a:r>
              <a:rPr lang="en-US" dirty="0" smtClean="0">
                <a:solidFill>
                  <a:srgbClr val="000000"/>
                </a:solidFill>
              </a:rPr>
              <a:t>20 eV</a:t>
            </a:r>
            <a:endParaRPr lang="en-US" dirty="0">
              <a:solidFill>
                <a:srgbClr val="000000"/>
              </a:solidFill>
            </a:endParaRPr>
          </a:p>
        </p:txBody>
      </p:sp>
    </p:spTree>
    <p:extLst>
      <p:ext uri="{BB962C8B-B14F-4D97-AF65-F5344CB8AC3E}">
        <p14:creationId xmlns:p14="http://schemas.microsoft.com/office/powerpoint/2010/main" val="2820879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9957" name="Rectangle 5"/>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09958" name="Text Box 6"/>
          <p:cNvSpPr txBox="1">
            <a:spLocks noChangeArrowheads="1"/>
          </p:cNvSpPr>
          <p:nvPr/>
        </p:nvSpPr>
        <p:spPr bwMode="auto">
          <a:xfrm rot="162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000000"/>
                </a:solidFill>
              </a:rPr>
              <a:t>sample</a:t>
            </a:r>
          </a:p>
        </p:txBody>
      </p:sp>
      <p:grpSp>
        <p:nvGrpSpPr>
          <p:cNvPr id="509959" name="Group 7"/>
          <p:cNvGrpSpPr>
            <a:grpSpLocks/>
          </p:cNvGrpSpPr>
          <p:nvPr/>
        </p:nvGrpSpPr>
        <p:grpSpPr bwMode="auto">
          <a:xfrm>
            <a:off x="6554788" y="1181100"/>
            <a:ext cx="455612" cy="5562600"/>
            <a:chOff x="4129" y="744"/>
            <a:chExt cx="287" cy="3504"/>
          </a:xfrm>
        </p:grpSpPr>
        <p:sp>
          <p:nvSpPr>
            <p:cNvPr id="509960" name="Line 8"/>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61" name="Text Box 9"/>
            <p:cNvSpPr txBox="1">
              <a:spLocks noChangeArrowheads="1"/>
            </p:cNvSpPr>
            <p:nvPr/>
          </p:nvSpPr>
          <p:spPr bwMode="auto">
            <a:xfrm rot="162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000000"/>
                  </a:solidFill>
                </a:rPr>
                <a:t>detector</a:t>
              </a:r>
            </a:p>
          </p:txBody>
        </p:sp>
      </p:grpSp>
      <p:sp>
        <p:nvSpPr>
          <p:cNvPr id="509962" name="Text Box 10"/>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000000"/>
                </a:solidFill>
              </a:rPr>
              <a:t>x-ray beam</a:t>
            </a:r>
          </a:p>
        </p:txBody>
      </p:sp>
      <p:grpSp>
        <p:nvGrpSpPr>
          <p:cNvPr id="509963" name="Group 11"/>
          <p:cNvGrpSpPr>
            <a:grpSpLocks/>
          </p:cNvGrpSpPr>
          <p:nvPr/>
        </p:nvGrpSpPr>
        <p:grpSpPr bwMode="auto">
          <a:xfrm>
            <a:off x="-1524000" y="3390900"/>
            <a:ext cx="4876800" cy="304800"/>
            <a:chOff x="-960" y="2136"/>
            <a:chExt cx="3072" cy="192"/>
          </a:xfrm>
        </p:grpSpPr>
        <p:sp>
          <p:nvSpPr>
            <p:cNvPr id="509964"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65" name="Freeform 13"/>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66" name="Freeform 14"/>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67" name="Freeform 15"/>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68" name="Freeform 16"/>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69" name="Freeform 17"/>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70" name="Freeform 18"/>
            <p:cNvSpPr>
              <a:spLocks/>
            </p:cNvSpPr>
            <p:nvPr/>
          </p:nvSpPr>
          <p:spPr bwMode="auto">
            <a:xfrm>
              <a:off x="1344"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71" name="Freeform 19"/>
            <p:cNvSpPr>
              <a:spLocks/>
            </p:cNvSpPr>
            <p:nvPr/>
          </p:nvSpPr>
          <p:spPr bwMode="auto">
            <a:xfrm>
              <a:off x="1728"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509972" name="Rectangle 2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solidFill>
                  <a:srgbClr val="000000"/>
                </a:solidFill>
              </a:rPr>
              <a:t>scattering</a:t>
            </a:r>
          </a:p>
        </p:txBody>
      </p:sp>
      <p:sp>
        <p:nvSpPr>
          <p:cNvPr id="509973" name="Oval 21"/>
          <p:cNvSpPr>
            <a:spLocks noChangeArrowheads="1"/>
          </p:cNvSpPr>
          <p:nvPr/>
        </p:nvSpPr>
        <p:spPr bwMode="auto">
          <a:xfrm>
            <a:off x="3324225" y="3502025"/>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09974" name="Oval 22"/>
          <p:cNvSpPr>
            <a:spLocks noChangeArrowheads="1"/>
          </p:cNvSpPr>
          <p:nvPr/>
        </p:nvSpPr>
        <p:spPr bwMode="auto">
          <a:xfrm>
            <a:off x="2892425" y="3121025"/>
            <a:ext cx="914400" cy="91440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09975" name="Oval 23"/>
          <p:cNvSpPr>
            <a:spLocks noChangeArrowheads="1"/>
          </p:cNvSpPr>
          <p:nvPr/>
        </p:nvSpPr>
        <p:spPr bwMode="auto">
          <a:xfrm>
            <a:off x="2284413" y="2513013"/>
            <a:ext cx="2130425" cy="2130425"/>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09976" name="Oval 24"/>
          <p:cNvSpPr>
            <a:spLocks noChangeArrowheads="1"/>
          </p:cNvSpPr>
          <p:nvPr/>
        </p:nvSpPr>
        <p:spPr bwMode="auto">
          <a:xfrm>
            <a:off x="1676400" y="1905000"/>
            <a:ext cx="3344863" cy="3344863"/>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nvGrpSpPr>
          <p:cNvPr id="509977" name="Group 25"/>
          <p:cNvGrpSpPr>
            <a:grpSpLocks/>
          </p:cNvGrpSpPr>
          <p:nvPr/>
        </p:nvGrpSpPr>
        <p:grpSpPr bwMode="auto">
          <a:xfrm>
            <a:off x="-1524000" y="3060700"/>
            <a:ext cx="6545263" cy="3344863"/>
            <a:chOff x="-960" y="1928"/>
            <a:chExt cx="4123" cy="2107"/>
          </a:xfrm>
        </p:grpSpPr>
        <p:grpSp>
          <p:nvGrpSpPr>
            <p:cNvPr id="509978" name="Group 26"/>
            <p:cNvGrpSpPr>
              <a:grpSpLocks/>
            </p:cNvGrpSpPr>
            <p:nvPr/>
          </p:nvGrpSpPr>
          <p:grpSpPr bwMode="auto">
            <a:xfrm>
              <a:off x="-960" y="2904"/>
              <a:ext cx="3072" cy="192"/>
              <a:chOff x="288" y="3936"/>
              <a:chExt cx="3072" cy="192"/>
            </a:xfrm>
          </p:grpSpPr>
          <p:sp>
            <p:nvSpPr>
              <p:cNvPr id="509979" name="Freeform 2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80" name="Freeform 2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81" name="Freeform 2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82" name="Freeform 3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83" name="Freeform 3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84" name="Freeform 3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85" name="Freeform 3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9986" name="Freeform 3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509987" name="Oval 35"/>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nvGrpSpPr>
            <p:cNvPr id="509988" name="Group 36"/>
            <p:cNvGrpSpPr>
              <a:grpSpLocks/>
            </p:cNvGrpSpPr>
            <p:nvPr/>
          </p:nvGrpSpPr>
          <p:grpSpPr bwMode="auto">
            <a:xfrm>
              <a:off x="1056" y="1928"/>
              <a:ext cx="2107" cy="2107"/>
              <a:chOff x="1056" y="1200"/>
              <a:chExt cx="2107" cy="2107"/>
            </a:xfrm>
          </p:grpSpPr>
          <p:sp>
            <p:nvSpPr>
              <p:cNvPr id="509989" name="Oval 37"/>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09990" name="Oval 38"/>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09991" name="Oval 39"/>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grpSp>
      <p:grpSp>
        <p:nvGrpSpPr>
          <p:cNvPr id="46" name="Group 11"/>
          <p:cNvGrpSpPr>
            <a:grpSpLocks/>
          </p:cNvGrpSpPr>
          <p:nvPr/>
        </p:nvGrpSpPr>
        <p:grpSpPr bwMode="auto">
          <a:xfrm rot="19031229">
            <a:off x="2975772" y="2093374"/>
            <a:ext cx="3657600" cy="304800"/>
            <a:chOff x="-960" y="2136"/>
            <a:chExt cx="2304" cy="192"/>
          </a:xfrm>
        </p:grpSpPr>
        <p:sp>
          <p:nvSpPr>
            <p:cNvPr id="47"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48" name="Freeform 13"/>
            <p:cNvSpPr>
              <a:spLocks/>
            </p:cNvSpPr>
            <p:nvPr/>
          </p:nvSpPr>
          <p:spPr bwMode="auto">
            <a:xfrm>
              <a:off x="-576" y="2159"/>
              <a:ext cx="384" cy="144"/>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49" name="Freeform 14"/>
            <p:cNvSpPr>
              <a:spLocks/>
            </p:cNvSpPr>
            <p:nvPr/>
          </p:nvSpPr>
          <p:spPr bwMode="auto">
            <a:xfrm>
              <a:off x="-192" y="2181"/>
              <a:ext cx="384" cy="101"/>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0" name="Freeform 15"/>
            <p:cNvSpPr>
              <a:spLocks/>
            </p:cNvSpPr>
            <p:nvPr/>
          </p:nvSpPr>
          <p:spPr bwMode="auto">
            <a:xfrm>
              <a:off x="192" y="2192"/>
              <a:ext cx="384" cy="8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1" name="Freeform 16"/>
            <p:cNvSpPr>
              <a:spLocks/>
            </p:cNvSpPr>
            <p:nvPr/>
          </p:nvSpPr>
          <p:spPr bwMode="auto">
            <a:xfrm>
              <a:off x="576" y="2209"/>
              <a:ext cx="384" cy="49"/>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2" name="Freeform 17"/>
            <p:cNvSpPr>
              <a:spLocks/>
            </p:cNvSpPr>
            <p:nvPr/>
          </p:nvSpPr>
          <p:spPr bwMode="auto">
            <a:xfrm>
              <a:off x="960" y="2219"/>
              <a:ext cx="384" cy="29"/>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55" name="Group 11"/>
          <p:cNvGrpSpPr>
            <a:grpSpLocks/>
          </p:cNvGrpSpPr>
          <p:nvPr/>
        </p:nvGrpSpPr>
        <p:grpSpPr bwMode="auto">
          <a:xfrm rot="12959420">
            <a:off x="-49284" y="2275719"/>
            <a:ext cx="3657600" cy="304800"/>
            <a:chOff x="-960" y="2136"/>
            <a:chExt cx="2304" cy="192"/>
          </a:xfrm>
        </p:grpSpPr>
        <p:sp>
          <p:nvSpPr>
            <p:cNvPr id="56"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7" name="Freeform 13"/>
            <p:cNvSpPr>
              <a:spLocks/>
            </p:cNvSpPr>
            <p:nvPr/>
          </p:nvSpPr>
          <p:spPr bwMode="auto">
            <a:xfrm>
              <a:off x="-576" y="2159"/>
              <a:ext cx="384" cy="144"/>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8" name="Freeform 14"/>
            <p:cNvSpPr>
              <a:spLocks/>
            </p:cNvSpPr>
            <p:nvPr/>
          </p:nvSpPr>
          <p:spPr bwMode="auto">
            <a:xfrm>
              <a:off x="-192" y="2181"/>
              <a:ext cx="384" cy="101"/>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 name="Freeform 15"/>
            <p:cNvSpPr>
              <a:spLocks/>
            </p:cNvSpPr>
            <p:nvPr/>
          </p:nvSpPr>
          <p:spPr bwMode="auto">
            <a:xfrm>
              <a:off x="192" y="2192"/>
              <a:ext cx="384" cy="8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60" name="Freeform 16"/>
            <p:cNvSpPr>
              <a:spLocks/>
            </p:cNvSpPr>
            <p:nvPr/>
          </p:nvSpPr>
          <p:spPr bwMode="auto">
            <a:xfrm>
              <a:off x="576" y="2209"/>
              <a:ext cx="384" cy="49"/>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61" name="Freeform 17"/>
            <p:cNvSpPr>
              <a:spLocks/>
            </p:cNvSpPr>
            <p:nvPr/>
          </p:nvSpPr>
          <p:spPr bwMode="auto">
            <a:xfrm>
              <a:off x="960" y="2219"/>
              <a:ext cx="384" cy="29"/>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62" name="Group 11"/>
          <p:cNvGrpSpPr>
            <a:grpSpLocks/>
          </p:cNvGrpSpPr>
          <p:nvPr/>
        </p:nvGrpSpPr>
        <p:grpSpPr bwMode="auto">
          <a:xfrm rot="4201551">
            <a:off x="2234773" y="5255321"/>
            <a:ext cx="3657600" cy="304800"/>
            <a:chOff x="-960" y="2136"/>
            <a:chExt cx="2304" cy="192"/>
          </a:xfrm>
        </p:grpSpPr>
        <p:sp>
          <p:nvSpPr>
            <p:cNvPr id="63"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64" name="Freeform 13"/>
            <p:cNvSpPr>
              <a:spLocks/>
            </p:cNvSpPr>
            <p:nvPr/>
          </p:nvSpPr>
          <p:spPr bwMode="auto">
            <a:xfrm>
              <a:off x="-576" y="2159"/>
              <a:ext cx="384" cy="144"/>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65" name="Freeform 14"/>
            <p:cNvSpPr>
              <a:spLocks/>
            </p:cNvSpPr>
            <p:nvPr/>
          </p:nvSpPr>
          <p:spPr bwMode="auto">
            <a:xfrm>
              <a:off x="-192" y="2181"/>
              <a:ext cx="384" cy="101"/>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66" name="Freeform 15"/>
            <p:cNvSpPr>
              <a:spLocks/>
            </p:cNvSpPr>
            <p:nvPr/>
          </p:nvSpPr>
          <p:spPr bwMode="auto">
            <a:xfrm>
              <a:off x="192" y="2192"/>
              <a:ext cx="384" cy="8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67" name="Freeform 16"/>
            <p:cNvSpPr>
              <a:spLocks/>
            </p:cNvSpPr>
            <p:nvPr/>
          </p:nvSpPr>
          <p:spPr bwMode="auto">
            <a:xfrm>
              <a:off x="576" y="2209"/>
              <a:ext cx="384" cy="49"/>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68" name="Freeform 17"/>
            <p:cNvSpPr>
              <a:spLocks/>
            </p:cNvSpPr>
            <p:nvPr/>
          </p:nvSpPr>
          <p:spPr bwMode="auto">
            <a:xfrm>
              <a:off x="960" y="2219"/>
              <a:ext cx="384" cy="29"/>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69" name="Group 11"/>
          <p:cNvGrpSpPr>
            <a:grpSpLocks/>
          </p:cNvGrpSpPr>
          <p:nvPr/>
        </p:nvGrpSpPr>
        <p:grpSpPr bwMode="auto">
          <a:xfrm rot="20719009">
            <a:off x="3433945" y="2966840"/>
            <a:ext cx="3657600" cy="304800"/>
            <a:chOff x="-960" y="2136"/>
            <a:chExt cx="2304" cy="192"/>
          </a:xfrm>
        </p:grpSpPr>
        <p:sp>
          <p:nvSpPr>
            <p:cNvPr id="70"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1" name="Freeform 13"/>
            <p:cNvSpPr>
              <a:spLocks/>
            </p:cNvSpPr>
            <p:nvPr/>
          </p:nvSpPr>
          <p:spPr bwMode="auto">
            <a:xfrm>
              <a:off x="-576" y="2159"/>
              <a:ext cx="384" cy="144"/>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2" name="Freeform 14"/>
            <p:cNvSpPr>
              <a:spLocks/>
            </p:cNvSpPr>
            <p:nvPr/>
          </p:nvSpPr>
          <p:spPr bwMode="auto">
            <a:xfrm>
              <a:off x="-192" y="2181"/>
              <a:ext cx="384" cy="101"/>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3" name="Freeform 15"/>
            <p:cNvSpPr>
              <a:spLocks/>
            </p:cNvSpPr>
            <p:nvPr/>
          </p:nvSpPr>
          <p:spPr bwMode="auto">
            <a:xfrm>
              <a:off x="192" y="2192"/>
              <a:ext cx="384" cy="8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4" name="Freeform 16"/>
            <p:cNvSpPr>
              <a:spLocks/>
            </p:cNvSpPr>
            <p:nvPr/>
          </p:nvSpPr>
          <p:spPr bwMode="auto">
            <a:xfrm>
              <a:off x="576" y="2209"/>
              <a:ext cx="384" cy="49"/>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5" name="Freeform 17"/>
            <p:cNvSpPr>
              <a:spLocks/>
            </p:cNvSpPr>
            <p:nvPr/>
          </p:nvSpPr>
          <p:spPr bwMode="auto">
            <a:xfrm>
              <a:off x="960" y="2219"/>
              <a:ext cx="384" cy="29"/>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Tree>
    <p:extLst>
      <p:ext uri="{BB962C8B-B14F-4D97-AF65-F5344CB8AC3E}">
        <p14:creationId xmlns:p14="http://schemas.microsoft.com/office/powerpoint/2010/main" val="2031749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09963"/>
                                        </p:tgtEl>
                                        <p:attrNameLst>
                                          <p:attrName>style.visibility</p:attrName>
                                        </p:attrNameLst>
                                      </p:cBhvr>
                                      <p:to>
                                        <p:strVal val="visible"/>
                                      </p:to>
                                    </p:set>
                                    <p:animEffect transition="in" filter="wipe(left)">
                                      <p:cBhvr>
                                        <p:cTn id="7" dur="500"/>
                                        <p:tgtEl>
                                          <p:spTgt spid="509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path" presetSubtype="0" fill="hold" grpId="0" nodeType="clickEffect">
                                  <p:stCondLst>
                                    <p:cond delay="0"/>
                                  </p:stCondLst>
                                  <p:childTnLst>
                                    <p:animMotion origin="layout" path="M 3.05556E-6 7.40741E-7 C 3.05556E-6 -0.02523 3.05556E-6 -0.04931 -0.00018 -0.04931 C -0.00035 -0.04931 -0.00035 -0.02523 -0.00052 7.40741E-7 C -0.00052 0.02801 -0.00052 0.05602 -0.00087 0.05602 C -0.00104 0.05602 -0.00104 0.02801 -0.00104 7.40741E-7 C -0.00104 -0.02523 -0.00122 -0.04931 -0.00139 -0.04931 C -0.00157 -0.04931 -0.00157 -0.02523 -0.00174 7.40741E-7 C -0.00174 0.02801 -0.00174 0.05602 -0.00191 0.05602 C -0.00209 0.05602 -0.00226 7.40741E-7 -0.00226 0.00023 C -0.00226 -0.02523 -0.00243 -0.04931 -0.00261 -0.04931 C -0.00278 -0.04931 -0.00278 -0.02523 -0.00278 7.40741E-7 C -0.00295 0.02801 -0.00295 0.05602 -0.00313 0.05602 C -0.0033 0.05602 -0.0033 0.02801 -0.00348 7.40741E-7 C -0.00348 -0.02523 -0.00348 -0.04931 -0.00365 -0.04931 C -0.00382 -0.04931 -0.004 -0.02523 -0.004 7.40741E-7 C -0.004 0.02801 -0.00417 0.05602 -0.00434 0.05602 C -0.00452 0.05602 -0.00452 0.02801 -0.00469 7.40741E-7 " pathEditMode="relative" rAng="0" ptsTypes="fffffffffffffffff">
                                      <p:cBhvr>
                                        <p:cTn id="11" dur="2000" fill="hold"/>
                                        <p:tgtEl>
                                          <p:spTgt spid="509973"/>
                                        </p:tgtEl>
                                        <p:attrNameLst>
                                          <p:attrName>ppt_x</p:attrName>
                                          <p:attrName>ppt_y</p:attrName>
                                        </p:attrNameLst>
                                      </p:cBhvr>
                                      <p:rCtr x="-24300" y="32400"/>
                                    </p:animMotion>
                                  </p:childTnLst>
                                </p:cTn>
                              </p:par>
                              <p:par>
                                <p:cTn id="12" presetID="22" presetClass="entr" presetSubtype="8" fill="hold" nodeType="withEffect">
                                  <p:stCondLst>
                                    <p:cond delay="1000"/>
                                  </p:stCondLst>
                                  <p:childTnLst>
                                    <p:set>
                                      <p:cBhvr>
                                        <p:cTn id="13" dur="1" fill="hold">
                                          <p:stCondLst>
                                            <p:cond delay="0"/>
                                          </p:stCondLst>
                                        </p:cTn>
                                        <p:tgtEl>
                                          <p:spTgt spid="46"/>
                                        </p:tgtEl>
                                        <p:attrNameLst>
                                          <p:attrName>style.visibility</p:attrName>
                                        </p:attrNameLst>
                                      </p:cBhvr>
                                      <p:to>
                                        <p:strVal val="visible"/>
                                      </p:to>
                                    </p:set>
                                    <p:animEffect transition="in" filter="wipe(left)">
                                      <p:cBhvr>
                                        <p:cTn id="14" dur="500"/>
                                        <p:tgtEl>
                                          <p:spTgt spid="46"/>
                                        </p:tgtEl>
                                      </p:cBhvr>
                                    </p:animEffect>
                                  </p:childTnLst>
                                </p:cTn>
                              </p:par>
                              <p:par>
                                <p:cTn id="15" presetID="22" presetClass="entr" presetSubtype="4" fill="hold" nodeType="withEffect">
                                  <p:stCondLst>
                                    <p:cond delay="140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par>
                                <p:cTn id="18" presetID="22" presetClass="entr" presetSubtype="1" fill="hold" nodeType="withEffect">
                                  <p:stCondLst>
                                    <p:cond delay="1800"/>
                                  </p:stCondLst>
                                  <p:childTnLst>
                                    <p:set>
                                      <p:cBhvr>
                                        <p:cTn id="19" dur="1" fill="hold">
                                          <p:stCondLst>
                                            <p:cond delay="0"/>
                                          </p:stCondLst>
                                        </p:cTn>
                                        <p:tgtEl>
                                          <p:spTgt spid="62"/>
                                        </p:tgtEl>
                                        <p:attrNameLst>
                                          <p:attrName>style.visibility</p:attrName>
                                        </p:attrNameLst>
                                      </p:cBhvr>
                                      <p:to>
                                        <p:strVal val="visible"/>
                                      </p:to>
                                    </p:set>
                                    <p:animEffect transition="in" filter="wipe(up)">
                                      <p:cBhvr>
                                        <p:cTn id="20" dur="500"/>
                                        <p:tgtEl>
                                          <p:spTgt spid="62"/>
                                        </p:tgtEl>
                                      </p:cBhvr>
                                    </p:animEffect>
                                  </p:childTnLst>
                                </p:cTn>
                              </p:par>
                              <p:par>
                                <p:cTn id="21" presetID="22" presetClass="entr" presetSubtype="8" fill="hold" nodeType="withEffect">
                                  <p:stCondLst>
                                    <p:cond delay="2000"/>
                                  </p:stCondLst>
                                  <p:childTnLst>
                                    <p:set>
                                      <p:cBhvr>
                                        <p:cTn id="22" dur="1" fill="hold">
                                          <p:stCondLst>
                                            <p:cond delay="0"/>
                                          </p:stCondLst>
                                        </p:cTn>
                                        <p:tgtEl>
                                          <p:spTgt spid="69"/>
                                        </p:tgtEl>
                                        <p:attrNameLst>
                                          <p:attrName>style.visibility</p:attrName>
                                        </p:attrNameLst>
                                      </p:cBhvr>
                                      <p:to>
                                        <p:strVal val="visible"/>
                                      </p:to>
                                    </p:set>
                                    <p:animEffect transition="in" filter="wipe(left)">
                                      <p:cBhvr>
                                        <p:cTn id="23" dur="500"/>
                                        <p:tgtEl>
                                          <p:spTgt spid="6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4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55"/>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69"/>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6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0997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09975"/>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9976"/>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509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73" grpId="0" animBg="1"/>
      <p:bldP spid="509974" grpId="0" animBg="1"/>
      <p:bldP spid="509975" grpId="0" animBg="1"/>
      <p:bldP spid="50997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987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87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7987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7987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79879" name="Group 7"/>
          <p:cNvGrpSpPr>
            <a:grpSpLocks/>
          </p:cNvGrpSpPr>
          <p:nvPr/>
        </p:nvGrpSpPr>
        <p:grpSpPr bwMode="auto">
          <a:xfrm>
            <a:off x="-1524000" y="3390900"/>
            <a:ext cx="4876800" cy="304800"/>
            <a:chOff x="288" y="3936"/>
            <a:chExt cx="3072" cy="192"/>
          </a:xfrm>
        </p:grpSpPr>
        <p:sp>
          <p:nvSpPr>
            <p:cNvPr id="79915"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16"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17"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18"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19"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20"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21"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22"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195600" name="Group 16"/>
          <p:cNvGrpSpPr>
            <a:grpSpLocks/>
          </p:cNvGrpSpPr>
          <p:nvPr/>
        </p:nvGrpSpPr>
        <p:grpSpPr bwMode="auto">
          <a:xfrm rot="245220">
            <a:off x="3363913" y="3532188"/>
            <a:ext cx="3640137" cy="620712"/>
            <a:chOff x="2119" y="1780"/>
            <a:chExt cx="2293" cy="391"/>
          </a:xfrm>
        </p:grpSpPr>
        <p:sp>
          <p:nvSpPr>
            <p:cNvPr id="79909" name="Freeform 17"/>
            <p:cNvSpPr>
              <a:spLocks/>
            </p:cNvSpPr>
            <p:nvPr/>
          </p:nvSpPr>
          <p:spPr bwMode="auto">
            <a:xfrm rot="356812">
              <a:off x="2119" y="17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10" name="Freeform 18"/>
            <p:cNvSpPr>
              <a:spLocks/>
            </p:cNvSpPr>
            <p:nvPr/>
          </p:nvSpPr>
          <p:spPr bwMode="auto">
            <a:xfrm rot="356812">
              <a:off x="2501" y="182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11" name="Freeform 19"/>
            <p:cNvSpPr>
              <a:spLocks/>
            </p:cNvSpPr>
            <p:nvPr/>
          </p:nvSpPr>
          <p:spPr bwMode="auto">
            <a:xfrm rot="356812">
              <a:off x="2883" y="186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12" name="Freeform 20"/>
            <p:cNvSpPr>
              <a:spLocks/>
            </p:cNvSpPr>
            <p:nvPr/>
          </p:nvSpPr>
          <p:spPr bwMode="auto">
            <a:xfrm rot="356812">
              <a:off x="3265" y="190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13" name="Freeform 21"/>
            <p:cNvSpPr>
              <a:spLocks/>
            </p:cNvSpPr>
            <p:nvPr/>
          </p:nvSpPr>
          <p:spPr bwMode="auto">
            <a:xfrm rot="356812">
              <a:off x="3646" y="193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14" name="Freeform 22"/>
            <p:cNvSpPr>
              <a:spLocks/>
            </p:cNvSpPr>
            <p:nvPr/>
          </p:nvSpPr>
          <p:spPr bwMode="auto">
            <a:xfrm rot="356812">
              <a:off x="4028" y="197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195607" name="Group 23"/>
          <p:cNvGrpSpPr>
            <a:grpSpLocks/>
          </p:cNvGrpSpPr>
          <p:nvPr/>
        </p:nvGrpSpPr>
        <p:grpSpPr bwMode="auto">
          <a:xfrm>
            <a:off x="3375025" y="4076700"/>
            <a:ext cx="3624263" cy="744538"/>
            <a:chOff x="2126" y="2124"/>
            <a:chExt cx="2283" cy="469"/>
          </a:xfrm>
        </p:grpSpPr>
        <p:sp>
          <p:nvSpPr>
            <p:cNvPr id="79903" name="Freeform 24"/>
            <p:cNvSpPr>
              <a:spLocks/>
            </p:cNvSpPr>
            <p:nvPr/>
          </p:nvSpPr>
          <p:spPr bwMode="auto">
            <a:xfrm rot="-497829">
              <a:off x="2126" y="240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04" name="Freeform 25"/>
            <p:cNvSpPr>
              <a:spLocks/>
            </p:cNvSpPr>
            <p:nvPr/>
          </p:nvSpPr>
          <p:spPr bwMode="auto">
            <a:xfrm rot="-497829">
              <a:off x="2506" y="234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05" name="Freeform 26"/>
            <p:cNvSpPr>
              <a:spLocks/>
            </p:cNvSpPr>
            <p:nvPr/>
          </p:nvSpPr>
          <p:spPr bwMode="auto">
            <a:xfrm rot="-497829">
              <a:off x="2886" y="229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06" name="Freeform 27"/>
            <p:cNvSpPr>
              <a:spLocks/>
            </p:cNvSpPr>
            <p:nvPr/>
          </p:nvSpPr>
          <p:spPr bwMode="auto">
            <a:xfrm rot="-497829">
              <a:off x="3266" y="2235"/>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07" name="Freeform 28"/>
            <p:cNvSpPr>
              <a:spLocks/>
            </p:cNvSpPr>
            <p:nvPr/>
          </p:nvSpPr>
          <p:spPr bwMode="auto">
            <a:xfrm rot="-497829">
              <a:off x="3645" y="21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908" name="Freeform 29"/>
            <p:cNvSpPr>
              <a:spLocks/>
            </p:cNvSpPr>
            <p:nvPr/>
          </p:nvSpPr>
          <p:spPr bwMode="auto">
            <a:xfrm rot="-497829">
              <a:off x="4025" y="212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79882" name="Rectangle 3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a:t>
            </a:r>
          </a:p>
        </p:txBody>
      </p:sp>
      <p:sp>
        <p:nvSpPr>
          <p:cNvPr id="195615" name="Freeform 31"/>
          <p:cNvSpPr>
            <a:spLocks/>
          </p:cNvSpPr>
          <p:nvPr/>
        </p:nvSpPr>
        <p:spPr bwMode="auto">
          <a:xfrm>
            <a:off x="6921500" y="36195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884" name="Oval 32"/>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79886" name="Group 37"/>
          <p:cNvGrpSpPr>
            <a:grpSpLocks/>
          </p:cNvGrpSpPr>
          <p:nvPr/>
        </p:nvGrpSpPr>
        <p:grpSpPr bwMode="auto">
          <a:xfrm>
            <a:off x="-1524000" y="4610100"/>
            <a:ext cx="4876800" cy="304800"/>
            <a:chOff x="288" y="3936"/>
            <a:chExt cx="3072" cy="192"/>
          </a:xfrm>
        </p:grpSpPr>
        <p:sp>
          <p:nvSpPr>
            <p:cNvPr id="79892" name="Freeform 3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893" name="Freeform 3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894" name="Freeform 4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895" name="Freeform 4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896" name="Freeform 4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897" name="Freeform 4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898" name="Freeform 4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9899" name="Freeform 4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79887" name="Oval 4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3619758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95600"/>
                                        </p:tgtEl>
                                        <p:attrNameLst>
                                          <p:attrName>style.visibility</p:attrName>
                                        </p:attrNameLst>
                                      </p:cBhvr>
                                      <p:to>
                                        <p:strVal val="visible"/>
                                      </p:to>
                                    </p:set>
                                    <p:animEffect transition="in" filter="wipe(left)">
                                      <p:cBhvr>
                                        <p:cTn id="7" dur="500"/>
                                        <p:tgtEl>
                                          <p:spTgt spid="195600"/>
                                        </p:tgtEl>
                                      </p:cBhvr>
                                    </p:animEffect>
                                  </p:childTnLst>
                                </p:cTn>
                              </p:par>
                              <p:par>
                                <p:cTn id="8" presetID="22" presetClass="entr" presetSubtype="8" fill="hold" nodeType="withEffect">
                                  <p:stCondLst>
                                    <p:cond delay="0"/>
                                  </p:stCondLst>
                                  <p:childTnLst>
                                    <p:set>
                                      <p:cBhvr>
                                        <p:cTn id="9" dur="1" fill="hold">
                                          <p:stCondLst>
                                            <p:cond delay="0"/>
                                          </p:stCondLst>
                                        </p:cTn>
                                        <p:tgtEl>
                                          <p:spTgt spid="195607"/>
                                        </p:tgtEl>
                                        <p:attrNameLst>
                                          <p:attrName>style.visibility</p:attrName>
                                        </p:attrNameLst>
                                      </p:cBhvr>
                                      <p:to>
                                        <p:strVal val="visible"/>
                                      </p:to>
                                    </p:set>
                                    <p:animEffect transition="in" filter="wipe(left)">
                                      <p:cBhvr>
                                        <p:cTn id="10" dur="500"/>
                                        <p:tgtEl>
                                          <p:spTgt spid="19560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5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1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089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0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8090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8090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80903" name="Group 7"/>
          <p:cNvGrpSpPr>
            <a:grpSpLocks/>
          </p:cNvGrpSpPr>
          <p:nvPr/>
        </p:nvGrpSpPr>
        <p:grpSpPr bwMode="auto">
          <a:xfrm>
            <a:off x="-1524000" y="4610100"/>
            <a:ext cx="4876800" cy="304800"/>
            <a:chOff x="288" y="3936"/>
            <a:chExt cx="3072" cy="192"/>
          </a:xfrm>
        </p:grpSpPr>
        <p:sp>
          <p:nvSpPr>
            <p:cNvPr id="80929"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30"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31"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32"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33"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34"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35"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36"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80904" name="Group 16"/>
          <p:cNvGrpSpPr>
            <a:grpSpLocks/>
          </p:cNvGrpSpPr>
          <p:nvPr/>
        </p:nvGrpSpPr>
        <p:grpSpPr bwMode="auto">
          <a:xfrm>
            <a:off x="-1524000" y="3390900"/>
            <a:ext cx="4876800" cy="304800"/>
            <a:chOff x="288" y="3936"/>
            <a:chExt cx="3072" cy="192"/>
          </a:xfrm>
        </p:grpSpPr>
        <p:sp>
          <p:nvSpPr>
            <p:cNvPr id="80921"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22"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23"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24"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25"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26"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27"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28"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8090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a:t>
            </a:r>
          </a:p>
        </p:txBody>
      </p:sp>
      <p:sp>
        <p:nvSpPr>
          <p:cNvPr id="8090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090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0908" name="Freeform 28"/>
          <p:cNvSpPr>
            <a:spLocks/>
          </p:cNvSpPr>
          <p:nvPr/>
        </p:nvSpPr>
        <p:spPr bwMode="auto">
          <a:xfrm rot="-433624">
            <a:off x="3368675" y="3392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09" name="Freeform 29"/>
          <p:cNvSpPr>
            <a:spLocks/>
          </p:cNvSpPr>
          <p:nvPr/>
        </p:nvSpPr>
        <p:spPr bwMode="auto">
          <a:xfrm rot="-433624">
            <a:off x="3973513" y="33147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10" name="Freeform 30"/>
          <p:cNvSpPr>
            <a:spLocks/>
          </p:cNvSpPr>
          <p:nvPr/>
        </p:nvSpPr>
        <p:spPr bwMode="auto">
          <a:xfrm rot="-433624">
            <a:off x="4578350" y="32385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11" name="Freeform 31"/>
          <p:cNvSpPr>
            <a:spLocks/>
          </p:cNvSpPr>
          <p:nvPr/>
        </p:nvSpPr>
        <p:spPr bwMode="auto">
          <a:xfrm rot="-433624">
            <a:off x="5183188" y="3162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12" name="Freeform 32"/>
          <p:cNvSpPr>
            <a:spLocks/>
          </p:cNvSpPr>
          <p:nvPr/>
        </p:nvSpPr>
        <p:spPr bwMode="auto">
          <a:xfrm rot="-433624">
            <a:off x="5788025" y="30845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13" name="Freeform 33"/>
          <p:cNvSpPr>
            <a:spLocks/>
          </p:cNvSpPr>
          <p:nvPr/>
        </p:nvSpPr>
        <p:spPr bwMode="auto">
          <a:xfrm rot="-433624">
            <a:off x="6392863" y="30083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14" name="Freeform 34"/>
          <p:cNvSpPr>
            <a:spLocks/>
          </p:cNvSpPr>
          <p:nvPr/>
        </p:nvSpPr>
        <p:spPr bwMode="auto">
          <a:xfrm rot="-1405177">
            <a:off x="3375025" y="44291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15" name="Freeform 35"/>
          <p:cNvSpPr>
            <a:spLocks/>
          </p:cNvSpPr>
          <p:nvPr/>
        </p:nvSpPr>
        <p:spPr bwMode="auto">
          <a:xfrm rot="-1405177">
            <a:off x="3935413" y="41862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16" name="Freeform 36"/>
          <p:cNvSpPr>
            <a:spLocks/>
          </p:cNvSpPr>
          <p:nvPr/>
        </p:nvSpPr>
        <p:spPr bwMode="auto">
          <a:xfrm rot="-1405177">
            <a:off x="4494213" y="39433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17" name="Freeform 37"/>
          <p:cNvSpPr>
            <a:spLocks/>
          </p:cNvSpPr>
          <p:nvPr/>
        </p:nvSpPr>
        <p:spPr bwMode="auto">
          <a:xfrm rot="-1405177">
            <a:off x="5053013" y="37020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18" name="Freeform 38"/>
          <p:cNvSpPr>
            <a:spLocks/>
          </p:cNvSpPr>
          <p:nvPr/>
        </p:nvSpPr>
        <p:spPr bwMode="auto">
          <a:xfrm rot="-1405177">
            <a:off x="5613400" y="3459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19" name="Freeform 39"/>
          <p:cNvSpPr>
            <a:spLocks/>
          </p:cNvSpPr>
          <p:nvPr/>
        </p:nvSpPr>
        <p:spPr bwMode="auto">
          <a:xfrm rot="-1405177">
            <a:off x="6172200" y="32178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0920" name="Freeform 40"/>
          <p:cNvSpPr>
            <a:spLocks/>
          </p:cNvSpPr>
          <p:nvPr/>
        </p:nvSpPr>
        <p:spPr bwMode="auto">
          <a:xfrm>
            <a:off x="6754813" y="3027363"/>
            <a:ext cx="280987" cy="220662"/>
          </a:xfrm>
          <a:custGeom>
            <a:avLst/>
            <a:gdLst>
              <a:gd name="T0" fmla="*/ 0 w 177"/>
              <a:gd name="T1" fmla="*/ 220662 h 139"/>
              <a:gd name="T2" fmla="*/ 79375 w 177"/>
              <a:gd name="T3" fmla="*/ 20637 h 139"/>
              <a:gd name="T4" fmla="*/ 280987 w 177"/>
              <a:gd name="T5" fmla="*/ 100012 h 139"/>
              <a:gd name="T6" fmla="*/ 0 60000 65536"/>
              <a:gd name="T7" fmla="*/ 0 60000 65536"/>
              <a:gd name="T8" fmla="*/ 0 60000 65536"/>
            </a:gdLst>
            <a:ahLst/>
            <a:cxnLst>
              <a:cxn ang="T6">
                <a:pos x="T0" y="T1"/>
              </a:cxn>
              <a:cxn ang="T7">
                <a:pos x="T2" y="T3"/>
              </a:cxn>
              <a:cxn ang="T8">
                <a:pos x="T4" y="T5"/>
              </a:cxn>
            </a:cxnLst>
            <a:rect l="0" t="0" r="r" b="b"/>
            <a:pathLst>
              <a:path w="177" h="139">
                <a:moveTo>
                  <a:pt x="0" y="139"/>
                </a:moveTo>
                <a:cubicBezTo>
                  <a:pt x="11" y="82"/>
                  <a:pt x="21" y="25"/>
                  <a:pt x="50" y="13"/>
                </a:cubicBezTo>
                <a:cubicBezTo>
                  <a:pt x="80" y="0"/>
                  <a:pt x="156" y="55"/>
                  <a:pt x="177" y="6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Tree>
    <p:extLst>
      <p:ext uri="{BB962C8B-B14F-4D97-AF65-F5344CB8AC3E}">
        <p14:creationId xmlns:p14="http://schemas.microsoft.com/office/powerpoint/2010/main" val="259949605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1923"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24"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81925"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81926"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81927" name="Group 7"/>
          <p:cNvGrpSpPr>
            <a:grpSpLocks/>
          </p:cNvGrpSpPr>
          <p:nvPr/>
        </p:nvGrpSpPr>
        <p:grpSpPr bwMode="auto">
          <a:xfrm>
            <a:off x="-1524000" y="4610100"/>
            <a:ext cx="4876800" cy="304800"/>
            <a:chOff x="288" y="3936"/>
            <a:chExt cx="3072" cy="192"/>
          </a:xfrm>
        </p:grpSpPr>
        <p:sp>
          <p:nvSpPr>
            <p:cNvPr id="81956"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57"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58"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59"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60"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61"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62"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63"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81928" name="Group 16"/>
          <p:cNvGrpSpPr>
            <a:grpSpLocks/>
          </p:cNvGrpSpPr>
          <p:nvPr/>
        </p:nvGrpSpPr>
        <p:grpSpPr bwMode="auto">
          <a:xfrm>
            <a:off x="-1524000" y="3390900"/>
            <a:ext cx="4876800" cy="304800"/>
            <a:chOff x="288" y="3936"/>
            <a:chExt cx="3072" cy="192"/>
          </a:xfrm>
        </p:grpSpPr>
        <p:sp>
          <p:nvSpPr>
            <p:cNvPr id="81948"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49"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50"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51"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52"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53"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54"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55"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81929"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a:t>
            </a:r>
          </a:p>
        </p:txBody>
      </p:sp>
      <p:sp>
        <p:nvSpPr>
          <p:cNvPr id="81930"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1931"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1932" name="Freeform 28"/>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33" name="Freeform 29"/>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34" name="Freeform 30"/>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35" name="Freeform 31"/>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36" name="Freeform 32"/>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37" name="Freeform 33"/>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38" name="Freeform 34"/>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39" name="Freeform 35"/>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40" name="Freeform 36"/>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41" name="Freeform 37"/>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42" name="Freeform 38"/>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43" name="Freeform 39"/>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44" name="Freeform 40"/>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45" name="Freeform 41"/>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46" name="Freeform 42"/>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1947" name="Freeform 43"/>
          <p:cNvSpPr>
            <a:spLocks/>
          </p:cNvSpPr>
          <p:nvPr/>
        </p:nvSpPr>
        <p:spPr bwMode="auto">
          <a:xfrm>
            <a:off x="6934200" y="13716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Tree>
    <p:extLst>
      <p:ext uri="{BB962C8B-B14F-4D97-AF65-F5344CB8AC3E}">
        <p14:creationId xmlns:p14="http://schemas.microsoft.com/office/powerpoint/2010/main" val="82540084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552450" y="533400"/>
            <a:ext cx="7905750" cy="5280025"/>
            <a:chOff x="348" y="336"/>
            <a:chExt cx="4980" cy="3326"/>
          </a:xfrm>
        </p:grpSpPr>
        <p:sp>
          <p:nvSpPr>
            <p:cNvPr id="82949" name="Rectangle 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2950" name="Line 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2951" name="Oval 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2952" name="Oval 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2953" name="Line 7"/>
            <p:cNvSpPr>
              <a:spLocks noChangeShapeType="1"/>
            </p:cNvSpPr>
            <p:nvPr/>
          </p:nvSpPr>
          <p:spPr bwMode="auto">
            <a:xfrm>
              <a:off x="384" y="1920"/>
              <a:ext cx="244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2954" name="Line 8"/>
            <p:cNvSpPr>
              <a:spLocks noChangeShapeType="1"/>
            </p:cNvSpPr>
            <p:nvPr/>
          </p:nvSpPr>
          <p:spPr bwMode="auto">
            <a:xfrm>
              <a:off x="384" y="3120"/>
              <a:ext cx="312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2955" name="Line 9"/>
            <p:cNvSpPr>
              <a:spLocks noChangeShapeType="1"/>
            </p:cNvSpPr>
            <p:nvPr/>
          </p:nvSpPr>
          <p:spPr bwMode="auto">
            <a:xfrm flipV="1">
              <a:off x="2832" y="336"/>
              <a:ext cx="1824" cy="15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2956" name="Line 10"/>
            <p:cNvSpPr>
              <a:spLocks noChangeShapeType="1"/>
            </p:cNvSpPr>
            <p:nvPr/>
          </p:nvSpPr>
          <p:spPr bwMode="auto">
            <a:xfrm flipV="1">
              <a:off x="3504" y="1536"/>
              <a:ext cx="1824" cy="15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2957" name="Line 11"/>
            <p:cNvSpPr>
              <a:spLocks noChangeShapeType="1"/>
            </p:cNvSpPr>
            <p:nvPr/>
          </p:nvSpPr>
          <p:spPr bwMode="auto">
            <a:xfrm flipH="1">
              <a:off x="384" y="2832"/>
              <a:ext cx="624"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2958" name="Text Box 12"/>
            <p:cNvSpPr txBox="1">
              <a:spLocks noChangeArrowheads="1"/>
            </p:cNvSpPr>
            <p:nvPr/>
          </p:nvSpPr>
          <p:spPr bwMode="auto">
            <a:xfrm>
              <a:off x="348" y="2496"/>
              <a:ext cx="7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to source</a:t>
              </a:r>
            </a:p>
          </p:txBody>
        </p:sp>
        <p:sp>
          <p:nvSpPr>
            <p:cNvPr id="82959" name="Text Box 13"/>
            <p:cNvSpPr txBox="1">
              <a:spLocks noChangeArrowheads="1"/>
            </p:cNvSpPr>
            <p:nvPr/>
          </p:nvSpPr>
          <p:spPr bwMode="auto">
            <a:xfrm rot="-2388334">
              <a:off x="4320" y="864"/>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to detector</a:t>
              </a:r>
            </a:p>
          </p:txBody>
        </p:sp>
        <p:sp>
          <p:nvSpPr>
            <p:cNvPr id="82960" name="Line 14"/>
            <p:cNvSpPr>
              <a:spLocks noChangeShapeType="1"/>
            </p:cNvSpPr>
            <p:nvPr/>
          </p:nvSpPr>
          <p:spPr bwMode="auto">
            <a:xfrm flipV="1">
              <a:off x="4560" y="960"/>
              <a:ext cx="528" cy="432"/>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2961" name="Line 1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2962" name="Text Box 16"/>
            <p:cNvSpPr txBox="1">
              <a:spLocks noChangeArrowheads="1"/>
            </p:cNvSpPr>
            <p:nvPr/>
          </p:nvSpPr>
          <p:spPr bwMode="auto">
            <a:xfrm rot="-1882992">
              <a:off x="3163" y="2349"/>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808080"/>
                  </a:solidFill>
                </a:rPr>
                <a:t>d</a:t>
              </a:r>
            </a:p>
          </p:txBody>
        </p:sp>
        <p:cxnSp>
          <p:nvCxnSpPr>
            <p:cNvPr id="82963" name="AutoShape 17"/>
            <p:cNvCxnSpPr>
              <a:cxnSpLocks noChangeShapeType="1"/>
            </p:cNvCxnSpPr>
            <p:nvPr/>
          </p:nvCxnSpPr>
          <p:spPr bwMode="auto">
            <a:xfrm rot="5400000" flipH="1">
              <a:off x="3096" y="3240"/>
              <a:ext cx="336" cy="288"/>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964" name="Text Box 18"/>
            <p:cNvSpPr txBox="1">
              <a:spLocks noChangeArrowheads="1"/>
            </p:cNvSpPr>
            <p:nvPr/>
          </p:nvSpPr>
          <p:spPr bwMode="auto">
            <a:xfrm>
              <a:off x="3398" y="3431"/>
              <a:ext cx="5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a:t>
              </a:r>
              <a:r>
                <a:rPr lang="en-US" altLang="en-US">
                  <a:solidFill>
                    <a:srgbClr val="000000"/>
                  </a:solidFill>
                  <a:cs typeface="Arial" charset="0"/>
                </a:rPr>
                <a:t>∙</a:t>
              </a:r>
              <a:r>
                <a:rPr lang="en-US" altLang="en-US">
                  <a:solidFill>
                    <a:srgbClr val="000000"/>
                  </a:solidFill>
                </a:rPr>
                <a:t>sin(</a:t>
              </a:r>
              <a:r>
                <a:rPr lang="el-GR" altLang="en-US">
                  <a:solidFill>
                    <a:srgbClr val="000000"/>
                  </a:solidFill>
                  <a:cs typeface="Arial" charset="0"/>
                </a:rPr>
                <a:t>θ</a:t>
              </a:r>
              <a:r>
                <a:rPr lang="en-US" altLang="en-US">
                  <a:solidFill>
                    <a:srgbClr val="000000"/>
                  </a:solidFill>
                  <a:cs typeface="Arial" charset="0"/>
                </a:rPr>
                <a:t>)</a:t>
              </a:r>
              <a:endParaRPr lang="el-GR" altLang="en-US">
                <a:solidFill>
                  <a:srgbClr val="000000"/>
                </a:solidFill>
                <a:cs typeface="Arial" charset="0"/>
              </a:endParaRPr>
            </a:p>
          </p:txBody>
        </p:sp>
        <p:sp>
          <p:nvSpPr>
            <p:cNvPr id="82965" name="Arc 19"/>
            <p:cNvSpPr>
              <a:spLocks/>
            </p:cNvSpPr>
            <p:nvPr/>
          </p:nvSpPr>
          <p:spPr bwMode="auto">
            <a:xfrm rot="670182" flipV="1">
              <a:off x="2832" y="2015"/>
              <a:ext cx="194" cy="287"/>
            </a:xfrm>
            <a:custGeom>
              <a:avLst/>
              <a:gdLst>
                <a:gd name="T0" fmla="*/ 26 w 14629"/>
                <a:gd name="T1" fmla="*/ 0 h 21513"/>
                <a:gd name="T2" fmla="*/ 194 w 14629"/>
                <a:gd name="T3" fmla="*/ 75 h 21513"/>
                <a:gd name="T4" fmla="*/ 0 w 14629"/>
                <a:gd name="T5" fmla="*/ 287 h 21513"/>
                <a:gd name="T6" fmla="*/ 0 60000 65536"/>
                <a:gd name="T7" fmla="*/ 0 60000 65536"/>
                <a:gd name="T8" fmla="*/ 0 60000 65536"/>
              </a:gdLst>
              <a:ahLst/>
              <a:cxnLst>
                <a:cxn ang="T6">
                  <a:pos x="T0" y="T1"/>
                </a:cxn>
                <a:cxn ang="T7">
                  <a:pos x="T2" y="T3"/>
                </a:cxn>
                <a:cxn ang="T8">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lnTo>
                    <a:pt x="1939" y="0"/>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82966" name="Text Box 20"/>
            <p:cNvSpPr txBox="1">
              <a:spLocks noChangeArrowheads="1"/>
            </p:cNvSpPr>
            <p:nvPr/>
          </p:nvSpPr>
          <p:spPr bwMode="auto">
            <a:xfrm>
              <a:off x="2802" y="207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a:solidFill>
                    <a:srgbClr val="808080"/>
                  </a:solidFill>
                  <a:cs typeface="Arial" charset="0"/>
                </a:rPr>
                <a:t>θ</a:t>
              </a:r>
            </a:p>
          </p:txBody>
        </p:sp>
        <p:sp>
          <p:nvSpPr>
            <p:cNvPr id="82967" name="Text Box 21"/>
            <p:cNvSpPr txBox="1">
              <a:spLocks noChangeArrowheads="1"/>
            </p:cNvSpPr>
            <p:nvPr/>
          </p:nvSpPr>
          <p:spPr bwMode="auto">
            <a:xfrm>
              <a:off x="2964" y="1833"/>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atom #1</a:t>
              </a:r>
            </a:p>
          </p:txBody>
        </p:sp>
        <p:sp>
          <p:nvSpPr>
            <p:cNvPr id="82968" name="Text Box 22"/>
            <p:cNvSpPr txBox="1">
              <a:spLocks noChangeArrowheads="1"/>
            </p:cNvSpPr>
            <p:nvPr/>
          </p:nvSpPr>
          <p:spPr bwMode="auto">
            <a:xfrm>
              <a:off x="3636" y="3033"/>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atom #2</a:t>
              </a:r>
            </a:p>
          </p:txBody>
        </p:sp>
      </p:grpSp>
      <p:sp>
        <p:nvSpPr>
          <p:cNvPr id="82947"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400">
                <a:solidFill>
                  <a:srgbClr val="000000"/>
                </a:solidFill>
              </a:rPr>
              <a:t>Bragg’s Law</a:t>
            </a:r>
          </a:p>
        </p:txBody>
      </p:sp>
      <p:sp>
        <p:nvSpPr>
          <p:cNvPr id="198680"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rgbClr val="000000"/>
                </a:solidFill>
              </a:rPr>
              <a:t>n</a:t>
            </a:r>
            <a:r>
              <a:rPr lang="el-GR" altLang="en-US" sz="2800" b="1">
                <a:solidFill>
                  <a:srgbClr val="000000"/>
                </a:solidFill>
                <a:cs typeface="Arial" charset="0"/>
              </a:rPr>
              <a:t>λ</a:t>
            </a:r>
            <a:r>
              <a:rPr lang="en-US" altLang="en-US" sz="2800" b="1">
                <a:solidFill>
                  <a:srgbClr val="000000"/>
                </a:solidFill>
                <a:cs typeface="Arial" charset="0"/>
              </a:rPr>
              <a:t> = 2d sin(</a:t>
            </a:r>
            <a:r>
              <a:rPr lang="el-GR" altLang="en-US" sz="2800" b="1">
                <a:solidFill>
                  <a:srgbClr val="000000"/>
                </a:solidFill>
                <a:cs typeface="Arial" charset="0"/>
              </a:rPr>
              <a:t>θ</a:t>
            </a:r>
            <a:r>
              <a:rPr lang="en-US" altLang="en-US" sz="2800" b="1">
                <a:solidFill>
                  <a:srgbClr val="000000"/>
                </a:solidFill>
                <a:cs typeface="Arial" charset="0"/>
              </a:rPr>
              <a:t>)</a:t>
            </a:r>
            <a:endParaRPr lang="el-GR" altLang="en-US" sz="2800" b="1">
              <a:solidFill>
                <a:srgbClr val="000000"/>
              </a:solidFill>
              <a:cs typeface="Arial" charset="0"/>
            </a:endParaRPr>
          </a:p>
        </p:txBody>
      </p:sp>
    </p:spTree>
    <p:extLst>
      <p:ext uri="{BB962C8B-B14F-4D97-AF65-F5344CB8AC3E}">
        <p14:creationId xmlns:p14="http://schemas.microsoft.com/office/powerpoint/2010/main" val="13339807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98680"/>
                                        </p:tgtEl>
                                        <p:attrNameLst>
                                          <p:attrName>style.visibility</p:attrName>
                                        </p:attrNameLst>
                                      </p:cBhvr>
                                      <p:to>
                                        <p:strVal val="visible"/>
                                      </p:to>
                                    </p:set>
                                    <p:anim from="(-#ppt_w/2)" to="(#ppt_x)" calcmode="lin" valueType="num">
                                      <p:cBhvr>
                                        <p:cTn id="7" dur="300" fill="hold">
                                          <p:stCondLst>
                                            <p:cond delay="0"/>
                                          </p:stCondLst>
                                        </p:cTn>
                                        <p:tgtEl>
                                          <p:spTgt spid="198680"/>
                                        </p:tgtEl>
                                        <p:attrNameLst>
                                          <p:attrName>ppt_x</p:attrName>
                                        </p:attrNameLst>
                                      </p:cBhvr>
                                    </p:anim>
                                    <p:anim from="0" to="-1.0" calcmode="lin" valueType="num">
                                      <p:cBhvr>
                                        <p:cTn id="8" dur="100" decel="50000" autoRev="1" fill="hold">
                                          <p:stCondLst>
                                            <p:cond delay="300"/>
                                          </p:stCondLst>
                                        </p:cTn>
                                        <p:tgtEl>
                                          <p:spTgt spid="198680"/>
                                        </p:tgtEl>
                                        <p:attrNameLst>
                                          <p:attrName>xshear</p:attrName>
                                        </p:attrNameLst>
                                      </p:cBhvr>
                                    </p:anim>
                                    <p:animScale>
                                      <p:cBhvr>
                                        <p:cTn id="9" dur="100" decel="100000" autoRev="1" fill="hold">
                                          <p:stCondLst>
                                            <p:cond delay="300"/>
                                          </p:stCondLst>
                                        </p:cTn>
                                        <p:tgtEl>
                                          <p:spTgt spid="198680"/>
                                        </p:tgtEl>
                                      </p:cBhvr>
                                      <p:from x="100000" y="100000"/>
                                      <p:to x="80000" y="100000"/>
                                    </p:animScale>
                                    <p:anim by="(#ppt_h/3+#ppt_w*0.1)" calcmode="lin" valueType="num">
                                      <p:cBhvr additive="sum">
                                        <p:cTn id="10" dur="100" decel="100000" autoRev="1" fill="hold">
                                          <p:stCondLst>
                                            <p:cond delay="300"/>
                                          </p:stCondLst>
                                        </p:cTn>
                                        <p:tgtEl>
                                          <p:spTgt spid="19868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6000" smtClean="0"/>
              <a:t>Adding noise</a:t>
            </a:r>
          </a:p>
        </p:txBody>
      </p:sp>
      <p:sp>
        <p:nvSpPr>
          <p:cNvPr id="43011"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10</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10.05</a:t>
            </a:r>
            <a:r>
              <a:rPr lang="en-US" altLang="en-US" sz="5400" baseline="50000" smtClean="0">
                <a:solidFill>
                  <a:schemeClr val="bg2"/>
                </a:solidFill>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7026965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4495800" y="4800600"/>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3971" name="Oval 3"/>
          <p:cNvSpPr>
            <a:spLocks noChangeArrowheads="1"/>
          </p:cNvSpPr>
          <p:nvPr/>
        </p:nvSpPr>
        <p:spPr bwMode="auto">
          <a:xfrm>
            <a:off x="4265613" y="327025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3972" name="Oval 4"/>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3973" name="Line 5"/>
          <p:cNvSpPr>
            <a:spLocks noChangeShapeType="1"/>
          </p:cNvSpPr>
          <p:nvPr/>
        </p:nvSpPr>
        <p:spPr bwMode="auto">
          <a:xfrm>
            <a:off x="609600" y="3492500"/>
            <a:ext cx="3886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3974" name="Line 6"/>
          <p:cNvSpPr>
            <a:spLocks noChangeShapeType="1"/>
          </p:cNvSpPr>
          <p:nvPr/>
        </p:nvSpPr>
        <p:spPr bwMode="auto">
          <a:xfrm>
            <a:off x="609600" y="4953000"/>
            <a:ext cx="4953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3975" name="Line 7"/>
          <p:cNvSpPr>
            <a:spLocks noChangeShapeType="1"/>
          </p:cNvSpPr>
          <p:nvPr/>
        </p:nvSpPr>
        <p:spPr bwMode="auto">
          <a:xfrm flipV="1">
            <a:off x="5562600" y="1185863"/>
            <a:ext cx="1279525" cy="37671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3976" name="Line 8"/>
          <p:cNvSpPr>
            <a:spLocks noChangeShapeType="1"/>
          </p:cNvSpPr>
          <p:nvPr/>
        </p:nvSpPr>
        <p:spPr bwMode="auto">
          <a:xfrm flipH="1">
            <a:off x="609600" y="4495800"/>
            <a:ext cx="990600"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3977" name="Text Box 9"/>
          <p:cNvSpPr txBox="1">
            <a:spLocks noChangeArrowheads="1"/>
          </p:cNvSpPr>
          <p:nvPr/>
        </p:nvSpPr>
        <p:spPr bwMode="auto">
          <a:xfrm>
            <a:off x="552450" y="396240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to source</a:t>
            </a:r>
          </a:p>
        </p:txBody>
      </p:sp>
      <p:grpSp>
        <p:nvGrpSpPr>
          <p:cNvPr id="83978" name="Group 10"/>
          <p:cNvGrpSpPr>
            <a:grpSpLocks/>
          </p:cNvGrpSpPr>
          <p:nvPr/>
        </p:nvGrpSpPr>
        <p:grpSpPr bwMode="auto">
          <a:xfrm rot="-1919995">
            <a:off x="5294313" y="1450975"/>
            <a:ext cx="1263650" cy="838200"/>
            <a:chOff x="4320" y="864"/>
            <a:chExt cx="796" cy="528"/>
          </a:xfrm>
        </p:grpSpPr>
        <p:sp>
          <p:nvSpPr>
            <p:cNvPr id="83992" name="Text Box 11"/>
            <p:cNvSpPr txBox="1">
              <a:spLocks noChangeArrowheads="1"/>
            </p:cNvSpPr>
            <p:nvPr/>
          </p:nvSpPr>
          <p:spPr bwMode="auto">
            <a:xfrm rot="-2388334">
              <a:off x="4320" y="864"/>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to detector</a:t>
              </a:r>
            </a:p>
          </p:txBody>
        </p:sp>
        <p:sp>
          <p:nvSpPr>
            <p:cNvPr id="83993" name="Line 12"/>
            <p:cNvSpPr>
              <a:spLocks noChangeShapeType="1"/>
            </p:cNvSpPr>
            <p:nvPr/>
          </p:nvSpPr>
          <p:spPr bwMode="auto">
            <a:xfrm flipV="1">
              <a:off x="4560" y="960"/>
              <a:ext cx="528" cy="432"/>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83979" name="Group 13"/>
          <p:cNvGrpSpPr>
            <a:grpSpLocks/>
          </p:cNvGrpSpPr>
          <p:nvPr/>
        </p:nvGrpSpPr>
        <p:grpSpPr bwMode="auto">
          <a:xfrm>
            <a:off x="4492625" y="3486150"/>
            <a:ext cx="1069975" cy="1466850"/>
            <a:chOff x="2830" y="2196"/>
            <a:chExt cx="674" cy="924"/>
          </a:xfrm>
        </p:grpSpPr>
        <p:sp>
          <p:nvSpPr>
            <p:cNvPr id="83990" name="Line 14"/>
            <p:cNvSpPr>
              <a:spLocks noChangeShapeType="1"/>
            </p:cNvSpPr>
            <p:nvPr/>
          </p:nvSpPr>
          <p:spPr bwMode="auto">
            <a:xfrm>
              <a:off x="2832" y="2199"/>
              <a:ext cx="0" cy="921"/>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3991" name="Line 15"/>
            <p:cNvSpPr>
              <a:spLocks noChangeShapeType="1"/>
            </p:cNvSpPr>
            <p:nvPr/>
          </p:nvSpPr>
          <p:spPr bwMode="auto">
            <a:xfrm>
              <a:off x="2830" y="2196"/>
              <a:ext cx="674" cy="92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83980" name="Text Box 16"/>
          <p:cNvSpPr txBox="1">
            <a:spLocks noChangeArrowheads="1"/>
          </p:cNvSpPr>
          <p:nvPr/>
        </p:nvSpPr>
        <p:spPr bwMode="auto">
          <a:xfrm rot="-1882992">
            <a:off x="5100638" y="38750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808080"/>
                </a:solidFill>
              </a:rPr>
              <a:t>d</a:t>
            </a:r>
          </a:p>
        </p:txBody>
      </p:sp>
      <p:cxnSp>
        <p:nvCxnSpPr>
          <p:cNvPr id="83981" name="AutoShape 17"/>
          <p:cNvCxnSpPr>
            <a:cxnSpLocks noChangeShapeType="1"/>
          </p:cNvCxnSpPr>
          <p:nvPr/>
        </p:nvCxnSpPr>
        <p:spPr bwMode="auto">
          <a:xfrm rot="5400000" flipH="1">
            <a:off x="4914900" y="5143500"/>
            <a:ext cx="533400" cy="457200"/>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982" name="Text Box 18"/>
          <p:cNvSpPr txBox="1">
            <a:spLocks noChangeArrowheads="1"/>
          </p:cNvSpPr>
          <p:nvPr/>
        </p:nvSpPr>
        <p:spPr bwMode="auto">
          <a:xfrm>
            <a:off x="5394325" y="5446713"/>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a:t>
            </a:r>
            <a:r>
              <a:rPr lang="en-US" altLang="en-US">
                <a:solidFill>
                  <a:srgbClr val="000000"/>
                </a:solidFill>
                <a:cs typeface="Arial" charset="0"/>
              </a:rPr>
              <a:t>∙</a:t>
            </a:r>
            <a:r>
              <a:rPr lang="en-US" altLang="en-US">
                <a:solidFill>
                  <a:srgbClr val="000000"/>
                </a:solidFill>
              </a:rPr>
              <a:t>sin(</a:t>
            </a:r>
            <a:r>
              <a:rPr lang="el-GR" altLang="en-US">
                <a:solidFill>
                  <a:srgbClr val="000000"/>
                </a:solidFill>
                <a:cs typeface="Arial" charset="0"/>
              </a:rPr>
              <a:t>θ</a:t>
            </a:r>
            <a:r>
              <a:rPr lang="en-US" altLang="en-US">
                <a:solidFill>
                  <a:srgbClr val="000000"/>
                </a:solidFill>
                <a:cs typeface="Arial" charset="0"/>
              </a:rPr>
              <a:t>)</a:t>
            </a:r>
            <a:endParaRPr lang="el-GR" altLang="en-US">
              <a:solidFill>
                <a:srgbClr val="000000"/>
              </a:solidFill>
              <a:cs typeface="Arial" charset="0"/>
            </a:endParaRPr>
          </a:p>
        </p:txBody>
      </p:sp>
      <p:sp>
        <p:nvSpPr>
          <p:cNvPr id="83983" name="Arc 19"/>
          <p:cNvSpPr>
            <a:spLocks/>
          </p:cNvSpPr>
          <p:nvPr/>
        </p:nvSpPr>
        <p:spPr bwMode="auto">
          <a:xfrm rot="670182" flipV="1">
            <a:off x="4495800" y="3648075"/>
            <a:ext cx="360363" cy="455613"/>
          </a:xfrm>
          <a:custGeom>
            <a:avLst/>
            <a:gdLst>
              <a:gd name="T0" fmla="*/ 40857 w 17111"/>
              <a:gd name="T1" fmla="*/ 0 h 21513"/>
              <a:gd name="T2" fmla="*/ 360363 w 17111"/>
              <a:gd name="T3" fmla="*/ 176438 h 21513"/>
              <a:gd name="T4" fmla="*/ 0 w 17111"/>
              <a:gd name="T5" fmla="*/ 455613 h 21513"/>
              <a:gd name="T6" fmla="*/ 0 60000 65536"/>
              <a:gd name="T7" fmla="*/ 0 60000 65536"/>
              <a:gd name="T8" fmla="*/ 0 60000 65536"/>
            </a:gdLst>
            <a:ahLst/>
            <a:cxnLst>
              <a:cxn ang="T6">
                <a:pos x="T0" y="T1"/>
              </a:cxn>
              <a:cxn ang="T7">
                <a:pos x="T2" y="T3"/>
              </a:cxn>
              <a:cxn ang="T8">
                <a:pos x="T4" y="T5"/>
              </a:cxn>
            </a:cxnLst>
            <a:rect l="0" t="0" r="r" b="b"/>
            <a:pathLst>
              <a:path w="17111" h="21513" fill="none" extrusionOk="0">
                <a:moveTo>
                  <a:pt x="1939" y="0"/>
                </a:moveTo>
                <a:cubicBezTo>
                  <a:pt x="7937" y="541"/>
                  <a:pt x="13436" y="3560"/>
                  <a:pt x="17111" y="8330"/>
                </a:cubicBezTo>
              </a:path>
              <a:path w="17111" h="21513" stroke="0" extrusionOk="0">
                <a:moveTo>
                  <a:pt x="1939" y="0"/>
                </a:moveTo>
                <a:cubicBezTo>
                  <a:pt x="7937" y="541"/>
                  <a:pt x="13436" y="3560"/>
                  <a:pt x="17111" y="8330"/>
                </a:cubicBezTo>
                <a:lnTo>
                  <a:pt x="0" y="21513"/>
                </a:lnTo>
                <a:lnTo>
                  <a:pt x="1939" y="0"/>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83984" name="Text Box 20"/>
          <p:cNvSpPr txBox="1">
            <a:spLocks noChangeArrowheads="1"/>
          </p:cNvSpPr>
          <p:nvPr/>
        </p:nvSpPr>
        <p:spPr bwMode="auto">
          <a:xfrm>
            <a:off x="4445000" y="36766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a:solidFill>
                  <a:srgbClr val="808080"/>
                </a:solidFill>
                <a:cs typeface="Arial" charset="0"/>
              </a:rPr>
              <a:t>θ</a:t>
            </a:r>
          </a:p>
        </p:txBody>
      </p:sp>
      <p:sp>
        <p:nvSpPr>
          <p:cNvPr id="83985" name="Text Box 21"/>
          <p:cNvSpPr txBox="1">
            <a:spLocks noChangeArrowheads="1"/>
          </p:cNvSpPr>
          <p:nvPr/>
        </p:nvSpPr>
        <p:spPr bwMode="auto">
          <a:xfrm>
            <a:off x="4705350" y="327501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atom #1</a:t>
            </a:r>
          </a:p>
        </p:txBody>
      </p:sp>
      <p:sp>
        <p:nvSpPr>
          <p:cNvPr id="83986" name="Text Box 22"/>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atom #2</a:t>
            </a:r>
          </a:p>
        </p:txBody>
      </p:sp>
      <p:sp>
        <p:nvSpPr>
          <p:cNvPr id="83987"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400">
                <a:solidFill>
                  <a:srgbClr val="000000"/>
                </a:solidFill>
              </a:rPr>
              <a:t>Bragg’s Law</a:t>
            </a:r>
          </a:p>
        </p:txBody>
      </p:sp>
      <p:sp>
        <p:nvSpPr>
          <p:cNvPr id="83988"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dirty="0">
                <a:solidFill>
                  <a:srgbClr val="000000"/>
                </a:solidFill>
              </a:rPr>
              <a:t>n</a:t>
            </a:r>
            <a:r>
              <a:rPr lang="el-GR" altLang="en-US" sz="2800" b="1" dirty="0">
                <a:solidFill>
                  <a:srgbClr val="000000"/>
                </a:solidFill>
                <a:cs typeface="Arial" charset="0"/>
              </a:rPr>
              <a:t>λ</a:t>
            </a:r>
            <a:r>
              <a:rPr lang="en-US" altLang="en-US" sz="2800" b="1" dirty="0">
                <a:solidFill>
                  <a:srgbClr val="000000"/>
                </a:solidFill>
                <a:cs typeface="Arial" charset="0"/>
              </a:rPr>
              <a:t> = 2d sin(</a:t>
            </a:r>
            <a:r>
              <a:rPr lang="el-GR" altLang="en-US" sz="2800" b="1" dirty="0">
                <a:solidFill>
                  <a:srgbClr val="000000"/>
                </a:solidFill>
                <a:cs typeface="Arial" charset="0"/>
              </a:rPr>
              <a:t>θ</a:t>
            </a:r>
            <a:r>
              <a:rPr lang="en-US" altLang="en-US" sz="2800" b="1" dirty="0">
                <a:solidFill>
                  <a:srgbClr val="000000"/>
                </a:solidFill>
                <a:cs typeface="Arial" charset="0"/>
              </a:rPr>
              <a:t>)</a:t>
            </a:r>
            <a:endParaRPr lang="el-GR" altLang="en-US" sz="2800" b="1" dirty="0">
              <a:solidFill>
                <a:srgbClr val="000000"/>
              </a:solidFill>
              <a:cs typeface="Arial" charset="0"/>
            </a:endParaRPr>
          </a:p>
        </p:txBody>
      </p:sp>
      <p:sp>
        <p:nvSpPr>
          <p:cNvPr id="83989" name="Line 25"/>
          <p:cNvSpPr>
            <a:spLocks noChangeShapeType="1"/>
          </p:cNvSpPr>
          <p:nvPr/>
        </p:nvSpPr>
        <p:spPr bwMode="auto">
          <a:xfrm flipV="1">
            <a:off x="4495800" y="663575"/>
            <a:ext cx="962025" cy="28321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Tree>
    <p:extLst>
      <p:ext uri="{BB962C8B-B14F-4D97-AF65-F5344CB8AC3E}">
        <p14:creationId xmlns:p14="http://schemas.microsoft.com/office/powerpoint/2010/main" val="2643426133"/>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97283"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97284"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97285" name="Group 5"/>
          <p:cNvGrpSpPr>
            <a:grpSpLocks/>
          </p:cNvGrpSpPr>
          <p:nvPr/>
        </p:nvGrpSpPr>
        <p:grpSpPr bwMode="auto">
          <a:xfrm>
            <a:off x="-1524000" y="4610100"/>
            <a:ext cx="4876800" cy="304800"/>
            <a:chOff x="288" y="3936"/>
            <a:chExt cx="3072" cy="192"/>
          </a:xfrm>
        </p:grpSpPr>
        <p:sp>
          <p:nvSpPr>
            <p:cNvPr id="97317"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18"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19"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20"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21"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22"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23"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24"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97286" name="Group 14"/>
          <p:cNvGrpSpPr>
            <a:grpSpLocks/>
          </p:cNvGrpSpPr>
          <p:nvPr/>
        </p:nvGrpSpPr>
        <p:grpSpPr bwMode="auto">
          <a:xfrm>
            <a:off x="-1524000" y="3390900"/>
            <a:ext cx="4876800" cy="304800"/>
            <a:chOff x="288" y="3936"/>
            <a:chExt cx="3072" cy="192"/>
          </a:xfrm>
        </p:grpSpPr>
        <p:sp>
          <p:nvSpPr>
            <p:cNvPr id="97309"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10"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11"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12"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13"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14"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15"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16"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97287"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rgbClr val="000000"/>
                </a:solidFill>
              </a:rPr>
              <a:t>anomalous scattering</a:t>
            </a:r>
          </a:p>
        </p:txBody>
      </p:sp>
      <p:sp>
        <p:nvSpPr>
          <p:cNvPr id="97288" name="Oval 24"/>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97289" name="Freeform 25"/>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290" name="Freeform 26"/>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291" name="Freeform 27"/>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292" name="Freeform 28"/>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293" name="Freeform 29"/>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294" name="Freeform 30"/>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295" name="Freeform 31"/>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296" name="Freeform 32"/>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297" name="Freeform 33"/>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298" name="Freeform 34"/>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299" name="Freeform 35"/>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00" name="Freeform 36"/>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01" name="Freeform 37"/>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02" name="Freeform 38"/>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03" name="Freeform 39"/>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nvGrpSpPr>
          <p:cNvPr id="97304" name="Group 40"/>
          <p:cNvGrpSpPr>
            <a:grpSpLocks/>
          </p:cNvGrpSpPr>
          <p:nvPr/>
        </p:nvGrpSpPr>
        <p:grpSpPr bwMode="auto">
          <a:xfrm>
            <a:off x="6554788" y="1181100"/>
            <a:ext cx="1069975" cy="5562600"/>
            <a:chOff x="4129" y="744"/>
            <a:chExt cx="674" cy="3504"/>
          </a:xfrm>
        </p:grpSpPr>
        <p:sp>
          <p:nvSpPr>
            <p:cNvPr id="97306" name="Line 41"/>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7307" name="Text Box 42"/>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97308" name="Freeform 43"/>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97305" name="Oval 44"/>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526457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98307"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08"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98309"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98310"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98311" name="Group 7"/>
          <p:cNvGrpSpPr>
            <a:grpSpLocks/>
          </p:cNvGrpSpPr>
          <p:nvPr/>
        </p:nvGrpSpPr>
        <p:grpSpPr bwMode="auto">
          <a:xfrm>
            <a:off x="-1524000" y="4610100"/>
            <a:ext cx="4876800" cy="304800"/>
            <a:chOff x="288" y="3936"/>
            <a:chExt cx="3072" cy="192"/>
          </a:xfrm>
        </p:grpSpPr>
        <p:sp>
          <p:nvSpPr>
            <p:cNvPr id="98340"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41"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42"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43"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44"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45"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46"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47"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98312" name="Group 16"/>
          <p:cNvGrpSpPr>
            <a:grpSpLocks/>
          </p:cNvGrpSpPr>
          <p:nvPr/>
        </p:nvGrpSpPr>
        <p:grpSpPr bwMode="auto">
          <a:xfrm>
            <a:off x="-1524000" y="3390900"/>
            <a:ext cx="4876800" cy="304800"/>
            <a:chOff x="288" y="3936"/>
            <a:chExt cx="3072" cy="192"/>
          </a:xfrm>
        </p:grpSpPr>
        <p:sp>
          <p:nvSpPr>
            <p:cNvPr id="98332"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33"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34"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35"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36"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37"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38"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39"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98313"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rgbClr val="000000"/>
                </a:solidFill>
              </a:rPr>
              <a:t>anomalous scattering</a:t>
            </a:r>
          </a:p>
        </p:txBody>
      </p:sp>
      <p:sp>
        <p:nvSpPr>
          <p:cNvPr id="98314"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98315"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16"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17"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18"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19"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20"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21"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22"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23" name="Freeform 35"/>
          <p:cNvSpPr>
            <a:spLocks/>
          </p:cNvSpPr>
          <p:nvPr/>
        </p:nvSpPr>
        <p:spPr bwMode="auto">
          <a:xfrm rot="-1514108">
            <a:off x="3814763" y="30241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24" name="Freeform 36"/>
          <p:cNvSpPr>
            <a:spLocks/>
          </p:cNvSpPr>
          <p:nvPr/>
        </p:nvSpPr>
        <p:spPr bwMode="auto">
          <a:xfrm rot="-1514108">
            <a:off x="4365625" y="27638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25" name="Freeform 37"/>
          <p:cNvSpPr>
            <a:spLocks/>
          </p:cNvSpPr>
          <p:nvPr/>
        </p:nvSpPr>
        <p:spPr bwMode="auto">
          <a:xfrm rot="-1514108">
            <a:off x="4918075" y="2503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26" name="Freeform 38"/>
          <p:cNvSpPr>
            <a:spLocks/>
          </p:cNvSpPr>
          <p:nvPr/>
        </p:nvSpPr>
        <p:spPr bwMode="auto">
          <a:xfrm rot="-1514108">
            <a:off x="5468938" y="22447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27" name="Freeform 39"/>
          <p:cNvSpPr>
            <a:spLocks/>
          </p:cNvSpPr>
          <p:nvPr/>
        </p:nvSpPr>
        <p:spPr bwMode="auto">
          <a:xfrm rot="-1514108">
            <a:off x="6021388" y="19843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28" name="Freeform 40"/>
          <p:cNvSpPr>
            <a:spLocks/>
          </p:cNvSpPr>
          <p:nvPr/>
        </p:nvSpPr>
        <p:spPr bwMode="auto">
          <a:xfrm>
            <a:off x="6600825" y="17811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29" name="Freeform 41"/>
          <p:cNvSpPr>
            <a:spLocks/>
          </p:cNvSpPr>
          <p:nvPr/>
        </p:nvSpPr>
        <p:spPr bwMode="auto">
          <a:xfrm>
            <a:off x="6989763" y="1371600"/>
            <a:ext cx="479425" cy="1295400"/>
          </a:xfrm>
          <a:custGeom>
            <a:avLst/>
            <a:gdLst>
              <a:gd name="T0" fmla="*/ 31750 w 302"/>
              <a:gd name="T1" fmla="*/ 0 h 816"/>
              <a:gd name="T2" fmla="*/ 31750 w 302"/>
              <a:gd name="T3" fmla="*/ 228600 h 816"/>
              <a:gd name="T4" fmla="*/ 74613 w 302"/>
              <a:gd name="T5" fmla="*/ 469900 h 816"/>
              <a:gd name="T6" fmla="*/ 477838 w 302"/>
              <a:gd name="T7" fmla="*/ 542925 h 816"/>
              <a:gd name="T8" fmla="*/ 80963 w 302"/>
              <a:gd name="T9" fmla="*/ 666750 h 816"/>
              <a:gd name="T10" fmla="*/ 31750 w 302"/>
              <a:gd name="T11" fmla="*/ 838200 h 816"/>
              <a:gd name="T12" fmla="*/ 31750 w 302"/>
              <a:gd name="T13" fmla="*/ 1066800 h 816"/>
              <a:gd name="T14" fmla="*/ 31750 w 30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2" h="816">
                <a:moveTo>
                  <a:pt x="20" y="0"/>
                </a:moveTo>
                <a:cubicBezTo>
                  <a:pt x="20" y="24"/>
                  <a:pt x="16" y="95"/>
                  <a:pt x="20" y="144"/>
                </a:cubicBezTo>
                <a:cubicBezTo>
                  <a:pt x="24" y="193"/>
                  <a:pt x="0" y="263"/>
                  <a:pt x="47" y="296"/>
                </a:cubicBezTo>
                <a:cubicBezTo>
                  <a:pt x="94" y="329"/>
                  <a:pt x="300" y="321"/>
                  <a:pt x="301" y="342"/>
                </a:cubicBezTo>
                <a:cubicBezTo>
                  <a:pt x="302" y="363"/>
                  <a:pt x="98" y="389"/>
                  <a:pt x="51" y="420"/>
                </a:cubicBezTo>
                <a:cubicBezTo>
                  <a:pt x="4" y="451"/>
                  <a:pt x="25" y="486"/>
                  <a:pt x="20" y="528"/>
                </a:cubicBezTo>
                <a:cubicBezTo>
                  <a:pt x="15" y="570"/>
                  <a:pt x="20" y="624"/>
                  <a:pt x="20" y="672"/>
                </a:cubicBezTo>
                <a:cubicBezTo>
                  <a:pt x="20" y="720"/>
                  <a:pt x="20" y="792"/>
                  <a:pt x="20"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30" name="Freeform 42"/>
          <p:cNvSpPr>
            <a:spLocks/>
          </p:cNvSpPr>
          <p:nvPr/>
        </p:nvSpPr>
        <p:spPr bwMode="auto">
          <a:xfrm rot="-1514108">
            <a:off x="3263900" y="32829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8331" name="Oval 43"/>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3898370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99331"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99332"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99333" name="Group 5"/>
          <p:cNvGrpSpPr>
            <a:grpSpLocks/>
          </p:cNvGrpSpPr>
          <p:nvPr/>
        </p:nvGrpSpPr>
        <p:grpSpPr bwMode="auto">
          <a:xfrm>
            <a:off x="-1524000" y="4610100"/>
            <a:ext cx="4876800" cy="304800"/>
            <a:chOff x="288" y="3936"/>
            <a:chExt cx="3072" cy="192"/>
          </a:xfrm>
        </p:grpSpPr>
        <p:sp>
          <p:nvSpPr>
            <p:cNvPr id="99368"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69"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70"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71"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72"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73"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74"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75"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99334" name="Group 14"/>
          <p:cNvGrpSpPr>
            <a:grpSpLocks/>
          </p:cNvGrpSpPr>
          <p:nvPr/>
        </p:nvGrpSpPr>
        <p:grpSpPr bwMode="auto">
          <a:xfrm>
            <a:off x="-1524000" y="3390900"/>
            <a:ext cx="4876800" cy="304800"/>
            <a:chOff x="288" y="3936"/>
            <a:chExt cx="3072" cy="192"/>
          </a:xfrm>
        </p:grpSpPr>
        <p:sp>
          <p:nvSpPr>
            <p:cNvPr id="99360"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61"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62"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63"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64"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65"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66"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67"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99335"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rgbClr val="000000"/>
                </a:solidFill>
              </a:rPr>
              <a:t>anomalous scattering</a:t>
            </a:r>
          </a:p>
        </p:txBody>
      </p:sp>
      <p:sp>
        <p:nvSpPr>
          <p:cNvPr id="99336" name="Freeform 24"/>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37" name="Freeform 25"/>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38" name="Freeform 26"/>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39" name="Freeform 27"/>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40" name="Freeform 28"/>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41" name="Freeform 29"/>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42" name="Freeform 30"/>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43" name="Freeform 31"/>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44" name="Freeform 32"/>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45" name="Freeform 33"/>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46" name="Freeform 34"/>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47" name="Freeform 35"/>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48" name="Freeform 36"/>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49" name="Freeform 37"/>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50" name="Freeform 38"/>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nvGrpSpPr>
          <p:cNvPr id="99351" name="Group 39"/>
          <p:cNvGrpSpPr>
            <a:grpSpLocks/>
          </p:cNvGrpSpPr>
          <p:nvPr/>
        </p:nvGrpSpPr>
        <p:grpSpPr bwMode="auto">
          <a:xfrm>
            <a:off x="6554788" y="1181100"/>
            <a:ext cx="1069975" cy="5562600"/>
            <a:chOff x="4129" y="744"/>
            <a:chExt cx="674" cy="3504"/>
          </a:xfrm>
        </p:grpSpPr>
        <p:sp>
          <p:nvSpPr>
            <p:cNvPr id="99357" name="Line 40"/>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99358" name="Text Box 41"/>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99359" name="Freeform 42"/>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228395" name="Group 43"/>
          <p:cNvGrpSpPr>
            <a:grpSpLocks/>
          </p:cNvGrpSpPr>
          <p:nvPr/>
        </p:nvGrpSpPr>
        <p:grpSpPr bwMode="auto">
          <a:xfrm>
            <a:off x="3236913" y="3476625"/>
            <a:ext cx="204787" cy="1323975"/>
            <a:chOff x="2039" y="2190"/>
            <a:chExt cx="129" cy="834"/>
          </a:xfrm>
        </p:grpSpPr>
        <p:sp>
          <p:nvSpPr>
            <p:cNvPr id="99355" name="Oval 44"/>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99356" name="Oval 45"/>
            <p:cNvSpPr>
              <a:spLocks noChangeArrowheads="1"/>
            </p:cNvSpPr>
            <p:nvPr/>
          </p:nvSpPr>
          <p:spPr bwMode="auto">
            <a:xfrm>
              <a:off x="2039" y="2190"/>
              <a:ext cx="129" cy="13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228398" name="Oval 4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228399" name="Oval 47"/>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39050081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10800000">
                                      <p:cBhvr>
                                        <p:cTn id="6" dur="1000" fill="hold"/>
                                        <p:tgtEl>
                                          <p:spTgt spid="228395"/>
                                        </p:tgtEl>
                                        <p:attrNameLst>
                                          <p:attrName>r</p:attrName>
                                        </p:attrNameLst>
                                      </p:cBhvr>
                                    </p:animRo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22839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28399"/>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283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98" grpId="0" animBg="1"/>
      <p:bldP spid="22839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0035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5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10035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10035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100359" name="Group 7"/>
          <p:cNvGrpSpPr>
            <a:grpSpLocks/>
          </p:cNvGrpSpPr>
          <p:nvPr/>
        </p:nvGrpSpPr>
        <p:grpSpPr bwMode="auto">
          <a:xfrm>
            <a:off x="-1524000" y="4610100"/>
            <a:ext cx="4876800" cy="304800"/>
            <a:chOff x="288" y="3936"/>
            <a:chExt cx="3072" cy="192"/>
          </a:xfrm>
        </p:grpSpPr>
        <p:sp>
          <p:nvSpPr>
            <p:cNvPr id="100388"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89"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90"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91"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92"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93"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94"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95"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100360" name="Group 16"/>
          <p:cNvGrpSpPr>
            <a:grpSpLocks/>
          </p:cNvGrpSpPr>
          <p:nvPr/>
        </p:nvGrpSpPr>
        <p:grpSpPr bwMode="auto">
          <a:xfrm>
            <a:off x="-1524000" y="3390900"/>
            <a:ext cx="4876800" cy="304800"/>
            <a:chOff x="288" y="3936"/>
            <a:chExt cx="3072" cy="192"/>
          </a:xfrm>
        </p:grpSpPr>
        <p:sp>
          <p:nvSpPr>
            <p:cNvPr id="100380"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81"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82"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83"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84"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85"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86"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87"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100361"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rgbClr val="000000"/>
                </a:solidFill>
              </a:rPr>
              <a:t>anomalous scattering</a:t>
            </a:r>
          </a:p>
        </p:txBody>
      </p:sp>
      <p:sp>
        <p:nvSpPr>
          <p:cNvPr id="100362" name="Oval 2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00363"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64"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65"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66"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67"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68"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69"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70"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71" name="Freeform 35"/>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72" name="Freeform 36"/>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73" name="Freeform 37"/>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74" name="Freeform 38"/>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75" name="Freeform 39"/>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76" name="Freeform 40"/>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77" name="Freeform 41"/>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78" name="Freeform 42"/>
          <p:cNvSpPr>
            <a:spLocks/>
          </p:cNvSpPr>
          <p:nvPr/>
        </p:nvSpPr>
        <p:spPr bwMode="auto">
          <a:xfrm>
            <a:off x="6997700" y="1368425"/>
            <a:ext cx="627063" cy="1295400"/>
          </a:xfrm>
          <a:custGeom>
            <a:avLst/>
            <a:gdLst>
              <a:gd name="T0" fmla="*/ 23813 w 395"/>
              <a:gd name="T1" fmla="*/ 0 h 816"/>
              <a:gd name="T2" fmla="*/ 23813 w 395"/>
              <a:gd name="T3" fmla="*/ 228600 h 816"/>
              <a:gd name="T4" fmla="*/ 15875 w 395"/>
              <a:gd name="T5" fmla="*/ 390525 h 816"/>
              <a:gd name="T6" fmla="*/ 120650 w 395"/>
              <a:gd name="T7" fmla="*/ 476250 h 816"/>
              <a:gd name="T8" fmla="*/ 625475 w 395"/>
              <a:gd name="T9" fmla="*/ 533400 h 816"/>
              <a:gd name="T10" fmla="*/ 133350 w 395"/>
              <a:gd name="T11" fmla="*/ 650875 h 816"/>
              <a:gd name="T12" fmla="*/ 28575 w 395"/>
              <a:gd name="T13" fmla="*/ 714375 h 816"/>
              <a:gd name="T14" fmla="*/ 23813 w 395"/>
              <a:gd name="T15" fmla="*/ 838200 h 816"/>
              <a:gd name="T16" fmla="*/ 23813 w 395"/>
              <a:gd name="T17" fmla="*/ 1066800 h 816"/>
              <a:gd name="T18" fmla="*/ 23813 w 395"/>
              <a:gd name="T19" fmla="*/ 1295400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0379" name="Oval 43"/>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3064843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0137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38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10138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10138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101383" name="Group 7"/>
          <p:cNvGrpSpPr>
            <a:grpSpLocks/>
          </p:cNvGrpSpPr>
          <p:nvPr/>
        </p:nvGrpSpPr>
        <p:grpSpPr bwMode="auto">
          <a:xfrm>
            <a:off x="-1524000" y="4610100"/>
            <a:ext cx="4876800" cy="304800"/>
            <a:chOff x="288" y="3936"/>
            <a:chExt cx="3072" cy="192"/>
          </a:xfrm>
        </p:grpSpPr>
        <p:sp>
          <p:nvSpPr>
            <p:cNvPr id="101414"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15"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16"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17"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18"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19"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20"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21"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101384" name="Group 16"/>
          <p:cNvGrpSpPr>
            <a:grpSpLocks/>
          </p:cNvGrpSpPr>
          <p:nvPr/>
        </p:nvGrpSpPr>
        <p:grpSpPr bwMode="auto">
          <a:xfrm>
            <a:off x="-1524000" y="3390900"/>
            <a:ext cx="4876800" cy="304800"/>
            <a:chOff x="288" y="3936"/>
            <a:chExt cx="3072" cy="192"/>
          </a:xfrm>
        </p:grpSpPr>
        <p:sp>
          <p:nvSpPr>
            <p:cNvPr id="101406"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07"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08"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09"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10"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11"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12"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13"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10138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rgbClr val="000000"/>
                </a:solidFill>
              </a:rPr>
              <a:t>anomalous scattering</a:t>
            </a:r>
          </a:p>
        </p:txBody>
      </p:sp>
      <p:sp>
        <p:nvSpPr>
          <p:cNvPr id="10138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0138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101388" name="Group 28"/>
          <p:cNvGrpSpPr>
            <a:grpSpLocks/>
          </p:cNvGrpSpPr>
          <p:nvPr/>
        </p:nvGrpSpPr>
        <p:grpSpPr bwMode="auto">
          <a:xfrm>
            <a:off x="3241675" y="1903413"/>
            <a:ext cx="3751263" cy="2732087"/>
            <a:chOff x="2082" y="1183"/>
            <a:chExt cx="2363" cy="1721"/>
          </a:xfrm>
        </p:grpSpPr>
        <p:sp>
          <p:nvSpPr>
            <p:cNvPr id="101398" name="Freeform 29"/>
            <p:cNvSpPr>
              <a:spLocks/>
            </p:cNvSpPr>
            <p:nvPr/>
          </p:nvSpPr>
          <p:spPr bwMode="auto">
            <a:xfrm rot="-2169491">
              <a:off x="2082" y="2712"/>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399" name="Freeform 30"/>
            <p:cNvSpPr>
              <a:spLocks/>
            </p:cNvSpPr>
            <p:nvPr/>
          </p:nvSpPr>
          <p:spPr bwMode="auto">
            <a:xfrm rot="-2169491">
              <a:off x="2392" y="248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00" name="Freeform 31"/>
            <p:cNvSpPr>
              <a:spLocks/>
            </p:cNvSpPr>
            <p:nvPr/>
          </p:nvSpPr>
          <p:spPr bwMode="auto">
            <a:xfrm rot="-2169491">
              <a:off x="2702" y="225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01" name="Freeform 32"/>
            <p:cNvSpPr>
              <a:spLocks/>
            </p:cNvSpPr>
            <p:nvPr/>
          </p:nvSpPr>
          <p:spPr bwMode="auto">
            <a:xfrm rot="-2169491">
              <a:off x="3012" y="203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02" name="Freeform 33"/>
            <p:cNvSpPr>
              <a:spLocks/>
            </p:cNvSpPr>
            <p:nvPr/>
          </p:nvSpPr>
          <p:spPr bwMode="auto">
            <a:xfrm rot="-2169491">
              <a:off x="3323" y="180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03" name="Freeform 34"/>
            <p:cNvSpPr>
              <a:spLocks/>
            </p:cNvSpPr>
            <p:nvPr/>
          </p:nvSpPr>
          <p:spPr bwMode="auto">
            <a:xfrm rot="-2169491">
              <a:off x="3633" y="15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04" name="Freeform 35"/>
            <p:cNvSpPr>
              <a:spLocks/>
            </p:cNvSpPr>
            <p:nvPr/>
          </p:nvSpPr>
          <p:spPr bwMode="auto">
            <a:xfrm rot="-2169491">
              <a:off x="3943" y="135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405" name="Freeform 36"/>
            <p:cNvSpPr>
              <a:spLocks/>
            </p:cNvSpPr>
            <p:nvPr/>
          </p:nvSpPr>
          <p:spPr bwMode="auto">
            <a:xfrm>
              <a:off x="4285" y="1183"/>
              <a:ext cx="160" cy="153"/>
            </a:xfrm>
            <a:custGeom>
              <a:avLst/>
              <a:gdLst>
                <a:gd name="T0" fmla="*/ 4 w 160"/>
                <a:gd name="T1" fmla="*/ 153 h 153"/>
                <a:gd name="T2" fmla="*/ 25 w 160"/>
                <a:gd name="T3" fmla="*/ 19 h 153"/>
                <a:gd name="T4" fmla="*/ 160 w 160"/>
                <a:gd name="T5" fmla="*/ 4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101389" name="Freeform 37"/>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390" name="Freeform 38"/>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391" name="Freeform 39"/>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392" name="Freeform 40"/>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393" name="Freeform 41"/>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394" name="Freeform 42"/>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395" name="Freeform 43"/>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396" name="Freeform 44"/>
          <p:cNvSpPr>
            <a:spLocks/>
          </p:cNvSpPr>
          <p:nvPr/>
        </p:nvSpPr>
        <p:spPr bwMode="auto">
          <a:xfrm>
            <a:off x="6967538" y="1371600"/>
            <a:ext cx="858837" cy="1295400"/>
          </a:xfrm>
          <a:custGeom>
            <a:avLst/>
            <a:gdLst>
              <a:gd name="T0" fmla="*/ 50800 w 541"/>
              <a:gd name="T1" fmla="*/ 0 h 816"/>
              <a:gd name="T2" fmla="*/ 50800 w 541"/>
              <a:gd name="T3" fmla="*/ 228600 h 816"/>
              <a:gd name="T4" fmla="*/ 42862 w 541"/>
              <a:gd name="T5" fmla="*/ 338138 h 816"/>
              <a:gd name="T6" fmla="*/ 49212 w 541"/>
              <a:gd name="T7" fmla="*/ 428625 h 816"/>
              <a:gd name="T8" fmla="*/ 147637 w 541"/>
              <a:gd name="T9" fmla="*/ 466725 h 816"/>
              <a:gd name="T10" fmla="*/ 857250 w 541"/>
              <a:gd name="T11" fmla="*/ 533400 h 816"/>
              <a:gd name="T12" fmla="*/ 134937 w 541"/>
              <a:gd name="T13" fmla="*/ 654050 h 816"/>
              <a:gd name="T14" fmla="*/ 49212 w 541"/>
              <a:gd name="T15" fmla="*/ 758825 h 816"/>
              <a:gd name="T16" fmla="*/ 50800 w 541"/>
              <a:gd name="T17" fmla="*/ 838200 h 816"/>
              <a:gd name="T18" fmla="*/ 50800 w 541"/>
              <a:gd name="T19" fmla="*/ 1066800 h 816"/>
              <a:gd name="T20" fmla="*/ 50800 w 541"/>
              <a:gd name="T21" fmla="*/ 1295400 h 8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1" h="816">
                <a:moveTo>
                  <a:pt x="32" y="0"/>
                </a:moveTo>
                <a:cubicBezTo>
                  <a:pt x="32" y="24"/>
                  <a:pt x="33" y="109"/>
                  <a:pt x="32" y="144"/>
                </a:cubicBezTo>
                <a:cubicBezTo>
                  <a:pt x="31" y="179"/>
                  <a:pt x="27" y="192"/>
                  <a:pt x="27" y="213"/>
                </a:cubicBezTo>
                <a:cubicBezTo>
                  <a:pt x="27" y="234"/>
                  <a:pt x="20" y="257"/>
                  <a:pt x="31" y="270"/>
                </a:cubicBezTo>
                <a:cubicBezTo>
                  <a:pt x="42" y="283"/>
                  <a:pt x="8" y="283"/>
                  <a:pt x="93" y="294"/>
                </a:cubicBezTo>
                <a:cubicBezTo>
                  <a:pt x="178" y="305"/>
                  <a:pt x="541" y="316"/>
                  <a:pt x="540" y="336"/>
                </a:cubicBezTo>
                <a:cubicBezTo>
                  <a:pt x="539" y="356"/>
                  <a:pt x="170" y="388"/>
                  <a:pt x="85" y="412"/>
                </a:cubicBezTo>
                <a:cubicBezTo>
                  <a:pt x="0" y="436"/>
                  <a:pt x="40" y="459"/>
                  <a:pt x="31" y="478"/>
                </a:cubicBezTo>
                <a:cubicBezTo>
                  <a:pt x="22" y="497"/>
                  <a:pt x="32" y="496"/>
                  <a:pt x="32" y="528"/>
                </a:cubicBezTo>
                <a:cubicBezTo>
                  <a:pt x="32" y="560"/>
                  <a:pt x="32" y="624"/>
                  <a:pt x="32" y="672"/>
                </a:cubicBezTo>
                <a:cubicBezTo>
                  <a:pt x="32" y="720"/>
                  <a:pt x="32" y="792"/>
                  <a:pt x="32"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01397" name="Oval 45"/>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2545869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3538" name="Group 2"/>
          <p:cNvGrpSpPr>
            <a:grpSpLocks/>
          </p:cNvGrpSpPr>
          <p:nvPr/>
        </p:nvGrpSpPr>
        <p:grpSpPr bwMode="auto">
          <a:xfrm>
            <a:off x="6542088" y="1193800"/>
            <a:ext cx="455612" cy="5562600"/>
            <a:chOff x="4129" y="744"/>
            <a:chExt cx="287" cy="3504"/>
          </a:xfrm>
        </p:grpSpPr>
        <p:sp>
          <p:nvSpPr>
            <p:cNvPr id="77869" name="Line 3"/>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70" name="Text Box 4"/>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grpSp>
      <p:sp>
        <p:nvSpPr>
          <p:cNvPr id="77828" name="Text Box 6"/>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grpSp>
        <p:nvGrpSpPr>
          <p:cNvPr id="193543" name="Group 7"/>
          <p:cNvGrpSpPr>
            <a:grpSpLocks/>
          </p:cNvGrpSpPr>
          <p:nvPr/>
        </p:nvGrpSpPr>
        <p:grpSpPr bwMode="auto">
          <a:xfrm>
            <a:off x="6554788" y="1181100"/>
            <a:ext cx="455612" cy="5562600"/>
            <a:chOff x="4129" y="744"/>
            <a:chExt cx="287" cy="3504"/>
          </a:xfrm>
        </p:grpSpPr>
        <p:sp>
          <p:nvSpPr>
            <p:cNvPr id="77867" name="Line 8"/>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68" name="Text Box 9"/>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grpSp>
      <p:sp>
        <p:nvSpPr>
          <p:cNvPr id="77830" name="Text Box 10"/>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x-ray beam</a:t>
            </a:r>
          </a:p>
        </p:txBody>
      </p:sp>
      <p:grpSp>
        <p:nvGrpSpPr>
          <p:cNvPr id="193547" name="Group 11"/>
          <p:cNvGrpSpPr>
            <a:grpSpLocks/>
          </p:cNvGrpSpPr>
          <p:nvPr/>
        </p:nvGrpSpPr>
        <p:grpSpPr bwMode="auto">
          <a:xfrm>
            <a:off x="-1524000" y="3390900"/>
            <a:ext cx="4876800" cy="304800"/>
            <a:chOff x="-960" y="2136"/>
            <a:chExt cx="3072" cy="192"/>
          </a:xfrm>
        </p:grpSpPr>
        <p:sp>
          <p:nvSpPr>
            <p:cNvPr id="77859"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60" name="Freeform 13"/>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61" name="Freeform 14"/>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62" name="Freeform 15"/>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63" name="Freeform 16"/>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64" name="Freeform 17"/>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65" name="Freeform 18"/>
            <p:cNvSpPr>
              <a:spLocks/>
            </p:cNvSpPr>
            <p:nvPr/>
          </p:nvSpPr>
          <p:spPr bwMode="auto">
            <a:xfrm>
              <a:off x="1344"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66" name="Freeform 19"/>
            <p:cNvSpPr>
              <a:spLocks/>
            </p:cNvSpPr>
            <p:nvPr/>
          </p:nvSpPr>
          <p:spPr bwMode="auto">
            <a:xfrm>
              <a:off x="1728"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77832" name="Rectangle 2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a:t>
            </a:r>
          </a:p>
        </p:txBody>
      </p:sp>
      <p:sp>
        <p:nvSpPr>
          <p:cNvPr id="77833" name="Oval 21"/>
          <p:cNvSpPr>
            <a:spLocks noChangeArrowheads="1"/>
          </p:cNvSpPr>
          <p:nvPr/>
        </p:nvSpPr>
        <p:spPr bwMode="auto">
          <a:xfrm>
            <a:off x="3273425" y="3502025"/>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93558" name="Oval 22"/>
          <p:cNvSpPr>
            <a:spLocks noChangeArrowheads="1"/>
          </p:cNvSpPr>
          <p:nvPr/>
        </p:nvSpPr>
        <p:spPr bwMode="auto">
          <a:xfrm>
            <a:off x="2892425" y="3121025"/>
            <a:ext cx="914400" cy="91440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93559" name="Oval 23"/>
          <p:cNvSpPr>
            <a:spLocks noChangeArrowheads="1"/>
          </p:cNvSpPr>
          <p:nvPr/>
        </p:nvSpPr>
        <p:spPr bwMode="auto">
          <a:xfrm>
            <a:off x="2284413" y="2513013"/>
            <a:ext cx="2130425" cy="2130425"/>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193560" name="Oval 24"/>
          <p:cNvSpPr>
            <a:spLocks noChangeArrowheads="1"/>
          </p:cNvSpPr>
          <p:nvPr/>
        </p:nvSpPr>
        <p:spPr bwMode="auto">
          <a:xfrm>
            <a:off x="1676400" y="1905000"/>
            <a:ext cx="3344863" cy="3344863"/>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193561" name="Group 25"/>
          <p:cNvGrpSpPr>
            <a:grpSpLocks/>
          </p:cNvGrpSpPr>
          <p:nvPr/>
        </p:nvGrpSpPr>
        <p:grpSpPr bwMode="auto">
          <a:xfrm>
            <a:off x="-1524000" y="3060700"/>
            <a:ext cx="6545263" cy="3344863"/>
            <a:chOff x="-960" y="1928"/>
            <a:chExt cx="4123" cy="2107"/>
          </a:xfrm>
        </p:grpSpPr>
        <p:grpSp>
          <p:nvGrpSpPr>
            <p:cNvPr id="77845" name="Group 26"/>
            <p:cNvGrpSpPr>
              <a:grpSpLocks/>
            </p:cNvGrpSpPr>
            <p:nvPr/>
          </p:nvGrpSpPr>
          <p:grpSpPr bwMode="auto">
            <a:xfrm>
              <a:off x="-960" y="2904"/>
              <a:ext cx="3072" cy="192"/>
              <a:chOff x="288" y="3936"/>
              <a:chExt cx="3072" cy="192"/>
            </a:xfrm>
          </p:grpSpPr>
          <p:sp>
            <p:nvSpPr>
              <p:cNvPr id="77851" name="Freeform 2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52" name="Freeform 2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53" name="Freeform 2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54" name="Freeform 3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55" name="Freeform 3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56" name="Freeform 3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57" name="Freeform 3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58" name="Freeform 3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77846" name="Oval 35"/>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77847" name="Group 36"/>
            <p:cNvGrpSpPr>
              <a:grpSpLocks/>
            </p:cNvGrpSpPr>
            <p:nvPr/>
          </p:nvGrpSpPr>
          <p:grpSpPr bwMode="auto">
            <a:xfrm>
              <a:off x="1056" y="1928"/>
              <a:ext cx="2107" cy="2107"/>
              <a:chOff x="1056" y="1200"/>
              <a:chExt cx="2107" cy="2107"/>
            </a:xfrm>
          </p:grpSpPr>
          <p:sp>
            <p:nvSpPr>
              <p:cNvPr id="77848" name="Oval 37"/>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7849" name="Oval 38"/>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7850" name="Oval 39"/>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grpSp>
        <p:nvGrpSpPr>
          <p:cNvPr id="193576" name="Group 40"/>
          <p:cNvGrpSpPr>
            <a:grpSpLocks/>
          </p:cNvGrpSpPr>
          <p:nvPr/>
        </p:nvGrpSpPr>
        <p:grpSpPr bwMode="auto">
          <a:xfrm>
            <a:off x="6908800" y="1371600"/>
            <a:ext cx="635000" cy="5788025"/>
            <a:chOff x="4360" y="864"/>
            <a:chExt cx="400" cy="3646"/>
          </a:xfrm>
        </p:grpSpPr>
        <p:sp>
          <p:nvSpPr>
            <p:cNvPr id="77842" name="Freeform 41"/>
            <p:cNvSpPr>
              <a:spLocks/>
            </p:cNvSpPr>
            <p:nvPr/>
          </p:nvSpPr>
          <p:spPr bwMode="auto">
            <a:xfrm>
              <a:off x="4360" y="2280"/>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43" name="Freeform 42"/>
            <p:cNvSpPr>
              <a:spLocks/>
            </p:cNvSpPr>
            <p:nvPr/>
          </p:nvSpPr>
          <p:spPr bwMode="auto">
            <a:xfrm>
              <a:off x="4368" y="86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44" name="Freeform 43"/>
            <p:cNvSpPr>
              <a:spLocks/>
            </p:cNvSpPr>
            <p:nvPr/>
          </p:nvSpPr>
          <p:spPr bwMode="auto">
            <a:xfrm>
              <a:off x="4364" y="369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193580" name="Group 44"/>
          <p:cNvGrpSpPr>
            <a:grpSpLocks/>
          </p:cNvGrpSpPr>
          <p:nvPr/>
        </p:nvGrpSpPr>
        <p:grpSpPr bwMode="auto">
          <a:xfrm>
            <a:off x="3263900" y="3009900"/>
            <a:ext cx="622300" cy="2433638"/>
            <a:chOff x="2072" y="1888"/>
            <a:chExt cx="392" cy="1533"/>
          </a:xfrm>
        </p:grpSpPr>
        <p:sp>
          <p:nvSpPr>
            <p:cNvPr id="77840" name="Freeform 45"/>
            <p:cNvSpPr>
              <a:spLocks/>
            </p:cNvSpPr>
            <p:nvPr/>
          </p:nvSpPr>
          <p:spPr bwMode="auto">
            <a:xfrm>
              <a:off x="2072" y="1888"/>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77841" name="Freeform 46"/>
            <p:cNvSpPr>
              <a:spLocks/>
            </p:cNvSpPr>
            <p:nvPr/>
          </p:nvSpPr>
          <p:spPr bwMode="auto">
            <a:xfrm>
              <a:off x="2072" y="2605"/>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Tree>
    <p:extLst>
      <p:ext uri="{BB962C8B-B14F-4D97-AF65-F5344CB8AC3E}">
        <p14:creationId xmlns:p14="http://schemas.microsoft.com/office/powerpoint/2010/main" val="519454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93576"/>
                                        </p:tgtEl>
                                        <p:attrNameLst>
                                          <p:attrName>style.visibility</p:attrName>
                                        </p:attrNameLst>
                                      </p:cBhvr>
                                      <p:to>
                                        <p:strVal val="hidden"/>
                                      </p:to>
                                    </p:set>
                                  </p:childTnLst>
                                </p:cTn>
                              </p:par>
                              <p:par>
                                <p:cTn id="7" presetID="35" presetClass="path" presetSubtype="0" decel="50000" fill="hold" nodeType="withEffect">
                                  <p:stCondLst>
                                    <p:cond delay="0"/>
                                  </p:stCondLst>
                                  <p:childTnLst>
                                    <p:animMotion origin="layout" path="M -1.94444E-6 -3.29325E-6 L -0.39948 -3.29325E-6 " pathEditMode="relative" rAng="0" ptsTypes="AA">
                                      <p:cBhvr>
                                        <p:cTn id="8" dur="2000" fill="hold"/>
                                        <p:tgtEl>
                                          <p:spTgt spid="193543"/>
                                        </p:tgtEl>
                                        <p:attrNameLst>
                                          <p:attrName>ppt_x</p:attrName>
                                          <p:attrName>ppt_y</p:attrName>
                                        </p:attrNameLst>
                                      </p:cBhvr>
                                      <p:rCtr x="-19983" y="0"/>
                                    </p:animMotion>
                                  </p:childTnLst>
                                </p:cTn>
                              </p:par>
                            </p:childTnLst>
                          </p:cTn>
                        </p:par>
                        <p:par>
                          <p:cTn id="9" fill="hold" nodeType="afterGroup">
                            <p:stCondLst>
                              <p:cond delay="2000"/>
                            </p:stCondLst>
                            <p:childTnLst>
                              <p:par>
                                <p:cTn id="10" presetID="1" presetClass="entr" presetSubtype="0" fill="hold" nodeType="afterEffect">
                                  <p:stCondLst>
                                    <p:cond delay="0"/>
                                  </p:stCondLst>
                                  <p:childTnLst>
                                    <p:set>
                                      <p:cBhvr>
                                        <p:cTn id="11" dur="1" fill="hold">
                                          <p:stCondLst>
                                            <p:cond delay="0"/>
                                          </p:stCondLst>
                                        </p:cTn>
                                        <p:tgtEl>
                                          <p:spTgt spid="19358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193580"/>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93543"/>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93538"/>
                                        </p:tgtEl>
                                        <p:attrNameLst>
                                          <p:attrName>style.visibility</p:attrName>
                                        </p:attrNameLst>
                                      </p:cBhvr>
                                      <p:to>
                                        <p:strVal val="visible"/>
                                      </p:to>
                                    </p:set>
                                  </p:childTnLst>
                                </p:cTn>
                              </p:par>
                              <p:par>
                                <p:cTn id="20" presetID="35" presetClass="path" presetSubtype="0" decel="50000" fill="remove" nodeType="withEffect">
                                  <p:stCondLst>
                                    <p:cond delay="0"/>
                                  </p:stCondLst>
                                  <p:childTnLst>
                                    <p:animMotion origin="layout" path="M -1.94444E-6 -3.29325E-6 L -0.39948 -3.29325E-6 " pathEditMode="relative" rAng="0" ptsTypes="AA">
                                      <p:cBhvr>
                                        <p:cTn id="21" dur="2000" spd="-100000" fill="hold"/>
                                        <p:tgtEl>
                                          <p:spTgt spid="193538"/>
                                        </p:tgtEl>
                                        <p:attrNameLst>
                                          <p:attrName>ppt_x</p:attrName>
                                          <p:attrName>ppt_y</p:attrName>
                                        </p:attrNameLst>
                                      </p:cBhvr>
                                      <p:rCtr x="-19983" y="0"/>
                                    </p:animMotion>
                                  </p:childTnLst>
                                </p:cTn>
                              </p:par>
                            </p:childTnLst>
                          </p:cTn>
                        </p:par>
                        <p:par>
                          <p:cTn id="22" fill="hold" nodeType="afterGroup">
                            <p:stCondLst>
                              <p:cond delay="2000"/>
                            </p:stCondLst>
                            <p:childTnLst>
                              <p:par>
                                <p:cTn id="23" presetID="1" presetClass="entr" presetSubtype="0" fill="hold" nodeType="afterEffect">
                                  <p:stCondLst>
                                    <p:cond delay="0"/>
                                  </p:stCondLst>
                                  <p:childTnLst>
                                    <p:set>
                                      <p:cBhvr>
                                        <p:cTn id="24" dur="1" fill="hold">
                                          <p:stCondLst>
                                            <p:cond delay="0"/>
                                          </p:stCondLst>
                                        </p:cTn>
                                        <p:tgtEl>
                                          <p:spTgt spid="193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AutoShape 2"/>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194563" name="Group 3"/>
          <p:cNvGrpSpPr>
            <a:grpSpLocks/>
          </p:cNvGrpSpPr>
          <p:nvPr/>
        </p:nvGrpSpPr>
        <p:grpSpPr bwMode="auto">
          <a:xfrm>
            <a:off x="1066800" y="228600"/>
            <a:ext cx="7847013" cy="6399213"/>
            <a:chOff x="672" y="144"/>
            <a:chExt cx="4943" cy="4031"/>
          </a:xfrm>
        </p:grpSpPr>
        <p:pic>
          <p:nvPicPr>
            <p:cNvPr id="78915" name="Picture 4" descr="w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44"/>
              <a:ext cx="4031" cy="4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8916" name="Group 5"/>
            <p:cNvGrpSpPr>
              <a:grpSpLocks/>
            </p:cNvGrpSpPr>
            <p:nvPr/>
          </p:nvGrpSpPr>
          <p:grpSpPr bwMode="auto">
            <a:xfrm>
              <a:off x="672" y="3936"/>
              <a:ext cx="278" cy="86"/>
              <a:chOff x="672" y="3994"/>
              <a:chExt cx="278" cy="86"/>
            </a:xfrm>
          </p:grpSpPr>
          <p:sp>
            <p:nvSpPr>
              <p:cNvPr id="78917" name="AutoShape 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918" name="AutoShape 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sp>
        <p:nvSpPr>
          <p:cNvPr id="78852" name="Freeform 8"/>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nvGrpSpPr>
          <p:cNvPr id="194569" name="Group 9"/>
          <p:cNvGrpSpPr>
            <a:grpSpLocks/>
          </p:cNvGrpSpPr>
          <p:nvPr/>
        </p:nvGrpSpPr>
        <p:grpSpPr bwMode="auto">
          <a:xfrm>
            <a:off x="1066800" y="228600"/>
            <a:ext cx="7845425" cy="6399213"/>
            <a:chOff x="672" y="143"/>
            <a:chExt cx="4942" cy="4031"/>
          </a:xfrm>
        </p:grpSpPr>
        <p:grpSp>
          <p:nvGrpSpPr>
            <p:cNvPr id="78911" name="Group 10"/>
            <p:cNvGrpSpPr>
              <a:grpSpLocks/>
            </p:cNvGrpSpPr>
            <p:nvPr/>
          </p:nvGrpSpPr>
          <p:grpSpPr bwMode="auto">
            <a:xfrm>
              <a:off x="672" y="3888"/>
              <a:ext cx="278" cy="86"/>
              <a:chOff x="672" y="3994"/>
              <a:chExt cx="278" cy="86"/>
            </a:xfrm>
          </p:grpSpPr>
          <p:sp>
            <p:nvSpPr>
              <p:cNvPr id="78913" name="AutoShape 1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914" name="AutoShape 1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912" name="Picture 13" descr="wb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74" name="Group 14"/>
          <p:cNvGrpSpPr>
            <a:grpSpLocks/>
          </p:cNvGrpSpPr>
          <p:nvPr/>
        </p:nvGrpSpPr>
        <p:grpSpPr bwMode="auto">
          <a:xfrm>
            <a:off x="1066800" y="228600"/>
            <a:ext cx="7845425" cy="6399213"/>
            <a:chOff x="672" y="143"/>
            <a:chExt cx="4942" cy="4031"/>
          </a:xfrm>
        </p:grpSpPr>
        <p:pic>
          <p:nvPicPr>
            <p:cNvPr id="78907" name="Picture 15" descr="wb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908" name="Group 16"/>
            <p:cNvGrpSpPr>
              <a:grpSpLocks/>
            </p:cNvGrpSpPr>
            <p:nvPr/>
          </p:nvGrpSpPr>
          <p:grpSpPr bwMode="auto">
            <a:xfrm>
              <a:off x="672" y="3840"/>
              <a:ext cx="278" cy="86"/>
              <a:chOff x="672" y="3994"/>
              <a:chExt cx="278" cy="86"/>
            </a:xfrm>
          </p:grpSpPr>
          <p:sp>
            <p:nvSpPr>
              <p:cNvPr id="78909" name="AutoShape 17"/>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910" name="AutoShape 18"/>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grpSp>
        <p:nvGrpSpPr>
          <p:cNvPr id="194579" name="Group 19"/>
          <p:cNvGrpSpPr>
            <a:grpSpLocks/>
          </p:cNvGrpSpPr>
          <p:nvPr/>
        </p:nvGrpSpPr>
        <p:grpSpPr bwMode="auto">
          <a:xfrm>
            <a:off x="1066800" y="227013"/>
            <a:ext cx="7845425" cy="6399212"/>
            <a:chOff x="672" y="143"/>
            <a:chExt cx="4942" cy="4031"/>
          </a:xfrm>
        </p:grpSpPr>
        <p:grpSp>
          <p:nvGrpSpPr>
            <p:cNvPr id="78903" name="Group 20"/>
            <p:cNvGrpSpPr>
              <a:grpSpLocks/>
            </p:cNvGrpSpPr>
            <p:nvPr/>
          </p:nvGrpSpPr>
          <p:grpSpPr bwMode="auto">
            <a:xfrm>
              <a:off x="672" y="3744"/>
              <a:ext cx="278" cy="86"/>
              <a:chOff x="672" y="3994"/>
              <a:chExt cx="278" cy="86"/>
            </a:xfrm>
          </p:grpSpPr>
          <p:sp>
            <p:nvSpPr>
              <p:cNvPr id="78905" name="AutoShape 2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906" name="AutoShape 2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904" name="Picture 23" descr="wb_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4" name="Group 24"/>
          <p:cNvGrpSpPr>
            <a:grpSpLocks/>
          </p:cNvGrpSpPr>
          <p:nvPr/>
        </p:nvGrpSpPr>
        <p:grpSpPr bwMode="auto">
          <a:xfrm>
            <a:off x="1066800" y="227013"/>
            <a:ext cx="7845425" cy="6399212"/>
            <a:chOff x="672" y="143"/>
            <a:chExt cx="4942" cy="4031"/>
          </a:xfrm>
        </p:grpSpPr>
        <p:grpSp>
          <p:nvGrpSpPr>
            <p:cNvPr id="78899" name="Group 25"/>
            <p:cNvGrpSpPr>
              <a:grpSpLocks/>
            </p:cNvGrpSpPr>
            <p:nvPr/>
          </p:nvGrpSpPr>
          <p:grpSpPr bwMode="auto">
            <a:xfrm>
              <a:off x="672" y="3600"/>
              <a:ext cx="278" cy="86"/>
              <a:chOff x="672" y="3994"/>
              <a:chExt cx="278" cy="86"/>
            </a:xfrm>
          </p:grpSpPr>
          <p:sp>
            <p:nvSpPr>
              <p:cNvPr id="78901" name="AutoShape 2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902" name="AutoShape 2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900" name="Picture 28" descr="wb_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9" name="Group 29"/>
          <p:cNvGrpSpPr>
            <a:grpSpLocks/>
          </p:cNvGrpSpPr>
          <p:nvPr/>
        </p:nvGrpSpPr>
        <p:grpSpPr bwMode="auto">
          <a:xfrm>
            <a:off x="1066800" y="227013"/>
            <a:ext cx="7845425" cy="6399212"/>
            <a:chOff x="672" y="143"/>
            <a:chExt cx="4942" cy="4031"/>
          </a:xfrm>
        </p:grpSpPr>
        <p:grpSp>
          <p:nvGrpSpPr>
            <p:cNvPr id="78895" name="Group 30"/>
            <p:cNvGrpSpPr>
              <a:grpSpLocks/>
            </p:cNvGrpSpPr>
            <p:nvPr/>
          </p:nvGrpSpPr>
          <p:grpSpPr bwMode="auto">
            <a:xfrm>
              <a:off x="672" y="3360"/>
              <a:ext cx="278" cy="86"/>
              <a:chOff x="672" y="3994"/>
              <a:chExt cx="278" cy="86"/>
            </a:xfrm>
          </p:grpSpPr>
          <p:sp>
            <p:nvSpPr>
              <p:cNvPr id="78897" name="AutoShape 3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898" name="AutoShape 3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896" name="Picture 33" descr="wb_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4" name="Group 34"/>
          <p:cNvGrpSpPr>
            <a:grpSpLocks/>
          </p:cNvGrpSpPr>
          <p:nvPr/>
        </p:nvGrpSpPr>
        <p:grpSpPr bwMode="auto">
          <a:xfrm>
            <a:off x="1066800" y="227013"/>
            <a:ext cx="7845425" cy="6399212"/>
            <a:chOff x="672" y="143"/>
            <a:chExt cx="4942" cy="4031"/>
          </a:xfrm>
        </p:grpSpPr>
        <p:grpSp>
          <p:nvGrpSpPr>
            <p:cNvPr id="78891" name="Group 35"/>
            <p:cNvGrpSpPr>
              <a:grpSpLocks/>
            </p:cNvGrpSpPr>
            <p:nvPr/>
          </p:nvGrpSpPr>
          <p:grpSpPr bwMode="auto">
            <a:xfrm>
              <a:off x="672" y="3034"/>
              <a:ext cx="278" cy="86"/>
              <a:chOff x="672" y="3994"/>
              <a:chExt cx="278" cy="86"/>
            </a:xfrm>
          </p:grpSpPr>
          <p:sp>
            <p:nvSpPr>
              <p:cNvPr id="78893" name="AutoShape 3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894" name="AutoShape 3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892" name="Picture 38" descr="wb_0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9" name="Group 39"/>
          <p:cNvGrpSpPr>
            <a:grpSpLocks/>
          </p:cNvGrpSpPr>
          <p:nvPr/>
        </p:nvGrpSpPr>
        <p:grpSpPr bwMode="auto">
          <a:xfrm>
            <a:off x="1066800" y="227013"/>
            <a:ext cx="7845425" cy="6399212"/>
            <a:chOff x="672" y="143"/>
            <a:chExt cx="4942" cy="4031"/>
          </a:xfrm>
        </p:grpSpPr>
        <p:grpSp>
          <p:nvGrpSpPr>
            <p:cNvPr id="78887" name="Group 40"/>
            <p:cNvGrpSpPr>
              <a:grpSpLocks/>
            </p:cNvGrpSpPr>
            <p:nvPr/>
          </p:nvGrpSpPr>
          <p:grpSpPr bwMode="auto">
            <a:xfrm>
              <a:off x="672" y="2544"/>
              <a:ext cx="278" cy="86"/>
              <a:chOff x="672" y="3994"/>
              <a:chExt cx="278" cy="86"/>
            </a:xfrm>
          </p:grpSpPr>
          <p:sp>
            <p:nvSpPr>
              <p:cNvPr id="78889" name="AutoShape 4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890" name="AutoShape 4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888" name="Picture 43" descr="wb_0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4" name="Group 44"/>
          <p:cNvGrpSpPr>
            <a:grpSpLocks/>
          </p:cNvGrpSpPr>
          <p:nvPr/>
        </p:nvGrpSpPr>
        <p:grpSpPr bwMode="auto">
          <a:xfrm>
            <a:off x="1066800" y="227013"/>
            <a:ext cx="7845425" cy="6399212"/>
            <a:chOff x="672" y="143"/>
            <a:chExt cx="4942" cy="4031"/>
          </a:xfrm>
        </p:grpSpPr>
        <p:grpSp>
          <p:nvGrpSpPr>
            <p:cNvPr id="78883" name="Group 45"/>
            <p:cNvGrpSpPr>
              <a:grpSpLocks/>
            </p:cNvGrpSpPr>
            <p:nvPr/>
          </p:nvGrpSpPr>
          <p:grpSpPr bwMode="auto">
            <a:xfrm>
              <a:off x="672" y="1872"/>
              <a:ext cx="278" cy="86"/>
              <a:chOff x="672" y="3994"/>
              <a:chExt cx="278" cy="86"/>
            </a:xfrm>
          </p:grpSpPr>
          <p:sp>
            <p:nvSpPr>
              <p:cNvPr id="78885" name="AutoShape 4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886" name="AutoShape 4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884" name="Picture 48" descr="wb_0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9" name="Group 49"/>
          <p:cNvGrpSpPr>
            <a:grpSpLocks/>
          </p:cNvGrpSpPr>
          <p:nvPr/>
        </p:nvGrpSpPr>
        <p:grpSpPr bwMode="auto">
          <a:xfrm>
            <a:off x="1066800" y="227013"/>
            <a:ext cx="7845425" cy="6399212"/>
            <a:chOff x="672" y="143"/>
            <a:chExt cx="4942" cy="4031"/>
          </a:xfrm>
        </p:grpSpPr>
        <p:grpSp>
          <p:nvGrpSpPr>
            <p:cNvPr id="78879" name="Group 50"/>
            <p:cNvGrpSpPr>
              <a:grpSpLocks/>
            </p:cNvGrpSpPr>
            <p:nvPr/>
          </p:nvGrpSpPr>
          <p:grpSpPr bwMode="auto">
            <a:xfrm>
              <a:off x="672" y="912"/>
              <a:ext cx="278" cy="86"/>
              <a:chOff x="672" y="3994"/>
              <a:chExt cx="278" cy="86"/>
            </a:xfrm>
          </p:grpSpPr>
          <p:sp>
            <p:nvSpPr>
              <p:cNvPr id="78881" name="AutoShape 5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8882" name="AutoShape 5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pic>
          <p:nvPicPr>
            <p:cNvPr id="78880" name="Picture 53" descr="wb_0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14" name="Picture 54" descr="wb_0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5" name="Picture 55" descr="wb_0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6" name="Picture 56" descr="wb_0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7" name="Picture 57" descr="wb_0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8" name="Picture 58" descr="wb_0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9" name="Picture 59" descr="wb_0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0" name="Picture 60" descr="wb_0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1" name="Picture 61" descr="wb_03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2" name="Picture 62" descr="wb_0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3" name="Picture 63" descr="wb_03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4" name="Picture 64" descr="wb_04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5" name="Picture 65" descr="wb_0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6" name="Picture 66" descr="wb_0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7" name="Picture 67" descr="wb_0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8" name="Picture 68" descr="wb_04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9" name="Picture 69" descr="wb_05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8" name="Rectangle 7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3926616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9456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456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9456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45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9457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9457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9457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9458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9458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9458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19458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9459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19459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9459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19459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9460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194604"/>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9460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194609"/>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9461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19461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461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194615"/>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9461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194616"/>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9461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19461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19461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194620"/>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194621"/>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194622"/>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194623"/>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194624"/>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194625"/>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194626"/>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194627"/>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194628"/>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194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1730" name="Picture 2" descr="wb_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Picture 3" descr="wb_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descr="wb_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descr="wb_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descr="wb_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5" name="Picture 7" descr="wb_0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6" name="Picture 8" descr="wb_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7" name="Picture 9" descr="wb_0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8" name="Picture 10" descr="wb_0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9" name="Picture 11" descr="wb_0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0" name="Picture 12" descr="wb_0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1" name="Picture 13" descr="wb_0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2" name="Picture 14" descr="wb_0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3" name="Picture 15"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4" name="Picture 16" descr="wb_0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5" name="Picture 17" descr="wb_0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6" name="Picture 18" descr="wb_0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7" name="Picture 19" descr="wb_0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8" name="Picture 20" descr="wb_0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9" name="Picture 21" descr="wb_0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0" name="Picture 22" descr="wb_0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1" name="Picture 23" descr="wb_0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2" name="Picture 24" descr="wb_00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3" name="Picture 25" descr="wb_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4" name="Picture 26" descr="wb_00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5" name="Picture 27" descr="wb_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0"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21" name="Freeform 29"/>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nvGrpSpPr>
          <p:cNvPr id="201758" name="Group 30"/>
          <p:cNvGrpSpPr>
            <a:grpSpLocks/>
          </p:cNvGrpSpPr>
          <p:nvPr/>
        </p:nvGrpSpPr>
        <p:grpSpPr bwMode="auto">
          <a:xfrm>
            <a:off x="1066800" y="6273800"/>
            <a:ext cx="441325" cy="161925"/>
            <a:chOff x="672" y="3952"/>
            <a:chExt cx="278" cy="102"/>
          </a:xfrm>
        </p:grpSpPr>
        <p:sp>
          <p:nvSpPr>
            <p:cNvPr id="85080"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81"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82"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62" name="Group 34"/>
          <p:cNvGrpSpPr>
            <a:grpSpLocks/>
          </p:cNvGrpSpPr>
          <p:nvPr/>
        </p:nvGrpSpPr>
        <p:grpSpPr bwMode="auto">
          <a:xfrm>
            <a:off x="1066800" y="6251575"/>
            <a:ext cx="441325" cy="161925"/>
            <a:chOff x="672" y="3936"/>
            <a:chExt cx="278" cy="102"/>
          </a:xfrm>
        </p:grpSpPr>
        <p:sp>
          <p:nvSpPr>
            <p:cNvPr id="85077"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8"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9"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66" name="Group 38"/>
          <p:cNvGrpSpPr>
            <a:grpSpLocks/>
          </p:cNvGrpSpPr>
          <p:nvPr/>
        </p:nvGrpSpPr>
        <p:grpSpPr bwMode="auto">
          <a:xfrm>
            <a:off x="1068388" y="6234113"/>
            <a:ext cx="441325" cy="161925"/>
            <a:chOff x="672" y="3936"/>
            <a:chExt cx="278" cy="102"/>
          </a:xfrm>
        </p:grpSpPr>
        <p:sp>
          <p:nvSpPr>
            <p:cNvPr id="85074"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5"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6"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70" name="Group 42"/>
          <p:cNvGrpSpPr>
            <a:grpSpLocks/>
          </p:cNvGrpSpPr>
          <p:nvPr/>
        </p:nvGrpSpPr>
        <p:grpSpPr bwMode="auto">
          <a:xfrm>
            <a:off x="1068388" y="6205538"/>
            <a:ext cx="441325" cy="161925"/>
            <a:chOff x="672" y="3936"/>
            <a:chExt cx="278" cy="102"/>
          </a:xfrm>
        </p:grpSpPr>
        <p:sp>
          <p:nvSpPr>
            <p:cNvPr id="85071"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2"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3"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74" name="Group 46"/>
          <p:cNvGrpSpPr>
            <a:grpSpLocks/>
          </p:cNvGrpSpPr>
          <p:nvPr/>
        </p:nvGrpSpPr>
        <p:grpSpPr bwMode="auto">
          <a:xfrm>
            <a:off x="1068388" y="6169025"/>
            <a:ext cx="441325" cy="161925"/>
            <a:chOff x="672" y="3936"/>
            <a:chExt cx="278" cy="102"/>
          </a:xfrm>
        </p:grpSpPr>
        <p:sp>
          <p:nvSpPr>
            <p:cNvPr id="85068"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9"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70"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78" name="Group 50"/>
          <p:cNvGrpSpPr>
            <a:grpSpLocks/>
          </p:cNvGrpSpPr>
          <p:nvPr/>
        </p:nvGrpSpPr>
        <p:grpSpPr bwMode="auto">
          <a:xfrm>
            <a:off x="1068388" y="6115050"/>
            <a:ext cx="441325" cy="161925"/>
            <a:chOff x="672" y="3936"/>
            <a:chExt cx="278" cy="102"/>
          </a:xfrm>
        </p:grpSpPr>
        <p:sp>
          <p:nvSpPr>
            <p:cNvPr id="85065"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6"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7"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82" name="Group 54"/>
          <p:cNvGrpSpPr>
            <a:grpSpLocks/>
          </p:cNvGrpSpPr>
          <p:nvPr/>
        </p:nvGrpSpPr>
        <p:grpSpPr bwMode="auto">
          <a:xfrm>
            <a:off x="1068388" y="6032500"/>
            <a:ext cx="441325" cy="161925"/>
            <a:chOff x="672" y="3936"/>
            <a:chExt cx="278" cy="102"/>
          </a:xfrm>
        </p:grpSpPr>
        <p:sp>
          <p:nvSpPr>
            <p:cNvPr id="85062"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3"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4"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86" name="Group 58"/>
          <p:cNvGrpSpPr>
            <a:grpSpLocks/>
          </p:cNvGrpSpPr>
          <p:nvPr/>
        </p:nvGrpSpPr>
        <p:grpSpPr bwMode="auto">
          <a:xfrm>
            <a:off x="1068388" y="5913438"/>
            <a:ext cx="441325" cy="161925"/>
            <a:chOff x="672" y="3936"/>
            <a:chExt cx="278" cy="102"/>
          </a:xfrm>
        </p:grpSpPr>
        <p:sp>
          <p:nvSpPr>
            <p:cNvPr id="85059"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0"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61"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90" name="Group 62"/>
          <p:cNvGrpSpPr>
            <a:grpSpLocks/>
          </p:cNvGrpSpPr>
          <p:nvPr/>
        </p:nvGrpSpPr>
        <p:grpSpPr bwMode="auto">
          <a:xfrm>
            <a:off x="1068388" y="5740400"/>
            <a:ext cx="441325" cy="161925"/>
            <a:chOff x="672" y="3936"/>
            <a:chExt cx="278" cy="102"/>
          </a:xfrm>
        </p:grpSpPr>
        <p:sp>
          <p:nvSpPr>
            <p:cNvPr id="85056"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57"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58"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94" name="Group 66"/>
          <p:cNvGrpSpPr>
            <a:grpSpLocks/>
          </p:cNvGrpSpPr>
          <p:nvPr/>
        </p:nvGrpSpPr>
        <p:grpSpPr bwMode="auto">
          <a:xfrm>
            <a:off x="1068388" y="5492750"/>
            <a:ext cx="441325" cy="161925"/>
            <a:chOff x="672" y="3936"/>
            <a:chExt cx="278" cy="102"/>
          </a:xfrm>
        </p:grpSpPr>
        <p:sp>
          <p:nvSpPr>
            <p:cNvPr id="85053"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54"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55"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798" name="Group 70"/>
          <p:cNvGrpSpPr>
            <a:grpSpLocks/>
          </p:cNvGrpSpPr>
          <p:nvPr/>
        </p:nvGrpSpPr>
        <p:grpSpPr bwMode="auto">
          <a:xfrm>
            <a:off x="1068388" y="5137150"/>
            <a:ext cx="441325" cy="161925"/>
            <a:chOff x="672" y="3936"/>
            <a:chExt cx="278" cy="102"/>
          </a:xfrm>
        </p:grpSpPr>
        <p:sp>
          <p:nvSpPr>
            <p:cNvPr id="85050"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51"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52"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802" name="Group 74"/>
          <p:cNvGrpSpPr>
            <a:grpSpLocks/>
          </p:cNvGrpSpPr>
          <p:nvPr/>
        </p:nvGrpSpPr>
        <p:grpSpPr bwMode="auto">
          <a:xfrm>
            <a:off x="1068388" y="4633913"/>
            <a:ext cx="441325" cy="161925"/>
            <a:chOff x="672" y="3936"/>
            <a:chExt cx="278" cy="102"/>
          </a:xfrm>
        </p:grpSpPr>
        <p:sp>
          <p:nvSpPr>
            <p:cNvPr id="85047"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8"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9"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806" name="Group 78"/>
          <p:cNvGrpSpPr>
            <a:grpSpLocks/>
          </p:cNvGrpSpPr>
          <p:nvPr/>
        </p:nvGrpSpPr>
        <p:grpSpPr bwMode="auto">
          <a:xfrm>
            <a:off x="1068388" y="3902075"/>
            <a:ext cx="441325" cy="161925"/>
            <a:chOff x="672" y="3936"/>
            <a:chExt cx="278" cy="102"/>
          </a:xfrm>
        </p:grpSpPr>
        <p:sp>
          <p:nvSpPr>
            <p:cNvPr id="85044"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5"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6"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810" name="Group 82"/>
          <p:cNvGrpSpPr>
            <a:grpSpLocks/>
          </p:cNvGrpSpPr>
          <p:nvPr/>
        </p:nvGrpSpPr>
        <p:grpSpPr bwMode="auto">
          <a:xfrm>
            <a:off x="1068388" y="2841625"/>
            <a:ext cx="441325" cy="161925"/>
            <a:chOff x="672" y="3936"/>
            <a:chExt cx="278" cy="102"/>
          </a:xfrm>
        </p:grpSpPr>
        <p:sp>
          <p:nvSpPr>
            <p:cNvPr id="85041"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2"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3"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201814" name="Group 86"/>
          <p:cNvGrpSpPr>
            <a:grpSpLocks/>
          </p:cNvGrpSpPr>
          <p:nvPr/>
        </p:nvGrpSpPr>
        <p:grpSpPr bwMode="auto">
          <a:xfrm>
            <a:off x="1068388" y="1323975"/>
            <a:ext cx="441325" cy="161925"/>
            <a:chOff x="672" y="3936"/>
            <a:chExt cx="278" cy="102"/>
          </a:xfrm>
        </p:grpSpPr>
        <p:sp>
          <p:nvSpPr>
            <p:cNvPr id="85038"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39"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5040"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85037"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781422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5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0175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175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17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17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0175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176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17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175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20175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176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017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17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20175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177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17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175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20175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0177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17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175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20175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0177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0178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174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2017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0178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0178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0174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20174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01786"/>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0179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1747"/>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20174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01790"/>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20179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01746"/>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2017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01794"/>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20179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1745"/>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201745"/>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01798"/>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20180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1744"/>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201744"/>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201802"/>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20180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0174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201743"/>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0180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20181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01742"/>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201742"/>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01810"/>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20181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01741"/>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201741"/>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201814"/>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1740"/>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201740"/>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201739"/>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201739"/>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201738"/>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201738"/>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201737"/>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201737"/>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201736"/>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201736"/>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201735"/>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201735"/>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201734"/>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201734"/>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201733"/>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201733"/>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201732"/>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201732"/>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201731"/>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201731"/>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201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 from a structure</a:t>
            </a:r>
          </a:p>
        </p:txBody>
      </p:sp>
      <p:pic>
        <p:nvPicPr>
          <p:cNvPr id="86019" name="Picture 3"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4" descr="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5" descr="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2" name="Picture 6" descr="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3" name="Picture 7" descr="frame_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4" name="Picture 8" descr="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5" name="Picture 9" descr="frame_0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6" name="Picture 10" descr="frame_0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7" name="Picture 11" descr="frame_0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2" descr="frame_0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9" name="Text Box 13"/>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86030" name="Text Box 14"/>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17" name="TextBox 16"/>
          <p:cNvSpPr txBox="1"/>
          <p:nvPr/>
        </p:nvSpPr>
        <p:spPr>
          <a:xfrm rot="16200000">
            <a:off x="3691891" y="4250055"/>
            <a:ext cx="1467068" cy="646331"/>
          </a:xfrm>
          <a:prstGeom prst="rect">
            <a:avLst/>
          </a:prstGeom>
          <a:noFill/>
        </p:spPr>
        <p:txBody>
          <a:bodyPr wrap="none" rtlCol="0">
            <a:spAutoFit/>
          </a:bodyPr>
          <a:lstStyle/>
          <a:p>
            <a:pPr fontAlgn="auto">
              <a:spcBef>
                <a:spcPts val="0"/>
              </a:spcBef>
              <a:spcAft>
                <a:spcPts val="0"/>
              </a:spcAft>
            </a:pPr>
            <a:r>
              <a:rPr lang="en-US" dirty="0">
                <a:solidFill>
                  <a:srgbClr val="FF0000"/>
                </a:solidFill>
              </a:rPr>
              <a:t>b</a:t>
            </a:r>
            <a:r>
              <a:rPr lang="en-US" dirty="0" smtClean="0">
                <a:solidFill>
                  <a:srgbClr val="FF0000"/>
                </a:solidFill>
              </a:rPr>
              <a:t>eam center</a:t>
            </a:r>
          </a:p>
          <a:p>
            <a:pPr fontAlgn="auto">
              <a:spcBef>
                <a:spcPts val="0"/>
              </a:spcBef>
              <a:spcAft>
                <a:spcPts val="0"/>
              </a:spcAft>
            </a:pPr>
            <a:r>
              <a:rPr lang="en-US" dirty="0">
                <a:solidFill>
                  <a:srgbClr val="FF0000"/>
                </a:solidFill>
              </a:rPr>
              <a:t> </a:t>
            </a:r>
            <a:r>
              <a:rPr lang="en-US" dirty="0" smtClean="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2953917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37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37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37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37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37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378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378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3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smtClean="0">
                <a:solidFill>
                  <a:srgbClr val="FF0000"/>
                </a:solidFill>
              </a:rPr>
              <a:t>Disorder </a:t>
            </a:r>
            <a:r>
              <a:rPr lang="en-US" altLang="en-US" sz="2400" dirty="0" smtClean="0">
                <a:solidFill>
                  <a:srgbClr val="FF0000"/>
                </a:solidFill>
              </a:rPr>
              <a:t>(including Radiation Damage)</a:t>
            </a:r>
            <a:endParaRPr lang="en-US" altLang="en-US" sz="3600" dirty="0" smtClean="0">
              <a:solidFill>
                <a:srgbClr val="FF0000"/>
              </a:solidFill>
            </a:endParaRPr>
          </a:p>
          <a:p>
            <a:pPr lvl="1" eaLnBrk="1" hangingPunct="1">
              <a:buFontTx/>
              <a:buNone/>
            </a:pPr>
            <a:r>
              <a:rPr lang="en-US" altLang="en-US" sz="3600" dirty="0" smtClean="0">
                <a:solidFill>
                  <a:srgbClr val="FF0000"/>
                </a:solidFill>
              </a:rPr>
              <a:t>Background</a:t>
            </a:r>
          </a:p>
          <a:p>
            <a:pPr eaLnBrk="1" hangingPunct="1"/>
            <a:r>
              <a:rPr lang="en-US" altLang="en-US" sz="4000" dirty="0" smtClean="0"/>
              <a:t>Phases</a:t>
            </a:r>
          </a:p>
          <a:p>
            <a:pPr lvl="1" eaLnBrk="1" hangingPunct="1">
              <a:buFontTx/>
              <a:buNone/>
            </a:pPr>
            <a:r>
              <a:rPr lang="en-US" altLang="en-US" sz="3600" dirty="0" smtClean="0">
                <a:solidFill>
                  <a:srgbClr val="FF0000"/>
                </a:solidFill>
              </a:rPr>
              <a:t>Non-isomorphism </a:t>
            </a:r>
            <a:r>
              <a:rPr lang="en-US" altLang="en-US" sz="2400" dirty="0" smtClean="0">
                <a:solidFill>
                  <a:srgbClr val="FF0000"/>
                </a:solidFill>
              </a:rPr>
              <a:t>(including Radiation Damage)</a:t>
            </a:r>
            <a:endParaRPr lang="en-US" altLang="en-US" sz="3600" dirty="0" smtClean="0">
              <a:solidFill>
                <a:srgbClr val="FF0000"/>
              </a:solidFill>
            </a:endParaRPr>
          </a:p>
          <a:p>
            <a:pPr lvl="1" eaLnBrk="1" hangingPunct="1">
              <a:buFontTx/>
              <a:buNone/>
            </a:pPr>
            <a:r>
              <a:rPr lang="en-US" altLang="en-US" sz="3600" dirty="0" smtClean="0">
                <a:solidFill>
                  <a:srgbClr val="FF0000"/>
                </a:solidFill>
              </a:rPr>
              <a:t>Vibration (beam, </a:t>
            </a:r>
            <a:r>
              <a:rPr lang="en-US" altLang="en-US" sz="3600" dirty="0" err="1" smtClean="0">
                <a:solidFill>
                  <a:srgbClr val="FF0000"/>
                </a:solidFill>
              </a:rPr>
              <a:t>xtal</a:t>
            </a:r>
            <a:r>
              <a:rPr lang="en-US" altLang="en-US" sz="3600" dirty="0" smtClean="0">
                <a:solidFill>
                  <a:srgbClr val="FF0000"/>
                </a:solidFill>
              </a:rPr>
              <a:t>, spindle, etc.)</a:t>
            </a:r>
          </a:p>
          <a:p>
            <a:pPr lvl="1" eaLnBrk="1" hangingPunct="1">
              <a:buFontTx/>
              <a:buNone/>
            </a:pPr>
            <a:r>
              <a:rPr lang="en-US" altLang="en-US" sz="3600" dirty="0" smtClean="0">
                <a:solidFill>
                  <a:srgbClr val="FF0000"/>
                </a:solidFill>
              </a:rPr>
              <a:t>Detector calibration</a:t>
            </a:r>
            <a:endParaRPr lang="en-US" altLang="en-US" sz="3200" dirty="0" smtClean="0">
              <a:solidFill>
                <a:srgbClr val="FF0000"/>
              </a:solidFill>
            </a:endParaRPr>
          </a:p>
        </p:txBody>
      </p:sp>
    </p:spTree>
    <p:extLst>
      <p:ext uri="{BB962C8B-B14F-4D97-AF65-F5344CB8AC3E}">
        <p14:creationId xmlns:p14="http://schemas.microsoft.com/office/powerpoint/2010/main" val="809247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428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forward Fourier Transform</a:t>
            </a:r>
          </a:p>
        </p:txBody>
      </p:sp>
      <p:pic>
        <p:nvPicPr>
          <p:cNvPr id="87043" name="Picture 3"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4" descr="pat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Rectangle 5"/>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inverse Fourier Transform</a:t>
            </a:r>
          </a:p>
        </p:txBody>
      </p:sp>
      <p:sp>
        <p:nvSpPr>
          <p:cNvPr id="204806"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204807" name="AutoShape 7"/>
          <p:cNvSpPr>
            <a:spLocks noChangeArrowheads="1"/>
          </p:cNvSpPr>
          <p:nvPr/>
        </p:nvSpPr>
        <p:spPr bwMode="auto">
          <a:xfrm rot="10800000">
            <a:off x="3332163" y="423545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87048" name="Text Box 8"/>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000000"/>
                </a:solidFill>
              </a:rPr>
              <a:t>no phase</a:t>
            </a:r>
          </a:p>
        </p:txBody>
      </p:sp>
      <p:grpSp>
        <p:nvGrpSpPr>
          <p:cNvPr id="204809" name="Group 9"/>
          <p:cNvGrpSpPr>
            <a:grpSpLocks/>
          </p:cNvGrpSpPr>
          <p:nvPr/>
        </p:nvGrpSpPr>
        <p:grpSpPr bwMode="auto">
          <a:xfrm>
            <a:off x="735013" y="2401888"/>
            <a:ext cx="3319462" cy="1328737"/>
            <a:chOff x="268" y="1458"/>
            <a:chExt cx="3122" cy="1366"/>
          </a:xfrm>
        </p:grpSpPr>
        <p:grpSp>
          <p:nvGrpSpPr>
            <p:cNvPr id="87050" name="Group 10"/>
            <p:cNvGrpSpPr>
              <a:grpSpLocks/>
            </p:cNvGrpSpPr>
            <p:nvPr/>
          </p:nvGrpSpPr>
          <p:grpSpPr bwMode="auto">
            <a:xfrm>
              <a:off x="268" y="1468"/>
              <a:ext cx="1561" cy="1356"/>
              <a:chOff x="575" y="1142"/>
              <a:chExt cx="1561" cy="1356"/>
            </a:xfrm>
          </p:grpSpPr>
          <p:sp>
            <p:nvSpPr>
              <p:cNvPr id="87060" name="Freeform 11"/>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61" name="Freeform 12"/>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62" name="Freeform 13"/>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63" name="Freeform 14"/>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64" name="Freeform 15"/>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65" name="Freeform 16"/>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66" name="Freeform 17"/>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67" name="Freeform 18"/>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87051" name="Group 19"/>
            <p:cNvGrpSpPr>
              <a:grpSpLocks/>
            </p:cNvGrpSpPr>
            <p:nvPr/>
          </p:nvGrpSpPr>
          <p:grpSpPr bwMode="auto">
            <a:xfrm>
              <a:off x="1829" y="1458"/>
              <a:ext cx="1561" cy="1356"/>
              <a:chOff x="575" y="1142"/>
              <a:chExt cx="1561" cy="1356"/>
            </a:xfrm>
          </p:grpSpPr>
          <p:sp>
            <p:nvSpPr>
              <p:cNvPr id="87052"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53"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54"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55"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56"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57"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58"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7059"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sp>
        <p:nvSpPr>
          <p:cNvPr id="29" name="TextBox 28"/>
          <p:cNvSpPr txBox="1"/>
          <p:nvPr/>
        </p:nvSpPr>
        <p:spPr>
          <a:xfrm rot="16200000">
            <a:off x="4401020" y="4392364"/>
            <a:ext cx="319318" cy="369332"/>
          </a:xfrm>
          <a:prstGeom prst="rect">
            <a:avLst/>
          </a:prstGeom>
          <a:noFill/>
        </p:spPr>
        <p:txBody>
          <a:bodyPr wrap="none" rtlCol="0">
            <a:spAutoFit/>
          </a:bodyPr>
          <a:lstStyle/>
          <a:p>
            <a:pPr fontAlgn="auto">
              <a:spcBef>
                <a:spcPts val="0"/>
              </a:spcBef>
              <a:spcAft>
                <a:spcPts val="0"/>
              </a:spcAft>
            </a:pP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858756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480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480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048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P spid="204805" grpId="0"/>
      <p:bldP spid="204806" grpId="0" animBg="1"/>
      <p:bldP spid="20480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 from a structure</a:t>
            </a:r>
          </a:p>
        </p:txBody>
      </p:sp>
      <p:sp>
        <p:nvSpPr>
          <p:cNvPr id="88067"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000000"/>
                </a:solidFill>
              </a:rPr>
              <a:t>colored by phase</a:t>
            </a:r>
          </a:p>
        </p:txBody>
      </p:sp>
      <p:pic>
        <p:nvPicPr>
          <p:cNvPr id="88068" name="Picture 4" descr="phaseframe_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5"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6" descr="phaseframe_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1" name="Picture 7" descr="phaseframe_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Picture 8" descr="phaseframe_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Picture 9" descr="phase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4" name="Picture 10" descr="phaseframe_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5" name="Picture 11" descr="phaseframe_0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6" name="Picture 12" descr="phaseframe_0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7" name="Picture 13" descr="phaseframe_0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8" name="Picture 14" descr="phaseframe_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9" name="Text Box 1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88080" name="Text Box 1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88081" name="AutoShape 17"/>
          <p:cNvSpPr>
            <a:spLocks noChangeArrowheads="1"/>
          </p:cNvSpPr>
          <p:nvPr/>
        </p:nvSpPr>
        <p:spPr bwMode="auto">
          <a:xfrm>
            <a:off x="3219450" y="4229100"/>
            <a:ext cx="941388" cy="781050"/>
          </a:xfrm>
          <a:prstGeom prst="leftArrow">
            <a:avLst>
              <a:gd name="adj1" fmla="val 43500"/>
              <a:gd name="adj2" fmla="val 40779"/>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205842" name="Group 18"/>
          <p:cNvGrpSpPr>
            <a:grpSpLocks/>
          </p:cNvGrpSpPr>
          <p:nvPr/>
        </p:nvGrpSpPr>
        <p:grpSpPr bwMode="auto">
          <a:xfrm>
            <a:off x="735013" y="2401888"/>
            <a:ext cx="3319462" cy="1328737"/>
            <a:chOff x="268" y="1458"/>
            <a:chExt cx="3122" cy="1366"/>
          </a:xfrm>
        </p:grpSpPr>
        <p:grpSp>
          <p:nvGrpSpPr>
            <p:cNvPr id="88085" name="Group 19"/>
            <p:cNvGrpSpPr>
              <a:grpSpLocks/>
            </p:cNvGrpSpPr>
            <p:nvPr/>
          </p:nvGrpSpPr>
          <p:grpSpPr bwMode="auto">
            <a:xfrm>
              <a:off x="268" y="1468"/>
              <a:ext cx="1561" cy="1356"/>
              <a:chOff x="575" y="1142"/>
              <a:chExt cx="1561" cy="1356"/>
            </a:xfrm>
          </p:grpSpPr>
          <p:sp>
            <p:nvSpPr>
              <p:cNvPr id="88095"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096"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097"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098"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099"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100"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101"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102"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88086" name="Group 28"/>
            <p:cNvGrpSpPr>
              <a:grpSpLocks/>
            </p:cNvGrpSpPr>
            <p:nvPr/>
          </p:nvGrpSpPr>
          <p:grpSpPr bwMode="auto">
            <a:xfrm>
              <a:off x="1829" y="1458"/>
              <a:ext cx="1561" cy="1356"/>
              <a:chOff x="575" y="1142"/>
              <a:chExt cx="1561" cy="1356"/>
            </a:xfrm>
          </p:grpSpPr>
          <p:sp>
            <p:nvSpPr>
              <p:cNvPr id="88087" name="Freeform 29"/>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088" name="Freeform 30"/>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089" name="Freeform 31"/>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090" name="Freeform 32"/>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091" name="Freeform 33"/>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092" name="Freeform 34"/>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093" name="Freeform 35"/>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88094" name="Freeform 36"/>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sp>
        <p:nvSpPr>
          <p:cNvPr id="205861" name="Rectangle 37"/>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inverse Fourier Transform</a:t>
            </a:r>
          </a:p>
        </p:txBody>
      </p:sp>
      <p:sp>
        <p:nvSpPr>
          <p:cNvPr id="88084" name="AutoShape 38"/>
          <p:cNvSpPr>
            <a:spLocks noChangeArrowheads="1"/>
          </p:cNvSpPr>
          <p:nvPr/>
        </p:nvSpPr>
        <p:spPr bwMode="auto">
          <a:xfrm rot="10800000">
            <a:off x="3384550" y="4235450"/>
            <a:ext cx="1008063" cy="781050"/>
          </a:xfrm>
          <a:prstGeom prst="leftArrow">
            <a:avLst>
              <a:gd name="adj1" fmla="val 43500"/>
              <a:gd name="adj2" fmla="val 43667"/>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40" name="TextBox 39"/>
          <p:cNvSpPr txBox="1"/>
          <p:nvPr/>
        </p:nvSpPr>
        <p:spPr>
          <a:xfrm rot="16200000">
            <a:off x="4401020" y="4392364"/>
            <a:ext cx="319318" cy="369332"/>
          </a:xfrm>
          <a:prstGeom prst="rect">
            <a:avLst/>
          </a:prstGeom>
          <a:noFill/>
        </p:spPr>
        <p:txBody>
          <a:bodyPr wrap="none" rtlCol="0">
            <a:spAutoFit/>
          </a:bodyPr>
          <a:lstStyle/>
          <a:p>
            <a:pPr fontAlgn="auto">
              <a:spcBef>
                <a:spcPts val="0"/>
              </a:spcBef>
              <a:spcAft>
                <a:spcPts val="0"/>
              </a:spcAft>
            </a:pPr>
            <a:r>
              <a:rPr lang="en-US" dirty="0" smtClean="0">
                <a:solidFill>
                  <a:srgbClr val="00B050"/>
                </a:solidFill>
              </a:rPr>
              <a:t>+</a:t>
            </a:r>
            <a:endParaRPr lang="en-US" dirty="0">
              <a:solidFill>
                <a:srgbClr val="00B050"/>
              </a:solidFill>
            </a:endParaRPr>
          </a:p>
        </p:txBody>
      </p:sp>
    </p:spTree>
    <p:extLst>
      <p:ext uri="{BB962C8B-B14F-4D97-AF65-F5344CB8AC3E}">
        <p14:creationId xmlns:p14="http://schemas.microsoft.com/office/powerpoint/2010/main" val="104419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830"/>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0586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58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8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58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58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583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583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58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058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583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2058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61"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 from a lattice</a:t>
            </a:r>
          </a:p>
        </p:txBody>
      </p:sp>
      <p:sp>
        <p:nvSpPr>
          <p:cNvPr id="89091"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000000"/>
                </a:solidFill>
              </a:rPr>
              <a:t>colored by phase</a:t>
            </a:r>
          </a:p>
        </p:txBody>
      </p:sp>
      <p:sp>
        <p:nvSpPr>
          <p:cNvPr id="89092"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89093"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pic>
        <p:nvPicPr>
          <p:cNvPr id="89094" name="Picture 6" descr="phase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7" descr="phase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6" name="Picture 8" descr="phase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7" name="Picture 9" descr="phase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rot="16200000">
            <a:off x="3691891" y="4250055"/>
            <a:ext cx="1467068" cy="646331"/>
          </a:xfrm>
          <a:prstGeom prst="rect">
            <a:avLst/>
          </a:prstGeom>
          <a:noFill/>
        </p:spPr>
        <p:txBody>
          <a:bodyPr wrap="none" rtlCol="0">
            <a:spAutoFit/>
          </a:bodyPr>
          <a:lstStyle/>
          <a:p>
            <a:pPr fontAlgn="auto">
              <a:spcBef>
                <a:spcPts val="0"/>
              </a:spcBef>
              <a:spcAft>
                <a:spcPts val="0"/>
              </a:spcAft>
            </a:pPr>
            <a:r>
              <a:rPr lang="en-US" dirty="0">
                <a:solidFill>
                  <a:srgbClr val="FF0000"/>
                </a:solidFill>
              </a:rPr>
              <a:t>b</a:t>
            </a:r>
            <a:r>
              <a:rPr lang="en-US" dirty="0" smtClean="0">
                <a:solidFill>
                  <a:srgbClr val="FF0000"/>
                </a:solidFill>
              </a:rPr>
              <a:t>eam center</a:t>
            </a:r>
          </a:p>
          <a:p>
            <a:pPr fontAlgn="auto">
              <a:spcBef>
                <a:spcPts val="0"/>
              </a:spcBef>
              <a:spcAft>
                <a:spcPts val="0"/>
              </a:spcAft>
            </a:pPr>
            <a:r>
              <a:rPr lang="en-US" dirty="0">
                <a:solidFill>
                  <a:srgbClr val="FF0000"/>
                </a:solidFill>
              </a:rPr>
              <a:t> </a:t>
            </a:r>
            <a:r>
              <a:rPr lang="en-US" dirty="0" smtClean="0">
                <a:solidFill>
                  <a:srgbClr val="FF0000"/>
                </a:solidFill>
              </a:rPr>
              <a:t>        </a:t>
            </a:r>
            <a:r>
              <a:rPr lang="en-US" dirty="0" smtClean="0">
                <a:solidFill>
                  <a:srgbClr val="00B050"/>
                </a:solidFill>
              </a:rPr>
              <a:t>+</a:t>
            </a:r>
            <a:endParaRPr lang="en-US" dirty="0">
              <a:solidFill>
                <a:srgbClr val="00B050"/>
              </a:solidFill>
            </a:endParaRPr>
          </a:p>
        </p:txBody>
      </p:sp>
    </p:spTree>
    <p:extLst>
      <p:ext uri="{BB962C8B-B14F-4D97-AF65-F5344CB8AC3E}">
        <p14:creationId xmlns:p14="http://schemas.microsoft.com/office/powerpoint/2010/main" val="2272776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8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68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6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 from a lattice</a:t>
            </a:r>
          </a:p>
        </p:txBody>
      </p:sp>
      <p:sp>
        <p:nvSpPr>
          <p:cNvPr id="90115"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000000"/>
                </a:solidFill>
              </a:rPr>
              <a:t>colored by phase</a:t>
            </a:r>
          </a:p>
        </p:txBody>
      </p:sp>
      <p:pic>
        <p:nvPicPr>
          <p:cNvPr id="90116" name="Picture 4" descr="lattice_phas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9011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7" name="TextBox 6"/>
          <p:cNvSpPr txBox="1"/>
          <p:nvPr/>
        </p:nvSpPr>
        <p:spPr>
          <a:xfrm rot="16200000">
            <a:off x="3691891" y="4250055"/>
            <a:ext cx="1467068" cy="646331"/>
          </a:xfrm>
          <a:prstGeom prst="rect">
            <a:avLst/>
          </a:prstGeom>
          <a:noFill/>
        </p:spPr>
        <p:txBody>
          <a:bodyPr wrap="none" rtlCol="0">
            <a:spAutoFit/>
          </a:bodyPr>
          <a:lstStyle/>
          <a:p>
            <a:pPr fontAlgn="auto">
              <a:spcBef>
                <a:spcPts val="0"/>
              </a:spcBef>
              <a:spcAft>
                <a:spcPts val="0"/>
              </a:spcAft>
            </a:pPr>
            <a:r>
              <a:rPr lang="en-US" dirty="0">
                <a:solidFill>
                  <a:srgbClr val="FF0000"/>
                </a:solidFill>
              </a:rPr>
              <a:t>b</a:t>
            </a:r>
            <a:r>
              <a:rPr lang="en-US" dirty="0" smtClean="0">
                <a:solidFill>
                  <a:srgbClr val="FF0000"/>
                </a:solidFill>
              </a:rPr>
              <a:t>eam center</a:t>
            </a:r>
          </a:p>
          <a:p>
            <a:pPr fontAlgn="auto">
              <a:spcBef>
                <a:spcPts val="0"/>
              </a:spcBef>
              <a:spcAft>
                <a:spcPts val="0"/>
              </a:spcAft>
            </a:pPr>
            <a:r>
              <a:rPr lang="en-US" dirty="0">
                <a:solidFill>
                  <a:srgbClr val="FF0000"/>
                </a:solidFill>
              </a:rPr>
              <a:t> </a:t>
            </a:r>
            <a:r>
              <a:rPr lang="en-US" dirty="0" smtClean="0">
                <a:solidFill>
                  <a:srgbClr val="FF0000"/>
                </a:solidFill>
              </a:rPr>
              <a:t>       </a:t>
            </a:r>
            <a:r>
              <a:rPr lang="en-US" dirty="0" smtClean="0">
                <a:solidFill>
                  <a:srgbClr val="00B050"/>
                </a:solidFill>
              </a:rPr>
              <a:t> +</a:t>
            </a:r>
            <a:endParaRPr lang="en-US" dirty="0">
              <a:solidFill>
                <a:srgbClr val="00B050"/>
              </a:solidFill>
            </a:endParaRPr>
          </a:p>
        </p:txBody>
      </p:sp>
    </p:spTree>
    <p:extLst>
      <p:ext uri="{BB962C8B-B14F-4D97-AF65-F5344CB8AC3E}">
        <p14:creationId xmlns:p14="http://schemas.microsoft.com/office/powerpoint/2010/main" val="137465234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 from a lattice</a:t>
            </a:r>
          </a:p>
        </p:txBody>
      </p:sp>
      <p:sp>
        <p:nvSpPr>
          <p:cNvPr id="91139"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000000"/>
                </a:solidFill>
              </a:rPr>
              <a:t>colored by phase</a:t>
            </a:r>
          </a:p>
        </p:txBody>
      </p:sp>
      <p:sp>
        <p:nvSpPr>
          <p:cNvPr id="91140"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91141"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pic>
        <p:nvPicPr>
          <p:cNvPr id="91142" name="Picture 6" descr="phaseframe_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rot="16200000">
            <a:off x="3691891" y="4250055"/>
            <a:ext cx="1467068" cy="646331"/>
          </a:xfrm>
          <a:prstGeom prst="rect">
            <a:avLst/>
          </a:prstGeom>
          <a:noFill/>
        </p:spPr>
        <p:txBody>
          <a:bodyPr wrap="none" rtlCol="0">
            <a:spAutoFit/>
          </a:bodyPr>
          <a:lstStyle/>
          <a:p>
            <a:pPr fontAlgn="auto">
              <a:spcBef>
                <a:spcPts val="0"/>
              </a:spcBef>
              <a:spcAft>
                <a:spcPts val="0"/>
              </a:spcAft>
            </a:pPr>
            <a:r>
              <a:rPr lang="en-US" dirty="0">
                <a:solidFill>
                  <a:srgbClr val="FF0000"/>
                </a:solidFill>
              </a:rPr>
              <a:t>b</a:t>
            </a:r>
            <a:r>
              <a:rPr lang="en-US" dirty="0" smtClean="0">
                <a:solidFill>
                  <a:srgbClr val="FF0000"/>
                </a:solidFill>
              </a:rPr>
              <a:t>eam center</a:t>
            </a:r>
          </a:p>
          <a:p>
            <a:pPr fontAlgn="auto">
              <a:spcBef>
                <a:spcPts val="0"/>
              </a:spcBef>
              <a:spcAft>
                <a:spcPts val="0"/>
              </a:spcAft>
            </a:pPr>
            <a:r>
              <a:rPr lang="en-US" dirty="0">
                <a:solidFill>
                  <a:srgbClr val="FF0000"/>
                </a:solidFill>
              </a:rPr>
              <a:t> </a:t>
            </a:r>
            <a:r>
              <a:rPr lang="en-US" dirty="0" smtClean="0">
                <a:solidFill>
                  <a:srgbClr val="FF0000"/>
                </a:solidFill>
              </a:rPr>
              <a:t>       </a:t>
            </a:r>
            <a:r>
              <a:rPr lang="en-US" dirty="0" smtClean="0">
                <a:solidFill>
                  <a:srgbClr val="00B050"/>
                </a:solidFill>
              </a:rPr>
              <a:t> +</a:t>
            </a:r>
            <a:endParaRPr lang="en-US" dirty="0">
              <a:solidFill>
                <a:srgbClr val="00B050"/>
              </a:solidFill>
            </a:endParaRPr>
          </a:p>
        </p:txBody>
      </p:sp>
    </p:spTree>
    <p:extLst>
      <p:ext uri="{BB962C8B-B14F-4D97-AF65-F5344CB8AC3E}">
        <p14:creationId xmlns:p14="http://schemas.microsoft.com/office/powerpoint/2010/main" val="64114254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phase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3"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000000"/>
                </a:solidFill>
              </a:rPr>
              <a:t>scattering from a crystal structure</a:t>
            </a:r>
          </a:p>
        </p:txBody>
      </p:sp>
      <p:sp>
        <p:nvSpPr>
          <p:cNvPr id="92165" name="Text Box 5"/>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000000"/>
                </a:solidFill>
              </a:rPr>
              <a:t>colored by phase</a:t>
            </a:r>
          </a:p>
        </p:txBody>
      </p:sp>
      <p:sp>
        <p:nvSpPr>
          <p:cNvPr id="92166" name="Text Box 6"/>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sample</a:t>
            </a:r>
          </a:p>
        </p:txBody>
      </p:sp>
      <p:sp>
        <p:nvSpPr>
          <p:cNvPr id="92167" name="Text Box 7"/>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detector</a:t>
            </a:r>
          </a:p>
        </p:txBody>
      </p:sp>
      <p:sp>
        <p:nvSpPr>
          <p:cNvPr id="9" name="TextBox 8"/>
          <p:cNvSpPr txBox="1"/>
          <p:nvPr/>
        </p:nvSpPr>
        <p:spPr>
          <a:xfrm rot="16200000">
            <a:off x="3691891" y="4250055"/>
            <a:ext cx="1467068" cy="646331"/>
          </a:xfrm>
          <a:prstGeom prst="rect">
            <a:avLst/>
          </a:prstGeom>
          <a:noFill/>
        </p:spPr>
        <p:txBody>
          <a:bodyPr wrap="none" rtlCol="0">
            <a:spAutoFit/>
          </a:bodyPr>
          <a:lstStyle/>
          <a:p>
            <a:pPr fontAlgn="auto">
              <a:spcBef>
                <a:spcPts val="0"/>
              </a:spcBef>
              <a:spcAft>
                <a:spcPts val="0"/>
              </a:spcAft>
            </a:pPr>
            <a:r>
              <a:rPr lang="en-US" dirty="0">
                <a:solidFill>
                  <a:srgbClr val="FF0000"/>
                </a:solidFill>
              </a:rPr>
              <a:t>b</a:t>
            </a:r>
            <a:r>
              <a:rPr lang="en-US" dirty="0" smtClean="0">
                <a:solidFill>
                  <a:srgbClr val="FF0000"/>
                </a:solidFill>
              </a:rPr>
              <a:t>eam center</a:t>
            </a:r>
          </a:p>
          <a:p>
            <a:pPr fontAlgn="auto">
              <a:spcBef>
                <a:spcPts val="0"/>
              </a:spcBef>
              <a:spcAft>
                <a:spcPts val="0"/>
              </a:spcAft>
            </a:pPr>
            <a:r>
              <a:rPr lang="en-US" dirty="0">
                <a:solidFill>
                  <a:srgbClr val="FF0000"/>
                </a:solidFill>
              </a:rPr>
              <a:t> </a:t>
            </a:r>
            <a:r>
              <a:rPr lang="en-US" dirty="0" smtClean="0">
                <a:solidFill>
                  <a:srgbClr val="FF0000"/>
                </a:solidFill>
              </a:rPr>
              <a:t>       </a:t>
            </a:r>
            <a:r>
              <a:rPr lang="en-US" dirty="0" smtClean="0">
                <a:solidFill>
                  <a:srgbClr val="00B050"/>
                </a:solidFill>
              </a:rPr>
              <a:t> +</a:t>
            </a:r>
            <a:endParaRPr lang="en-US" dirty="0">
              <a:solidFill>
                <a:srgbClr val="00B050"/>
              </a:solidFill>
            </a:endParaRPr>
          </a:p>
        </p:txBody>
      </p:sp>
    </p:spTree>
    <p:extLst>
      <p:ext uri="{BB962C8B-B14F-4D97-AF65-F5344CB8AC3E}">
        <p14:creationId xmlns:p14="http://schemas.microsoft.com/office/powerpoint/2010/main" val="1087983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099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9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altLang="en-US" dirty="0" smtClean="0">
                <a:solidFill>
                  <a:schemeClr val="tx1"/>
                </a:solidFill>
              </a:rPr>
              <a:t>lysozyme: real and reciprocal</a:t>
            </a:r>
          </a:p>
        </p:txBody>
      </p:sp>
      <p:pic>
        <p:nvPicPr>
          <p:cNvPr id="3" name="lyso_rotat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16200000">
            <a:off x="6661334" y="3899204"/>
            <a:ext cx="319318" cy="369332"/>
          </a:xfrm>
          <a:prstGeom prst="rect">
            <a:avLst/>
          </a:prstGeom>
          <a:noFill/>
        </p:spPr>
        <p:txBody>
          <a:bodyPr wrap="none" rtlCol="0">
            <a:spAutoFit/>
          </a:bodyPr>
          <a:lstStyle/>
          <a:p>
            <a:pPr fontAlgn="auto">
              <a:spcBef>
                <a:spcPts val="0"/>
              </a:spcBef>
              <a:spcAft>
                <a:spcPts val="0"/>
              </a:spcAft>
            </a:pPr>
            <a:r>
              <a:rPr lang="en-US" dirty="0" smtClean="0">
                <a:solidFill>
                  <a:srgbClr val="00B050"/>
                </a:solidFill>
              </a:rPr>
              <a:t>+</a:t>
            </a:r>
            <a:endParaRPr lang="en-US" dirty="0">
              <a:solidFill>
                <a:srgbClr val="00B050"/>
              </a:solidFill>
            </a:endParaRPr>
          </a:p>
        </p:txBody>
      </p:sp>
      <p:sp>
        <p:nvSpPr>
          <p:cNvPr id="5" name="TextBox 4"/>
          <p:cNvSpPr txBox="1"/>
          <p:nvPr/>
        </p:nvSpPr>
        <p:spPr>
          <a:xfrm rot="16200000">
            <a:off x="6661335" y="4371815"/>
            <a:ext cx="319318" cy="369332"/>
          </a:xfrm>
          <a:prstGeom prst="rect">
            <a:avLst/>
          </a:prstGeom>
          <a:noFill/>
        </p:spPr>
        <p:txBody>
          <a:bodyPr wrap="none" rtlCol="0">
            <a:spAutoFit/>
          </a:bodyPr>
          <a:lstStyle/>
          <a:p>
            <a:pPr fontAlgn="auto">
              <a:spcBef>
                <a:spcPts val="0"/>
              </a:spcBef>
              <a:spcAft>
                <a:spcPts val="0"/>
              </a:spcAft>
            </a:pPr>
            <a:r>
              <a:rPr lang="en-US" dirty="0" smtClean="0">
                <a:solidFill>
                  <a:srgbClr val="00B050"/>
                </a:solidFill>
              </a:rPr>
              <a:t>+</a:t>
            </a:r>
            <a:endParaRPr lang="en-US" dirty="0">
              <a:solidFill>
                <a:srgbClr val="00B050"/>
              </a:solidFill>
            </a:endParaRPr>
          </a:p>
        </p:txBody>
      </p:sp>
    </p:spTree>
    <p:extLst>
      <p:ext uri="{BB962C8B-B14F-4D97-AF65-F5344CB8AC3E}">
        <p14:creationId xmlns:p14="http://schemas.microsoft.com/office/powerpoint/2010/main" val="1685067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from a 3D lattice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4572000"/>
          </a:xfrm>
          <a:prstGeom prst="rect">
            <a:avLst/>
          </a:prstGeom>
        </p:spPr>
      </p:pic>
      <p:sp>
        <p:nvSpPr>
          <p:cNvPr id="5" name="TextBox 3"/>
          <p:cNvSpPr txBox="1">
            <a:spLocks noChangeArrowheads="1"/>
          </p:cNvSpPr>
          <p:nvPr/>
        </p:nvSpPr>
        <p:spPr bwMode="auto">
          <a:xfrm>
            <a:off x="1447800" y="6488112"/>
            <a:ext cx="131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srgbClr val="000000"/>
                </a:solidFill>
              </a:rPr>
              <a:t>r</a:t>
            </a:r>
            <a:r>
              <a:rPr lang="en-US" altLang="en-US" sz="1800" dirty="0" smtClean="0">
                <a:solidFill>
                  <a:srgbClr val="000000"/>
                </a:solidFill>
              </a:rPr>
              <a:t>eal </a:t>
            </a:r>
            <a:r>
              <a:rPr lang="en-US" altLang="en-US" sz="1800" dirty="0">
                <a:solidFill>
                  <a:srgbClr val="000000"/>
                </a:solidFill>
              </a:rPr>
              <a:t>space </a:t>
            </a:r>
          </a:p>
        </p:txBody>
      </p:sp>
      <p:sp>
        <p:nvSpPr>
          <p:cNvPr id="6" name="TextBox 7"/>
          <p:cNvSpPr txBox="1">
            <a:spLocks noChangeArrowheads="1"/>
          </p:cNvSpPr>
          <p:nvPr/>
        </p:nvSpPr>
        <p:spPr bwMode="auto">
          <a:xfrm>
            <a:off x="5857804" y="6488668"/>
            <a:ext cx="1864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srgbClr val="000000"/>
                </a:solidFill>
              </a:rPr>
              <a:t>r</a:t>
            </a:r>
            <a:r>
              <a:rPr lang="en-US" altLang="en-US" sz="1800" dirty="0" smtClean="0">
                <a:solidFill>
                  <a:srgbClr val="000000"/>
                </a:solidFill>
              </a:rPr>
              <a:t>eciprocal space</a:t>
            </a:r>
            <a:endParaRPr lang="en-US" altLang="en-US" sz="1800" dirty="0">
              <a:solidFill>
                <a:srgbClr val="000000"/>
              </a:solidFill>
            </a:endParaRPr>
          </a:p>
        </p:txBody>
      </p:sp>
      <p:sp>
        <p:nvSpPr>
          <p:cNvPr id="7" name="TextBox 6"/>
          <p:cNvSpPr txBox="1"/>
          <p:nvPr/>
        </p:nvSpPr>
        <p:spPr>
          <a:xfrm>
            <a:off x="6694062" y="3930026"/>
            <a:ext cx="319318" cy="369332"/>
          </a:xfrm>
          <a:prstGeom prst="rect">
            <a:avLst/>
          </a:prstGeom>
          <a:noFill/>
        </p:spPr>
        <p:txBody>
          <a:bodyPr wrap="none" rtlCol="0">
            <a:spAutoFit/>
          </a:bodyPr>
          <a:lstStyle/>
          <a:p>
            <a:pPr fontAlgn="auto">
              <a:spcBef>
                <a:spcPts val="0"/>
              </a:spcBef>
              <a:spcAft>
                <a:spcPts val="0"/>
              </a:spcAft>
            </a:pP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43413885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from a 3D lattice</a:t>
            </a:r>
            <a:endParaRPr lang="en-US" dirty="0"/>
          </a:p>
        </p:txBody>
      </p:sp>
      <p:sp>
        <p:nvSpPr>
          <p:cNvPr id="5" name="TextBox 3"/>
          <p:cNvSpPr txBox="1">
            <a:spLocks noChangeArrowheads="1"/>
          </p:cNvSpPr>
          <p:nvPr/>
        </p:nvSpPr>
        <p:spPr bwMode="auto">
          <a:xfrm>
            <a:off x="1447800" y="6488112"/>
            <a:ext cx="131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srgbClr val="000000"/>
                </a:solidFill>
              </a:rPr>
              <a:t>r</a:t>
            </a:r>
            <a:r>
              <a:rPr lang="en-US" altLang="en-US" sz="1800" dirty="0" smtClean="0">
                <a:solidFill>
                  <a:srgbClr val="000000"/>
                </a:solidFill>
              </a:rPr>
              <a:t>eal </a:t>
            </a:r>
            <a:r>
              <a:rPr lang="en-US" altLang="en-US" sz="1800" dirty="0">
                <a:solidFill>
                  <a:srgbClr val="000000"/>
                </a:solidFill>
              </a:rPr>
              <a:t>space </a:t>
            </a:r>
          </a:p>
        </p:txBody>
      </p:sp>
      <p:sp>
        <p:nvSpPr>
          <p:cNvPr id="6" name="TextBox 7"/>
          <p:cNvSpPr txBox="1">
            <a:spLocks noChangeArrowheads="1"/>
          </p:cNvSpPr>
          <p:nvPr/>
        </p:nvSpPr>
        <p:spPr bwMode="auto">
          <a:xfrm>
            <a:off x="5857804" y="6488668"/>
            <a:ext cx="1864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srgbClr val="000000"/>
                </a:solidFill>
              </a:rPr>
              <a:t>r</a:t>
            </a:r>
            <a:r>
              <a:rPr lang="en-US" altLang="en-US" sz="1800" dirty="0" smtClean="0">
                <a:solidFill>
                  <a:srgbClr val="000000"/>
                </a:solidFill>
              </a:rPr>
              <a:t>eciprocal space</a:t>
            </a:r>
            <a:endParaRPr lang="en-US" altLang="en-US" sz="1800" dirty="0">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4572000"/>
          </a:xfrm>
          <a:prstGeom prst="rect">
            <a:avLst/>
          </a:prstGeom>
        </p:spPr>
      </p:pic>
      <p:sp>
        <p:nvSpPr>
          <p:cNvPr id="7" name="TextBox 6"/>
          <p:cNvSpPr txBox="1"/>
          <p:nvPr/>
        </p:nvSpPr>
        <p:spPr>
          <a:xfrm>
            <a:off x="6694062" y="3930026"/>
            <a:ext cx="319318" cy="369332"/>
          </a:xfrm>
          <a:prstGeom prst="rect">
            <a:avLst/>
          </a:prstGeom>
          <a:noFill/>
        </p:spPr>
        <p:txBody>
          <a:bodyPr wrap="none" rtlCol="0">
            <a:spAutoFit/>
          </a:bodyPr>
          <a:lstStyle/>
          <a:p>
            <a:pPr fontAlgn="auto">
              <a:spcBef>
                <a:spcPts val="0"/>
              </a:spcBef>
              <a:spcAft>
                <a:spcPts val="0"/>
              </a:spcAft>
            </a:pP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255476077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3" name="Rectangle 3"/>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4"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5"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6" name="Rectangle 6"/>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7" name="Oval 7"/>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8" name="Rectangle 8"/>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9" name="Rectangle 9"/>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10" name="Rectangle 10"/>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0011" name="Text Box 1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0012" name="Text Box 1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0013" name="Freeform 1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0014" name="Oval 14"/>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Tree>
    <p:extLst>
      <p:ext uri="{BB962C8B-B14F-4D97-AF65-F5344CB8AC3E}">
        <p14:creationId xmlns:p14="http://schemas.microsoft.com/office/powerpoint/2010/main" val="33789291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Text Box 3"/>
          <p:cNvSpPr txBox="1">
            <a:spLocks noChangeArrowheads="1"/>
          </p:cNvSpPr>
          <p:nvPr/>
        </p:nvSpPr>
        <p:spPr bwMode="auto">
          <a:xfrm>
            <a:off x="533400" y="205740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000000"/>
                </a:solidFill>
              </a:rPr>
              <a:t>   Put your crystal into the beam</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37640719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1026" name="Rectangle 2"/>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27" name="Rectangle 3"/>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28"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29"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30" name="Rectangle 6"/>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31" name="Oval 7"/>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32" name="Rectangle 8"/>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33" name="Rectangle 9"/>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34" name="Rectangle 10"/>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1035" name="Text Box 1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1036" name="Text Box 1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1037" name="Freeform 1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1038" name="Oval 14"/>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39" name="Line 15"/>
          <p:cNvSpPr>
            <a:spLocks noChangeShapeType="1"/>
          </p:cNvSpPr>
          <p:nvPr/>
        </p:nvSpPr>
        <p:spPr bwMode="auto">
          <a:xfrm flipV="1">
            <a:off x="5773738" y="3255963"/>
            <a:ext cx="1374775" cy="1949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1040" name="Text Box 16"/>
          <p:cNvSpPr txBox="1">
            <a:spLocks noChangeArrowheads="1"/>
          </p:cNvSpPr>
          <p:nvPr/>
        </p:nvSpPr>
        <p:spPr bwMode="auto">
          <a:xfrm>
            <a:off x="6432550" y="4067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a:t>
            </a:r>
          </a:p>
        </p:txBody>
      </p:sp>
    </p:spTree>
    <p:extLst>
      <p:ext uri="{BB962C8B-B14F-4D97-AF65-F5344CB8AC3E}">
        <p14:creationId xmlns:p14="http://schemas.microsoft.com/office/powerpoint/2010/main" val="198430772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05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2051" name="Rectangle 3"/>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2" name="Rectangle 4"/>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3"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4" name="Line 6"/>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2055" name="Oval 7"/>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6" name="Rectangle 8"/>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7" name="Oval 9"/>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8" name="Rectangle 10"/>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9" name="Rectangle 11"/>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60" name="Rectangle 12"/>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2061" name="Text Box 13"/>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2062" name="Text Box 14"/>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CC"/>
                </a:solidFill>
                <a:latin typeface="Arial" charset="0"/>
              </a:rPr>
              <a:t>spindle axis</a:t>
            </a:r>
          </a:p>
        </p:txBody>
      </p:sp>
      <p:sp>
        <p:nvSpPr>
          <p:cNvPr id="1922063" name="Text Box 15"/>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2064" name="Freeform 16"/>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2065" name="Oval 17"/>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66" name="Line 18"/>
          <p:cNvSpPr>
            <a:spLocks noChangeShapeType="1"/>
          </p:cNvSpPr>
          <p:nvPr/>
        </p:nvSpPr>
        <p:spPr bwMode="auto">
          <a:xfrm flipV="1">
            <a:off x="5773738" y="3255963"/>
            <a:ext cx="1374775" cy="1949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2067" name="Text Box 19"/>
          <p:cNvSpPr txBox="1">
            <a:spLocks noChangeArrowheads="1"/>
          </p:cNvSpPr>
          <p:nvPr/>
        </p:nvSpPr>
        <p:spPr bwMode="auto">
          <a:xfrm>
            <a:off x="6432550" y="4067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a:t>
            </a:r>
          </a:p>
        </p:txBody>
      </p:sp>
    </p:spTree>
    <p:extLst>
      <p:ext uri="{BB962C8B-B14F-4D97-AF65-F5344CB8AC3E}">
        <p14:creationId xmlns:p14="http://schemas.microsoft.com/office/powerpoint/2010/main" val="424335490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307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307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7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7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7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7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308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6" name="Rectangle 14"/>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7" name="Rectangle 15"/>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3088" name="Line 16"/>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3089" name="Text Box 17"/>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3090" name="Text Box 18"/>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CC"/>
                </a:solidFill>
                <a:latin typeface="Arial" charset="0"/>
              </a:rPr>
              <a:t>spindle axis</a:t>
            </a:r>
          </a:p>
        </p:txBody>
      </p:sp>
      <p:sp>
        <p:nvSpPr>
          <p:cNvPr id="1923091" name="Text Box 19"/>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latin typeface="Arial" charset="0"/>
                <a:cs typeface="Arial" pitchFamily="34" charset="0"/>
              </a:rPr>
              <a:t>Φ</a:t>
            </a:r>
            <a:r>
              <a:rPr lang="en-US" altLang="en-US" sz="2000" b="1">
                <a:solidFill>
                  <a:srgbClr val="008000"/>
                </a:solidFill>
                <a:latin typeface="Arial" charset="0"/>
                <a:cs typeface="Arial" pitchFamily="34" charset="0"/>
              </a:rPr>
              <a:t> </a:t>
            </a:r>
            <a:r>
              <a:rPr lang="en-US" altLang="en-US" sz="2000" b="1">
                <a:solidFill>
                  <a:srgbClr val="008000"/>
                </a:solidFill>
                <a:latin typeface="Arial" charset="0"/>
              </a:rPr>
              <a:t>circle</a:t>
            </a:r>
          </a:p>
        </p:txBody>
      </p:sp>
      <p:sp>
        <p:nvSpPr>
          <p:cNvPr id="1923092" name="Text Box 20"/>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3093" name="Freeform 21"/>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3497235975"/>
      </p:ext>
    </p:extLst>
  </p:cSld>
  <p:clrMapOvr>
    <a:masterClrMapping/>
  </p:clrMapOvr>
  <p:transition spd="slow">
    <p:wipe dir="u"/>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09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409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410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1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11"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1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1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4114" name="Line 18"/>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4115" name="Text Box 19"/>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4116" name="Text Box 2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CC"/>
                </a:solidFill>
                <a:latin typeface="Arial" charset="0"/>
              </a:rPr>
              <a:t>spindle axis</a:t>
            </a:r>
          </a:p>
        </p:txBody>
      </p:sp>
      <p:sp>
        <p:nvSpPr>
          <p:cNvPr id="1924117" name="Text Box 2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latin typeface="Arial" charset="0"/>
                <a:cs typeface="Arial" pitchFamily="34" charset="0"/>
              </a:rPr>
              <a:t>Φ</a:t>
            </a:r>
            <a:r>
              <a:rPr lang="en-US" altLang="en-US" sz="2000" b="1">
                <a:solidFill>
                  <a:srgbClr val="008000"/>
                </a:solidFill>
                <a:latin typeface="Arial" charset="0"/>
                <a:cs typeface="Arial" pitchFamily="34" charset="0"/>
              </a:rPr>
              <a:t> </a:t>
            </a:r>
            <a:r>
              <a:rPr lang="en-US" altLang="en-US" sz="2000" b="1">
                <a:solidFill>
                  <a:srgbClr val="008000"/>
                </a:solidFill>
                <a:latin typeface="Arial" charset="0"/>
              </a:rPr>
              <a:t>circle</a:t>
            </a:r>
          </a:p>
        </p:txBody>
      </p:sp>
      <p:sp>
        <p:nvSpPr>
          <p:cNvPr id="1924118" name="Text Box 2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4119" name="Freeform 2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125164477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22"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5123"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24"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25"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26"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27"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28"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5129"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0"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charset="0"/>
            </a:endParaRPr>
          </a:p>
        </p:txBody>
      </p:sp>
      <p:sp>
        <p:nvSpPr>
          <p:cNvPr id="1925131"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2"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3"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4"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5"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6"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7"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5138"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5139"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40"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5141"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5142"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5143"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CC"/>
                </a:solidFill>
                <a:latin typeface="Arial" charset="0"/>
              </a:rPr>
              <a:t>spindle axis</a:t>
            </a:r>
          </a:p>
        </p:txBody>
      </p:sp>
      <p:sp>
        <p:nvSpPr>
          <p:cNvPr id="1925144"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latin typeface="Arial" charset="0"/>
                <a:cs typeface="Arial" pitchFamily="34" charset="0"/>
              </a:rPr>
              <a:t>Φ</a:t>
            </a:r>
            <a:r>
              <a:rPr lang="en-US" altLang="en-US" sz="2000" b="1">
                <a:solidFill>
                  <a:srgbClr val="008000"/>
                </a:solidFill>
                <a:latin typeface="Arial" charset="0"/>
                <a:cs typeface="Arial" pitchFamily="34" charset="0"/>
              </a:rPr>
              <a:t> </a:t>
            </a:r>
            <a:r>
              <a:rPr lang="en-US" altLang="en-US" sz="2000" b="1">
                <a:solidFill>
                  <a:srgbClr val="008000"/>
                </a:solidFill>
                <a:latin typeface="Arial" charset="0"/>
              </a:rPr>
              <a:t>circle</a:t>
            </a:r>
          </a:p>
        </p:txBody>
      </p:sp>
      <p:sp>
        <p:nvSpPr>
          <p:cNvPr id="1925145"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diffracted ray</a:t>
            </a:r>
          </a:p>
        </p:txBody>
      </p:sp>
      <p:sp>
        <p:nvSpPr>
          <p:cNvPr id="1925146"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5147"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333522913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4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48"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49"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0"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1"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2"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53"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4"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charset="0"/>
            </a:endParaRPr>
          </a:p>
        </p:txBody>
      </p:sp>
      <p:sp>
        <p:nvSpPr>
          <p:cNvPr id="1926155"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6"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7"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8"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9"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60"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61"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6162"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63"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64"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65"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6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6167"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CC"/>
                </a:solidFill>
                <a:latin typeface="Arial" charset="0"/>
              </a:rPr>
              <a:t>spindle axis</a:t>
            </a:r>
          </a:p>
        </p:txBody>
      </p:sp>
      <p:sp>
        <p:nvSpPr>
          <p:cNvPr id="1926168"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latin typeface="Arial" charset="0"/>
                <a:cs typeface="Arial" pitchFamily="34" charset="0"/>
              </a:rPr>
              <a:t>Φ</a:t>
            </a:r>
            <a:r>
              <a:rPr lang="en-US" altLang="en-US" sz="2000" b="1">
                <a:solidFill>
                  <a:srgbClr val="008000"/>
                </a:solidFill>
                <a:latin typeface="Arial" charset="0"/>
                <a:cs typeface="Arial" pitchFamily="34" charset="0"/>
              </a:rPr>
              <a:t> </a:t>
            </a:r>
            <a:r>
              <a:rPr lang="en-US" altLang="en-US" sz="2000" b="1">
                <a:solidFill>
                  <a:srgbClr val="008000"/>
                </a:solidFill>
                <a:latin typeface="Arial" charset="0"/>
              </a:rPr>
              <a:t>circle</a:t>
            </a:r>
          </a:p>
        </p:txBody>
      </p:sp>
      <p:sp>
        <p:nvSpPr>
          <p:cNvPr id="1926169"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diffracted ray</a:t>
            </a:r>
          </a:p>
        </p:txBody>
      </p:sp>
      <p:sp>
        <p:nvSpPr>
          <p:cNvPr id="1926170"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6171"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72"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73"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a:t>
            </a:r>
          </a:p>
        </p:txBody>
      </p:sp>
      <p:sp>
        <p:nvSpPr>
          <p:cNvPr id="1926174"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75"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solidFill>
                  <a:srgbClr val="000000"/>
                </a:solidFill>
                <a:latin typeface="Arial" charset="0"/>
              </a:rPr>
              <a:t>λ</a:t>
            </a:r>
            <a:r>
              <a:rPr lang="en-US" altLang="en-US" b="1">
                <a:solidFill>
                  <a:srgbClr val="000000"/>
                </a:solidFill>
                <a:latin typeface="Arial" charset="0"/>
              </a:rPr>
              <a:t>*</a:t>
            </a:r>
          </a:p>
        </p:txBody>
      </p:sp>
      <p:sp>
        <p:nvSpPr>
          <p:cNvPr id="1926176"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solidFill>
                  <a:srgbClr val="000000"/>
                </a:solidFill>
                <a:latin typeface="Arial" charset="0"/>
              </a:rPr>
              <a:t>λ</a:t>
            </a:r>
            <a:r>
              <a:rPr lang="en-US" altLang="en-US" b="1">
                <a:solidFill>
                  <a:srgbClr val="000000"/>
                </a:solidFill>
                <a:latin typeface="Arial" charset="0"/>
              </a:rPr>
              <a:t>*</a:t>
            </a:r>
          </a:p>
        </p:txBody>
      </p:sp>
    </p:spTree>
    <p:extLst>
      <p:ext uri="{BB962C8B-B14F-4D97-AF65-F5344CB8AC3E}">
        <p14:creationId xmlns:p14="http://schemas.microsoft.com/office/powerpoint/2010/main" val="53597499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717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7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7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7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7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7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7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7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7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charset="0"/>
            </a:endParaRPr>
          </a:p>
        </p:txBody>
      </p:sp>
      <p:sp>
        <p:nvSpPr>
          <p:cNvPr id="192717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718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8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8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9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719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CC"/>
                </a:solidFill>
                <a:latin typeface="Arial" charset="0"/>
              </a:rPr>
              <a:t>spindle axis</a:t>
            </a:r>
          </a:p>
        </p:txBody>
      </p:sp>
      <p:sp>
        <p:nvSpPr>
          <p:cNvPr id="192719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latin typeface="Arial" charset="0"/>
                <a:cs typeface="Arial" pitchFamily="34" charset="0"/>
              </a:rPr>
              <a:t>Φ</a:t>
            </a:r>
            <a:r>
              <a:rPr lang="en-US" altLang="en-US" sz="2000" b="1">
                <a:solidFill>
                  <a:srgbClr val="008000"/>
                </a:solidFill>
                <a:latin typeface="Arial" charset="0"/>
                <a:cs typeface="Arial" pitchFamily="34" charset="0"/>
              </a:rPr>
              <a:t> </a:t>
            </a:r>
            <a:r>
              <a:rPr lang="en-US" altLang="en-US" sz="2000" b="1">
                <a:solidFill>
                  <a:srgbClr val="008000"/>
                </a:solidFill>
                <a:latin typeface="Arial" charset="0"/>
              </a:rPr>
              <a:t>circle</a:t>
            </a:r>
          </a:p>
        </p:txBody>
      </p:sp>
      <p:sp>
        <p:nvSpPr>
          <p:cNvPr id="192719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diffracted ray</a:t>
            </a:r>
          </a:p>
        </p:txBody>
      </p:sp>
      <p:sp>
        <p:nvSpPr>
          <p:cNvPr id="192719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719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9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9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a:t>
            </a:r>
          </a:p>
        </p:txBody>
      </p:sp>
      <p:sp>
        <p:nvSpPr>
          <p:cNvPr id="192719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9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solidFill>
                  <a:srgbClr val="000000"/>
                </a:solidFill>
                <a:latin typeface="Arial" charset="0"/>
              </a:rPr>
              <a:t>λ</a:t>
            </a:r>
            <a:r>
              <a:rPr lang="en-US" altLang="en-US" b="1">
                <a:solidFill>
                  <a:srgbClr val="000000"/>
                </a:solidFill>
                <a:latin typeface="Arial" charset="0"/>
              </a:rPr>
              <a:t>*</a:t>
            </a:r>
          </a:p>
        </p:txBody>
      </p:sp>
      <p:sp>
        <p:nvSpPr>
          <p:cNvPr id="192720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solidFill>
                  <a:srgbClr val="000000"/>
                </a:solidFill>
                <a:latin typeface="Arial" charset="0"/>
              </a:rPr>
              <a:t>λ</a:t>
            </a:r>
            <a:r>
              <a:rPr lang="en-US" altLang="en-US" b="1">
                <a:solidFill>
                  <a:srgbClr val="000000"/>
                </a:solidFill>
                <a:latin typeface="Arial" charset="0"/>
              </a:rPr>
              <a:t>*</a:t>
            </a:r>
          </a:p>
        </p:txBody>
      </p:sp>
      <p:sp>
        <p:nvSpPr>
          <p:cNvPr id="1927201" name="Line 33"/>
          <p:cNvSpPr>
            <a:spLocks noChangeShapeType="1"/>
          </p:cNvSpPr>
          <p:nvPr/>
        </p:nvSpPr>
        <p:spPr bwMode="auto">
          <a:xfrm flipV="1">
            <a:off x="1204913" y="4240213"/>
            <a:ext cx="3843337" cy="941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202" name="Text Box 34"/>
          <p:cNvSpPr txBox="1">
            <a:spLocks noChangeArrowheads="1"/>
          </p:cNvSpPr>
          <p:nvPr/>
        </p:nvSpPr>
        <p:spPr bwMode="auto">
          <a:xfrm>
            <a:off x="2082800" y="48815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a:solidFill>
                  <a:srgbClr val="000000"/>
                </a:solidFill>
                <a:latin typeface="Arial" charset="0"/>
                <a:cs typeface="Arial" pitchFamily="34" charset="0"/>
              </a:rPr>
              <a:t>θ</a:t>
            </a:r>
          </a:p>
        </p:txBody>
      </p:sp>
      <p:sp>
        <p:nvSpPr>
          <p:cNvPr id="1927203" name="Text Box 35"/>
          <p:cNvSpPr txBox="1">
            <a:spLocks noChangeArrowheads="1"/>
          </p:cNvSpPr>
          <p:nvPr/>
        </p:nvSpPr>
        <p:spPr bwMode="auto">
          <a:xfrm>
            <a:off x="6240463" y="5307013"/>
            <a:ext cx="23447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800" b="1">
                <a:solidFill>
                  <a:srgbClr val="000000"/>
                </a:solidFill>
                <a:latin typeface="Arial" charset="0"/>
                <a:cs typeface="Arial" pitchFamily="34" charset="0"/>
              </a:rPr>
              <a:t>λ</a:t>
            </a:r>
            <a:r>
              <a:rPr lang="en-US" altLang="en-US" sz="2800" b="1">
                <a:solidFill>
                  <a:srgbClr val="000000"/>
                </a:solidFill>
                <a:latin typeface="Arial" charset="0"/>
                <a:cs typeface="Arial" pitchFamily="34" charset="0"/>
              </a:rPr>
              <a:t> = 2 d sin(</a:t>
            </a:r>
            <a:r>
              <a:rPr lang="el-GR" altLang="en-US" sz="2800" b="1">
                <a:solidFill>
                  <a:srgbClr val="000000"/>
                </a:solidFill>
                <a:latin typeface="Arial" charset="0"/>
                <a:cs typeface="Arial" pitchFamily="34" charset="0"/>
              </a:rPr>
              <a:t>θ</a:t>
            </a:r>
            <a:r>
              <a:rPr lang="en-US" altLang="en-US" sz="2800" b="1">
                <a:solidFill>
                  <a:srgbClr val="000000"/>
                </a:solidFill>
                <a:latin typeface="Arial" charset="0"/>
                <a:cs typeface="Arial" pitchFamily="34" charset="0"/>
              </a:rPr>
              <a:t>)</a:t>
            </a:r>
            <a:endParaRPr lang="el-GR" altLang="en-US" sz="2800" b="1">
              <a:solidFill>
                <a:srgbClr val="000000"/>
              </a:solidFill>
              <a:latin typeface="Arial" charset="0"/>
              <a:cs typeface="Arial" pitchFamily="34" charset="0"/>
            </a:endParaRPr>
          </a:p>
        </p:txBody>
      </p:sp>
      <p:sp>
        <p:nvSpPr>
          <p:cNvPr id="1927204" name="Line 36"/>
          <p:cNvSpPr>
            <a:spLocks noChangeShapeType="1"/>
          </p:cNvSpPr>
          <p:nvPr/>
        </p:nvSpPr>
        <p:spPr bwMode="auto">
          <a:xfrm flipV="1">
            <a:off x="4975225" y="4319588"/>
            <a:ext cx="134938" cy="365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205" name="Line 37"/>
          <p:cNvSpPr>
            <a:spLocks noChangeShapeType="1"/>
          </p:cNvSpPr>
          <p:nvPr/>
        </p:nvSpPr>
        <p:spPr bwMode="auto">
          <a:xfrm flipH="1" flipV="1">
            <a:off x="4916488" y="4273550"/>
            <a:ext cx="60325" cy="8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206" name="Arc 38"/>
          <p:cNvSpPr>
            <a:spLocks/>
          </p:cNvSpPr>
          <p:nvPr/>
        </p:nvSpPr>
        <p:spPr bwMode="auto">
          <a:xfrm>
            <a:off x="1193800" y="5000625"/>
            <a:ext cx="908050" cy="188913"/>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Tree>
    <p:extLst>
      <p:ext uri="{BB962C8B-B14F-4D97-AF65-F5344CB8AC3E}">
        <p14:creationId xmlns:p14="http://schemas.microsoft.com/office/powerpoint/2010/main" val="4719294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1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1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1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8141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142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2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2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8143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8143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8143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8143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8143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8143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8144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424290937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8"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9"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82443"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4" name="Rectangle 12"/>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5" name="Rectangle 13"/>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6"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7" name="Oval 15"/>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8"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2450"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1" name="Rectangle 19"/>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52" name="Line 20"/>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3" name="Line 21"/>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824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824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824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824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824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0" name="Line 28"/>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1" name="Text Box 29"/>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82462"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3"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82464"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219020207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ispersion_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a:t>
            </a:r>
            <a:endParaRPr lang="en-US" altLang="en-US" smtClean="0">
              <a:solidFill>
                <a:schemeClr val="tx1"/>
              </a:solidFill>
              <a:cs typeface="Arial" charset="0"/>
            </a:endParaRPr>
          </a:p>
        </p:txBody>
      </p:sp>
    </p:spTree>
    <p:extLst>
      <p:ext uri="{BB962C8B-B14F-4D97-AF65-F5344CB8AC3E}">
        <p14:creationId xmlns:p14="http://schemas.microsoft.com/office/powerpoint/2010/main" val="225384260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latin typeface="Arial" panose="020B0604020202020204" pitchFamily="34" charset="0"/>
                <a:cs typeface="Arial" panose="020B0604020202020204" pitchFamily="34" charset="0"/>
              </a:rPr>
              <a:t>Your sample is a lens!</a:t>
            </a:r>
            <a:br>
              <a:rPr lang="en-US" sz="4900" dirty="0" smtClean="0">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(but not for x-rays)</a:t>
            </a:r>
            <a:endParaRPr lang="en-US" sz="3100" dirty="0">
              <a:latin typeface="Arial" panose="020B0604020202020204" pitchFamily="34" charset="0"/>
              <a:cs typeface="Arial" panose="020B0604020202020204" pitchFamily="34" charset="0"/>
            </a:endParaRPr>
          </a:p>
        </p:txBody>
      </p:sp>
      <p:grpSp>
        <p:nvGrpSpPr>
          <p:cNvPr id="40" name="Group 39"/>
          <p:cNvGrpSpPr/>
          <p:nvPr/>
        </p:nvGrpSpPr>
        <p:grpSpPr>
          <a:xfrm rot="19738268">
            <a:off x="889654" y="1661701"/>
            <a:ext cx="2286000" cy="5091260"/>
            <a:chOff x="5791200" y="1752600"/>
            <a:chExt cx="2286000" cy="5091260"/>
          </a:xfrm>
        </p:grpSpPr>
        <p:sp>
          <p:nvSpPr>
            <p:cNvPr id="5" name="Oval 4"/>
            <p:cNvSpPr/>
            <p:nvPr/>
          </p:nvSpPr>
          <p:spPr>
            <a:xfrm>
              <a:off x="5791200" y="2133600"/>
              <a:ext cx="2286000" cy="4343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8" name="Oval 7"/>
            <p:cNvSpPr/>
            <p:nvPr/>
          </p:nvSpPr>
          <p:spPr>
            <a:xfrm>
              <a:off x="6477000" y="175260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9" name="Oval 8"/>
            <p:cNvSpPr/>
            <p:nvPr/>
          </p:nvSpPr>
          <p:spPr>
            <a:xfrm>
              <a:off x="6477000" y="592946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sp>
        <p:nvSpPr>
          <p:cNvPr id="4" name="Oval 3"/>
          <p:cNvSpPr/>
          <p:nvPr/>
        </p:nvSpPr>
        <p:spPr>
          <a:xfrm>
            <a:off x="5748407" y="2559291"/>
            <a:ext cx="6324600" cy="3635202"/>
          </a:xfrm>
          <a:prstGeom prst="ellipse">
            <a:avLst/>
          </a:prstGeom>
          <a:solidFill>
            <a:schemeClr val="tx2">
              <a:lumMod val="20000"/>
              <a:lumOff val="80000"/>
            </a:schemeClr>
          </a:solidFill>
          <a:ln w="889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6" name="Rectangle 13"/>
          <p:cNvSpPr>
            <a:spLocks noChangeArrowheads="1"/>
          </p:cNvSpPr>
          <p:nvPr/>
        </p:nvSpPr>
        <p:spPr bwMode="auto">
          <a:xfrm rot="5400000">
            <a:off x="7237211" y="4145812"/>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grpSp>
        <p:nvGrpSpPr>
          <p:cNvPr id="12" name="Group 6"/>
          <p:cNvGrpSpPr>
            <a:grpSpLocks/>
          </p:cNvGrpSpPr>
          <p:nvPr/>
        </p:nvGrpSpPr>
        <p:grpSpPr bwMode="auto">
          <a:xfrm>
            <a:off x="6835926" y="3796832"/>
            <a:ext cx="1159516" cy="890598"/>
            <a:chOff x="3061" y="2929"/>
            <a:chExt cx="1191" cy="868"/>
          </a:xfrm>
        </p:grpSpPr>
        <p:sp>
          <p:nvSpPr>
            <p:cNvPr id="13" name="Oval 7"/>
            <p:cNvSpPr>
              <a:spLocks noChangeArrowheads="1"/>
            </p:cNvSpPr>
            <p:nvPr/>
          </p:nvSpPr>
          <p:spPr bwMode="auto">
            <a:xfrm>
              <a:off x="3424" y="3148"/>
              <a:ext cx="466" cy="458"/>
            </a:xfrm>
            <a:prstGeom prst="ellipse">
              <a:avLst/>
            </a:prstGeom>
            <a:noFill/>
            <a:ln w="31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cs typeface="Arial" panose="020B0604020202020204" pitchFamily="34" charset="0"/>
              </a:endParaRPr>
            </a:p>
          </p:txBody>
        </p:sp>
        <p:sp>
          <p:nvSpPr>
            <p:cNvPr id="14" name="Line 8"/>
            <p:cNvSpPr>
              <a:spLocks noChangeShapeType="1"/>
            </p:cNvSpPr>
            <p:nvPr/>
          </p:nvSpPr>
          <p:spPr bwMode="auto">
            <a:xfrm>
              <a:off x="3061" y="3377"/>
              <a:ext cx="1191" cy="0"/>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sp>
          <p:nvSpPr>
            <p:cNvPr id="15" name="Line 9"/>
            <p:cNvSpPr>
              <a:spLocks noChangeShapeType="1"/>
            </p:cNvSpPr>
            <p:nvPr/>
          </p:nvSpPr>
          <p:spPr bwMode="auto">
            <a:xfrm>
              <a:off x="3655" y="2929"/>
              <a:ext cx="6" cy="868"/>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grpSp>
      <p:sp>
        <p:nvSpPr>
          <p:cNvPr id="16" name="Rectangle 15"/>
          <p:cNvSpPr/>
          <p:nvPr/>
        </p:nvSpPr>
        <p:spPr>
          <a:xfrm>
            <a:off x="-714010" y="4149912"/>
            <a:ext cx="4316819" cy="2619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nvGrpSpPr>
          <p:cNvPr id="49" name="Group 48"/>
          <p:cNvGrpSpPr/>
          <p:nvPr/>
        </p:nvGrpSpPr>
        <p:grpSpPr>
          <a:xfrm>
            <a:off x="4620127" y="5613834"/>
            <a:ext cx="1128280" cy="1055370"/>
            <a:chOff x="4408371" y="5633085"/>
            <a:chExt cx="1128280" cy="1055370"/>
          </a:xfrm>
        </p:grpSpPr>
        <p:sp>
          <p:nvSpPr>
            <p:cNvPr id="41" name="Curved Right Arrow 40"/>
            <p:cNvSpPr/>
            <p:nvPr/>
          </p:nvSpPr>
          <p:spPr>
            <a:xfrm>
              <a:off x="4408371" y="6073541"/>
              <a:ext cx="394635" cy="404261"/>
            </a:xfrm>
            <a:prstGeom prst="curved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44" name="Curved Up Arrow 43"/>
            <p:cNvSpPr/>
            <p:nvPr/>
          </p:nvSpPr>
          <p:spPr>
            <a:xfrm rot="16200000">
              <a:off x="4993007" y="6033134"/>
              <a:ext cx="401956" cy="386715"/>
            </a:xfrm>
            <a:prstGeom prst="curved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cxnSp>
          <p:nvCxnSpPr>
            <p:cNvPr id="47" name="Straight Connector 46"/>
            <p:cNvCxnSpPr/>
            <p:nvPr/>
          </p:nvCxnSpPr>
          <p:spPr>
            <a:xfrm flipV="1">
              <a:off x="4920615" y="5633085"/>
              <a:ext cx="0" cy="1055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02530" y="5722620"/>
              <a:ext cx="534121"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cs typeface="Arial" panose="020B0604020202020204" pitchFamily="34" charset="0"/>
                </a:rPr>
                <a:t>90°</a:t>
              </a:r>
              <a:endParaRPr lang="en-US" dirty="0">
                <a:solidFill>
                  <a:prstClr val="black"/>
                </a:solidFill>
                <a:cs typeface="Arial" panose="020B0604020202020204" pitchFamily="34" charset="0"/>
              </a:endParaRPr>
            </a:p>
          </p:txBody>
        </p:sp>
      </p:grpSp>
      <p:grpSp>
        <p:nvGrpSpPr>
          <p:cNvPr id="37" name="Group 36"/>
          <p:cNvGrpSpPr/>
          <p:nvPr/>
        </p:nvGrpSpPr>
        <p:grpSpPr>
          <a:xfrm>
            <a:off x="-680871" y="3851204"/>
            <a:ext cx="3486624" cy="583681"/>
            <a:chOff x="-618549" y="4115025"/>
            <a:chExt cx="3486624" cy="583681"/>
          </a:xfrm>
        </p:grpSpPr>
        <p:cxnSp>
          <p:nvCxnSpPr>
            <p:cNvPr id="11" name="Straight Connector 10"/>
            <p:cNvCxnSpPr/>
            <p:nvPr/>
          </p:nvCxnSpPr>
          <p:spPr>
            <a:xfrm>
              <a:off x="-618549" y="4376892"/>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34390" y="4115025"/>
              <a:ext cx="1992630" cy="2618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56624" y="4698705"/>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96314" y="4454331"/>
              <a:ext cx="1871761" cy="2443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Rectangle 13"/>
          <p:cNvSpPr>
            <a:spLocks noChangeArrowheads="1"/>
          </p:cNvSpPr>
          <p:nvPr/>
        </p:nvSpPr>
        <p:spPr bwMode="auto">
          <a:xfrm rot="5400000">
            <a:off x="2724760" y="3900341"/>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spTree>
    <p:extLst>
      <p:ext uri="{BB962C8B-B14F-4D97-AF65-F5344CB8AC3E}">
        <p14:creationId xmlns:p14="http://schemas.microsoft.com/office/powerpoint/2010/main" val="275491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0"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ispersion_0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p:nvPr>
        </p:nvSpPr>
        <p:spPr>
          <a:xfrm>
            <a:off x="0" y="0"/>
            <a:ext cx="9729788"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0.014% (Si 111)</a:t>
            </a:r>
          </a:p>
        </p:txBody>
      </p:sp>
    </p:spTree>
    <p:extLst>
      <p:ext uri="{BB962C8B-B14F-4D97-AF65-F5344CB8AC3E}">
        <p14:creationId xmlns:p14="http://schemas.microsoft.com/office/powerpoint/2010/main" val="4167215507"/>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ispersion_0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0.25% (CuK</a:t>
            </a:r>
            <a:r>
              <a:rPr lang="el-GR" altLang="en-US" baseline="-25000" smtClean="0">
                <a:solidFill>
                  <a:schemeClr val="tx1"/>
                </a:solidFill>
                <a:cs typeface="Arial" charset="0"/>
              </a:rPr>
              <a:t>α</a:t>
            </a:r>
            <a:r>
              <a:rPr lang="en-US" altLang="en-US" smtClean="0">
                <a:solidFill>
                  <a:schemeClr val="tx1"/>
                </a:solidFill>
              </a:rPr>
              <a:t>)</a:t>
            </a:r>
          </a:p>
        </p:txBody>
      </p:sp>
    </p:spTree>
    <p:extLst>
      <p:ext uri="{BB962C8B-B14F-4D97-AF65-F5344CB8AC3E}">
        <p14:creationId xmlns:p14="http://schemas.microsoft.com/office/powerpoint/2010/main" val="2003910333"/>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ispersion_0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0.6%</a:t>
            </a:r>
            <a:endParaRPr lang="en-US" altLang="en-US" smtClean="0">
              <a:solidFill>
                <a:schemeClr val="tx1"/>
              </a:solidFill>
              <a:cs typeface="Arial" charset="0"/>
            </a:endParaRPr>
          </a:p>
        </p:txBody>
      </p:sp>
    </p:spTree>
    <p:extLst>
      <p:ext uri="{BB962C8B-B14F-4D97-AF65-F5344CB8AC3E}">
        <p14:creationId xmlns:p14="http://schemas.microsoft.com/office/powerpoint/2010/main" val="818760781"/>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ispersion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1.3%</a:t>
            </a:r>
            <a:endParaRPr lang="en-US" altLang="en-US" smtClean="0">
              <a:solidFill>
                <a:schemeClr val="tx1"/>
              </a:solidFill>
              <a:cs typeface="Arial" charset="0"/>
            </a:endParaRPr>
          </a:p>
        </p:txBody>
      </p:sp>
    </p:spTree>
    <p:extLst>
      <p:ext uri="{BB962C8B-B14F-4D97-AF65-F5344CB8AC3E}">
        <p14:creationId xmlns:p14="http://schemas.microsoft.com/office/powerpoint/2010/main" val="1723533119"/>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dispersion_25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2.6%</a:t>
            </a:r>
            <a:endParaRPr lang="en-US" altLang="en-US" smtClean="0">
              <a:solidFill>
                <a:schemeClr val="tx1"/>
              </a:solidFill>
              <a:cs typeface="Arial" charset="0"/>
            </a:endParaRPr>
          </a:p>
        </p:txBody>
      </p:sp>
    </p:spTree>
    <p:extLst>
      <p:ext uri="{BB962C8B-B14F-4D97-AF65-F5344CB8AC3E}">
        <p14:creationId xmlns:p14="http://schemas.microsoft.com/office/powerpoint/2010/main" val="3108550928"/>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dispersion_5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5.1%</a:t>
            </a:r>
            <a:endParaRPr lang="en-US" altLang="en-US" smtClean="0">
              <a:solidFill>
                <a:schemeClr val="tx1"/>
              </a:solidFill>
              <a:cs typeface="Arial" charset="0"/>
            </a:endParaRPr>
          </a:p>
        </p:txBody>
      </p:sp>
    </p:spTree>
    <p:extLst>
      <p:ext uri="{BB962C8B-B14F-4D97-AF65-F5344CB8AC3E}">
        <p14:creationId xmlns:p14="http://schemas.microsoft.com/office/powerpoint/2010/main" val="479040432"/>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solidFill>
                  <a:srgbClr val="FF0000"/>
                </a:solidFill>
              </a:rPr>
              <a:t>Divergence	</a:t>
            </a:r>
            <a:r>
              <a:rPr lang="en-US" sz="2400" dirty="0" err="1" smtClean="0">
                <a:solidFill>
                  <a:srgbClr val="FF0000"/>
                </a:solidFill>
              </a:rPr>
              <a:t>mrad</a:t>
            </a:r>
            <a:r>
              <a:rPr lang="en-US" sz="2400" dirty="0" smtClean="0">
                <a:solidFill>
                  <a:srgbClr val="FF0000"/>
                </a:solidFill>
              </a:rPr>
              <a:t>		spot size </a:t>
            </a:r>
            <a:r>
              <a:rPr lang="en-US" sz="2400" dirty="0" err="1" smtClean="0">
                <a:solidFill>
                  <a:srgbClr val="FF0000"/>
                </a:solidFill>
              </a:rPr>
              <a:t>vs</a:t>
            </a:r>
            <a:r>
              <a:rPr lang="en-US" sz="2400" dirty="0" smtClean="0">
                <a:solidFill>
                  <a:srgbClr val="FF0000"/>
                </a:solidFill>
              </a:rPr>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50752340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2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2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762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63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0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7631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7631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763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7631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7631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7631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632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41606572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15" name="Rectangle 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2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21" name="Rectangle 9"/>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7322" name="Text Box 1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77323" name="Text Box 1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77324" name="Text Box 12"/>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77325" name="Text Box 13"/>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77326" name="Freeform 14"/>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27" name="Text Box 15"/>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grpSp>
        <p:nvGrpSpPr>
          <p:cNvPr id="1677328" name="Group 16"/>
          <p:cNvGrpSpPr>
            <a:grpSpLocks/>
          </p:cNvGrpSpPr>
          <p:nvPr/>
        </p:nvGrpSpPr>
        <p:grpSpPr bwMode="auto">
          <a:xfrm rot="-617010">
            <a:off x="-3314700" y="1425575"/>
            <a:ext cx="9140825" cy="9140825"/>
            <a:chOff x="-2124" y="403"/>
            <a:chExt cx="5758" cy="5758"/>
          </a:xfrm>
        </p:grpSpPr>
        <p:sp>
          <p:nvSpPr>
            <p:cNvPr id="1677329" name="Oval 17"/>
            <p:cNvSpPr>
              <a:spLocks noChangeArrowheads="1"/>
            </p:cNvSpPr>
            <p:nvPr/>
          </p:nvSpPr>
          <p:spPr bwMode="auto">
            <a:xfrm>
              <a:off x="-2124" y="403"/>
              <a:ext cx="5758" cy="575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1677330" name="Group 18"/>
            <p:cNvGrpSpPr>
              <a:grpSpLocks/>
            </p:cNvGrpSpPr>
            <p:nvPr/>
          </p:nvGrpSpPr>
          <p:grpSpPr bwMode="auto">
            <a:xfrm>
              <a:off x="-2124" y="403"/>
              <a:ext cx="5758" cy="5758"/>
              <a:chOff x="-2124" y="403"/>
              <a:chExt cx="5758" cy="5758"/>
            </a:xfrm>
          </p:grpSpPr>
          <p:sp>
            <p:nvSpPr>
              <p:cNvPr id="1677331" name="Oval 19"/>
              <p:cNvSpPr>
                <a:spLocks noChangeAspect="1" noChangeArrowheads="1"/>
              </p:cNvSpPr>
              <p:nvPr/>
            </p:nvSpPr>
            <p:spPr bwMode="auto">
              <a:xfrm>
                <a:off x="-2124" y="2712"/>
                <a:ext cx="5758" cy="11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32" name="Rectangle 20"/>
              <p:cNvSpPr>
                <a:spLocks noChangeArrowheads="1"/>
              </p:cNvSpPr>
              <p:nvPr/>
            </p:nvSpPr>
            <p:spPr bwMode="auto">
              <a:xfrm>
                <a:off x="-1103" y="2677"/>
                <a:ext cx="4627" cy="641"/>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77333" name="Oval 21"/>
              <p:cNvSpPr>
                <a:spLocks noChangeArrowheads="1"/>
              </p:cNvSpPr>
              <p:nvPr/>
            </p:nvSpPr>
            <p:spPr bwMode="auto">
              <a:xfrm>
                <a:off x="-1404" y="403"/>
                <a:ext cx="4319" cy="575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34" name="Line 22"/>
              <p:cNvSpPr>
                <a:spLocks noChangeShapeType="1"/>
              </p:cNvSpPr>
              <p:nvPr/>
            </p:nvSpPr>
            <p:spPr bwMode="auto">
              <a:xfrm>
                <a:off x="754" y="3280"/>
                <a:ext cx="2129" cy="384"/>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35" name="Text Box 23"/>
              <p:cNvSpPr txBox="1">
                <a:spLocks noChangeArrowheads="1"/>
              </p:cNvSpPr>
              <p:nvPr/>
            </p:nvSpPr>
            <p:spPr bwMode="auto">
              <a:xfrm>
                <a:off x="467" y="1121"/>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77336" name="Line 24"/>
              <p:cNvSpPr>
                <a:spLocks noChangeShapeType="1"/>
              </p:cNvSpPr>
              <p:nvPr/>
            </p:nvSpPr>
            <p:spPr bwMode="auto">
              <a:xfrm>
                <a:off x="751" y="3273"/>
                <a:ext cx="28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sp>
        <p:nvSpPr>
          <p:cNvPr id="1677337"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7338"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7339" name="Line 27"/>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0" name="Rectangle 28"/>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1" name="Line 29"/>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2" name="Rectangle 30"/>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3" name="Line 31"/>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4"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5" name="Line 33"/>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44608481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descr="hdiv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8339" name="Rectangle 3"/>
          <p:cNvSpPr>
            <a:spLocks noGrp="1" noChangeArrowheads="1"/>
          </p:cNvSpPr>
          <p:nvPr>
            <p:ph type="title"/>
          </p:nvPr>
        </p:nvSpPr>
        <p:spPr>
          <a:xfrm>
            <a:off x="0" y="0"/>
            <a:ext cx="8731250"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 </a:t>
            </a:r>
            <a:r>
              <a:rPr lang="en-US">
                <a:solidFill>
                  <a:schemeClr val="tx1"/>
                </a:solidFill>
                <a:cs typeface="Arial" pitchFamily="34" charset="0"/>
              </a:rPr>
              <a:t>º</a:t>
            </a:r>
          </a:p>
        </p:txBody>
      </p:sp>
    </p:spTree>
    <p:extLst>
      <p:ext uri="{BB962C8B-B14F-4D97-AF65-F5344CB8AC3E}">
        <p14:creationId xmlns:p14="http://schemas.microsoft.com/office/powerpoint/2010/main" val="28049605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5729192" y="2160995"/>
            <a:ext cx="6324600" cy="4191000"/>
          </a:xfrm>
          <a:prstGeom prst="ellipse">
            <a:avLst/>
          </a:prstGeom>
          <a:solidFill>
            <a:schemeClr val="tx2">
              <a:lumMod val="20000"/>
              <a:lumOff val="80000"/>
            </a:schemeClr>
          </a:solidFill>
          <a:ln w="889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nvGrpSpPr>
          <p:cNvPr id="40" name="Group 39"/>
          <p:cNvGrpSpPr/>
          <p:nvPr/>
        </p:nvGrpSpPr>
        <p:grpSpPr>
          <a:xfrm rot="21570881">
            <a:off x="889654" y="1661701"/>
            <a:ext cx="2286000" cy="5091260"/>
            <a:chOff x="5791200" y="1752600"/>
            <a:chExt cx="2286000" cy="5091260"/>
          </a:xfrm>
        </p:grpSpPr>
        <p:sp>
          <p:nvSpPr>
            <p:cNvPr id="5" name="Oval 4"/>
            <p:cNvSpPr/>
            <p:nvPr/>
          </p:nvSpPr>
          <p:spPr>
            <a:xfrm>
              <a:off x="5791200" y="2133600"/>
              <a:ext cx="2286000" cy="4343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8" name="Oval 7"/>
            <p:cNvSpPr/>
            <p:nvPr/>
          </p:nvSpPr>
          <p:spPr>
            <a:xfrm>
              <a:off x="6477000" y="175260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9" name="Oval 8"/>
            <p:cNvSpPr/>
            <p:nvPr/>
          </p:nvSpPr>
          <p:spPr>
            <a:xfrm>
              <a:off x="6477000" y="592946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p:txBody>
          <a:bodyPr>
            <a:normAutofit fontScale="90000"/>
          </a:bodyPr>
          <a:lstStyle/>
          <a:p>
            <a:r>
              <a:rPr lang="en-US" sz="4900" dirty="0" smtClean="0">
                <a:latin typeface="Arial" panose="020B0604020202020204" pitchFamily="34" charset="0"/>
                <a:cs typeface="Arial" panose="020B0604020202020204" pitchFamily="34" charset="0"/>
              </a:rPr>
              <a:t>Your sample is a lens!</a:t>
            </a:r>
            <a:br>
              <a:rPr lang="en-US" sz="4900" dirty="0" smtClean="0">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(but not for x-rays)</a:t>
            </a:r>
            <a:endParaRPr lang="en-US" sz="3100" dirty="0">
              <a:latin typeface="Arial" panose="020B0604020202020204" pitchFamily="34" charset="0"/>
              <a:cs typeface="Arial" panose="020B0604020202020204" pitchFamily="34" charset="0"/>
            </a:endParaRPr>
          </a:p>
        </p:txBody>
      </p:sp>
      <p:sp>
        <p:nvSpPr>
          <p:cNvPr id="6" name="Rectangle 13"/>
          <p:cNvSpPr>
            <a:spLocks noChangeArrowheads="1"/>
          </p:cNvSpPr>
          <p:nvPr/>
        </p:nvSpPr>
        <p:spPr bwMode="auto">
          <a:xfrm rot="5400000">
            <a:off x="7237211" y="4613664"/>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grpSp>
        <p:nvGrpSpPr>
          <p:cNvPr id="12" name="Group 6"/>
          <p:cNvGrpSpPr>
            <a:grpSpLocks/>
          </p:cNvGrpSpPr>
          <p:nvPr/>
        </p:nvGrpSpPr>
        <p:grpSpPr bwMode="auto">
          <a:xfrm>
            <a:off x="6835133" y="4267128"/>
            <a:ext cx="1159516" cy="890598"/>
            <a:chOff x="3061" y="2929"/>
            <a:chExt cx="1191" cy="868"/>
          </a:xfrm>
        </p:grpSpPr>
        <p:sp>
          <p:nvSpPr>
            <p:cNvPr id="13" name="Oval 7"/>
            <p:cNvSpPr>
              <a:spLocks noChangeArrowheads="1"/>
            </p:cNvSpPr>
            <p:nvPr/>
          </p:nvSpPr>
          <p:spPr bwMode="auto">
            <a:xfrm>
              <a:off x="3424" y="3148"/>
              <a:ext cx="466" cy="458"/>
            </a:xfrm>
            <a:prstGeom prst="ellipse">
              <a:avLst/>
            </a:prstGeom>
            <a:noFill/>
            <a:ln w="31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cs typeface="Arial" panose="020B0604020202020204" pitchFamily="34" charset="0"/>
              </a:endParaRPr>
            </a:p>
          </p:txBody>
        </p:sp>
        <p:sp>
          <p:nvSpPr>
            <p:cNvPr id="14" name="Line 8"/>
            <p:cNvSpPr>
              <a:spLocks noChangeShapeType="1"/>
            </p:cNvSpPr>
            <p:nvPr/>
          </p:nvSpPr>
          <p:spPr bwMode="auto">
            <a:xfrm>
              <a:off x="3061" y="3377"/>
              <a:ext cx="1191" cy="0"/>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sp>
          <p:nvSpPr>
            <p:cNvPr id="15" name="Line 9"/>
            <p:cNvSpPr>
              <a:spLocks noChangeShapeType="1"/>
            </p:cNvSpPr>
            <p:nvPr/>
          </p:nvSpPr>
          <p:spPr bwMode="auto">
            <a:xfrm>
              <a:off x="3655" y="2929"/>
              <a:ext cx="6" cy="868"/>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grpSp>
      <p:sp>
        <p:nvSpPr>
          <p:cNvPr id="16" name="Rectangle 15"/>
          <p:cNvSpPr/>
          <p:nvPr/>
        </p:nvSpPr>
        <p:spPr>
          <a:xfrm>
            <a:off x="-432745" y="4610896"/>
            <a:ext cx="4316819" cy="2619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nvGrpSpPr>
          <p:cNvPr id="49" name="Group 48"/>
          <p:cNvGrpSpPr/>
          <p:nvPr/>
        </p:nvGrpSpPr>
        <p:grpSpPr>
          <a:xfrm>
            <a:off x="4620127" y="5613834"/>
            <a:ext cx="1128280" cy="1055370"/>
            <a:chOff x="4408371" y="5633085"/>
            <a:chExt cx="1128280" cy="1055370"/>
          </a:xfrm>
        </p:grpSpPr>
        <p:sp>
          <p:nvSpPr>
            <p:cNvPr id="41" name="Curved Right Arrow 40"/>
            <p:cNvSpPr/>
            <p:nvPr/>
          </p:nvSpPr>
          <p:spPr>
            <a:xfrm>
              <a:off x="4408371" y="6073541"/>
              <a:ext cx="394635" cy="404261"/>
            </a:xfrm>
            <a:prstGeom prst="curved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44" name="Curved Up Arrow 43"/>
            <p:cNvSpPr/>
            <p:nvPr/>
          </p:nvSpPr>
          <p:spPr>
            <a:xfrm rot="16200000">
              <a:off x="4993007" y="6033134"/>
              <a:ext cx="401956" cy="386715"/>
            </a:xfrm>
            <a:prstGeom prst="curved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cxnSp>
          <p:nvCxnSpPr>
            <p:cNvPr id="47" name="Straight Connector 46"/>
            <p:cNvCxnSpPr/>
            <p:nvPr/>
          </p:nvCxnSpPr>
          <p:spPr>
            <a:xfrm flipV="1">
              <a:off x="4920615" y="5633085"/>
              <a:ext cx="0" cy="1055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02530" y="5722620"/>
              <a:ext cx="534121"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cs typeface="Arial" panose="020B0604020202020204" pitchFamily="34" charset="0"/>
                </a:rPr>
                <a:t>90°</a:t>
              </a:r>
              <a:endParaRPr lang="en-US" dirty="0">
                <a:solidFill>
                  <a:prstClr val="black"/>
                </a:solidFill>
                <a:cs typeface="Arial" panose="020B0604020202020204" pitchFamily="34" charset="0"/>
              </a:endParaRPr>
            </a:p>
          </p:txBody>
        </p:sp>
      </p:grpSp>
      <p:grpSp>
        <p:nvGrpSpPr>
          <p:cNvPr id="10" name="Group 9"/>
          <p:cNvGrpSpPr/>
          <p:nvPr/>
        </p:nvGrpSpPr>
        <p:grpSpPr>
          <a:xfrm>
            <a:off x="-561399" y="4537807"/>
            <a:ext cx="3492840" cy="362925"/>
            <a:chOff x="-561399" y="4537807"/>
            <a:chExt cx="3492840" cy="362925"/>
          </a:xfrm>
        </p:grpSpPr>
        <p:cxnSp>
          <p:nvCxnSpPr>
            <p:cNvPr id="11" name="Straight Connector 10"/>
            <p:cNvCxnSpPr/>
            <p:nvPr/>
          </p:nvCxnSpPr>
          <p:spPr>
            <a:xfrm>
              <a:off x="-561399" y="4578919"/>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91540" y="4537807"/>
              <a:ext cx="2001801" cy="41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27109" y="4900732"/>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29640" y="4859619"/>
              <a:ext cx="2001801" cy="41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13"/>
          <p:cNvSpPr>
            <a:spLocks noChangeArrowheads="1"/>
          </p:cNvSpPr>
          <p:nvPr/>
        </p:nvSpPr>
        <p:spPr bwMode="auto">
          <a:xfrm rot="7232613">
            <a:off x="2556149" y="4580637"/>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spTree>
    <p:extLst>
      <p:ext uri="{BB962C8B-B14F-4D97-AF65-F5344CB8AC3E}">
        <p14:creationId xmlns:p14="http://schemas.microsoft.com/office/powerpoint/2010/main" val="399446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62" name="Picture 2" descr="hdiv_40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936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0.3 </a:t>
            </a:r>
            <a:r>
              <a:rPr lang="en-US">
                <a:solidFill>
                  <a:schemeClr val="tx1"/>
                </a:solidFill>
                <a:cs typeface="Arial" pitchFamily="34" charset="0"/>
              </a:rPr>
              <a:t>º</a:t>
            </a:r>
          </a:p>
        </p:txBody>
      </p:sp>
    </p:spTree>
    <p:extLst>
      <p:ext uri="{BB962C8B-B14F-4D97-AF65-F5344CB8AC3E}">
        <p14:creationId xmlns:p14="http://schemas.microsoft.com/office/powerpoint/2010/main" val="3911445262"/>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49410" name="Picture 2" descr="scan0001"/>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50912" t="9268" r="6169" b="48232"/>
          <a:stretch>
            <a:fillRect/>
          </a:stretch>
        </p:blipFill>
        <p:spPr bwMode="auto">
          <a:xfrm>
            <a:off x="0" y="276225"/>
            <a:ext cx="9144000"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9411" name="AutoShape 3"/>
          <p:cNvSpPr>
            <a:spLocks noChangeArrowheads="1"/>
          </p:cNvSpPr>
          <p:nvPr/>
        </p:nvSpPr>
        <p:spPr bwMode="auto">
          <a:xfrm>
            <a:off x="-1423988" y="-246063"/>
            <a:ext cx="12001501" cy="2374901"/>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49412" name="Rectangle 4"/>
          <p:cNvSpPr>
            <a:spLocks noGrp="1" noChangeArrowheads="1"/>
          </p:cNvSpPr>
          <p:nvPr>
            <p:ph type="title"/>
          </p:nvPr>
        </p:nvSpPr>
        <p:spPr>
          <a:xfrm>
            <a:off x="685800" y="279400"/>
            <a:ext cx="7772400" cy="1143000"/>
          </a:xfrm>
        </p:spPr>
        <p:txBody>
          <a:bodyPr/>
          <a:lstStyle/>
          <a:p>
            <a:r>
              <a:rPr lang="en-US" sz="4000" dirty="0" smtClean="0">
                <a:solidFill>
                  <a:schemeClr val="tx1"/>
                </a:solidFill>
              </a:rPr>
              <a:t>Divergence</a:t>
            </a:r>
            <a:r>
              <a:rPr lang="en-US" sz="4000" b="1" dirty="0">
                <a:solidFill>
                  <a:srgbClr val="009900"/>
                </a:solidFill>
                <a:effectLst>
                  <a:outerShdw blurRad="38100" dist="38100" dir="2700000" algn="tl">
                    <a:srgbClr val="C0C0C0"/>
                  </a:outerShdw>
                </a:effectLst>
              </a:rPr>
              <a:t/>
            </a:r>
            <a:br>
              <a:rPr lang="en-US" sz="4000" b="1" dirty="0">
                <a:solidFill>
                  <a:srgbClr val="009900"/>
                </a:solidFill>
                <a:effectLst>
                  <a:outerShdw blurRad="38100" dist="38100" dir="2700000" algn="tl">
                    <a:srgbClr val="C0C0C0"/>
                  </a:outerShdw>
                </a:effectLst>
              </a:rPr>
            </a:br>
            <a:r>
              <a:rPr lang="en-US" sz="2800" dirty="0">
                <a:solidFill>
                  <a:schemeClr val="tx1"/>
                </a:solidFill>
              </a:rPr>
              <a:t>Arndt &amp; </a:t>
            </a:r>
            <a:r>
              <a:rPr lang="en-US" sz="2800" dirty="0" err="1">
                <a:solidFill>
                  <a:schemeClr val="tx1"/>
                </a:solidFill>
              </a:rPr>
              <a:t>Wonacott</a:t>
            </a:r>
            <a:r>
              <a:rPr lang="en-US" sz="2800" dirty="0">
                <a:solidFill>
                  <a:schemeClr val="tx1"/>
                </a:solidFill>
              </a:rPr>
              <a:t> (1977)</a:t>
            </a:r>
          </a:p>
        </p:txBody>
      </p:sp>
    </p:spTree>
    <p:extLst>
      <p:ext uri="{BB962C8B-B14F-4D97-AF65-F5344CB8AC3E}">
        <p14:creationId xmlns:p14="http://schemas.microsoft.com/office/powerpoint/2010/main" val="3169053729"/>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solidFill>
                  <a:srgbClr val="000000"/>
                </a:solidFill>
              </a:rPr>
              <a:t>Ewald’s “mosaic” picture</a:t>
            </a:r>
          </a:p>
        </p:txBody>
      </p:sp>
      <p:sp>
        <p:nvSpPr>
          <p:cNvPr id="500739" name="Rectangle 3"/>
          <p:cNvSpPr>
            <a:spLocks noChangeArrowheads="1"/>
          </p:cNvSpPr>
          <p:nvPr/>
        </p:nvSpPr>
        <p:spPr bwMode="auto">
          <a:xfrm>
            <a:off x="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40" name="Rectangle 4"/>
          <p:cNvSpPr>
            <a:spLocks noChangeArrowheads="1"/>
          </p:cNvSpPr>
          <p:nvPr/>
        </p:nvSpPr>
        <p:spPr bwMode="auto">
          <a:xfrm>
            <a:off x="151447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41" name="Rectangle 5"/>
          <p:cNvSpPr>
            <a:spLocks noChangeArrowheads="1"/>
          </p:cNvSpPr>
          <p:nvPr/>
        </p:nvSpPr>
        <p:spPr bwMode="auto">
          <a:xfrm>
            <a:off x="302895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42" name="Rectangle 6"/>
          <p:cNvSpPr>
            <a:spLocks noChangeArrowheads="1"/>
          </p:cNvSpPr>
          <p:nvPr/>
        </p:nvSpPr>
        <p:spPr bwMode="auto">
          <a:xfrm>
            <a:off x="454342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43" name="Rectangle 7"/>
          <p:cNvSpPr>
            <a:spLocks noChangeArrowheads="1"/>
          </p:cNvSpPr>
          <p:nvPr/>
        </p:nvSpPr>
        <p:spPr bwMode="auto">
          <a:xfrm>
            <a:off x="605790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44" name="Rectangle 8"/>
          <p:cNvSpPr>
            <a:spLocks noChangeArrowheads="1"/>
          </p:cNvSpPr>
          <p:nvPr/>
        </p:nvSpPr>
        <p:spPr bwMode="auto">
          <a:xfrm>
            <a:off x="757237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45" name="Rectangle 9"/>
          <p:cNvSpPr>
            <a:spLocks noChangeArrowheads="1"/>
          </p:cNvSpPr>
          <p:nvPr/>
        </p:nvSpPr>
        <p:spPr bwMode="auto">
          <a:xfrm>
            <a:off x="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46" name="Rectangle 10"/>
          <p:cNvSpPr>
            <a:spLocks noChangeArrowheads="1"/>
          </p:cNvSpPr>
          <p:nvPr/>
        </p:nvSpPr>
        <p:spPr bwMode="auto">
          <a:xfrm>
            <a:off x="151447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47" name="Rectangle 11"/>
          <p:cNvSpPr>
            <a:spLocks noChangeArrowheads="1"/>
          </p:cNvSpPr>
          <p:nvPr/>
        </p:nvSpPr>
        <p:spPr bwMode="auto">
          <a:xfrm>
            <a:off x="302895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48" name="Rectangle 12"/>
          <p:cNvSpPr>
            <a:spLocks noChangeArrowheads="1"/>
          </p:cNvSpPr>
          <p:nvPr/>
        </p:nvSpPr>
        <p:spPr bwMode="auto">
          <a:xfrm>
            <a:off x="454342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49" name="Rectangle 13"/>
          <p:cNvSpPr>
            <a:spLocks noChangeArrowheads="1"/>
          </p:cNvSpPr>
          <p:nvPr/>
        </p:nvSpPr>
        <p:spPr bwMode="auto">
          <a:xfrm>
            <a:off x="605790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50" name="Rectangle 14"/>
          <p:cNvSpPr>
            <a:spLocks noChangeArrowheads="1"/>
          </p:cNvSpPr>
          <p:nvPr/>
        </p:nvSpPr>
        <p:spPr bwMode="auto">
          <a:xfrm>
            <a:off x="757237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51" name="Rectangle 15"/>
          <p:cNvSpPr>
            <a:spLocks noChangeArrowheads="1"/>
          </p:cNvSpPr>
          <p:nvPr/>
        </p:nvSpPr>
        <p:spPr bwMode="auto">
          <a:xfrm>
            <a:off x="5715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52" name="Rectangle 16"/>
          <p:cNvSpPr>
            <a:spLocks noChangeArrowheads="1"/>
          </p:cNvSpPr>
          <p:nvPr/>
        </p:nvSpPr>
        <p:spPr bwMode="auto">
          <a:xfrm>
            <a:off x="157162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53" name="Rectangle 17"/>
          <p:cNvSpPr>
            <a:spLocks noChangeArrowheads="1"/>
          </p:cNvSpPr>
          <p:nvPr/>
        </p:nvSpPr>
        <p:spPr bwMode="auto">
          <a:xfrm>
            <a:off x="308610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54" name="Rectangle 18"/>
          <p:cNvSpPr>
            <a:spLocks noChangeArrowheads="1"/>
          </p:cNvSpPr>
          <p:nvPr/>
        </p:nvSpPr>
        <p:spPr bwMode="auto">
          <a:xfrm>
            <a:off x="460057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55" name="Rectangle 19"/>
          <p:cNvSpPr>
            <a:spLocks noChangeArrowheads="1"/>
          </p:cNvSpPr>
          <p:nvPr/>
        </p:nvSpPr>
        <p:spPr bwMode="auto">
          <a:xfrm>
            <a:off x="611505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56" name="Rectangle 20"/>
          <p:cNvSpPr>
            <a:spLocks noChangeArrowheads="1"/>
          </p:cNvSpPr>
          <p:nvPr/>
        </p:nvSpPr>
        <p:spPr bwMode="auto">
          <a:xfrm>
            <a:off x="762952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57" name="Rectangle 21"/>
          <p:cNvSpPr>
            <a:spLocks noChangeArrowheads="1"/>
          </p:cNvSpPr>
          <p:nvPr/>
        </p:nvSpPr>
        <p:spPr bwMode="auto">
          <a:xfrm>
            <a:off x="5715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58" name="Rectangle 22"/>
          <p:cNvSpPr>
            <a:spLocks noChangeArrowheads="1"/>
          </p:cNvSpPr>
          <p:nvPr/>
        </p:nvSpPr>
        <p:spPr bwMode="auto">
          <a:xfrm>
            <a:off x="157162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59" name="Rectangle 23"/>
          <p:cNvSpPr>
            <a:spLocks noChangeArrowheads="1"/>
          </p:cNvSpPr>
          <p:nvPr/>
        </p:nvSpPr>
        <p:spPr bwMode="auto">
          <a:xfrm>
            <a:off x="308610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60" name="Rectangle 24"/>
          <p:cNvSpPr>
            <a:spLocks noChangeArrowheads="1"/>
          </p:cNvSpPr>
          <p:nvPr/>
        </p:nvSpPr>
        <p:spPr bwMode="auto">
          <a:xfrm>
            <a:off x="460057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61" name="Rectangle 25"/>
          <p:cNvSpPr>
            <a:spLocks noChangeArrowheads="1"/>
          </p:cNvSpPr>
          <p:nvPr/>
        </p:nvSpPr>
        <p:spPr bwMode="auto">
          <a:xfrm>
            <a:off x="611505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62" name="Rectangle 26"/>
          <p:cNvSpPr>
            <a:spLocks noChangeArrowheads="1"/>
          </p:cNvSpPr>
          <p:nvPr/>
        </p:nvSpPr>
        <p:spPr bwMode="auto">
          <a:xfrm>
            <a:off x="762952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63" name="Rectangle 27"/>
          <p:cNvSpPr>
            <a:spLocks noChangeArrowheads="1"/>
          </p:cNvSpPr>
          <p:nvPr/>
        </p:nvSpPr>
        <p:spPr bwMode="auto">
          <a:xfrm>
            <a:off x="5715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64" name="Rectangle 28"/>
          <p:cNvSpPr>
            <a:spLocks noChangeArrowheads="1"/>
          </p:cNvSpPr>
          <p:nvPr/>
        </p:nvSpPr>
        <p:spPr bwMode="auto">
          <a:xfrm>
            <a:off x="157162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65" name="Rectangle 29"/>
          <p:cNvSpPr>
            <a:spLocks noChangeArrowheads="1"/>
          </p:cNvSpPr>
          <p:nvPr/>
        </p:nvSpPr>
        <p:spPr bwMode="auto">
          <a:xfrm>
            <a:off x="308610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66" name="Rectangle 30"/>
          <p:cNvSpPr>
            <a:spLocks noChangeArrowheads="1"/>
          </p:cNvSpPr>
          <p:nvPr/>
        </p:nvSpPr>
        <p:spPr bwMode="auto">
          <a:xfrm>
            <a:off x="460057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67" name="Rectangle 31"/>
          <p:cNvSpPr>
            <a:spLocks noChangeArrowheads="1"/>
          </p:cNvSpPr>
          <p:nvPr/>
        </p:nvSpPr>
        <p:spPr bwMode="auto">
          <a:xfrm>
            <a:off x="611505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0768" name="Rectangle 32"/>
          <p:cNvSpPr>
            <a:spLocks noChangeArrowheads="1"/>
          </p:cNvSpPr>
          <p:nvPr/>
        </p:nvSpPr>
        <p:spPr bwMode="auto">
          <a:xfrm>
            <a:off x="762952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203580607"/>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solidFill>
                  <a:srgbClr val="000000"/>
                </a:solidFill>
              </a:rPr>
              <a:t>Ewald’s “mosaic” picture</a:t>
            </a:r>
          </a:p>
        </p:txBody>
      </p:sp>
      <p:grpSp>
        <p:nvGrpSpPr>
          <p:cNvPr id="501763" name="Group 3"/>
          <p:cNvGrpSpPr>
            <a:grpSpLocks/>
          </p:cNvGrpSpPr>
          <p:nvPr/>
        </p:nvGrpSpPr>
        <p:grpSpPr bwMode="auto">
          <a:xfrm>
            <a:off x="0" y="1582738"/>
            <a:ext cx="9086850" cy="5216525"/>
            <a:chOff x="0" y="997"/>
            <a:chExt cx="5724" cy="3286"/>
          </a:xfrm>
        </p:grpSpPr>
        <p:sp>
          <p:nvSpPr>
            <p:cNvPr id="501764"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65"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66"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67"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68"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69"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70"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71"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72"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73"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74"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75"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76"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77"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78"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79"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80"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81"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82"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83"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84"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85"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86"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87"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88"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89"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90"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91"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92"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93"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794" name="Group 34"/>
          <p:cNvGrpSpPr>
            <a:grpSpLocks/>
          </p:cNvGrpSpPr>
          <p:nvPr/>
        </p:nvGrpSpPr>
        <p:grpSpPr bwMode="auto">
          <a:xfrm>
            <a:off x="234950" y="1714500"/>
            <a:ext cx="8616950" cy="635000"/>
            <a:chOff x="140" y="1080"/>
            <a:chExt cx="5428" cy="400"/>
          </a:xfrm>
        </p:grpSpPr>
        <p:grpSp>
          <p:nvGrpSpPr>
            <p:cNvPr id="501795" name="Group 35"/>
            <p:cNvGrpSpPr>
              <a:grpSpLocks/>
            </p:cNvGrpSpPr>
            <p:nvPr/>
          </p:nvGrpSpPr>
          <p:grpSpPr bwMode="auto">
            <a:xfrm>
              <a:off x="140" y="1080"/>
              <a:ext cx="675" cy="400"/>
              <a:chOff x="384" y="336"/>
              <a:chExt cx="4944" cy="2928"/>
            </a:xfrm>
          </p:grpSpPr>
          <p:sp>
            <p:nvSpPr>
              <p:cNvPr id="501796" name="Rectangle 3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97" name="Line 3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798" name="Oval 3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799" name="Oval 3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00" name="Line 4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01" name="Line 4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02" name="Line 4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03" name="Line 4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04" name="Line 4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05" name="Arc 4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806" name="Group 46"/>
            <p:cNvGrpSpPr>
              <a:grpSpLocks/>
            </p:cNvGrpSpPr>
            <p:nvPr/>
          </p:nvGrpSpPr>
          <p:grpSpPr bwMode="auto">
            <a:xfrm>
              <a:off x="1090" y="1080"/>
              <a:ext cx="675" cy="400"/>
              <a:chOff x="384" y="336"/>
              <a:chExt cx="4944" cy="2928"/>
            </a:xfrm>
          </p:grpSpPr>
          <p:sp>
            <p:nvSpPr>
              <p:cNvPr id="501807" name="Rectangle 4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08" name="Line 4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09" name="Oval 4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10" name="Oval 5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11" name="Line 5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12" name="Line 5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13" name="Line 5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14" name="Line 5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15" name="Line 5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16" name="Arc 5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817" name="Group 57"/>
            <p:cNvGrpSpPr>
              <a:grpSpLocks/>
            </p:cNvGrpSpPr>
            <p:nvPr/>
          </p:nvGrpSpPr>
          <p:grpSpPr bwMode="auto">
            <a:xfrm>
              <a:off x="2041" y="1080"/>
              <a:ext cx="675" cy="400"/>
              <a:chOff x="384" y="336"/>
              <a:chExt cx="4944" cy="2928"/>
            </a:xfrm>
          </p:grpSpPr>
          <p:sp>
            <p:nvSpPr>
              <p:cNvPr id="501818" name="Rectangle 5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19" name="Line 5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20" name="Oval 6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21" name="Oval 6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22" name="Line 6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23" name="Line 6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24" name="Line 6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25" name="Line 6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26" name="Line 6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27" name="Arc 6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828" name="Group 68"/>
            <p:cNvGrpSpPr>
              <a:grpSpLocks/>
            </p:cNvGrpSpPr>
            <p:nvPr/>
          </p:nvGrpSpPr>
          <p:grpSpPr bwMode="auto">
            <a:xfrm>
              <a:off x="2991" y="1080"/>
              <a:ext cx="675" cy="400"/>
              <a:chOff x="384" y="336"/>
              <a:chExt cx="4944" cy="2928"/>
            </a:xfrm>
          </p:grpSpPr>
          <p:sp>
            <p:nvSpPr>
              <p:cNvPr id="501829" name="Rectangle 6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30" name="Line 7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31" name="Oval 7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32" name="Oval 7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33" name="Line 7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34" name="Line 7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35" name="Line 7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36" name="Line 7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37" name="Line 7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38" name="Arc 7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839" name="Group 79"/>
            <p:cNvGrpSpPr>
              <a:grpSpLocks/>
            </p:cNvGrpSpPr>
            <p:nvPr/>
          </p:nvGrpSpPr>
          <p:grpSpPr bwMode="auto">
            <a:xfrm>
              <a:off x="3942" y="1080"/>
              <a:ext cx="675" cy="400"/>
              <a:chOff x="384" y="336"/>
              <a:chExt cx="4944" cy="2928"/>
            </a:xfrm>
          </p:grpSpPr>
          <p:sp>
            <p:nvSpPr>
              <p:cNvPr id="501840" name="Rectangle 8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41" name="Line 8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42" name="Oval 8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43" name="Oval 8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44" name="Line 8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45" name="Line 8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46" name="Line 8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47" name="Line 8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48" name="Line 8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49" name="Arc 8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850" name="Group 90"/>
            <p:cNvGrpSpPr>
              <a:grpSpLocks/>
            </p:cNvGrpSpPr>
            <p:nvPr/>
          </p:nvGrpSpPr>
          <p:grpSpPr bwMode="auto">
            <a:xfrm>
              <a:off x="4893" y="1080"/>
              <a:ext cx="675" cy="400"/>
              <a:chOff x="384" y="336"/>
              <a:chExt cx="4944" cy="2928"/>
            </a:xfrm>
          </p:grpSpPr>
          <p:sp>
            <p:nvSpPr>
              <p:cNvPr id="501851" name="Rectangle 9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52" name="Line 9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53" name="Oval 9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54" name="Oval 9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55" name="Line 9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56" name="Line 9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57" name="Line 9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58" name="Line 9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59" name="Line 9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60" name="Arc 10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grpSp>
        <p:nvGrpSpPr>
          <p:cNvPr id="501861" name="Group 101"/>
          <p:cNvGrpSpPr>
            <a:grpSpLocks/>
          </p:cNvGrpSpPr>
          <p:nvPr/>
        </p:nvGrpSpPr>
        <p:grpSpPr bwMode="auto">
          <a:xfrm>
            <a:off x="234950" y="2774950"/>
            <a:ext cx="8616950" cy="635000"/>
            <a:chOff x="140" y="1080"/>
            <a:chExt cx="5428" cy="400"/>
          </a:xfrm>
        </p:grpSpPr>
        <p:grpSp>
          <p:nvGrpSpPr>
            <p:cNvPr id="501862" name="Group 102"/>
            <p:cNvGrpSpPr>
              <a:grpSpLocks/>
            </p:cNvGrpSpPr>
            <p:nvPr/>
          </p:nvGrpSpPr>
          <p:grpSpPr bwMode="auto">
            <a:xfrm>
              <a:off x="140" y="1080"/>
              <a:ext cx="675" cy="400"/>
              <a:chOff x="384" y="336"/>
              <a:chExt cx="4944" cy="2928"/>
            </a:xfrm>
          </p:grpSpPr>
          <p:sp>
            <p:nvSpPr>
              <p:cNvPr id="501863" name="Rectangle 10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64" name="Line 10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65" name="Oval 10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66" name="Oval 10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67" name="Line 107"/>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68" name="Line 108"/>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69" name="Line 109"/>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70" name="Line 110"/>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71" name="Line 111"/>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72" name="Arc 112"/>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873" name="Group 113"/>
            <p:cNvGrpSpPr>
              <a:grpSpLocks/>
            </p:cNvGrpSpPr>
            <p:nvPr/>
          </p:nvGrpSpPr>
          <p:grpSpPr bwMode="auto">
            <a:xfrm>
              <a:off x="1090" y="1080"/>
              <a:ext cx="675" cy="400"/>
              <a:chOff x="384" y="336"/>
              <a:chExt cx="4944" cy="2928"/>
            </a:xfrm>
          </p:grpSpPr>
          <p:sp>
            <p:nvSpPr>
              <p:cNvPr id="501874" name="Rectangle 11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75" name="Line 11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76" name="Oval 11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77" name="Oval 11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78" name="Line 11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79" name="Line 11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80" name="Line 12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81" name="Line 12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82" name="Line 12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83" name="Arc 12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884" name="Group 124"/>
            <p:cNvGrpSpPr>
              <a:grpSpLocks/>
            </p:cNvGrpSpPr>
            <p:nvPr/>
          </p:nvGrpSpPr>
          <p:grpSpPr bwMode="auto">
            <a:xfrm>
              <a:off x="2041" y="1080"/>
              <a:ext cx="675" cy="400"/>
              <a:chOff x="384" y="336"/>
              <a:chExt cx="4944" cy="2928"/>
            </a:xfrm>
          </p:grpSpPr>
          <p:sp>
            <p:nvSpPr>
              <p:cNvPr id="501885" name="Rectangle 12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86" name="Line 12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87" name="Oval 12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88" name="Oval 12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89" name="Line 12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90" name="Line 13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91" name="Line 13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92" name="Line 13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93" name="Line 13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94" name="Arc 13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895" name="Group 135"/>
            <p:cNvGrpSpPr>
              <a:grpSpLocks/>
            </p:cNvGrpSpPr>
            <p:nvPr/>
          </p:nvGrpSpPr>
          <p:grpSpPr bwMode="auto">
            <a:xfrm>
              <a:off x="2991" y="1080"/>
              <a:ext cx="675" cy="400"/>
              <a:chOff x="384" y="336"/>
              <a:chExt cx="4944" cy="2928"/>
            </a:xfrm>
          </p:grpSpPr>
          <p:sp>
            <p:nvSpPr>
              <p:cNvPr id="501896" name="Rectangle 13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97" name="Line 13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898" name="Oval 13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899" name="Oval 13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00" name="Line 14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01" name="Line 14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02" name="Line 14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03" name="Line 14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04" name="Line 14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05" name="Arc 14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906" name="Group 146"/>
            <p:cNvGrpSpPr>
              <a:grpSpLocks/>
            </p:cNvGrpSpPr>
            <p:nvPr/>
          </p:nvGrpSpPr>
          <p:grpSpPr bwMode="auto">
            <a:xfrm>
              <a:off x="3942" y="1080"/>
              <a:ext cx="675" cy="400"/>
              <a:chOff x="384" y="336"/>
              <a:chExt cx="4944" cy="2928"/>
            </a:xfrm>
          </p:grpSpPr>
          <p:sp>
            <p:nvSpPr>
              <p:cNvPr id="501907" name="Rectangle 14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08" name="Line 14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09" name="Oval 14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10" name="Oval 15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11" name="Line 15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12" name="Line 15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13" name="Line 15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14" name="Line 15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15" name="Line 15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16" name="Arc 15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917" name="Group 157"/>
            <p:cNvGrpSpPr>
              <a:grpSpLocks/>
            </p:cNvGrpSpPr>
            <p:nvPr/>
          </p:nvGrpSpPr>
          <p:grpSpPr bwMode="auto">
            <a:xfrm>
              <a:off x="4893" y="1080"/>
              <a:ext cx="675" cy="400"/>
              <a:chOff x="384" y="336"/>
              <a:chExt cx="4944" cy="2928"/>
            </a:xfrm>
          </p:grpSpPr>
          <p:sp>
            <p:nvSpPr>
              <p:cNvPr id="501918" name="Rectangle 15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19" name="Line 15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20" name="Oval 16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21" name="Oval 16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22" name="Line 16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23" name="Line 16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24" name="Line 16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25" name="Line 16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26" name="Line 16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27" name="Arc 16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grpSp>
        <p:nvGrpSpPr>
          <p:cNvPr id="501928" name="Group 168"/>
          <p:cNvGrpSpPr>
            <a:grpSpLocks/>
          </p:cNvGrpSpPr>
          <p:nvPr/>
        </p:nvGrpSpPr>
        <p:grpSpPr bwMode="auto">
          <a:xfrm>
            <a:off x="234950" y="3835400"/>
            <a:ext cx="8616950" cy="635000"/>
            <a:chOff x="140" y="1080"/>
            <a:chExt cx="5428" cy="400"/>
          </a:xfrm>
        </p:grpSpPr>
        <p:grpSp>
          <p:nvGrpSpPr>
            <p:cNvPr id="501929" name="Group 169"/>
            <p:cNvGrpSpPr>
              <a:grpSpLocks/>
            </p:cNvGrpSpPr>
            <p:nvPr/>
          </p:nvGrpSpPr>
          <p:grpSpPr bwMode="auto">
            <a:xfrm>
              <a:off x="140" y="1080"/>
              <a:ext cx="675" cy="400"/>
              <a:chOff x="384" y="336"/>
              <a:chExt cx="4944" cy="2928"/>
            </a:xfrm>
          </p:grpSpPr>
          <p:sp>
            <p:nvSpPr>
              <p:cNvPr id="501930" name="Rectangle 17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31" name="Line 17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32" name="Oval 17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33" name="Oval 17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34" name="Line 17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35" name="Line 17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36" name="Line 17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37" name="Line 17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38" name="Line 17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39" name="Arc 17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940" name="Group 180"/>
            <p:cNvGrpSpPr>
              <a:grpSpLocks/>
            </p:cNvGrpSpPr>
            <p:nvPr/>
          </p:nvGrpSpPr>
          <p:grpSpPr bwMode="auto">
            <a:xfrm>
              <a:off x="1090" y="1080"/>
              <a:ext cx="675" cy="400"/>
              <a:chOff x="384" y="336"/>
              <a:chExt cx="4944" cy="2928"/>
            </a:xfrm>
          </p:grpSpPr>
          <p:sp>
            <p:nvSpPr>
              <p:cNvPr id="501941" name="Rectangle 18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42" name="Line 18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43" name="Oval 18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44" name="Oval 18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45" name="Line 18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46" name="Line 18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47" name="Line 18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48" name="Line 18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49" name="Line 18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50" name="Arc 19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951" name="Group 191"/>
            <p:cNvGrpSpPr>
              <a:grpSpLocks/>
            </p:cNvGrpSpPr>
            <p:nvPr/>
          </p:nvGrpSpPr>
          <p:grpSpPr bwMode="auto">
            <a:xfrm>
              <a:off x="2041" y="1080"/>
              <a:ext cx="675" cy="400"/>
              <a:chOff x="384" y="336"/>
              <a:chExt cx="4944" cy="2928"/>
            </a:xfrm>
          </p:grpSpPr>
          <p:sp>
            <p:nvSpPr>
              <p:cNvPr id="501952" name="Rectangle 192"/>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53" name="Line 193"/>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54" name="Oval 194"/>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55" name="Oval 195"/>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56" name="Line 196"/>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57" name="Line 197"/>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58" name="Line 198"/>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59" name="Line 199"/>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60" name="Line 200"/>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61" name="Arc 201"/>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962" name="Group 202"/>
            <p:cNvGrpSpPr>
              <a:grpSpLocks/>
            </p:cNvGrpSpPr>
            <p:nvPr/>
          </p:nvGrpSpPr>
          <p:grpSpPr bwMode="auto">
            <a:xfrm>
              <a:off x="2991" y="1080"/>
              <a:ext cx="675" cy="400"/>
              <a:chOff x="384" y="336"/>
              <a:chExt cx="4944" cy="2928"/>
            </a:xfrm>
          </p:grpSpPr>
          <p:sp>
            <p:nvSpPr>
              <p:cNvPr id="501963" name="Rectangle 20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64" name="Line 20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65" name="Oval 20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66" name="Oval 20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67" name="Line 207"/>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68" name="Line 208"/>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69" name="Line 209"/>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70" name="Line 210"/>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71" name="Line 211"/>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72" name="Arc 212"/>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973" name="Group 213"/>
            <p:cNvGrpSpPr>
              <a:grpSpLocks/>
            </p:cNvGrpSpPr>
            <p:nvPr/>
          </p:nvGrpSpPr>
          <p:grpSpPr bwMode="auto">
            <a:xfrm>
              <a:off x="3942" y="1080"/>
              <a:ext cx="675" cy="400"/>
              <a:chOff x="384" y="336"/>
              <a:chExt cx="4944" cy="2928"/>
            </a:xfrm>
          </p:grpSpPr>
          <p:sp>
            <p:nvSpPr>
              <p:cNvPr id="501974" name="Rectangle 21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75" name="Line 21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76" name="Oval 21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77" name="Oval 21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78" name="Line 21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79" name="Line 21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80" name="Line 22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81" name="Line 22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82" name="Line 22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83" name="Arc 22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1984" name="Group 224"/>
            <p:cNvGrpSpPr>
              <a:grpSpLocks/>
            </p:cNvGrpSpPr>
            <p:nvPr/>
          </p:nvGrpSpPr>
          <p:grpSpPr bwMode="auto">
            <a:xfrm>
              <a:off x="4893" y="1080"/>
              <a:ext cx="675" cy="400"/>
              <a:chOff x="384" y="336"/>
              <a:chExt cx="4944" cy="2928"/>
            </a:xfrm>
          </p:grpSpPr>
          <p:sp>
            <p:nvSpPr>
              <p:cNvPr id="501985" name="Rectangle 22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86" name="Line 22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87" name="Oval 22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88" name="Oval 22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89" name="Line 22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90" name="Line 23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91" name="Line 23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92" name="Line 23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93" name="Line 23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94" name="Arc 23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grpSp>
        <p:nvGrpSpPr>
          <p:cNvPr id="501995" name="Group 235"/>
          <p:cNvGrpSpPr>
            <a:grpSpLocks/>
          </p:cNvGrpSpPr>
          <p:nvPr/>
        </p:nvGrpSpPr>
        <p:grpSpPr bwMode="auto">
          <a:xfrm>
            <a:off x="234950" y="4895850"/>
            <a:ext cx="8616950" cy="635000"/>
            <a:chOff x="140" y="1080"/>
            <a:chExt cx="5428" cy="400"/>
          </a:xfrm>
        </p:grpSpPr>
        <p:grpSp>
          <p:nvGrpSpPr>
            <p:cNvPr id="501996" name="Group 236"/>
            <p:cNvGrpSpPr>
              <a:grpSpLocks/>
            </p:cNvGrpSpPr>
            <p:nvPr/>
          </p:nvGrpSpPr>
          <p:grpSpPr bwMode="auto">
            <a:xfrm>
              <a:off x="140" y="1080"/>
              <a:ext cx="675" cy="400"/>
              <a:chOff x="384" y="336"/>
              <a:chExt cx="4944" cy="2928"/>
            </a:xfrm>
          </p:grpSpPr>
          <p:sp>
            <p:nvSpPr>
              <p:cNvPr id="501997" name="Rectangle 23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1998" name="Line 23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1999" name="Oval 23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00" name="Oval 24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01" name="Line 24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02" name="Line 24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03" name="Line 24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04" name="Line 24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05" name="Line 24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06" name="Arc 24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2007" name="Group 247"/>
            <p:cNvGrpSpPr>
              <a:grpSpLocks/>
            </p:cNvGrpSpPr>
            <p:nvPr/>
          </p:nvGrpSpPr>
          <p:grpSpPr bwMode="auto">
            <a:xfrm>
              <a:off x="1090" y="1080"/>
              <a:ext cx="675" cy="400"/>
              <a:chOff x="384" y="336"/>
              <a:chExt cx="4944" cy="2928"/>
            </a:xfrm>
          </p:grpSpPr>
          <p:sp>
            <p:nvSpPr>
              <p:cNvPr id="502008" name="Rectangle 24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09" name="Line 24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10" name="Oval 25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11" name="Oval 25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12" name="Line 25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13" name="Line 25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14" name="Line 25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15" name="Line 25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16" name="Line 25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17" name="Arc 25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2018" name="Group 258"/>
            <p:cNvGrpSpPr>
              <a:grpSpLocks/>
            </p:cNvGrpSpPr>
            <p:nvPr/>
          </p:nvGrpSpPr>
          <p:grpSpPr bwMode="auto">
            <a:xfrm>
              <a:off x="2041" y="1080"/>
              <a:ext cx="675" cy="400"/>
              <a:chOff x="384" y="336"/>
              <a:chExt cx="4944" cy="2928"/>
            </a:xfrm>
          </p:grpSpPr>
          <p:sp>
            <p:nvSpPr>
              <p:cNvPr id="502019" name="Rectangle 25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20" name="Line 26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21" name="Oval 26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22" name="Oval 26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23" name="Line 26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24" name="Line 26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25" name="Line 26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26" name="Line 26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27" name="Line 26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28" name="Arc 26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2029" name="Group 269"/>
            <p:cNvGrpSpPr>
              <a:grpSpLocks/>
            </p:cNvGrpSpPr>
            <p:nvPr/>
          </p:nvGrpSpPr>
          <p:grpSpPr bwMode="auto">
            <a:xfrm>
              <a:off x="2991" y="1080"/>
              <a:ext cx="675" cy="400"/>
              <a:chOff x="384" y="336"/>
              <a:chExt cx="4944" cy="2928"/>
            </a:xfrm>
          </p:grpSpPr>
          <p:sp>
            <p:nvSpPr>
              <p:cNvPr id="502030" name="Rectangle 27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31" name="Line 27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32" name="Oval 27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33" name="Oval 27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34" name="Line 27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35" name="Line 27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36" name="Line 27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37" name="Line 27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38" name="Line 27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39" name="Arc 27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2040" name="Group 280"/>
            <p:cNvGrpSpPr>
              <a:grpSpLocks/>
            </p:cNvGrpSpPr>
            <p:nvPr/>
          </p:nvGrpSpPr>
          <p:grpSpPr bwMode="auto">
            <a:xfrm>
              <a:off x="3942" y="1080"/>
              <a:ext cx="675" cy="400"/>
              <a:chOff x="384" y="336"/>
              <a:chExt cx="4944" cy="2928"/>
            </a:xfrm>
          </p:grpSpPr>
          <p:sp>
            <p:nvSpPr>
              <p:cNvPr id="502041" name="Rectangle 28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42" name="Line 28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43" name="Oval 28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44" name="Oval 28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45" name="Line 28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46" name="Line 28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47" name="Line 28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48" name="Line 28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49" name="Line 28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50" name="Arc 29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2051" name="Group 291"/>
            <p:cNvGrpSpPr>
              <a:grpSpLocks/>
            </p:cNvGrpSpPr>
            <p:nvPr/>
          </p:nvGrpSpPr>
          <p:grpSpPr bwMode="auto">
            <a:xfrm>
              <a:off x="4893" y="1080"/>
              <a:ext cx="675" cy="400"/>
              <a:chOff x="384" y="336"/>
              <a:chExt cx="4944" cy="2928"/>
            </a:xfrm>
          </p:grpSpPr>
          <p:sp>
            <p:nvSpPr>
              <p:cNvPr id="502052" name="Rectangle 292"/>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53" name="Line 293"/>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54" name="Oval 294"/>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55" name="Oval 295"/>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56" name="Line 296"/>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57" name="Line 297"/>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58" name="Line 298"/>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59" name="Line 299"/>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60" name="Line 300"/>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61" name="Arc 301"/>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grpSp>
        <p:nvGrpSpPr>
          <p:cNvPr id="502062" name="Group 302"/>
          <p:cNvGrpSpPr>
            <a:grpSpLocks/>
          </p:cNvGrpSpPr>
          <p:nvPr/>
        </p:nvGrpSpPr>
        <p:grpSpPr bwMode="auto">
          <a:xfrm>
            <a:off x="234950" y="5957888"/>
            <a:ext cx="8616950" cy="635000"/>
            <a:chOff x="140" y="1080"/>
            <a:chExt cx="5428" cy="400"/>
          </a:xfrm>
        </p:grpSpPr>
        <p:grpSp>
          <p:nvGrpSpPr>
            <p:cNvPr id="502063" name="Group 303"/>
            <p:cNvGrpSpPr>
              <a:grpSpLocks/>
            </p:cNvGrpSpPr>
            <p:nvPr/>
          </p:nvGrpSpPr>
          <p:grpSpPr bwMode="auto">
            <a:xfrm>
              <a:off x="140" y="1080"/>
              <a:ext cx="675" cy="400"/>
              <a:chOff x="384" y="336"/>
              <a:chExt cx="4944" cy="2928"/>
            </a:xfrm>
          </p:grpSpPr>
          <p:sp>
            <p:nvSpPr>
              <p:cNvPr id="502064" name="Rectangle 30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65" name="Line 30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66" name="Oval 30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67" name="Oval 30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68" name="Line 30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69" name="Line 30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70" name="Line 31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71" name="Line 31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72" name="Line 31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73" name="Arc 31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2074" name="Group 314"/>
            <p:cNvGrpSpPr>
              <a:grpSpLocks/>
            </p:cNvGrpSpPr>
            <p:nvPr/>
          </p:nvGrpSpPr>
          <p:grpSpPr bwMode="auto">
            <a:xfrm>
              <a:off x="1090" y="1080"/>
              <a:ext cx="675" cy="400"/>
              <a:chOff x="384" y="336"/>
              <a:chExt cx="4944" cy="2928"/>
            </a:xfrm>
          </p:grpSpPr>
          <p:sp>
            <p:nvSpPr>
              <p:cNvPr id="502075" name="Rectangle 31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76" name="Line 31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77" name="Oval 31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78" name="Oval 31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79" name="Line 31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80" name="Line 32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81" name="Line 32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82" name="Line 32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83" name="Line 32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84" name="Arc 32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2085" name="Group 325"/>
            <p:cNvGrpSpPr>
              <a:grpSpLocks/>
            </p:cNvGrpSpPr>
            <p:nvPr/>
          </p:nvGrpSpPr>
          <p:grpSpPr bwMode="auto">
            <a:xfrm>
              <a:off x="2041" y="1080"/>
              <a:ext cx="675" cy="400"/>
              <a:chOff x="384" y="336"/>
              <a:chExt cx="4944" cy="2928"/>
            </a:xfrm>
          </p:grpSpPr>
          <p:sp>
            <p:nvSpPr>
              <p:cNvPr id="502086" name="Rectangle 32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87" name="Line 32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88" name="Oval 32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89" name="Oval 32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90" name="Line 33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91" name="Line 33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92" name="Line 33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93" name="Line 33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94" name="Line 33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95" name="Arc 33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2096" name="Group 336"/>
            <p:cNvGrpSpPr>
              <a:grpSpLocks/>
            </p:cNvGrpSpPr>
            <p:nvPr/>
          </p:nvGrpSpPr>
          <p:grpSpPr bwMode="auto">
            <a:xfrm>
              <a:off x="2991" y="1080"/>
              <a:ext cx="675" cy="400"/>
              <a:chOff x="384" y="336"/>
              <a:chExt cx="4944" cy="2928"/>
            </a:xfrm>
          </p:grpSpPr>
          <p:sp>
            <p:nvSpPr>
              <p:cNvPr id="502097" name="Rectangle 33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098" name="Line 33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099" name="Oval 33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100" name="Oval 34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101" name="Line 34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02" name="Line 34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03" name="Line 34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04" name="Line 34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05" name="Line 34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06" name="Arc 34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2107" name="Group 347"/>
            <p:cNvGrpSpPr>
              <a:grpSpLocks/>
            </p:cNvGrpSpPr>
            <p:nvPr/>
          </p:nvGrpSpPr>
          <p:grpSpPr bwMode="auto">
            <a:xfrm>
              <a:off x="3942" y="1080"/>
              <a:ext cx="675" cy="400"/>
              <a:chOff x="384" y="336"/>
              <a:chExt cx="4944" cy="2928"/>
            </a:xfrm>
          </p:grpSpPr>
          <p:sp>
            <p:nvSpPr>
              <p:cNvPr id="502108" name="Rectangle 34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109" name="Line 34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10" name="Oval 35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111" name="Oval 35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112" name="Line 35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13" name="Line 35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14" name="Line 35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15" name="Line 35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16" name="Line 35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17" name="Arc 35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2118" name="Group 358"/>
            <p:cNvGrpSpPr>
              <a:grpSpLocks/>
            </p:cNvGrpSpPr>
            <p:nvPr/>
          </p:nvGrpSpPr>
          <p:grpSpPr bwMode="auto">
            <a:xfrm>
              <a:off x="4893" y="1080"/>
              <a:ext cx="675" cy="400"/>
              <a:chOff x="384" y="336"/>
              <a:chExt cx="4944" cy="2928"/>
            </a:xfrm>
          </p:grpSpPr>
          <p:sp>
            <p:nvSpPr>
              <p:cNvPr id="502119" name="Rectangle 35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120" name="Line 36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21" name="Oval 36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122" name="Oval 36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123" name="Line 36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24" name="Line 36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25" name="Line 36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26" name="Line 36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27" name="Line 36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128" name="Arc 36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spTree>
    <p:extLst>
      <p:ext uri="{BB962C8B-B14F-4D97-AF65-F5344CB8AC3E}">
        <p14:creationId xmlns:p14="http://schemas.microsoft.com/office/powerpoint/2010/main" val="14317526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0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9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18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17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solidFill>
                  <a:srgbClr val="000000"/>
                </a:solidFill>
              </a:rPr>
              <a:t>Ewald’s “mosaic” picture</a:t>
            </a:r>
          </a:p>
        </p:txBody>
      </p:sp>
      <p:grpSp>
        <p:nvGrpSpPr>
          <p:cNvPr id="502787" name="Group 3"/>
          <p:cNvGrpSpPr>
            <a:grpSpLocks/>
          </p:cNvGrpSpPr>
          <p:nvPr/>
        </p:nvGrpSpPr>
        <p:grpSpPr bwMode="auto">
          <a:xfrm>
            <a:off x="0" y="1582738"/>
            <a:ext cx="9086850" cy="5216525"/>
            <a:chOff x="0" y="997"/>
            <a:chExt cx="5724" cy="3286"/>
          </a:xfrm>
        </p:grpSpPr>
        <p:sp>
          <p:nvSpPr>
            <p:cNvPr id="502788"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789"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790"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791"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792"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793"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794"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795"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796"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797"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798"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799"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00"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01"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02"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03"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04"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05"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06"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07"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08"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09"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10"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11"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12"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13"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14"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15"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16"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817"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502818" name="Group 34"/>
          <p:cNvGrpSpPr>
            <a:grpSpLocks/>
          </p:cNvGrpSpPr>
          <p:nvPr/>
        </p:nvGrpSpPr>
        <p:grpSpPr bwMode="auto">
          <a:xfrm>
            <a:off x="3094038" y="3776663"/>
            <a:ext cx="1433512" cy="995362"/>
            <a:chOff x="1949" y="2379"/>
            <a:chExt cx="903" cy="627"/>
          </a:xfrm>
        </p:grpSpPr>
        <p:sp>
          <p:nvSpPr>
            <p:cNvPr id="502819" name="Text Box 35"/>
            <p:cNvSpPr txBox="1">
              <a:spLocks noChangeArrowheads="1"/>
            </p:cNvSpPr>
            <p:nvPr/>
          </p:nvSpPr>
          <p:spPr bwMode="auto">
            <a:xfrm>
              <a:off x="2120" y="2379"/>
              <a:ext cx="732" cy="4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What is</a:t>
              </a:r>
            </a:p>
            <a:p>
              <a:r>
                <a:rPr lang="en-US" altLang="en-US">
                  <a:solidFill>
                    <a:srgbClr val="000000"/>
                  </a:solidFill>
                </a:rPr>
                <a:t>this stuff?</a:t>
              </a:r>
            </a:p>
          </p:txBody>
        </p:sp>
        <p:sp>
          <p:nvSpPr>
            <p:cNvPr id="502820" name="Freeform 36"/>
            <p:cNvSpPr>
              <a:spLocks/>
            </p:cNvSpPr>
            <p:nvPr/>
          </p:nvSpPr>
          <p:spPr bwMode="auto">
            <a:xfrm>
              <a:off x="1949" y="2746"/>
              <a:ext cx="205" cy="260"/>
            </a:xfrm>
            <a:custGeom>
              <a:avLst/>
              <a:gdLst>
                <a:gd name="T0" fmla="*/ 205 w 205"/>
                <a:gd name="T1" fmla="*/ 0 h 260"/>
                <a:gd name="T2" fmla="*/ 174 w 205"/>
                <a:gd name="T3" fmla="*/ 102 h 260"/>
                <a:gd name="T4" fmla="*/ 95 w 205"/>
                <a:gd name="T5" fmla="*/ 118 h 260"/>
                <a:gd name="T6" fmla="*/ 0 w 205"/>
                <a:gd name="T7" fmla="*/ 260 h 260"/>
              </a:gdLst>
              <a:ahLst/>
              <a:cxnLst>
                <a:cxn ang="0">
                  <a:pos x="T0" y="T1"/>
                </a:cxn>
                <a:cxn ang="0">
                  <a:pos x="T2" y="T3"/>
                </a:cxn>
                <a:cxn ang="0">
                  <a:pos x="T4" y="T5"/>
                </a:cxn>
                <a:cxn ang="0">
                  <a:pos x="T6" y="T7"/>
                </a:cxn>
              </a:cxnLst>
              <a:rect l="0" t="0" r="r" b="b"/>
              <a:pathLst>
                <a:path w="205" h="260">
                  <a:moveTo>
                    <a:pt x="205" y="0"/>
                  </a:moveTo>
                  <a:cubicBezTo>
                    <a:pt x="200" y="17"/>
                    <a:pt x="192" y="82"/>
                    <a:pt x="174" y="102"/>
                  </a:cubicBezTo>
                  <a:cubicBezTo>
                    <a:pt x="156" y="122"/>
                    <a:pt x="124" y="92"/>
                    <a:pt x="95" y="118"/>
                  </a:cubicBezTo>
                  <a:cubicBezTo>
                    <a:pt x="66" y="144"/>
                    <a:pt x="43" y="222"/>
                    <a:pt x="0" y="260"/>
                  </a:cubicBezTo>
                </a:path>
              </a:pathLst>
            </a:custGeom>
            <a:noFill/>
            <a:ln w="508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pic>
        <p:nvPicPr>
          <p:cNvPr id="502821" name="Picture 37" descr="RAD_DAMAGE1"/>
          <p:cNvPicPr>
            <a:picLocks noChangeAspect="1" noChangeArrowheads="1"/>
          </p:cNvPicPr>
          <p:nvPr/>
        </p:nvPicPr>
        <p:blipFill>
          <a:blip r:embed="rId2">
            <a:extLst>
              <a:ext uri="{28A0092B-C50C-407E-A947-70E740481C1C}">
                <a14:useLocalDpi xmlns:a14="http://schemas.microsoft.com/office/drawing/2010/main" val="0"/>
              </a:ext>
            </a:extLst>
          </a:blip>
          <a:srcRect l="27147" t="25850" r="31297" b="27811"/>
          <a:stretch>
            <a:fillRect/>
          </a:stretch>
        </p:blipFill>
        <p:spPr bwMode="auto">
          <a:xfrm>
            <a:off x="4546600" y="2844800"/>
            <a:ext cx="4179888"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3179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2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5028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Text Box 2"/>
          <p:cNvSpPr txBox="1">
            <a:spLocks noChangeArrowheads="1"/>
          </p:cNvSpPr>
          <p:nvPr/>
        </p:nvSpPr>
        <p:spPr bwMode="auto">
          <a:xfrm>
            <a:off x="765175" y="269875"/>
            <a:ext cx="7461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solidFill>
                  <a:srgbClr val="000000"/>
                </a:solidFill>
              </a:rPr>
              <a:t>Darwin’s original picture</a:t>
            </a:r>
          </a:p>
        </p:txBody>
      </p:sp>
      <p:grpSp>
        <p:nvGrpSpPr>
          <p:cNvPr id="503811" name="Group 3"/>
          <p:cNvGrpSpPr>
            <a:grpSpLocks/>
          </p:cNvGrpSpPr>
          <p:nvPr/>
        </p:nvGrpSpPr>
        <p:grpSpPr bwMode="auto">
          <a:xfrm>
            <a:off x="-1433513" y="1246188"/>
            <a:ext cx="12114213" cy="6156325"/>
            <a:chOff x="-903" y="785"/>
            <a:chExt cx="7631" cy="3878"/>
          </a:xfrm>
        </p:grpSpPr>
        <p:sp>
          <p:nvSpPr>
            <p:cNvPr id="503812" name="Freeform 4"/>
            <p:cNvSpPr>
              <a:spLocks/>
            </p:cNvSpPr>
            <p:nvPr/>
          </p:nvSpPr>
          <p:spPr bwMode="auto">
            <a:xfrm>
              <a:off x="-903" y="785"/>
              <a:ext cx="7631" cy="3878"/>
            </a:xfrm>
            <a:custGeom>
              <a:avLst/>
              <a:gdLst>
                <a:gd name="T0" fmla="*/ 6893 w 7631"/>
                <a:gd name="T1" fmla="*/ 507 h 3878"/>
                <a:gd name="T2" fmla="*/ 6885 w 7631"/>
                <a:gd name="T3" fmla="*/ 663 h 3878"/>
                <a:gd name="T4" fmla="*/ 6893 w 7631"/>
                <a:gd name="T5" fmla="*/ 3395 h 3878"/>
                <a:gd name="T6" fmla="*/ 6860 w 7631"/>
                <a:gd name="T7" fmla="*/ 3560 h 3878"/>
                <a:gd name="T8" fmla="*/ 6819 w 7631"/>
                <a:gd name="T9" fmla="*/ 3683 h 3878"/>
                <a:gd name="T10" fmla="*/ 6655 w 7631"/>
                <a:gd name="T11" fmla="*/ 3700 h 3878"/>
                <a:gd name="T12" fmla="*/ 961 w 7631"/>
                <a:gd name="T13" fmla="*/ 3708 h 3878"/>
                <a:gd name="T14" fmla="*/ 887 w 7631"/>
                <a:gd name="T15" fmla="*/ 3700 h 3878"/>
                <a:gd name="T16" fmla="*/ 812 w 7631"/>
                <a:gd name="T17" fmla="*/ 3658 h 3878"/>
                <a:gd name="T18" fmla="*/ 714 w 7631"/>
                <a:gd name="T19" fmla="*/ 3362 h 3878"/>
                <a:gd name="T20" fmla="*/ 714 w 7631"/>
                <a:gd name="T21" fmla="*/ 3239 h 3878"/>
                <a:gd name="T22" fmla="*/ 722 w 7631"/>
                <a:gd name="T23" fmla="*/ 490 h 3878"/>
                <a:gd name="T24" fmla="*/ 755 w 7631"/>
                <a:gd name="T25" fmla="*/ 301 h 3878"/>
                <a:gd name="T26" fmla="*/ 941 w 7631"/>
                <a:gd name="T27" fmla="*/ 228 h 3878"/>
                <a:gd name="T28" fmla="*/ 1800 w 7631"/>
                <a:gd name="T29" fmla="*/ 186 h 3878"/>
                <a:gd name="T30" fmla="*/ 2746 w 7631"/>
                <a:gd name="T31" fmla="*/ 211 h 3878"/>
                <a:gd name="T32" fmla="*/ 3709 w 7631"/>
                <a:gd name="T33" fmla="*/ 178 h 3878"/>
                <a:gd name="T34" fmla="*/ 4672 w 7631"/>
                <a:gd name="T35" fmla="*/ 211 h 3878"/>
                <a:gd name="T36" fmla="*/ 5618 w 7631"/>
                <a:gd name="T37" fmla="*/ 178 h 3878"/>
                <a:gd name="T38" fmla="*/ 6614 w 7631"/>
                <a:gd name="T39" fmla="*/ 213 h 3878"/>
                <a:gd name="T40" fmla="*/ 6770 w 7631"/>
                <a:gd name="T41" fmla="*/ 194 h 3878"/>
                <a:gd name="T42" fmla="*/ 6914 w 7631"/>
                <a:gd name="T43" fmla="*/ 205 h 3878"/>
                <a:gd name="T44" fmla="*/ 6893 w 7631"/>
                <a:gd name="T45" fmla="*/ 507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31" h="3878">
                  <a:moveTo>
                    <a:pt x="6893" y="507"/>
                  </a:moveTo>
                  <a:cubicBezTo>
                    <a:pt x="6892" y="533"/>
                    <a:pt x="6885" y="182"/>
                    <a:pt x="6885" y="663"/>
                  </a:cubicBezTo>
                  <a:cubicBezTo>
                    <a:pt x="6885" y="1144"/>
                    <a:pt x="6897" y="2912"/>
                    <a:pt x="6893" y="3395"/>
                  </a:cubicBezTo>
                  <a:cubicBezTo>
                    <a:pt x="6889" y="3878"/>
                    <a:pt x="6872" y="3512"/>
                    <a:pt x="6860" y="3560"/>
                  </a:cubicBezTo>
                  <a:cubicBezTo>
                    <a:pt x="6848" y="3608"/>
                    <a:pt x="6853" y="3660"/>
                    <a:pt x="6819" y="3683"/>
                  </a:cubicBezTo>
                  <a:cubicBezTo>
                    <a:pt x="6785" y="3706"/>
                    <a:pt x="7631" y="3696"/>
                    <a:pt x="6655" y="3700"/>
                  </a:cubicBezTo>
                  <a:cubicBezTo>
                    <a:pt x="5679" y="3704"/>
                    <a:pt x="1922" y="3708"/>
                    <a:pt x="961" y="3708"/>
                  </a:cubicBezTo>
                  <a:cubicBezTo>
                    <a:pt x="0" y="3708"/>
                    <a:pt x="912" y="3708"/>
                    <a:pt x="887" y="3700"/>
                  </a:cubicBezTo>
                  <a:cubicBezTo>
                    <a:pt x="862" y="3692"/>
                    <a:pt x="841" y="3714"/>
                    <a:pt x="812" y="3658"/>
                  </a:cubicBezTo>
                  <a:cubicBezTo>
                    <a:pt x="783" y="3602"/>
                    <a:pt x="730" y="3432"/>
                    <a:pt x="714" y="3362"/>
                  </a:cubicBezTo>
                  <a:cubicBezTo>
                    <a:pt x="698" y="3292"/>
                    <a:pt x="713" y="3718"/>
                    <a:pt x="714" y="3239"/>
                  </a:cubicBezTo>
                  <a:cubicBezTo>
                    <a:pt x="715" y="2760"/>
                    <a:pt x="715" y="980"/>
                    <a:pt x="722" y="490"/>
                  </a:cubicBezTo>
                  <a:cubicBezTo>
                    <a:pt x="729" y="0"/>
                    <a:pt x="719" y="345"/>
                    <a:pt x="755" y="301"/>
                  </a:cubicBezTo>
                  <a:cubicBezTo>
                    <a:pt x="791" y="257"/>
                    <a:pt x="767" y="247"/>
                    <a:pt x="941" y="228"/>
                  </a:cubicBezTo>
                  <a:cubicBezTo>
                    <a:pt x="1115" y="209"/>
                    <a:pt x="1499" y="189"/>
                    <a:pt x="1800" y="186"/>
                  </a:cubicBezTo>
                  <a:cubicBezTo>
                    <a:pt x="2101" y="183"/>
                    <a:pt x="2428" y="212"/>
                    <a:pt x="2746" y="211"/>
                  </a:cubicBezTo>
                  <a:cubicBezTo>
                    <a:pt x="3064" y="210"/>
                    <a:pt x="3388" y="178"/>
                    <a:pt x="3709" y="178"/>
                  </a:cubicBezTo>
                  <a:cubicBezTo>
                    <a:pt x="4030" y="178"/>
                    <a:pt x="4354" y="211"/>
                    <a:pt x="4672" y="211"/>
                  </a:cubicBezTo>
                  <a:cubicBezTo>
                    <a:pt x="4990" y="211"/>
                    <a:pt x="5294" y="178"/>
                    <a:pt x="5618" y="178"/>
                  </a:cubicBezTo>
                  <a:cubicBezTo>
                    <a:pt x="5942" y="178"/>
                    <a:pt x="6422" y="210"/>
                    <a:pt x="6614" y="213"/>
                  </a:cubicBezTo>
                  <a:cubicBezTo>
                    <a:pt x="6806" y="216"/>
                    <a:pt x="6720" y="195"/>
                    <a:pt x="6770" y="194"/>
                  </a:cubicBezTo>
                  <a:cubicBezTo>
                    <a:pt x="6820" y="193"/>
                    <a:pt x="6884" y="203"/>
                    <a:pt x="6914" y="205"/>
                  </a:cubicBezTo>
                  <a:cubicBezTo>
                    <a:pt x="6914" y="205"/>
                    <a:pt x="6893" y="507"/>
                    <a:pt x="6893" y="507"/>
                  </a:cubicBezTo>
                  <a:close/>
                </a:path>
              </a:pathLst>
            </a:custGeom>
            <a:solidFill>
              <a:srgbClr val="D7AE8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3813" name="Freeform 5"/>
            <p:cNvSpPr>
              <a:spLocks/>
            </p:cNvSpPr>
            <p:nvPr/>
          </p:nvSpPr>
          <p:spPr bwMode="auto">
            <a:xfrm>
              <a:off x="-166" y="1567"/>
              <a:ext cx="6163" cy="64"/>
            </a:xfrm>
            <a:custGeom>
              <a:avLst/>
              <a:gdLst>
                <a:gd name="T0" fmla="*/ 0 w 6163"/>
                <a:gd name="T1" fmla="*/ 58 h 64"/>
                <a:gd name="T2" fmla="*/ 190 w 6163"/>
                <a:gd name="T3" fmla="*/ 58 h 64"/>
                <a:gd name="T4" fmla="*/ 1097 w 6163"/>
                <a:gd name="T5" fmla="*/ 19 h 64"/>
                <a:gd name="T6" fmla="*/ 2036 w 6163"/>
                <a:gd name="T7" fmla="*/ 35 h 64"/>
                <a:gd name="T8" fmla="*/ 3022 w 6163"/>
                <a:gd name="T9" fmla="*/ 27 h 64"/>
                <a:gd name="T10" fmla="*/ 3946 w 6163"/>
                <a:gd name="T11" fmla="*/ 27 h 64"/>
                <a:gd name="T12" fmla="*/ 4900 w 6163"/>
                <a:gd name="T13" fmla="*/ 3 h 64"/>
                <a:gd name="T14" fmla="*/ 5863 w 6163"/>
                <a:gd name="T15" fmla="*/ 43 h 64"/>
                <a:gd name="T16" fmla="*/ 6163 w 6163"/>
                <a:gd name="T17"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64">
                  <a:moveTo>
                    <a:pt x="0" y="58"/>
                  </a:moveTo>
                  <a:cubicBezTo>
                    <a:pt x="3" y="60"/>
                    <a:pt x="7" y="64"/>
                    <a:pt x="190" y="58"/>
                  </a:cubicBezTo>
                  <a:cubicBezTo>
                    <a:pt x="373" y="52"/>
                    <a:pt x="789" y="23"/>
                    <a:pt x="1097" y="19"/>
                  </a:cubicBezTo>
                  <a:cubicBezTo>
                    <a:pt x="1405" y="15"/>
                    <a:pt x="1715" y="34"/>
                    <a:pt x="2036" y="35"/>
                  </a:cubicBezTo>
                  <a:cubicBezTo>
                    <a:pt x="2357" y="36"/>
                    <a:pt x="2704" y="28"/>
                    <a:pt x="3022" y="27"/>
                  </a:cubicBezTo>
                  <a:cubicBezTo>
                    <a:pt x="3340" y="26"/>
                    <a:pt x="3633" y="31"/>
                    <a:pt x="3946" y="27"/>
                  </a:cubicBezTo>
                  <a:cubicBezTo>
                    <a:pt x="4259" y="23"/>
                    <a:pt x="4581" y="0"/>
                    <a:pt x="4900" y="3"/>
                  </a:cubicBezTo>
                  <a:cubicBezTo>
                    <a:pt x="5219" y="6"/>
                    <a:pt x="5653" y="38"/>
                    <a:pt x="5863" y="43"/>
                  </a:cubicBezTo>
                  <a:cubicBezTo>
                    <a:pt x="6073" y="48"/>
                    <a:pt x="6115"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3814" name="Freeform 6"/>
            <p:cNvSpPr>
              <a:spLocks/>
            </p:cNvSpPr>
            <p:nvPr/>
          </p:nvSpPr>
          <p:spPr bwMode="auto">
            <a:xfrm>
              <a:off x="-181" y="2223"/>
              <a:ext cx="6163" cy="88"/>
            </a:xfrm>
            <a:custGeom>
              <a:avLst/>
              <a:gdLst>
                <a:gd name="T0" fmla="*/ 0 w 6163"/>
                <a:gd name="T1" fmla="*/ 58 h 88"/>
                <a:gd name="T2" fmla="*/ 190 w 6163"/>
                <a:gd name="T3" fmla="*/ 58 h 88"/>
                <a:gd name="T4" fmla="*/ 1127 w 6163"/>
                <a:gd name="T5" fmla="*/ 56 h 88"/>
                <a:gd name="T6" fmla="*/ 2098 w 6163"/>
                <a:gd name="T7" fmla="*/ 23 h 88"/>
                <a:gd name="T8" fmla="*/ 3028 w 6163"/>
                <a:gd name="T9" fmla="*/ 48 h 88"/>
                <a:gd name="T10" fmla="*/ 3974 w 6163"/>
                <a:gd name="T11" fmla="*/ 81 h 88"/>
                <a:gd name="T12" fmla="*/ 4970 w 6163"/>
                <a:gd name="T13" fmla="*/ 7 h 88"/>
                <a:gd name="T14" fmla="*/ 5908 w 6163"/>
                <a:gd name="T15" fmla="*/ 40 h 88"/>
                <a:gd name="T16" fmla="*/ 6163 w 6163"/>
                <a:gd name="T17"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88">
                  <a:moveTo>
                    <a:pt x="0" y="58"/>
                  </a:moveTo>
                  <a:cubicBezTo>
                    <a:pt x="3" y="60"/>
                    <a:pt x="2" y="58"/>
                    <a:pt x="190" y="58"/>
                  </a:cubicBezTo>
                  <a:cubicBezTo>
                    <a:pt x="378" y="58"/>
                    <a:pt x="809" y="62"/>
                    <a:pt x="1127" y="56"/>
                  </a:cubicBezTo>
                  <a:cubicBezTo>
                    <a:pt x="1445" y="50"/>
                    <a:pt x="1781" y="24"/>
                    <a:pt x="2098" y="23"/>
                  </a:cubicBezTo>
                  <a:cubicBezTo>
                    <a:pt x="2415" y="22"/>
                    <a:pt x="2715" y="38"/>
                    <a:pt x="3028" y="48"/>
                  </a:cubicBezTo>
                  <a:cubicBezTo>
                    <a:pt x="3341" y="58"/>
                    <a:pt x="3650" y="88"/>
                    <a:pt x="3974" y="81"/>
                  </a:cubicBezTo>
                  <a:cubicBezTo>
                    <a:pt x="4298" y="74"/>
                    <a:pt x="4648" y="14"/>
                    <a:pt x="4970" y="7"/>
                  </a:cubicBezTo>
                  <a:cubicBezTo>
                    <a:pt x="5292" y="0"/>
                    <a:pt x="5709" y="35"/>
                    <a:pt x="5908" y="40"/>
                  </a:cubicBezTo>
                  <a:cubicBezTo>
                    <a:pt x="6107" y="45"/>
                    <a:pt x="6110"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3815" name="Freeform 7"/>
            <p:cNvSpPr>
              <a:spLocks/>
            </p:cNvSpPr>
            <p:nvPr/>
          </p:nvSpPr>
          <p:spPr bwMode="auto">
            <a:xfrm>
              <a:off x="-187" y="2928"/>
              <a:ext cx="6163" cy="54"/>
            </a:xfrm>
            <a:custGeom>
              <a:avLst/>
              <a:gdLst>
                <a:gd name="T0" fmla="*/ 0 w 6163"/>
                <a:gd name="T1" fmla="*/ 41 h 54"/>
                <a:gd name="T2" fmla="*/ 220 w 6163"/>
                <a:gd name="T3" fmla="*/ 34 h 54"/>
                <a:gd name="T4" fmla="*/ 1109 w 6163"/>
                <a:gd name="T5" fmla="*/ 18 h 54"/>
                <a:gd name="T6" fmla="*/ 2063 w 6163"/>
                <a:gd name="T7" fmla="*/ 51 h 54"/>
                <a:gd name="T8" fmla="*/ 3034 w 6163"/>
                <a:gd name="T9" fmla="*/ 1 h 54"/>
                <a:gd name="T10" fmla="*/ 3980 w 6163"/>
                <a:gd name="T11" fmla="*/ 43 h 54"/>
                <a:gd name="T12" fmla="*/ 4951 w 6163"/>
                <a:gd name="T13" fmla="*/ 26 h 54"/>
                <a:gd name="T14" fmla="*/ 5914 w 6163"/>
                <a:gd name="T15" fmla="*/ 26 h 54"/>
                <a:gd name="T16" fmla="*/ 6163 w 6163"/>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54">
                  <a:moveTo>
                    <a:pt x="0" y="41"/>
                  </a:moveTo>
                  <a:cubicBezTo>
                    <a:pt x="37" y="40"/>
                    <a:pt x="35" y="38"/>
                    <a:pt x="220" y="34"/>
                  </a:cubicBezTo>
                  <a:cubicBezTo>
                    <a:pt x="405" y="30"/>
                    <a:pt x="802" y="15"/>
                    <a:pt x="1109" y="18"/>
                  </a:cubicBezTo>
                  <a:cubicBezTo>
                    <a:pt x="1416" y="21"/>
                    <a:pt x="1742" y="54"/>
                    <a:pt x="2063" y="51"/>
                  </a:cubicBezTo>
                  <a:cubicBezTo>
                    <a:pt x="2384" y="48"/>
                    <a:pt x="2715" y="2"/>
                    <a:pt x="3034" y="1"/>
                  </a:cubicBezTo>
                  <a:cubicBezTo>
                    <a:pt x="3353" y="0"/>
                    <a:pt x="3661" y="39"/>
                    <a:pt x="3980" y="43"/>
                  </a:cubicBezTo>
                  <a:cubicBezTo>
                    <a:pt x="4299" y="47"/>
                    <a:pt x="4629" y="29"/>
                    <a:pt x="4951" y="26"/>
                  </a:cubicBezTo>
                  <a:cubicBezTo>
                    <a:pt x="5273" y="23"/>
                    <a:pt x="5712" y="27"/>
                    <a:pt x="5914" y="26"/>
                  </a:cubicBezTo>
                  <a:cubicBezTo>
                    <a:pt x="6116" y="25"/>
                    <a:pt x="6111" y="20"/>
                    <a:pt x="6163"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3816" name="Freeform 8"/>
            <p:cNvSpPr>
              <a:spLocks/>
            </p:cNvSpPr>
            <p:nvPr/>
          </p:nvSpPr>
          <p:spPr bwMode="auto">
            <a:xfrm>
              <a:off x="-200" y="3547"/>
              <a:ext cx="6163" cy="119"/>
            </a:xfrm>
            <a:custGeom>
              <a:avLst/>
              <a:gdLst>
                <a:gd name="T0" fmla="*/ 0 w 6163"/>
                <a:gd name="T1" fmla="*/ 105 h 119"/>
                <a:gd name="T2" fmla="*/ 190 w 6163"/>
                <a:gd name="T3" fmla="*/ 105 h 119"/>
                <a:gd name="T4" fmla="*/ 1072 w 6163"/>
                <a:gd name="T5" fmla="*/ 82 h 119"/>
                <a:gd name="T6" fmla="*/ 2068 w 6163"/>
                <a:gd name="T7" fmla="*/ 74 h 119"/>
                <a:gd name="T8" fmla="*/ 3039 w 6163"/>
                <a:gd name="T9" fmla="*/ 0 h 119"/>
                <a:gd name="T10" fmla="*/ 3977 w 6163"/>
                <a:gd name="T11" fmla="*/ 74 h 119"/>
                <a:gd name="T12" fmla="*/ 4899 w 6163"/>
                <a:gd name="T13" fmla="*/ 115 h 119"/>
                <a:gd name="T14" fmla="*/ 5894 w 6163"/>
                <a:gd name="T15" fmla="*/ 49 h 119"/>
                <a:gd name="T16" fmla="*/ 6163 w 6163"/>
                <a:gd name="T17" fmla="*/ 8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119">
                  <a:moveTo>
                    <a:pt x="0" y="105"/>
                  </a:moveTo>
                  <a:cubicBezTo>
                    <a:pt x="3" y="107"/>
                    <a:pt x="11" y="109"/>
                    <a:pt x="190" y="105"/>
                  </a:cubicBezTo>
                  <a:cubicBezTo>
                    <a:pt x="369" y="101"/>
                    <a:pt x="759" y="87"/>
                    <a:pt x="1072" y="82"/>
                  </a:cubicBezTo>
                  <a:cubicBezTo>
                    <a:pt x="1385" y="77"/>
                    <a:pt x="1740" y="88"/>
                    <a:pt x="2068" y="74"/>
                  </a:cubicBezTo>
                  <a:cubicBezTo>
                    <a:pt x="2396" y="60"/>
                    <a:pt x="2721" y="0"/>
                    <a:pt x="3039" y="0"/>
                  </a:cubicBezTo>
                  <a:cubicBezTo>
                    <a:pt x="3357" y="0"/>
                    <a:pt x="3667" y="55"/>
                    <a:pt x="3977" y="74"/>
                  </a:cubicBezTo>
                  <a:cubicBezTo>
                    <a:pt x="4287" y="93"/>
                    <a:pt x="4580" y="119"/>
                    <a:pt x="4899" y="115"/>
                  </a:cubicBezTo>
                  <a:cubicBezTo>
                    <a:pt x="5218" y="111"/>
                    <a:pt x="5683" y="55"/>
                    <a:pt x="5894" y="49"/>
                  </a:cubicBezTo>
                  <a:cubicBezTo>
                    <a:pt x="6105" y="43"/>
                    <a:pt x="6107" y="75"/>
                    <a:pt x="6163"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3817" name="Freeform 9"/>
            <p:cNvSpPr>
              <a:spLocks/>
            </p:cNvSpPr>
            <p:nvPr/>
          </p:nvSpPr>
          <p:spPr bwMode="auto">
            <a:xfrm>
              <a:off x="905" y="979"/>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3818" name="Freeform 10"/>
            <p:cNvSpPr>
              <a:spLocks/>
            </p:cNvSpPr>
            <p:nvPr/>
          </p:nvSpPr>
          <p:spPr bwMode="auto">
            <a:xfrm>
              <a:off x="1857" y="1001"/>
              <a:ext cx="69" cy="3456"/>
            </a:xfrm>
            <a:custGeom>
              <a:avLst/>
              <a:gdLst>
                <a:gd name="T0" fmla="*/ 0 w 69"/>
                <a:gd name="T1" fmla="*/ 0 h 3456"/>
                <a:gd name="T2" fmla="*/ 11 w 69"/>
                <a:gd name="T3" fmla="*/ 636 h 3456"/>
                <a:gd name="T4" fmla="*/ 68 w 69"/>
                <a:gd name="T5" fmla="*/ 1229 h 3456"/>
                <a:gd name="T6" fmla="*/ 19 w 69"/>
                <a:gd name="T7" fmla="*/ 1961 h 3456"/>
                <a:gd name="T8" fmla="*/ 11 w 69"/>
                <a:gd name="T9" fmla="*/ 2587 h 3456"/>
                <a:gd name="T10" fmla="*/ 41 w 69"/>
                <a:gd name="T11" fmla="*/ 3308 h 3456"/>
                <a:gd name="T12" fmla="*/ 41 w 69"/>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69" h="3456">
                  <a:moveTo>
                    <a:pt x="0" y="0"/>
                  </a:moveTo>
                  <a:cubicBezTo>
                    <a:pt x="2" y="106"/>
                    <a:pt x="0" y="431"/>
                    <a:pt x="11" y="636"/>
                  </a:cubicBezTo>
                  <a:cubicBezTo>
                    <a:pt x="22" y="841"/>
                    <a:pt x="67" y="1008"/>
                    <a:pt x="68" y="1229"/>
                  </a:cubicBezTo>
                  <a:cubicBezTo>
                    <a:pt x="69" y="1450"/>
                    <a:pt x="28" y="1735"/>
                    <a:pt x="19" y="1961"/>
                  </a:cubicBezTo>
                  <a:cubicBezTo>
                    <a:pt x="10" y="2187"/>
                    <a:pt x="7" y="2363"/>
                    <a:pt x="11" y="2587"/>
                  </a:cubicBezTo>
                  <a:cubicBezTo>
                    <a:pt x="15" y="2811"/>
                    <a:pt x="36" y="3163"/>
                    <a:pt x="41" y="3308"/>
                  </a:cubicBezTo>
                  <a:cubicBezTo>
                    <a:pt x="46" y="3453"/>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3819" name="Freeform 11"/>
            <p:cNvSpPr>
              <a:spLocks/>
            </p:cNvSpPr>
            <p:nvPr/>
          </p:nvSpPr>
          <p:spPr bwMode="auto">
            <a:xfrm>
              <a:off x="2803" y="960"/>
              <a:ext cx="61" cy="3465"/>
            </a:xfrm>
            <a:custGeom>
              <a:avLst/>
              <a:gdLst>
                <a:gd name="T0" fmla="*/ 0 w 61"/>
                <a:gd name="T1" fmla="*/ 0 h 3465"/>
                <a:gd name="T2" fmla="*/ 36 w 61"/>
                <a:gd name="T3" fmla="*/ 620 h 3465"/>
                <a:gd name="T4" fmla="*/ 52 w 61"/>
                <a:gd name="T5" fmla="*/ 1295 h 3465"/>
                <a:gd name="T6" fmla="*/ 52 w 61"/>
                <a:gd name="T7" fmla="*/ 1978 h 3465"/>
                <a:gd name="T8" fmla="*/ 44 w 61"/>
                <a:gd name="T9" fmla="*/ 2578 h 3465"/>
                <a:gd name="T10" fmla="*/ 61 w 61"/>
                <a:gd name="T11" fmla="*/ 3319 h 3465"/>
                <a:gd name="T12" fmla="*/ 41 w 61"/>
                <a:gd name="T13" fmla="*/ 3456 h 3465"/>
              </a:gdLst>
              <a:ahLst/>
              <a:cxnLst>
                <a:cxn ang="0">
                  <a:pos x="T0" y="T1"/>
                </a:cxn>
                <a:cxn ang="0">
                  <a:pos x="T2" y="T3"/>
                </a:cxn>
                <a:cxn ang="0">
                  <a:pos x="T4" y="T5"/>
                </a:cxn>
                <a:cxn ang="0">
                  <a:pos x="T6" y="T7"/>
                </a:cxn>
                <a:cxn ang="0">
                  <a:pos x="T8" y="T9"/>
                </a:cxn>
                <a:cxn ang="0">
                  <a:pos x="T10" y="T11"/>
                </a:cxn>
                <a:cxn ang="0">
                  <a:pos x="T12" y="T13"/>
                </a:cxn>
              </a:cxnLst>
              <a:rect l="0" t="0" r="r" b="b"/>
              <a:pathLst>
                <a:path w="61" h="3465">
                  <a:moveTo>
                    <a:pt x="0" y="0"/>
                  </a:moveTo>
                  <a:cubicBezTo>
                    <a:pt x="6" y="103"/>
                    <a:pt x="27" y="404"/>
                    <a:pt x="36" y="620"/>
                  </a:cubicBezTo>
                  <a:cubicBezTo>
                    <a:pt x="45" y="836"/>
                    <a:pt x="49" y="1069"/>
                    <a:pt x="52" y="1295"/>
                  </a:cubicBezTo>
                  <a:cubicBezTo>
                    <a:pt x="55" y="1521"/>
                    <a:pt x="53" y="1764"/>
                    <a:pt x="52" y="1978"/>
                  </a:cubicBezTo>
                  <a:cubicBezTo>
                    <a:pt x="51" y="2192"/>
                    <a:pt x="43" y="2355"/>
                    <a:pt x="44" y="2578"/>
                  </a:cubicBezTo>
                  <a:cubicBezTo>
                    <a:pt x="45" y="2801"/>
                    <a:pt x="61" y="3173"/>
                    <a:pt x="61" y="3319"/>
                  </a:cubicBezTo>
                  <a:cubicBezTo>
                    <a:pt x="61" y="3465"/>
                    <a:pt x="45" y="3428"/>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3820" name="Freeform 12"/>
            <p:cNvSpPr>
              <a:spLocks/>
            </p:cNvSpPr>
            <p:nvPr/>
          </p:nvSpPr>
          <p:spPr bwMode="auto">
            <a:xfrm>
              <a:off x="3766" y="1009"/>
              <a:ext cx="55" cy="3456"/>
            </a:xfrm>
            <a:custGeom>
              <a:avLst/>
              <a:gdLst>
                <a:gd name="T0" fmla="*/ 8 w 55"/>
                <a:gd name="T1" fmla="*/ 0 h 3456"/>
                <a:gd name="T2" fmla="*/ 3 w 55"/>
                <a:gd name="T3" fmla="*/ 596 h 3456"/>
                <a:gd name="T4" fmla="*/ 27 w 55"/>
                <a:gd name="T5" fmla="*/ 1295 h 3456"/>
                <a:gd name="T6" fmla="*/ 19 w 55"/>
                <a:gd name="T7" fmla="*/ 1970 h 3456"/>
                <a:gd name="T8" fmla="*/ 11 w 55"/>
                <a:gd name="T9" fmla="*/ 2595 h 3456"/>
                <a:gd name="T10" fmla="*/ 49 w 55"/>
                <a:gd name="T11" fmla="*/ 3308 h 3456"/>
                <a:gd name="T12" fmla="*/ 49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8" y="0"/>
                  </a:moveTo>
                  <a:cubicBezTo>
                    <a:pt x="7" y="99"/>
                    <a:pt x="0" y="380"/>
                    <a:pt x="3" y="596"/>
                  </a:cubicBezTo>
                  <a:cubicBezTo>
                    <a:pt x="6" y="812"/>
                    <a:pt x="24" y="1066"/>
                    <a:pt x="27" y="1295"/>
                  </a:cubicBezTo>
                  <a:cubicBezTo>
                    <a:pt x="30" y="1524"/>
                    <a:pt x="22" y="1753"/>
                    <a:pt x="19" y="1970"/>
                  </a:cubicBezTo>
                  <a:cubicBezTo>
                    <a:pt x="16" y="2187"/>
                    <a:pt x="6" y="2372"/>
                    <a:pt x="11" y="2595"/>
                  </a:cubicBezTo>
                  <a:cubicBezTo>
                    <a:pt x="16" y="2818"/>
                    <a:pt x="43" y="3165"/>
                    <a:pt x="49" y="3308"/>
                  </a:cubicBezTo>
                  <a:cubicBezTo>
                    <a:pt x="55" y="3451"/>
                    <a:pt x="49" y="3446"/>
                    <a:pt x="49"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3821" name="Freeform 13"/>
            <p:cNvSpPr>
              <a:spLocks/>
            </p:cNvSpPr>
            <p:nvPr/>
          </p:nvSpPr>
          <p:spPr bwMode="auto">
            <a:xfrm>
              <a:off x="4691" y="976"/>
              <a:ext cx="140" cy="3468"/>
            </a:xfrm>
            <a:custGeom>
              <a:avLst/>
              <a:gdLst>
                <a:gd name="T0" fmla="*/ 21 w 140"/>
                <a:gd name="T1" fmla="*/ 0 h 3468"/>
                <a:gd name="T2" fmla="*/ 73 w 140"/>
                <a:gd name="T3" fmla="*/ 604 h 3468"/>
                <a:gd name="T4" fmla="*/ 98 w 140"/>
                <a:gd name="T5" fmla="*/ 1262 h 3468"/>
                <a:gd name="T6" fmla="*/ 82 w 140"/>
                <a:gd name="T7" fmla="*/ 1962 h 3468"/>
                <a:gd name="T8" fmla="*/ 8 w 140"/>
                <a:gd name="T9" fmla="*/ 2661 h 3468"/>
                <a:gd name="T10" fmla="*/ 131 w 140"/>
                <a:gd name="T11" fmla="*/ 3336 h 3468"/>
                <a:gd name="T12" fmla="*/ 62 w 140"/>
                <a:gd name="T13" fmla="*/ 3456 h 3468"/>
              </a:gdLst>
              <a:ahLst/>
              <a:cxnLst>
                <a:cxn ang="0">
                  <a:pos x="T0" y="T1"/>
                </a:cxn>
                <a:cxn ang="0">
                  <a:pos x="T2" y="T3"/>
                </a:cxn>
                <a:cxn ang="0">
                  <a:pos x="T4" y="T5"/>
                </a:cxn>
                <a:cxn ang="0">
                  <a:pos x="T6" y="T7"/>
                </a:cxn>
                <a:cxn ang="0">
                  <a:pos x="T8" y="T9"/>
                </a:cxn>
                <a:cxn ang="0">
                  <a:pos x="T10" y="T11"/>
                </a:cxn>
                <a:cxn ang="0">
                  <a:pos x="T12" y="T13"/>
                </a:cxn>
              </a:cxnLst>
              <a:rect l="0" t="0" r="r" b="b"/>
              <a:pathLst>
                <a:path w="140" h="3468">
                  <a:moveTo>
                    <a:pt x="21" y="0"/>
                  </a:moveTo>
                  <a:cubicBezTo>
                    <a:pt x="30" y="101"/>
                    <a:pt x="60" y="394"/>
                    <a:pt x="73" y="604"/>
                  </a:cubicBezTo>
                  <a:cubicBezTo>
                    <a:pt x="86" y="814"/>
                    <a:pt x="97" y="1036"/>
                    <a:pt x="98" y="1262"/>
                  </a:cubicBezTo>
                  <a:cubicBezTo>
                    <a:pt x="99" y="1488"/>
                    <a:pt x="97" y="1729"/>
                    <a:pt x="82" y="1962"/>
                  </a:cubicBezTo>
                  <a:cubicBezTo>
                    <a:pt x="67" y="2195"/>
                    <a:pt x="0" y="2432"/>
                    <a:pt x="8" y="2661"/>
                  </a:cubicBezTo>
                  <a:cubicBezTo>
                    <a:pt x="16" y="2890"/>
                    <a:pt x="122" y="3204"/>
                    <a:pt x="131" y="3336"/>
                  </a:cubicBezTo>
                  <a:cubicBezTo>
                    <a:pt x="140" y="3468"/>
                    <a:pt x="76" y="3431"/>
                    <a:pt x="62"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3822" name="Freeform 14"/>
            <p:cNvSpPr>
              <a:spLocks/>
            </p:cNvSpPr>
            <p:nvPr/>
          </p:nvSpPr>
          <p:spPr bwMode="auto">
            <a:xfrm>
              <a:off x="5691" y="1001"/>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3823" name="Freeform 15"/>
            <p:cNvSpPr>
              <a:spLocks/>
            </p:cNvSpPr>
            <p:nvPr/>
          </p:nvSpPr>
          <p:spPr bwMode="auto">
            <a:xfrm>
              <a:off x="-12" y="993"/>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Tree>
    <p:extLst>
      <p:ext uri="{BB962C8B-B14F-4D97-AF65-F5344CB8AC3E}">
        <p14:creationId xmlns:p14="http://schemas.microsoft.com/office/powerpoint/2010/main" val="374896187"/>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8" name="Picture 2" descr="D1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5400"/>
            <a:ext cx="9178926" cy="7199313"/>
          </a:xfrm>
          <a:prstGeom prst="rect">
            <a:avLst/>
          </a:prstGeom>
          <a:noFill/>
          <a:extLst>
            <a:ext uri="{909E8E84-426E-40DD-AFC4-6F175D3DCCD1}">
              <a14:hiddenFill xmlns:a14="http://schemas.microsoft.com/office/drawing/2010/main">
                <a:solidFill>
                  <a:srgbClr val="FFFFFF"/>
                </a:solidFill>
              </a14:hiddenFill>
            </a:ext>
          </a:extLst>
        </p:spPr>
      </p:pic>
      <p:sp>
        <p:nvSpPr>
          <p:cNvPr id="741379" name="Text Box 3"/>
          <p:cNvSpPr txBox="1">
            <a:spLocks noChangeArrowheads="1"/>
          </p:cNvSpPr>
          <p:nvPr/>
        </p:nvSpPr>
        <p:spPr bwMode="auto">
          <a:xfrm>
            <a:off x="-15875" y="144463"/>
            <a:ext cx="91408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5400">
                <a:solidFill>
                  <a:srgbClr val="FFFFFF"/>
                </a:solidFill>
              </a:rPr>
              <a:t>“mosaicity” with visible light</a:t>
            </a:r>
          </a:p>
        </p:txBody>
      </p:sp>
    </p:spTree>
    <p:extLst>
      <p:ext uri="{BB962C8B-B14F-4D97-AF65-F5344CB8AC3E}">
        <p14:creationId xmlns:p14="http://schemas.microsoft.com/office/powerpoint/2010/main" val="555919474"/>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 </a:t>
            </a:r>
            <a:r>
              <a:rPr lang="en-US" smtClean="0">
                <a:solidFill>
                  <a:schemeClr val="bg1"/>
                </a:solidFill>
                <a:cs typeface="Arial" charset="0"/>
              </a:rPr>
              <a:t>º</a:t>
            </a:r>
          </a:p>
        </p:txBody>
      </p:sp>
    </p:spTree>
    <p:extLst>
      <p:ext uri="{BB962C8B-B14F-4D97-AF65-F5344CB8AC3E}">
        <p14:creationId xmlns:p14="http://schemas.microsoft.com/office/powerpoint/2010/main" val="293634200"/>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0.1</a:t>
            </a:r>
            <a:r>
              <a:rPr lang="en-US" smtClean="0">
                <a:solidFill>
                  <a:schemeClr val="bg1"/>
                </a:solidFill>
                <a:cs typeface="Arial" charset="0"/>
              </a:rPr>
              <a:t>º</a:t>
            </a:r>
          </a:p>
        </p:txBody>
      </p:sp>
    </p:spTree>
    <p:extLst>
      <p:ext uri="{BB962C8B-B14F-4D97-AF65-F5344CB8AC3E}">
        <p14:creationId xmlns:p14="http://schemas.microsoft.com/office/powerpoint/2010/main" val="1274254103"/>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0.2</a:t>
            </a:r>
            <a:r>
              <a:rPr lang="en-US" smtClean="0">
                <a:solidFill>
                  <a:schemeClr val="bg1"/>
                </a:solidFill>
                <a:cs typeface="Arial" charset="0"/>
              </a:rPr>
              <a:t>º</a:t>
            </a:r>
          </a:p>
        </p:txBody>
      </p:sp>
    </p:spTree>
    <p:extLst>
      <p:ext uri="{BB962C8B-B14F-4D97-AF65-F5344CB8AC3E}">
        <p14:creationId xmlns:p14="http://schemas.microsoft.com/office/powerpoint/2010/main" val="140686438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Text Box 3"/>
          <p:cNvSpPr txBox="1">
            <a:spLocks noChangeArrowheads="1"/>
          </p:cNvSpPr>
          <p:nvPr/>
        </p:nvSpPr>
        <p:spPr bwMode="auto">
          <a:xfrm>
            <a:off x="533400" y="205740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808080"/>
                </a:solidFill>
              </a:rPr>
              <a:t>   Put your crystal into the beam</a:t>
            </a:r>
          </a:p>
          <a:p>
            <a:pPr lvl="1" fontAlgn="auto">
              <a:lnSpc>
                <a:spcPct val="130000"/>
              </a:lnSpc>
              <a:spcBef>
                <a:spcPts val="0"/>
              </a:spcBef>
              <a:spcAft>
                <a:spcPts val="0"/>
              </a:spcAft>
              <a:buFontTx/>
              <a:buAutoNum type="arabicPeriod"/>
            </a:pPr>
            <a:r>
              <a:rPr lang="en-US" sz="3600">
                <a:solidFill>
                  <a:srgbClr val="FF0000"/>
                </a:solidFill>
              </a:rPr>
              <a:t>   Shoot the whole crystal</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1283730988"/>
      </p:ext>
    </p:extLst>
  </p:cSld>
  <p:clrMapOvr>
    <a:masterClrMapping/>
  </p:clrMapOvr>
  <p:transition spd="med"/>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0.4</a:t>
            </a:r>
            <a:r>
              <a:rPr lang="en-US" smtClean="0">
                <a:solidFill>
                  <a:schemeClr val="bg1"/>
                </a:solidFill>
                <a:cs typeface="Arial" charset="0"/>
              </a:rPr>
              <a:t>º</a:t>
            </a:r>
          </a:p>
        </p:txBody>
      </p:sp>
    </p:spTree>
    <p:extLst>
      <p:ext uri="{BB962C8B-B14F-4D97-AF65-F5344CB8AC3E}">
        <p14:creationId xmlns:p14="http://schemas.microsoft.com/office/powerpoint/2010/main" val="3406587997"/>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0.6</a:t>
            </a:r>
            <a:r>
              <a:rPr lang="en-US" smtClean="0">
                <a:solidFill>
                  <a:schemeClr val="bg1"/>
                </a:solidFill>
                <a:cs typeface="Arial" charset="0"/>
              </a:rPr>
              <a:t>º</a:t>
            </a:r>
          </a:p>
        </p:txBody>
      </p:sp>
    </p:spTree>
    <p:extLst>
      <p:ext uri="{BB962C8B-B14F-4D97-AF65-F5344CB8AC3E}">
        <p14:creationId xmlns:p14="http://schemas.microsoft.com/office/powerpoint/2010/main" val="252709161"/>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0.8</a:t>
            </a:r>
            <a:r>
              <a:rPr lang="en-US" smtClean="0">
                <a:solidFill>
                  <a:schemeClr val="bg1"/>
                </a:solidFill>
                <a:cs typeface="Arial" charset="0"/>
              </a:rPr>
              <a:t>º</a:t>
            </a:r>
          </a:p>
        </p:txBody>
      </p:sp>
    </p:spTree>
    <p:extLst>
      <p:ext uri="{BB962C8B-B14F-4D97-AF65-F5344CB8AC3E}">
        <p14:creationId xmlns:p14="http://schemas.microsoft.com/office/powerpoint/2010/main" val="776041372"/>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1.0</a:t>
            </a:r>
            <a:r>
              <a:rPr lang="en-US" smtClean="0">
                <a:solidFill>
                  <a:schemeClr val="bg1"/>
                </a:solidFill>
                <a:cs typeface="Arial" charset="0"/>
              </a:rPr>
              <a:t>º</a:t>
            </a:r>
          </a:p>
        </p:txBody>
      </p:sp>
    </p:spTree>
    <p:extLst>
      <p:ext uri="{BB962C8B-B14F-4D97-AF65-F5344CB8AC3E}">
        <p14:creationId xmlns:p14="http://schemas.microsoft.com/office/powerpoint/2010/main" val="2508980762"/>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1.5</a:t>
            </a:r>
            <a:r>
              <a:rPr lang="en-US" smtClean="0">
                <a:solidFill>
                  <a:schemeClr val="bg1"/>
                </a:solidFill>
                <a:cs typeface="Arial" charset="0"/>
              </a:rPr>
              <a:t>º</a:t>
            </a:r>
          </a:p>
        </p:txBody>
      </p:sp>
    </p:spTree>
    <p:extLst>
      <p:ext uri="{BB962C8B-B14F-4D97-AF65-F5344CB8AC3E}">
        <p14:creationId xmlns:p14="http://schemas.microsoft.com/office/powerpoint/2010/main" val="1072475572"/>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2.0</a:t>
            </a:r>
            <a:r>
              <a:rPr lang="en-US" smtClean="0">
                <a:solidFill>
                  <a:schemeClr val="bg1"/>
                </a:solidFill>
                <a:cs typeface="Arial" charset="0"/>
              </a:rPr>
              <a:t>º</a:t>
            </a:r>
          </a:p>
        </p:txBody>
      </p:sp>
    </p:spTree>
    <p:extLst>
      <p:ext uri="{BB962C8B-B14F-4D97-AF65-F5344CB8AC3E}">
        <p14:creationId xmlns:p14="http://schemas.microsoft.com/office/powerpoint/2010/main" val="1997983480"/>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2.5</a:t>
            </a:r>
            <a:r>
              <a:rPr lang="en-US" smtClean="0">
                <a:solidFill>
                  <a:schemeClr val="bg1"/>
                </a:solidFill>
                <a:cs typeface="Arial" charset="0"/>
              </a:rPr>
              <a:t>º</a:t>
            </a:r>
          </a:p>
        </p:txBody>
      </p:sp>
    </p:spTree>
    <p:extLst>
      <p:ext uri="{BB962C8B-B14F-4D97-AF65-F5344CB8AC3E}">
        <p14:creationId xmlns:p14="http://schemas.microsoft.com/office/powerpoint/2010/main" val="554202286"/>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3.2</a:t>
            </a:r>
            <a:r>
              <a:rPr lang="en-US" smtClean="0">
                <a:solidFill>
                  <a:schemeClr val="bg1"/>
                </a:solidFill>
                <a:cs typeface="Arial" charset="0"/>
              </a:rPr>
              <a:t>º</a:t>
            </a:r>
          </a:p>
        </p:txBody>
      </p:sp>
    </p:spTree>
    <p:extLst>
      <p:ext uri="{BB962C8B-B14F-4D97-AF65-F5344CB8AC3E}">
        <p14:creationId xmlns:p14="http://schemas.microsoft.com/office/powerpoint/2010/main" val="3913142346"/>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6.4</a:t>
            </a:r>
            <a:r>
              <a:rPr lang="en-US" smtClean="0">
                <a:solidFill>
                  <a:schemeClr val="bg1"/>
                </a:solidFill>
                <a:cs typeface="Arial" charset="0"/>
              </a:rPr>
              <a:t>º</a:t>
            </a:r>
          </a:p>
        </p:txBody>
      </p:sp>
    </p:spTree>
    <p:extLst>
      <p:ext uri="{BB962C8B-B14F-4D97-AF65-F5344CB8AC3E}">
        <p14:creationId xmlns:p14="http://schemas.microsoft.com/office/powerpoint/2010/main" val="1458346478"/>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12.8</a:t>
            </a:r>
            <a:r>
              <a:rPr lang="en-US" smtClean="0">
                <a:solidFill>
                  <a:schemeClr val="bg1"/>
                </a:solidFill>
                <a:cs typeface="Arial" charset="0"/>
              </a:rPr>
              <a:t>º</a:t>
            </a:r>
          </a:p>
        </p:txBody>
      </p:sp>
    </p:spTree>
    <p:extLst>
      <p:ext uri="{BB962C8B-B14F-4D97-AF65-F5344CB8AC3E}">
        <p14:creationId xmlns:p14="http://schemas.microsoft.com/office/powerpoint/2010/main" val="260635440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031" r="45581" b="17054"/>
          <a:stretch/>
        </p:blipFill>
        <p:spPr bwMode="auto">
          <a:xfrm>
            <a:off x="-1" y="85060"/>
            <a:ext cx="9090837" cy="7415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23158" y="1386308"/>
            <a:ext cx="6340197" cy="5016758"/>
          </a:xfrm>
          <a:prstGeom prst="rect">
            <a:avLst/>
          </a:prstGeom>
          <a:solidFill>
            <a:schemeClr val="bg1"/>
          </a:solidFill>
        </p:spPr>
        <p:txBody>
          <a:bodyPr wrap="none" rtlCol="0">
            <a:spAutoFit/>
          </a:bodyPr>
          <a:lstStyle/>
          <a:p>
            <a:pPr fontAlgn="auto">
              <a:spcBef>
                <a:spcPts val="0"/>
              </a:spcBef>
              <a:spcAft>
                <a:spcPts val="0"/>
              </a:spcAft>
            </a:pPr>
            <a:r>
              <a:rPr lang="en-US" sz="8000" b="1" dirty="0" err="1">
                <a:solidFill>
                  <a:prstClr val="black"/>
                </a:solidFill>
                <a:latin typeface="Courier New" panose="02070309020205020404" pitchFamily="49" charset="0"/>
                <a:cs typeface="Courier New" panose="02070309020205020404" pitchFamily="49" charset="0"/>
              </a:rPr>
              <a:t>b</a:t>
            </a:r>
            <a:r>
              <a:rPr lang="en-US" sz="8000" b="1" dirty="0" err="1" smtClean="0">
                <a:solidFill>
                  <a:prstClr val="black"/>
                </a:solidFill>
                <a:latin typeface="Courier New" panose="02070309020205020404" pitchFamily="49" charset="0"/>
                <a:cs typeface="Courier New" panose="02070309020205020404" pitchFamily="49" charset="0"/>
              </a:rPr>
              <a:t>er</a:t>
            </a:r>
            <a:endParaRPr lang="en-US" sz="8000" b="1" dirty="0" smtClean="0">
              <a:solidFill>
                <a:prstClr val="black"/>
              </a:solidFill>
              <a:latin typeface="Courier New" panose="02070309020205020404" pitchFamily="49" charset="0"/>
              <a:cs typeface="Courier New" panose="02070309020205020404" pitchFamily="49" charset="0"/>
            </a:endParaRPr>
          </a:p>
          <a:p>
            <a:pPr fontAlgn="auto">
              <a:spcBef>
                <a:spcPts val="0"/>
              </a:spcBef>
              <a:spcAft>
                <a:spcPts val="0"/>
              </a:spcAft>
            </a:pPr>
            <a:r>
              <a:rPr lang="en-US" sz="8000" b="1" dirty="0">
                <a:solidFill>
                  <a:prstClr val="black"/>
                </a:solidFill>
                <a:latin typeface="Courier New" panose="02070309020205020404" pitchFamily="49" charset="0"/>
                <a:cs typeface="Courier New" panose="02070309020205020404" pitchFamily="49" charset="0"/>
              </a:rPr>
              <a:t>s</a:t>
            </a:r>
            <a:r>
              <a:rPr lang="en-US" sz="8000" b="1" dirty="0" smtClean="0">
                <a:solidFill>
                  <a:prstClr val="black"/>
                </a:solidFill>
                <a:latin typeface="Courier New" panose="02070309020205020404" pitchFamily="49" charset="0"/>
                <a:cs typeface="Courier New" panose="02070309020205020404" pitchFamily="49" charset="0"/>
              </a:rPr>
              <a:t>tructural</a:t>
            </a:r>
          </a:p>
          <a:p>
            <a:pPr fontAlgn="auto">
              <a:spcBef>
                <a:spcPts val="0"/>
              </a:spcBef>
              <a:spcAft>
                <a:spcPts val="0"/>
              </a:spcAft>
            </a:pPr>
            <a:r>
              <a:rPr lang="en-US" sz="8000" b="1" dirty="0">
                <a:solidFill>
                  <a:prstClr val="black"/>
                </a:solidFill>
                <a:latin typeface="Courier New" panose="02070309020205020404" pitchFamily="49" charset="0"/>
                <a:cs typeface="Courier New" panose="02070309020205020404" pitchFamily="49" charset="0"/>
              </a:rPr>
              <a:t>b</a:t>
            </a:r>
            <a:r>
              <a:rPr lang="en-US" sz="8000" b="1" dirty="0" smtClean="0">
                <a:solidFill>
                  <a:prstClr val="black"/>
                </a:solidFill>
                <a:latin typeface="Courier New" panose="02070309020205020404" pitchFamily="49" charset="0"/>
                <a:cs typeface="Courier New" panose="02070309020205020404" pitchFamily="49" charset="0"/>
              </a:rPr>
              <a:t>io</a:t>
            </a:r>
          </a:p>
          <a:p>
            <a:pPr fontAlgn="auto">
              <a:spcBef>
                <a:spcPts val="0"/>
              </a:spcBef>
              <a:spcAft>
                <a:spcPts val="0"/>
              </a:spcAft>
            </a:pPr>
            <a:r>
              <a:rPr lang="en-US" sz="8000" b="1" dirty="0" smtClean="0">
                <a:solidFill>
                  <a:prstClr val="black"/>
                </a:solidFill>
                <a:latin typeface="Courier New" panose="02070309020205020404" pitchFamily="49" charset="0"/>
                <a:cs typeface="Courier New" panose="02070309020205020404" pitchFamily="49" charset="0"/>
              </a:rPr>
              <a:t>portal.org</a:t>
            </a:r>
            <a:endParaRPr lang="en-US" sz="8800" b="1" dirty="0">
              <a:solidFill>
                <a:prstClr val="black"/>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2031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2"/>
          <p:cNvGrpSpPr>
            <a:grpSpLocks/>
          </p:cNvGrpSpPr>
          <p:nvPr/>
        </p:nvGrpSpPr>
        <p:grpSpPr bwMode="auto">
          <a:xfrm>
            <a:off x="5548313" y="2247900"/>
            <a:ext cx="2847975" cy="2832100"/>
            <a:chOff x="3494" y="1415"/>
            <a:chExt cx="1794" cy="1784"/>
          </a:xfrm>
        </p:grpSpPr>
        <p:sp>
          <p:nvSpPr>
            <p:cNvPr id="242691"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2692"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693"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2694" name="Rectangle 6"/>
          <p:cNvSpPr>
            <a:spLocks noGrp="1" noChangeArrowheads="1"/>
          </p:cNvSpPr>
          <p:nvPr>
            <p:ph type="title"/>
          </p:nvPr>
        </p:nvSpPr>
        <p:spPr/>
        <p:txBody>
          <a:bodyPr/>
          <a:lstStyle/>
          <a:p>
            <a:r>
              <a:rPr lang="en-US" sz="4000"/>
              <a:t>shoot the whole crystal</a:t>
            </a:r>
          </a:p>
        </p:txBody>
      </p:sp>
      <p:sp>
        <p:nvSpPr>
          <p:cNvPr id="242695"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2696" name="Group 8"/>
          <p:cNvGrpSpPr>
            <a:grpSpLocks/>
          </p:cNvGrpSpPr>
          <p:nvPr/>
        </p:nvGrpSpPr>
        <p:grpSpPr bwMode="auto">
          <a:xfrm>
            <a:off x="-188913" y="2224088"/>
            <a:ext cx="8586788" cy="2870200"/>
            <a:chOff x="-119" y="1401"/>
            <a:chExt cx="5409" cy="1808"/>
          </a:xfrm>
        </p:grpSpPr>
        <p:sp>
          <p:nvSpPr>
            <p:cNvPr id="242697" name="Rectangle 9"/>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269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2699" name="Group 11"/>
          <p:cNvGrpSpPr>
            <a:grpSpLocks/>
          </p:cNvGrpSpPr>
          <p:nvPr/>
        </p:nvGrpSpPr>
        <p:grpSpPr bwMode="auto">
          <a:xfrm rot="5400000">
            <a:off x="1725612" y="4021138"/>
            <a:ext cx="2238375" cy="501650"/>
            <a:chOff x="1288" y="3758"/>
            <a:chExt cx="1410" cy="316"/>
          </a:xfrm>
        </p:grpSpPr>
        <p:sp>
          <p:nvSpPr>
            <p:cNvPr id="242700"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270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270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204981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wipe(left)">
                                      <p:cBhvr>
                                        <p:cTn id="7" dur="5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l-GR" sz="2400" b="1">
              <a:solidFill>
                <a:srgbClr val="333399"/>
              </a:solidFill>
              <a:latin typeface="Aria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Tree>
    <p:extLst>
      <p:ext uri="{BB962C8B-B14F-4D97-AF65-F5344CB8AC3E}">
        <p14:creationId xmlns:p14="http://schemas.microsoft.com/office/powerpoint/2010/main" val="204550368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225445387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solidFill>
                  <a:srgbClr val="FF0000"/>
                </a:solidFill>
              </a:rPr>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13405428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Air absorption</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4063161186"/>
              </p:ext>
            </p:extLst>
          </p:nvPr>
        </p:nvGraphicFramePr>
        <p:xfrm>
          <a:off x="590550" y="1330325"/>
          <a:ext cx="8299450" cy="4978400"/>
        </p:xfrm>
        <a:graphic>
          <a:graphicData uri="http://schemas.openxmlformats.org/presentationml/2006/ole">
            <mc:AlternateContent xmlns:mc="http://schemas.openxmlformats.org/markup-compatibility/2006">
              <mc:Choice xmlns:v="urn:schemas-microsoft-com:vml" Requires="v">
                <p:oleObj spid="_x0000_s830515" name="Chart" r:id="rId3" imgW="6659809" imgH="4008199" progId="MSGraph.Chart.8">
                  <p:embed followColorScheme="full"/>
                </p:oleObj>
              </mc:Choice>
              <mc:Fallback>
                <p:oleObj name="Chart" r:id="rId3" imgW="6659809" imgH="4008199" progId="MSGraph.Chart.8">
                  <p:embed followColorScheme="full"/>
                  <p:pic>
                    <p:nvPicPr>
                      <p:cNvPr id="0" name=""/>
                      <p:cNvPicPr>
                        <a:picLocks noChangeAspect="1" noChangeArrowheads="1"/>
                      </p:cNvPicPr>
                      <p:nvPr/>
                    </p:nvPicPr>
                    <p:blipFill>
                      <a:blip r:embed="rId4"/>
                      <a:srcRect/>
                      <a:stretch>
                        <a:fillRect/>
                      </a:stretch>
                    </p:blipFill>
                    <p:spPr bwMode="auto">
                      <a:xfrm>
                        <a:off x="590550" y="1330325"/>
                        <a:ext cx="829945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301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Distance from sample (mm)</a:t>
            </a:r>
          </a:p>
        </p:txBody>
      </p:sp>
      <p:sp>
        <p:nvSpPr>
          <p:cNvPr id="735237" name="Text Box 5"/>
          <p:cNvSpPr txBox="1">
            <a:spLocks noChangeArrowheads="1"/>
          </p:cNvSpPr>
          <p:nvPr/>
        </p:nvSpPr>
        <p:spPr bwMode="auto">
          <a:xfrm rot="16200000">
            <a:off x="-390334" y="3369747"/>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transmittance</a:t>
            </a:r>
          </a:p>
        </p:txBody>
      </p:sp>
    </p:spTree>
    <p:extLst>
      <p:ext uri="{BB962C8B-B14F-4D97-AF65-F5344CB8AC3E}">
        <p14:creationId xmlns:p14="http://schemas.microsoft.com/office/powerpoint/2010/main" val="3311922237"/>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800" dirty="0" smtClean="0"/>
              <a:t>Summary</a:t>
            </a:r>
          </a:p>
        </p:txBody>
      </p:sp>
      <p:sp>
        <p:nvSpPr>
          <p:cNvPr id="173059" name="Text Box 3"/>
          <p:cNvSpPr txBox="1">
            <a:spLocks noChangeArrowheads="1"/>
          </p:cNvSpPr>
          <p:nvPr/>
        </p:nvSpPr>
        <p:spPr bwMode="auto">
          <a:xfrm>
            <a:off x="-294968" y="1422964"/>
            <a:ext cx="9586452"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lnSpc>
                <a:spcPct val="130000"/>
              </a:lnSpc>
              <a:spcBef>
                <a:spcPts val="0"/>
              </a:spcBef>
              <a:spcAft>
                <a:spcPts val="0"/>
              </a:spcAft>
            </a:pPr>
            <a:r>
              <a:rPr lang="en-US" sz="3200" b="1" dirty="0" smtClean="0">
                <a:solidFill>
                  <a:srgbClr val="008000"/>
                </a:solidFill>
              </a:rPr>
              <a:t>1 + 1 = 1.4</a:t>
            </a:r>
          </a:p>
          <a:p>
            <a:pPr algn="ctr" eaLnBrk="1" fontAlgn="auto" hangingPunct="1">
              <a:lnSpc>
                <a:spcPct val="130000"/>
              </a:lnSpc>
              <a:spcBef>
                <a:spcPts val="0"/>
              </a:spcBef>
              <a:spcAft>
                <a:spcPts val="0"/>
              </a:spcAft>
            </a:pPr>
            <a:r>
              <a:rPr lang="en-US" sz="3200" b="1" dirty="0">
                <a:solidFill>
                  <a:srgbClr val="008000"/>
                </a:solidFill>
              </a:rPr>
              <a:t>Match beam to “crystal”</a:t>
            </a:r>
          </a:p>
          <a:p>
            <a:pPr algn="ctr" eaLnBrk="1" fontAlgn="auto" hangingPunct="1">
              <a:lnSpc>
                <a:spcPct val="130000"/>
              </a:lnSpc>
              <a:spcBef>
                <a:spcPts val="0"/>
              </a:spcBef>
              <a:spcAft>
                <a:spcPts val="0"/>
              </a:spcAft>
            </a:pPr>
            <a:r>
              <a:rPr lang="en-US" sz="3200" b="1" dirty="0">
                <a:solidFill>
                  <a:srgbClr val="008000"/>
                </a:solidFill>
              </a:rPr>
              <a:t>Match </a:t>
            </a:r>
            <a:r>
              <a:rPr lang="en-US" sz="3200" b="1" dirty="0" smtClean="0">
                <a:solidFill>
                  <a:srgbClr val="008000"/>
                </a:solidFill>
              </a:rPr>
              <a:t>goop thickness to crystal</a:t>
            </a:r>
          </a:p>
          <a:p>
            <a:pPr algn="ctr" eaLnBrk="1" fontAlgn="auto" hangingPunct="1">
              <a:lnSpc>
                <a:spcPct val="130000"/>
              </a:lnSpc>
              <a:spcBef>
                <a:spcPts val="0"/>
              </a:spcBef>
              <a:spcAft>
                <a:spcPts val="0"/>
              </a:spcAft>
            </a:pPr>
            <a:r>
              <a:rPr lang="en-US" sz="3200" b="1" dirty="0" smtClean="0">
                <a:solidFill>
                  <a:srgbClr val="008000"/>
                </a:solidFill>
              </a:rPr>
              <a:t>Better beam = less time</a:t>
            </a:r>
          </a:p>
          <a:p>
            <a:pPr algn="ctr" eaLnBrk="1" fontAlgn="auto" hangingPunct="1">
              <a:lnSpc>
                <a:spcPct val="130000"/>
              </a:lnSpc>
              <a:spcBef>
                <a:spcPts val="0"/>
              </a:spcBef>
              <a:spcAft>
                <a:spcPts val="0"/>
              </a:spcAft>
            </a:pPr>
            <a:r>
              <a:rPr lang="en-US" sz="3200" b="1" dirty="0" smtClean="0">
                <a:solidFill>
                  <a:srgbClr val="008000"/>
                </a:solidFill>
              </a:rPr>
              <a:t>Look at your spots!</a:t>
            </a:r>
          </a:p>
          <a:p>
            <a:pPr algn="ctr" eaLnBrk="1" fontAlgn="auto" hangingPunct="1">
              <a:lnSpc>
                <a:spcPct val="130000"/>
              </a:lnSpc>
              <a:spcBef>
                <a:spcPts val="0"/>
              </a:spcBef>
              <a:spcAft>
                <a:spcPts val="0"/>
              </a:spcAft>
            </a:pPr>
            <a:r>
              <a:rPr lang="en-US" sz="3200" b="1" dirty="0" smtClean="0">
                <a:solidFill>
                  <a:srgbClr val="008000"/>
                </a:solidFill>
              </a:rPr>
              <a:t>“true multiplicity” for anomalous</a:t>
            </a:r>
          </a:p>
          <a:p>
            <a:pPr algn="ctr" eaLnBrk="1" fontAlgn="auto" hangingPunct="1">
              <a:lnSpc>
                <a:spcPct val="130000"/>
              </a:lnSpc>
              <a:spcBef>
                <a:spcPts val="0"/>
              </a:spcBef>
              <a:spcAft>
                <a:spcPts val="0"/>
              </a:spcAft>
            </a:pPr>
            <a:r>
              <a:rPr lang="en-US" sz="3200" b="1" dirty="0" smtClean="0">
                <a:solidFill>
                  <a:srgbClr val="008000"/>
                </a:solidFill>
              </a:rPr>
              <a:t>Crystal must rotate</a:t>
            </a:r>
            <a:endParaRPr lang="en-US" sz="3200" b="1" dirty="0">
              <a:solidFill>
                <a:srgbClr val="008000"/>
              </a:solidFill>
            </a:endParaRPr>
          </a:p>
        </p:txBody>
      </p:sp>
    </p:spTree>
    <p:extLst>
      <p:ext uri="{BB962C8B-B14F-4D97-AF65-F5344CB8AC3E}">
        <p14:creationId xmlns:p14="http://schemas.microsoft.com/office/powerpoint/2010/main" val="7286848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30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3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3000"/>
          </a:xfrm>
        </p:spPr>
        <p:txBody>
          <a:bodyPr>
            <a:normAutofit/>
          </a:bodyPr>
          <a:lstStyle/>
          <a:p>
            <a:r>
              <a:rPr lang="en-US" sz="6000" b="1" dirty="0" smtClean="0">
                <a:cs typeface="Arial" panose="020B0604020202020204" pitchFamily="34" charset="0"/>
              </a:rPr>
              <a:t>Correct beam center</a:t>
            </a:r>
            <a:endParaRPr lang="en-US" sz="6000" b="1" dirty="0">
              <a:latin typeface="Arial" panose="020B0604020202020204" pitchFamily="34" charset="0"/>
              <a:cs typeface="Arial" panose="020B0604020202020204" pitchFamily="34" charset="0"/>
            </a:endParaRPr>
          </a:p>
        </p:txBody>
      </p:sp>
      <p:sp>
        <p:nvSpPr>
          <p:cNvPr id="3" name="TextBox 2"/>
          <p:cNvSpPr txBox="1"/>
          <p:nvPr/>
        </p:nvSpPr>
        <p:spPr>
          <a:xfrm>
            <a:off x="421241" y="1366462"/>
            <a:ext cx="5722705" cy="5170646"/>
          </a:xfrm>
          <a:prstGeom prst="rect">
            <a:avLst/>
          </a:prstGeom>
          <a:noFill/>
        </p:spPr>
        <p:txBody>
          <a:bodyPr wrap="square" rtlCol="0">
            <a:spAutoFit/>
          </a:bodyPr>
          <a:lstStyle/>
          <a:p>
            <a:pPr fontAlgn="auto">
              <a:lnSpc>
                <a:spcPct val="150000"/>
              </a:lnSpc>
              <a:spcBef>
                <a:spcPts val="0"/>
              </a:spcBef>
              <a:spcAft>
                <a:spcPts val="0"/>
              </a:spcAft>
            </a:pPr>
            <a:r>
              <a:rPr lang="en-US" sz="4400" dirty="0" smtClean="0">
                <a:solidFill>
                  <a:prstClr val="black"/>
                </a:solidFill>
                <a:latin typeface="Arial"/>
              </a:rPr>
              <a:t>155.063 155.647</a:t>
            </a:r>
          </a:p>
          <a:p>
            <a:pPr fontAlgn="auto">
              <a:lnSpc>
                <a:spcPct val="150000"/>
              </a:lnSpc>
              <a:spcBef>
                <a:spcPts val="0"/>
              </a:spcBef>
              <a:spcAft>
                <a:spcPts val="0"/>
              </a:spcAft>
            </a:pPr>
            <a:r>
              <a:rPr lang="en-US" sz="4400" dirty="0" smtClean="0">
                <a:solidFill>
                  <a:prstClr val="black"/>
                </a:solidFill>
                <a:latin typeface="Arial"/>
              </a:rPr>
              <a:t>159.353 155.063</a:t>
            </a:r>
          </a:p>
          <a:p>
            <a:pPr fontAlgn="auto">
              <a:lnSpc>
                <a:spcPct val="150000"/>
              </a:lnSpc>
              <a:spcBef>
                <a:spcPts val="0"/>
              </a:spcBef>
              <a:spcAft>
                <a:spcPts val="0"/>
              </a:spcAft>
            </a:pPr>
            <a:r>
              <a:rPr lang="en-US" sz="4400" dirty="0" smtClean="0">
                <a:solidFill>
                  <a:prstClr val="black"/>
                </a:solidFill>
                <a:latin typeface="Arial"/>
              </a:rPr>
              <a:t>159.301 155.011</a:t>
            </a:r>
          </a:p>
          <a:p>
            <a:pPr fontAlgn="auto">
              <a:lnSpc>
                <a:spcPct val="150000"/>
              </a:lnSpc>
              <a:spcBef>
                <a:spcPts val="0"/>
              </a:spcBef>
              <a:spcAft>
                <a:spcPts val="0"/>
              </a:spcAft>
            </a:pPr>
            <a:r>
              <a:rPr lang="en-US" sz="4400" dirty="0" smtClean="0">
                <a:solidFill>
                  <a:prstClr val="black"/>
                </a:solidFill>
                <a:latin typeface="Arial"/>
              </a:rPr>
              <a:t>1512.73 1554.57</a:t>
            </a:r>
          </a:p>
          <a:p>
            <a:pPr fontAlgn="auto">
              <a:lnSpc>
                <a:spcPct val="150000"/>
              </a:lnSpc>
              <a:spcBef>
                <a:spcPts val="0"/>
              </a:spcBef>
              <a:spcAft>
                <a:spcPts val="0"/>
              </a:spcAft>
            </a:pPr>
            <a:r>
              <a:rPr lang="en-US" sz="4400" dirty="0" smtClean="0">
                <a:solidFill>
                  <a:prstClr val="black"/>
                </a:solidFill>
                <a:latin typeface="Arial"/>
              </a:rPr>
              <a:t>155.063 159.356 -250</a:t>
            </a:r>
            <a:endParaRPr lang="en-US" sz="4400" dirty="0">
              <a:solidFill>
                <a:prstClr val="black"/>
              </a:solidFill>
              <a:latin typeface="Arial"/>
            </a:endParaRPr>
          </a:p>
        </p:txBody>
      </p:sp>
      <p:sp>
        <p:nvSpPr>
          <p:cNvPr id="4" name="TextBox 3"/>
          <p:cNvSpPr txBox="1"/>
          <p:nvPr/>
        </p:nvSpPr>
        <p:spPr>
          <a:xfrm>
            <a:off x="6308333" y="1366462"/>
            <a:ext cx="2835668" cy="5170646"/>
          </a:xfrm>
          <a:prstGeom prst="rect">
            <a:avLst/>
          </a:prstGeom>
          <a:noFill/>
        </p:spPr>
        <p:txBody>
          <a:bodyPr wrap="square" rtlCol="0">
            <a:spAutoFit/>
          </a:bodyPr>
          <a:lstStyle/>
          <a:p>
            <a:pPr fontAlgn="auto">
              <a:lnSpc>
                <a:spcPct val="150000"/>
              </a:lnSpc>
              <a:spcBef>
                <a:spcPts val="0"/>
              </a:spcBef>
              <a:spcAft>
                <a:spcPts val="0"/>
              </a:spcAft>
            </a:pPr>
            <a:r>
              <a:rPr lang="en-US" sz="4400" dirty="0" smtClean="0">
                <a:solidFill>
                  <a:prstClr val="black"/>
                </a:solidFill>
                <a:latin typeface="Arial"/>
              </a:rPr>
              <a:t>ADXV </a:t>
            </a:r>
          </a:p>
          <a:p>
            <a:pPr fontAlgn="auto">
              <a:lnSpc>
                <a:spcPct val="150000"/>
              </a:lnSpc>
              <a:spcBef>
                <a:spcPts val="0"/>
              </a:spcBef>
              <a:spcAft>
                <a:spcPts val="0"/>
              </a:spcAft>
            </a:pPr>
            <a:r>
              <a:rPr lang="en-US" sz="4400" dirty="0" smtClean="0">
                <a:solidFill>
                  <a:prstClr val="black"/>
                </a:solidFill>
                <a:latin typeface="Arial"/>
              </a:rPr>
              <a:t>HKL2000 </a:t>
            </a:r>
          </a:p>
          <a:p>
            <a:pPr fontAlgn="auto">
              <a:lnSpc>
                <a:spcPct val="150000"/>
              </a:lnSpc>
              <a:spcBef>
                <a:spcPts val="0"/>
              </a:spcBef>
              <a:spcAft>
                <a:spcPts val="0"/>
              </a:spcAft>
            </a:pPr>
            <a:r>
              <a:rPr lang="en-US" sz="4400" dirty="0" smtClean="0">
                <a:solidFill>
                  <a:prstClr val="black"/>
                </a:solidFill>
                <a:latin typeface="Arial"/>
              </a:rPr>
              <a:t>MOSFLM</a:t>
            </a:r>
          </a:p>
          <a:p>
            <a:pPr fontAlgn="auto">
              <a:lnSpc>
                <a:spcPct val="150000"/>
              </a:lnSpc>
              <a:spcBef>
                <a:spcPts val="0"/>
              </a:spcBef>
              <a:spcAft>
                <a:spcPts val="0"/>
              </a:spcAft>
            </a:pPr>
            <a:r>
              <a:rPr lang="en-US" sz="4400" dirty="0" smtClean="0">
                <a:solidFill>
                  <a:prstClr val="black"/>
                </a:solidFill>
                <a:latin typeface="Arial"/>
              </a:rPr>
              <a:t>XDS</a:t>
            </a:r>
          </a:p>
          <a:p>
            <a:pPr fontAlgn="auto">
              <a:lnSpc>
                <a:spcPct val="150000"/>
              </a:lnSpc>
              <a:spcBef>
                <a:spcPts val="0"/>
              </a:spcBef>
              <a:spcAft>
                <a:spcPts val="0"/>
              </a:spcAft>
            </a:pPr>
            <a:r>
              <a:rPr lang="en-US" sz="4400" dirty="0" smtClean="0">
                <a:solidFill>
                  <a:prstClr val="black"/>
                </a:solidFill>
                <a:latin typeface="Arial"/>
              </a:rPr>
              <a:t>DIALS</a:t>
            </a:r>
            <a:endParaRPr lang="en-US" sz="4400" dirty="0">
              <a:solidFill>
                <a:prstClr val="black"/>
              </a:solidFill>
              <a:latin typeface="Arial"/>
            </a:endParaRPr>
          </a:p>
        </p:txBody>
      </p:sp>
    </p:spTree>
    <p:extLst>
      <p:ext uri="{BB962C8B-B14F-4D97-AF65-F5344CB8AC3E}">
        <p14:creationId xmlns:p14="http://schemas.microsoft.com/office/powerpoint/2010/main" val="104630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Re-indexing cheat sheet</a:t>
            </a:r>
            <a:endParaRPr lang="en-US" dirty="0"/>
          </a:p>
        </p:txBody>
      </p:sp>
      <p:sp>
        <p:nvSpPr>
          <p:cNvPr id="4" name="Rectangle 3"/>
          <p:cNvSpPr/>
          <p:nvPr/>
        </p:nvSpPr>
        <p:spPr>
          <a:xfrm>
            <a:off x="0" y="6488668"/>
            <a:ext cx="9144000" cy="369332"/>
          </a:xfrm>
          <a:prstGeom prst="rect">
            <a:avLst/>
          </a:prstGeom>
        </p:spPr>
        <p:txBody>
          <a:bodyPr wrap="square">
            <a:spAutoFit/>
          </a:bodyPr>
          <a:lstStyle/>
          <a:p>
            <a:r>
              <a:rPr lang="fr-FR" dirty="0" err="1"/>
              <a:t>Dauter</a:t>
            </a:r>
            <a:r>
              <a:rPr lang="fr-FR" dirty="0"/>
              <a:t>, Z. (1999). "Data-collection </a:t>
            </a:r>
            <a:r>
              <a:rPr lang="fr-FR" dirty="0" err="1"/>
              <a:t>strategies</a:t>
            </a:r>
            <a:r>
              <a:rPr lang="fr-FR" dirty="0"/>
              <a:t>." </a:t>
            </a:r>
            <a:r>
              <a:rPr lang="fr-FR" u="sng" dirty="0"/>
              <a:t>Acta </a:t>
            </a:r>
            <a:r>
              <a:rPr lang="fr-FR" u="sng" dirty="0" err="1" smtClean="0"/>
              <a:t>Cryst</a:t>
            </a:r>
            <a:r>
              <a:rPr lang="fr-FR" u="sng" dirty="0" smtClean="0"/>
              <a:t>. </a:t>
            </a:r>
            <a:r>
              <a:rPr lang="fr-FR" u="sng" dirty="0"/>
              <a:t>D </a:t>
            </a:r>
            <a:r>
              <a:rPr lang="fr-FR" b="1" u="sng" dirty="0"/>
              <a:t>55</a:t>
            </a:r>
            <a:r>
              <a:rPr lang="fr-FR" u="sng" dirty="0"/>
              <a:t>(10): 1703-1717.</a:t>
            </a:r>
            <a:endParaRPr lang="en-US" dirty="0"/>
          </a:p>
        </p:txBody>
      </p:sp>
      <p:pic>
        <p:nvPicPr>
          <p:cNvPr id="81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7826540" cy="459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880279" y="1654139"/>
            <a:ext cx="647272" cy="30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61017464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$TABLE:  Analysis against resolution,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$GRAPHS:I/sigma, Mean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(I)):0|0.216023x0|137.14:2,13,14:</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Rmerge</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v Resolution:0|0.216023x0|1.70834:2,4,5,6,7:</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:Average I,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RMSdeviation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and Sd:0|0.216023x0|1650.8:2,10,11,12:</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:Fractional bias:0|0.216023x0|0:2,15:</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Rmrg</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Rcum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Nmeas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AvI</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I/RMS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FrcBias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0.020  0.020  0.020  0.021  0.006    13115     1651     57     42   29.2    137.1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0.027  0.027  0.024  0.028  0.008    24753     1171     47     42   25.0    105.2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0.038  0.038  0.029  0.040  0.012    32197      857     46     43   18.4     79.6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4  0.0445   4.74  0.034  0.034  0.031  0.035  0.010    37743     1212     57     53   21.4     91.2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5  0.0572   4.18  0.036  0.036  0.032  0.038  0.011    42642     1181     59     57   19.9     83.8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6  0.0699   3.78  0.049  0.049  0.036  0.052  0.015    47224      883     59     57   15.1     65.1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7  0.0826   3.48  0.065  0.065  0.040  0.068  0.020    51052      685     59     58   11.7     50.9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8  0.0953   3.24  0.096  0.096  0.045  0.100  0.029    54636      448     56     56    8.0     35.0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9  0.1080   3.04  0.151  0.151  0.050  0.158  0.046    58072      268     53     53    5.1     22.7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10  0.1207   2.88  0.229  0.229  0.056  0.240  0.070    60731      171     51     51    3.3     15.4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11  0.1334   2.74  0.314  0.314  0.063  0.329  0.097    63807      125     51     51    2.4     11.3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12  0.1461   2.62  0.406  0.406  0.070  0.425  0.125    66241       98     51     52    1.9      8.7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13  0.1588   2.51  0.537  0.537  0.078  0.562  0.166    68272       76     53     53    1.4      6.5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14  0.1715   2.41  0.685  0.685  0.084  0.727  0.237    54170       61     53     54    1.1      4.4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15  0.1843   2.33  0.886  0.886  0.088  0.950  0.333    39781       48     55     56    0.9      3.1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16  0.1970   2.25  1.249  1.249  0.092  1.355  0.508    29754       35     57     59    0.6      2.1     </a:t>
            </a:r>
            <a:r>
              <a:rPr lang="en-US" sz="16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endPar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7699513" y="2345634"/>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5328065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1256431"/>
            <a:ext cx="11951595" cy="4664299"/>
          </a:xfrm>
        </p:spPr>
        <p:txBody>
          <a:bodyPr/>
          <a:lstStyle/>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$TABLE:  Correlations CC(1/2) within dataset,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$GRAPHS: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&amp;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CCs v resolution:0|0.216023x0|1:2,4,7:</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RMS correlation ratio :0|0.216023x0|2.20344:2,6:</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CCanom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RCRanom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CC1/2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1  0.0064  12.55  0.659      499     2.203   1.000      669</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2  0.0191   7.24  0.550      975     1.853   1.000     1155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3  0.0318   5.61  0.527     1295     1.798   1.000     1479</a:t>
            </a:r>
          </a:p>
          <a:p>
            <a:pPr marL="0" indent="0">
              <a:buNone/>
            </a:pPr>
            <a:endPar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16  0.1970   2.25  0.037     2123     1.038   0.711     2275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17  0.2097   2.18  0.043     1682     1.044   0.460     1877</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6414053" y="5526151"/>
            <a:ext cx="1444487" cy="748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Oval 4"/>
          <p:cNvSpPr/>
          <p:nvPr/>
        </p:nvSpPr>
        <p:spPr>
          <a:xfrm>
            <a:off x="2524540" y="2743195"/>
            <a:ext cx="1444487" cy="16962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91218299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13583479" y="779358"/>
            <a:ext cx="24834575" cy="4664299"/>
          </a:xfrm>
        </p:spPr>
        <p:txBody>
          <a:bodyPr/>
          <a:lstStyle/>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SUBSET OF INTENSITY DATA WITH SIGNAL/NOISE &gt;= -3.0 AS FUNCTION OF RESOLUTION</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RESOLUTION     NUMBER OF REFLECTIONS    COMPLETENESS R-FACTOR  </a:t>
            </a:r>
            <a:r>
              <a:rPr lang="en-US" sz="2400" b="1" dirty="0" err="1">
                <a:latin typeface="Courier New" panose="02070309020205020404" pitchFamily="49" charset="0"/>
                <a:ea typeface="DFKai-SB" panose="03000509000000000000" pitchFamily="65" charset="-120"/>
                <a:cs typeface="Courier New" panose="02070309020205020404" pitchFamily="49" charset="0"/>
              </a:rPr>
              <a:t>R-FACTOR</a:t>
            </a:r>
            <a:r>
              <a:rPr lang="en-US" sz="2400" b="1" dirty="0">
                <a:latin typeface="Courier New" panose="02070309020205020404" pitchFamily="49" charset="0"/>
                <a:ea typeface="DFKai-SB" panose="03000509000000000000" pitchFamily="65" charset="-120"/>
                <a:cs typeface="Courier New" panose="02070309020205020404" pitchFamily="49" charset="0"/>
              </a:rPr>
              <a:t> COMPARED I/SIGMA   R-</a:t>
            </a:r>
            <a:r>
              <a:rPr lang="en-US" sz="2400" b="1" dirty="0" err="1">
                <a:latin typeface="Courier New" panose="02070309020205020404" pitchFamily="49" charset="0"/>
                <a:ea typeface="DFKai-SB" panose="03000509000000000000" pitchFamily="65" charset="-120"/>
                <a:cs typeface="Courier New" panose="02070309020205020404" pitchFamily="49" charset="0"/>
              </a:rPr>
              <a:t>meas</a:t>
            </a:r>
            <a:r>
              <a:rPr lang="en-US" sz="2400" b="1" dirty="0">
                <a:latin typeface="Courier New" panose="02070309020205020404" pitchFamily="49" charset="0"/>
                <a:ea typeface="DFKai-SB" panose="03000509000000000000" pitchFamily="65" charset="-120"/>
                <a:cs typeface="Courier New" panose="02070309020205020404" pitchFamily="49" charset="0"/>
              </a:rPr>
              <a:t>  CC(1/2)  </a:t>
            </a:r>
            <a:r>
              <a:rPr lang="en-US" sz="2400" b="1" dirty="0" err="1">
                <a:latin typeface="Courier New" panose="02070309020205020404" pitchFamily="49" charset="0"/>
                <a:ea typeface="DFKai-SB" panose="03000509000000000000" pitchFamily="65" charset="-120"/>
                <a:cs typeface="Courier New" panose="02070309020205020404" pitchFamily="49" charset="0"/>
              </a:rPr>
              <a:t>Anomal</a:t>
            </a:r>
            <a:r>
              <a:rPr lang="en-US" sz="2400" b="1" dirty="0">
                <a:latin typeface="Courier New" panose="02070309020205020404" pitchFamily="49" charset="0"/>
                <a:ea typeface="DFKai-SB" panose="03000509000000000000" pitchFamily="65" charset="-120"/>
                <a:cs typeface="Courier New" panose="02070309020205020404" pitchFamily="49" charset="0"/>
              </a:rPr>
              <a:t>  </a:t>
            </a:r>
            <a:r>
              <a:rPr lang="en-US" sz="2400" b="1" dirty="0" err="1">
                <a:latin typeface="Courier New" panose="02070309020205020404" pitchFamily="49" charset="0"/>
                <a:ea typeface="DFKai-SB" panose="03000509000000000000" pitchFamily="65" charset="-120"/>
                <a:cs typeface="Courier New" panose="02070309020205020404" pitchFamily="49" charset="0"/>
              </a:rPr>
              <a:t>SigAno</a:t>
            </a:r>
            <a:r>
              <a:rPr lang="en-US" sz="2400" b="1" dirty="0">
                <a:latin typeface="Courier New" panose="02070309020205020404" pitchFamily="49" charset="0"/>
                <a:ea typeface="DFKai-SB" panose="03000509000000000000" pitchFamily="65" charset="-120"/>
                <a:cs typeface="Courier New" panose="02070309020205020404" pitchFamily="49" charset="0"/>
              </a:rPr>
              <a:t>   Nano</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LIMIT     OBSERVED  UNIQUE  POSSIBLE     OF DATA   observed  expected                                      </a:t>
            </a:r>
            <a:r>
              <a:rPr lang="en-US" sz="2400" b="1" dirty="0" err="1">
                <a:latin typeface="Courier New" panose="02070309020205020404" pitchFamily="49" charset="0"/>
                <a:ea typeface="DFKai-SB" panose="03000509000000000000" pitchFamily="65" charset="-120"/>
                <a:cs typeface="Courier New" panose="02070309020205020404" pitchFamily="49" charset="0"/>
              </a:rPr>
              <a:t>Corr</a:t>
            </a: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6.39        4103    2517      3135       80.3%       1.7%      1.8%     3018   33.77     2.3%    99.9*    21*   1.012     533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4.54        7339    4970      5544       89.6%       2.6%      2.6%     4585   22.56     3.6%    99.8*     9    0.914     796</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3.72        9442    6724      7186       93.6%       2.8%      2.9%     5327   19.99     4.0%    99.7*     9    0.859     877</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3.22       11077    7997      8486       94.2%       4.8%      4.9%     6094   12.27     6.8%    99.3*    -1    0.784     913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2.88       12408    8851      9595       92.2%      10.0%     10.1%     7068    6.01    14.2%    97.8*    -2    0.799    1012</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2.63       13673    9561     10662       89.7%      20.8%     20.8%     8185    3.10    29.4%    88.8*    -4    0.776    1274</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2.44       14360    9852     11510       85.6%      34.5%     34.7%     8981    1.90    48.8%    75.9*     2    0.765    1525</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2.28        9501    6495     12416       52.3%      61.8%     59.6%     5991    1.14    87.3%    53.5*    -2    0.722    1031</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2.15        4567    3307     13210       25.0%     120.5%    120.3%     2520    0.59   170.4%    21.9*     4    0.693     408</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total       86470   60274     81744       73.7%       6.7%      6.7%    51769    8.97     9.5%    99.5*     2    0.804    8369</a:t>
            </a: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smtClean="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spc="-200" dirty="0">
              <a:solidFill>
                <a:prstClr val="black"/>
              </a:solidFill>
              <a:latin typeface="Courier New" panose="02070309020205020404" pitchFamily="49" charset="0"/>
              <a:ea typeface="DFKai-SB" panose="03000509000000000000" pitchFamily="65" charset="-120"/>
              <a:cs typeface="Courier New" panose="02070309020205020404" pitchFamily="49" charset="0"/>
            </a:endParaRPr>
          </a:p>
        </p:txBody>
      </p:sp>
      <p:sp>
        <p:nvSpPr>
          <p:cNvPr id="4" name="Oval 3"/>
          <p:cNvSpPr/>
          <p:nvPr/>
        </p:nvSpPr>
        <p:spPr>
          <a:xfrm>
            <a:off x="834888" y="2133600"/>
            <a:ext cx="8428382"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16400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2"/>
          <p:cNvGrpSpPr>
            <a:grpSpLocks/>
          </p:cNvGrpSpPr>
          <p:nvPr/>
        </p:nvGrpSpPr>
        <p:grpSpPr bwMode="auto">
          <a:xfrm>
            <a:off x="5548313" y="2247900"/>
            <a:ext cx="2847975" cy="2832100"/>
            <a:chOff x="3494" y="1415"/>
            <a:chExt cx="1794" cy="1784"/>
          </a:xfrm>
        </p:grpSpPr>
        <p:sp>
          <p:nvSpPr>
            <p:cNvPr id="25702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5702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2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nvGrpSpPr>
          <p:cNvPr id="257030" name="Group 6"/>
          <p:cNvGrpSpPr>
            <a:grpSpLocks/>
          </p:cNvGrpSpPr>
          <p:nvPr/>
        </p:nvGrpSpPr>
        <p:grpSpPr bwMode="auto">
          <a:xfrm>
            <a:off x="-188913" y="2224088"/>
            <a:ext cx="8586788" cy="2870200"/>
            <a:chOff x="-119" y="1401"/>
            <a:chExt cx="5409" cy="1808"/>
          </a:xfrm>
        </p:grpSpPr>
        <p:sp>
          <p:nvSpPr>
            <p:cNvPr id="257031" name="Rectangle 7"/>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57032" name="Picture 8" descr="diffimag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3" name="Rectangle 9"/>
          <p:cNvSpPr>
            <a:spLocks noGrp="1" noChangeArrowheads="1"/>
          </p:cNvSpPr>
          <p:nvPr>
            <p:ph type="title"/>
          </p:nvPr>
        </p:nvSpPr>
        <p:spPr/>
        <p:txBody>
          <a:bodyPr/>
          <a:lstStyle/>
          <a:p>
            <a:r>
              <a:rPr lang="en-US" sz="4000"/>
              <a:t>shoot the whole crystal</a:t>
            </a:r>
          </a:p>
        </p:txBody>
      </p:sp>
      <p:sp>
        <p:nvSpPr>
          <p:cNvPr id="257034"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sp>
        <p:nvSpPr>
          <p:cNvPr id="257035"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57036"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7"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8"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9"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57040"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4186184240"/>
      </p:ext>
    </p:extLst>
  </p:cSld>
  <p:clrMapOvr>
    <a:masterClrMapping/>
  </p:clrMapOvr>
  <p:transition spd="med"/>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CORRECTION PARAMETERS FOR THE STANDARD ERROR OF REFLECTION INTENSITIES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The variance v0(I) of the intensity I obtained from counting statistics is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replaced by v(I)=a*(v0(I)+b*I^2). The model parameters a, b are chosen to</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minimize the discrepancies between v(I) and the variance estimated from</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sample statistics of symmetry related reflections. This model implicates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 asymptotic limit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=1/SQRT(a*b) for the highest I/Sigma(I) that the</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experimental setup can produce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Diederichs</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(2010)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Acta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Cryst</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D66, 733-740).</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        b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3.806E+00  1.080E-04   49.32</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3061252" y="5486400"/>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23566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714" name="Group 2"/>
          <p:cNvGrpSpPr>
            <a:grpSpLocks/>
          </p:cNvGrpSpPr>
          <p:nvPr/>
        </p:nvGrpSpPr>
        <p:grpSpPr bwMode="auto">
          <a:xfrm>
            <a:off x="5548313" y="2247900"/>
            <a:ext cx="2847975" cy="2832100"/>
            <a:chOff x="3494" y="1415"/>
            <a:chExt cx="1794" cy="1784"/>
          </a:xfrm>
        </p:grpSpPr>
        <p:sp>
          <p:nvSpPr>
            <p:cNvPr id="24371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371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1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3718" name="Rectangle 6"/>
          <p:cNvSpPr>
            <a:spLocks noGrp="1" noChangeArrowheads="1"/>
          </p:cNvSpPr>
          <p:nvPr>
            <p:ph type="title"/>
          </p:nvPr>
        </p:nvSpPr>
        <p:spPr/>
        <p:txBody>
          <a:bodyPr/>
          <a:lstStyle/>
          <a:p>
            <a:r>
              <a:rPr lang="en-US" sz="4000"/>
              <a:t>shoot the whole crystal</a:t>
            </a:r>
          </a:p>
        </p:txBody>
      </p:sp>
      <p:sp>
        <p:nvSpPr>
          <p:cNvPr id="24371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sp>
        <p:nvSpPr>
          <p:cNvPr id="243721"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3722"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3"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3724"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5"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6"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7"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3728"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237794798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5548313" y="2247900"/>
            <a:ext cx="2847975" cy="2832100"/>
            <a:chOff x="3494" y="1415"/>
            <a:chExt cx="1794" cy="1784"/>
          </a:xfrm>
        </p:grpSpPr>
        <p:sp>
          <p:nvSpPr>
            <p:cNvPr id="4711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47107" name="Rectangle 6"/>
          <p:cNvSpPr>
            <a:spLocks noGrp="1" noChangeArrowheads="1"/>
          </p:cNvSpPr>
          <p:nvPr>
            <p:ph type="title"/>
          </p:nvPr>
        </p:nvSpPr>
        <p:spPr/>
        <p:txBody>
          <a:bodyPr/>
          <a:lstStyle/>
          <a:p>
            <a:pPr eaLnBrk="1" hangingPunct="1"/>
            <a:r>
              <a:rPr lang="en-US" sz="4000" smtClean="0"/>
              <a:t>shoot the whole crystal</a:t>
            </a:r>
          </a:p>
        </p:txBody>
      </p:sp>
      <p:sp>
        <p:nvSpPr>
          <p:cNvPr id="47108"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pPr>
            <a:endParaRPr lang="en-US">
              <a:solidFill>
                <a:srgbClr val="000000"/>
              </a:solidFill>
            </a:endParaRPr>
          </a:p>
        </p:txBody>
      </p:sp>
      <p:sp>
        <p:nvSpPr>
          <p:cNvPr id="47109"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47110"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2"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3"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4"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5"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6"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140453430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nvGrpSpPr>
          <p:cNvPr id="46083" name="Group 2"/>
          <p:cNvGrpSpPr>
            <a:grpSpLocks/>
          </p:cNvGrpSpPr>
          <p:nvPr/>
        </p:nvGrpSpPr>
        <p:grpSpPr bwMode="auto">
          <a:xfrm>
            <a:off x="5548313" y="2247900"/>
            <a:ext cx="2847975" cy="2832100"/>
            <a:chOff x="3494" y="1415"/>
            <a:chExt cx="1794" cy="1784"/>
          </a:xfrm>
        </p:grpSpPr>
        <p:sp>
          <p:nvSpPr>
            <p:cNvPr id="46094"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5"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96"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85" name="Rectangle 9"/>
          <p:cNvSpPr>
            <a:spLocks noGrp="1" noChangeArrowheads="1"/>
          </p:cNvSpPr>
          <p:nvPr>
            <p:ph type="title"/>
          </p:nvPr>
        </p:nvSpPr>
        <p:spPr/>
        <p:txBody>
          <a:bodyPr/>
          <a:lstStyle/>
          <a:p>
            <a:pPr eaLnBrk="1" hangingPunct="1"/>
            <a:r>
              <a:rPr lang="en-US" sz="4000" smtClean="0"/>
              <a:t>shoot the whole crystal</a:t>
            </a:r>
          </a:p>
        </p:txBody>
      </p:sp>
      <p:sp>
        <p:nvSpPr>
          <p:cNvPr id="46086"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pPr>
            <a:endParaRPr lang="en-US">
              <a:solidFill>
                <a:srgbClr val="000000"/>
              </a:solidFill>
            </a:endParaRPr>
          </a:p>
        </p:txBody>
      </p:sp>
      <p:sp>
        <p:nvSpPr>
          <p:cNvPr id="46087"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88"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89"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pic>
        <p:nvPicPr>
          <p:cNvPr id="4609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759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title"/>
          </p:nvPr>
        </p:nvSpPr>
        <p:spPr>
          <a:xfrm>
            <a:off x="0" y="0"/>
            <a:ext cx="9144000" cy="1752600"/>
          </a:xfrm>
        </p:spPr>
        <p:txBody>
          <a:bodyPr/>
          <a:lstStyle/>
          <a:p>
            <a:pPr eaLnBrk="1" hangingPunct="1"/>
            <a:r>
              <a:rPr lang="en-US" sz="4000" smtClean="0"/>
              <a:t>How many crystals do you see?</a:t>
            </a:r>
          </a:p>
        </p:txBody>
      </p:sp>
      <p:sp>
        <p:nvSpPr>
          <p:cNvPr id="7065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mtClean="0">
              <a:solidFill>
                <a:srgbClr val="000000"/>
              </a:solidFill>
              <a:cs typeface="Arial" charset="0"/>
            </a:endParaRPr>
          </a:p>
        </p:txBody>
      </p:sp>
      <p:sp>
        <p:nvSpPr>
          <p:cNvPr id="70660"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1"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2"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3"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4"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5"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6"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7"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8"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3" name="Rectangle 2"/>
          <p:cNvSpPr>
            <a:spLocks noChangeArrowheads="1"/>
          </p:cNvSpPr>
          <p:nvPr/>
        </p:nvSpPr>
        <p:spPr bwMode="auto">
          <a:xfrm>
            <a:off x="3400425" y="529272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mtClean="0">
                <a:solidFill>
                  <a:srgbClr val="000000"/>
                </a:solidFill>
                <a:latin typeface="Arial"/>
                <a:cs typeface="Arial" charset="0"/>
              </a:rPr>
              <a:t>Shoot the </a:t>
            </a:r>
            <a:r>
              <a:rPr lang="en-US" b="1" smtClean="0">
                <a:solidFill>
                  <a:srgbClr val="000000"/>
                </a:solidFill>
                <a:latin typeface="Arial"/>
                <a:cs typeface="Arial" charset="0"/>
              </a:rPr>
              <a:t>crystal</a:t>
            </a:r>
            <a:r>
              <a:rPr lang="en-US" smtClean="0">
                <a:solidFill>
                  <a:srgbClr val="000000"/>
                </a:solidFill>
                <a:latin typeface="Arial"/>
                <a:cs typeface="Arial" charset="0"/>
              </a:rPr>
              <a:t> (singular)</a:t>
            </a:r>
          </a:p>
        </p:txBody>
      </p:sp>
    </p:spTree>
    <p:extLst>
      <p:ext uri="{BB962C8B-B14F-4D97-AF65-F5344CB8AC3E}">
        <p14:creationId xmlns:p14="http://schemas.microsoft.com/office/powerpoint/2010/main" val="105404412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 </a:t>
            </a:r>
            <a:r>
              <a:rPr lang="en-US" smtClean="0">
                <a:solidFill>
                  <a:schemeClr val="bg1"/>
                </a:solidFill>
                <a:cs typeface="Arial" charset="0"/>
              </a:rPr>
              <a:t>º</a:t>
            </a:r>
          </a:p>
        </p:txBody>
      </p:sp>
    </p:spTree>
    <p:extLst>
      <p:ext uri="{BB962C8B-B14F-4D97-AF65-F5344CB8AC3E}">
        <p14:creationId xmlns:p14="http://schemas.microsoft.com/office/powerpoint/2010/main" val="238434097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0.1</a:t>
            </a:r>
            <a:r>
              <a:rPr lang="en-US" smtClean="0">
                <a:solidFill>
                  <a:schemeClr val="bg1"/>
                </a:solidFill>
                <a:cs typeface="Arial" charset="0"/>
              </a:rPr>
              <a:t>º</a:t>
            </a:r>
          </a:p>
        </p:txBody>
      </p:sp>
    </p:spTree>
    <p:extLst>
      <p:ext uri="{BB962C8B-B14F-4D97-AF65-F5344CB8AC3E}">
        <p14:creationId xmlns:p14="http://schemas.microsoft.com/office/powerpoint/2010/main" val="324743117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0.2</a:t>
            </a:r>
            <a:r>
              <a:rPr lang="en-US" smtClean="0">
                <a:solidFill>
                  <a:schemeClr val="bg1"/>
                </a:solidFill>
                <a:cs typeface="Arial" charset="0"/>
              </a:rPr>
              <a:t>º</a:t>
            </a:r>
          </a:p>
        </p:txBody>
      </p:sp>
    </p:spTree>
    <p:extLst>
      <p:ext uri="{BB962C8B-B14F-4D97-AF65-F5344CB8AC3E}">
        <p14:creationId xmlns:p14="http://schemas.microsoft.com/office/powerpoint/2010/main" val="272241270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0.4</a:t>
            </a:r>
            <a:r>
              <a:rPr lang="en-US" smtClean="0">
                <a:solidFill>
                  <a:schemeClr val="bg1"/>
                </a:solidFill>
                <a:cs typeface="Arial" charset="0"/>
              </a:rPr>
              <a:t>º</a:t>
            </a:r>
          </a:p>
        </p:txBody>
      </p:sp>
    </p:spTree>
    <p:extLst>
      <p:ext uri="{BB962C8B-B14F-4D97-AF65-F5344CB8AC3E}">
        <p14:creationId xmlns:p14="http://schemas.microsoft.com/office/powerpoint/2010/main" val="371621930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CSHL_beamline_2019.pptx</a:t>
            </a:r>
            <a:endParaRPr lang="en-US" altLang="en-US" sz="4400" dirty="0"/>
          </a:p>
          <a:p>
            <a:pPr algn="ctr">
              <a:buFontTx/>
              <a:buNone/>
            </a:pPr>
            <a:endParaRPr lang="en-US" alt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0.6</a:t>
            </a:r>
            <a:r>
              <a:rPr lang="en-US" smtClean="0">
                <a:solidFill>
                  <a:schemeClr val="bg1"/>
                </a:solidFill>
                <a:cs typeface="Arial" charset="0"/>
              </a:rPr>
              <a:t>º</a:t>
            </a:r>
          </a:p>
        </p:txBody>
      </p:sp>
    </p:spTree>
    <p:extLst>
      <p:ext uri="{BB962C8B-B14F-4D97-AF65-F5344CB8AC3E}">
        <p14:creationId xmlns:p14="http://schemas.microsoft.com/office/powerpoint/2010/main" val="352583352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0.8</a:t>
            </a:r>
            <a:r>
              <a:rPr lang="en-US" smtClean="0">
                <a:solidFill>
                  <a:schemeClr val="bg1"/>
                </a:solidFill>
                <a:cs typeface="Arial" charset="0"/>
              </a:rPr>
              <a:t>º</a:t>
            </a:r>
          </a:p>
        </p:txBody>
      </p:sp>
    </p:spTree>
    <p:extLst>
      <p:ext uri="{BB962C8B-B14F-4D97-AF65-F5344CB8AC3E}">
        <p14:creationId xmlns:p14="http://schemas.microsoft.com/office/powerpoint/2010/main" val="254984906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1.0</a:t>
            </a:r>
            <a:r>
              <a:rPr lang="en-US" smtClean="0">
                <a:solidFill>
                  <a:schemeClr val="bg1"/>
                </a:solidFill>
                <a:cs typeface="Arial" charset="0"/>
              </a:rPr>
              <a:t>º</a:t>
            </a:r>
          </a:p>
        </p:txBody>
      </p:sp>
    </p:spTree>
    <p:extLst>
      <p:ext uri="{BB962C8B-B14F-4D97-AF65-F5344CB8AC3E}">
        <p14:creationId xmlns:p14="http://schemas.microsoft.com/office/powerpoint/2010/main" val="351692291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1.5</a:t>
            </a:r>
            <a:r>
              <a:rPr lang="en-US" smtClean="0">
                <a:solidFill>
                  <a:schemeClr val="bg1"/>
                </a:solidFill>
                <a:cs typeface="Arial" charset="0"/>
              </a:rPr>
              <a:t>º</a:t>
            </a:r>
          </a:p>
        </p:txBody>
      </p:sp>
    </p:spTree>
    <p:extLst>
      <p:ext uri="{BB962C8B-B14F-4D97-AF65-F5344CB8AC3E}">
        <p14:creationId xmlns:p14="http://schemas.microsoft.com/office/powerpoint/2010/main" val="79734156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2.0</a:t>
            </a:r>
            <a:r>
              <a:rPr lang="en-US" smtClean="0">
                <a:solidFill>
                  <a:schemeClr val="bg1"/>
                </a:solidFill>
                <a:cs typeface="Arial" charset="0"/>
              </a:rPr>
              <a:t>º</a:t>
            </a:r>
          </a:p>
        </p:txBody>
      </p:sp>
    </p:spTree>
    <p:extLst>
      <p:ext uri="{BB962C8B-B14F-4D97-AF65-F5344CB8AC3E}">
        <p14:creationId xmlns:p14="http://schemas.microsoft.com/office/powerpoint/2010/main" val="13534642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2.5</a:t>
            </a:r>
            <a:r>
              <a:rPr lang="en-US" smtClean="0">
                <a:solidFill>
                  <a:schemeClr val="bg1"/>
                </a:solidFill>
                <a:cs typeface="Arial" charset="0"/>
              </a:rPr>
              <a:t>º</a:t>
            </a:r>
          </a:p>
        </p:txBody>
      </p:sp>
    </p:spTree>
    <p:extLst>
      <p:ext uri="{BB962C8B-B14F-4D97-AF65-F5344CB8AC3E}">
        <p14:creationId xmlns:p14="http://schemas.microsoft.com/office/powerpoint/2010/main" val="101444626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3.2</a:t>
            </a:r>
            <a:r>
              <a:rPr lang="en-US" smtClean="0">
                <a:solidFill>
                  <a:schemeClr val="bg1"/>
                </a:solidFill>
                <a:cs typeface="Arial" charset="0"/>
              </a:rPr>
              <a:t>º</a:t>
            </a:r>
          </a:p>
        </p:txBody>
      </p:sp>
    </p:spTree>
    <p:extLst>
      <p:ext uri="{BB962C8B-B14F-4D97-AF65-F5344CB8AC3E}">
        <p14:creationId xmlns:p14="http://schemas.microsoft.com/office/powerpoint/2010/main" val="189656645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6.4</a:t>
            </a:r>
            <a:r>
              <a:rPr lang="en-US" smtClean="0">
                <a:solidFill>
                  <a:schemeClr val="bg1"/>
                </a:solidFill>
                <a:cs typeface="Arial" charset="0"/>
              </a:rPr>
              <a:t>º</a:t>
            </a:r>
          </a:p>
        </p:txBody>
      </p:sp>
    </p:spTree>
    <p:extLst>
      <p:ext uri="{BB962C8B-B14F-4D97-AF65-F5344CB8AC3E}">
        <p14:creationId xmlns:p14="http://schemas.microsoft.com/office/powerpoint/2010/main" val="81652111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12.8</a:t>
            </a:r>
            <a:r>
              <a:rPr lang="en-US" smtClean="0">
                <a:solidFill>
                  <a:schemeClr val="bg1"/>
                </a:solidFill>
                <a:cs typeface="Arial" charset="0"/>
              </a:rPr>
              <a:t>º</a:t>
            </a:r>
          </a:p>
        </p:txBody>
      </p:sp>
    </p:spTree>
    <p:extLst>
      <p:ext uri="{BB962C8B-B14F-4D97-AF65-F5344CB8AC3E}">
        <p14:creationId xmlns:p14="http://schemas.microsoft.com/office/powerpoint/2010/main" val="244783618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“pretty” crystals</a:t>
            </a:r>
            <a:endParaRPr lang="en-US" dirty="0"/>
          </a:p>
        </p:txBody>
      </p:sp>
      <p:pic>
        <p:nvPicPr>
          <p:cNvPr id="827396" name="Picture 4" descr="Image result for pretty g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182" y="1156591"/>
            <a:ext cx="5495925"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1498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1879600"/>
          </a:xfrm>
          <a:noFill/>
        </p:spPr>
        <p:txBody>
          <a:bodyPr/>
          <a:lstStyle/>
          <a:p>
            <a:pPr eaLnBrk="1" hangingPunct="1"/>
            <a:r>
              <a:rPr lang="en-US" altLang="en-US" dirty="0" smtClean="0"/>
              <a:t>The “success rate” </a:t>
            </a:r>
            <a:br>
              <a:rPr lang="en-US" altLang="en-US" dirty="0" smtClean="0"/>
            </a:br>
            <a:r>
              <a:rPr lang="en-US" altLang="en-US" dirty="0" smtClean="0"/>
              <a:t>of data collection</a:t>
            </a:r>
          </a:p>
        </p:txBody>
      </p:sp>
      <p:sp>
        <p:nvSpPr>
          <p:cNvPr id="1327107" name="Text Box 3"/>
          <p:cNvSpPr txBox="1">
            <a:spLocks noChangeArrowheads="1"/>
          </p:cNvSpPr>
          <p:nvPr/>
        </p:nvSpPr>
        <p:spPr bwMode="auto">
          <a:xfrm>
            <a:off x="1346200" y="2095500"/>
            <a:ext cx="6426200"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en-US" altLang="en-US" sz="3600" dirty="0">
                <a:solidFill>
                  <a:srgbClr val="C80000"/>
                </a:solidFill>
              </a:rPr>
              <a:t>100 s/dataset  </a:t>
            </a:r>
          </a:p>
          <a:p>
            <a:pPr algn="ctr" eaLnBrk="1" hangingPunct="1">
              <a:spcBef>
                <a:spcPct val="30000"/>
              </a:spcBef>
              <a:buFontTx/>
              <a:buNone/>
            </a:pPr>
            <a:r>
              <a:rPr lang="en-US" altLang="en-US" sz="3600" dirty="0">
                <a:solidFill>
                  <a:srgbClr val="C8A000"/>
                </a:solidFill>
              </a:rPr>
              <a:t>200 days/year</a:t>
            </a:r>
          </a:p>
          <a:p>
            <a:pPr algn="ctr" eaLnBrk="1" hangingPunct="1">
              <a:spcBef>
                <a:spcPct val="30000"/>
              </a:spcBef>
              <a:buFontTx/>
              <a:buNone/>
            </a:pPr>
            <a:r>
              <a:rPr lang="en-US" altLang="en-US" sz="3600" dirty="0">
                <a:solidFill>
                  <a:srgbClr val="990099"/>
                </a:solidFill>
              </a:rPr>
              <a:t>~150 </a:t>
            </a:r>
            <a:r>
              <a:rPr lang="en-US" altLang="en-US" sz="3600" dirty="0" err="1">
                <a:solidFill>
                  <a:srgbClr val="990099"/>
                </a:solidFill>
              </a:rPr>
              <a:t>beamlines</a:t>
            </a:r>
            <a:endParaRPr lang="en-US" altLang="en-US" sz="3600" dirty="0">
              <a:solidFill>
                <a:srgbClr val="990099"/>
              </a:solidFill>
            </a:endParaRPr>
          </a:p>
          <a:p>
            <a:pPr algn="ctr" eaLnBrk="1" hangingPunct="1">
              <a:spcBef>
                <a:spcPct val="30000"/>
              </a:spcBef>
              <a:buFontTx/>
              <a:buNone/>
            </a:pPr>
            <a:endParaRPr lang="en-US" altLang="en-US" sz="3600" dirty="0">
              <a:solidFill>
                <a:srgbClr val="990099"/>
              </a:solidFill>
            </a:endParaRPr>
          </a:p>
          <a:p>
            <a:pPr algn="ctr" eaLnBrk="1" hangingPunct="1">
              <a:spcBef>
                <a:spcPct val="30000"/>
              </a:spcBef>
              <a:buFontTx/>
              <a:buNone/>
            </a:pPr>
            <a:r>
              <a:rPr lang="en-US" altLang="en-US" sz="3600" dirty="0">
                <a:solidFill>
                  <a:srgbClr val="009600"/>
                </a:solidFill>
              </a:rPr>
              <a:t>~26,000,000 datasets/year</a:t>
            </a:r>
          </a:p>
          <a:p>
            <a:pPr algn="ctr" eaLnBrk="1" hangingPunct="1">
              <a:spcBef>
                <a:spcPct val="30000"/>
              </a:spcBef>
              <a:buFontTx/>
              <a:buNone/>
            </a:pPr>
            <a:r>
              <a:rPr lang="en-US" altLang="en-US" sz="3600" dirty="0" smtClean="0">
                <a:solidFill>
                  <a:srgbClr val="C80000"/>
                </a:solidFill>
              </a:rPr>
              <a:t>~</a:t>
            </a:r>
            <a:r>
              <a:rPr lang="en-US" altLang="en-US" sz="3600" dirty="0" smtClean="0">
                <a:solidFill>
                  <a:srgbClr val="C80000"/>
                </a:solidFill>
              </a:rPr>
              <a:t>11,000</a:t>
            </a:r>
            <a:r>
              <a:rPr lang="en-US" altLang="en-US" sz="3600" dirty="0" smtClean="0">
                <a:solidFill>
                  <a:srgbClr val="009600"/>
                </a:solidFill>
              </a:rPr>
              <a:t> </a:t>
            </a:r>
            <a:r>
              <a:rPr lang="en-US" altLang="en-US" sz="3600" dirty="0">
                <a:solidFill>
                  <a:srgbClr val="009600"/>
                </a:solidFill>
              </a:rPr>
              <a:t>PDBs in </a:t>
            </a:r>
            <a:r>
              <a:rPr lang="en-US" altLang="en-US" sz="3600" dirty="0" smtClean="0">
                <a:solidFill>
                  <a:srgbClr val="A0A000"/>
                </a:solidFill>
              </a:rPr>
              <a:t>2018</a:t>
            </a:r>
            <a:endParaRPr lang="en-US" altLang="en-US" sz="3600" dirty="0">
              <a:solidFill>
                <a:srgbClr val="A0A000"/>
              </a:solidFill>
            </a:endParaRPr>
          </a:p>
        </p:txBody>
      </p:sp>
    </p:spTree>
    <p:extLst>
      <p:ext uri="{BB962C8B-B14F-4D97-AF65-F5344CB8AC3E}">
        <p14:creationId xmlns:p14="http://schemas.microsoft.com/office/powerpoint/2010/main" val="14043004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27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27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2710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2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2" name="Picture 2" descr="Rock Crystal Votive Hol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94" y="783625"/>
            <a:ext cx="7596277" cy="6074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“pretty” crystals</a:t>
            </a:r>
            <a:endParaRPr lang="en-US" dirty="0"/>
          </a:p>
        </p:txBody>
      </p:sp>
    </p:spTree>
    <p:extLst>
      <p:ext uri="{BB962C8B-B14F-4D97-AF65-F5344CB8AC3E}">
        <p14:creationId xmlns:p14="http://schemas.microsoft.com/office/powerpoint/2010/main" val="42134404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“pretty” crystals</a:t>
            </a:r>
            <a:endParaRPr lang="en-US" dirty="0"/>
          </a:p>
        </p:txBody>
      </p:sp>
      <p:pic>
        <p:nvPicPr>
          <p:cNvPr id="828418" name="Picture 2" descr="Image result for pretty crystals ge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620" y="1362074"/>
            <a:ext cx="7010400"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8575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Text Box 3"/>
          <p:cNvSpPr txBox="1">
            <a:spLocks noChangeArrowheads="1"/>
          </p:cNvSpPr>
          <p:nvPr/>
        </p:nvSpPr>
        <p:spPr bwMode="auto">
          <a:xfrm>
            <a:off x="533400" y="205740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808080"/>
                </a:solidFill>
              </a:rPr>
              <a:t>   Put your crystal into the beam</a:t>
            </a:r>
          </a:p>
          <a:p>
            <a:pPr lvl="1" fontAlgn="auto">
              <a:lnSpc>
                <a:spcPct val="130000"/>
              </a:lnSpc>
              <a:spcBef>
                <a:spcPts val="0"/>
              </a:spcBef>
              <a:spcAft>
                <a:spcPts val="0"/>
              </a:spcAft>
              <a:buFontTx/>
              <a:buAutoNum type="arabicPeriod"/>
            </a:pPr>
            <a:r>
              <a:rPr lang="en-US" sz="3600">
                <a:solidFill>
                  <a:srgbClr val="808080"/>
                </a:solidFill>
              </a:rPr>
              <a:t>   Shoot the whole crystal</a:t>
            </a:r>
          </a:p>
          <a:p>
            <a:pPr lvl="1" fontAlgn="auto">
              <a:lnSpc>
                <a:spcPct val="130000"/>
              </a:lnSpc>
              <a:spcBef>
                <a:spcPts val="0"/>
              </a:spcBef>
              <a:spcAft>
                <a:spcPts val="0"/>
              </a:spcAft>
              <a:buFontTx/>
              <a:buAutoNum type="arabicPeriod"/>
            </a:pPr>
            <a:r>
              <a:rPr lang="en-US" sz="3600">
                <a:solidFill>
                  <a:srgbClr val="FF0000"/>
                </a:solidFill>
              </a:rPr>
              <a:t>   Shoot nothing but the crystal</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22751418"/>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738" name="Group 2"/>
          <p:cNvGrpSpPr>
            <a:grpSpLocks/>
          </p:cNvGrpSpPr>
          <p:nvPr/>
        </p:nvGrpSpPr>
        <p:grpSpPr bwMode="auto">
          <a:xfrm>
            <a:off x="5548313" y="2247900"/>
            <a:ext cx="2847975" cy="2832100"/>
            <a:chOff x="3494" y="1415"/>
            <a:chExt cx="1794" cy="1784"/>
          </a:xfrm>
        </p:grpSpPr>
        <p:sp>
          <p:nvSpPr>
            <p:cNvPr id="244739"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4740"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41"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4742" name="Rectangle 6"/>
          <p:cNvSpPr>
            <a:spLocks noGrp="1" noChangeArrowheads="1"/>
          </p:cNvSpPr>
          <p:nvPr>
            <p:ph type="title"/>
          </p:nvPr>
        </p:nvSpPr>
        <p:spPr/>
        <p:txBody>
          <a:bodyPr/>
          <a:lstStyle/>
          <a:p>
            <a:r>
              <a:rPr lang="en-US" sz="4000"/>
              <a:t>shoot nothing but the crystal</a:t>
            </a:r>
          </a:p>
        </p:txBody>
      </p:sp>
      <p:sp>
        <p:nvSpPr>
          <p:cNvPr id="244743"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4744" name="Group 8"/>
          <p:cNvGrpSpPr>
            <a:grpSpLocks/>
          </p:cNvGrpSpPr>
          <p:nvPr/>
        </p:nvGrpSpPr>
        <p:grpSpPr bwMode="auto">
          <a:xfrm>
            <a:off x="-188913" y="2224088"/>
            <a:ext cx="8586788" cy="2870200"/>
            <a:chOff x="-119" y="1401"/>
            <a:chExt cx="5409" cy="1808"/>
          </a:xfrm>
        </p:grpSpPr>
        <p:sp>
          <p:nvSpPr>
            <p:cNvPr id="244745"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4746"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4747" name="Group 11"/>
          <p:cNvGrpSpPr>
            <a:grpSpLocks/>
          </p:cNvGrpSpPr>
          <p:nvPr/>
        </p:nvGrpSpPr>
        <p:grpSpPr bwMode="auto">
          <a:xfrm rot="5400000">
            <a:off x="1725612" y="4021138"/>
            <a:ext cx="2238375" cy="501650"/>
            <a:chOff x="1288" y="3758"/>
            <a:chExt cx="1410" cy="316"/>
          </a:xfrm>
        </p:grpSpPr>
        <p:sp>
          <p:nvSpPr>
            <p:cNvPr id="244748"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4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475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5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5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4753"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8432057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2" name="Group 2"/>
          <p:cNvGrpSpPr>
            <a:grpSpLocks/>
          </p:cNvGrpSpPr>
          <p:nvPr/>
        </p:nvGrpSpPr>
        <p:grpSpPr bwMode="auto">
          <a:xfrm>
            <a:off x="5548313" y="2247900"/>
            <a:ext cx="2847975" cy="2832100"/>
            <a:chOff x="3494" y="1415"/>
            <a:chExt cx="1794" cy="1784"/>
          </a:xfrm>
        </p:grpSpPr>
        <p:sp>
          <p:nvSpPr>
            <p:cNvPr id="24576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6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6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nvGrpSpPr>
          <p:cNvPr id="245766" name="Group 6"/>
          <p:cNvGrpSpPr>
            <a:grpSpLocks/>
          </p:cNvGrpSpPr>
          <p:nvPr/>
        </p:nvGrpSpPr>
        <p:grpSpPr bwMode="auto">
          <a:xfrm>
            <a:off x="-188913" y="2224088"/>
            <a:ext cx="8586788" cy="2870200"/>
            <a:chOff x="-119" y="1401"/>
            <a:chExt cx="5409" cy="1808"/>
          </a:xfrm>
        </p:grpSpPr>
        <p:sp>
          <p:nvSpPr>
            <p:cNvPr id="245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5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70" name="Rectangle 10"/>
          <p:cNvSpPr>
            <a:spLocks noGrp="1" noChangeArrowheads="1"/>
          </p:cNvSpPr>
          <p:nvPr>
            <p:ph type="title"/>
          </p:nvPr>
        </p:nvSpPr>
        <p:spPr/>
        <p:txBody>
          <a:bodyPr/>
          <a:lstStyle/>
          <a:p>
            <a:r>
              <a:rPr lang="en-US" sz="4000"/>
              <a:t>shoot nothing but the crystal</a:t>
            </a:r>
          </a:p>
        </p:txBody>
      </p:sp>
      <p:sp>
        <p:nvSpPr>
          <p:cNvPr id="245771"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5772" name="Group 12"/>
          <p:cNvGrpSpPr>
            <a:grpSpLocks/>
          </p:cNvGrpSpPr>
          <p:nvPr/>
        </p:nvGrpSpPr>
        <p:grpSpPr bwMode="auto">
          <a:xfrm rot="5400000">
            <a:off x="1725612" y="4021138"/>
            <a:ext cx="2238375" cy="501650"/>
            <a:chOff x="1288" y="3758"/>
            <a:chExt cx="1410" cy="316"/>
          </a:xfrm>
        </p:grpSpPr>
        <p:sp>
          <p:nvSpPr>
            <p:cNvPr id="245773"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4"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5775"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6"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7"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5778"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79"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80"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1794530559"/>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dirty="0">
                <a:solidFill>
                  <a:srgbClr val="000000"/>
                </a:solidFill>
                <a:cs typeface="Arial" panose="020B0604020202020204" pitchFamily="34" charset="0"/>
              </a:rPr>
              <a:t>1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crystal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water</a:t>
            </a:r>
          </a:p>
          <a:p>
            <a:pPr eaLnBrk="1" hangingPunct="1">
              <a:spcBef>
                <a:spcPct val="50000"/>
              </a:spcBef>
              <a:buFontTx/>
              <a:buNone/>
            </a:pPr>
            <a:r>
              <a:rPr lang="en-US" altLang="en-US" sz="4000" dirty="0">
                <a:solidFill>
                  <a:srgbClr val="000000"/>
                </a:solidFill>
                <a:cs typeface="Arial" pitchFamily="34" charset="0"/>
              </a:rPr>
              <a:t>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plastic</a:t>
            </a:r>
          </a:p>
          <a:p>
            <a:pPr eaLnBrk="1" hangingPunct="1">
              <a:spcBef>
                <a:spcPct val="50000"/>
              </a:spcBef>
              <a:buFontTx/>
              <a:buNone/>
            </a:pPr>
            <a:r>
              <a:rPr lang="en-US" altLang="en-US" sz="4000" dirty="0">
                <a:solidFill>
                  <a:srgbClr val="000000"/>
                </a:solidFill>
                <a:cs typeface="Arial" pitchFamily="34" charset="0"/>
              </a:rPr>
              <a:t>				≈ 	0.1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glass</a:t>
            </a:r>
          </a:p>
          <a:p>
            <a:pPr eaLnBrk="1" hangingPunct="1">
              <a:spcBef>
                <a:spcPct val="50000"/>
              </a:spcBef>
              <a:buFontTx/>
              <a:buNone/>
            </a:pPr>
            <a:r>
              <a:rPr lang="en-US" altLang="en-US" sz="4000" dirty="0">
                <a:solidFill>
                  <a:srgbClr val="000000"/>
                </a:solidFill>
                <a:cs typeface="Arial" pitchFamily="34" charset="0"/>
              </a:rPr>
              <a:t>				≈ 	1000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air</a:t>
            </a:r>
            <a:endParaRPr lang="el-GR" altLang="en-US" sz="4000" dirty="0">
              <a:solidFill>
                <a:srgbClr val="000000"/>
              </a:solidFill>
              <a:cs typeface="Arial" panose="020B0604020202020204" pitchFamily="34" charset="0"/>
            </a:endParaRPr>
          </a:p>
        </p:txBody>
      </p:sp>
      <p:sp>
        <p:nvSpPr>
          <p:cNvPr id="203779" name="Rectangle 2"/>
          <p:cNvSpPr>
            <a:spLocks noGrp="1" noChangeArrowheads="1"/>
          </p:cNvSpPr>
          <p:nvPr>
            <p:ph type="title"/>
          </p:nvPr>
        </p:nvSpPr>
        <p:spPr/>
        <p:txBody>
          <a:bodyPr/>
          <a:lstStyle/>
          <a:p>
            <a:pPr eaLnBrk="1" hangingPunct="1"/>
            <a:r>
              <a:rPr lang="en-US" altLang="en-US" dirty="0" smtClean="0"/>
              <a:t>scattering/</a:t>
            </a:r>
            <a:r>
              <a:rPr lang="en-US" altLang="en-US" dirty="0" err="1" smtClean="0"/>
              <a:t>absorptoin</a:t>
            </a:r>
            <a:r>
              <a:rPr lang="en-US" altLang="en-US" dirty="0" smtClean="0"/>
              <a:t>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dirty="0">
                <a:solidFill>
                  <a:srgbClr val="000000"/>
                </a:solidFill>
                <a:cs typeface="Arial" panose="020B0604020202020204"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sp>
        <p:nvSpPr>
          <p:cNvPr id="2" name="TextBox 1"/>
          <p:cNvSpPr txBox="1"/>
          <p:nvPr/>
        </p:nvSpPr>
        <p:spPr>
          <a:xfrm>
            <a:off x="2011680" y="5695406"/>
            <a:ext cx="6607899" cy="830997"/>
          </a:xfrm>
          <a:prstGeom prst="rect">
            <a:avLst/>
          </a:prstGeom>
          <a:noFill/>
        </p:spPr>
        <p:txBody>
          <a:bodyPr wrap="none" rtlCol="0">
            <a:spAutoFit/>
          </a:bodyPr>
          <a:lstStyle/>
          <a:p>
            <a:pPr fontAlgn="auto">
              <a:spcBef>
                <a:spcPts val="0"/>
              </a:spcBef>
              <a:spcAft>
                <a:spcPts val="0"/>
              </a:spcAft>
            </a:pPr>
            <a:r>
              <a:rPr lang="en-US" sz="2400" dirty="0" smtClean="0">
                <a:solidFill>
                  <a:srgbClr val="C00000"/>
                </a:solidFill>
                <a:cs typeface="Arial" charset="0"/>
              </a:rPr>
              <a:t>Optimum: support thickness = crystal thickness</a:t>
            </a:r>
          </a:p>
          <a:p>
            <a:pPr fontAlgn="auto">
              <a:spcBef>
                <a:spcPts val="0"/>
              </a:spcBef>
              <a:spcAft>
                <a:spcPts val="0"/>
              </a:spcAft>
            </a:pPr>
            <a:r>
              <a:rPr lang="en-US" sz="2400" dirty="0">
                <a:solidFill>
                  <a:srgbClr val="C00000"/>
                </a:solidFill>
                <a:cs typeface="Arial" charset="0"/>
              </a:rPr>
              <a:t> </a:t>
            </a:r>
            <a:r>
              <a:rPr lang="en-US" sz="2400" dirty="0" smtClean="0">
                <a:solidFill>
                  <a:srgbClr val="C00000"/>
                </a:solidFill>
                <a:cs typeface="Arial" charset="0"/>
              </a:rPr>
              <a:t>                                          1 + 1 = 1.4</a:t>
            </a:r>
            <a:endParaRPr lang="en-US" sz="2400" dirty="0">
              <a:solidFill>
                <a:srgbClr val="C00000"/>
              </a:solidFill>
              <a:cs typeface="Arial" charset="0"/>
            </a:endParaRPr>
          </a:p>
        </p:txBody>
      </p:sp>
    </p:spTree>
    <p:extLst>
      <p:ext uri="{BB962C8B-B14F-4D97-AF65-F5344CB8AC3E}">
        <p14:creationId xmlns:p14="http://schemas.microsoft.com/office/powerpoint/2010/main" val="20955298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405992218"/>
              </p:ext>
            </p:extLst>
          </p:nvPr>
        </p:nvGraphicFramePr>
        <p:xfrm>
          <a:off x="384175" y="282575"/>
          <a:ext cx="8680450" cy="5983288"/>
        </p:xfrm>
        <a:graphic>
          <a:graphicData uri="http://schemas.openxmlformats.org/presentationml/2006/ole">
            <mc:AlternateContent xmlns:mc="http://schemas.openxmlformats.org/markup-compatibility/2006">
              <mc:Choice xmlns:v="urn:schemas-microsoft-com:vml" Requires="v">
                <p:oleObj spid="_x0000_s839728"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282575"/>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X-ray beam size (</a:t>
            </a:r>
            <a:r>
              <a:rPr lang="el-GR" altLang="en-US" sz="2800" b="1" dirty="0" smtClean="0">
                <a:solidFill>
                  <a:prstClr val="black"/>
                </a:solidFill>
              </a:rPr>
              <a:t>μ</a:t>
            </a:r>
            <a:r>
              <a:rPr lang="en-US" altLang="en-US" sz="2800" b="1" dirty="0" smtClean="0">
                <a:solidFill>
                  <a:prstClr val="black"/>
                </a:solidFill>
              </a:rPr>
              <a:t>m)</a:t>
            </a:r>
            <a:endParaRPr lang="en-US" altLang="en-US" sz="2800" b="1" dirty="0">
              <a:solidFill>
                <a:prstClr val="black"/>
              </a:solidFill>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prstClr val="black"/>
                </a:solidFill>
              </a:rPr>
              <a:t>R</a:t>
            </a:r>
            <a:r>
              <a:rPr lang="en-US" altLang="en-US" sz="2800" b="1" dirty="0" smtClean="0">
                <a:solidFill>
                  <a:prstClr val="black"/>
                </a:solidFill>
              </a:rPr>
              <a:t>esolution (Å)</a:t>
            </a:r>
            <a:endParaRPr lang="en-US" altLang="en-US" sz="2800" b="1" dirty="0">
              <a:solidFill>
                <a:prstClr val="black"/>
              </a:solidFill>
            </a:endParaRPr>
          </a:p>
        </p:txBody>
      </p:sp>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a:r>
              <a:rPr lang="en-US" dirty="0" smtClean="0">
                <a:solidFill>
                  <a:prstClr val="black"/>
                </a:solidFill>
              </a:rPr>
              <a:t>too big</a:t>
            </a:r>
            <a:endParaRPr lang="en-US" dirty="0">
              <a:solidFill>
                <a:prstClr val="black"/>
              </a:solidFill>
            </a:endParaRPr>
          </a:p>
        </p:txBody>
      </p:sp>
      <p:sp>
        <p:nvSpPr>
          <p:cNvPr id="27" name="TextBox 26"/>
          <p:cNvSpPr txBox="1"/>
          <p:nvPr/>
        </p:nvSpPr>
        <p:spPr>
          <a:xfrm>
            <a:off x="2111828" y="3345542"/>
            <a:ext cx="1175657" cy="369332"/>
          </a:xfrm>
          <a:prstGeom prst="rect">
            <a:avLst/>
          </a:prstGeom>
          <a:noFill/>
        </p:spPr>
        <p:txBody>
          <a:bodyPr wrap="square" rtlCol="0">
            <a:spAutoFit/>
          </a:bodyPr>
          <a:lstStyle/>
          <a:p>
            <a:pPr algn="ctr"/>
            <a:r>
              <a:rPr lang="en-US" dirty="0" smtClean="0">
                <a:solidFill>
                  <a:prstClr val="black"/>
                </a:solidFill>
              </a:rPr>
              <a:t>too small</a:t>
            </a:r>
            <a:endParaRPr lang="en-US" dirty="0">
              <a:solidFill>
                <a:prstClr val="black"/>
              </a:solidFill>
            </a:endParaRP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a:r>
              <a:rPr lang="en-US" dirty="0">
                <a:solidFill>
                  <a:prstClr val="black"/>
                </a:solidFill>
              </a:rPr>
              <a:t>j</a:t>
            </a:r>
            <a:r>
              <a:rPr lang="en-US" dirty="0" smtClean="0">
                <a:solidFill>
                  <a:prstClr val="black"/>
                </a:solidFill>
              </a:rPr>
              <a:t>ust right</a:t>
            </a:r>
            <a:endParaRPr lang="en-US" dirty="0">
              <a:solidFill>
                <a:prstClr val="black"/>
              </a:solidFill>
            </a:endParaRPr>
          </a:p>
        </p:txBody>
      </p:sp>
      <p:sp>
        <p:nvSpPr>
          <p:cNvPr id="6" name="TextBox 5"/>
          <p:cNvSpPr txBox="1"/>
          <p:nvPr/>
        </p:nvSpPr>
        <p:spPr>
          <a:xfrm>
            <a:off x="1573278" y="1693875"/>
            <a:ext cx="1159292" cy="923330"/>
          </a:xfrm>
          <a:prstGeom prst="rect">
            <a:avLst/>
          </a:prstGeom>
          <a:noFill/>
        </p:spPr>
        <p:txBody>
          <a:bodyPr wrap="none" rtlCol="0">
            <a:spAutoFit/>
          </a:bodyPr>
          <a:lstStyle/>
          <a:p>
            <a:r>
              <a:rPr lang="en-US" dirty="0"/>
              <a:t>l</a:t>
            </a:r>
            <a:r>
              <a:rPr lang="en-US" dirty="0" smtClean="0"/>
              <a:t>imited by</a:t>
            </a:r>
          </a:p>
          <a:p>
            <a:r>
              <a:rPr lang="en-US" dirty="0"/>
              <a:t>r</a:t>
            </a:r>
            <a:r>
              <a:rPr lang="en-US" dirty="0" smtClean="0"/>
              <a:t>adiation</a:t>
            </a:r>
          </a:p>
          <a:p>
            <a:r>
              <a:rPr lang="en-US" dirty="0" smtClean="0"/>
              <a:t>damage</a:t>
            </a:r>
            <a:endParaRPr lang="en-US" dirty="0"/>
          </a:p>
        </p:txBody>
      </p:sp>
      <p:sp>
        <p:nvSpPr>
          <p:cNvPr id="23" name="TextBox 22"/>
          <p:cNvSpPr txBox="1"/>
          <p:nvPr/>
        </p:nvSpPr>
        <p:spPr>
          <a:xfrm>
            <a:off x="6858066" y="1681903"/>
            <a:ext cx="1390124" cy="923330"/>
          </a:xfrm>
          <a:prstGeom prst="rect">
            <a:avLst/>
          </a:prstGeom>
          <a:noFill/>
        </p:spPr>
        <p:txBody>
          <a:bodyPr wrap="none" rtlCol="0">
            <a:spAutoFit/>
          </a:bodyPr>
          <a:lstStyle/>
          <a:p>
            <a:r>
              <a:rPr lang="en-US" dirty="0"/>
              <a:t>l</a:t>
            </a:r>
            <a:r>
              <a:rPr lang="en-US" dirty="0" smtClean="0"/>
              <a:t>imited by</a:t>
            </a:r>
          </a:p>
          <a:p>
            <a:r>
              <a:rPr lang="en-US" dirty="0"/>
              <a:t>e</a:t>
            </a:r>
            <a:r>
              <a:rPr lang="en-US" dirty="0" smtClean="0"/>
              <a:t>xcess</a:t>
            </a:r>
          </a:p>
          <a:p>
            <a:r>
              <a:rPr lang="en-US" dirty="0" smtClean="0"/>
              <a:t>background</a:t>
            </a:r>
            <a:endParaRPr lang="en-US" dirty="0"/>
          </a:p>
        </p:txBody>
      </p:sp>
    </p:spTree>
    <p:extLst>
      <p:ext uri="{BB962C8B-B14F-4D97-AF65-F5344CB8AC3E}">
        <p14:creationId xmlns:p14="http://schemas.microsoft.com/office/powerpoint/2010/main" val="2554793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533400" y="2057400"/>
            <a:ext cx="8610600" cy="297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dirty="0">
                <a:solidFill>
                  <a:srgbClr val="808080"/>
                </a:solidFill>
              </a:rPr>
              <a:t>   Put your crystal into the beam</a:t>
            </a:r>
          </a:p>
          <a:p>
            <a:pPr lvl="1" fontAlgn="auto">
              <a:lnSpc>
                <a:spcPct val="130000"/>
              </a:lnSpc>
              <a:spcBef>
                <a:spcPts val="0"/>
              </a:spcBef>
              <a:spcAft>
                <a:spcPts val="0"/>
              </a:spcAft>
              <a:buFontTx/>
              <a:buAutoNum type="arabicPeriod"/>
            </a:pPr>
            <a:r>
              <a:rPr lang="en-US" sz="3600" dirty="0">
                <a:solidFill>
                  <a:srgbClr val="808080"/>
                </a:solidFill>
              </a:rPr>
              <a:t>   Shoot the whole crystal</a:t>
            </a:r>
          </a:p>
          <a:p>
            <a:pPr lvl="1" fontAlgn="auto">
              <a:lnSpc>
                <a:spcPct val="130000"/>
              </a:lnSpc>
              <a:spcBef>
                <a:spcPts val="0"/>
              </a:spcBef>
              <a:spcAft>
                <a:spcPts val="0"/>
              </a:spcAft>
              <a:buFontTx/>
              <a:buAutoNum type="arabicPeriod"/>
            </a:pPr>
            <a:r>
              <a:rPr lang="en-US" sz="3600" dirty="0">
                <a:solidFill>
                  <a:srgbClr val="808080"/>
                </a:solidFill>
              </a:rPr>
              <a:t>   Shoot nothing but the </a:t>
            </a:r>
            <a:r>
              <a:rPr lang="en-US" sz="3600" dirty="0" smtClean="0">
                <a:solidFill>
                  <a:srgbClr val="808080"/>
                </a:solidFill>
              </a:rPr>
              <a:t>crystal</a:t>
            </a:r>
            <a:endParaRPr lang="en-US" sz="3600" dirty="0">
              <a:solidFill>
                <a:srgbClr val="808080"/>
              </a:solidFill>
            </a:endParaRPr>
          </a:p>
          <a:p>
            <a:pPr lvl="1" fontAlgn="auto">
              <a:lnSpc>
                <a:spcPct val="130000"/>
              </a:lnSpc>
              <a:spcBef>
                <a:spcPts val="0"/>
              </a:spcBef>
              <a:spcAft>
                <a:spcPts val="0"/>
              </a:spcAft>
              <a:buFontTx/>
              <a:buAutoNum type="arabicPeriod"/>
            </a:pPr>
            <a:r>
              <a:rPr lang="en-US" sz="3600" dirty="0" smtClean="0">
                <a:solidFill>
                  <a:srgbClr val="FF0000"/>
                </a:solidFill>
              </a:rPr>
              <a:t>   The crystal must rotate</a:t>
            </a:r>
            <a:endParaRPr lang="en-US" sz="3600" dirty="0">
              <a:solidFill>
                <a:srgbClr val="FF0000"/>
              </a:solidFill>
            </a:endParaRP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3781816221"/>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545754">
            <a:off x="1952625" y="1063625"/>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248836" name="Freeform 4"/>
          <p:cNvSpPr>
            <a:spLocks/>
          </p:cNvSpPr>
          <p:nvPr/>
        </p:nvSpPr>
        <p:spPr bwMode="auto">
          <a:xfrm>
            <a:off x="-85725" y="-638175"/>
            <a:ext cx="9340850" cy="7666038"/>
          </a:xfrm>
          <a:custGeom>
            <a:avLst/>
            <a:gdLst>
              <a:gd name="T0" fmla="*/ 235 w 5884"/>
              <a:gd name="T1" fmla="*/ 2517 h 4829"/>
              <a:gd name="T2" fmla="*/ 1387 w 5884"/>
              <a:gd name="T3" fmla="*/ 2599 h 4829"/>
              <a:gd name="T4" fmla="*/ 1700 w 5884"/>
              <a:gd name="T5" fmla="*/ 2805 h 4829"/>
              <a:gd name="T6" fmla="*/ 2613 w 5884"/>
              <a:gd name="T7" fmla="*/ 3117 h 4829"/>
              <a:gd name="T8" fmla="*/ 3452 w 5884"/>
              <a:gd name="T9" fmla="*/ 3183 h 4829"/>
              <a:gd name="T10" fmla="*/ 4037 w 5884"/>
              <a:gd name="T11" fmla="*/ 3027 h 4829"/>
              <a:gd name="T12" fmla="*/ 4267 w 5884"/>
              <a:gd name="T13" fmla="*/ 2500 h 4829"/>
              <a:gd name="T14" fmla="*/ 4267 w 5884"/>
              <a:gd name="T15" fmla="*/ 2188 h 4829"/>
              <a:gd name="T16" fmla="*/ 3872 w 5884"/>
              <a:gd name="T17" fmla="*/ 1900 h 4829"/>
              <a:gd name="T18" fmla="*/ 2959 w 5884"/>
              <a:gd name="T19" fmla="*/ 1933 h 4829"/>
              <a:gd name="T20" fmla="*/ 2136 w 5884"/>
              <a:gd name="T21" fmla="*/ 2130 h 4829"/>
              <a:gd name="T22" fmla="*/ 1486 w 5884"/>
              <a:gd name="T23" fmla="*/ 2517 h 4829"/>
              <a:gd name="T24" fmla="*/ 1140 w 5884"/>
              <a:gd name="T25" fmla="*/ 2550 h 4829"/>
              <a:gd name="T26" fmla="*/ 663 w 5884"/>
              <a:gd name="T27" fmla="*/ 2434 h 4829"/>
              <a:gd name="T28" fmla="*/ 317 w 5884"/>
              <a:gd name="T29" fmla="*/ 1348 h 4829"/>
              <a:gd name="T30" fmla="*/ 1000 w 5884"/>
              <a:gd name="T31" fmla="*/ 394 h 4829"/>
              <a:gd name="T32" fmla="*/ 4884 w 5884"/>
              <a:gd name="T33" fmla="*/ 377 h 4829"/>
              <a:gd name="T34" fmla="*/ 5822 w 5884"/>
              <a:gd name="T35" fmla="*/ 2657 h 4829"/>
              <a:gd name="T36" fmla="*/ 5254 w 5884"/>
              <a:gd name="T37" fmla="*/ 4525 h 4829"/>
              <a:gd name="T38" fmla="*/ 2457 w 5884"/>
              <a:gd name="T39" fmla="*/ 4483 h 4829"/>
              <a:gd name="T40" fmla="*/ 910 w 5884"/>
              <a:gd name="T41" fmla="*/ 4204 h 4829"/>
              <a:gd name="T42" fmla="*/ 79 w 5884"/>
              <a:gd name="T43" fmla="*/ 3488 h 4829"/>
              <a:gd name="T44" fmla="*/ 433 w 5884"/>
              <a:gd name="T45" fmla="*/ 2648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84" h="4829">
                <a:moveTo>
                  <a:pt x="235" y="2517"/>
                </a:moveTo>
                <a:cubicBezTo>
                  <a:pt x="689" y="2534"/>
                  <a:pt x="1143" y="2551"/>
                  <a:pt x="1387" y="2599"/>
                </a:cubicBezTo>
                <a:cubicBezTo>
                  <a:pt x="1631" y="2647"/>
                  <a:pt x="1496" y="2719"/>
                  <a:pt x="1700" y="2805"/>
                </a:cubicBezTo>
                <a:cubicBezTo>
                  <a:pt x="1904" y="2891"/>
                  <a:pt x="2321" y="3054"/>
                  <a:pt x="2613" y="3117"/>
                </a:cubicBezTo>
                <a:cubicBezTo>
                  <a:pt x="2905" y="3180"/>
                  <a:pt x="3215" y="3198"/>
                  <a:pt x="3452" y="3183"/>
                </a:cubicBezTo>
                <a:cubicBezTo>
                  <a:pt x="3689" y="3168"/>
                  <a:pt x="3901" y="3141"/>
                  <a:pt x="4037" y="3027"/>
                </a:cubicBezTo>
                <a:cubicBezTo>
                  <a:pt x="4173" y="2913"/>
                  <a:pt x="4229" y="2640"/>
                  <a:pt x="4267" y="2500"/>
                </a:cubicBezTo>
                <a:cubicBezTo>
                  <a:pt x="4305" y="2360"/>
                  <a:pt x="4333" y="2288"/>
                  <a:pt x="4267" y="2188"/>
                </a:cubicBezTo>
                <a:cubicBezTo>
                  <a:pt x="4201" y="2088"/>
                  <a:pt x="4090" y="1942"/>
                  <a:pt x="3872" y="1900"/>
                </a:cubicBezTo>
                <a:cubicBezTo>
                  <a:pt x="3654" y="1858"/>
                  <a:pt x="3248" y="1895"/>
                  <a:pt x="2959" y="1933"/>
                </a:cubicBezTo>
                <a:cubicBezTo>
                  <a:pt x="2670" y="1971"/>
                  <a:pt x="2382" y="2033"/>
                  <a:pt x="2136" y="2130"/>
                </a:cubicBezTo>
                <a:cubicBezTo>
                  <a:pt x="1890" y="2227"/>
                  <a:pt x="1652" y="2447"/>
                  <a:pt x="1486" y="2517"/>
                </a:cubicBezTo>
                <a:cubicBezTo>
                  <a:pt x="1320" y="2587"/>
                  <a:pt x="1277" y="2564"/>
                  <a:pt x="1140" y="2550"/>
                </a:cubicBezTo>
                <a:cubicBezTo>
                  <a:pt x="1003" y="2536"/>
                  <a:pt x="800" y="2634"/>
                  <a:pt x="663" y="2434"/>
                </a:cubicBezTo>
                <a:cubicBezTo>
                  <a:pt x="526" y="2234"/>
                  <a:pt x="261" y="1688"/>
                  <a:pt x="317" y="1348"/>
                </a:cubicBezTo>
                <a:cubicBezTo>
                  <a:pt x="373" y="1008"/>
                  <a:pt x="239" y="556"/>
                  <a:pt x="1000" y="394"/>
                </a:cubicBezTo>
                <a:cubicBezTo>
                  <a:pt x="1761" y="232"/>
                  <a:pt x="4080" y="0"/>
                  <a:pt x="4884" y="377"/>
                </a:cubicBezTo>
                <a:cubicBezTo>
                  <a:pt x="5688" y="754"/>
                  <a:pt x="5760" y="1966"/>
                  <a:pt x="5822" y="2657"/>
                </a:cubicBezTo>
                <a:cubicBezTo>
                  <a:pt x="5884" y="3348"/>
                  <a:pt x="5815" y="4221"/>
                  <a:pt x="5254" y="4525"/>
                </a:cubicBezTo>
                <a:cubicBezTo>
                  <a:pt x="4693" y="4829"/>
                  <a:pt x="3181" y="4537"/>
                  <a:pt x="2457" y="4483"/>
                </a:cubicBezTo>
                <a:cubicBezTo>
                  <a:pt x="1733" y="4429"/>
                  <a:pt x="1306" y="4370"/>
                  <a:pt x="910" y="4204"/>
                </a:cubicBezTo>
                <a:cubicBezTo>
                  <a:pt x="514" y="4038"/>
                  <a:pt x="158" y="3747"/>
                  <a:pt x="79" y="3488"/>
                </a:cubicBezTo>
                <a:cubicBezTo>
                  <a:pt x="0" y="3229"/>
                  <a:pt x="213" y="2894"/>
                  <a:pt x="433"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37" name="Rectangle 5"/>
          <p:cNvSpPr>
            <a:spLocks noGrp="1" noChangeArrowheads="1"/>
          </p:cNvSpPr>
          <p:nvPr>
            <p:ph type="title"/>
          </p:nvPr>
        </p:nvSpPr>
        <p:spPr/>
        <p:txBody>
          <a:bodyPr/>
          <a:lstStyle/>
          <a:p>
            <a:r>
              <a:rPr lang="en-US"/>
              <a:t>The crystal rotates!</a:t>
            </a:r>
          </a:p>
        </p:txBody>
      </p:sp>
      <p:grpSp>
        <p:nvGrpSpPr>
          <p:cNvPr id="248838" name="Group 6"/>
          <p:cNvGrpSpPr>
            <a:grpSpLocks/>
          </p:cNvGrpSpPr>
          <p:nvPr/>
        </p:nvGrpSpPr>
        <p:grpSpPr bwMode="auto">
          <a:xfrm>
            <a:off x="-1587500" y="-39688"/>
            <a:ext cx="7469188" cy="6629401"/>
            <a:chOff x="239" y="1395"/>
            <a:chExt cx="2116" cy="1903"/>
          </a:xfrm>
        </p:grpSpPr>
        <p:sp>
          <p:nvSpPr>
            <p:cNvPr id="248839"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40"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8841"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8842"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43"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3492282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88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8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animBg="1"/>
      <p:bldP spid="248842" grpId="0" animBg="1"/>
      <p:bldP spid="24884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1587500" y="-638175"/>
            <a:ext cx="10842625" cy="7880350"/>
            <a:chOff x="-1000" y="-402"/>
            <a:chExt cx="6830" cy="4964"/>
          </a:xfrm>
        </p:grpSpPr>
        <p:pic>
          <p:nvPicPr>
            <p:cNvPr id="249859"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200" y="864"/>
              <a:ext cx="3438" cy="2575"/>
            </a:xfrm>
            <a:prstGeom prst="rect">
              <a:avLst/>
            </a:prstGeom>
            <a:noFill/>
            <a:extLst>
              <a:ext uri="{909E8E84-426E-40DD-AFC4-6F175D3DCCD1}">
                <a14:hiddenFill xmlns:a14="http://schemas.microsoft.com/office/drawing/2010/main">
                  <a:solidFill>
                    <a:srgbClr val="FFFFFF"/>
                  </a:solidFill>
                </a14:hiddenFill>
              </a:ext>
            </a:extLst>
          </p:spPr>
        </p:pic>
        <p:sp>
          <p:nvSpPr>
            <p:cNvPr id="249860" name="Freeform 4"/>
            <p:cNvSpPr>
              <a:spLocks/>
            </p:cNvSpPr>
            <p:nvPr/>
          </p:nvSpPr>
          <p:spPr bwMode="auto">
            <a:xfrm>
              <a:off x="-60" y="-402"/>
              <a:ext cx="5890" cy="4964"/>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nvGrpSpPr>
            <p:cNvPr id="249861" name="Group 5"/>
            <p:cNvGrpSpPr>
              <a:grpSpLocks/>
            </p:cNvGrpSpPr>
            <p:nvPr/>
          </p:nvGrpSpPr>
          <p:grpSpPr bwMode="auto">
            <a:xfrm>
              <a:off x="-1000" y="-25"/>
              <a:ext cx="4705" cy="4176"/>
              <a:chOff x="239" y="1395"/>
              <a:chExt cx="2116" cy="1903"/>
            </a:xfrm>
          </p:grpSpPr>
          <p:sp>
            <p:nvSpPr>
              <p:cNvPr id="249862" name="Freeform 6"/>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9863" name="Freeform 7"/>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sp>
        <p:nvSpPr>
          <p:cNvPr id="249864" name="Rectangle 8"/>
          <p:cNvSpPr>
            <a:spLocks noGrp="1" noChangeArrowheads="1"/>
          </p:cNvSpPr>
          <p:nvPr>
            <p:ph type="title"/>
          </p:nvPr>
        </p:nvSpPr>
        <p:spPr/>
        <p:txBody>
          <a:bodyPr/>
          <a:lstStyle/>
          <a:p>
            <a:r>
              <a:rPr lang="en-US"/>
              <a:t>The crystal rotates!</a:t>
            </a:r>
          </a:p>
        </p:txBody>
      </p:sp>
      <p:sp>
        <p:nvSpPr>
          <p:cNvPr id="249865"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9866"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9867"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595482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8.33333E-7 -1.48148E-6 L -0.1658 -1.48148E-6 " pathEditMode="relative" rAng="0" ptsTypes="AA">
                                      <p:cBhvr>
                                        <p:cTn id="6" dur="500" fill="hold"/>
                                        <p:tgtEl>
                                          <p:spTgt spid="249858"/>
                                        </p:tgtEl>
                                        <p:attrNameLst>
                                          <p:attrName>ppt_x</p:attrName>
                                          <p:attrName>ppt_y</p:attrName>
                                        </p:attrNameLst>
                                      </p:cBhvr>
                                      <p:rCtr x="-8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6738"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79875"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2676740"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2676741"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78"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have </a:t>
            </a:r>
            <a:br>
              <a:rPr lang="en-US" altLang="en-US" sz="4800">
                <a:solidFill>
                  <a:srgbClr val="000000"/>
                </a:solidFill>
              </a:rPr>
            </a:br>
            <a:r>
              <a:rPr lang="en-US" altLang="en-US" sz="4800">
                <a:solidFill>
                  <a:srgbClr val="000000"/>
                </a:solidFill>
              </a:rPr>
              <a:t>no data at all.”</a:t>
            </a:r>
            <a:endParaRPr lang="en-US" altLang="en-US" sz="3600">
              <a:solidFill>
                <a:srgbClr val="000000"/>
              </a:solidFill>
            </a:endParaRPr>
          </a:p>
        </p:txBody>
      </p:sp>
      <p:sp>
        <p:nvSpPr>
          <p:cNvPr id="79879"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-Sung-Hou Kim</a:t>
            </a:r>
          </a:p>
        </p:txBody>
      </p:sp>
      <p:sp>
        <p:nvSpPr>
          <p:cNvPr id="2676744" name="Rectangle 8"/>
          <p:cNvSpPr>
            <a:spLocks noChangeArrowheads="1"/>
          </p:cNvSpPr>
          <p:nvPr/>
        </p:nvSpPr>
        <p:spPr bwMode="auto">
          <a:xfrm>
            <a:off x="4248150" y="0"/>
            <a:ext cx="4895850" cy="2574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174819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67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67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67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767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6738" grpId="0"/>
      <p:bldP spid="2676740" grpId="0" animBg="1"/>
      <p:bldP spid="2676741" grpId="0" animBg="1"/>
      <p:bldP spid="26767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ChangeArrowheads="1"/>
          </p:cNvSpPr>
          <p:nvPr/>
        </p:nvSpPr>
        <p:spPr bwMode="auto">
          <a:xfrm rot="663208">
            <a:off x="2917825" y="2570163"/>
            <a:ext cx="474663" cy="112712"/>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87" name="Rectangle 3"/>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8388" name="Picture 4"/>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736600" y="3906838"/>
            <a:ext cx="323056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89" name="Freeform 5"/>
          <p:cNvSpPr>
            <a:spLocks/>
          </p:cNvSpPr>
          <p:nvPr/>
        </p:nvSpPr>
        <p:spPr bwMode="auto">
          <a:xfrm rot="809019">
            <a:off x="2143125" y="2327275"/>
            <a:ext cx="1428750" cy="147638"/>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0" name="Line 6"/>
          <p:cNvSpPr>
            <a:spLocks noChangeShapeType="1"/>
          </p:cNvSpPr>
          <p:nvPr/>
        </p:nvSpPr>
        <p:spPr bwMode="auto">
          <a:xfrm>
            <a:off x="704850" y="2270125"/>
            <a:ext cx="1676400" cy="30163"/>
          </a:xfrm>
          <a:prstGeom prst="line">
            <a:avLst/>
          </a:prstGeom>
          <a:noFill/>
          <a:ln w="1270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1" name="AutoShape 7"/>
          <p:cNvSpPr>
            <a:spLocks noChangeArrowheads="1"/>
          </p:cNvSpPr>
          <p:nvPr/>
        </p:nvSpPr>
        <p:spPr bwMode="auto">
          <a:xfrm>
            <a:off x="1987550" y="2943225"/>
            <a:ext cx="522288" cy="63976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nvGrpSpPr>
          <p:cNvPr id="528392" name="Group 8"/>
          <p:cNvGrpSpPr>
            <a:grpSpLocks/>
          </p:cNvGrpSpPr>
          <p:nvPr/>
        </p:nvGrpSpPr>
        <p:grpSpPr bwMode="auto">
          <a:xfrm>
            <a:off x="5208588" y="2941638"/>
            <a:ext cx="3201987" cy="3300412"/>
            <a:chOff x="3281" y="1853"/>
            <a:chExt cx="2017" cy="2079"/>
          </a:xfrm>
        </p:grpSpPr>
        <p:pic>
          <p:nvPicPr>
            <p:cNvPr id="528393" name="Picture 9"/>
            <p:cNvPicPr>
              <a:picLocks noChangeAspect="1" noChangeArrowheads="1"/>
            </p:cNvPicPr>
            <p:nvPr/>
          </p:nvPicPr>
          <p:blipFill>
            <a:blip r:embed="rId3">
              <a:extLst>
                <a:ext uri="{28A0092B-C50C-407E-A947-70E740481C1C}">
                  <a14:useLocalDpi xmlns:a14="http://schemas.microsoft.com/office/drawing/2010/main" val="0"/>
                </a:ext>
              </a:extLst>
            </a:blip>
            <a:srcRect l="32866" t="41162" r="11841" b="19829"/>
            <a:stretch>
              <a:fillRect/>
            </a:stretch>
          </p:blipFill>
          <p:spPr bwMode="auto">
            <a:xfrm>
              <a:off x="3281" y="2448"/>
              <a:ext cx="2017" cy="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94" name="AutoShape 10"/>
            <p:cNvSpPr>
              <a:spLocks noChangeArrowheads="1"/>
            </p:cNvSpPr>
            <p:nvPr/>
          </p:nvSpPr>
          <p:spPr bwMode="auto">
            <a:xfrm>
              <a:off x="4126" y="1853"/>
              <a:ext cx="329" cy="40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28395" name="Line 11"/>
          <p:cNvSpPr>
            <a:spLocks noChangeShapeType="1"/>
          </p:cNvSpPr>
          <p:nvPr/>
        </p:nvSpPr>
        <p:spPr bwMode="auto">
          <a:xfrm flipV="1">
            <a:off x="3149600" y="2132013"/>
            <a:ext cx="246063" cy="739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6" name="Text Box 12"/>
          <p:cNvSpPr txBox="1">
            <a:spLocks noChangeArrowheads="1"/>
          </p:cNvSpPr>
          <p:nvPr/>
        </p:nvSpPr>
        <p:spPr bwMode="auto">
          <a:xfrm>
            <a:off x="3375025" y="2065338"/>
            <a:ext cx="276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nvGrpSpPr>
          <p:cNvPr id="528397" name="Group 13"/>
          <p:cNvGrpSpPr>
            <a:grpSpLocks/>
          </p:cNvGrpSpPr>
          <p:nvPr/>
        </p:nvGrpSpPr>
        <p:grpSpPr bwMode="auto">
          <a:xfrm>
            <a:off x="5348288" y="1766888"/>
            <a:ext cx="2708275" cy="1428750"/>
            <a:chOff x="3369" y="1113"/>
            <a:chExt cx="1706" cy="900"/>
          </a:xfrm>
        </p:grpSpPr>
        <p:sp>
          <p:nvSpPr>
            <p:cNvPr id="528398" name="Rectangle 14"/>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99" name="Freeform 15"/>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0" name="Freeform 16"/>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1" name="Line 17"/>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2" name="Text Box 18"/>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Tree>
    <p:extLst>
      <p:ext uri="{BB962C8B-B14F-4D97-AF65-F5344CB8AC3E}">
        <p14:creationId xmlns:p14="http://schemas.microsoft.com/office/powerpoint/2010/main" val="41351632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8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8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9410" name="Group 2"/>
          <p:cNvGrpSpPr>
            <a:grpSpLocks/>
          </p:cNvGrpSpPr>
          <p:nvPr/>
        </p:nvGrpSpPr>
        <p:grpSpPr bwMode="auto">
          <a:xfrm>
            <a:off x="5348288" y="1766888"/>
            <a:ext cx="2708275" cy="1428750"/>
            <a:chOff x="3369" y="1113"/>
            <a:chExt cx="1706" cy="900"/>
          </a:xfrm>
        </p:grpSpPr>
        <p:sp>
          <p:nvSpPr>
            <p:cNvPr id="52941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9412" name="Freeform 4"/>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3" name="Freeform 5"/>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
        <p:nvSpPr>
          <p:cNvPr id="529416" name="Rectangle 8"/>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9417" name="Picture 9"/>
          <p:cNvPicPr>
            <a:picLocks noChangeAspect="1" noChangeArrowheads="1"/>
          </p:cNvPicPr>
          <p:nvPr/>
        </p:nvPicPr>
        <p:blipFill>
          <a:blip r:embed="rId2">
            <a:extLst>
              <a:ext uri="{28A0092B-C50C-407E-A947-70E740481C1C}">
                <a14:useLocalDpi xmlns:a14="http://schemas.microsoft.com/office/drawing/2010/main" val="0"/>
              </a:ext>
            </a:extLst>
          </a:blip>
          <a:srcRect l="32866" t="41162" r="11841" b="19829"/>
          <a:stretch>
            <a:fillRect/>
          </a:stretch>
        </p:blipFill>
        <p:spPr bwMode="auto">
          <a:xfrm>
            <a:off x="5208588" y="3886200"/>
            <a:ext cx="3201987"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9418" name="AutoShape 10"/>
          <p:cNvSpPr>
            <a:spLocks noChangeArrowheads="1"/>
          </p:cNvSpPr>
          <p:nvPr/>
        </p:nvSpPr>
        <p:spPr bwMode="auto">
          <a:xfrm>
            <a:off x="6550025" y="2941638"/>
            <a:ext cx="522288" cy="639762"/>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pic>
        <p:nvPicPr>
          <p:cNvPr id="529419" name="Picture 11"/>
          <p:cNvPicPr>
            <a:picLocks noChangeAspect="1" noChangeArrowheads="1"/>
          </p:cNvPicPr>
          <p:nvPr/>
        </p:nvPicPr>
        <p:blipFill>
          <a:blip r:embed="rId3">
            <a:extLst>
              <a:ext uri="{28A0092B-C50C-407E-A947-70E740481C1C}">
                <a14:useLocalDpi xmlns:a14="http://schemas.microsoft.com/office/drawing/2010/main" val="0"/>
              </a:ext>
            </a:extLst>
          </a:blip>
          <a:srcRect l="22188" t="14139" r="28770" b="12694"/>
          <a:stretch>
            <a:fillRect/>
          </a:stretch>
        </p:blipFill>
        <p:spPr bwMode="auto">
          <a:xfrm>
            <a:off x="588963" y="2068513"/>
            <a:ext cx="373697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667177"/>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rot="663208">
            <a:off x="7389813" y="2532063"/>
            <a:ext cx="474662" cy="112712"/>
          </a:xfrm>
          <a:prstGeom prst="rect">
            <a:avLst/>
          </a:prstGeom>
          <a:solidFill>
            <a:srgbClr val="FF6161"/>
          </a:solidFill>
          <a:ln w="9525">
            <a:miter lim="800000"/>
            <a:headEnd/>
            <a:tailEnd/>
          </a:ln>
          <a:effectLst/>
          <a:scene3d>
            <a:camera prst="legacyPerspectiveFront">
              <a:rot lat="899997"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5208588" y="3868738"/>
            <a:ext cx="3230562" cy="23304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Freeform 4"/>
          <p:cNvSpPr>
            <a:spLocks/>
          </p:cNvSpPr>
          <p:nvPr/>
        </p:nvSpPr>
        <p:spPr bwMode="auto">
          <a:xfrm rot="809019">
            <a:off x="6615113" y="2289175"/>
            <a:ext cx="1428750" cy="147638"/>
          </a:xfrm>
          <a:custGeom>
            <a:avLst/>
            <a:gdLst>
              <a:gd name="T0" fmla="*/ 0 w 845"/>
              <a:gd name="T1" fmla="*/ 2147483647 h 235"/>
              <a:gd name="T2" fmla="*/ 2147483647 w 845"/>
              <a:gd name="T3" fmla="*/ 2147483647 h 235"/>
              <a:gd name="T4" fmla="*/ 2147483647 w 845"/>
              <a:gd name="T5" fmla="*/ 2147483647 h 235"/>
              <a:gd name="T6" fmla="*/ 2147483647 w 845"/>
              <a:gd name="T7" fmla="*/ 2147483647 h 235"/>
              <a:gd name="T8" fmla="*/ 2147483647 w 845"/>
              <a:gd name="T9" fmla="*/ 2147483647 h 235"/>
              <a:gd name="T10" fmla="*/ 2147483647 w 845"/>
              <a:gd name="T11" fmla="*/ 2147483647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3" name="Line 5"/>
          <p:cNvSpPr>
            <a:spLocks noChangeShapeType="1"/>
          </p:cNvSpPr>
          <p:nvPr/>
        </p:nvSpPr>
        <p:spPr bwMode="auto">
          <a:xfrm>
            <a:off x="5176838" y="2232025"/>
            <a:ext cx="1676400" cy="30163"/>
          </a:xfrm>
          <a:prstGeom prst="line">
            <a:avLst/>
          </a:prstGeom>
          <a:noFill/>
          <a:ln w="1270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4" name="AutoShape 6"/>
          <p:cNvSpPr>
            <a:spLocks noChangeArrowheads="1"/>
          </p:cNvSpPr>
          <p:nvPr/>
        </p:nvSpPr>
        <p:spPr bwMode="auto">
          <a:xfrm>
            <a:off x="6459538" y="2905125"/>
            <a:ext cx="522287" cy="639763"/>
          </a:xfrm>
          <a:prstGeom prst="downArrow">
            <a:avLst>
              <a:gd name="adj1" fmla="val 50000"/>
              <a:gd name="adj2" fmla="val 30623"/>
            </a:avLst>
          </a:prstGeom>
          <a:solidFill>
            <a:srgbClr val="00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
        <p:nvSpPr>
          <p:cNvPr id="12295" name="Line 7"/>
          <p:cNvSpPr>
            <a:spLocks noChangeShapeType="1"/>
          </p:cNvSpPr>
          <p:nvPr/>
        </p:nvSpPr>
        <p:spPr bwMode="auto">
          <a:xfrm flipV="1">
            <a:off x="7621588" y="2093913"/>
            <a:ext cx="246062" cy="7397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6" name="Text Box 8"/>
          <p:cNvSpPr txBox="1">
            <a:spLocks noChangeArrowheads="1"/>
          </p:cNvSpPr>
          <p:nvPr/>
        </p:nvSpPr>
        <p:spPr bwMode="auto">
          <a:xfrm>
            <a:off x="7847013" y="2027238"/>
            <a:ext cx="276225" cy="3048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smtClean="0">
                <a:solidFill>
                  <a:srgbClr val="000000"/>
                </a:solidFill>
                <a:latin typeface="Comic Sans MS" pitchFamily="66" charset="0"/>
                <a:cs typeface="Arial" pitchFamily="34" charset="0"/>
              </a:rPr>
              <a:t>c</a:t>
            </a:r>
          </a:p>
        </p:txBody>
      </p:sp>
      <p:sp>
        <p:nvSpPr>
          <p:cNvPr id="12297" name="Rectangle 9"/>
          <p:cNvSpPr>
            <a:spLocks noGrp="1" noChangeArrowheads="1"/>
          </p:cNvSpPr>
          <p:nvPr>
            <p:ph type="title"/>
          </p:nvPr>
        </p:nvSpPr>
        <p:spPr>
          <a:xfrm>
            <a:off x="685800" y="227013"/>
            <a:ext cx="7772400" cy="1143000"/>
          </a:xfrm>
        </p:spPr>
        <p:txBody>
          <a:bodyPr/>
          <a:lstStyle/>
          <a:p>
            <a:pPr eaLnBrk="1" hangingPunct="1"/>
            <a:r>
              <a:rPr lang="en-US" altLang="en-US" smtClean="0"/>
              <a:t>avoiding overlaps</a:t>
            </a:r>
          </a:p>
        </p:txBody>
      </p:sp>
      <p:sp>
        <p:nvSpPr>
          <p:cNvPr id="12298" name="Rectangle 10"/>
          <p:cNvSpPr>
            <a:spLocks noChangeArrowheads="1"/>
          </p:cNvSpPr>
          <p:nvPr/>
        </p:nvSpPr>
        <p:spPr bwMode="auto">
          <a:xfrm>
            <a:off x="1471613" y="6364288"/>
            <a:ext cx="6337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cs typeface="Arial" pitchFamily="34" charset="0"/>
              </a:rPr>
              <a:t>http://www.mitegen.com/mic_catalog.php?c=DTMicroMounts</a:t>
            </a:r>
          </a:p>
        </p:txBody>
      </p:sp>
      <p:pic>
        <p:nvPicPr>
          <p:cNvPr id="12299" name="Picture 11"/>
          <p:cNvPicPr>
            <a:picLocks noChangeAspect="1" noChangeArrowheads="1"/>
          </p:cNvPicPr>
          <p:nvPr/>
        </p:nvPicPr>
        <p:blipFill>
          <a:blip r:embed="rId3">
            <a:extLst>
              <a:ext uri="{28A0092B-C50C-407E-A947-70E740481C1C}">
                <a14:useLocalDpi xmlns:a14="http://schemas.microsoft.com/office/drawing/2010/main" val="0"/>
              </a:ext>
            </a:extLst>
          </a:blip>
          <a:srcRect b="53230"/>
          <a:stretch>
            <a:fillRect/>
          </a:stretch>
        </p:blipFill>
        <p:spPr bwMode="auto">
          <a:xfrm>
            <a:off x="612775" y="1878013"/>
            <a:ext cx="3811588" cy="167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0" name="Picture 12"/>
          <p:cNvPicPr>
            <a:picLocks noChangeAspect="1" noChangeArrowheads="1"/>
          </p:cNvPicPr>
          <p:nvPr/>
        </p:nvPicPr>
        <p:blipFill>
          <a:blip r:embed="rId4">
            <a:extLst>
              <a:ext uri="{28A0092B-C50C-407E-A947-70E740481C1C}">
                <a14:useLocalDpi xmlns:a14="http://schemas.microsoft.com/office/drawing/2010/main" val="0"/>
              </a:ext>
            </a:extLst>
          </a:blip>
          <a:srcRect b="53677"/>
          <a:stretch>
            <a:fillRect/>
          </a:stretch>
        </p:blipFill>
        <p:spPr bwMode="auto">
          <a:xfrm>
            <a:off x="611188" y="4113213"/>
            <a:ext cx="3811587"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170576"/>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5348288" y="1766888"/>
            <a:ext cx="2708275" cy="1428750"/>
            <a:chOff x="3369" y="1113"/>
            <a:chExt cx="1706" cy="900"/>
          </a:xfrm>
        </p:grpSpPr>
        <p:sp>
          <p:nvSpPr>
            <p:cNvPr id="1332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899997"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
          <p:nvSpPr>
            <p:cNvPr id="13322" name="Freeform 4"/>
            <p:cNvSpPr>
              <a:spLocks/>
            </p:cNvSpPr>
            <p:nvPr/>
          </p:nvSpPr>
          <p:spPr bwMode="auto">
            <a:xfrm rot="3252945">
              <a:off x="4139" y="1516"/>
              <a:ext cx="900" cy="93"/>
            </a:xfrm>
            <a:custGeom>
              <a:avLst/>
              <a:gdLst>
                <a:gd name="T0" fmla="*/ 0 w 845"/>
                <a:gd name="T1" fmla="*/ 9 h 235"/>
                <a:gd name="T2" fmla="*/ 433 w 845"/>
                <a:gd name="T3" fmla="*/ 9 h 235"/>
                <a:gd name="T4" fmla="*/ 765 w 845"/>
                <a:gd name="T5" fmla="*/ 1 h 235"/>
                <a:gd name="T6" fmla="*/ 959 w 845"/>
                <a:gd name="T7" fmla="*/ 4 h 235"/>
                <a:gd name="T8" fmla="*/ 912 w 845"/>
                <a:gd name="T9" fmla="*/ 13 h 235"/>
                <a:gd name="T10" fmla="*/ 309 w 845"/>
                <a:gd name="T11" fmla="*/ 9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3" name="Freeform 5"/>
            <p:cNvSpPr>
              <a:spLocks/>
            </p:cNvSpPr>
            <p:nvPr/>
          </p:nvSpPr>
          <p:spPr bwMode="auto">
            <a:xfrm rot="-285818">
              <a:off x="3369" y="1211"/>
              <a:ext cx="1058" cy="240"/>
            </a:xfrm>
            <a:custGeom>
              <a:avLst/>
              <a:gdLst>
                <a:gd name="T0" fmla="*/ 0 w 973"/>
                <a:gd name="T1" fmla="*/ 266 h 211"/>
                <a:gd name="T2" fmla="*/ 813 w 973"/>
                <a:gd name="T3" fmla="*/ 266 h 211"/>
                <a:gd name="T4" fmla="*/ 1081 w 973"/>
                <a:gd name="T5" fmla="*/ 2 h 211"/>
                <a:gd name="T6" fmla="*/ 1250 w 973"/>
                <a:gd name="T7" fmla="*/ 280 h 2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smtClean="0">
                  <a:solidFill>
                    <a:srgbClr val="000000"/>
                  </a:solidFill>
                  <a:latin typeface="Comic Sans MS" pitchFamily="66" charset="0"/>
                  <a:cs typeface="Arial" pitchFamily="34" charset="0"/>
                </a:rPr>
                <a:t>c</a:t>
              </a:r>
            </a:p>
          </p:txBody>
        </p:sp>
      </p:grpSp>
      <p:sp>
        <p:nvSpPr>
          <p:cNvPr id="13315" name="Rectangle 8"/>
          <p:cNvSpPr>
            <a:spLocks noGrp="1" noChangeArrowheads="1"/>
          </p:cNvSpPr>
          <p:nvPr>
            <p:ph type="title"/>
          </p:nvPr>
        </p:nvSpPr>
        <p:spPr>
          <a:xfrm>
            <a:off x="685800" y="227013"/>
            <a:ext cx="7772400" cy="1143000"/>
          </a:xfrm>
        </p:spPr>
        <p:txBody>
          <a:bodyPr/>
          <a:lstStyle/>
          <a:p>
            <a:pPr eaLnBrk="1" hangingPunct="1"/>
            <a:r>
              <a:rPr lang="en-US" altLang="en-US" smtClean="0"/>
              <a:t>avoiding overlaps</a:t>
            </a:r>
          </a:p>
        </p:txBody>
      </p:sp>
      <p:pic>
        <p:nvPicPr>
          <p:cNvPr id="13316" name="Picture 9"/>
          <p:cNvPicPr>
            <a:picLocks noChangeAspect="1" noChangeArrowheads="1"/>
          </p:cNvPicPr>
          <p:nvPr/>
        </p:nvPicPr>
        <p:blipFill>
          <a:blip r:embed="rId2">
            <a:extLst>
              <a:ext uri="{28A0092B-C50C-407E-A947-70E740481C1C}">
                <a14:useLocalDpi xmlns:a14="http://schemas.microsoft.com/office/drawing/2010/main" val="0"/>
              </a:ext>
            </a:extLst>
          </a:blip>
          <a:srcRect l="32837" t="41180" r="11841" b="19833"/>
          <a:stretch>
            <a:fillRect/>
          </a:stretch>
        </p:blipFill>
        <p:spPr bwMode="auto">
          <a:xfrm>
            <a:off x="5207000" y="3865563"/>
            <a:ext cx="3203575" cy="235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Rectangle 10"/>
          <p:cNvSpPr>
            <a:spLocks noChangeArrowheads="1"/>
          </p:cNvSpPr>
          <p:nvPr/>
        </p:nvSpPr>
        <p:spPr bwMode="auto">
          <a:xfrm>
            <a:off x="1471613" y="6364288"/>
            <a:ext cx="629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cs typeface="Arial" pitchFamily="34" charset="0"/>
              </a:rPr>
              <a:t>http://www.mitegen.com/mic_catalog.php?c=orientedmounts</a:t>
            </a:r>
          </a:p>
        </p:txBody>
      </p:sp>
      <p:pic>
        <p:nvPicPr>
          <p:cNvPr id="13318" name="Picture 11"/>
          <p:cNvPicPr>
            <a:picLocks noChangeAspect="1" noChangeArrowheads="1"/>
          </p:cNvPicPr>
          <p:nvPr/>
        </p:nvPicPr>
        <p:blipFill>
          <a:blip r:embed="rId3">
            <a:extLst>
              <a:ext uri="{28A0092B-C50C-407E-A947-70E740481C1C}">
                <a14:useLocalDpi xmlns:a14="http://schemas.microsoft.com/office/drawing/2010/main" val="0"/>
              </a:ext>
            </a:extLst>
          </a:blip>
          <a:srcRect t="53310"/>
          <a:stretch>
            <a:fillRect/>
          </a:stretch>
        </p:blipFill>
        <p:spPr bwMode="auto">
          <a:xfrm>
            <a:off x="612775" y="1876425"/>
            <a:ext cx="3811588"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12"/>
          <p:cNvPicPr>
            <a:picLocks noChangeAspect="1" noChangeArrowheads="1"/>
          </p:cNvPicPr>
          <p:nvPr/>
        </p:nvPicPr>
        <p:blipFill>
          <a:blip r:embed="rId4">
            <a:extLst>
              <a:ext uri="{28A0092B-C50C-407E-A947-70E740481C1C}">
                <a14:useLocalDpi xmlns:a14="http://schemas.microsoft.com/office/drawing/2010/main" val="0"/>
              </a:ext>
            </a:extLst>
          </a:blip>
          <a:srcRect t="54353"/>
          <a:stretch>
            <a:fillRect/>
          </a:stretch>
        </p:blipFill>
        <p:spPr bwMode="auto">
          <a:xfrm>
            <a:off x="611188" y="4124325"/>
            <a:ext cx="3811587"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0" name="AutoShape 13"/>
          <p:cNvSpPr>
            <a:spLocks noChangeArrowheads="1"/>
          </p:cNvSpPr>
          <p:nvPr/>
        </p:nvSpPr>
        <p:spPr bwMode="auto">
          <a:xfrm>
            <a:off x="6459538" y="2905125"/>
            <a:ext cx="522287" cy="639763"/>
          </a:xfrm>
          <a:prstGeom prst="downArrow">
            <a:avLst>
              <a:gd name="adj1" fmla="val 50000"/>
              <a:gd name="adj2" fmla="val 30623"/>
            </a:avLst>
          </a:prstGeom>
          <a:solidFill>
            <a:srgbClr val="00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Tree>
    <p:extLst>
      <p:ext uri="{BB962C8B-B14F-4D97-AF65-F5344CB8AC3E}">
        <p14:creationId xmlns:p14="http://schemas.microsoft.com/office/powerpoint/2010/main" val="3289610710"/>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Text Box 3"/>
          <p:cNvSpPr txBox="1">
            <a:spLocks noChangeArrowheads="1"/>
          </p:cNvSpPr>
          <p:nvPr/>
        </p:nvSpPr>
        <p:spPr bwMode="auto">
          <a:xfrm>
            <a:off x="533400" y="2057400"/>
            <a:ext cx="86106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dirty="0">
                <a:solidFill>
                  <a:srgbClr val="808080"/>
                </a:solidFill>
              </a:rPr>
              <a:t>   Put your crystal into the beam</a:t>
            </a:r>
          </a:p>
          <a:p>
            <a:pPr lvl="1" fontAlgn="auto">
              <a:lnSpc>
                <a:spcPct val="130000"/>
              </a:lnSpc>
              <a:spcBef>
                <a:spcPts val="0"/>
              </a:spcBef>
              <a:spcAft>
                <a:spcPts val="0"/>
              </a:spcAft>
              <a:buFontTx/>
              <a:buAutoNum type="arabicPeriod"/>
            </a:pPr>
            <a:r>
              <a:rPr lang="en-US" sz="3600" dirty="0">
                <a:solidFill>
                  <a:srgbClr val="808080"/>
                </a:solidFill>
              </a:rPr>
              <a:t>   Shoot the whole crystal</a:t>
            </a:r>
          </a:p>
          <a:p>
            <a:pPr lvl="1" fontAlgn="auto">
              <a:lnSpc>
                <a:spcPct val="130000"/>
              </a:lnSpc>
              <a:spcBef>
                <a:spcPts val="0"/>
              </a:spcBef>
              <a:spcAft>
                <a:spcPts val="0"/>
              </a:spcAft>
              <a:buFontTx/>
              <a:buAutoNum type="arabicPeriod"/>
            </a:pPr>
            <a:r>
              <a:rPr lang="en-US" sz="3600" dirty="0">
                <a:solidFill>
                  <a:srgbClr val="808080"/>
                </a:solidFill>
              </a:rPr>
              <a:t>   Shoot nothing but the </a:t>
            </a:r>
            <a:r>
              <a:rPr lang="en-US" sz="3600" dirty="0" smtClean="0">
                <a:solidFill>
                  <a:srgbClr val="808080"/>
                </a:solidFill>
              </a:rPr>
              <a:t>crystal</a:t>
            </a:r>
          </a:p>
          <a:p>
            <a:pPr lvl="1" fontAlgn="auto">
              <a:lnSpc>
                <a:spcPct val="130000"/>
              </a:lnSpc>
              <a:spcBef>
                <a:spcPts val="0"/>
              </a:spcBef>
              <a:spcAft>
                <a:spcPts val="0"/>
              </a:spcAft>
              <a:buFontTx/>
              <a:buAutoNum type="arabicPeriod"/>
            </a:pPr>
            <a:r>
              <a:rPr lang="en-US" sz="3600" dirty="0">
                <a:solidFill>
                  <a:srgbClr val="808080"/>
                </a:solidFill>
              </a:rPr>
              <a:t> </a:t>
            </a:r>
            <a:r>
              <a:rPr lang="en-US" sz="3600" dirty="0" smtClean="0">
                <a:solidFill>
                  <a:srgbClr val="808080"/>
                </a:solidFill>
              </a:rPr>
              <a:t>  The crystal must rotate</a:t>
            </a:r>
            <a:endParaRPr lang="en-US" sz="3600" dirty="0">
              <a:solidFill>
                <a:srgbClr val="808080"/>
              </a:solidFill>
            </a:endParaRPr>
          </a:p>
          <a:p>
            <a:pPr lvl="1" fontAlgn="auto">
              <a:lnSpc>
                <a:spcPct val="130000"/>
              </a:lnSpc>
              <a:spcBef>
                <a:spcPts val="0"/>
              </a:spcBef>
              <a:spcAft>
                <a:spcPts val="0"/>
              </a:spcAft>
              <a:buFontTx/>
              <a:buAutoNum type="arabicPeriod"/>
            </a:pPr>
            <a:r>
              <a:rPr lang="en-US" sz="3600" dirty="0">
                <a:solidFill>
                  <a:srgbClr val="FF0000"/>
                </a:solidFill>
              </a:rPr>
              <a:t>   Back off!</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0112979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79877"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9877"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9877"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79876" name="Rectangle 2"/>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pic>
        <p:nvPicPr>
          <p:cNvPr id="79877"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79879"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Tree>
    <p:extLst>
      <p:ext uri="{BB962C8B-B14F-4D97-AF65-F5344CB8AC3E}">
        <p14:creationId xmlns:p14="http://schemas.microsoft.com/office/powerpoint/2010/main" val="22142833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Mosquito tips cost $0.15 each</a:t>
            </a:r>
            <a:endParaRPr lang="en-US" dirty="0"/>
          </a:p>
        </p:txBody>
      </p:sp>
      <p:sp>
        <p:nvSpPr>
          <p:cNvPr id="3" name="Content Placeholder 2"/>
          <p:cNvSpPr>
            <a:spLocks noGrp="1"/>
          </p:cNvSpPr>
          <p:nvPr>
            <p:ph idx="1"/>
          </p:nvPr>
        </p:nvSpPr>
        <p:spPr>
          <a:xfrm>
            <a:off x="457200" y="1943100"/>
            <a:ext cx="8229600" cy="4383088"/>
          </a:xfrm>
        </p:spPr>
        <p:txBody>
          <a:bodyPr>
            <a:normAutofit/>
          </a:bodyPr>
          <a:lstStyle/>
          <a:p>
            <a:pPr marL="0" indent="0" algn="ctr">
              <a:buNone/>
            </a:pPr>
            <a:r>
              <a:rPr lang="en-US" sz="4800" dirty="0" smtClean="0"/>
              <a:t>So do detector pixels!</a:t>
            </a:r>
          </a:p>
          <a:p>
            <a:pPr marL="0" indent="0" algn="ctr">
              <a:buNone/>
            </a:pPr>
            <a:endParaRPr lang="en-US" sz="4800" dirty="0"/>
          </a:p>
          <a:p>
            <a:pPr marL="0" indent="0" algn="ctr">
              <a:buNone/>
            </a:pPr>
            <a:r>
              <a:rPr lang="en-US" sz="4800" dirty="0" smtClean="0"/>
              <a:t>We </a:t>
            </a:r>
            <a:r>
              <a:rPr lang="en-US" sz="4800" dirty="0"/>
              <a:t>bought </a:t>
            </a:r>
            <a:r>
              <a:rPr lang="en-US" sz="4800" dirty="0" smtClean="0"/>
              <a:t>6,224,001</a:t>
            </a:r>
            <a:endParaRPr lang="en-US" sz="4800" baseline="30000" dirty="0" smtClean="0"/>
          </a:p>
          <a:p>
            <a:pPr marL="0" indent="0" algn="ctr">
              <a:buNone/>
            </a:pPr>
            <a:r>
              <a:rPr lang="en-US" sz="4800" dirty="0" smtClean="0">
                <a:solidFill>
                  <a:srgbClr val="C00000"/>
                </a:solidFill>
              </a:rPr>
              <a:t>Use them!</a:t>
            </a:r>
          </a:p>
          <a:p>
            <a:pPr marL="0" indent="0" algn="ctr">
              <a:buNone/>
            </a:pPr>
            <a:r>
              <a:rPr lang="en-US" dirty="0" smtClean="0"/>
              <a:t>(they are reusable)</a:t>
            </a:r>
            <a:endParaRPr lang="en-US" baseline="30000" dirty="0"/>
          </a:p>
        </p:txBody>
      </p:sp>
    </p:spTree>
    <p:extLst>
      <p:ext uri="{BB962C8B-B14F-4D97-AF65-F5344CB8AC3E}">
        <p14:creationId xmlns:p14="http://schemas.microsoft.com/office/powerpoint/2010/main" val="109428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80902" name="Group 4"/>
            <p:cNvGrpSpPr>
              <a:grpSpLocks/>
            </p:cNvGrpSpPr>
            <p:nvPr/>
          </p:nvGrpSpPr>
          <p:grpSpPr bwMode="auto">
            <a:xfrm>
              <a:off x="72" y="768"/>
              <a:ext cx="1272" cy="576"/>
              <a:chOff x="4080" y="2832"/>
              <a:chExt cx="1272" cy="576"/>
            </a:xfrm>
          </p:grpSpPr>
          <p:sp>
            <p:nvSpPr>
              <p:cNvPr id="80931"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32"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33"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3" name="Group 8"/>
            <p:cNvGrpSpPr>
              <a:grpSpLocks/>
            </p:cNvGrpSpPr>
            <p:nvPr/>
          </p:nvGrpSpPr>
          <p:grpSpPr bwMode="auto">
            <a:xfrm>
              <a:off x="72" y="2040"/>
              <a:ext cx="1272" cy="576"/>
              <a:chOff x="4080" y="2832"/>
              <a:chExt cx="1272" cy="576"/>
            </a:xfrm>
          </p:grpSpPr>
          <p:sp>
            <p:nvSpPr>
              <p:cNvPr id="80928"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9"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30"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4" name="Group 12"/>
            <p:cNvGrpSpPr>
              <a:grpSpLocks/>
            </p:cNvGrpSpPr>
            <p:nvPr/>
          </p:nvGrpSpPr>
          <p:grpSpPr bwMode="auto">
            <a:xfrm>
              <a:off x="72" y="3312"/>
              <a:ext cx="1272" cy="576"/>
              <a:chOff x="4080" y="2832"/>
              <a:chExt cx="1272" cy="576"/>
            </a:xfrm>
          </p:grpSpPr>
          <p:sp>
            <p:nvSpPr>
              <p:cNvPr id="80925"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6"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7"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5" name="Group 16"/>
            <p:cNvGrpSpPr>
              <a:grpSpLocks/>
            </p:cNvGrpSpPr>
            <p:nvPr/>
          </p:nvGrpSpPr>
          <p:grpSpPr bwMode="auto">
            <a:xfrm>
              <a:off x="1308" y="768"/>
              <a:ext cx="1272" cy="576"/>
              <a:chOff x="4080" y="2832"/>
              <a:chExt cx="1272" cy="576"/>
            </a:xfrm>
          </p:grpSpPr>
          <p:sp>
            <p:nvSpPr>
              <p:cNvPr id="80922"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3"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4"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6" name="Group 20"/>
            <p:cNvGrpSpPr>
              <a:grpSpLocks/>
            </p:cNvGrpSpPr>
            <p:nvPr/>
          </p:nvGrpSpPr>
          <p:grpSpPr bwMode="auto">
            <a:xfrm>
              <a:off x="1308" y="3312"/>
              <a:ext cx="1272" cy="576"/>
              <a:chOff x="4080" y="2832"/>
              <a:chExt cx="1272" cy="576"/>
            </a:xfrm>
          </p:grpSpPr>
          <p:sp>
            <p:nvSpPr>
              <p:cNvPr id="80919"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0"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1"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7" name="Group 24"/>
            <p:cNvGrpSpPr>
              <a:grpSpLocks/>
            </p:cNvGrpSpPr>
            <p:nvPr/>
          </p:nvGrpSpPr>
          <p:grpSpPr bwMode="auto">
            <a:xfrm>
              <a:off x="2544" y="768"/>
              <a:ext cx="1272" cy="576"/>
              <a:chOff x="4080" y="2832"/>
              <a:chExt cx="1272" cy="576"/>
            </a:xfrm>
          </p:grpSpPr>
          <p:sp>
            <p:nvSpPr>
              <p:cNvPr id="80916"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7"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8"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8" name="Group 28"/>
            <p:cNvGrpSpPr>
              <a:grpSpLocks/>
            </p:cNvGrpSpPr>
            <p:nvPr/>
          </p:nvGrpSpPr>
          <p:grpSpPr bwMode="auto">
            <a:xfrm>
              <a:off x="2544" y="2040"/>
              <a:ext cx="1272" cy="576"/>
              <a:chOff x="4080" y="2832"/>
              <a:chExt cx="1272" cy="576"/>
            </a:xfrm>
          </p:grpSpPr>
          <p:sp>
            <p:nvSpPr>
              <p:cNvPr id="80913"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4"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5"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9" name="Group 32"/>
            <p:cNvGrpSpPr>
              <a:grpSpLocks/>
            </p:cNvGrpSpPr>
            <p:nvPr/>
          </p:nvGrpSpPr>
          <p:grpSpPr bwMode="auto">
            <a:xfrm>
              <a:off x="2544" y="3312"/>
              <a:ext cx="1272" cy="576"/>
              <a:chOff x="4080" y="2832"/>
              <a:chExt cx="1272" cy="576"/>
            </a:xfrm>
          </p:grpSpPr>
          <p:sp>
            <p:nvSpPr>
              <p:cNvPr id="80910"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1"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2"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smtClean="0">
                <a:solidFill>
                  <a:srgbClr val="000000"/>
                </a:solidFill>
                <a:cs typeface="Arial" charset="0"/>
              </a:rPr>
              <a:t>real estate is</a:t>
            </a:r>
          </a:p>
          <a:p>
            <a:pPr eaLnBrk="1" hangingPunct="1"/>
            <a:r>
              <a:rPr lang="en-US" sz="2800" smtClean="0">
                <a:solidFill>
                  <a:srgbClr val="000000"/>
                </a:solidFill>
                <a:cs typeface="Arial" charset="0"/>
              </a:rPr>
              <a:t>expensive</a:t>
            </a:r>
          </a:p>
          <a:p>
            <a:pPr eaLnBrk="1" hangingPunct="1"/>
            <a:endParaRPr lang="en-US" sz="2800" smtClean="0">
              <a:solidFill>
                <a:srgbClr val="000000"/>
              </a:solidFill>
              <a:cs typeface="Arial" charset="0"/>
            </a:endParaRPr>
          </a:p>
          <a:p>
            <a:pPr eaLnBrk="1" hangingPunct="1"/>
            <a:r>
              <a:rPr lang="en-US" sz="2800" smtClean="0">
                <a:solidFill>
                  <a:srgbClr val="000000"/>
                </a:solidFill>
                <a:cs typeface="Arial" charset="0"/>
              </a:rPr>
              <a:t>use it!</a:t>
            </a:r>
          </a:p>
        </p:txBody>
      </p:sp>
      <p:sp>
        <p:nvSpPr>
          <p:cNvPr id="80901" name="Rectangle 38"/>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spTree>
    <p:extLst>
      <p:ext uri="{BB962C8B-B14F-4D97-AF65-F5344CB8AC3E}">
        <p14:creationId xmlns:p14="http://schemas.microsoft.com/office/powerpoint/2010/main" val="26097280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88" y="0"/>
            <a:ext cx="9145588" cy="1317625"/>
          </a:xfrm>
        </p:spPr>
        <p:txBody>
          <a:bodyPr/>
          <a:lstStyle/>
          <a:p>
            <a:pPr eaLnBrk="1" hangingPunct="1"/>
            <a:r>
              <a:rPr lang="en-US" sz="5400" smtClean="0"/>
              <a:t>Fine Slicing</a:t>
            </a:r>
          </a:p>
        </p:txBody>
      </p:sp>
      <p:sp>
        <p:nvSpPr>
          <p:cNvPr id="81923"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24"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25"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mtClean="0">
                <a:solidFill>
                  <a:srgbClr val="000000"/>
                </a:solidFill>
                <a:latin typeface="Arial"/>
                <a:cs typeface="Arial" charset="0"/>
              </a:rPr>
              <a:t>Pflugrath, J. W. (1999)."The finer things in X-ray diffraction data collection", </a:t>
            </a:r>
            <a:r>
              <a:rPr lang="en-US" i="1" smtClean="0">
                <a:solidFill>
                  <a:srgbClr val="000000"/>
                </a:solidFill>
                <a:latin typeface="Arial"/>
                <a:cs typeface="Arial" charset="0"/>
              </a:rPr>
              <a:t>Acta Cryst. D</a:t>
            </a:r>
            <a:r>
              <a:rPr lang="en-US" smtClean="0">
                <a:solidFill>
                  <a:srgbClr val="000000"/>
                </a:solidFill>
                <a:latin typeface="Arial"/>
                <a:cs typeface="Arial" charset="0"/>
              </a:rPr>
              <a:t> </a:t>
            </a:r>
            <a:r>
              <a:rPr lang="en-US" b="1" smtClean="0">
                <a:solidFill>
                  <a:srgbClr val="000000"/>
                </a:solidFill>
                <a:latin typeface="Arial"/>
                <a:cs typeface="Arial" charset="0"/>
              </a:rPr>
              <a:t>55</a:t>
            </a:r>
            <a:r>
              <a:rPr lang="en-US" smtClean="0">
                <a:solidFill>
                  <a:srgbClr val="000000"/>
                </a:solidFill>
                <a:latin typeface="Arial"/>
                <a:cs typeface="Arial" charset="0"/>
              </a:rPr>
              <a:t>, 1718-1725. </a:t>
            </a:r>
          </a:p>
        </p:txBody>
      </p:sp>
      <p:sp>
        <p:nvSpPr>
          <p:cNvPr id="81926"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81942"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sp>
          <p:nvSpPr>
            <p:cNvPr id="81943"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sp>
          <p:nvSpPr>
            <p:cNvPr id="81944"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00"/>
                  </a:solidFill>
                  <a:cs typeface="Arial" charset="0"/>
                </a:rPr>
                <a:t>background</a:t>
              </a:r>
            </a:p>
          </p:txBody>
        </p:sp>
        <p:sp>
          <p:nvSpPr>
            <p:cNvPr id="81945"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00"/>
                  </a:solidFill>
                  <a:cs typeface="Arial"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81940" name="Arc 13"/>
            <p:cNvSpPr>
              <a:spLocks/>
            </p:cNvSpPr>
            <p:nvPr/>
          </p:nvSpPr>
          <p:spPr bwMode="auto">
            <a:xfrm>
              <a:off x="-7009" y="114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41" name="Arc 14"/>
            <p:cNvSpPr>
              <a:spLocks/>
            </p:cNvSpPr>
            <p:nvPr/>
          </p:nvSpPr>
          <p:spPr bwMode="auto">
            <a:xfrm>
              <a:off x="-6031" y="964"/>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81937" name="Arc 16"/>
            <p:cNvSpPr>
              <a:spLocks/>
            </p:cNvSpPr>
            <p:nvPr/>
          </p:nvSpPr>
          <p:spPr bwMode="auto">
            <a:xfrm>
              <a:off x="-7483" y="120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8" name="Arc 17"/>
            <p:cNvSpPr>
              <a:spLocks/>
            </p:cNvSpPr>
            <p:nvPr/>
          </p:nvSpPr>
          <p:spPr bwMode="auto">
            <a:xfrm>
              <a:off x="-6497" y="107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9" name="Arc 18"/>
            <p:cNvSpPr>
              <a:spLocks/>
            </p:cNvSpPr>
            <p:nvPr/>
          </p:nvSpPr>
          <p:spPr bwMode="auto">
            <a:xfrm>
              <a:off x="-5479" y="908"/>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81931" name="Arc 20"/>
            <p:cNvSpPr>
              <a:spLocks/>
            </p:cNvSpPr>
            <p:nvPr/>
          </p:nvSpPr>
          <p:spPr bwMode="auto">
            <a:xfrm>
              <a:off x="-7720" y="1232"/>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2" name="Arc 21"/>
            <p:cNvSpPr>
              <a:spLocks/>
            </p:cNvSpPr>
            <p:nvPr/>
          </p:nvSpPr>
          <p:spPr bwMode="auto">
            <a:xfrm>
              <a:off x="-7253" y="1169"/>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3" name="Arc 22"/>
            <p:cNvSpPr>
              <a:spLocks/>
            </p:cNvSpPr>
            <p:nvPr/>
          </p:nvSpPr>
          <p:spPr bwMode="auto">
            <a:xfrm>
              <a:off x="-5270" y="87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4" name="Arc 23"/>
            <p:cNvSpPr>
              <a:spLocks/>
            </p:cNvSpPr>
            <p:nvPr/>
          </p:nvSpPr>
          <p:spPr bwMode="auto">
            <a:xfrm>
              <a:off x="-5738" y="941"/>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5" name="Arc 24"/>
            <p:cNvSpPr>
              <a:spLocks/>
            </p:cNvSpPr>
            <p:nvPr/>
          </p:nvSpPr>
          <p:spPr bwMode="auto">
            <a:xfrm>
              <a:off x="-6259" y="102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6" name="Arc 25"/>
            <p:cNvSpPr>
              <a:spLocks/>
            </p:cNvSpPr>
            <p:nvPr/>
          </p:nvSpPr>
          <p:spPr bwMode="auto">
            <a:xfrm>
              <a:off x="-6773" y="109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spTree>
    <p:extLst>
      <p:ext uri="{BB962C8B-B14F-4D97-AF65-F5344CB8AC3E}">
        <p14:creationId xmlns:p14="http://schemas.microsoft.com/office/powerpoint/2010/main" val="96227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396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0899"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0"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1"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2"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3"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4"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5"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Tree>
    <p:extLst>
      <p:ext uri="{BB962C8B-B14F-4D97-AF65-F5344CB8AC3E}">
        <p14:creationId xmlns:p14="http://schemas.microsoft.com/office/powerpoint/2010/main" val="519477794"/>
      </p:ext>
    </p:extLst>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extLst>
              <p:ext uri="{D42A27DB-BD31-4B8C-83A1-F6EECF244321}">
                <p14:modId xmlns:p14="http://schemas.microsoft.com/office/powerpoint/2010/main" val="992170375"/>
              </p:ext>
            </p:extLst>
          </p:nvPr>
        </p:nvGraphicFramePr>
        <p:xfrm>
          <a:off x="3001963" y="2447925"/>
          <a:ext cx="3011487" cy="795338"/>
        </p:xfrm>
        <a:graphic>
          <a:graphicData uri="http://schemas.openxmlformats.org/presentationml/2006/ole">
            <mc:AlternateContent xmlns:mc="http://schemas.openxmlformats.org/markup-compatibility/2006">
              <mc:Choice xmlns:v="urn:schemas-microsoft-com:vml" Requires="v">
                <p:oleObj spid="_x0000_s854021" name="Equation" r:id="rId3" imgW="876240" imgH="228600" progId="Equation.3">
                  <p:embed/>
                </p:oleObj>
              </mc:Choice>
              <mc:Fallback>
                <p:oleObj name="Equation" r:id="rId3" imgW="876240" imgH="228600" progId="Equation.3">
                  <p:embed/>
                  <p:pic>
                    <p:nvPicPr>
                      <p:cNvPr id="0" name=""/>
                      <p:cNvPicPr>
                        <a:picLocks noChangeAspect="1" noChangeArrowheads="1"/>
                      </p:cNvPicPr>
                      <p:nvPr/>
                    </p:nvPicPr>
                    <p:blipFill>
                      <a:blip r:embed="rId4"/>
                      <a:srcRect/>
                      <a:stretch>
                        <a:fillRect/>
                      </a:stretch>
                    </p:blipFill>
                    <p:spPr bwMode="auto">
                      <a:xfrm>
                        <a:off x="3001963" y="2447925"/>
                        <a:ext cx="3011487"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522611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mad</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Optimal exposure time </a:t>
            </a:r>
            <a:r>
              <a:rPr lang="en-US" altLang="en-US" sz="2800" dirty="0" smtClean="0">
                <a:solidFill>
                  <a:srgbClr val="000000"/>
                </a:solidFill>
                <a:latin typeface="Arial"/>
                <a:cs typeface="Arial" pitchFamily="34" charset="0"/>
              </a:rPr>
              <a:t>(</a:t>
            </a:r>
            <a:r>
              <a:rPr lang="en-US" altLang="en-US" sz="2800" dirty="0">
                <a:solidFill>
                  <a:srgbClr val="000000"/>
                </a:solidFill>
                <a:latin typeface="Arial"/>
                <a:cs typeface="Arial" pitchFamily="34" charset="0"/>
              </a:rPr>
              <a:t>s)</a:t>
            </a:r>
          </a:p>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ro</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read-out time (s) </a:t>
            </a: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2.03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S</a:t>
            </a:r>
            <a:endParaRPr lang="en-US" altLang="en-US" sz="2800" dirty="0" smtClean="0">
              <a:solidFill>
                <a:srgbClr val="000000"/>
              </a:solidFill>
              <a:latin typeface="Arial"/>
              <a:cs typeface="Arial" pitchFamily="34" charset="0"/>
            </a:endParaRP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0.95 </a:t>
            </a:r>
            <a:r>
              <a:rPr lang="en-US" altLang="en-US" sz="2800" dirty="0" err="1">
                <a:solidFill>
                  <a:srgbClr val="000000"/>
                </a:solidFill>
                <a:latin typeface="Arial"/>
                <a:cs typeface="Arial" pitchFamily="34" charset="0"/>
              </a:rPr>
              <a:t>m</a:t>
            </a:r>
            <a:r>
              <a:rPr lang="en-US" altLang="en-US" sz="2800" dirty="0" err="1" smtClean="0">
                <a:solidFill>
                  <a:srgbClr val="000000"/>
                </a:solidFill>
                <a:latin typeface="Arial"/>
                <a:cs typeface="Arial" pitchFamily="34" charset="0"/>
              </a:rPr>
              <a:t>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X</a:t>
            </a:r>
          </a:p>
          <a:p>
            <a:pPr eaLnBrk="1" hangingPunct="1">
              <a:spcBef>
                <a:spcPct val="0"/>
              </a:spcBef>
              <a:buFontTx/>
              <a:buNone/>
            </a:pPr>
            <a:r>
              <a:rPr lang="en-US" altLang="en-US" sz="2800" dirty="0" smtClean="0">
                <a:solidFill>
                  <a:srgbClr val="000000"/>
                </a:solidFill>
                <a:latin typeface="Arial"/>
                <a:cs typeface="Arial" pitchFamily="34" charset="0"/>
              </a:rPr>
              <a:t>	0.003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a:t>
            </a:r>
            <a:r>
              <a:rPr lang="en-US" altLang="en-US" sz="2800" dirty="0" err="1" smtClean="0">
                <a:solidFill>
                  <a:srgbClr val="000000"/>
                </a:solidFill>
                <a:latin typeface="Arial"/>
                <a:cs typeface="Arial" pitchFamily="34" charset="0"/>
              </a:rPr>
              <a:t>Eiger</a:t>
            </a:r>
            <a:endParaRPr lang="en-US" altLang="en-US" sz="2800" dirty="0">
              <a:solidFill>
                <a:srgbClr val="000000"/>
              </a:solidFill>
              <a:latin typeface="Arial"/>
              <a:cs typeface="Arial" pitchFamily="34" charset="0"/>
            </a:endParaRPr>
          </a:p>
        </p:txBody>
      </p:sp>
      <p:sp>
        <p:nvSpPr>
          <p:cNvPr id="8" name="TextBox 7"/>
          <p:cNvSpPr txBox="1"/>
          <p:nvPr/>
        </p:nvSpPr>
        <p:spPr>
          <a:xfrm>
            <a:off x="5485198" y="6096000"/>
            <a:ext cx="3342582" cy="523220"/>
          </a:xfrm>
          <a:prstGeom prst="rect">
            <a:avLst/>
          </a:prstGeom>
          <a:noFill/>
        </p:spPr>
        <p:txBody>
          <a:bodyPr wrap="none" rtlCol="0">
            <a:spAutoFit/>
          </a:bodyPr>
          <a:lstStyle/>
          <a:p>
            <a:r>
              <a:rPr lang="en-US" sz="2800" b="1" dirty="0" smtClean="0">
                <a:solidFill>
                  <a:srgbClr val="C00000"/>
                </a:solidFill>
                <a:latin typeface="Arial" charset="0"/>
                <a:cs typeface="Arial" charset="0"/>
              </a:rPr>
              <a:t>Attenuate for MAD</a:t>
            </a:r>
          </a:p>
        </p:txBody>
      </p:sp>
      <p:sp>
        <p:nvSpPr>
          <p:cNvPr id="9" name="TextBox 8"/>
          <p:cNvSpPr txBox="1"/>
          <p:nvPr/>
        </p:nvSpPr>
        <p:spPr>
          <a:xfrm>
            <a:off x="6019800" y="3200400"/>
            <a:ext cx="2874505" cy="1815882"/>
          </a:xfrm>
          <a:prstGeom prst="rect">
            <a:avLst/>
          </a:prstGeom>
          <a:noFill/>
        </p:spPr>
        <p:txBody>
          <a:bodyPr wrap="none" rtlCol="0">
            <a:spAutoFit/>
          </a:bodyPr>
          <a:lstStyle/>
          <a:p>
            <a:r>
              <a:rPr lang="en-US" sz="2800" b="1" dirty="0" smtClean="0">
                <a:solidFill>
                  <a:srgbClr val="000000"/>
                </a:solidFill>
              </a:rPr>
              <a:t>PILATUS</a:t>
            </a:r>
          </a:p>
          <a:p>
            <a:r>
              <a:rPr lang="en-US" sz="2800" b="1" dirty="0" smtClean="0">
                <a:solidFill>
                  <a:srgbClr val="FF0000"/>
                </a:solidFill>
              </a:rPr>
              <a:t>&gt;0.2 s/frame</a:t>
            </a:r>
          </a:p>
          <a:p>
            <a:r>
              <a:rPr lang="en-US" sz="2800" b="1" dirty="0" smtClean="0">
                <a:solidFill>
                  <a:srgbClr val="000000"/>
                </a:solidFill>
              </a:rPr>
              <a:t>EIGER</a:t>
            </a:r>
          </a:p>
          <a:p>
            <a:r>
              <a:rPr lang="en-US" sz="2800" b="1" dirty="0" smtClean="0">
                <a:solidFill>
                  <a:srgbClr val="FF0000"/>
                </a:solidFill>
              </a:rPr>
              <a:t>&gt;0.0003 s/frame</a:t>
            </a:r>
          </a:p>
        </p:txBody>
      </p:sp>
    </p:spTree>
    <p:extLst>
      <p:ext uri="{BB962C8B-B14F-4D97-AF65-F5344CB8AC3E}">
        <p14:creationId xmlns:p14="http://schemas.microsoft.com/office/powerpoint/2010/main" val="336740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238898" y="6334780"/>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time</a:t>
            </a:r>
            <a:endParaRPr lang="en-US" altLang="en-US" sz="2800" b="1" dirty="0">
              <a:solidFill>
                <a:srgbClr val="000000"/>
              </a:solidFill>
              <a:latin typeface="Arial"/>
              <a:cs typeface="Arial" charset="0"/>
            </a:endParaRPr>
          </a:p>
        </p:txBody>
      </p:sp>
      <p:sp>
        <p:nvSpPr>
          <p:cNvPr id="3077" name="Text Box 5"/>
          <p:cNvSpPr txBox="1">
            <a:spLocks noChangeArrowheads="1"/>
          </p:cNvSpPr>
          <p:nvPr/>
        </p:nvSpPr>
        <p:spPr bwMode="auto">
          <a:xfrm rot="-5400000">
            <a:off x="391396" y="3753207"/>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intensity</a:t>
            </a:r>
            <a:endParaRPr lang="en-US" altLang="en-US" sz="2800" b="1" dirty="0">
              <a:solidFill>
                <a:srgbClr val="000000"/>
              </a:solidFill>
              <a:latin typeface="Arial"/>
              <a:cs typeface="Arial" charset="0"/>
            </a:endParaRPr>
          </a:p>
        </p:txBody>
      </p:sp>
      <p:sp>
        <p:nvSpPr>
          <p:cNvPr id="6" name="Freeform 6"/>
          <p:cNvSpPr>
            <a:spLocks/>
          </p:cNvSpPr>
          <p:nvPr/>
        </p:nvSpPr>
        <p:spPr bwMode="auto">
          <a:xfrm>
            <a:off x="1770967" y="2511366"/>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pPr fontAlgn="auto">
              <a:spcBef>
                <a:spcPts val="0"/>
              </a:spcBef>
              <a:spcAft>
                <a:spcPts val="0"/>
              </a:spcAft>
            </a:pPr>
            <a:endParaRPr lang="en-US">
              <a:solidFill>
                <a:srgbClr val="000000"/>
              </a:solidFill>
              <a:latin typeface="Arial"/>
              <a:cs typeface="Arial" charset="0"/>
            </a:endParaRPr>
          </a:p>
        </p:txBody>
      </p:sp>
      <p:grpSp>
        <p:nvGrpSpPr>
          <p:cNvPr id="4" name="Group 3"/>
          <p:cNvGrpSpPr/>
          <p:nvPr/>
        </p:nvGrpSpPr>
        <p:grpSpPr>
          <a:xfrm>
            <a:off x="4069724" y="1886739"/>
            <a:ext cx="1314784" cy="3953814"/>
            <a:chOff x="4069724" y="1326524"/>
            <a:chExt cx="1314784" cy="3953814"/>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TextBox 2"/>
            <p:cNvSpPr txBox="1"/>
            <p:nvPr/>
          </p:nvSpPr>
          <p:spPr>
            <a:xfrm>
              <a:off x="4069724" y="1326524"/>
              <a:ext cx="1314784" cy="461665"/>
            </a:xfrm>
            <a:prstGeom prst="rect">
              <a:avLst/>
            </a:prstGeom>
            <a:noFill/>
          </p:spPr>
          <p:txBody>
            <a:bodyPr wrap="none" rtlCol="0">
              <a:spAutoFit/>
            </a:bodyPr>
            <a:lstStyle/>
            <a:p>
              <a:pPr fontAlgn="auto">
                <a:spcBef>
                  <a:spcPts val="0"/>
                </a:spcBef>
                <a:spcAft>
                  <a:spcPts val="0"/>
                </a:spcAft>
              </a:pPr>
              <a:r>
                <a:rPr lang="en-US" sz="2400" b="1" dirty="0" smtClean="0">
                  <a:solidFill>
                    <a:srgbClr val="FF0000"/>
                  </a:solidFill>
                  <a:latin typeface="Arial"/>
                  <a:cs typeface="Arial" charset="0"/>
                </a:rPr>
                <a:t>2.03 </a:t>
              </a:r>
              <a:r>
                <a:rPr lang="en-US" sz="2400" b="1" dirty="0" err="1" smtClean="0">
                  <a:solidFill>
                    <a:srgbClr val="FF0000"/>
                  </a:solidFill>
                  <a:latin typeface="Arial"/>
                  <a:cs typeface="Arial" charset="0"/>
                </a:rPr>
                <a:t>ms</a:t>
              </a:r>
              <a:endParaRPr lang="en-US" sz="2400" b="1" dirty="0">
                <a:solidFill>
                  <a:srgbClr val="FF0000"/>
                </a:solidFill>
                <a:latin typeface="Arial"/>
                <a:cs typeface="Arial" charset="0"/>
              </a:endParaRPr>
            </a:p>
          </p:txBody>
        </p:sp>
      </p:grpSp>
      <p:sp>
        <p:nvSpPr>
          <p:cNvPr id="11"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Tree>
    <p:extLst>
      <p:ext uri="{BB962C8B-B14F-4D97-AF65-F5344CB8AC3E}">
        <p14:creationId xmlns:p14="http://schemas.microsoft.com/office/powerpoint/2010/main" val="2258031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p:cNvSpPr>
            <a:spLocks noGrp="1" noChangeArrowheads="1"/>
          </p:cNvSpPr>
          <p:nvPr>
            <p:ph type="title"/>
          </p:nvPr>
        </p:nvSpPr>
        <p:spPr>
          <a:xfrm>
            <a:off x="685800" y="296863"/>
            <a:ext cx="7772400" cy="1455737"/>
          </a:xfrm>
        </p:spPr>
        <p:txBody>
          <a:bodyPr/>
          <a:lstStyle/>
          <a:p>
            <a:pPr eaLnBrk="1" hangingPunct="1"/>
            <a:r>
              <a:rPr lang="en-US" sz="5400" dirty="0" smtClean="0"/>
              <a:t>Optimal exposure time</a:t>
            </a:r>
            <a:r>
              <a:rPr lang="en-US" sz="4000" dirty="0" smtClean="0"/>
              <a:t/>
            </a:r>
            <a:br>
              <a:rPr lang="en-US" sz="4000" dirty="0" smtClean="0"/>
            </a:br>
            <a:r>
              <a:rPr lang="en-US" sz="2800" dirty="0" smtClean="0"/>
              <a:t>(faint </a:t>
            </a:r>
            <a:r>
              <a:rPr lang="en-US" sz="2800" dirty="0" smtClean="0"/>
              <a:t>spots on CCD detector)</a:t>
            </a:r>
            <a:endParaRPr lang="en-US" sz="2800" dirty="0" smtClean="0"/>
          </a:p>
        </p:txBody>
      </p:sp>
      <p:sp>
        <p:nvSpPr>
          <p:cNvPr id="82948"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mtClean="0">
              <a:solidFill>
                <a:srgbClr val="000000"/>
              </a:solidFill>
              <a:latin typeface="Arial"/>
              <a:cs typeface="Arial" charset="0"/>
            </a:endParaRPr>
          </a:p>
        </p:txBody>
      </p:sp>
      <p:graphicFrame>
        <p:nvGraphicFramePr>
          <p:cNvPr id="82949"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852997"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50"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Optimal exposure time for data set (s)</a:t>
            </a:r>
          </a:p>
          <a:p>
            <a:pPr eaLnBrk="1" hangingPunct="1"/>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exposure time of reference image (s)</a:t>
            </a:r>
          </a:p>
          <a:p>
            <a:pPr eaLnBrk="1" hangingPunct="1"/>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background level near weak spots on </a:t>
            </a:r>
          </a:p>
          <a:p>
            <a:pPr eaLnBrk="1" hangingPunct="1"/>
            <a:r>
              <a:rPr lang="en-US" smtClean="0">
                <a:solidFill>
                  <a:srgbClr val="000000"/>
                </a:solidFill>
                <a:latin typeface="Times New Roman" pitchFamily="18" charset="0"/>
                <a:cs typeface="Arial" charset="0"/>
              </a:rPr>
              <a:t>	reference image (ADU)</a:t>
            </a:r>
          </a:p>
          <a:p>
            <a:pPr eaLnBrk="1" hangingPunct="1"/>
            <a:r>
              <a:rPr lang="en-US" i="1" smtClean="0">
                <a:solidFill>
                  <a:srgbClr val="000000"/>
                </a:solidFill>
                <a:latin typeface="Times New Roman" pitchFamily="18" charset="0"/>
                <a:cs typeface="Arial" charset="0"/>
              </a:rPr>
              <a:t>bg</a:t>
            </a:r>
            <a:r>
              <a:rPr lang="en-US" baseline="-25000" smtClean="0">
                <a:solidFill>
                  <a:srgbClr val="000000"/>
                </a:solidFill>
                <a:latin typeface="Times New Roman" pitchFamily="18" charset="0"/>
                <a:cs typeface="Arial" charset="0"/>
              </a:rPr>
              <a:t>0</a:t>
            </a:r>
            <a:r>
              <a:rPr lang="en-US" smtClean="0">
                <a:solidFill>
                  <a:srgbClr val="000000"/>
                </a:solidFill>
                <a:latin typeface="Times New Roman" pitchFamily="18" charset="0"/>
                <a:cs typeface="Arial" charset="0"/>
              </a:rPr>
              <a:t>	ADC offset of detector (ADU)</a:t>
            </a:r>
          </a:p>
          <a:p>
            <a:pPr eaLnBrk="1" hangingPunct="1"/>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	optimal background level (via </a:t>
            </a: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a:t>
            </a:r>
            <a:endParaRPr lang="en-US" i="1" baseline="-25000" smtClean="0">
              <a:solidFill>
                <a:srgbClr val="000000"/>
              </a:solidFill>
              <a:latin typeface="Times New Roman" pitchFamily="18" charset="0"/>
              <a:cs typeface="Arial" charset="0"/>
            </a:endParaRPr>
          </a:p>
          <a:p>
            <a:pPr eaLnBrk="1" hangingPunct="1"/>
            <a:r>
              <a:rPr lang="el-GR" smtClean="0">
                <a:solidFill>
                  <a:srgbClr val="000000"/>
                </a:solidFill>
                <a:latin typeface="Times New Roman" pitchFamily="18" charset="0"/>
                <a:cs typeface="Times New Roman" pitchFamily="18" charset="0"/>
              </a:rPr>
              <a:t>σ</a:t>
            </a:r>
            <a:r>
              <a:rPr lang="en-US" baseline="-25000" smtClean="0">
                <a:solidFill>
                  <a:srgbClr val="000000"/>
                </a:solidFill>
                <a:latin typeface="Times New Roman" pitchFamily="18" charset="0"/>
                <a:cs typeface="Arial" charset="0"/>
              </a:rPr>
              <a:t>0</a:t>
            </a:r>
            <a:r>
              <a:rPr lang="en-US" i="1" baseline="-25000"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rms read-out noise (ADU)</a:t>
            </a:r>
          </a:p>
          <a:p>
            <a:pPr eaLnBrk="1" hangingPunct="1"/>
            <a:r>
              <a:rPr lang="en-US" i="1" smtClean="0">
                <a:solidFill>
                  <a:srgbClr val="000000"/>
                </a:solidFill>
                <a:latin typeface="Times New Roman" pitchFamily="18" charset="0"/>
                <a:cs typeface="Arial" charset="0"/>
              </a:rPr>
              <a:t>gain</a:t>
            </a:r>
            <a:r>
              <a:rPr lang="en-US" smtClean="0">
                <a:solidFill>
                  <a:srgbClr val="000000"/>
                </a:solidFill>
                <a:latin typeface="Times New Roman" pitchFamily="18" charset="0"/>
                <a:cs typeface="Arial" charset="0"/>
              </a:rPr>
              <a:t>	ADU/photon</a:t>
            </a:r>
          </a:p>
          <a:p>
            <a:pPr eaLnBrk="1" hangingPunct="1"/>
            <a:r>
              <a:rPr lang="en-US" i="1" smtClean="0">
                <a:solidFill>
                  <a:srgbClr val="000000"/>
                </a:solidFill>
                <a:latin typeface="Times New Roman" pitchFamily="18" charset="0"/>
                <a:cs typeface="Arial" charset="0"/>
              </a:rPr>
              <a:t>m</a:t>
            </a:r>
            <a:r>
              <a:rPr lang="en-US" smtClean="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82952"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a:solidFill>
                    <a:srgbClr val="FF0000"/>
                  </a:solidFill>
                  <a:effectLst>
                    <a:outerShdw blurRad="38100" dist="38100" dir="2700000" algn="tl">
                      <a:srgbClr val="C0C0C0"/>
                    </a:outerShdw>
                  </a:effectLst>
                  <a:latin typeface="Comic Sans MS" pitchFamily="66" charset="0"/>
                  <a:cs typeface="Arial" charset="0"/>
                </a:rPr>
                <a:t>adjust exposure</a:t>
              </a:r>
            </a:p>
            <a:p>
              <a:pPr>
                <a:defRPr/>
              </a:pPr>
              <a:r>
                <a:rPr lang="en-US" sz="2400" b="1">
                  <a:solidFill>
                    <a:srgbClr val="FF0000"/>
                  </a:solidFill>
                  <a:effectLst>
                    <a:outerShdw blurRad="38100" dist="38100" dir="2700000" algn="tl">
                      <a:srgbClr val="C0C0C0"/>
                    </a:outerShdw>
                  </a:effectLst>
                  <a:latin typeface="Comic Sans MS" pitchFamily="66" charset="0"/>
                  <a:cs typeface="Arial" charset="0"/>
                </a:rPr>
                <a:t>so this is ~100</a:t>
              </a:r>
            </a:p>
          </p:txBody>
        </p:sp>
        <p:sp>
          <p:nvSpPr>
            <p:cNvPr id="82954"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spTree>
    <p:extLst>
      <p:ext uri="{BB962C8B-B14F-4D97-AF65-F5344CB8AC3E}">
        <p14:creationId xmlns:p14="http://schemas.microsoft.com/office/powerpoint/2010/main" val="122793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bg1">
                    <a:lumMod val="75000"/>
                  </a:schemeClr>
                </a:solidFill>
              </a:rPr>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Background</a:t>
            </a:r>
          </a:p>
          <a:p>
            <a:pPr eaLnBrk="1" hangingPunct="1"/>
            <a:r>
              <a:rPr lang="en-US" altLang="en-US" sz="4000" dirty="0" smtClean="0"/>
              <a:t>Phases</a:t>
            </a:r>
          </a:p>
          <a:p>
            <a:pPr lvl="1" eaLnBrk="1" hangingPunct="1">
              <a:buFontTx/>
              <a:buNone/>
            </a:pPr>
            <a:r>
              <a:rPr lang="en-US" altLang="en-US" sz="3600" dirty="0" smtClean="0">
                <a:solidFill>
                  <a:schemeClr val="bg1">
                    <a:lumMod val="75000"/>
                  </a:schemeClr>
                </a:solidFill>
              </a:rPr>
              <a:t>Non-isomorphism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Vibration (beam, </a:t>
            </a:r>
            <a:r>
              <a:rPr lang="en-US" altLang="en-US" sz="3600" dirty="0" err="1" smtClean="0">
                <a:solidFill>
                  <a:schemeClr val="bg1">
                    <a:lumMod val="75000"/>
                  </a:schemeClr>
                </a:solidFill>
              </a:rPr>
              <a:t>xtal</a:t>
            </a:r>
            <a:r>
              <a:rPr lang="en-US" altLang="en-US" sz="3600" dirty="0" smtClean="0">
                <a:solidFill>
                  <a:schemeClr val="bg1">
                    <a:lumMod val="75000"/>
                  </a:schemeClr>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811755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Bragg</a:t>
              </a:r>
            </a:p>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oxygen</a:t>
              </a:r>
            </a:p>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solidFill>
                    <a:srgbClr val="000000"/>
                  </a:solidFill>
                </a:rPr>
                <a:t>1% high</a:t>
              </a:r>
            </a:p>
            <a:p>
              <a:pPr>
                <a:lnSpc>
                  <a:spcPct val="150000"/>
                </a:lnSpc>
              </a:pPr>
              <a:r>
                <a:rPr lang="en-US" sz="2000" dirty="0" smtClean="0">
                  <a:solidFill>
                    <a:srgbClr val="000000"/>
                  </a:solidFill>
                </a:rPr>
                <a:t>average</a:t>
              </a:r>
            </a:p>
            <a:p>
              <a:pPr>
                <a:lnSpc>
                  <a:spcPct val="150000"/>
                </a:lnSpc>
              </a:pPr>
              <a:r>
                <a:rPr lang="en-US" sz="2000" dirty="0" smtClean="0">
                  <a:solidFill>
                    <a:srgbClr val="000000"/>
                  </a:solidFil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9" name="Rectangle 8"/>
          <p:cNvSpPr/>
          <p:nvPr/>
        </p:nvSpPr>
        <p:spPr>
          <a:xfrm>
            <a:off x="2618040" y="863991"/>
            <a:ext cx="3995004" cy="369332"/>
          </a:xfrm>
          <a:prstGeom prst="rect">
            <a:avLst/>
          </a:prstGeom>
        </p:spPr>
        <p:txBody>
          <a:bodyPr wrap="none">
            <a:spAutoFit/>
          </a:bodyPr>
          <a:lstStyle/>
          <a:p>
            <a:r>
              <a:rPr lang="en-US" dirty="0">
                <a:solidFill>
                  <a:srgbClr val="000000"/>
                </a:solidFill>
              </a:rPr>
              <a:t>~3x10</a:t>
            </a:r>
            <a:r>
              <a:rPr lang="en-US" baseline="30000" dirty="0">
                <a:solidFill>
                  <a:srgbClr val="000000"/>
                </a:solidFill>
              </a:rPr>
              <a:t>5</a:t>
            </a:r>
            <a:r>
              <a:rPr lang="en-US" dirty="0">
                <a:solidFill>
                  <a:srgbClr val="000000"/>
                </a:solidFill>
              </a:rPr>
              <a:t> photon/pixel  Pilatus detector </a:t>
            </a:r>
          </a:p>
        </p:txBody>
      </p:sp>
      <p:sp>
        <p:nvSpPr>
          <p:cNvPr id="31" name="Rectangle 2"/>
          <p:cNvSpPr txBox="1">
            <a:spLocks noChangeArrowheads="1"/>
          </p:cNvSpPr>
          <p:nvPr/>
        </p:nvSpPr>
        <p:spPr bwMode="auto">
          <a:xfrm>
            <a:off x="0" y="0"/>
            <a:ext cx="9144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sz="3000" kern="0" dirty="0" smtClean="0">
                <a:solidFill>
                  <a:srgbClr val="000000"/>
                </a:solidFill>
              </a:rPr>
              <a:t>Spatial Heterogeneity in Sharp Spot Sensitivity</a:t>
            </a:r>
          </a:p>
          <a:p>
            <a:pPr eaLnBrk="1" hangingPunct="1">
              <a:lnSpc>
                <a:spcPct val="120000"/>
              </a:lnSpc>
              <a:defRPr/>
            </a:pPr>
            <a:endParaRPr lang="en-US" altLang="en-US" sz="3000" kern="0" dirty="0" smtClean="0">
              <a:solidFill>
                <a:srgbClr val="000000"/>
              </a:solidFill>
            </a:endParaRPr>
          </a:p>
        </p:txBody>
      </p:sp>
    </p:spTree>
    <p:extLst>
      <p:ext uri="{BB962C8B-B14F-4D97-AF65-F5344CB8AC3E}">
        <p14:creationId xmlns:p14="http://schemas.microsoft.com/office/powerpoint/2010/main" val="150973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7235 eV</a:t>
            </a:r>
          </a:p>
        </p:txBody>
      </p:sp>
      <p:pic>
        <p:nvPicPr>
          <p:cNvPr id="249859"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184832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7247 eV</a:t>
            </a:r>
          </a:p>
        </p:txBody>
      </p:sp>
      <p:pic>
        <p:nvPicPr>
          <p:cNvPr id="250883"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91877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25190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855045"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1908"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photon energy (keV)</a:t>
            </a:r>
          </a:p>
        </p:txBody>
      </p:sp>
      <p:sp>
        <p:nvSpPr>
          <p:cNvPr id="251909"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Relative absorption depth</a:t>
            </a:r>
          </a:p>
        </p:txBody>
      </p:sp>
      <p:sp>
        <p:nvSpPr>
          <p:cNvPr id="378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008000"/>
                </a:solidFill>
              </a:rPr>
              <a:t>same = good!</a:t>
            </a:r>
          </a:p>
        </p:txBody>
      </p:sp>
      <p:sp>
        <p:nvSpPr>
          <p:cNvPr id="378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FF0000"/>
                </a:solidFill>
              </a:rPr>
              <a:t>bad!</a:t>
            </a:r>
          </a:p>
        </p:txBody>
      </p:sp>
      <p:sp>
        <p:nvSpPr>
          <p:cNvPr id="378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34020807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37895" grpId="0" animBg="1"/>
      <p:bldP spid="37896" grpId="0" animBg="1"/>
      <p:bldP spid="37897" grpId="0" animBg="1"/>
      <p:bldP spid="3789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6319"/>
          </a:xfrm>
        </p:spPr>
        <p:txBody>
          <a:bodyPr/>
          <a:lstStyle/>
          <a:p>
            <a:r>
              <a:rPr lang="en-US" sz="4000" dirty="0" smtClean="0"/>
              <a:t>Systematic error does not “average out”</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96620" y="883578"/>
            <a:ext cx="4172937" cy="369332"/>
          </a:xfrm>
          <a:prstGeom prst="rect">
            <a:avLst/>
          </a:prstGeom>
          <a:noFill/>
        </p:spPr>
        <p:txBody>
          <a:bodyPr wrap="none" rtlCol="0">
            <a:spAutoFit/>
          </a:bodyPr>
          <a:lstStyle/>
          <a:p>
            <a:r>
              <a:rPr lang="en-US" dirty="0" smtClean="0">
                <a:solidFill>
                  <a:srgbClr val="000000"/>
                </a:solidFill>
              </a:rPr>
              <a:t>Unless you can randomize their source</a:t>
            </a:r>
            <a:endParaRPr lang="en-US" dirty="0">
              <a:solidFill>
                <a:srgbClr val="000000"/>
              </a:solidFill>
            </a:endParaRPr>
          </a:p>
        </p:txBody>
      </p:sp>
    </p:spTree>
    <p:extLst>
      <p:ext uri="{BB962C8B-B14F-4D97-AF65-F5344CB8AC3E}">
        <p14:creationId xmlns:p14="http://schemas.microsoft.com/office/powerpoint/2010/main" val="387207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2693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solidFill>
                  <a:srgbClr val="000000"/>
                </a:solidFill>
              </a:rPr>
              <a:t>(</a:t>
            </a:r>
            <a:r>
              <a:rPr lang="en-US" altLang="en-US" sz="18900">
                <a:solidFill>
                  <a:srgbClr val="000000"/>
                </a:solidFill>
                <a:latin typeface="Times New Roman" pitchFamily="18" charset="0"/>
              </a:rPr>
              <a:t>—</a:t>
            </a:r>
            <a:r>
              <a:rPr lang="en-US" altLang="en-US" sz="18900">
                <a:solidFill>
                  <a:srgbClr val="000000"/>
                </a:solidFill>
              </a:rPr>
              <a:t>)</a:t>
            </a:r>
            <a:r>
              <a:rPr lang="en-US" altLang="en-US" sz="9600" baseline="100000">
                <a:solidFill>
                  <a:srgbClr val="000000"/>
                </a:solidFill>
              </a:rPr>
              <a:t>2</a:t>
            </a:r>
          </a:p>
        </p:txBody>
      </p:sp>
      <p:sp>
        <p:nvSpPr>
          <p:cNvPr id="2693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6600">
                <a:solidFill>
                  <a:srgbClr val="CC6600"/>
                </a:solidFill>
              </a:rPr>
              <a:t>~3%</a:t>
            </a:r>
            <a:endParaRPr lang="en-US" altLang="en-US" sz="6600" baseline="-25000">
              <a:solidFill>
                <a:srgbClr val="CC6600"/>
              </a:solidFill>
            </a:endParaRPr>
          </a:p>
          <a:p>
            <a:pPr algn="ctr" eaLnBrk="1" hangingPunct="1">
              <a:spcBef>
                <a:spcPct val="50000"/>
              </a:spcBef>
              <a:buFontTx/>
              <a:buNone/>
            </a:pPr>
            <a:r>
              <a:rPr lang="en-US" altLang="en-US" sz="6600">
                <a:solidFill>
                  <a:srgbClr val="006600"/>
                </a:solidFill>
              </a:rPr>
              <a:t>&lt;</a:t>
            </a:r>
            <a:r>
              <a:rPr lang="el-GR" altLang="en-US" sz="6600">
                <a:solidFill>
                  <a:srgbClr val="006600"/>
                </a:solidFill>
              </a:rPr>
              <a:t>Δ</a:t>
            </a:r>
            <a:r>
              <a:rPr lang="en-US" altLang="en-US" sz="6600">
                <a:solidFill>
                  <a:srgbClr val="006600"/>
                </a:solidFill>
              </a:rPr>
              <a:t>F/F&gt;</a:t>
            </a:r>
          </a:p>
        </p:txBody>
      </p:sp>
    </p:spTree>
    <p:extLst>
      <p:ext uri="{BB962C8B-B14F-4D97-AF65-F5344CB8AC3E}">
        <p14:creationId xmlns:p14="http://schemas.microsoft.com/office/powerpoint/2010/main" val="321881734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1923"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4"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5"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6"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7"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8"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9"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
        <p:nvSpPr>
          <p:cNvPr id="81930" name="Line 10"/>
          <p:cNvSpPr>
            <a:spLocks noChangeShapeType="1"/>
          </p:cNvSpPr>
          <p:nvPr/>
        </p:nvSpPr>
        <p:spPr bwMode="auto">
          <a:xfrm>
            <a:off x="0" y="4713288"/>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1" name="Text Box 11"/>
          <p:cNvSpPr txBox="1">
            <a:spLocks noChangeArrowheads="1"/>
          </p:cNvSpPr>
          <p:nvPr/>
        </p:nvSpPr>
        <p:spPr bwMode="auto">
          <a:xfrm>
            <a:off x="3127375" y="4346575"/>
            <a:ext cx="291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0000"/>
                </a:solidFill>
              </a:rPr>
              <a:t>threshold of “solvability”</a:t>
            </a:r>
          </a:p>
        </p:txBody>
      </p:sp>
    </p:spTree>
    <p:extLst>
      <p:ext uri="{BB962C8B-B14F-4D97-AF65-F5344CB8AC3E}">
        <p14:creationId xmlns:p14="http://schemas.microsoft.com/office/powerpoint/2010/main" val="122734602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5400">
                <a:solidFill>
                  <a:srgbClr val="000000"/>
                </a:solidFill>
              </a:rPr>
              <a:t>anomalous </a:t>
            </a:r>
            <a:r>
              <a:rPr lang="en-US" altLang="en-US" sz="5400">
                <a:solidFill>
                  <a:srgbClr val="008000"/>
                </a:solidFill>
              </a:rPr>
              <a:t>signal</a:t>
            </a:r>
          </a:p>
        </p:txBody>
      </p:sp>
      <p:sp>
        <p:nvSpPr>
          <p:cNvPr id="268291"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Crick, F. H. C. &amp; Magdoff, B. S. (1956) </a:t>
            </a:r>
            <a:r>
              <a:rPr lang="en-US" altLang="en-US" sz="1800" i="1">
                <a:solidFill>
                  <a:srgbClr val="000000"/>
                </a:solidFill>
              </a:rPr>
              <a:t>Acta Crystallogr.</a:t>
            </a:r>
            <a:r>
              <a:rPr lang="en-US" altLang="en-US" sz="1800">
                <a:solidFill>
                  <a:srgbClr val="000000"/>
                </a:solidFill>
              </a:rPr>
              <a:t> </a:t>
            </a:r>
            <a:r>
              <a:rPr lang="en-US" altLang="en-US" sz="1800" b="1">
                <a:solidFill>
                  <a:srgbClr val="000000"/>
                </a:solidFill>
              </a:rPr>
              <a:t>9</a:t>
            </a:r>
            <a:r>
              <a:rPr lang="en-US" altLang="en-US" sz="1800">
                <a:solidFill>
                  <a:srgbClr val="000000"/>
                </a:solidFill>
              </a:rPr>
              <a:t>, 901-908.</a:t>
            </a:r>
          </a:p>
          <a:p>
            <a:pPr eaLnBrk="1" hangingPunct="1">
              <a:spcBef>
                <a:spcPct val="0"/>
              </a:spcBef>
              <a:buFontTx/>
              <a:buNone/>
            </a:pPr>
            <a:r>
              <a:rPr lang="en-US" altLang="en-US" sz="1800">
                <a:solidFill>
                  <a:srgbClr val="000000"/>
                </a:solidFill>
              </a:rPr>
              <a:t>Hendrickson, W. A. &amp; Teeter, M. M. (1981) </a:t>
            </a:r>
            <a:r>
              <a:rPr lang="en-US" altLang="en-US" sz="1800" i="1">
                <a:solidFill>
                  <a:srgbClr val="000000"/>
                </a:solidFill>
              </a:rPr>
              <a:t>Nature</a:t>
            </a:r>
            <a:r>
              <a:rPr lang="en-US" altLang="en-US" sz="1800">
                <a:solidFill>
                  <a:srgbClr val="000000"/>
                </a:solidFill>
              </a:rPr>
              <a:t> </a:t>
            </a:r>
            <a:r>
              <a:rPr lang="en-US" altLang="en-US" sz="1800" b="1">
                <a:solidFill>
                  <a:srgbClr val="000000"/>
                </a:solidFill>
              </a:rPr>
              <a:t>290</a:t>
            </a:r>
            <a:r>
              <a:rPr lang="en-US" altLang="en-US" sz="1800">
                <a:solidFill>
                  <a:srgbClr val="000000"/>
                </a:solidFill>
              </a:rPr>
              <a:t>, 107-113.</a:t>
            </a:r>
          </a:p>
        </p:txBody>
      </p:sp>
      <p:sp>
        <p:nvSpPr>
          <p:cNvPr id="268292"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68293" name="Group 5"/>
          <p:cNvGrpSpPr>
            <a:grpSpLocks/>
          </p:cNvGrpSpPr>
          <p:nvPr/>
        </p:nvGrpSpPr>
        <p:grpSpPr bwMode="auto">
          <a:xfrm>
            <a:off x="244475" y="2271713"/>
            <a:ext cx="1290638" cy="1920875"/>
            <a:chOff x="446" y="1463"/>
            <a:chExt cx="813" cy="1210"/>
          </a:xfrm>
        </p:grpSpPr>
        <p:sp>
          <p:nvSpPr>
            <p:cNvPr id="268301"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l-GR" altLang="en-US" sz="6000">
                  <a:solidFill>
                    <a:srgbClr val="008000"/>
                  </a:solidFill>
                </a:rPr>
                <a:t>Δ</a:t>
              </a:r>
              <a:r>
                <a:rPr lang="en-US" altLang="en-US" sz="6000">
                  <a:solidFill>
                    <a:srgbClr val="008000"/>
                  </a:solidFill>
                </a:rPr>
                <a:t>F</a:t>
              </a:r>
            </a:p>
            <a:p>
              <a:pPr algn="ctr" eaLnBrk="1" hangingPunct="1">
                <a:spcBef>
                  <a:spcPct val="0"/>
                </a:spcBef>
                <a:buFontTx/>
                <a:buNone/>
              </a:pPr>
              <a:r>
                <a:rPr lang="en-US" altLang="en-US" sz="6000">
                  <a:solidFill>
                    <a:srgbClr val="008000"/>
                  </a:solidFill>
                </a:rPr>
                <a:t>F</a:t>
              </a:r>
              <a:endParaRPr lang="el-GR" altLang="en-US" sz="6000">
                <a:solidFill>
                  <a:srgbClr val="008000"/>
                </a:solidFill>
              </a:endParaRPr>
            </a:p>
          </p:txBody>
        </p:sp>
        <p:sp>
          <p:nvSpPr>
            <p:cNvPr id="268302"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68294"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000000"/>
                </a:solidFill>
              </a:rPr>
              <a:t>≈</a:t>
            </a:r>
            <a:r>
              <a:rPr lang="en-US" altLang="en-US" sz="3600">
                <a:solidFill>
                  <a:srgbClr val="000000"/>
                </a:solidFill>
              </a:rPr>
              <a:t> </a:t>
            </a:r>
            <a:r>
              <a:rPr lang="en-US" altLang="en-US" sz="6000">
                <a:solidFill>
                  <a:srgbClr val="000000"/>
                </a:solidFill>
              </a:rPr>
              <a:t>1.2 </a:t>
            </a:r>
            <a:r>
              <a:rPr lang="en-US" altLang="en-US" sz="6000">
                <a:solidFill>
                  <a:srgbClr val="CC3300"/>
                </a:solidFill>
              </a:rPr>
              <a:t>f”</a:t>
            </a:r>
          </a:p>
        </p:txBody>
      </p:sp>
      <p:grpSp>
        <p:nvGrpSpPr>
          <p:cNvPr id="268295" name="Group 9"/>
          <p:cNvGrpSpPr>
            <a:grpSpLocks/>
          </p:cNvGrpSpPr>
          <p:nvPr/>
        </p:nvGrpSpPr>
        <p:grpSpPr bwMode="auto">
          <a:xfrm>
            <a:off x="3913188" y="2190750"/>
            <a:ext cx="4503737" cy="2225675"/>
            <a:chOff x="2465" y="1380"/>
            <a:chExt cx="2837" cy="1402"/>
          </a:xfrm>
        </p:grpSpPr>
        <p:sp>
          <p:nvSpPr>
            <p:cNvPr id="268298"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68299"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0">
                  <a:solidFill>
                    <a:srgbClr val="000000"/>
                  </a:solidFill>
                </a:rPr>
                <a:t>√</a:t>
              </a:r>
            </a:p>
          </p:txBody>
        </p:sp>
        <p:sp>
          <p:nvSpPr>
            <p:cNvPr id="268300"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a:solidFill>
                  <a:srgbClr val="000000"/>
                </a:solidFill>
              </a:rPr>
              <a:t>World record! </a:t>
            </a:r>
          </a:p>
          <a:p>
            <a:pPr algn="ctr" eaLnBrk="1" hangingPunct="1">
              <a:spcBef>
                <a:spcPct val="0"/>
              </a:spcBef>
              <a:buFontTx/>
              <a:buNone/>
            </a:pPr>
            <a:r>
              <a:rPr lang="el-GR" altLang="en-US">
                <a:solidFill>
                  <a:srgbClr val="008000"/>
                </a:solidFill>
              </a:rPr>
              <a:t>Δ</a:t>
            </a:r>
            <a:r>
              <a:rPr lang="en-US" altLang="en-US">
                <a:solidFill>
                  <a:srgbClr val="008000"/>
                </a:solidFill>
              </a:rPr>
              <a:t>F/F</a:t>
            </a:r>
            <a:r>
              <a:rPr lang="en-US" altLang="en-US">
                <a:solidFill>
                  <a:srgbClr val="000000"/>
                </a:solidFill>
              </a:rPr>
              <a:t> = 0.5%</a:t>
            </a:r>
            <a:endParaRPr lang="el-GR" altLang="en-US">
              <a:solidFill>
                <a:srgbClr val="000000"/>
              </a:solidFill>
            </a:endParaRPr>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Wang, Dauter &amp; Dauter (2006) </a:t>
            </a:r>
            <a:r>
              <a:rPr lang="en-US" altLang="en-US" sz="1800" i="1">
                <a:solidFill>
                  <a:srgbClr val="000000"/>
                </a:solidFill>
              </a:rPr>
              <a:t>Acta Cryst. D</a:t>
            </a:r>
            <a:r>
              <a:rPr lang="en-US" altLang="en-US" sz="1800">
                <a:solidFill>
                  <a:srgbClr val="000000"/>
                </a:solidFill>
              </a:rPr>
              <a:t> </a:t>
            </a:r>
            <a:r>
              <a:rPr lang="en-US" altLang="en-US" sz="1800" b="1">
                <a:solidFill>
                  <a:srgbClr val="000000"/>
                </a:solidFill>
              </a:rPr>
              <a:t>62</a:t>
            </a:r>
            <a:r>
              <a:rPr lang="en-US" altLang="en-US" sz="1800">
                <a:solidFill>
                  <a:srgbClr val="000000"/>
                </a:solidFill>
              </a:rPr>
              <a:t>, 1475-1483.</a:t>
            </a:r>
          </a:p>
        </p:txBody>
      </p:sp>
    </p:spTree>
    <p:extLst>
      <p:ext uri="{BB962C8B-B14F-4D97-AF65-F5344CB8AC3E}">
        <p14:creationId xmlns:p14="http://schemas.microsoft.com/office/powerpoint/2010/main" val="29904556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164" name="Freeform 4"/>
          <p:cNvSpPr>
            <a:spLocks/>
          </p:cNvSpPr>
          <p:nvPr/>
        </p:nvSpPr>
        <p:spPr bwMode="auto">
          <a:xfrm>
            <a:off x="6148388" y="3419475"/>
            <a:ext cx="869950" cy="660400"/>
          </a:xfrm>
          <a:custGeom>
            <a:avLst/>
            <a:gdLst>
              <a:gd name="T0" fmla="*/ 2147483647 w 548"/>
              <a:gd name="T1" fmla="*/ 0 h 416"/>
              <a:gd name="T2" fmla="*/ 2147483647 w 548"/>
              <a:gd name="T3" fmla="*/ 2147483647 h 416"/>
              <a:gd name="T4" fmla="*/ 2147483647 w 548"/>
              <a:gd name="T5" fmla="*/ 2147483647 h 416"/>
              <a:gd name="T6" fmla="*/ 2147483647 w 548"/>
              <a:gd name="T7" fmla="*/ 2147483647 h 416"/>
              <a:gd name="T8" fmla="*/ 0 w 548"/>
              <a:gd name="T9" fmla="*/ 2147483647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8" h="416">
                <a:moveTo>
                  <a:pt x="17" y="0"/>
                </a:moveTo>
                <a:cubicBezTo>
                  <a:pt x="75" y="7"/>
                  <a:pt x="283" y="8"/>
                  <a:pt x="368" y="41"/>
                </a:cubicBezTo>
                <a:cubicBezTo>
                  <a:pt x="453" y="74"/>
                  <a:pt x="548" y="143"/>
                  <a:pt x="526" y="200"/>
                </a:cubicBezTo>
                <a:cubicBezTo>
                  <a:pt x="504" y="257"/>
                  <a:pt x="322" y="352"/>
                  <a:pt x="234" y="384"/>
                </a:cubicBezTo>
                <a:cubicBezTo>
                  <a:pt x="146" y="416"/>
                  <a:pt x="73" y="404"/>
                  <a:pt x="0" y="392"/>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7509226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08164"/>
                                        </p:tgtEl>
                                        <p:attrNameLst>
                                          <p:attrName>style.visibility</p:attrName>
                                        </p:attrNameLst>
                                      </p:cBhvr>
                                      <p:to>
                                        <p:strVal val="visible"/>
                                      </p:to>
                                    </p:set>
                                    <p:animEffect transition="in" filter="wipe(up)">
                                      <p:cBhvr>
                                        <p:cTn id="7" dur="500"/>
                                        <p:tgtEl>
                                          <p:spTgt spid="290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6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bl831.als.lbl.gov/~jamesh/workshop2/go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p:txBody>
          <a:bodyPr/>
          <a:lstStyle/>
          <a:p>
            <a:r>
              <a:rPr lang="en-US" altLang="en-US" smtClean="0"/>
              <a:t>100% SeMet incorporation</a:t>
            </a:r>
          </a:p>
        </p:txBody>
      </p:sp>
      <p:sp>
        <p:nvSpPr>
          <p:cNvPr id="45060" name="TextBox 5"/>
          <p:cNvSpPr txBox="1">
            <a:spLocks noChangeArrowheads="1"/>
          </p:cNvSpPr>
          <p:nvPr/>
        </p:nvSpPr>
        <p:spPr bwMode="auto">
          <a:xfrm>
            <a:off x="1031875" y="1366838"/>
            <a:ext cx="2470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008000"/>
                </a:solidFill>
              </a:rPr>
              <a:t>Trivial</a:t>
            </a:r>
            <a:r>
              <a:rPr lang="en-US" altLang="en-US" sz="2800">
                <a:solidFill>
                  <a:srgbClr val="000000"/>
                </a:solidFill>
              </a:rPr>
              <a:t> to solve</a:t>
            </a:r>
          </a:p>
        </p:txBody>
      </p:sp>
    </p:spTree>
    <p:extLst>
      <p:ext uri="{BB962C8B-B14F-4D97-AF65-F5344CB8AC3E}">
        <p14:creationId xmlns:p14="http://schemas.microsoft.com/office/powerpoint/2010/main" val="22352861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bl831.als.lbl.gov/~jamesh/workshop2/big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277813" y="1366838"/>
            <a:ext cx="3243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C00000"/>
                </a:solidFill>
              </a:rPr>
              <a:t>Impossible</a:t>
            </a:r>
            <a:r>
              <a:rPr lang="en-US" altLang="en-US" sz="2800">
                <a:solidFill>
                  <a:srgbClr val="000000"/>
                </a:solidFill>
              </a:rPr>
              <a:t> to solve</a:t>
            </a:r>
          </a:p>
        </p:txBody>
      </p:sp>
      <p:sp>
        <p:nvSpPr>
          <p:cNvPr id="46084" name="Title 1"/>
          <p:cNvSpPr>
            <a:spLocks noGrp="1"/>
          </p:cNvSpPr>
          <p:nvPr>
            <p:ph type="title"/>
          </p:nvPr>
        </p:nvSpPr>
        <p:spPr/>
        <p:txBody>
          <a:bodyPr/>
          <a:lstStyle/>
          <a:p>
            <a:r>
              <a:rPr lang="en-US" altLang="en-US" smtClean="0"/>
              <a:t>100% S -Met incorporation</a:t>
            </a:r>
          </a:p>
        </p:txBody>
      </p:sp>
    </p:spTree>
    <p:extLst>
      <p:ext uri="{BB962C8B-B14F-4D97-AF65-F5344CB8AC3E}">
        <p14:creationId xmlns:p14="http://schemas.microsoft.com/office/powerpoint/2010/main" val="13071466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1219" name="Object 3"/>
          <p:cNvGraphicFramePr>
            <a:graphicFrameLocks noChangeAspect="1"/>
          </p:cNvGraphicFramePr>
          <p:nvPr>
            <p:extLst>
              <p:ext uri="{D42A27DB-BD31-4B8C-83A1-F6EECF244321}">
                <p14:modId xmlns:p14="http://schemas.microsoft.com/office/powerpoint/2010/main" val="2282486104"/>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7879"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1220" name="Text Box 4"/>
          <p:cNvSpPr txBox="1">
            <a:spLocks noChangeArrowheads="1"/>
          </p:cNvSpPr>
          <p:nvPr/>
        </p:nvSpPr>
        <p:spPr bwMode="auto">
          <a:xfrm>
            <a:off x="3014102"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a:t>
            </a:r>
            <a:r>
              <a:rPr lang="en-US" altLang="en-US" sz="2800" b="1" dirty="0" smtClean="0">
                <a:solidFill>
                  <a:srgbClr val="000000"/>
                </a:solidFill>
                <a:cs typeface="Arial" pitchFamily="34" charset="0"/>
              </a:rPr>
              <a:t>not Selenium</a:t>
            </a:r>
            <a:endParaRPr lang="en-US" altLang="en-US" sz="2800" b="1" dirty="0">
              <a:solidFill>
                <a:srgbClr val="000000"/>
              </a:solidFill>
              <a:cs typeface="Arial" pitchFamily="34" charset="0"/>
            </a:endParaRPr>
          </a:p>
        </p:txBody>
      </p:sp>
      <p:sp>
        <p:nvSpPr>
          <p:cNvPr id="52122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415677554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2243" name="Object 3"/>
          <p:cNvGraphicFramePr>
            <a:graphicFrameLocks noChangeAspect="1"/>
          </p:cNvGraphicFramePr>
          <p:nvPr>
            <p:extLst>
              <p:ext uri="{D42A27DB-BD31-4B8C-83A1-F6EECF244321}">
                <p14:modId xmlns:p14="http://schemas.microsoft.com/office/powerpoint/2010/main" val="3635417182"/>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8903"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44"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224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98377538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5315" name="Object 3"/>
          <p:cNvGraphicFramePr>
            <a:graphicFrameLocks noChangeAspect="1"/>
          </p:cNvGraphicFramePr>
          <p:nvPr>
            <p:extLst>
              <p:ext uri="{D42A27DB-BD31-4B8C-83A1-F6EECF244321}">
                <p14:modId xmlns:p14="http://schemas.microsoft.com/office/powerpoint/2010/main" val="914888446"/>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9927"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5316"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5317"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175687468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6339" name="Object 3"/>
          <p:cNvGraphicFramePr>
            <a:graphicFrameLocks noChangeAspect="1"/>
          </p:cNvGraphicFramePr>
          <p:nvPr>
            <p:extLst>
              <p:ext uri="{D42A27DB-BD31-4B8C-83A1-F6EECF244321}">
                <p14:modId xmlns:p14="http://schemas.microsoft.com/office/powerpoint/2010/main" val="2228509135"/>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50951"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6340"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634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913323848"/>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7363" name="Object 3"/>
          <p:cNvGraphicFramePr>
            <a:graphicFrameLocks noChangeAspect="1"/>
          </p:cNvGraphicFramePr>
          <p:nvPr>
            <p:extLst>
              <p:ext uri="{D42A27DB-BD31-4B8C-83A1-F6EECF244321}">
                <p14:modId xmlns:p14="http://schemas.microsoft.com/office/powerpoint/2010/main" val="929844574"/>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51975" name="Chart" r:id="rId3" imgW="5166573" imgH="3710995" progId="MSGraph.Chart.8">
                  <p:embed followColorScheme="full"/>
                </p:oleObj>
              </mc:Choice>
              <mc:Fallback>
                <p:oleObj name="Chart" r:id="rId3" imgW="5166573" imgH="3710995"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7364"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736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2444530000"/>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133350"/>
            <a:ext cx="9144000" cy="1143000"/>
          </a:xfrm>
        </p:spPr>
        <p:txBody>
          <a:bodyPr/>
          <a:lstStyle/>
          <a:p>
            <a:pPr eaLnBrk="1" hangingPunct="1"/>
            <a:r>
              <a:rPr lang="en-US" altLang="en-US" sz="2800" dirty="0" smtClean="0"/>
              <a:t>One </a:t>
            </a:r>
            <a:r>
              <a:rPr lang="en-US" altLang="en-US" sz="2800" dirty="0" err="1" smtClean="0"/>
              <a:t>xtal</a:t>
            </a:r>
            <a:r>
              <a:rPr lang="en-US" altLang="en-US" sz="2800" dirty="0" smtClean="0"/>
              <a:t>, no idea?</a:t>
            </a:r>
            <a:br>
              <a:rPr lang="en-US" altLang="en-US" sz="2800" dirty="0" smtClean="0"/>
            </a:br>
            <a:r>
              <a:rPr lang="en-US" altLang="en-US" dirty="0" smtClean="0"/>
              <a:t>Suggested native protocol:</a:t>
            </a:r>
          </a:p>
        </p:txBody>
      </p:sp>
      <p:sp>
        <p:nvSpPr>
          <p:cNvPr id="2892804" name="Rectangle 4"/>
          <p:cNvSpPr>
            <a:spLocks noChangeArrowheads="1"/>
          </p:cNvSpPr>
          <p:nvPr/>
        </p:nvSpPr>
        <p:spPr bwMode="auto">
          <a:xfrm>
            <a:off x="2668588" y="1627188"/>
            <a:ext cx="6064446" cy="445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dirty="0" smtClean="0">
                <a:solidFill>
                  <a:srgbClr val="000000"/>
                </a:solidFill>
              </a:rPr>
              <a:t>Do strategy</a:t>
            </a:r>
          </a:p>
          <a:p>
            <a:pPr eaLnBrk="1" hangingPunct="1">
              <a:lnSpc>
                <a:spcPct val="90000"/>
              </a:lnSpc>
              <a:buFontTx/>
              <a:buAutoNum type="arabicPeriod"/>
            </a:pPr>
            <a:r>
              <a:rPr lang="en-US" altLang="en-US" dirty="0" smtClean="0">
                <a:solidFill>
                  <a:srgbClr val="000000"/>
                </a:solidFill>
              </a:rPr>
              <a:t>Start at specified phi</a:t>
            </a:r>
          </a:p>
          <a:p>
            <a:pPr eaLnBrk="1" hangingPunct="1">
              <a:lnSpc>
                <a:spcPct val="90000"/>
              </a:lnSpc>
              <a:buFontTx/>
              <a:buAutoNum type="arabicPeriod"/>
            </a:pPr>
            <a:r>
              <a:rPr lang="en-US" altLang="en-US" dirty="0" smtClean="0">
                <a:solidFill>
                  <a:srgbClr val="000000"/>
                </a:solidFill>
              </a:rPr>
              <a:t>Complete fast as you can</a:t>
            </a:r>
            <a:endParaRPr lang="en-US" altLang="en-US" dirty="0">
              <a:solidFill>
                <a:srgbClr val="000000"/>
              </a:solidFill>
            </a:endParaRPr>
          </a:p>
          <a:p>
            <a:pPr eaLnBrk="1" hangingPunct="1">
              <a:lnSpc>
                <a:spcPct val="90000"/>
              </a:lnSpc>
              <a:buFontTx/>
              <a:buAutoNum type="arabicPeriod"/>
            </a:pPr>
            <a:r>
              <a:rPr lang="en-US" altLang="en-US" dirty="0" smtClean="0">
                <a:solidFill>
                  <a:srgbClr val="000000"/>
                </a:solidFill>
              </a:rPr>
              <a:t>Keep going to 360°</a:t>
            </a:r>
          </a:p>
          <a:p>
            <a:pPr eaLnBrk="1" hangingPunct="1">
              <a:lnSpc>
                <a:spcPct val="90000"/>
              </a:lnSpc>
              <a:buFontTx/>
              <a:buAutoNum type="arabicPeriod"/>
            </a:pPr>
            <a:r>
              <a:rPr lang="en-US" altLang="en-US" dirty="0" smtClean="0">
                <a:solidFill>
                  <a:srgbClr val="000000"/>
                </a:solidFill>
              </a:rPr>
              <a:t>Move detector</a:t>
            </a:r>
          </a:p>
          <a:p>
            <a:pPr eaLnBrk="1" hangingPunct="1">
              <a:lnSpc>
                <a:spcPct val="90000"/>
              </a:lnSpc>
              <a:buFontTx/>
              <a:buAutoNum type="arabicPeriod"/>
            </a:pPr>
            <a:r>
              <a:rPr lang="en-US" altLang="en-US" dirty="0" smtClean="0">
                <a:solidFill>
                  <a:srgbClr val="000000"/>
                </a:solidFill>
              </a:rPr>
              <a:t>Advance phi 10-30 </a:t>
            </a:r>
            <a:r>
              <a:rPr lang="en-US" altLang="en-US" dirty="0" err="1" smtClean="0">
                <a:solidFill>
                  <a:srgbClr val="000000"/>
                </a:solidFill>
              </a:rPr>
              <a:t>deg</a:t>
            </a:r>
            <a:endParaRPr lang="en-US" altLang="en-US" dirty="0" smtClean="0">
              <a:solidFill>
                <a:srgbClr val="000000"/>
              </a:solidFill>
            </a:endParaRPr>
          </a:p>
          <a:p>
            <a:pPr eaLnBrk="1" hangingPunct="1">
              <a:lnSpc>
                <a:spcPct val="90000"/>
              </a:lnSpc>
              <a:buFontTx/>
              <a:buAutoNum type="arabicPeriod"/>
            </a:pPr>
            <a:r>
              <a:rPr lang="en-US" altLang="en-US" dirty="0" smtClean="0">
                <a:solidFill>
                  <a:srgbClr val="000000"/>
                </a:solidFill>
              </a:rPr>
              <a:t>Increase photons/image 4x</a:t>
            </a:r>
            <a:endParaRPr lang="en-US" altLang="en-US" dirty="0">
              <a:solidFill>
                <a:srgbClr val="000000"/>
              </a:solidFill>
            </a:endParaRPr>
          </a:p>
          <a:p>
            <a:pPr eaLnBrk="1" hangingPunct="1">
              <a:lnSpc>
                <a:spcPct val="90000"/>
              </a:lnSpc>
              <a:buFontTx/>
              <a:buAutoNum type="arabicPeriod"/>
            </a:pPr>
            <a:r>
              <a:rPr lang="en-US" altLang="en-US" dirty="0" err="1">
                <a:solidFill>
                  <a:srgbClr val="000000"/>
                </a:solidFill>
              </a:rPr>
              <a:t>goto</a:t>
            </a:r>
            <a:r>
              <a:rPr lang="en-US" altLang="en-US" dirty="0">
                <a:solidFill>
                  <a:srgbClr val="000000"/>
                </a:solidFill>
              </a:rPr>
              <a:t> 4</a:t>
            </a:r>
          </a:p>
        </p:txBody>
      </p:sp>
      <p:sp>
        <p:nvSpPr>
          <p:cNvPr id="2892805" name="Freeform 5"/>
          <p:cNvSpPr>
            <a:spLocks/>
          </p:cNvSpPr>
          <p:nvPr/>
        </p:nvSpPr>
        <p:spPr bwMode="auto">
          <a:xfrm>
            <a:off x="1778214" y="3534311"/>
            <a:ext cx="620713" cy="2095928"/>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600498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28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928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280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92804">
                                            <p:txEl>
                                              <p:pRg st="7" end="7"/>
                                            </p:txEl>
                                          </p:spTgt>
                                        </p:tgtEl>
                                        <p:attrNameLst>
                                          <p:attrName>style.visibility</p:attrName>
                                        </p:attrNameLst>
                                      </p:cBhvr>
                                      <p:to>
                                        <p:strVal val="visible"/>
                                      </p:to>
                                    </p:set>
                                  </p:childTnLst>
                                </p:cTn>
                              </p:par>
                              <p:par>
                                <p:cTn id="35" presetID="22" presetClass="entr" presetSubtype="4" fill="hold" grpId="0" nodeType="withEffect">
                                  <p:stCondLst>
                                    <p:cond delay="0"/>
                                  </p:stCondLst>
                                  <p:childTnLst>
                                    <p:set>
                                      <p:cBhvr>
                                        <p:cTn id="36" dur="1" fill="hold">
                                          <p:stCondLst>
                                            <p:cond delay="0"/>
                                          </p:stCondLst>
                                        </p:cTn>
                                        <p:tgtEl>
                                          <p:spTgt spid="2892805"/>
                                        </p:tgtEl>
                                        <p:attrNameLst>
                                          <p:attrName>style.visibility</p:attrName>
                                        </p:attrNameLst>
                                      </p:cBhvr>
                                      <p:to>
                                        <p:strVal val="visible"/>
                                      </p:to>
                                    </p:set>
                                    <p:animEffect transition="in" filter="wipe(down)">
                                      <p:cBhvr>
                                        <p:cTn id="37" dur="500"/>
                                        <p:tgtEl>
                                          <p:spTgt spid="289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2947"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82948"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49"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50"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must </a:t>
            </a:r>
            <a:br>
              <a:rPr lang="en-US" altLang="en-US" sz="4800">
                <a:solidFill>
                  <a:srgbClr val="000000"/>
                </a:solidFill>
              </a:rPr>
            </a:br>
            <a:r>
              <a:rPr lang="en-US" altLang="en-US" sz="4800">
                <a:solidFill>
                  <a:srgbClr val="000000"/>
                </a:solidFill>
              </a:rPr>
              <a:t>learn statistics.”</a:t>
            </a:r>
            <a:endParaRPr lang="en-US" altLang="en-US" sz="3600">
              <a:solidFill>
                <a:srgbClr val="000000"/>
              </a:solidFill>
            </a:endParaRPr>
          </a:p>
        </p:txBody>
      </p:sp>
      <p:sp>
        <p:nvSpPr>
          <p:cNvPr id="82951"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-James Holton</a:t>
            </a:r>
          </a:p>
        </p:txBody>
      </p:sp>
    </p:spTree>
    <p:extLst>
      <p:ext uri="{BB962C8B-B14F-4D97-AF65-F5344CB8AC3E}">
        <p14:creationId xmlns:p14="http://schemas.microsoft.com/office/powerpoint/2010/main" val="145308600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285750"/>
            <a:ext cx="9144000" cy="1143000"/>
          </a:xfrm>
        </p:spPr>
        <p:txBody>
          <a:bodyPr/>
          <a:lstStyle/>
          <a:p>
            <a:pPr eaLnBrk="1" hangingPunct="1"/>
            <a:r>
              <a:rPr lang="en-US" altLang="en-US" smtClean="0"/>
              <a:t>Suggested anomalous protocol:</a:t>
            </a:r>
          </a:p>
        </p:txBody>
      </p:sp>
      <p:sp>
        <p:nvSpPr>
          <p:cNvPr id="2892803" name="Rectangle 3"/>
          <p:cNvSpPr>
            <a:spLocks noGrp="1" noChangeArrowheads="1"/>
          </p:cNvSpPr>
          <p:nvPr>
            <p:ph type="body" idx="1"/>
          </p:nvPr>
        </p:nvSpPr>
        <p:spPr>
          <a:xfrm>
            <a:off x="685800" y="4217988"/>
            <a:ext cx="7772400" cy="2074862"/>
          </a:xfrm>
        </p:spPr>
        <p:txBody>
          <a:bodyPr/>
          <a:lstStyle/>
          <a:p>
            <a:pPr marL="609600" indent="-609600" eaLnBrk="1" hangingPunct="1">
              <a:buFontTx/>
              <a:buNone/>
            </a:pPr>
            <a:r>
              <a:rPr lang="en-US" altLang="en-US" sz="3600" smtClean="0">
                <a:cs typeface="Arial" pitchFamily="34" charset="0"/>
              </a:rPr>
              <a:t>2 wavelengths are better than 1</a:t>
            </a:r>
          </a:p>
          <a:p>
            <a:pPr marL="609600" indent="-609600" eaLnBrk="1" hangingPunct="1">
              <a:buFontTx/>
              <a:buNone/>
            </a:pPr>
            <a:r>
              <a:rPr lang="en-US" altLang="en-US" sz="3600" smtClean="0">
                <a:cs typeface="Arial" pitchFamily="34" charset="0"/>
              </a:rPr>
              <a:t>	- (peak + inf)/2, and remote</a:t>
            </a:r>
          </a:p>
          <a:p>
            <a:pPr marL="609600" indent="-609600" eaLnBrk="1" hangingPunct="1">
              <a:buFontTx/>
              <a:buNone/>
            </a:pPr>
            <a:r>
              <a:rPr lang="en-US" altLang="en-US" sz="3600" smtClean="0">
                <a:cs typeface="Arial" pitchFamily="34" charset="0"/>
              </a:rPr>
              <a:t>MAD, not M-SAD!</a:t>
            </a:r>
          </a:p>
        </p:txBody>
      </p:sp>
      <p:sp>
        <p:nvSpPr>
          <p:cNvPr id="2892804" name="Rectangle 4"/>
          <p:cNvSpPr>
            <a:spLocks noChangeArrowheads="1"/>
          </p:cNvSpPr>
          <p:nvPr/>
        </p:nvSpPr>
        <p:spPr bwMode="auto">
          <a:xfrm>
            <a:off x="2668588" y="1627188"/>
            <a:ext cx="5789612"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dirty="0">
                <a:solidFill>
                  <a:srgbClr val="000000"/>
                </a:solidFill>
              </a:rPr>
              <a:t>360° in &lt; </a:t>
            </a:r>
            <a:r>
              <a:rPr lang="en-US" altLang="en-US" dirty="0" smtClean="0">
                <a:solidFill>
                  <a:srgbClr val="000000"/>
                </a:solidFill>
              </a:rPr>
              <a:t>~5 </a:t>
            </a:r>
            <a:r>
              <a:rPr lang="en-US" altLang="en-US" dirty="0" err="1" smtClean="0">
                <a:solidFill>
                  <a:srgbClr val="000000"/>
                </a:solidFill>
              </a:rPr>
              <a:t>MGy</a:t>
            </a:r>
            <a:r>
              <a:rPr lang="en-US" altLang="en-US" dirty="0" smtClean="0">
                <a:solidFill>
                  <a:srgbClr val="000000"/>
                </a:solidFill>
              </a:rPr>
              <a:t> (for Se)</a:t>
            </a:r>
            <a:endParaRPr lang="en-US" altLang="en-US" dirty="0">
              <a:solidFill>
                <a:srgbClr val="000000"/>
              </a:solidFill>
            </a:endParaRPr>
          </a:p>
          <a:p>
            <a:pPr eaLnBrk="1" hangingPunct="1">
              <a:lnSpc>
                <a:spcPct val="90000"/>
              </a:lnSpc>
              <a:buFontTx/>
              <a:buAutoNum type="arabicPeriod"/>
            </a:pPr>
            <a:r>
              <a:rPr lang="en-US" altLang="en-US" dirty="0">
                <a:solidFill>
                  <a:srgbClr val="000000"/>
                </a:solidFill>
              </a:rPr>
              <a:t>move detector</a:t>
            </a:r>
          </a:p>
          <a:p>
            <a:pPr eaLnBrk="1" hangingPunct="1">
              <a:lnSpc>
                <a:spcPct val="90000"/>
              </a:lnSpc>
              <a:buFontTx/>
              <a:buAutoNum type="arabicPeriod"/>
            </a:pPr>
            <a:r>
              <a:rPr lang="en-US" altLang="en-US" dirty="0">
                <a:solidFill>
                  <a:srgbClr val="000000"/>
                </a:solidFill>
              </a:rPr>
              <a:t>4X exposure </a:t>
            </a:r>
          </a:p>
          <a:p>
            <a:pPr eaLnBrk="1" hangingPunct="1">
              <a:lnSpc>
                <a:spcPct val="90000"/>
              </a:lnSpc>
              <a:buFontTx/>
              <a:buAutoNum type="arabicPeriod"/>
            </a:pPr>
            <a:r>
              <a:rPr lang="en-US" altLang="en-US" dirty="0" err="1">
                <a:solidFill>
                  <a:srgbClr val="000000"/>
                </a:solidFill>
              </a:rPr>
              <a:t>goto</a:t>
            </a:r>
            <a:r>
              <a:rPr lang="en-US" altLang="en-US" dirty="0">
                <a:solidFill>
                  <a:srgbClr val="000000"/>
                </a:solidFill>
              </a:rPr>
              <a:t> 2</a:t>
            </a:r>
          </a:p>
        </p:txBody>
      </p:sp>
      <p:sp>
        <p:nvSpPr>
          <p:cNvPr id="2892805" name="Freeform 5"/>
          <p:cNvSpPr>
            <a:spLocks/>
          </p:cNvSpPr>
          <p:nvPr/>
        </p:nvSpPr>
        <p:spPr bwMode="auto">
          <a:xfrm>
            <a:off x="1644650" y="2335213"/>
            <a:ext cx="620713" cy="1068387"/>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5223113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2892805"/>
                                        </p:tgtEl>
                                        <p:attrNameLst>
                                          <p:attrName>style.visibility</p:attrName>
                                        </p:attrNameLst>
                                      </p:cBhvr>
                                      <p:to>
                                        <p:strVal val="visible"/>
                                      </p:to>
                                    </p:set>
                                    <p:animEffect transition="in" filter="wipe(down)">
                                      <p:cBhvr>
                                        <p:cTn id="21" dur="500"/>
                                        <p:tgtEl>
                                          <p:spTgt spid="2892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892803">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892803">
                                            <p:txEl>
                                              <p:pRg st="1" end="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892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85800" y="609599"/>
            <a:ext cx="7772400" cy="2114551"/>
          </a:xfrm>
        </p:spPr>
        <p:txBody>
          <a:bodyPr/>
          <a:lstStyle/>
          <a:p>
            <a:r>
              <a:rPr lang="en-US" altLang="en-US" sz="4800" dirty="0" smtClean="0"/>
              <a:t>The </a:t>
            </a:r>
            <a:br>
              <a:rPr lang="en-US" altLang="en-US" sz="4800" dirty="0" smtClean="0"/>
            </a:br>
            <a:r>
              <a:rPr lang="en-US" altLang="en-US" sz="4800" dirty="0" smtClean="0"/>
              <a:t>“threshold of solvability”</a:t>
            </a:r>
            <a:br>
              <a:rPr lang="en-US" altLang="en-US" sz="4800" dirty="0" smtClean="0"/>
            </a:br>
            <a:r>
              <a:rPr lang="en-US" altLang="en-US" sz="4800" dirty="0" smtClean="0"/>
              <a:t>is sharp!</a:t>
            </a:r>
          </a:p>
        </p:txBody>
      </p:sp>
      <p:sp>
        <p:nvSpPr>
          <p:cNvPr id="59395" name="Content Placeholder 2"/>
          <p:cNvSpPr>
            <a:spLocks noGrp="1"/>
          </p:cNvSpPr>
          <p:nvPr>
            <p:ph idx="1"/>
          </p:nvPr>
        </p:nvSpPr>
        <p:spPr>
          <a:xfrm>
            <a:off x="685800" y="3282950"/>
            <a:ext cx="7772400" cy="2813050"/>
          </a:xfrm>
        </p:spPr>
        <p:txBody>
          <a:bodyPr/>
          <a:lstStyle/>
          <a:p>
            <a:pPr marL="0" indent="0" algn="ctr">
              <a:buFontTx/>
              <a:buNone/>
            </a:pPr>
            <a:r>
              <a:rPr lang="en-US" altLang="en-US" smtClean="0"/>
              <a:t>How can we predict success/failure?</a:t>
            </a:r>
          </a:p>
        </p:txBody>
      </p:sp>
      <p:sp>
        <p:nvSpPr>
          <p:cNvPr id="4" name="Rectangle 2"/>
          <p:cNvSpPr txBox="1">
            <a:spLocks noChangeArrowheads="1"/>
          </p:cNvSpPr>
          <p:nvPr/>
        </p:nvSpPr>
        <p:spPr bwMode="auto">
          <a:xfrm>
            <a:off x="685800" y="47007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6000" kern="0" smtClean="0">
                <a:solidFill>
                  <a:srgbClr val="000000"/>
                </a:solidFill>
              </a:rPr>
              <a:t>Know Thy Experiment</a:t>
            </a:r>
            <a:endParaRPr lang="en-US" altLang="en-US" sz="6000" kern="0" dirty="0" smtClean="0">
              <a:solidFill>
                <a:srgbClr val="000000"/>
              </a:solidFill>
            </a:endParaRPr>
          </a:p>
        </p:txBody>
      </p:sp>
    </p:spTree>
    <p:extLst>
      <p:ext uri="{BB962C8B-B14F-4D97-AF65-F5344CB8AC3E}">
        <p14:creationId xmlns:p14="http://schemas.microsoft.com/office/powerpoint/2010/main" val="8219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
          <p:cNvGrpSpPr>
            <a:grpSpLocks/>
          </p:cNvGrpSpPr>
          <p:nvPr/>
        </p:nvGrpSpPr>
        <p:grpSpPr bwMode="auto">
          <a:xfrm>
            <a:off x="7442198" y="2168525"/>
            <a:ext cx="1381125" cy="2779713"/>
            <a:chOff x="3902" y="1348"/>
            <a:chExt cx="870" cy="1751"/>
          </a:xfrm>
        </p:grpSpPr>
        <p:pic>
          <p:nvPicPr>
            <p:cNvPr id="26"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49156" name="Rectangle 7"/>
          <p:cNvSpPr>
            <a:spLocks noGrp="1" noChangeArrowheads="1"/>
          </p:cNvSpPr>
          <p:nvPr>
            <p:ph type="title"/>
          </p:nvPr>
        </p:nvSpPr>
        <p:spPr>
          <a:xfrm>
            <a:off x="685800" y="0"/>
            <a:ext cx="7772400" cy="1143000"/>
          </a:xfrm>
        </p:spPr>
        <p:txBody>
          <a:bodyPr/>
          <a:lstStyle/>
          <a:p>
            <a:pPr eaLnBrk="1" hangingPunct="1"/>
            <a:r>
              <a:rPr lang="en-US" dirty="0" smtClean="0"/>
              <a:t>The “beam line”</a:t>
            </a:r>
          </a:p>
        </p:txBody>
      </p:sp>
      <p:grpSp>
        <p:nvGrpSpPr>
          <p:cNvPr id="49157" name="Group 11"/>
          <p:cNvGrpSpPr>
            <a:grpSpLocks/>
          </p:cNvGrpSpPr>
          <p:nvPr/>
        </p:nvGrpSpPr>
        <p:grpSpPr bwMode="auto">
          <a:xfrm>
            <a:off x="6413500" y="2738438"/>
            <a:ext cx="1387475" cy="2276475"/>
            <a:chOff x="2962" y="1779"/>
            <a:chExt cx="874" cy="1434"/>
          </a:xfrm>
        </p:grpSpPr>
        <p:pic>
          <p:nvPicPr>
            <p:cNvPr id="4917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4915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1700" b="1">
                <a:solidFill>
                  <a:srgbClr val="000000"/>
                </a:solidFill>
              </a:rPr>
              <a:t>Protein Crystal</a:t>
            </a:r>
          </a:p>
        </p:txBody>
      </p:sp>
      <p:sp>
        <p:nvSpPr>
          <p:cNvPr id="49165"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9170" name="Text Box 45"/>
          <p:cNvSpPr txBox="1">
            <a:spLocks noChangeArrowheads="1"/>
          </p:cNvSpPr>
          <p:nvPr/>
        </p:nvSpPr>
        <p:spPr bwMode="auto">
          <a:xfrm>
            <a:off x="527580" y="5149645"/>
            <a:ext cx="358623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2300" dirty="0" smtClean="0">
                <a:solidFill>
                  <a:srgbClr val="000000"/>
                </a:solidFill>
              </a:rPr>
              <a:t>Cite the “beamline paper!”</a:t>
            </a:r>
            <a:endParaRPr lang="en-US" sz="2300" dirty="0">
              <a:solidFill>
                <a:srgbClr val="000000"/>
              </a:solidFill>
            </a:endParaRPr>
          </a:p>
        </p:txBody>
      </p:sp>
      <p:sp>
        <p:nvSpPr>
          <p:cNvPr id="49171" name="Text Box 46"/>
          <p:cNvSpPr txBox="1">
            <a:spLocks noChangeArrowheads="1"/>
          </p:cNvSpPr>
          <p:nvPr/>
        </p:nvSpPr>
        <p:spPr bwMode="auto">
          <a:xfrm>
            <a:off x="2630488" y="2900363"/>
            <a:ext cx="16414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pPr>
            <a:r>
              <a:rPr lang="en-US" sz="2800" b="1">
                <a:solidFill>
                  <a:srgbClr val="000000"/>
                </a:solidFill>
              </a:rPr>
              <a:t>X-ray</a:t>
            </a:r>
          </a:p>
          <a:p>
            <a:pPr algn="ctr" eaLnBrk="1" fontAlgn="auto" hangingPunct="1">
              <a:spcBef>
                <a:spcPct val="50000"/>
              </a:spcBef>
              <a:spcAft>
                <a:spcPts val="0"/>
              </a:spcAft>
            </a:pPr>
            <a:r>
              <a:rPr lang="en-US" sz="2800" b="1">
                <a:solidFill>
                  <a:srgbClr val="000000"/>
                </a:solidFill>
              </a:rPr>
              <a:t>Source</a:t>
            </a:r>
          </a:p>
        </p:txBody>
      </p:sp>
    </p:spTree>
    <p:extLst>
      <p:ext uri="{BB962C8B-B14F-4D97-AF65-F5344CB8AC3E}">
        <p14:creationId xmlns:p14="http://schemas.microsoft.com/office/powerpoint/2010/main" val="26144526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5" name="Text Box 5"/>
          <p:cNvSpPr txBox="1">
            <a:spLocks noChangeAspect="1" noChangeArrowheads="1"/>
          </p:cNvSpPr>
          <p:nvPr/>
        </p:nvSpPr>
        <p:spPr bwMode="auto">
          <a:xfrm rot="16200000">
            <a:off x="7850185" y="3390900"/>
            <a:ext cx="1638300"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pic>
        <p:nvPicPr>
          <p:cNvPr id="307213" name="Picture 13"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0" y="2959101"/>
            <a:ext cx="687388" cy="2055813"/>
          </a:xfrm>
          <a:prstGeom prst="rect">
            <a:avLst/>
          </a:prstGeom>
          <a:noFill/>
          <a:extLst>
            <a:ext uri="{909E8E84-426E-40DD-AFC4-6F175D3DCCD1}">
              <a14:hiddenFill xmlns:a14="http://schemas.microsoft.com/office/drawing/2010/main">
                <a:solidFill>
                  <a:srgbClr val="FFFFFF"/>
                </a:solidFill>
              </a14:hiddenFill>
            </a:ext>
          </a:extLst>
        </p:spPr>
      </p:pic>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 name="AutoShape 34"/>
          <p:cNvSpPr>
            <a:spLocks noChangeArrowheads="1"/>
          </p:cNvSpPr>
          <p:nvPr/>
        </p:nvSpPr>
        <p:spPr bwMode="auto">
          <a:xfrm rot="5400000">
            <a:off x="6483350" y="3124200"/>
            <a:ext cx="2781300" cy="857250"/>
          </a:xfrm>
          <a:custGeom>
            <a:avLst/>
            <a:gdLst>
              <a:gd name="G0" fmla="+- 2613 0 0"/>
              <a:gd name="G1" fmla="+- 21600 0 2613"/>
              <a:gd name="G2" fmla="*/ 2613 1 2"/>
              <a:gd name="G3" fmla="+- 21600 0 G2"/>
              <a:gd name="G4" fmla="+/ 2613 21600 2"/>
              <a:gd name="G5" fmla="+/ G1 0 2"/>
              <a:gd name="G6" fmla="*/ 21600 21600 2613"/>
              <a:gd name="G7" fmla="*/ G6 1 2"/>
              <a:gd name="G8" fmla="+- 21600 0 G7"/>
              <a:gd name="G9" fmla="*/ 21600 1 2"/>
              <a:gd name="G10" fmla="+- 2613 0 G9"/>
              <a:gd name="G11" fmla="?: G10 G8 0"/>
              <a:gd name="G12" fmla="?: G10 G7 21600"/>
              <a:gd name="T0" fmla="*/ 20293 w 21600"/>
              <a:gd name="T1" fmla="*/ 10800 h 21600"/>
              <a:gd name="T2" fmla="*/ 10800 w 21600"/>
              <a:gd name="T3" fmla="*/ 21600 h 21600"/>
              <a:gd name="T4" fmla="*/ 1307 w 21600"/>
              <a:gd name="T5" fmla="*/ 10800 h 21600"/>
              <a:gd name="T6" fmla="*/ 10800 w 21600"/>
              <a:gd name="T7" fmla="*/ 0 h 21600"/>
              <a:gd name="T8" fmla="*/ 3107 w 21600"/>
              <a:gd name="T9" fmla="*/ 3107 h 21600"/>
              <a:gd name="T10" fmla="*/ 18493 w 21600"/>
              <a:gd name="T11" fmla="*/ 18493 h 21600"/>
            </a:gdLst>
            <a:ahLst/>
            <a:cxnLst>
              <a:cxn ang="0">
                <a:pos x="T0" y="T1"/>
              </a:cxn>
              <a:cxn ang="0">
                <a:pos x="T2" y="T3"/>
              </a:cxn>
              <a:cxn ang="0">
                <a:pos x="T4" y="T5"/>
              </a:cxn>
              <a:cxn ang="0">
                <a:pos x="T6" y="T7"/>
              </a:cxn>
            </a:cxnLst>
            <a:rect l="T8" t="T9" r="T10" b="T11"/>
            <a:pathLst>
              <a:path w="21600" h="21600">
                <a:moveTo>
                  <a:pt x="0" y="0"/>
                </a:moveTo>
                <a:lnTo>
                  <a:pt x="2613" y="21600"/>
                </a:lnTo>
                <a:lnTo>
                  <a:pt x="18987" y="21600"/>
                </a:lnTo>
                <a:lnTo>
                  <a:pt x="21600" y="0"/>
                </a:ln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962681436"/>
      </p:ext>
    </p:extLst>
  </p:cSld>
  <p:clrMapOvr>
    <a:masterClrMapping/>
  </p:clrMapOvr>
  <p:transition spd="slow">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49406882"/>
      </p:ext>
    </p:extLst>
  </p:cSld>
  <p:clrMapOvr>
    <a:masterClrMapping/>
  </p:clrMapOvr>
  <p:transition spd="slow">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come from?</a:t>
            </a:r>
            <a:endParaRPr lang="en-US" sz="6000" dirty="0"/>
          </a:p>
        </p:txBody>
      </p:sp>
    </p:spTree>
    <p:extLst>
      <p:ext uri="{BB962C8B-B14F-4D97-AF65-F5344CB8AC3E}">
        <p14:creationId xmlns:p14="http://schemas.microsoft.com/office/powerpoint/2010/main" val="11247002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00350" y="2105025"/>
            <a:ext cx="3543300" cy="3543300"/>
            <a:chOff x="2800350" y="2105025"/>
            <a:chExt cx="3543300" cy="3543300"/>
          </a:xfrm>
        </p:grpSpPr>
        <p:sp>
          <p:nvSpPr>
            <p:cNvPr id="60418"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0"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1" name="Oval 5"/>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2"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4" name="Group 3"/>
          <p:cNvGrpSpPr/>
          <p:nvPr/>
        </p:nvGrpSpPr>
        <p:grpSpPr>
          <a:xfrm>
            <a:off x="0" y="3281745"/>
            <a:ext cx="3573500" cy="366713"/>
            <a:chOff x="-2136685" y="3281745"/>
            <a:chExt cx="3573500" cy="366713"/>
          </a:xfrm>
        </p:grpSpPr>
        <p:sp>
          <p:nvSpPr>
            <p:cNvPr id="7" name="Text Box 6"/>
            <p:cNvSpPr txBox="1">
              <a:spLocks noChangeArrowheads="1"/>
            </p:cNvSpPr>
            <p:nvPr/>
          </p:nvSpPr>
          <p:spPr bwMode="auto">
            <a:xfrm>
              <a:off x="1074865" y="328174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0000"/>
                  </a:solidFill>
                </a:rPr>
                <a:t>e</a:t>
              </a:r>
              <a:r>
                <a:rPr lang="en-US" altLang="en-US" b="1" baseline="30000" dirty="0">
                  <a:solidFill>
                    <a:srgbClr val="000000"/>
                  </a:solidFill>
                </a:rPr>
                <a:t>-</a:t>
              </a:r>
            </a:p>
          </p:txBody>
        </p:sp>
        <p:sp>
          <p:nvSpPr>
            <p:cNvPr id="8" name="Line 32"/>
            <p:cNvSpPr>
              <a:spLocks noChangeShapeType="1"/>
            </p:cNvSpPr>
            <p:nvPr/>
          </p:nvSpPr>
          <p:spPr bwMode="auto">
            <a:xfrm flipV="1">
              <a:off x="-2136685" y="3465102"/>
              <a:ext cx="3200072" cy="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11"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211295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4"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5"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6"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1448"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49" name="Oval 33"/>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0"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1"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2"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37" name="Text Box 6"/>
          <p:cNvSpPr txBox="1">
            <a:spLocks noChangeArrowheads="1"/>
          </p:cNvSpPr>
          <p:nvPr/>
        </p:nvSpPr>
        <p:spPr bwMode="auto">
          <a:xfrm>
            <a:off x="3211550" y="328174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0000"/>
                </a:solidFill>
              </a:rPr>
              <a:t>e</a:t>
            </a:r>
            <a:r>
              <a:rPr lang="en-US" altLang="en-US" b="1" baseline="30000" dirty="0">
                <a:solidFill>
                  <a:srgbClr val="000000"/>
                </a:solidFill>
              </a:rPr>
              <a:t>-</a:t>
            </a:r>
          </a:p>
        </p:txBody>
      </p:sp>
      <p:sp>
        <p:nvSpPr>
          <p:cNvPr id="38" name="Line 32"/>
          <p:cNvSpPr>
            <a:spLocks noChangeShapeType="1"/>
          </p:cNvSpPr>
          <p:nvPr/>
        </p:nvSpPr>
        <p:spPr bwMode="auto">
          <a:xfrm flipV="1">
            <a:off x="0" y="3465102"/>
            <a:ext cx="3200072" cy="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40"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2454838422"/>
      </p:ext>
    </p:extLst>
  </p:cSld>
  <p:clrMapOvr>
    <a:masterClrMapping/>
  </p:clrMapOvr>
  <p:transition spd="slow">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8"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0"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1"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2"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10"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1350674017"/>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2" name="Line 4"/>
          <p:cNvSpPr>
            <a:spLocks noChangeShapeType="1"/>
          </p:cNvSpPr>
          <p:nvPr/>
        </p:nvSpPr>
        <p:spPr bwMode="auto">
          <a:xfrm>
            <a:off x="4502150" y="2970213"/>
            <a:ext cx="14288" cy="44291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493" name="Text Box 5"/>
          <p:cNvSpPr txBox="1">
            <a:spLocks noChangeArrowheads="1"/>
          </p:cNvSpPr>
          <p:nvPr/>
        </p:nvSpPr>
        <p:spPr bwMode="auto">
          <a:xfrm>
            <a:off x="4078288" y="29860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3494"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5"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6"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7"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8" name="Oval 10"/>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3499" name="Group 11"/>
          <p:cNvGrpSpPr>
            <a:grpSpLocks/>
          </p:cNvGrpSpPr>
          <p:nvPr/>
        </p:nvGrpSpPr>
        <p:grpSpPr bwMode="auto">
          <a:xfrm rot="-2052048">
            <a:off x="4054475" y="1157288"/>
            <a:ext cx="5840413" cy="1319212"/>
            <a:chOff x="-1194" y="2058"/>
            <a:chExt cx="3161" cy="831"/>
          </a:xfrm>
        </p:grpSpPr>
        <p:grpSp>
          <p:nvGrpSpPr>
            <p:cNvPr id="63502" name="Group 12"/>
            <p:cNvGrpSpPr>
              <a:grpSpLocks/>
            </p:cNvGrpSpPr>
            <p:nvPr/>
          </p:nvGrpSpPr>
          <p:grpSpPr bwMode="auto">
            <a:xfrm>
              <a:off x="-1194" y="2273"/>
              <a:ext cx="370" cy="369"/>
              <a:chOff x="362" y="2318"/>
              <a:chExt cx="370" cy="369"/>
            </a:xfrm>
          </p:grpSpPr>
          <p:sp>
            <p:nvSpPr>
              <p:cNvPr id="63524"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5"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3" name="Group 15"/>
            <p:cNvGrpSpPr>
              <a:grpSpLocks/>
            </p:cNvGrpSpPr>
            <p:nvPr/>
          </p:nvGrpSpPr>
          <p:grpSpPr bwMode="auto">
            <a:xfrm>
              <a:off x="-826" y="2273"/>
              <a:ext cx="370" cy="369"/>
              <a:chOff x="362" y="2318"/>
              <a:chExt cx="370" cy="369"/>
            </a:xfrm>
          </p:grpSpPr>
          <p:sp>
            <p:nvSpPr>
              <p:cNvPr id="63522"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3"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4" name="Group 18"/>
            <p:cNvGrpSpPr>
              <a:grpSpLocks/>
            </p:cNvGrpSpPr>
            <p:nvPr/>
          </p:nvGrpSpPr>
          <p:grpSpPr bwMode="auto">
            <a:xfrm>
              <a:off x="-458" y="2273"/>
              <a:ext cx="370" cy="369"/>
              <a:chOff x="362" y="2318"/>
              <a:chExt cx="370" cy="369"/>
            </a:xfrm>
          </p:grpSpPr>
          <p:sp>
            <p:nvSpPr>
              <p:cNvPr id="63520"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1"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5" name="Group 21"/>
            <p:cNvGrpSpPr>
              <a:grpSpLocks/>
            </p:cNvGrpSpPr>
            <p:nvPr/>
          </p:nvGrpSpPr>
          <p:grpSpPr bwMode="auto">
            <a:xfrm>
              <a:off x="-90" y="2273"/>
              <a:ext cx="370" cy="369"/>
              <a:chOff x="362" y="2318"/>
              <a:chExt cx="370" cy="369"/>
            </a:xfrm>
          </p:grpSpPr>
          <p:sp>
            <p:nvSpPr>
              <p:cNvPr id="63518"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9"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6" name="Group 24"/>
            <p:cNvGrpSpPr>
              <a:grpSpLocks/>
            </p:cNvGrpSpPr>
            <p:nvPr/>
          </p:nvGrpSpPr>
          <p:grpSpPr bwMode="auto">
            <a:xfrm>
              <a:off x="278" y="2273"/>
              <a:ext cx="370" cy="369"/>
              <a:chOff x="362" y="2318"/>
              <a:chExt cx="370" cy="369"/>
            </a:xfrm>
          </p:grpSpPr>
          <p:sp>
            <p:nvSpPr>
              <p:cNvPr id="63516" name="Freeform 2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7" name="Freeform 2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7" name="Group 27"/>
            <p:cNvGrpSpPr>
              <a:grpSpLocks/>
            </p:cNvGrpSpPr>
            <p:nvPr/>
          </p:nvGrpSpPr>
          <p:grpSpPr bwMode="auto">
            <a:xfrm>
              <a:off x="646" y="2273"/>
              <a:ext cx="370" cy="369"/>
              <a:chOff x="362" y="2318"/>
              <a:chExt cx="370" cy="369"/>
            </a:xfrm>
          </p:grpSpPr>
          <p:sp>
            <p:nvSpPr>
              <p:cNvPr id="63514" name="Freeform 2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5" name="Freeform 2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8" name="Group 30"/>
            <p:cNvGrpSpPr>
              <a:grpSpLocks/>
            </p:cNvGrpSpPr>
            <p:nvPr/>
          </p:nvGrpSpPr>
          <p:grpSpPr bwMode="auto">
            <a:xfrm>
              <a:off x="1014" y="2273"/>
              <a:ext cx="370" cy="369"/>
              <a:chOff x="362" y="2318"/>
              <a:chExt cx="370" cy="369"/>
            </a:xfrm>
          </p:grpSpPr>
          <p:sp>
            <p:nvSpPr>
              <p:cNvPr id="63512" name="Freeform 3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3" name="Freeform 3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63509" name="Freeform 33"/>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0" name="Freeform 34"/>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1" name="Rectangle 35"/>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3500"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501" name="Text Box 37"/>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39"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195185905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6000" smtClean="0"/>
              <a:t>Adding noise</a:t>
            </a:r>
          </a:p>
        </p:txBody>
      </p:sp>
    </p:spTree>
    <p:extLst>
      <p:ext uri="{BB962C8B-B14F-4D97-AF65-F5344CB8AC3E}">
        <p14:creationId xmlns:p14="http://schemas.microsoft.com/office/powerpoint/2010/main" val="2184677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File:Copper K Rontgen.png"/>
          <p:cNvPicPr>
            <a:picLocks noChangeAspect="1" noChangeArrowheads="1"/>
          </p:cNvPicPr>
          <p:nvPr/>
        </p:nvPicPr>
        <p:blipFill>
          <a:blip r:embed="rId2" cstate="print"/>
          <a:srcRect/>
          <a:stretch>
            <a:fillRect/>
          </a:stretch>
        </p:blipFill>
        <p:spPr bwMode="auto">
          <a:xfrm>
            <a:off x="-42540" y="1550045"/>
            <a:ext cx="3934928" cy="4843875"/>
          </a:xfrm>
          <a:prstGeom prst="rect">
            <a:avLst/>
          </a:prstGeom>
          <a:noFill/>
        </p:spPr>
      </p:pic>
      <p:pic>
        <p:nvPicPr>
          <p:cNvPr id="39" name="Picture 4" descr="http://ruby.colorado.edu/~smyth/G3010/5xpec2.jpg"/>
          <p:cNvPicPr>
            <a:picLocks noChangeAspect="1" noChangeArrowheads="1"/>
          </p:cNvPicPr>
          <p:nvPr/>
        </p:nvPicPr>
        <p:blipFill>
          <a:blip r:embed="rId3" cstate="print"/>
          <a:srcRect/>
          <a:stretch>
            <a:fillRect/>
          </a:stretch>
        </p:blipFill>
        <p:spPr bwMode="auto">
          <a:xfrm>
            <a:off x="3749490" y="1778775"/>
            <a:ext cx="9333830" cy="4865259"/>
          </a:xfrm>
          <a:prstGeom prst="rect">
            <a:avLst/>
          </a:prstGeom>
          <a:noFill/>
        </p:spPr>
      </p:pic>
      <p:pic>
        <p:nvPicPr>
          <p:cNvPr id="40" name="Picture 2" descr="Copper Rotating Ano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245" y="2334221"/>
            <a:ext cx="6156873" cy="4309813"/>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3501896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 identification</a:t>
            </a:r>
            <a:endParaRPr lang="en-US" dirty="0"/>
          </a:p>
        </p:txBody>
      </p:sp>
      <p:pic>
        <p:nvPicPr>
          <p:cNvPr id="245762" name="Picture 2" descr="http://smb.slac.stanford.edu/facilities/software/blu-ice/images/scan_tab/excite_scan_labe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096250" cy="5153026"/>
          </a:xfrm>
          <a:prstGeom prst="rect">
            <a:avLst/>
          </a:prstGeom>
          <a:noFill/>
          <a:extLst>
            <a:ext uri="{909E8E84-426E-40DD-AFC4-6F175D3DCCD1}">
              <a14:hiddenFill xmlns:a14="http://schemas.microsoft.com/office/drawing/2010/main">
                <a:solidFill>
                  <a:srgbClr val="FFFFFF"/>
                </a:solidFill>
              </a14:hiddenFill>
            </a:ext>
          </a:extLst>
        </p:spPr>
      </p:pic>
      <p:pic>
        <p:nvPicPr>
          <p:cNvPr id="245764" name="Picture 4" descr="The 2010 CXRO X-Ray Data Book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1981200"/>
            <a:ext cx="30861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3737271" y="2564162"/>
            <a:ext cx="847437" cy="3085104"/>
          </a:xfrm>
          <a:custGeom>
            <a:avLst/>
            <a:gdLst>
              <a:gd name="connsiteX0" fmla="*/ 433076 w 862718"/>
              <a:gd name="connsiteY0" fmla="*/ 0 h 3085067"/>
              <a:gd name="connsiteX1" fmla="*/ 125427 w 862718"/>
              <a:gd name="connsiteY1" fmla="*/ 410198 h 3085067"/>
              <a:gd name="connsiteX2" fmla="*/ 57061 w 862718"/>
              <a:gd name="connsiteY2" fmla="*/ 1956987 h 3085067"/>
              <a:gd name="connsiteX3" fmla="*/ 57061 w 862718"/>
              <a:gd name="connsiteY3" fmla="*/ 2854296 h 3085067"/>
              <a:gd name="connsiteX4" fmla="*/ 791999 w 862718"/>
              <a:gd name="connsiteY4" fmla="*/ 2897025 h 3085067"/>
              <a:gd name="connsiteX5" fmla="*/ 791999 w 862718"/>
              <a:gd name="connsiteY5" fmla="*/ 666572 h 3085067"/>
              <a:gd name="connsiteX0" fmla="*/ 433076 w 862718"/>
              <a:gd name="connsiteY0" fmla="*/ 0 h 3085067"/>
              <a:gd name="connsiteX1" fmla="*/ 125427 w 862718"/>
              <a:gd name="connsiteY1" fmla="*/ 410198 h 3085067"/>
              <a:gd name="connsiteX2" fmla="*/ 57061 w 862718"/>
              <a:gd name="connsiteY2" fmla="*/ 1956987 h 3085067"/>
              <a:gd name="connsiteX3" fmla="*/ 57061 w 862718"/>
              <a:gd name="connsiteY3" fmla="*/ 2854296 h 3085067"/>
              <a:gd name="connsiteX4" fmla="*/ 791999 w 862718"/>
              <a:gd name="connsiteY4" fmla="*/ 2897025 h 3085067"/>
              <a:gd name="connsiteX5" fmla="*/ 791999 w 862718"/>
              <a:gd name="connsiteY5" fmla="*/ 666572 h 3085067"/>
              <a:gd name="connsiteX6" fmla="*/ 433076 w 862718"/>
              <a:gd name="connsiteY6" fmla="*/ 0 h 3085067"/>
              <a:gd name="connsiteX0" fmla="*/ 433076 w 882801"/>
              <a:gd name="connsiteY0" fmla="*/ 0 h 3085067"/>
              <a:gd name="connsiteX1" fmla="*/ 125427 w 882801"/>
              <a:gd name="connsiteY1" fmla="*/ 410198 h 3085067"/>
              <a:gd name="connsiteX2" fmla="*/ 57061 w 882801"/>
              <a:gd name="connsiteY2" fmla="*/ 1956987 h 3085067"/>
              <a:gd name="connsiteX3" fmla="*/ 57061 w 882801"/>
              <a:gd name="connsiteY3" fmla="*/ 2854296 h 3085067"/>
              <a:gd name="connsiteX4" fmla="*/ 791999 w 882801"/>
              <a:gd name="connsiteY4" fmla="*/ 2897025 h 3085067"/>
              <a:gd name="connsiteX5" fmla="*/ 791999 w 882801"/>
              <a:gd name="connsiteY5" fmla="*/ 666572 h 3085067"/>
              <a:gd name="connsiteX6" fmla="*/ 433076 w 882801"/>
              <a:gd name="connsiteY6" fmla="*/ 0 h 3085067"/>
              <a:gd name="connsiteX0" fmla="*/ 433076 w 882801"/>
              <a:gd name="connsiteY0" fmla="*/ 75705 h 3160772"/>
              <a:gd name="connsiteX1" fmla="*/ 125427 w 882801"/>
              <a:gd name="connsiteY1" fmla="*/ 485903 h 3160772"/>
              <a:gd name="connsiteX2" fmla="*/ 57061 w 882801"/>
              <a:gd name="connsiteY2" fmla="*/ 2032692 h 3160772"/>
              <a:gd name="connsiteX3" fmla="*/ 57061 w 882801"/>
              <a:gd name="connsiteY3" fmla="*/ 2930001 h 3160772"/>
              <a:gd name="connsiteX4" fmla="*/ 791999 w 882801"/>
              <a:gd name="connsiteY4" fmla="*/ 2972730 h 3160772"/>
              <a:gd name="connsiteX5" fmla="*/ 791999 w 882801"/>
              <a:gd name="connsiteY5" fmla="*/ 742277 h 3160772"/>
              <a:gd name="connsiteX6" fmla="*/ 433076 w 882801"/>
              <a:gd name="connsiteY6" fmla="*/ 75705 h 3160772"/>
              <a:gd name="connsiteX0" fmla="*/ 433076 w 882801"/>
              <a:gd name="connsiteY0" fmla="*/ 120 h 3085187"/>
              <a:gd name="connsiteX1" fmla="*/ 125427 w 882801"/>
              <a:gd name="connsiteY1" fmla="*/ 410318 h 3085187"/>
              <a:gd name="connsiteX2" fmla="*/ 57061 w 882801"/>
              <a:gd name="connsiteY2" fmla="*/ 1957107 h 3085187"/>
              <a:gd name="connsiteX3" fmla="*/ 57061 w 882801"/>
              <a:gd name="connsiteY3" fmla="*/ 2854416 h 3085187"/>
              <a:gd name="connsiteX4" fmla="*/ 791999 w 882801"/>
              <a:gd name="connsiteY4" fmla="*/ 2897145 h 3085187"/>
              <a:gd name="connsiteX5" fmla="*/ 791999 w 882801"/>
              <a:gd name="connsiteY5" fmla="*/ 666692 h 3085187"/>
              <a:gd name="connsiteX6" fmla="*/ 433076 w 882801"/>
              <a:gd name="connsiteY6" fmla="*/ 120 h 3085187"/>
              <a:gd name="connsiteX0" fmla="*/ 433076 w 857228"/>
              <a:gd name="connsiteY0" fmla="*/ 165 h 3085232"/>
              <a:gd name="connsiteX1" fmla="*/ 125427 w 857228"/>
              <a:gd name="connsiteY1" fmla="*/ 410363 h 3085232"/>
              <a:gd name="connsiteX2" fmla="*/ 57061 w 857228"/>
              <a:gd name="connsiteY2" fmla="*/ 1957152 h 3085232"/>
              <a:gd name="connsiteX3" fmla="*/ 57061 w 857228"/>
              <a:gd name="connsiteY3" fmla="*/ 2854461 h 3085232"/>
              <a:gd name="connsiteX4" fmla="*/ 791999 w 857228"/>
              <a:gd name="connsiteY4" fmla="*/ 2897190 h 3085232"/>
              <a:gd name="connsiteX5" fmla="*/ 791999 w 857228"/>
              <a:gd name="connsiteY5" fmla="*/ 666737 h 3085232"/>
              <a:gd name="connsiteX6" fmla="*/ 433076 w 857228"/>
              <a:gd name="connsiteY6" fmla="*/ 165 h 3085232"/>
              <a:gd name="connsiteX0" fmla="*/ 433076 w 847437"/>
              <a:gd name="connsiteY0" fmla="*/ 42304 h 3085104"/>
              <a:gd name="connsiteX1" fmla="*/ 125427 w 847437"/>
              <a:gd name="connsiteY1" fmla="*/ 452502 h 3085104"/>
              <a:gd name="connsiteX2" fmla="*/ 57061 w 847437"/>
              <a:gd name="connsiteY2" fmla="*/ 1999291 h 3085104"/>
              <a:gd name="connsiteX3" fmla="*/ 57061 w 847437"/>
              <a:gd name="connsiteY3" fmla="*/ 2896600 h 3085104"/>
              <a:gd name="connsiteX4" fmla="*/ 791999 w 847437"/>
              <a:gd name="connsiteY4" fmla="*/ 2939329 h 3085104"/>
              <a:gd name="connsiteX5" fmla="*/ 766362 w 847437"/>
              <a:gd name="connsiteY5" fmla="*/ 1289990 h 3085104"/>
              <a:gd name="connsiteX6" fmla="*/ 433076 w 847437"/>
              <a:gd name="connsiteY6" fmla="*/ 42304 h 30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437" h="3085104">
                <a:moveTo>
                  <a:pt x="433076" y="42304"/>
                </a:moveTo>
                <a:cubicBezTo>
                  <a:pt x="326253" y="-97277"/>
                  <a:pt x="188096" y="126338"/>
                  <a:pt x="125427" y="452502"/>
                </a:cubicBezTo>
                <a:cubicBezTo>
                  <a:pt x="62758" y="778667"/>
                  <a:pt x="68455" y="1591941"/>
                  <a:pt x="57061" y="1999291"/>
                </a:cubicBezTo>
                <a:cubicBezTo>
                  <a:pt x="45667" y="2406641"/>
                  <a:pt x="-65429" y="2739927"/>
                  <a:pt x="57061" y="2896600"/>
                </a:cubicBezTo>
                <a:cubicBezTo>
                  <a:pt x="179551" y="3053273"/>
                  <a:pt x="673782" y="3207097"/>
                  <a:pt x="791999" y="2939329"/>
                </a:cubicBezTo>
                <a:cubicBezTo>
                  <a:pt x="910216" y="2671561"/>
                  <a:pt x="809091" y="1640368"/>
                  <a:pt x="766362" y="1289990"/>
                </a:cubicBezTo>
                <a:cubicBezTo>
                  <a:pt x="723633" y="939612"/>
                  <a:pt x="539899" y="181885"/>
                  <a:pt x="433076" y="4230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82275" y="2564162"/>
            <a:ext cx="1184940" cy="1015663"/>
          </a:xfrm>
          <a:prstGeom prst="rect">
            <a:avLst/>
          </a:prstGeom>
          <a:noFill/>
        </p:spPr>
        <p:txBody>
          <a:bodyPr wrap="none" rtlCol="0">
            <a:spAutoFit/>
          </a:bodyPr>
          <a:lstStyle/>
          <a:p>
            <a:pPr algn="r"/>
            <a:r>
              <a:rPr lang="en-US" dirty="0" smtClean="0">
                <a:solidFill>
                  <a:srgbClr val="FF0000"/>
                </a:solidFill>
              </a:rPr>
              <a:t>scattering</a:t>
            </a:r>
          </a:p>
          <a:p>
            <a:pPr algn="r"/>
            <a:r>
              <a:rPr lang="en-US" dirty="0" smtClean="0">
                <a:solidFill>
                  <a:srgbClr val="FF0000"/>
                </a:solidFill>
              </a:rPr>
              <a:t>       </a:t>
            </a:r>
            <a:r>
              <a:rPr lang="en-US" sz="1200" dirty="0" smtClean="0">
                <a:solidFill>
                  <a:srgbClr val="FF0000"/>
                </a:solidFill>
              </a:rPr>
              <a:t>same</a:t>
            </a:r>
          </a:p>
          <a:p>
            <a:pPr algn="r"/>
            <a:r>
              <a:rPr lang="en-US" sz="1200" dirty="0">
                <a:solidFill>
                  <a:srgbClr val="FF0000"/>
                </a:solidFill>
              </a:rPr>
              <a:t> </a:t>
            </a:r>
            <a:r>
              <a:rPr lang="en-US" sz="1200" dirty="0" smtClean="0">
                <a:solidFill>
                  <a:srgbClr val="FF0000"/>
                </a:solidFill>
              </a:rPr>
              <a:t>        </a:t>
            </a:r>
            <a:r>
              <a:rPr lang="el-GR" sz="1200" dirty="0" smtClean="0">
                <a:solidFill>
                  <a:srgbClr val="FF0000"/>
                </a:solidFill>
              </a:rPr>
              <a:t>λ</a:t>
            </a:r>
            <a:r>
              <a:rPr lang="en-US" sz="1200" dirty="0" smtClean="0">
                <a:solidFill>
                  <a:srgbClr val="FF0000"/>
                </a:solidFill>
              </a:rPr>
              <a:t> as</a:t>
            </a:r>
          </a:p>
          <a:p>
            <a:pPr algn="r"/>
            <a:r>
              <a:rPr lang="en-US" sz="1200" dirty="0" smtClean="0">
                <a:solidFill>
                  <a:srgbClr val="FF0000"/>
                </a:solidFill>
              </a:rPr>
              <a:t>incident</a:t>
            </a:r>
            <a:endParaRPr lang="en-US" sz="1200" dirty="0">
              <a:solidFill>
                <a:srgbClr val="FF0000"/>
              </a:solidFill>
            </a:endParaRPr>
          </a:p>
        </p:txBody>
      </p:sp>
      <p:sp>
        <p:nvSpPr>
          <p:cNvPr id="5" name="Freeform 4"/>
          <p:cNvSpPr/>
          <p:nvPr/>
        </p:nvSpPr>
        <p:spPr>
          <a:xfrm>
            <a:off x="4409630" y="2888479"/>
            <a:ext cx="393106" cy="376438"/>
          </a:xfrm>
          <a:custGeom>
            <a:avLst/>
            <a:gdLst>
              <a:gd name="connsiteX0" fmla="*/ 393106 w 393106"/>
              <a:gd name="connsiteY0" fmla="*/ 0 h 376438"/>
              <a:gd name="connsiteX1" fmla="*/ 230736 w 393106"/>
              <a:gd name="connsiteY1" fmla="*/ 316194 h 376438"/>
              <a:gd name="connsiteX2" fmla="*/ 0 w 393106"/>
              <a:gd name="connsiteY2" fmla="*/ 376014 h 376438"/>
            </a:gdLst>
            <a:ahLst/>
            <a:cxnLst>
              <a:cxn ang="0">
                <a:pos x="connsiteX0" y="connsiteY0"/>
              </a:cxn>
              <a:cxn ang="0">
                <a:pos x="connsiteX1" y="connsiteY1"/>
              </a:cxn>
              <a:cxn ang="0">
                <a:pos x="connsiteX2" y="connsiteY2"/>
              </a:cxn>
            </a:cxnLst>
            <a:rect l="l" t="t" r="r" b="b"/>
            <a:pathLst>
              <a:path w="393106" h="376438">
                <a:moveTo>
                  <a:pt x="393106" y="0"/>
                </a:moveTo>
                <a:cubicBezTo>
                  <a:pt x="344680" y="126762"/>
                  <a:pt x="296254" y="253525"/>
                  <a:pt x="230736" y="316194"/>
                </a:cubicBezTo>
                <a:cubicBezTo>
                  <a:pt x="165218" y="378863"/>
                  <a:pt x="82609" y="377438"/>
                  <a:pt x="0" y="376014"/>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59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1426" name="Object 2"/>
          <p:cNvGraphicFramePr>
            <a:graphicFrameLocks noChangeAspect="1"/>
          </p:cNvGraphicFramePr>
          <p:nvPr>
            <p:extLst>
              <p:ext uri="{D42A27DB-BD31-4B8C-83A1-F6EECF244321}">
                <p14:modId xmlns:p14="http://schemas.microsoft.com/office/powerpoint/2010/main" val="559752131"/>
              </p:ext>
            </p:extLst>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846891" name="Chart" r:id="rId3" imgW="4876942" imgH="3886247" progId="MSGraph.Chart.8">
                  <p:embed followColorScheme="full"/>
                </p:oleObj>
              </mc:Choice>
              <mc:Fallback>
                <p:oleObj name="Chart" r:id="rId3" imgW="4876942" imgH="3886247"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1529697" y="222190"/>
            <a:ext cx="6514925" cy="584775"/>
          </a:xfrm>
          <a:prstGeom prst="rect">
            <a:avLst/>
          </a:prstGeom>
          <a:noFill/>
        </p:spPr>
        <p:txBody>
          <a:bodyPr wrap="none" rtlCol="0">
            <a:spAutoFit/>
          </a:bodyPr>
          <a:lstStyle/>
          <a:p>
            <a:r>
              <a:rPr lang="en-US" sz="3200" dirty="0" smtClean="0"/>
              <a:t>“MAD scan” – absorption spectrum</a:t>
            </a:r>
            <a:endParaRPr lang="en-US" sz="3200" dirty="0"/>
          </a:p>
        </p:txBody>
      </p:sp>
      <p:sp>
        <p:nvSpPr>
          <p:cNvPr id="3" name="TextBox 2"/>
          <p:cNvSpPr txBox="1"/>
          <p:nvPr/>
        </p:nvSpPr>
        <p:spPr>
          <a:xfrm rot="16200000">
            <a:off x="-826603" y="3025216"/>
            <a:ext cx="3070071" cy="369332"/>
          </a:xfrm>
          <a:prstGeom prst="rect">
            <a:avLst/>
          </a:prstGeom>
          <a:noFill/>
        </p:spPr>
        <p:txBody>
          <a:bodyPr wrap="none" rtlCol="0">
            <a:spAutoFit/>
          </a:bodyPr>
          <a:lstStyle/>
          <a:p>
            <a:r>
              <a:rPr lang="en-US" dirty="0" smtClean="0"/>
              <a:t>“counts” (aka arbitrary units)</a:t>
            </a:r>
            <a:endParaRPr lang="en-US" dirty="0"/>
          </a:p>
        </p:txBody>
      </p:sp>
      <p:grpSp>
        <p:nvGrpSpPr>
          <p:cNvPr id="7" name="Group 6"/>
          <p:cNvGrpSpPr/>
          <p:nvPr/>
        </p:nvGrpSpPr>
        <p:grpSpPr>
          <a:xfrm>
            <a:off x="927283" y="5296983"/>
            <a:ext cx="7498871" cy="1449437"/>
            <a:chOff x="893099" y="5296983"/>
            <a:chExt cx="7498871" cy="1449437"/>
          </a:xfrm>
        </p:grpSpPr>
        <p:sp>
          <p:nvSpPr>
            <p:cNvPr id="6" name="Rectangle 5"/>
            <p:cNvSpPr/>
            <p:nvPr/>
          </p:nvSpPr>
          <p:spPr>
            <a:xfrm>
              <a:off x="893099" y="5452217"/>
              <a:ext cx="7498871" cy="1034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4147195" y="2358473"/>
              <a:ext cx="1097197" cy="6974217"/>
            </a:xfrm>
            <a:prstGeom prst="rect">
              <a:avLst/>
            </a:prstGeom>
            <a:noFill/>
          </p:spPr>
          <p:txBody>
            <a:bodyPr wrap="square" rtlCol="0">
              <a:spAutoFit/>
            </a:bodyPr>
            <a:lstStyle/>
            <a:p>
              <a:pPr>
                <a:lnSpc>
                  <a:spcPct val="215000"/>
                </a:lnSpc>
              </a:pPr>
              <a:r>
                <a:rPr lang="en-US" sz="1600" dirty="0"/>
                <a:t>0.980888</a:t>
              </a:r>
            </a:p>
            <a:p>
              <a:pPr>
                <a:lnSpc>
                  <a:spcPct val="215000"/>
                </a:lnSpc>
              </a:pPr>
              <a:r>
                <a:rPr lang="en-US" sz="1600" dirty="0" smtClean="0"/>
                <a:t>0.980500</a:t>
              </a:r>
              <a:endParaRPr lang="en-US" sz="1600" dirty="0"/>
            </a:p>
            <a:p>
              <a:pPr>
                <a:lnSpc>
                  <a:spcPct val="215000"/>
                </a:lnSpc>
              </a:pPr>
              <a:r>
                <a:rPr lang="en-US" sz="1600" dirty="0"/>
                <a:t>0.980113</a:t>
              </a:r>
            </a:p>
            <a:p>
              <a:pPr>
                <a:lnSpc>
                  <a:spcPct val="215000"/>
                </a:lnSpc>
              </a:pPr>
              <a:r>
                <a:rPr lang="en-US" sz="1600" dirty="0"/>
                <a:t>0.979725</a:t>
              </a:r>
            </a:p>
            <a:p>
              <a:pPr>
                <a:lnSpc>
                  <a:spcPct val="215000"/>
                </a:lnSpc>
              </a:pPr>
              <a:r>
                <a:rPr lang="en-US" sz="1600" dirty="0"/>
                <a:t>0.979338</a:t>
              </a:r>
            </a:p>
            <a:p>
              <a:pPr>
                <a:lnSpc>
                  <a:spcPct val="215000"/>
                </a:lnSpc>
              </a:pPr>
              <a:r>
                <a:rPr lang="en-US" sz="1600" dirty="0"/>
                <a:t>0.978952</a:t>
              </a:r>
            </a:p>
            <a:p>
              <a:pPr>
                <a:lnSpc>
                  <a:spcPct val="215000"/>
                </a:lnSpc>
              </a:pPr>
              <a:r>
                <a:rPr lang="en-US" sz="1600" dirty="0"/>
                <a:t>0.978565</a:t>
              </a:r>
            </a:p>
            <a:p>
              <a:pPr>
                <a:lnSpc>
                  <a:spcPct val="215000"/>
                </a:lnSpc>
              </a:pPr>
              <a:r>
                <a:rPr lang="en-US" sz="1600" dirty="0"/>
                <a:t>0.978179</a:t>
              </a:r>
            </a:p>
            <a:p>
              <a:pPr>
                <a:lnSpc>
                  <a:spcPct val="215000"/>
                </a:lnSpc>
              </a:pPr>
              <a:r>
                <a:rPr lang="en-US" sz="1600" dirty="0"/>
                <a:t>0.977794</a:t>
              </a:r>
            </a:p>
            <a:p>
              <a:pPr>
                <a:lnSpc>
                  <a:spcPct val="215000"/>
                </a:lnSpc>
              </a:pPr>
              <a:r>
                <a:rPr lang="en-US" sz="1600" dirty="0"/>
                <a:t>0.977408</a:t>
              </a:r>
            </a:p>
            <a:p>
              <a:pPr>
                <a:lnSpc>
                  <a:spcPct val="215000"/>
                </a:lnSpc>
              </a:pPr>
              <a:r>
                <a:rPr lang="en-US" sz="1600" dirty="0"/>
                <a:t>0.977023</a:t>
              </a:r>
            </a:p>
            <a:p>
              <a:pPr>
                <a:lnSpc>
                  <a:spcPct val="215000"/>
                </a:lnSpc>
              </a:pPr>
              <a:r>
                <a:rPr lang="en-US" sz="1600" dirty="0"/>
                <a:t>0.976638</a:t>
              </a:r>
            </a:p>
            <a:p>
              <a:pPr>
                <a:lnSpc>
                  <a:spcPct val="215000"/>
                </a:lnSpc>
              </a:pPr>
              <a:r>
                <a:rPr lang="en-US" sz="1600" dirty="0" smtClean="0"/>
                <a:t>0.976254</a:t>
              </a:r>
              <a:endParaRPr lang="en-US" sz="1600" dirty="0"/>
            </a:p>
          </p:txBody>
        </p:sp>
        <p:sp>
          <p:nvSpPr>
            <p:cNvPr id="5" name="TextBox 4"/>
            <p:cNvSpPr txBox="1"/>
            <p:nvPr/>
          </p:nvSpPr>
          <p:spPr>
            <a:xfrm>
              <a:off x="3777241" y="6377088"/>
              <a:ext cx="1856021" cy="369332"/>
            </a:xfrm>
            <a:prstGeom prst="rect">
              <a:avLst/>
            </a:prstGeom>
            <a:noFill/>
          </p:spPr>
          <p:txBody>
            <a:bodyPr wrap="none" rtlCol="0">
              <a:spAutoFit/>
            </a:bodyPr>
            <a:lstStyle/>
            <a:p>
              <a:r>
                <a:rPr lang="en-US" b="1" dirty="0" smtClean="0"/>
                <a:t>Wavelength (Å)</a:t>
              </a:r>
              <a:endParaRPr lang="en-US" b="1" dirty="0"/>
            </a:p>
          </p:txBody>
        </p:sp>
      </p:grpSp>
      <p:sp>
        <p:nvSpPr>
          <p:cNvPr id="8" name="TextBox 7"/>
          <p:cNvSpPr txBox="1"/>
          <p:nvPr/>
        </p:nvSpPr>
        <p:spPr>
          <a:xfrm>
            <a:off x="4365188" y="709805"/>
            <a:ext cx="3525324" cy="369332"/>
          </a:xfrm>
          <a:prstGeom prst="rect">
            <a:avLst/>
          </a:prstGeom>
          <a:solidFill>
            <a:schemeClr val="bg1"/>
          </a:solidFill>
        </p:spPr>
        <p:txBody>
          <a:bodyPr wrap="none" rtlCol="0">
            <a:spAutoFit/>
          </a:bodyPr>
          <a:lstStyle/>
          <a:p>
            <a:r>
              <a:rPr lang="en-US" dirty="0" smtClean="0">
                <a:solidFill>
                  <a:srgbClr val="CC6600"/>
                </a:solidFill>
              </a:rPr>
              <a:t>fluorescence = yield * absorption</a:t>
            </a:r>
            <a:endParaRPr lang="en-US" dirty="0">
              <a:solidFill>
                <a:srgbClr val="CC6600"/>
              </a:solidFill>
            </a:endParaRPr>
          </a:p>
        </p:txBody>
      </p:sp>
      <p:sp>
        <p:nvSpPr>
          <p:cNvPr id="9" name="TextBox 8"/>
          <p:cNvSpPr txBox="1"/>
          <p:nvPr/>
        </p:nvSpPr>
        <p:spPr>
          <a:xfrm>
            <a:off x="96401" y="5548045"/>
            <a:ext cx="1146468" cy="646331"/>
          </a:xfrm>
          <a:prstGeom prst="rect">
            <a:avLst/>
          </a:prstGeom>
          <a:noFill/>
        </p:spPr>
        <p:txBody>
          <a:bodyPr wrap="none" rtlCol="0">
            <a:spAutoFit/>
          </a:bodyPr>
          <a:lstStyle/>
          <a:p>
            <a:pPr algn="ctr"/>
            <a:r>
              <a:rPr lang="en-US" u="sng" dirty="0" smtClean="0"/>
              <a:t>12398.42</a:t>
            </a:r>
          </a:p>
          <a:p>
            <a:pPr algn="ctr"/>
            <a:r>
              <a:rPr lang="en-US" dirty="0" smtClean="0"/>
              <a:t>energy</a:t>
            </a:r>
            <a:endParaRPr lang="en-US" dirty="0"/>
          </a:p>
        </p:txBody>
      </p:sp>
      <p:cxnSp>
        <p:nvCxnSpPr>
          <p:cNvPr id="11" name="Elbow Connector 10"/>
          <p:cNvCxnSpPr/>
          <p:nvPr/>
        </p:nvCxnSpPr>
        <p:spPr>
          <a:xfrm flipV="1">
            <a:off x="-410966" y="2784298"/>
            <a:ext cx="9883739" cy="2208942"/>
          </a:xfrm>
          <a:prstGeom prst="bentConnector3">
            <a:avLst>
              <a:gd name="adj1" fmla="val 4199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26" presetClass="path" presetSubtype="0" accel="50000" decel="50000" fill="hold" nodeType="withEffect">
                                  <p:stCondLst>
                                    <p:cond delay="0"/>
                                  </p:stCondLst>
                                  <p:childTnLst>
                                    <p:animMotion origin="layout" path="M -3.88889E-6 -4.00185E-7 C -3.88889E-6 0.07379 0.00209 0.1337 0.00487 0.1337 C 0.00799 0.1337 0.00921 0.06708 0.00973 0.02683 L 0.01025 -0.02706 C 0.01059 -0.06731 0.01181 -0.1337 0.01546 -0.1337 C 0.01771 -0.1337 0.02049 -0.07402 0.02049 -4.00185E-7 C 0.02049 0.07379 0.01771 0.1337 0.01546 0.1337 C 0.01181 0.1337 0.01059 0.06708 0.01025 0.02683 L 0.00973 -0.02706 C 0.00921 -0.06731 0.00799 -0.1337 0.00487 -0.1337 C 0.00209 -0.1337 -3.88889E-6 -0.07402 -3.88889E-6 -4.00185E-7 Z " pathEditMode="relative" rAng="0" ptsTypes="ffFffffFfff">
                                      <p:cBhvr>
                                        <p:cTn id="20" dur="2000" fill="hold"/>
                                        <p:tgtEl>
                                          <p:spTgt spid="11"/>
                                        </p:tgtEl>
                                        <p:attrNameLst>
                                          <p:attrName>ppt_x</p:attrName>
                                          <p:attrName>ppt_y</p:attrName>
                                        </p:attrNameLst>
                                      </p:cBhvr>
                                      <p:rCtr x="1024" y="0"/>
                                    </p:animMotion>
                                  </p:childTnLst>
                                </p:cTn>
                              </p:par>
                              <p:par>
                                <p:cTn id="21" presetID="6" presetClass="emph" presetSubtype="0" fill="remove" nodeType="withEffect">
                                  <p:stCondLst>
                                    <p:cond delay="0"/>
                                  </p:stCondLst>
                                  <p:childTnLst>
                                    <p:animScale>
                                      <p:cBhvr>
                                        <p:cTn id="22" dur="1300" fill="hold"/>
                                        <p:tgtEl>
                                          <p:spTgt spid="11"/>
                                        </p:tgtEl>
                                      </p:cBhvr>
                                      <p:by x="10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grpSp>
        <p:nvGrpSpPr>
          <p:cNvPr id="23" name="Group 22"/>
          <p:cNvGrpSpPr/>
          <p:nvPr/>
        </p:nvGrpSpPr>
        <p:grpSpPr>
          <a:xfrm>
            <a:off x="2290273" y="1230402"/>
            <a:ext cx="1734796" cy="1354217"/>
            <a:chOff x="2290273" y="1230402"/>
            <a:chExt cx="1734796" cy="1354217"/>
          </a:xfrm>
        </p:grpSpPr>
        <p:cxnSp>
          <p:nvCxnSpPr>
            <p:cNvPr id="4" name="Straight Arrow Connector 3"/>
            <p:cNvCxnSpPr/>
            <p:nvPr/>
          </p:nvCxnSpPr>
          <p:spPr>
            <a:xfrm flipV="1">
              <a:off x="3449565" y="1401510"/>
              <a:ext cx="575504" cy="25637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90273" y="1230402"/>
              <a:ext cx="1159292" cy="1354217"/>
            </a:xfrm>
            <a:prstGeom prst="rect">
              <a:avLst/>
            </a:prstGeom>
            <a:noFill/>
          </p:spPr>
          <p:txBody>
            <a:bodyPr wrap="none" rtlCol="0">
              <a:spAutoFit/>
            </a:bodyPr>
            <a:lstStyle/>
            <a:p>
              <a:r>
                <a:rPr lang="en-US" dirty="0"/>
                <a:t>m</a:t>
              </a:r>
              <a:r>
                <a:rPr lang="en-US" dirty="0" smtClean="0"/>
                <a:t>aximize</a:t>
              </a:r>
            </a:p>
            <a:p>
              <a:r>
                <a:rPr lang="en-US" dirty="0"/>
                <a:t>a</a:t>
              </a:r>
              <a:r>
                <a:rPr lang="en-US" dirty="0" smtClean="0"/>
                <a:t>bsolute</a:t>
              </a:r>
            </a:p>
            <a:p>
              <a:r>
                <a:rPr lang="en-US" dirty="0" smtClean="0"/>
                <a:t>value of</a:t>
              </a:r>
            </a:p>
            <a:p>
              <a:r>
                <a:rPr lang="en-US" sz="2000" dirty="0" smtClean="0"/>
                <a:t>f</a:t>
              </a:r>
              <a:r>
                <a:rPr lang="en-US" sz="2800" b="1" dirty="0" smtClean="0"/>
                <a:t>’’</a:t>
              </a:r>
              <a:endParaRPr lang="en-US" sz="2800" b="1" dirty="0"/>
            </a:p>
          </p:txBody>
        </p:sp>
      </p:grpSp>
      <p:grpSp>
        <p:nvGrpSpPr>
          <p:cNvPr id="24" name="Group 23"/>
          <p:cNvGrpSpPr/>
          <p:nvPr/>
        </p:nvGrpSpPr>
        <p:grpSpPr>
          <a:xfrm>
            <a:off x="2085174" y="1401513"/>
            <a:ext cx="2358639" cy="4477994"/>
            <a:chOff x="2085174" y="1401513"/>
            <a:chExt cx="2358639" cy="4477994"/>
          </a:xfrm>
        </p:grpSpPr>
        <p:sp>
          <p:nvSpPr>
            <p:cNvPr id="11" name="TextBox 10"/>
            <p:cNvSpPr txBox="1"/>
            <p:nvPr/>
          </p:nvSpPr>
          <p:spPr>
            <a:xfrm>
              <a:off x="2085174" y="2476897"/>
              <a:ext cx="1193596" cy="1077218"/>
            </a:xfrm>
            <a:prstGeom prst="rect">
              <a:avLst/>
            </a:prstGeom>
            <a:noFill/>
          </p:spPr>
          <p:txBody>
            <a:bodyPr wrap="none" rtlCol="0">
              <a:spAutoFit/>
            </a:bodyPr>
            <a:lstStyle/>
            <a:p>
              <a:r>
                <a:rPr lang="en-US" dirty="0" smtClean="0"/>
                <a:t>maximize</a:t>
              </a:r>
            </a:p>
            <a:p>
              <a:r>
                <a:rPr lang="en-US" dirty="0"/>
                <a:t>d</a:t>
              </a:r>
              <a:r>
                <a:rPr lang="en-US" dirty="0" smtClean="0"/>
                <a:t>ifference</a:t>
              </a:r>
            </a:p>
            <a:p>
              <a:r>
                <a:rPr lang="en-US" dirty="0"/>
                <a:t>i</a:t>
              </a:r>
              <a:r>
                <a:rPr lang="en-US" dirty="0" smtClean="0"/>
                <a:t>n </a:t>
              </a:r>
              <a:r>
                <a:rPr lang="en-US" sz="2000" dirty="0" smtClean="0"/>
                <a:t>f</a:t>
              </a:r>
              <a:r>
                <a:rPr lang="en-US" sz="2800" b="1" dirty="0" smtClean="0"/>
                <a:t>’</a:t>
              </a:r>
              <a:endParaRPr lang="en-US" sz="2800" b="1" dirty="0"/>
            </a:p>
          </p:txBody>
        </p:sp>
        <p:cxnSp>
          <p:nvCxnSpPr>
            <p:cNvPr id="12" name="Straight Arrow Connector 11"/>
            <p:cNvCxnSpPr>
              <a:stCxn id="11" idx="3"/>
            </p:cNvCxnSpPr>
            <p:nvPr/>
          </p:nvCxnSpPr>
          <p:spPr>
            <a:xfrm flipV="1">
              <a:off x="3278770" y="1401513"/>
              <a:ext cx="1165043" cy="16139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78770" y="2938562"/>
              <a:ext cx="455742" cy="29409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529697" y="222190"/>
            <a:ext cx="6514925" cy="584775"/>
          </a:xfrm>
          <a:prstGeom prst="rect">
            <a:avLst/>
          </a:prstGeom>
          <a:noFill/>
        </p:spPr>
        <p:txBody>
          <a:bodyPr wrap="none" rtlCol="0">
            <a:spAutoFit/>
          </a:bodyPr>
          <a:lstStyle/>
          <a:p>
            <a:r>
              <a:rPr lang="en-US" sz="3200" dirty="0" smtClean="0"/>
              <a:t>“MAD scan” – absorption spectrum</a:t>
            </a:r>
            <a:endParaRPr lang="en-US" sz="3200" dirty="0"/>
          </a:p>
        </p:txBody>
      </p:sp>
      <p:cxnSp>
        <p:nvCxnSpPr>
          <p:cNvPr id="21" name="Straight Connector 20"/>
          <p:cNvCxnSpPr/>
          <p:nvPr/>
        </p:nvCxnSpPr>
        <p:spPr>
          <a:xfrm>
            <a:off x="4187439"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26" presetClass="path" presetSubtype="0" repeatCount="indefinite" fill="hold" nodeType="withEffect">
                                  <p:stCondLst>
                                    <p:cond delay="0"/>
                                  </p:stCondLst>
                                  <p:childTnLst>
                                    <p:animMotion origin="layout" path="M -0.07205 0.01318 C -0.07205 0.0148 -0.05643 0.01642 -0.03698 0.01642 C -0.01407 0.01642 -0.00591 0.0148 -0.00243 0.01387 L 0.00121 0.01249 C 0.00468 0.01156 0.01336 0.01017 0.03923 0.01017 C 0.05573 0.01017 0.07465 0.01156 0.07465 0.01318 C 0.07465 0.0148 0.05573 0.01642 0.03923 0.01642 C 0.01336 0.01642 0.00468 0.0148 0.00121 0.01387 L -0.00243 0.01249 C -0.00591 0.01156 -0.01407 0.01017 -0.03698 0.01017 C -0.05643 0.01017 -0.07205 0.01156 -0.07205 0.01318 Z " pathEditMode="relative" rAng="0" ptsTypes="ffFffffFfff">
                                      <p:cBhvr>
                                        <p:cTn id="22" dur="5000" fill="hold"/>
                                        <p:tgtEl>
                                          <p:spTgt spid="21"/>
                                        </p:tgtEl>
                                        <p:attrNameLst>
                                          <p:attrName>ppt_x</p:attrName>
                                          <p:attrName>ppt_y</p:attrName>
                                        </p:attrNameLst>
                                      </p:cBhvr>
                                      <p:rCtr x="73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4</a:t>
            </a:r>
            <a:r>
              <a:rPr lang="en-US" sz="3200" dirty="0" smtClean="0"/>
              <a:t>-wavelength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7272"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4328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83365"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10849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smtClean="0"/>
              <a:t>3-wavelength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7272"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4328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1206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2</a:t>
            </a:r>
            <a:r>
              <a:rPr lang="en-US" sz="3200" dirty="0" smtClean="0"/>
              <a:t>-wavelength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8091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1206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2</a:t>
            </a:r>
            <a:r>
              <a:rPr lang="en-US" sz="3200" dirty="0" smtClean="0"/>
              <a:t>-wavelength MAD</a:t>
            </a:r>
            <a:endParaRPr lang="en-US" sz="3200" dirty="0"/>
          </a:p>
        </p:txBody>
      </p:sp>
      <p:cxnSp>
        <p:nvCxnSpPr>
          <p:cNvPr id="13" name="Straight Connector 12"/>
          <p:cNvCxnSpPr/>
          <p:nvPr/>
        </p:nvCxnSpPr>
        <p:spPr>
          <a:xfrm>
            <a:off x="4606184"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8091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51062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579826" cy="584775"/>
          </a:xfrm>
          <a:prstGeom prst="rect">
            <a:avLst/>
          </a:prstGeom>
          <a:noFill/>
        </p:spPr>
        <p:txBody>
          <a:bodyPr wrap="none" rtlCol="0">
            <a:spAutoFit/>
          </a:bodyPr>
          <a:lstStyle/>
          <a:p>
            <a:r>
              <a:rPr lang="en-US" sz="3200" dirty="0" smtClean="0"/>
              <a:t>1-wavelength </a:t>
            </a:r>
            <a:r>
              <a:rPr lang="en-US" sz="3200" dirty="0"/>
              <a:t>S</a:t>
            </a:r>
            <a:r>
              <a:rPr lang="en-US" sz="3200" dirty="0" smtClean="0"/>
              <a:t>AD</a:t>
            </a:r>
            <a:endParaRPr lang="en-US" sz="3200" dirty="0"/>
          </a:p>
        </p:txBody>
      </p:sp>
      <p:cxnSp>
        <p:nvCxnSpPr>
          <p:cNvPr id="16" name="Straight Connector 15"/>
          <p:cNvCxnSpPr/>
          <p:nvPr/>
        </p:nvCxnSpPr>
        <p:spPr>
          <a:xfrm>
            <a:off x="4160377"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48553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1709158" y="111094"/>
            <a:ext cx="5581977" cy="584775"/>
          </a:xfrm>
          <a:prstGeom prst="rect">
            <a:avLst/>
          </a:prstGeom>
          <a:noFill/>
        </p:spPr>
        <p:txBody>
          <a:bodyPr wrap="none" rtlCol="0">
            <a:spAutoFit/>
          </a:bodyPr>
          <a:lstStyle/>
          <a:p>
            <a:r>
              <a:rPr lang="en-US" sz="3200" dirty="0"/>
              <a:t>2</a:t>
            </a:r>
            <a:r>
              <a:rPr lang="en-US" sz="3200" dirty="0" smtClean="0"/>
              <a:t>-wavelength metal validation</a:t>
            </a:r>
            <a:endParaRPr lang="en-US" sz="3200" dirty="0"/>
          </a:p>
        </p:txBody>
      </p:sp>
      <p:cxnSp>
        <p:nvCxnSpPr>
          <p:cNvPr id="13" name="Straight Connector 12"/>
          <p:cNvCxnSpPr/>
          <p:nvPr/>
        </p:nvCxnSpPr>
        <p:spPr>
          <a:xfrm>
            <a:off x="4153257"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9425"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30027" y="4845466"/>
            <a:ext cx="1313180" cy="1200329"/>
          </a:xfrm>
          <a:prstGeom prst="rect">
            <a:avLst/>
          </a:prstGeom>
          <a:noFill/>
        </p:spPr>
        <p:txBody>
          <a:bodyPr wrap="none" rtlCol="0">
            <a:spAutoFit/>
          </a:bodyPr>
          <a:lstStyle/>
          <a:p>
            <a:r>
              <a:rPr lang="en-US" dirty="0" smtClean="0"/>
              <a:t>phased</a:t>
            </a:r>
          </a:p>
          <a:p>
            <a:r>
              <a:rPr lang="en-US" dirty="0" smtClean="0"/>
              <a:t>anomalous</a:t>
            </a:r>
          </a:p>
          <a:p>
            <a:r>
              <a:rPr lang="en-US" dirty="0"/>
              <a:t>d</a:t>
            </a:r>
            <a:r>
              <a:rPr lang="en-US" dirty="0" smtClean="0"/>
              <a:t>ifference</a:t>
            </a:r>
          </a:p>
          <a:p>
            <a:r>
              <a:rPr lang="en-US" dirty="0" smtClean="0"/>
              <a:t>Fourier</a:t>
            </a:r>
          </a:p>
        </p:txBody>
      </p:sp>
    </p:spTree>
    <p:extLst>
      <p:ext uri="{BB962C8B-B14F-4D97-AF65-F5344CB8AC3E}">
        <p14:creationId xmlns:p14="http://schemas.microsoft.com/office/powerpoint/2010/main" val="183877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12.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29213</TotalTime>
  <Words>4212</Words>
  <Application>Microsoft Office PowerPoint</Application>
  <PresentationFormat>On-screen Show (4:3)</PresentationFormat>
  <Paragraphs>1185</Paragraphs>
  <Slides>210</Slides>
  <Notes>19</Notes>
  <HiddenSlides>8</HiddenSlides>
  <MMClips>1</MMClips>
  <ScaleCrop>false</ScaleCrop>
  <HeadingPairs>
    <vt:vector size="6" baseType="variant">
      <vt:variant>
        <vt:lpstr>Theme</vt:lpstr>
      </vt:variant>
      <vt:variant>
        <vt:i4>17</vt:i4>
      </vt:variant>
      <vt:variant>
        <vt:lpstr>Embedded OLE Servers</vt:lpstr>
      </vt:variant>
      <vt:variant>
        <vt:i4>2</vt:i4>
      </vt:variant>
      <vt:variant>
        <vt:lpstr>Slide Titles</vt:lpstr>
      </vt:variant>
      <vt:variant>
        <vt:i4>210</vt:i4>
      </vt:variant>
    </vt:vector>
  </HeadingPairs>
  <TitlesOfParts>
    <vt:vector size="229" baseType="lpstr">
      <vt:lpstr>Default Design</vt:lpstr>
      <vt:lpstr>2_Default Design</vt:lpstr>
      <vt:lpstr>11_Default Design</vt:lpstr>
      <vt:lpstr>13_Default Design</vt:lpstr>
      <vt:lpstr>4_Office Theme</vt:lpstr>
      <vt:lpstr>16_Default Design</vt:lpstr>
      <vt:lpstr>1_Office Theme</vt:lpstr>
      <vt:lpstr>3_Default Design</vt:lpstr>
      <vt:lpstr>3_Office Theme</vt:lpstr>
      <vt:lpstr>25_Default Design</vt:lpstr>
      <vt:lpstr>7_Office Theme</vt:lpstr>
      <vt:lpstr>27_Default Design</vt:lpstr>
      <vt:lpstr>12_Default Design</vt:lpstr>
      <vt:lpstr>8_Office Theme</vt:lpstr>
      <vt:lpstr>Office Theme</vt:lpstr>
      <vt:lpstr>1_Default Design</vt:lpstr>
      <vt:lpstr>20_Default Design</vt:lpstr>
      <vt:lpstr>Chart</vt:lpstr>
      <vt:lpstr>Equation</vt:lpstr>
      <vt:lpstr>Acknowledgements</vt:lpstr>
      <vt:lpstr>PowerPoint Presentation</vt:lpstr>
      <vt:lpstr>PowerPoint File available:</vt:lpstr>
      <vt:lpstr>The “success rate”  of data collection</vt:lpstr>
      <vt:lpstr>signal vs noise</vt:lpstr>
      <vt:lpstr>signal vs noise</vt:lpstr>
      <vt:lpstr>signal vs noise</vt:lpstr>
      <vt:lpstr>signal vs noise</vt:lpstr>
      <vt:lpstr>Adding noise</vt:lpstr>
      <vt:lpstr>Adding noise</vt:lpstr>
      <vt:lpstr>Adding noise</vt:lpstr>
      <vt:lpstr>Adding noise</vt:lpstr>
      <vt:lpstr>Adding noise</vt:lpstr>
      <vt:lpstr>Adding noise</vt:lpstr>
      <vt:lpstr>And the dominant source of error is…</vt:lpstr>
      <vt:lpstr>Data quality - simple rules:</vt:lpstr>
      <vt:lpstr>Your sample is a lens! (but not for x-rays)</vt:lpstr>
      <vt:lpstr>Your sample is a lens! (but not for x-rays)</vt:lpstr>
      <vt:lpstr>Data quality - simple rules:</vt:lpstr>
      <vt:lpstr>shoot the whole crystal</vt:lpstr>
      <vt:lpstr>shoot the whole crystal</vt:lpstr>
      <vt:lpstr>shoot the whole crystal</vt:lpstr>
      <vt:lpstr>shoot the whole crystal</vt:lpstr>
      <vt:lpstr>shoot the whole crystal</vt:lpstr>
      <vt:lpstr>How many crystals do you see?</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“pretty” crystals</vt:lpstr>
      <vt:lpstr>“pretty” crystals</vt:lpstr>
      <vt:lpstr>“pretty” crystals</vt:lpstr>
      <vt:lpstr>Data quality - simple rules:</vt:lpstr>
      <vt:lpstr>shoot nothing but the crystal</vt:lpstr>
      <vt:lpstr>shoot nothing but the crystal</vt:lpstr>
      <vt:lpstr>scattering/absorptoin “rules”:</vt:lpstr>
      <vt:lpstr>PowerPoint Presentation</vt:lpstr>
      <vt:lpstr>Data quality - simple rules:</vt:lpstr>
      <vt:lpstr>The crystal rotates!</vt:lpstr>
      <vt:lpstr>The crystal rotates!</vt:lpstr>
      <vt:lpstr>avoiding overlaps</vt:lpstr>
      <vt:lpstr>avoiding overlaps</vt:lpstr>
      <vt:lpstr>avoiding overlaps</vt:lpstr>
      <vt:lpstr>avoiding overlaps</vt:lpstr>
      <vt:lpstr>Data quality - simple rules:</vt:lpstr>
      <vt:lpstr>Background scattering</vt:lpstr>
      <vt:lpstr>Mosquito tips cost $0.15 each</vt:lpstr>
      <vt:lpstr>Background scattering</vt:lpstr>
      <vt:lpstr>Fine Slicing</vt:lpstr>
      <vt:lpstr>PowerPoint Presentation</vt:lpstr>
      <vt:lpstr>Optimal exposure time (anomalous on a PAD)</vt:lpstr>
      <vt:lpstr>Optimal exposure time (anomalous on a PAD)</vt:lpstr>
      <vt:lpstr>Optimal exposure time (faint spots on CCD detector)</vt:lpstr>
      <vt:lpstr>And the dominant source of error is…</vt:lpstr>
      <vt:lpstr>PowerPoint Presentation</vt:lpstr>
      <vt:lpstr>Detector calibration: 7235 eV</vt:lpstr>
      <vt:lpstr>Detector calibration: 7247 eV</vt:lpstr>
      <vt:lpstr>Gadox calibration vs energy</vt:lpstr>
      <vt:lpstr>Systematic error does not “average out”</vt:lpstr>
      <vt:lpstr>Fractional error</vt:lpstr>
      <vt:lpstr>PowerPoint Presentation</vt:lpstr>
      <vt:lpstr>PowerPoint Presentation</vt:lpstr>
      <vt:lpstr>100% SeMet incorporation</vt:lpstr>
      <vt:lpstr>100% S -Met incorporation</vt:lpstr>
      <vt:lpstr>Phase Problem: Se vs S</vt:lpstr>
      <vt:lpstr>Phase Problem: Se vs S</vt:lpstr>
      <vt:lpstr>Phase Problem: Se vs S</vt:lpstr>
      <vt:lpstr>Phase Problem: Se vs S</vt:lpstr>
      <vt:lpstr>Phase Problem: Se vs S</vt:lpstr>
      <vt:lpstr>One xtal, no idea? Suggested native protocol:</vt:lpstr>
      <vt:lpstr>Suggested anomalous protocol:</vt:lpstr>
      <vt:lpstr>The  “threshold of solvability” is sharp!</vt:lpstr>
      <vt:lpstr>The “beam line”</vt:lpstr>
      <vt:lpstr>The “beam line”</vt:lpstr>
      <vt:lpstr>The “beam line”</vt:lpstr>
      <vt:lpstr>Where do the  X-rays come from?</vt:lpstr>
      <vt:lpstr>The “Home source”</vt:lpstr>
      <vt:lpstr>The “Home source”</vt:lpstr>
      <vt:lpstr>The “Home source”</vt:lpstr>
      <vt:lpstr>The “Home source”</vt:lpstr>
      <vt:lpstr>The “Home source”</vt:lpstr>
      <vt:lpstr>Metal identification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“beam line”</vt:lpstr>
      <vt:lpstr>Bending Magnet</vt:lpstr>
      <vt:lpstr>Two Bending Magnets</vt:lpstr>
      <vt:lpstr>Wiggler</vt:lpstr>
      <vt:lpstr>Undulator</vt:lpstr>
      <vt:lpstr>Undulator emission spectrum</vt:lpstr>
      <vt:lpstr>XFEL Undulator</vt:lpstr>
      <vt:lpstr>LCLS undulator hall</vt:lpstr>
      <vt:lpstr>LCLS at SLAC</vt:lpstr>
      <vt:lpstr>Accelerator-based light source terminology</vt:lpstr>
      <vt:lpstr>Diffraction-limited light source</vt:lpstr>
      <vt:lpstr>The “beam line”</vt:lpstr>
      <vt:lpstr>X-ray optics: mirrors</vt:lpstr>
      <vt:lpstr>Why are the mirrors so long?</vt:lpstr>
      <vt:lpstr>There is a lens for X-rays!</vt:lpstr>
      <vt:lpstr>The “beam line”</vt:lpstr>
      <vt:lpstr>PowerPoint Presentation</vt:lpstr>
      <vt:lpstr>Monochromators</vt:lpstr>
      <vt:lpstr>Monochromators</vt:lpstr>
      <vt:lpstr>Monochromators</vt:lpstr>
      <vt:lpstr>Monochromators</vt:lpstr>
      <vt:lpstr>Monochromators</vt:lpstr>
      <vt:lpstr>Monochromators</vt:lpstr>
      <vt:lpstr>Monochromators</vt:lpstr>
      <vt:lpstr>Monochromators</vt:lpstr>
      <vt:lpstr>The truth about x-ray beams</vt:lpstr>
      <vt:lpstr>The truth about x-ray beams</vt:lpstr>
      <vt:lpstr>PowerPoint Presentation</vt:lpstr>
      <vt:lpstr>The truth about x-ray beams</vt:lpstr>
      <vt:lpstr>The truth about x-ray beams</vt:lpstr>
      <vt:lpstr>The truth about x-ray beams</vt:lpstr>
      <vt:lpstr>The truth about x-ray beams</vt:lpstr>
      <vt:lpstr>The truth about x-ray beams</vt:lpstr>
      <vt:lpstr>The truth about x-ray beams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lysozyme: real and reciprocal</vt:lpstr>
      <vt:lpstr>Diffraction from a 3D lattice</vt:lpstr>
      <vt:lpstr>Diffraction from a 3D lattice</vt:lpstr>
      <vt:lpstr>Spot Shape</vt:lpstr>
      <vt:lpstr>Spot Shape</vt:lpstr>
      <vt:lpstr>Spot Shape</vt:lpstr>
      <vt:lpstr>Spot Shape</vt:lpstr>
      <vt:lpstr>Spot Shape</vt:lpstr>
      <vt:lpstr>Spot Shape</vt:lpstr>
      <vt:lpstr>Spot Shape</vt:lpstr>
      <vt:lpstr>Spot Shape</vt:lpstr>
      <vt:lpstr>spectral dispersion</vt:lpstr>
      <vt:lpstr>spectral dispersion</vt:lpstr>
      <vt:lpstr>  dispersion = 0</vt:lpstr>
      <vt:lpstr>  dispersion = 0.014% (Si 111)</vt:lpstr>
      <vt:lpstr>  dispersion = 0.25% (CuKα)</vt:lpstr>
      <vt:lpstr>  dispersion = 0.6%</vt:lpstr>
      <vt:lpstr>  dispersion = 1.3%</vt:lpstr>
      <vt:lpstr>  dispersion = 2.6%</vt:lpstr>
      <vt:lpstr>  dispersion = 5.1%</vt:lpstr>
      <vt:lpstr>The truth about x-ray beams</vt:lpstr>
      <vt:lpstr>beam divergence</vt:lpstr>
      <vt:lpstr>beam divergence</vt:lpstr>
      <vt:lpstr>  divergence = 0 º</vt:lpstr>
      <vt:lpstr>  divergence = 0.3 º</vt:lpstr>
      <vt:lpstr>Divergence Arndt &amp; Wonacott (1977)</vt:lpstr>
      <vt:lpstr>PowerPoint Presentation</vt:lpstr>
      <vt:lpstr>PowerPoint Presentation</vt:lpstr>
      <vt:lpstr>PowerPoint Presentation</vt:lpstr>
      <vt:lpstr>PowerPoint Presentation</vt:lpstr>
      <vt:lpstr>PowerPoint Presentation</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mosaic spread</vt:lpstr>
      <vt:lpstr>mosaic spread</vt:lpstr>
      <vt:lpstr>The truth about x-ray beams</vt:lpstr>
      <vt:lpstr>Air absorption</vt:lpstr>
      <vt:lpstr>Summary</vt:lpstr>
      <vt:lpstr>Correct beam center</vt:lpstr>
      <vt:lpstr>Re-indexing cheat sheet</vt:lpstr>
      <vt:lpstr>CCP4: aimless log</vt:lpstr>
      <vt:lpstr>CCP4: aimless log</vt:lpstr>
      <vt:lpstr>XDS: CORRECT.LP or XSCALE.LP</vt:lpstr>
      <vt:lpstr>XDS: CORRECT.LP or XSCALE.LP</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Holton</dc:creator>
  <cp:lastModifiedBy>James_Holton</cp:lastModifiedBy>
  <cp:revision>252</cp:revision>
  <cp:lastPrinted>2017-11-15T17:40:41Z</cp:lastPrinted>
  <dcterms:created xsi:type="dcterms:W3CDTF">2011-09-30T06:31:32Z</dcterms:created>
  <dcterms:modified xsi:type="dcterms:W3CDTF">2019-10-17T15:56:31Z</dcterms:modified>
</cp:coreProperties>
</file>