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2.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3.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5.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6.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7.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8.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29.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0.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1.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2.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88" r:id="rId3"/>
    <p:sldMasterId id="2147483714" r:id="rId4"/>
    <p:sldMasterId id="2147483755" r:id="rId5"/>
    <p:sldMasterId id="2147483781" r:id="rId6"/>
    <p:sldMasterId id="2147483811" r:id="rId7"/>
    <p:sldMasterId id="2147483826" r:id="rId8"/>
    <p:sldMasterId id="2147483867" r:id="rId9"/>
    <p:sldMasterId id="2147483882" r:id="rId10"/>
    <p:sldMasterId id="2147483897" r:id="rId11"/>
    <p:sldMasterId id="2147483923" r:id="rId12"/>
    <p:sldMasterId id="2147483935" r:id="rId13"/>
    <p:sldMasterId id="2147484021" r:id="rId14"/>
    <p:sldMasterId id="2147484091" r:id="rId15"/>
    <p:sldMasterId id="2147484107" r:id="rId16"/>
    <p:sldMasterId id="2147484120" r:id="rId17"/>
    <p:sldMasterId id="2147484134" r:id="rId18"/>
    <p:sldMasterId id="2147484149" r:id="rId19"/>
    <p:sldMasterId id="2147484163" r:id="rId20"/>
    <p:sldMasterId id="2147484234" r:id="rId21"/>
    <p:sldMasterId id="2147484246" r:id="rId22"/>
    <p:sldMasterId id="2147484272" r:id="rId23"/>
    <p:sldMasterId id="2147484289" r:id="rId24"/>
    <p:sldMasterId id="2147484301" r:id="rId25"/>
    <p:sldMasterId id="2147484314" r:id="rId26"/>
    <p:sldMasterId id="2147484367" r:id="rId27"/>
    <p:sldMasterId id="2147484391" r:id="rId28"/>
    <p:sldMasterId id="2147484404" r:id="rId29"/>
    <p:sldMasterId id="2147484419" r:id="rId30"/>
    <p:sldMasterId id="2147484432" r:id="rId31"/>
    <p:sldMasterId id="2147484446" r:id="rId32"/>
    <p:sldMasterId id="2147484460" r:id="rId33"/>
  </p:sldMasterIdLst>
  <p:notesMasterIdLst>
    <p:notesMasterId r:id="rId372"/>
  </p:notesMasterIdLst>
  <p:handoutMasterIdLst>
    <p:handoutMasterId r:id="rId373"/>
  </p:handoutMasterIdLst>
  <p:sldIdLst>
    <p:sldId id="992" r:id="rId34"/>
    <p:sldId id="257" r:id="rId35"/>
    <p:sldId id="993" r:id="rId36"/>
    <p:sldId id="994" r:id="rId37"/>
    <p:sldId id="995" r:id="rId38"/>
    <p:sldId id="996" r:id="rId39"/>
    <p:sldId id="998" r:id="rId40"/>
    <p:sldId id="999" r:id="rId41"/>
    <p:sldId id="1000" r:id="rId42"/>
    <p:sldId id="1001" r:id="rId43"/>
    <p:sldId id="1002" r:id="rId44"/>
    <p:sldId id="1003" r:id="rId45"/>
    <p:sldId id="1004" r:id="rId46"/>
    <p:sldId id="1467" r:id="rId47"/>
    <p:sldId id="1410" r:id="rId48"/>
    <p:sldId id="1411" r:id="rId49"/>
    <p:sldId id="1412" r:id="rId50"/>
    <p:sldId id="1413" r:id="rId51"/>
    <p:sldId id="1414" r:id="rId52"/>
    <p:sldId id="1415" r:id="rId53"/>
    <p:sldId id="1416" r:id="rId54"/>
    <p:sldId id="1217" r:id="rId55"/>
    <p:sldId id="1022" r:id="rId56"/>
    <p:sldId id="1337" r:id="rId57"/>
    <p:sldId id="1305" r:id="rId58"/>
    <p:sldId id="1306" r:id="rId59"/>
    <p:sldId id="1307" r:id="rId60"/>
    <p:sldId id="1419" r:id="rId61"/>
    <p:sldId id="1420" r:id="rId62"/>
    <p:sldId id="1421" r:id="rId63"/>
    <p:sldId id="1422" r:id="rId64"/>
    <p:sldId id="1423" r:id="rId65"/>
    <p:sldId id="1231" r:id="rId66"/>
    <p:sldId id="1471" r:id="rId67"/>
    <p:sldId id="1472" r:id="rId68"/>
    <p:sldId id="1473" r:id="rId69"/>
    <p:sldId id="1474" r:id="rId70"/>
    <p:sldId id="1475" r:id="rId71"/>
    <p:sldId id="1476" r:id="rId72"/>
    <p:sldId id="1477" r:id="rId73"/>
    <p:sldId id="1478" r:id="rId74"/>
    <p:sldId id="1310" r:id="rId75"/>
    <p:sldId id="1311" r:id="rId76"/>
    <p:sldId id="1312" r:id="rId77"/>
    <p:sldId id="1313" r:id="rId78"/>
    <p:sldId id="1314" r:id="rId79"/>
    <p:sldId id="1315" r:id="rId80"/>
    <p:sldId id="1316" r:id="rId81"/>
    <p:sldId id="1317" r:id="rId82"/>
    <p:sldId id="1468" r:id="rId83"/>
    <p:sldId id="1318" r:id="rId84"/>
    <p:sldId id="1319" r:id="rId85"/>
    <p:sldId id="1323" r:id="rId86"/>
    <p:sldId id="1417" r:id="rId87"/>
    <p:sldId id="1335" r:id="rId88"/>
    <p:sldId id="1336" r:id="rId89"/>
    <p:sldId id="1325" r:id="rId90"/>
    <p:sldId id="1326" r:id="rId91"/>
    <p:sldId id="1434" r:id="rId92"/>
    <p:sldId id="1327" r:id="rId93"/>
    <p:sldId id="1328" r:id="rId94"/>
    <p:sldId id="1329" r:id="rId95"/>
    <p:sldId id="1330" r:id="rId96"/>
    <p:sldId id="1331" r:id="rId97"/>
    <p:sldId id="1332" r:id="rId98"/>
    <p:sldId id="1333" r:id="rId99"/>
    <p:sldId id="1334" r:id="rId100"/>
    <p:sldId id="1341" r:id="rId101"/>
    <p:sldId id="1342" r:id="rId102"/>
    <p:sldId id="1338" r:id="rId103"/>
    <p:sldId id="1343" r:id="rId104"/>
    <p:sldId id="1344" r:id="rId105"/>
    <p:sldId id="1345" r:id="rId106"/>
    <p:sldId id="1346" r:id="rId107"/>
    <p:sldId id="1347" r:id="rId108"/>
    <p:sldId id="1348" r:id="rId109"/>
    <p:sldId id="1424" r:id="rId110"/>
    <p:sldId id="1435" r:id="rId111"/>
    <p:sldId id="1436" r:id="rId112"/>
    <p:sldId id="1437" r:id="rId113"/>
    <p:sldId id="1438" r:id="rId114"/>
    <p:sldId id="1439" r:id="rId115"/>
    <p:sldId id="1440" r:id="rId116"/>
    <p:sldId id="1441" r:id="rId117"/>
    <p:sldId id="1442" r:id="rId118"/>
    <p:sldId id="1350" r:id="rId119"/>
    <p:sldId id="1351" r:id="rId120"/>
    <p:sldId id="1479" r:id="rId121"/>
    <p:sldId id="1480" r:id="rId122"/>
    <p:sldId id="1481" r:id="rId123"/>
    <p:sldId id="1482" r:id="rId124"/>
    <p:sldId id="1483" r:id="rId125"/>
    <p:sldId id="1484" r:id="rId126"/>
    <p:sldId id="1485" r:id="rId127"/>
    <p:sldId id="1352" r:id="rId128"/>
    <p:sldId id="1353" r:id="rId129"/>
    <p:sldId id="1354" r:id="rId130"/>
    <p:sldId id="1355" r:id="rId131"/>
    <p:sldId id="1356" r:id="rId132"/>
    <p:sldId id="1357" r:id="rId133"/>
    <p:sldId id="1358" r:id="rId134"/>
    <p:sldId id="1359" r:id="rId135"/>
    <p:sldId id="1360" r:id="rId136"/>
    <p:sldId id="1361" r:id="rId137"/>
    <p:sldId id="1487" r:id="rId138"/>
    <p:sldId id="1488" r:id="rId139"/>
    <p:sldId id="1363" r:id="rId140"/>
    <p:sldId id="1364" r:id="rId141"/>
    <p:sldId id="1365" r:id="rId142"/>
    <p:sldId id="1366" r:id="rId143"/>
    <p:sldId id="1367" r:id="rId144"/>
    <p:sldId id="1384" r:id="rId145"/>
    <p:sldId id="1381" r:id="rId146"/>
    <p:sldId id="636" r:id="rId147"/>
    <p:sldId id="637" r:id="rId148"/>
    <p:sldId id="638" r:id="rId149"/>
    <p:sldId id="639" r:id="rId150"/>
    <p:sldId id="787" r:id="rId151"/>
    <p:sldId id="1368" r:id="rId152"/>
    <p:sldId id="1369" r:id="rId153"/>
    <p:sldId id="1370" r:id="rId154"/>
    <p:sldId id="1371" r:id="rId155"/>
    <p:sldId id="1372" r:id="rId156"/>
    <p:sldId id="1373" r:id="rId157"/>
    <p:sldId id="1374" r:id="rId158"/>
    <p:sldId id="1375" r:id="rId159"/>
    <p:sldId id="1376" r:id="rId160"/>
    <p:sldId id="1377" r:id="rId161"/>
    <p:sldId id="1378" r:id="rId162"/>
    <p:sldId id="1379" r:id="rId163"/>
    <p:sldId id="1380" r:id="rId164"/>
    <p:sldId id="1382" r:id="rId165"/>
    <p:sldId id="1383" r:id="rId166"/>
    <p:sldId id="1385" r:id="rId167"/>
    <p:sldId id="1387" r:id="rId168"/>
    <p:sldId id="1388" r:id="rId169"/>
    <p:sldId id="1389" r:id="rId170"/>
    <p:sldId id="1390" r:id="rId171"/>
    <p:sldId id="1391" r:id="rId172"/>
    <p:sldId id="1392" r:id="rId173"/>
    <p:sldId id="1393" r:id="rId174"/>
    <p:sldId id="1432" r:id="rId175"/>
    <p:sldId id="1425" r:id="rId176"/>
    <p:sldId id="1426" r:id="rId177"/>
    <p:sldId id="1394" r:id="rId178"/>
    <p:sldId id="1396" r:id="rId179"/>
    <p:sldId id="1395" r:id="rId180"/>
    <p:sldId id="1397" r:id="rId181"/>
    <p:sldId id="1398" r:id="rId182"/>
    <p:sldId id="1399" r:id="rId183"/>
    <p:sldId id="1443" r:id="rId184"/>
    <p:sldId id="1444" r:id="rId185"/>
    <p:sldId id="1445" r:id="rId186"/>
    <p:sldId id="1446" r:id="rId187"/>
    <p:sldId id="1450" r:id="rId188"/>
    <p:sldId id="1447" r:id="rId189"/>
    <p:sldId id="1448" r:id="rId190"/>
    <p:sldId id="1449" r:id="rId191"/>
    <p:sldId id="1451" r:id="rId192"/>
    <p:sldId id="1452" r:id="rId193"/>
    <p:sldId id="1453" r:id="rId194"/>
    <p:sldId id="1454" r:id="rId195"/>
    <p:sldId id="1469" r:id="rId196"/>
    <p:sldId id="1455" r:id="rId197"/>
    <p:sldId id="1456" r:id="rId198"/>
    <p:sldId id="1457" r:id="rId199"/>
    <p:sldId id="1458" r:id="rId200"/>
    <p:sldId id="1459" r:id="rId201"/>
    <p:sldId id="1460" r:id="rId202"/>
    <p:sldId id="1461" r:id="rId203"/>
    <p:sldId id="1462" r:id="rId204"/>
    <p:sldId id="1463" r:id="rId205"/>
    <p:sldId id="1464" r:id="rId206"/>
    <p:sldId id="1465" r:id="rId207"/>
    <p:sldId id="1466" r:id="rId208"/>
    <p:sldId id="1400" r:id="rId209"/>
    <p:sldId id="1401" r:id="rId210"/>
    <p:sldId id="1402" r:id="rId211"/>
    <p:sldId id="1254" r:id="rId212"/>
    <p:sldId id="1255" r:id="rId213"/>
    <p:sldId id="1268" r:id="rId214"/>
    <p:sldId id="1269" r:id="rId215"/>
    <p:sldId id="1212" r:id="rId216"/>
    <p:sldId id="1257" r:id="rId217"/>
    <p:sldId id="1302" r:id="rId218"/>
    <p:sldId id="1304" r:id="rId219"/>
    <p:sldId id="1303" r:id="rId220"/>
    <p:sldId id="1405" r:id="rId221"/>
    <p:sldId id="1489" r:id="rId222"/>
    <p:sldId id="1218" r:id="rId223"/>
    <p:sldId id="1219" r:id="rId224"/>
    <p:sldId id="1220" r:id="rId225"/>
    <p:sldId id="1221" r:id="rId226"/>
    <p:sldId id="1222" r:id="rId227"/>
    <p:sldId id="1223" r:id="rId228"/>
    <p:sldId id="1224" r:id="rId229"/>
    <p:sldId id="1225" r:id="rId230"/>
    <p:sldId id="1226" r:id="rId231"/>
    <p:sldId id="1227" r:id="rId232"/>
    <p:sldId id="1228" r:id="rId233"/>
    <p:sldId id="1229" r:id="rId234"/>
    <p:sldId id="1230" r:id="rId235"/>
    <p:sldId id="1232" r:id="rId236"/>
    <p:sldId id="1233" r:id="rId237"/>
    <p:sldId id="1234" r:id="rId238"/>
    <p:sldId id="1235" r:id="rId239"/>
    <p:sldId id="1236" r:id="rId240"/>
    <p:sldId id="1237" r:id="rId241"/>
    <p:sldId id="1238" r:id="rId242"/>
    <p:sldId id="1239" r:id="rId243"/>
    <p:sldId id="1240" r:id="rId244"/>
    <p:sldId id="1241" r:id="rId245"/>
    <p:sldId id="1242" r:id="rId246"/>
    <p:sldId id="1243" r:id="rId247"/>
    <p:sldId id="1244" r:id="rId248"/>
    <p:sldId id="1131" r:id="rId249"/>
    <p:sldId id="833" r:id="rId250"/>
    <p:sldId id="1133" r:id="rId251"/>
    <p:sldId id="1132" r:id="rId252"/>
    <p:sldId id="1130" r:id="rId253"/>
    <p:sldId id="260" r:id="rId254"/>
    <p:sldId id="261" r:id="rId255"/>
    <p:sldId id="495" r:id="rId256"/>
    <p:sldId id="570" r:id="rId257"/>
    <p:sldId id="816" r:id="rId258"/>
    <p:sldId id="808" r:id="rId259"/>
    <p:sldId id="1148" r:id="rId260"/>
    <p:sldId id="1149" r:id="rId261"/>
    <p:sldId id="1145" r:id="rId262"/>
    <p:sldId id="798" r:id="rId263"/>
    <p:sldId id="809" r:id="rId264"/>
    <p:sldId id="834" r:id="rId265"/>
    <p:sldId id="791" r:id="rId266"/>
    <p:sldId id="976" r:id="rId267"/>
    <p:sldId id="793" r:id="rId268"/>
    <p:sldId id="1163" r:id="rId269"/>
    <p:sldId id="835" r:id="rId270"/>
    <p:sldId id="839" r:id="rId271"/>
    <p:sldId id="855" r:id="rId272"/>
    <p:sldId id="840" r:id="rId273"/>
    <p:sldId id="1157" r:id="rId274"/>
    <p:sldId id="1158" r:id="rId275"/>
    <p:sldId id="1155" r:id="rId276"/>
    <p:sldId id="1156" r:id="rId277"/>
    <p:sldId id="1151" r:id="rId278"/>
    <p:sldId id="1152" r:id="rId279"/>
    <p:sldId id="1252" r:id="rId280"/>
    <p:sldId id="856" r:id="rId281"/>
    <p:sldId id="857" r:id="rId282"/>
    <p:sldId id="858" r:id="rId283"/>
    <p:sldId id="859" r:id="rId284"/>
    <p:sldId id="1154" r:id="rId285"/>
    <p:sldId id="846" r:id="rId286"/>
    <p:sldId id="847" r:id="rId287"/>
    <p:sldId id="836" r:id="rId288"/>
    <p:sldId id="1270" r:id="rId289"/>
    <p:sldId id="1166" r:id="rId290"/>
    <p:sldId id="1167" r:id="rId291"/>
    <p:sldId id="1267" r:id="rId292"/>
    <p:sldId id="1265" r:id="rId293"/>
    <p:sldId id="1168" r:id="rId294"/>
    <p:sldId id="1169" r:id="rId295"/>
    <p:sldId id="1170" r:id="rId296"/>
    <p:sldId id="1171" r:id="rId297"/>
    <p:sldId id="1172" r:id="rId298"/>
    <p:sldId id="1173" r:id="rId299"/>
    <p:sldId id="1175" r:id="rId300"/>
    <p:sldId id="1176" r:id="rId301"/>
    <p:sldId id="1177" r:id="rId302"/>
    <p:sldId id="1178" r:id="rId303"/>
    <p:sldId id="1179" r:id="rId304"/>
    <p:sldId id="1253" r:id="rId305"/>
    <p:sldId id="860" r:id="rId306"/>
    <p:sldId id="692" r:id="rId307"/>
    <p:sldId id="693" r:id="rId308"/>
    <p:sldId id="694" r:id="rId309"/>
    <p:sldId id="695" r:id="rId310"/>
    <p:sldId id="696" r:id="rId311"/>
    <p:sldId id="697" r:id="rId312"/>
    <p:sldId id="698" r:id="rId313"/>
    <p:sldId id="699" r:id="rId314"/>
    <p:sldId id="700" r:id="rId315"/>
    <p:sldId id="701" r:id="rId316"/>
    <p:sldId id="702" r:id="rId317"/>
    <p:sldId id="703" r:id="rId318"/>
    <p:sldId id="704" r:id="rId319"/>
    <p:sldId id="893" r:id="rId320"/>
    <p:sldId id="533" r:id="rId321"/>
    <p:sldId id="266" r:id="rId322"/>
    <p:sldId id="355" r:id="rId323"/>
    <p:sldId id="977" r:id="rId324"/>
    <p:sldId id="926" r:id="rId325"/>
    <p:sldId id="269" r:id="rId326"/>
    <p:sldId id="927" r:id="rId327"/>
    <p:sldId id="362" r:id="rId328"/>
    <p:sldId id="928" r:id="rId329"/>
    <p:sldId id="1164" r:id="rId330"/>
    <p:sldId id="1165" r:id="rId331"/>
    <p:sldId id="1180" r:id="rId332"/>
    <p:sldId id="965" r:id="rId333"/>
    <p:sldId id="1181" r:id="rId334"/>
    <p:sldId id="960" r:id="rId335"/>
    <p:sldId id="1182" r:id="rId336"/>
    <p:sldId id="1183" r:id="rId337"/>
    <p:sldId id="863" r:id="rId338"/>
    <p:sldId id="873" r:id="rId339"/>
    <p:sldId id="871" r:id="rId340"/>
    <p:sldId id="874" r:id="rId341"/>
    <p:sldId id="875" r:id="rId342"/>
    <p:sldId id="876" r:id="rId343"/>
    <p:sldId id="1194" r:id="rId344"/>
    <p:sldId id="1202" r:id="rId345"/>
    <p:sldId id="1203" r:id="rId346"/>
    <p:sldId id="1204" r:id="rId347"/>
    <p:sldId id="1205" r:id="rId348"/>
    <p:sldId id="1206" r:id="rId349"/>
    <p:sldId id="1207" r:id="rId350"/>
    <p:sldId id="864" r:id="rId351"/>
    <p:sldId id="865" r:id="rId352"/>
    <p:sldId id="866" r:id="rId353"/>
    <p:sldId id="867" r:id="rId354"/>
    <p:sldId id="868" r:id="rId355"/>
    <p:sldId id="1264" r:id="rId356"/>
    <p:sldId id="1191" r:id="rId357"/>
    <p:sldId id="1272" r:id="rId358"/>
    <p:sldId id="1258" r:id="rId359"/>
    <p:sldId id="1259" r:id="rId360"/>
    <p:sldId id="1260" r:id="rId361"/>
    <p:sldId id="1261" r:id="rId362"/>
    <p:sldId id="1262" r:id="rId363"/>
    <p:sldId id="1263" r:id="rId364"/>
    <p:sldId id="1266" r:id="rId365"/>
    <p:sldId id="1290" r:id="rId366"/>
    <p:sldId id="1291" r:id="rId367"/>
    <p:sldId id="1292" r:id="rId368"/>
    <p:sldId id="1293" r:id="rId369"/>
    <p:sldId id="1433" r:id="rId370"/>
    <p:sldId id="1470" r:id="rId37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4" d="100"/>
          <a:sy n="74" d="100"/>
        </p:scale>
        <p:origin x="-61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99" Type="http://schemas.openxmlformats.org/officeDocument/2006/relationships/slide" Target="slides/slide266.xml"/><Relationship Id="rId303" Type="http://schemas.openxmlformats.org/officeDocument/2006/relationships/slide" Target="slides/slide270.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324" Type="http://schemas.openxmlformats.org/officeDocument/2006/relationships/slide" Target="slides/slide291.xml"/><Relationship Id="rId345" Type="http://schemas.openxmlformats.org/officeDocument/2006/relationships/slide" Target="slides/slide312.xml"/><Relationship Id="rId366" Type="http://schemas.openxmlformats.org/officeDocument/2006/relationships/slide" Target="slides/slide333.xml"/><Relationship Id="rId170" Type="http://schemas.openxmlformats.org/officeDocument/2006/relationships/slide" Target="slides/slide137.xml"/><Relationship Id="rId191" Type="http://schemas.openxmlformats.org/officeDocument/2006/relationships/slide" Target="slides/slide158.xml"/><Relationship Id="rId205" Type="http://schemas.openxmlformats.org/officeDocument/2006/relationships/slide" Target="slides/slide172.xml"/><Relationship Id="rId226" Type="http://schemas.openxmlformats.org/officeDocument/2006/relationships/slide" Target="slides/slide193.xml"/><Relationship Id="rId247" Type="http://schemas.openxmlformats.org/officeDocument/2006/relationships/slide" Target="slides/slide214.xml"/><Relationship Id="rId107" Type="http://schemas.openxmlformats.org/officeDocument/2006/relationships/slide" Target="slides/slide74.xml"/><Relationship Id="rId268" Type="http://schemas.openxmlformats.org/officeDocument/2006/relationships/slide" Target="slides/slide235.xml"/><Relationship Id="rId289" Type="http://schemas.openxmlformats.org/officeDocument/2006/relationships/slide" Target="slides/slide2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314" Type="http://schemas.openxmlformats.org/officeDocument/2006/relationships/slide" Target="slides/slide281.xml"/><Relationship Id="rId335" Type="http://schemas.openxmlformats.org/officeDocument/2006/relationships/slide" Target="slides/slide302.xml"/><Relationship Id="rId356" Type="http://schemas.openxmlformats.org/officeDocument/2006/relationships/slide" Target="slides/slide323.xml"/><Relationship Id="rId377"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16" Type="http://schemas.openxmlformats.org/officeDocument/2006/relationships/slide" Target="slides/slide183.xml"/><Relationship Id="rId237" Type="http://schemas.openxmlformats.org/officeDocument/2006/relationships/slide" Target="slides/slide204.xml"/><Relationship Id="rId258" Type="http://schemas.openxmlformats.org/officeDocument/2006/relationships/slide" Target="slides/slide225.xml"/><Relationship Id="rId279" Type="http://schemas.openxmlformats.org/officeDocument/2006/relationships/slide" Target="slides/slide246.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290" Type="http://schemas.openxmlformats.org/officeDocument/2006/relationships/slide" Target="slides/slide257.xml"/><Relationship Id="rId304" Type="http://schemas.openxmlformats.org/officeDocument/2006/relationships/slide" Target="slides/slide271.xml"/><Relationship Id="rId325" Type="http://schemas.openxmlformats.org/officeDocument/2006/relationships/slide" Target="slides/slide292.xml"/><Relationship Id="rId346" Type="http://schemas.openxmlformats.org/officeDocument/2006/relationships/slide" Target="slides/slide313.xml"/><Relationship Id="rId367" Type="http://schemas.openxmlformats.org/officeDocument/2006/relationships/slide" Target="slides/slide334.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227" Type="http://schemas.openxmlformats.org/officeDocument/2006/relationships/slide" Target="slides/slide194.xml"/><Relationship Id="rId248" Type="http://schemas.openxmlformats.org/officeDocument/2006/relationships/slide" Target="slides/slide215.xml"/><Relationship Id="rId269" Type="http://schemas.openxmlformats.org/officeDocument/2006/relationships/slide" Target="slides/slide23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280" Type="http://schemas.openxmlformats.org/officeDocument/2006/relationships/slide" Target="slides/slide247.xml"/><Relationship Id="rId315" Type="http://schemas.openxmlformats.org/officeDocument/2006/relationships/slide" Target="slides/slide282.xml"/><Relationship Id="rId336" Type="http://schemas.openxmlformats.org/officeDocument/2006/relationships/slide" Target="slides/slide303.xml"/><Relationship Id="rId357" Type="http://schemas.openxmlformats.org/officeDocument/2006/relationships/slide" Target="slides/slide324.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217" Type="http://schemas.openxmlformats.org/officeDocument/2006/relationships/slide" Target="slides/slide184.xml"/><Relationship Id="rId6" Type="http://schemas.openxmlformats.org/officeDocument/2006/relationships/slideMaster" Target="slideMasters/slideMaster6.xml"/><Relationship Id="rId238" Type="http://schemas.openxmlformats.org/officeDocument/2006/relationships/slide" Target="slides/slide205.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slide" Target="slides/slide237.xml"/><Relationship Id="rId291" Type="http://schemas.openxmlformats.org/officeDocument/2006/relationships/slide" Target="slides/slide258.xml"/><Relationship Id="rId305" Type="http://schemas.openxmlformats.org/officeDocument/2006/relationships/slide" Target="slides/slide272.xml"/><Relationship Id="rId326" Type="http://schemas.openxmlformats.org/officeDocument/2006/relationships/slide" Target="slides/slide293.xml"/><Relationship Id="rId347" Type="http://schemas.openxmlformats.org/officeDocument/2006/relationships/slide" Target="slides/slide314.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368" Type="http://schemas.openxmlformats.org/officeDocument/2006/relationships/slide" Target="slides/slide335.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228" Type="http://schemas.openxmlformats.org/officeDocument/2006/relationships/slide" Target="slides/slide195.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281" Type="http://schemas.openxmlformats.org/officeDocument/2006/relationships/slide" Target="slides/slide248.xml"/><Relationship Id="rId316" Type="http://schemas.openxmlformats.org/officeDocument/2006/relationships/slide" Target="slides/slide283.xml"/><Relationship Id="rId337" Type="http://schemas.openxmlformats.org/officeDocument/2006/relationships/slide" Target="slides/slide304.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358" Type="http://schemas.openxmlformats.org/officeDocument/2006/relationships/slide" Target="slides/slide325.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18" Type="http://schemas.openxmlformats.org/officeDocument/2006/relationships/slide" Target="slides/slide185.xml"/><Relationship Id="rId239" Type="http://schemas.openxmlformats.org/officeDocument/2006/relationships/slide" Target="slides/slide206.xml"/><Relationship Id="rId250" Type="http://schemas.openxmlformats.org/officeDocument/2006/relationships/slide" Target="slides/slide217.xml"/><Relationship Id="rId271" Type="http://schemas.openxmlformats.org/officeDocument/2006/relationships/slide" Target="slides/slide238.xml"/><Relationship Id="rId292" Type="http://schemas.openxmlformats.org/officeDocument/2006/relationships/slide" Target="slides/slide259.xml"/><Relationship Id="rId306" Type="http://schemas.openxmlformats.org/officeDocument/2006/relationships/slide" Target="slides/slide273.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327" Type="http://schemas.openxmlformats.org/officeDocument/2006/relationships/slide" Target="slides/slide294.xml"/><Relationship Id="rId348" Type="http://schemas.openxmlformats.org/officeDocument/2006/relationships/slide" Target="slides/slide315.xml"/><Relationship Id="rId369" Type="http://schemas.openxmlformats.org/officeDocument/2006/relationships/slide" Target="slides/slide336.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282" Type="http://schemas.openxmlformats.org/officeDocument/2006/relationships/slide" Target="slides/slide249.xml"/><Relationship Id="rId317" Type="http://schemas.openxmlformats.org/officeDocument/2006/relationships/slide" Target="slides/slide284.xml"/><Relationship Id="rId338" Type="http://schemas.openxmlformats.org/officeDocument/2006/relationships/slide" Target="slides/slide305.xml"/><Relationship Id="rId359" Type="http://schemas.openxmlformats.org/officeDocument/2006/relationships/slide" Target="slides/slide326.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370" Type="http://schemas.openxmlformats.org/officeDocument/2006/relationships/slide" Target="slides/slide337.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272" Type="http://schemas.openxmlformats.org/officeDocument/2006/relationships/slide" Target="slides/slide239.xml"/><Relationship Id="rId293" Type="http://schemas.openxmlformats.org/officeDocument/2006/relationships/slide" Target="slides/slide260.xml"/><Relationship Id="rId307" Type="http://schemas.openxmlformats.org/officeDocument/2006/relationships/slide" Target="slides/slide274.xml"/><Relationship Id="rId328" Type="http://schemas.openxmlformats.org/officeDocument/2006/relationships/slide" Target="slides/slide295.xml"/><Relationship Id="rId349" Type="http://schemas.openxmlformats.org/officeDocument/2006/relationships/slide" Target="slides/slide316.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360" Type="http://schemas.openxmlformats.org/officeDocument/2006/relationships/slide" Target="slides/slide327.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283" Type="http://schemas.openxmlformats.org/officeDocument/2006/relationships/slide" Target="slides/slide250.xml"/><Relationship Id="rId318" Type="http://schemas.openxmlformats.org/officeDocument/2006/relationships/slide" Target="slides/slide285.xml"/><Relationship Id="rId339" Type="http://schemas.openxmlformats.org/officeDocument/2006/relationships/slide" Target="slides/slide306.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350" Type="http://schemas.openxmlformats.org/officeDocument/2006/relationships/slide" Target="slides/slide317.xml"/><Relationship Id="rId371" Type="http://schemas.openxmlformats.org/officeDocument/2006/relationships/slide" Target="slides/slide3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7.xml"/><Relationship Id="rId210" Type="http://schemas.openxmlformats.org/officeDocument/2006/relationships/slide" Target="slides/slide17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78" Type="http://schemas.openxmlformats.org/officeDocument/2006/relationships/slide" Target="slides/slide245.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273" Type="http://schemas.openxmlformats.org/officeDocument/2006/relationships/slide" Target="slides/slide240.xml"/><Relationship Id="rId294" Type="http://schemas.openxmlformats.org/officeDocument/2006/relationships/slide" Target="slides/slide261.xml"/><Relationship Id="rId308" Type="http://schemas.openxmlformats.org/officeDocument/2006/relationships/slide" Target="slides/slide275.xml"/><Relationship Id="rId329" Type="http://schemas.openxmlformats.org/officeDocument/2006/relationships/slide" Target="slides/slide29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340" Type="http://schemas.openxmlformats.org/officeDocument/2006/relationships/slide" Target="slides/slide307.xml"/><Relationship Id="rId361" Type="http://schemas.openxmlformats.org/officeDocument/2006/relationships/slide" Target="slides/slide328.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284" Type="http://schemas.openxmlformats.org/officeDocument/2006/relationships/slide" Target="slides/slide251.xml"/><Relationship Id="rId319" Type="http://schemas.openxmlformats.org/officeDocument/2006/relationships/slide" Target="slides/slide28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330" Type="http://schemas.openxmlformats.org/officeDocument/2006/relationships/slide" Target="slides/slide297.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351" Type="http://schemas.openxmlformats.org/officeDocument/2006/relationships/slide" Target="slides/slide318.xml"/><Relationship Id="rId372" Type="http://schemas.openxmlformats.org/officeDocument/2006/relationships/notesMaster" Target="notesMasters/notesMaster1.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4" Type="http://schemas.openxmlformats.org/officeDocument/2006/relationships/slide" Target="slides/slide241.xml"/><Relationship Id="rId295" Type="http://schemas.openxmlformats.org/officeDocument/2006/relationships/slide" Target="slides/slide262.xml"/><Relationship Id="rId309" Type="http://schemas.openxmlformats.org/officeDocument/2006/relationships/slide" Target="slides/slide276.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320" Type="http://schemas.openxmlformats.org/officeDocument/2006/relationships/slide" Target="slides/slide287.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341" Type="http://schemas.openxmlformats.org/officeDocument/2006/relationships/slide" Target="slides/slide308.xml"/><Relationship Id="rId362" Type="http://schemas.openxmlformats.org/officeDocument/2006/relationships/slide" Target="slides/slide329.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285" Type="http://schemas.openxmlformats.org/officeDocument/2006/relationships/slide" Target="slides/slide252.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310" Type="http://schemas.openxmlformats.org/officeDocument/2006/relationships/slide" Target="slides/slide277.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331" Type="http://schemas.openxmlformats.org/officeDocument/2006/relationships/slide" Target="slides/slide298.xml"/><Relationship Id="rId352" Type="http://schemas.openxmlformats.org/officeDocument/2006/relationships/slide" Target="slides/slide319.xml"/><Relationship Id="rId373"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275" Type="http://schemas.openxmlformats.org/officeDocument/2006/relationships/slide" Target="slides/slide242.xml"/><Relationship Id="rId296" Type="http://schemas.openxmlformats.org/officeDocument/2006/relationships/slide" Target="slides/slide263.xml"/><Relationship Id="rId300" Type="http://schemas.openxmlformats.org/officeDocument/2006/relationships/slide" Target="slides/slide267.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321" Type="http://schemas.openxmlformats.org/officeDocument/2006/relationships/slide" Target="slides/slide288.xml"/><Relationship Id="rId342" Type="http://schemas.openxmlformats.org/officeDocument/2006/relationships/slide" Target="slides/slide309.xml"/><Relationship Id="rId363" Type="http://schemas.openxmlformats.org/officeDocument/2006/relationships/slide" Target="slides/slide330.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slide" Target="slides/slide232.xml"/><Relationship Id="rId286" Type="http://schemas.openxmlformats.org/officeDocument/2006/relationships/slide" Target="slides/slide253.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311" Type="http://schemas.openxmlformats.org/officeDocument/2006/relationships/slide" Target="slides/slide278.xml"/><Relationship Id="rId332" Type="http://schemas.openxmlformats.org/officeDocument/2006/relationships/slide" Target="slides/slide299.xml"/><Relationship Id="rId353" Type="http://schemas.openxmlformats.org/officeDocument/2006/relationships/slide" Target="slides/slide320.xml"/><Relationship Id="rId374" Type="http://schemas.openxmlformats.org/officeDocument/2006/relationships/presProps" Target="presProps.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276" Type="http://schemas.openxmlformats.org/officeDocument/2006/relationships/slide" Target="slides/slide243.xml"/><Relationship Id="rId297" Type="http://schemas.openxmlformats.org/officeDocument/2006/relationships/slide" Target="slides/slide264.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301" Type="http://schemas.openxmlformats.org/officeDocument/2006/relationships/slide" Target="slides/slide268.xml"/><Relationship Id="rId322" Type="http://schemas.openxmlformats.org/officeDocument/2006/relationships/slide" Target="slides/slide289.xml"/><Relationship Id="rId343" Type="http://schemas.openxmlformats.org/officeDocument/2006/relationships/slide" Target="slides/slide310.xml"/><Relationship Id="rId364" Type="http://schemas.openxmlformats.org/officeDocument/2006/relationships/slide" Target="slides/slide331.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slide" Target="slides/slide233.xml"/><Relationship Id="rId287" Type="http://schemas.openxmlformats.org/officeDocument/2006/relationships/slide" Target="slides/slide254.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312" Type="http://schemas.openxmlformats.org/officeDocument/2006/relationships/slide" Target="slides/slide279.xml"/><Relationship Id="rId333" Type="http://schemas.openxmlformats.org/officeDocument/2006/relationships/slide" Target="slides/slide300.xml"/><Relationship Id="rId354" Type="http://schemas.openxmlformats.org/officeDocument/2006/relationships/slide" Target="slides/slide321.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75"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277" Type="http://schemas.openxmlformats.org/officeDocument/2006/relationships/slide" Target="slides/slide244.xml"/><Relationship Id="rId298" Type="http://schemas.openxmlformats.org/officeDocument/2006/relationships/slide" Target="slides/slide265.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302" Type="http://schemas.openxmlformats.org/officeDocument/2006/relationships/slide" Target="slides/slide269.xml"/><Relationship Id="rId323" Type="http://schemas.openxmlformats.org/officeDocument/2006/relationships/slide" Target="slides/slide290.xml"/><Relationship Id="rId344" Type="http://schemas.openxmlformats.org/officeDocument/2006/relationships/slide" Target="slides/slide311.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365" Type="http://schemas.openxmlformats.org/officeDocument/2006/relationships/slide" Target="slides/slide332.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slide" Target="slides/slide234.xml"/><Relationship Id="rId288" Type="http://schemas.openxmlformats.org/officeDocument/2006/relationships/slide" Target="slides/slide255.xml"/><Relationship Id="rId106" Type="http://schemas.openxmlformats.org/officeDocument/2006/relationships/slide" Target="slides/slide73.xml"/><Relationship Id="rId127" Type="http://schemas.openxmlformats.org/officeDocument/2006/relationships/slide" Target="slides/slide94.xml"/><Relationship Id="rId313" Type="http://schemas.openxmlformats.org/officeDocument/2006/relationships/slide" Target="slides/slide2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334" Type="http://schemas.openxmlformats.org/officeDocument/2006/relationships/slide" Target="slides/slide301.xml"/><Relationship Id="rId355" Type="http://schemas.openxmlformats.org/officeDocument/2006/relationships/slide" Target="slides/slide322.xml"/><Relationship Id="rId37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234685184"/>
        <c:axId val="234687104"/>
      </c:scatterChart>
      <c:valAx>
        <c:axId val="234685184"/>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234687104"/>
        <c:crosses val="autoZero"/>
        <c:crossBetween val="midCat"/>
        <c:majorUnit val="1"/>
        <c:minorUnit val="1"/>
      </c:valAx>
      <c:valAx>
        <c:axId val="234687104"/>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234685184"/>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247253248"/>
        <c:axId val="248025088"/>
      </c:scatterChart>
      <c:valAx>
        <c:axId val="247253248"/>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248025088"/>
        <c:crossesAt val="0"/>
        <c:crossBetween val="midCat"/>
        <c:majorUnit val="0.2"/>
        <c:minorUnit val="0.2"/>
      </c:valAx>
      <c:valAx>
        <c:axId val="248025088"/>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247253248"/>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image" Target="../media/image15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10/17/2018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3</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66</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183</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240</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2B0C181E-F37B-4551-A869-4E37B21144EC}" type="slidenum">
              <a:rPr lang="en-US" altLang="en-US">
                <a:solidFill>
                  <a:prstClr val="black"/>
                </a:solidFill>
              </a:rPr>
              <a:pPr eaLnBrk="1" hangingPunct="1"/>
              <a:t>259</a:t>
            </a:fld>
            <a:endParaRPr lang="en-US" altLang="en-US">
              <a:solidFill>
                <a:prstClr val="black"/>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solidFill>
                  <a:prstClr val="black"/>
                </a:solidFill>
              </a:rPr>
              <a:pPr eaLnBrk="1" hangingPunct="1"/>
              <a:t>24</a:t>
            </a:fld>
            <a:endParaRPr 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55</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56</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57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58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62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840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280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6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987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9644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19982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76546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006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716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750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61735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3244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36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84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09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0973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416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350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8841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837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885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1677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732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98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212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5228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34689578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40182524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8076358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3427253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230115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3817499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345403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7236962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19244319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7279117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5425879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7563455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6336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328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53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7455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0700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22827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0625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006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3390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0658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5697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125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725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3889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528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788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8320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638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445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7801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292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3050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54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7816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966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6185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6188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208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1659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1238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4510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700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68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9262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757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1378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695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258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870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7418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3831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89842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0229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99683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62321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80336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3259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723764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2221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16876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14447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7144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03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9232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4589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7755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9205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3939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59840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510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534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2006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58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621217-AC46-4DE0-8B07-F145BC4AD1F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1448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928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3311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4605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920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0345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4160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888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1804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9123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4304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0734141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6817047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0015373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922409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05760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127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168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411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6511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9076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2163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614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7938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82505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531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95556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8476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74568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36364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68261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1461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10/17/2018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93869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10/17/2018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53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10/17/2018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8454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3757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965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75358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625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309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1193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692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75555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974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36809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5651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4706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1203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6199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04464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0201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73812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064069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574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7599420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165372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9729096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890107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643930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038291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406694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1455049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320718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17683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6017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31447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27737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57167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94703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10/17/2018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33337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10/17/2018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44574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10/17/2018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70475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13873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6351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73267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418122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76107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5713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67853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9092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7258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5056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100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82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3251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9387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65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13688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2678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0353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7064386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1559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414916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7893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5617737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424618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264871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620598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245884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490085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038579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56360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29219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0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743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5778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027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1666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746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9574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7977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438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2941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54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78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1.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2.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4.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6.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theme" Target="../theme/theme18.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0.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1.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theme" Target="../theme/theme23.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4.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5.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26.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27.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28.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theme" Target="../theme/theme29.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0.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3.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6.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7.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43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55190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425391710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65113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cs typeface="Arial"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cs typeface="Arial"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a:cs typeface="Arial" charset="0"/>
              </a: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326811123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4774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cs typeface="Arial" charset="0"/>
              </a:rPr>
              <a:pPr>
                <a:def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205520715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10/17/2018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01707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3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10/17/2018</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796569325"/>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10/17/2018</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24754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DF5F19E-603B-4052-B53E-03F52A3F42A4}"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C9C986B-4ED6-4639-BE9B-DB61DF6F78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144569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867434"/>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Arial" charset="0"/>
              </a:rPr>
              <a:pPr/>
              <a:t>‹#›</a:t>
            </a:fld>
            <a:endParaRPr lang="en-US" altLang="en-US" dirty="0" smtClean="0">
              <a:solidFill>
                <a:srgbClr val="000000"/>
              </a:solidFill>
              <a:cs typeface="Arial" charset="0"/>
            </a:endParaRPr>
          </a:p>
        </p:txBody>
      </p:sp>
    </p:spTree>
    <p:extLst>
      <p:ext uri="{BB962C8B-B14F-4D97-AF65-F5344CB8AC3E}">
        <p14:creationId xmlns:p14="http://schemas.microsoft.com/office/powerpoint/2010/main" val="2292382284"/>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10/17/2018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4660669"/>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5401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rPr>
              <a:pPr/>
              <a:t>‹#›</a:t>
            </a:fld>
            <a:endParaRPr lang="en-US" altLang="en-US" dirty="0" smtClean="0">
              <a:solidFill>
                <a:srgbClr val="000000"/>
              </a:solidFill>
            </a:endParaRPr>
          </a:p>
        </p:txBody>
      </p:sp>
    </p:spTree>
    <p:extLst>
      <p:ext uri="{BB962C8B-B14F-4D97-AF65-F5344CB8AC3E}">
        <p14:creationId xmlns:p14="http://schemas.microsoft.com/office/powerpoint/2010/main" val="2423871604"/>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6BD030C-9D9D-4BFC-A45B-B3FBD39F0AC8}" type="datetimeFigureOut">
              <a:rPr lang="en-US" smtClean="0">
                <a:solidFill>
                  <a:prstClr val="black">
                    <a:tint val="75000"/>
                  </a:prstClr>
                </a:solidFill>
                <a:latin typeface="Calibri"/>
              </a:rPr>
              <a:pPr fontAlgn="auto">
                <a:spcBef>
                  <a:spcPts val="0"/>
                </a:spcBef>
                <a:spcAft>
                  <a:spcPts val="0"/>
                </a:spcAft>
              </a:pPr>
              <a:t>10/18/2018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3E68692-B29E-451F-9037-8239D897418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788470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43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87965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48.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1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54.xml"/><Relationship Id="rId1" Type="http://schemas.openxmlformats.org/officeDocument/2006/relationships/vmlDrawing" Target="../drawings/vmlDrawing9.vml"/><Relationship Id="rId4" Type="http://schemas.openxmlformats.org/officeDocument/2006/relationships/image" Target="../media/image68.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6.xml"/></Relationships>
</file>

<file path=ppt/slides/_rels/slide1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71.wmf"/><Relationship Id="rId4" Type="http://schemas.openxmlformats.org/officeDocument/2006/relationships/oleObject" Target="../embeddings/oleObject10.bin"/></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6.xml"/><Relationship Id="rId1" Type="http://schemas.openxmlformats.org/officeDocument/2006/relationships/vmlDrawing" Target="../drawings/vmlDrawing11.vml"/><Relationship Id="rId4" Type="http://schemas.openxmlformats.org/officeDocument/2006/relationships/image" Target="../media/image73.emf"/></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06.xml"/><Relationship Id="rId1" Type="http://schemas.openxmlformats.org/officeDocument/2006/relationships/vmlDrawing" Target="../drawings/vmlDrawing12.vml"/><Relationship Id="rId4" Type="http://schemas.openxmlformats.org/officeDocument/2006/relationships/image" Target="../media/image74.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1.xml"/></Relationships>
</file>

<file path=ppt/slides/_rels/slide1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6.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06.xml"/><Relationship Id="rId1" Type="http://schemas.openxmlformats.org/officeDocument/2006/relationships/vmlDrawing" Target="../drawings/vmlDrawing13.vml"/><Relationship Id="rId4" Type="http://schemas.openxmlformats.org/officeDocument/2006/relationships/image" Target="../media/image78.emf"/></Relationships>
</file>

<file path=ppt/slides/_rels/slide1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6.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68.xml"/><Relationship Id="rId1" Type="http://schemas.openxmlformats.org/officeDocument/2006/relationships/vmlDrawing" Target="../drawings/vmlDrawing14.vml"/><Relationship Id="rId4" Type="http://schemas.openxmlformats.org/officeDocument/2006/relationships/image" Target="../media/image80.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0.xml"/></Relationships>
</file>

<file path=ppt/slides/_rels/slide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368.xml"/></Relationships>
</file>

<file path=ppt/slides/_rels/slide1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6.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1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6.xml"/></Relationships>
</file>

<file path=ppt/slides/_rels/slide1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6.xml"/></Relationships>
</file>

<file path=ppt/slides/_rels/slide1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6.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06.xml"/><Relationship Id="rId1" Type="http://schemas.openxmlformats.org/officeDocument/2006/relationships/vmlDrawing" Target="../drawings/vmlDrawing15.vml"/><Relationship Id="rId4" Type="http://schemas.openxmlformats.org/officeDocument/2006/relationships/image" Target="../media/image87.emf"/></Relationships>
</file>

<file path=ppt/slides/_rels/slide1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6.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06.xml"/><Relationship Id="rId1" Type="http://schemas.openxmlformats.org/officeDocument/2006/relationships/vmlDrawing" Target="../drawings/vmlDrawing16.vml"/><Relationship Id="rId4" Type="http://schemas.openxmlformats.org/officeDocument/2006/relationships/image" Target="../media/image89.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6.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1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333.xml"/><Relationship Id="rId4" Type="http://schemas.openxmlformats.org/officeDocument/2006/relationships/image" Target="../media/image95.png"/></Relationships>
</file>

<file path=ppt/slides/_rels/slide1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333.xml"/><Relationship Id="rId4" Type="http://schemas.openxmlformats.org/officeDocument/2006/relationships/image" Target="../media/image95.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1.xml"/></Relationships>
</file>

<file path=ppt/slides/_rels/slide1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1.xml"/></Relationships>
</file>

<file path=ppt/slides/_rels/slide1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6.xml"/><Relationship Id="rId1" Type="http://schemas.openxmlformats.org/officeDocument/2006/relationships/vmlDrawing" Target="../drawings/vmlDrawing3.vml"/><Relationship Id="rId4" Type="http://schemas.openxmlformats.org/officeDocument/2006/relationships/image" Target="../media/image6.emf"/></Relationships>
</file>

<file path=ppt/slides/_rels/slide190.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28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93.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96.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197.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198.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6.xml"/><Relationship Id="rId1" Type="http://schemas.openxmlformats.org/officeDocument/2006/relationships/vmlDrawing" Target="../drawings/vmlDrawing4.vml"/><Relationship Id="rId4" Type="http://schemas.openxmlformats.org/officeDocument/2006/relationships/image" Target="../media/image7.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6.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2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86.xml"/></Relationships>
</file>

<file path=ppt/slides/_rels/slide2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86.xml"/></Relationships>
</file>

<file path=ppt/slides/_rels/slide212.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213.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214.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215.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6.xml"/><Relationship Id="rId1" Type="http://schemas.openxmlformats.org/officeDocument/2006/relationships/video" Target="file:///C:\Users\James_Holton\Desktop\James_Holton\beamline%20talk\resolution.avi" TargetMode="Externa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80.xml"/><Relationship Id="rId1" Type="http://schemas.openxmlformats.org/officeDocument/2006/relationships/video" Target="file:///C:\Users\James_Holton\Desktop\James_Holton\movies\dephase.mpeg"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7.xml"/><Relationship Id="rId1" Type="http://schemas.openxmlformats.org/officeDocument/2006/relationships/vmlDrawing" Target="../drawings/vmlDrawing6.vml"/><Relationship Id="rId4" Type="http://schemas.openxmlformats.org/officeDocument/2006/relationships/image" Target="../media/image9.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2.xml"/></Relationships>
</file>

<file path=ppt/slides/_rels/slide2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2.xml"/></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92.xml"/><Relationship Id="rId1" Type="http://schemas.openxmlformats.org/officeDocument/2006/relationships/vmlDrawing" Target="../drawings/vmlDrawing17.vml"/><Relationship Id="rId4" Type="http://schemas.openxmlformats.org/officeDocument/2006/relationships/image" Target="../media/image1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16.emf"/></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18.xml"/><Relationship Id="rId1" Type="http://schemas.openxmlformats.org/officeDocument/2006/relationships/vmlDrawing" Target="../drawings/vmlDrawing19.vml"/><Relationship Id="rId4" Type="http://schemas.openxmlformats.org/officeDocument/2006/relationships/image" Target="../media/image117.emf"/></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06.xml"/></Relationships>
</file>

<file path=ppt/slides/_rels/slide2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2.xml"/></Relationships>
</file>

<file path=ppt/slides/_rels/slide2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1.xml"/></Relationships>
</file>

<file path=ppt/slides/_rels/slide2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8.xml"/><Relationship Id="rId1" Type="http://schemas.openxmlformats.org/officeDocument/2006/relationships/video" Target="file:///C:\Users\James_Holton\Desktop\James_Holton\APS_talk\damage\warp.avi"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8.xml"/><Relationship Id="rId1" Type="http://schemas.openxmlformats.org/officeDocument/2006/relationships/video" Target="file:///C:\Users\James_Holton\Desktop\James_Holton\APS_talk\damage\phaser.av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8.xml"/><Relationship Id="rId1" Type="http://schemas.openxmlformats.org/officeDocument/2006/relationships/vmlDrawing" Target="../drawings/vmlDrawing20.vml"/><Relationship Id="rId4" Type="http://schemas.openxmlformats.org/officeDocument/2006/relationships/image" Target="../media/image124.emf"/></Relationships>
</file>

<file path=ppt/slides/_rels/slide25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8.xml"/><Relationship Id="rId1" Type="http://schemas.openxmlformats.org/officeDocument/2006/relationships/vmlDrawing" Target="../drawings/vmlDrawing21.vml"/><Relationship Id="rId4" Type="http://schemas.openxmlformats.org/officeDocument/2006/relationships/image" Target="../media/image125.emf"/></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7.xml"/></Relationships>
</file>

<file path=ppt/slides/_rels/slide2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92.xml"/><Relationship Id="rId1" Type="http://schemas.openxmlformats.org/officeDocument/2006/relationships/vmlDrawing" Target="../drawings/vmlDrawing22.vml"/><Relationship Id="rId4" Type="http://schemas.openxmlformats.org/officeDocument/2006/relationships/image" Target="../media/image127.wmf"/></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44.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321.xml"/><Relationship Id="rId2" Type="http://schemas.openxmlformats.org/officeDocument/2006/relationships/video" Target="file:///C:\Users\JMHolton\Desktop\James_Holton\movies\diffraction.mpeg" TargetMode="External"/><Relationship Id="rId1" Type="http://schemas.microsoft.com/office/2007/relationships/media" Target="file:///C:\Users\JMHolton\Desktop\James_Holton\movies\diffraction.mpeg" TargetMode="External"/><Relationship Id="rId6" Type="http://schemas.openxmlformats.org/officeDocument/2006/relationships/image" Target="../media/image11.png"/><Relationship Id="rId5" Type="http://schemas.openxmlformats.org/officeDocument/2006/relationships/image" Target="../media/image129.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4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10.xml"/></Relationships>
</file>

<file path=ppt/slides/_rels/slide2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8.xml"/></Relationships>
</file>

<file path=ppt/slides/_rels/slide2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58.xml"/></Relationships>
</file>

<file path=ppt/slides/_rels/slide2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58.xml"/></Relationships>
</file>

<file path=ppt/slides/_rels/slide2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58.xml"/></Relationships>
</file>

<file path=ppt/slides/_rels/slide265.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258.xml"/></Relationships>
</file>

<file path=ppt/slides/_rels/slide2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8.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45.xml"/><Relationship Id="rId5" Type="http://schemas.openxmlformats.org/officeDocument/2006/relationships/image" Target="../media/image20.jpeg"/><Relationship Id="rId4" Type="http://schemas.openxmlformats.org/officeDocument/2006/relationships/image" Target="../media/image19.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92.xml"/><Relationship Id="rId1" Type="http://schemas.openxmlformats.org/officeDocument/2006/relationships/vmlDrawing" Target="../drawings/vmlDrawing23.vml"/><Relationship Id="rId5" Type="http://schemas.openxmlformats.org/officeDocument/2006/relationships/image" Target="../media/image71.wmf"/><Relationship Id="rId4" Type="http://schemas.openxmlformats.org/officeDocument/2006/relationships/oleObject" Target="../embeddings/oleObject23.bin"/></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06.xml"/></Relationships>
</file>

<file path=ppt/slides/_rels/slide2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0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6.xml"/><Relationship Id="rId1" Type="http://schemas.openxmlformats.org/officeDocument/2006/relationships/vmlDrawing" Target="../drawings/vmlDrawing24.vml"/><Relationship Id="rId4" Type="http://schemas.openxmlformats.org/officeDocument/2006/relationships/image" Target="../media/image139.emf"/></Relationships>
</file>

<file path=ppt/slides/_rels/slide30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6.xml"/><Relationship Id="rId1" Type="http://schemas.openxmlformats.org/officeDocument/2006/relationships/vmlDrawing" Target="../drawings/vmlDrawing25.vml"/><Relationship Id="rId4" Type="http://schemas.openxmlformats.org/officeDocument/2006/relationships/image" Target="../media/image140.emf"/></Relationships>
</file>

<file path=ppt/slides/_rels/slide3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92.xml"/><Relationship Id="rId4" Type="http://schemas.openxmlformats.org/officeDocument/2006/relationships/image" Target="../media/image143.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9.xml"/><Relationship Id="rId1" Type="http://schemas.openxmlformats.org/officeDocument/2006/relationships/vmlDrawing" Target="../drawings/vmlDrawing26.vml"/><Relationship Id="rId4" Type="http://schemas.openxmlformats.org/officeDocument/2006/relationships/image" Target="../media/image144.emf"/></Relationships>
</file>

<file path=ppt/slides/_rels/slide30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9.xml"/><Relationship Id="rId1" Type="http://schemas.openxmlformats.org/officeDocument/2006/relationships/vmlDrawing" Target="../drawings/vmlDrawing27.vml"/><Relationship Id="rId4" Type="http://schemas.openxmlformats.org/officeDocument/2006/relationships/image" Target="../media/image1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1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311.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70.xml"/></Relationships>
</file>

<file path=ppt/slides/_rels/slide31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5.xml"/></Relationships>
</file>

<file path=ppt/slides/_rels/slide3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9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45.xml"/><Relationship Id="rId4" Type="http://schemas.openxmlformats.org/officeDocument/2006/relationships/image" Target="../media/image23.jpe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3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10.xml"/><Relationship Id="rId1" Type="http://schemas.openxmlformats.org/officeDocument/2006/relationships/vmlDrawing" Target="../drawings/vmlDrawing28.vml"/><Relationship Id="rId4" Type="http://schemas.openxmlformats.org/officeDocument/2006/relationships/image" Target="../media/image151.wmf"/></Relationships>
</file>

<file path=ppt/slides/_rels/slide3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10.xml"/><Relationship Id="rId1" Type="http://schemas.openxmlformats.org/officeDocument/2006/relationships/vmlDrawing" Target="../drawings/vmlDrawing29.vml"/><Relationship Id="rId6" Type="http://schemas.openxmlformats.org/officeDocument/2006/relationships/image" Target="../media/image153.emf"/><Relationship Id="rId5" Type="http://schemas.openxmlformats.org/officeDocument/2006/relationships/oleObject" Target="../embeddings/oleObject30.bin"/><Relationship Id="rId4" Type="http://schemas.openxmlformats.org/officeDocument/2006/relationships/image" Target="../media/image152.emf"/></Relationships>
</file>

<file path=ppt/slides/_rels/slide32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10.xml"/><Relationship Id="rId1" Type="http://schemas.openxmlformats.org/officeDocument/2006/relationships/vmlDrawing" Target="../drawings/vmlDrawing30.vml"/><Relationship Id="rId6" Type="http://schemas.openxmlformats.org/officeDocument/2006/relationships/image" Target="../media/image155.emf"/><Relationship Id="rId5" Type="http://schemas.openxmlformats.org/officeDocument/2006/relationships/oleObject" Target="../embeddings/oleObject32.bin"/><Relationship Id="rId4" Type="http://schemas.openxmlformats.org/officeDocument/2006/relationships/image" Target="../media/image154.emf"/></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81.xml"/></Relationships>
</file>

<file path=ppt/slides/_rels/slide33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10.xml"/><Relationship Id="rId1" Type="http://schemas.openxmlformats.org/officeDocument/2006/relationships/vmlDrawing" Target="../drawings/vmlDrawing31.vml"/><Relationship Id="rId4" Type="http://schemas.openxmlformats.org/officeDocument/2006/relationships/image" Target="../media/image156.emf"/></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33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1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0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1.xml"/><Relationship Id="rId1" Type="http://schemas.openxmlformats.org/officeDocument/2006/relationships/vmlDrawing" Target="../drawings/vmlDrawing7.v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1.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cs typeface="Arial" panose="020B0604020202020204" pitchFamily="34" charset="0"/>
              </a:rPr>
              <a:t>Robert Stroud      James Fraser     John Spence </a:t>
            </a:r>
          </a:p>
          <a:p>
            <a:pPr algn="ctr" fontAlgn="auto">
              <a:spcBef>
                <a:spcPts val="0"/>
              </a:spcBef>
              <a:spcAft>
                <a:spcPts val="0"/>
              </a:spcAft>
            </a:pPr>
            <a:r>
              <a:rPr lang="en-US" dirty="0" smtClean="0">
                <a:solidFill>
                  <a:prstClr val="black"/>
                </a:solidFill>
                <a:cs typeface="Arial" panose="020B0604020202020204" pitchFamily="34" charset="0"/>
              </a:rPr>
              <a:t>Chris Nielsen  </a:t>
            </a:r>
            <a:r>
              <a:rPr lang="en-US" dirty="0">
                <a:solidFill>
                  <a:prstClr val="black"/>
                </a:solidFill>
                <a:cs typeface="Arial" panose="020B0604020202020204" pitchFamily="34" charset="0"/>
              </a:rPr>
              <a:t>Clemens </a:t>
            </a:r>
            <a:r>
              <a:rPr lang="en-US" dirty="0" smtClean="0">
                <a:solidFill>
                  <a:prstClr val="black"/>
                </a:solidFill>
                <a:cs typeface="Arial" panose="020B0604020202020204" pitchFamily="34" charset="0"/>
              </a:rPr>
              <a:t>Schulze-</a:t>
            </a:r>
            <a:r>
              <a:rPr lang="en-US" dirty="0" err="1" smtClean="0">
                <a:solidFill>
                  <a:prstClr val="black"/>
                </a:solidFill>
                <a:cs typeface="Arial" panose="020B0604020202020204" pitchFamily="34" charset="0"/>
              </a:rPr>
              <a:t>Briese</a:t>
            </a:r>
            <a:r>
              <a:rPr lang="en-US" dirty="0" smtClean="0">
                <a:solidFill>
                  <a:prstClr val="black"/>
                </a:solidFill>
                <a:cs typeface="Arial" panose="020B0604020202020204" pitchFamily="34" charset="0"/>
              </a:rPr>
              <a:t>              </a:t>
            </a:r>
            <a:r>
              <a:rPr lang="en-US" dirty="0" err="1" smtClean="0">
                <a:solidFill>
                  <a:prstClr val="black"/>
                </a:solidFill>
                <a:cs typeface="Arial" panose="020B0604020202020204" pitchFamily="34" charset="0"/>
              </a:rPr>
              <a:t>Aina</a:t>
            </a:r>
            <a:r>
              <a:rPr lang="en-US" dirty="0" smtClean="0">
                <a:solidFill>
                  <a:prstClr val="black"/>
                </a:solidFill>
                <a:cs typeface="Arial" panose="020B0604020202020204" pitchFamily="34" charset="0"/>
              </a:rPr>
              <a:t> Cohen   Ana Gonzalez </a:t>
            </a:r>
          </a:p>
        </p:txBody>
      </p:sp>
    </p:spTree>
    <p:extLst>
      <p:ext uri="{BB962C8B-B14F-4D97-AF65-F5344CB8AC3E}">
        <p14:creationId xmlns:p14="http://schemas.microsoft.com/office/powerpoint/2010/main" val="390244695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16905372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1340542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703761419"/>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830493" name="Chart" r:id="rId3" imgW="6659809" imgH="4008199" progId="MSGraph.Chart.8">
                  <p:embed followColorScheme="full"/>
                </p:oleObj>
              </mc:Choice>
              <mc:Fallback>
                <p:oleObj name="Chart" r:id="rId3" imgW="6659809" imgH="4008199"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331192223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solidFill>
                  <a:srgbClr val="FF0000"/>
                </a:solidFill>
              </a:rPr>
              <a:t>Beam Size	</a:t>
            </a:r>
            <a:r>
              <a:rPr lang="el-GR" sz="2400" dirty="0" smtClean="0">
                <a:solidFill>
                  <a:srgbClr val="FF0000"/>
                </a:solidFill>
              </a:rPr>
              <a:t>μ</a:t>
            </a:r>
            <a:r>
              <a:rPr lang="en-US" sz="2400" dirty="0" smtClean="0">
                <a:solidFill>
                  <a:srgbClr val="FF0000"/>
                </a:solidFill>
              </a:rPr>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2178043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000000"/>
                </a:solidFill>
              </a:rPr>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3764071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grpSp>
        <p:nvGrpSpPr>
          <p:cNvPr id="40" name="Group 39"/>
          <p:cNvGrpSpPr/>
          <p:nvPr/>
        </p:nvGrpSpPr>
        <p:grpSpPr>
          <a:xfrm rot="19738268">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4" name="Oval 3"/>
          <p:cNvSpPr/>
          <p:nvPr/>
        </p:nvSpPr>
        <p:spPr>
          <a:xfrm>
            <a:off x="5748407" y="2559291"/>
            <a:ext cx="6324600" cy="3635202"/>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13"/>
          <p:cNvSpPr>
            <a:spLocks noChangeArrowheads="1"/>
          </p:cNvSpPr>
          <p:nvPr/>
        </p:nvSpPr>
        <p:spPr bwMode="auto">
          <a:xfrm rot="5400000">
            <a:off x="7237211" y="4145812"/>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926" y="3796832"/>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714010" y="4149912"/>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37" name="Group 36"/>
          <p:cNvGrpSpPr/>
          <p:nvPr/>
        </p:nvGrpSpPr>
        <p:grpSpPr>
          <a:xfrm>
            <a:off x="-680871" y="3851204"/>
            <a:ext cx="3486624" cy="583681"/>
            <a:chOff x="-618549" y="4115025"/>
            <a:chExt cx="3486624" cy="583681"/>
          </a:xfrm>
        </p:grpSpPr>
        <p:cxnSp>
          <p:nvCxnSpPr>
            <p:cNvPr id="11" name="Straight Connector 10"/>
            <p:cNvCxnSpPr/>
            <p:nvPr/>
          </p:nvCxnSpPr>
          <p:spPr>
            <a:xfrm>
              <a:off x="-618549" y="437689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34390" y="4115025"/>
              <a:ext cx="1992630" cy="26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624" y="4698705"/>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6314" y="4454331"/>
              <a:ext cx="1871761" cy="24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13"/>
          <p:cNvSpPr>
            <a:spLocks noChangeArrowheads="1"/>
          </p:cNvSpPr>
          <p:nvPr/>
        </p:nvSpPr>
        <p:spPr bwMode="auto">
          <a:xfrm rot="5400000">
            <a:off x="2724760" y="3900341"/>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2754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729192" y="2160995"/>
            <a:ext cx="6324600" cy="4191000"/>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40" name="Group 39"/>
          <p:cNvGrpSpPr/>
          <p:nvPr/>
        </p:nvGrpSpPr>
        <p:grpSpPr>
          <a:xfrm rot="21570881">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sp>
        <p:nvSpPr>
          <p:cNvPr id="6" name="Rectangle 13"/>
          <p:cNvSpPr>
            <a:spLocks noChangeArrowheads="1"/>
          </p:cNvSpPr>
          <p:nvPr/>
        </p:nvSpPr>
        <p:spPr bwMode="auto">
          <a:xfrm rot="5400000">
            <a:off x="7237211" y="4613664"/>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133" y="4267128"/>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432745" y="4610896"/>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10" name="Group 9"/>
          <p:cNvGrpSpPr/>
          <p:nvPr/>
        </p:nvGrpSpPr>
        <p:grpSpPr>
          <a:xfrm>
            <a:off x="-561399" y="4537807"/>
            <a:ext cx="3492840" cy="362925"/>
            <a:chOff x="-561399" y="4537807"/>
            <a:chExt cx="3492840" cy="362925"/>
          </a:xfrm>
        </p:grpSpPr>
        <p:cxnSp>
          <p:nvCxnSpPr>
            <p:cNvPr id="11" name="Straight Connector 10"/>
            <p:cNvCxnSpPr/>
            <p:nvPr/>
          </p:nvCxnSpPr>
          <p:spPr>
            <a:xfrm>
              <a:off x="-561399" y="4578919"/>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1540" y="4537807"/>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7109" y="490073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9640" y="4859619"/>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13"/>
          <p:cNvSpPr>
            <a:spLocks noChangeArrowheads="1"/>
          </p:cNvSpPr>
          <p:nvPr/>
        </p:nvSpPr>
        <p:spPr bwMode="auto">
          <a:xfrm rot="7232613">
            <a:off x="2556149" y="4580637"/>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39944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283730988"/>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4981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418618424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77947982"/>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404534309"/>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59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latin typeface="Aria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mtClean="0">
                <a:solidFill>
                  <a:srgbClr val="000000"/>
                </a:solidFill>
                <a:latin typeface="Arial"/>
                <a:cs typeface="Arial" charset="0"/>
              </a:rPr>
              <a:t>Shoot the </a:t>
            </a:r>
            <a:r>
              <a:rPr lang="en-US" b="1" smtClean="0">
                <a:solidFill>
                  <a:srgbClr val="000000"/>
                </a:solidFill>
                <a:latin typeface="Arial"/>
                <a:cs typeface="Arial" charset="0"/>
              </a:rPr>
              <a:t>crystal</a:t>
            </a:r>
            <a:r>
              <a:rPr lang="en-US" smtClean="0">
                <a:solidFill>
                  <a:srgbClr val="000000"/>
                </a:solidFill>
                <a:latin typeface="Arial"/>
                <a:cs typeface="Arial" charset="0"/>
              </a:rPr>
              <a:t> (singular)</a:t>
            </a:r>
          </a:p>
        </p:txBody>
      </p:sp>
    </p:spTree>
    <p:extLst>
      <p:ext uri="{BB962C8B-B14F-4D97-AF65-F5344CB8AC3E}">
        <p14:creationId xmlns:p14="http://schemas.microsoft.com/office/powerpoint/2010/main" val="10540441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What is</a:t>
              </a:r>
            </a:p>
            <a:p>
              <a:r>
                <a:rPr lang="en-US" altLang="en-US"/>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chemeClr val="bg1"/>
                </a:solidFill>
              </a:rPr>
              <a:t>“mosaicity” with visible light</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23843409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324743117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272241270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71621930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352583352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54984906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351692291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797341567"/>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3534642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101444626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18965664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81652111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447836188"/>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sz="2400" b="1">
              <a:solidFill>
                <a:srgbClr val="333399"/>
              </a:solidFill>
              <a:latin typeface="Aria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Tree>
    <p:extLst>
      <p:ext uri="{BB962C8B-B14F-4D97-AF65-F5344CB8AC3E}">
        <p14:creationId xmlns:p14="http://schemas.microsoft.com/office/powerpoint/2010/main" val="22828502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36387423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22751418"/>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843205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794530559"/>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619143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3736417"/>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5275449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FF0000"/>
                </a:solidFill>
              </a:rPr>
              <a:t>Disorder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Background</a:t>
            </a:r>
          </a:p>
          <a:p>
            <a:pPr eaLnBrk="1" hangingPunct="1"/>
            <a:r>
              <a:rPr lang="en-US" altLang="en-US" sz="4000" dirty="0" smtClean="0"/>
              <a:t>Phases</a:t>
            </a:r>
          </a:p>
          <a:p>
            <a:pPr lvl="1" eaLnBrk="1" hangingPunct="1">
              <a:buFontTx/>
              <a:buNone/>
            </a:pPr>
            <a:r>
              <a:rPr lang="en-US" altLang="en-US" sz="3600" dirty="0" smtClean="0">
                <a:solidFill>
                  <a:srgbClr val="FF0000"/>
                </a:solidFill>
              </a:rPr>
              <a:t>Non-isomorphism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Vibration (beam, </a:t>
            </a:r>
            <a:r>
              <a:rPr lang="en-US" altLang="en-US" sz="3600" dirty="0" err="1" smtClean="0">
                <a:solidFill>
                  <a:srgbClr val="FF0000"/>
                </a:solidFill>
              </a:rPr>
              <a:t>xtal</a:t>
            </a:r>
            <a:r>
              <a:rPr lang="en-US" altLang="en-US" sz="3600" dirty="0" smtClean="0">
                <a:solidFill>
                  <a:srgbClr val="FF0000"/>
                </a:solidFill>
              </a:rPr>
              <a:t>, spindle, etc.)</a:t>
            </a:r>
          </a:p>
          <a:p>
            <a:pPr lvl="1" eaLnBrk="1" hangingPunct="1">
              <a:buFontTx/>
              <a:buNone/>
            </a:pPr>
            <a:r>
              <a:rPr lang="en-US" altLang="en-US" sz="3600" dirty="0" smtClean="0">
                <a:solidFill>
                  <a:srgbClr val="FF0000"/>
                </a:solidFill>
              </a:rPr>
              <a:t>Detector calibration</a:t>
            </a:r>
            <a:endParaRPr lang="en-US" altLang="en-US" sz="3200" dirty="0" smtClean="0">
              <a:solidFill>
                <a:srgbClr val="FF0000"/>
              </a:solidFill>
            </a:endParaRPr>
          </a:p>
        </p:txBody>
      </p:sp>
    </p:spTree>
    <p:extLst>
      <p:ext uri="{BB962C8B-B14F-4D97-AF65-F5344CB8AC3E}">
        <p14:creationId xmlns:p14="http://schemas.microsoft.com/office/powerpoint/2010/main" val="8092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0756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983373995"/>
      </p:ext>
    </p:extLst>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for µfocus:</a:t>
            </a:r>
            <a:endParaRPr lang="en-US" dirty="0"/>
          </a:p>
        </p:txBody>
      </p:sp>
      <p:sp>
        <p:nvSpPr>
          <p:cNvPr id="4" name="TextBox 3"/>
          <p:cNvSpPr txBox="1"/>
          <p:nvPr/>
        </p:nvSpPr>
        <p:spPr>
          <a:xfrm>
            <a:off x="3124941" y="2629412"/>
            <a:ext cx="3950563" cy="1200329"/>
          </a:xfrm>
          <a:prstGeom prst="rect">
            <a:avLst/>
          </a:prstGeom>
          <a:noFill/>
        </p:spPr>
        <p:txBody>
          <a:bodyPr wrap="square" rtlCol="0">
            <a:spAutoFit/>
          </a:bodyPr>
          <a:lstStyle/>
          <a:p>
            <a:pPr fontAlgn="auto">
              <a:spcBef>
                <a:spcPts val="0"/>
              </a:spcBef>
              <a:spcAft>
                <a:spcPts val="0"/>
              </a:spcAft>
            </a:pPr>
            <a:r>
              <a:rPr lang="en-US" sz="7200" dirty="0" smtClean="0">
                <a:solidFill>
                  <a:srgbClr val="000000"/>
                </a:solidFill>
                <a:latin typeface="Arial"/>
              </a:rPr>
              <a:t>10 µm</a:t>
            </a:r>
            <a:endParaRPr lang="en-US" sz="7200" dirty="0">
              <a:solidFill>
                <a:srgbClr val="000000"/>
              </a:solidFill>
              <a:latin typeface="Arial"/>
            </a:endParaRPr>
          </a:p>
        </p:txBody>
      </p:sp>
      <p:grpSp>
        <p:nvGrpSpPr>
          <p:cNvPr id="18" name="Group 17"/>
          <p:cNvGrpSpPr/>
          <p:nvPr/>
        </p:nvGrpSpPr>
        <p:grpSpPr>
          <a:xfrm>
            <a:off x="1145219" y="4706553"/>
            <a:ext cx="5752438" cy="1638300"/>
            <a:chOff x="1145219" y="4706553"/>
            <a:chExt cx="5752438" cy="1638300"/>
          </a:xfrm>
        </p:grpSpPr>
        <p:sp>
          <p:nvSpPr>
            <p:cNvPr id="5" name="Rectangle 2"/>
            <p:cNvSpPr>
              <a:spLocks noChangeArrowheads="1"/>
            </p:cNvSpPr>
            <p:nvPr/>
          </p:nvSpPr>
          <p:spPr bwMode="auto">
            <a:xfrm>
              <a:off x="2135818" y="5382828"/>
              <a:ext cx="4641921"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6" name="Rectangle 10"/>
            <p:cNvSpPr>
              <a:spLocks noChangeArrowheads="1"/>
            </p:cNvSpPr>
            <p:nvPr/>
          </p:nvSpPr>
          <p:spPr bwMode="auto">
            <a:xfrm>
              <a:off x="1145219" y="5154228"/>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7" name="Group 11"/>
            <p:cNvGrpSpPr>
              <a:grpSpLocks/>
            </p:cNvGrpSpPr>
            <p:nvPr/>
          </p:nvGrpSpPr>
          <p:grpSpPr bwMode="auto">
            <a:xfrm rot="5400000">
              <a:off x="6217413" y="5664609"/>
              <a:ext cx="1114425" cy="246063"/>
              <a:chOff x="1288" y="3758"/>
              <a:chExt cx="1410" cy="316"/>
            </a:xfrm>
          </p:grpSpPr>
          <p:sp>
            <p:nvSpPr>
              <p:cNvPr id="8"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13" name="Rectangle 17"/>
            <p:cNvSpPr>
              <a:spLocks noChangeAspect="1" noChangeArrowheads="1"/>
            </p:cNvSpPr>
            <p:nvPr/>
          </p:nvSpPr>
          <p:spPr bwMode="auto">
            <a:xfrm>
              <a:off x="2212019" y="5459028"/>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4" name="Rectangle 18"/>
            <p:cNvSpPr>
              <a:spLocks noChangeAspect="1" noChangeArrowheads="1"/>
            </p:cNvSpPr>
            <p:nvPr/>
          </p:nvSpPr>
          <p:spPr bwMode="auto">
            <a:xfrm>
              <a:off x="2212019" y="4706553"/>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5" name="TextBox 14"/>
            <p:cNvSpPr txBox="1"/>
            <p:nvPr/>
          </p:nvSpPr>
          <p:spPr>
            <a:xfrm>
              <a:off x="3974255" y="5702645"/>
              <a:ext cx="1024639"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 mm</a:t>
              </a:r>
              <a:endParaRPr lang="en-US" dirty="0">
                <a:solidFill>
                  <a:srgbClr val="000000"/>
                </a:solidFill>
                <a:latin typeface="Arial"/>
              </a:endParaRPr>
            </a:p>
          </p:txBody>
        </p:sp>
        <p:sp>
          <p:nvSpPr>
            <p:cNvPr id="16" name="AutoShape 4"/>
            <p:cNvSpPr>
              <a:spLocks noChangeArrowheads="1"/>
            </p:cNvSpPr>
            <p:nvPr/>
          </p:nvSpPr>
          <p:spPr bwMode="auto">
            <a:xfrm rot="16200000">
              <a:off x="3921144" y="3035248"/>
              <a:ext cx="642937" cy="4774359"/>
            </a:xfrm>
            <a:prstGeom prst="triangle">
              <a:avLst>
                <a:gd name="adj" fmla="val 50000"/>
              </a:avLst>
            </a:prstGeom>
            <a:solidFill>
              <a:srgbClr val="92D050"/>
            </a:solidFill>
            <a:ln>
              <a:noFill/>
            </a:ln>
            <a:effectLst/>
            <a:extLst/>
          </p:spPr>
          <p:txBody>
            <a:bodyPr wrap="none" anchor="ctr"/>
            <a:lstStyle/>
            <a:p>
              <a:pPr fontAlgn="auto">
                <a:spcBef>
                  <a:spcPts val="0"/>
                </a:spcBef>
                <a:spcAft>
                  <a:spcPts val="0"/>
                </a:spcAft>
              </a:pPr>
              <a:endParaRPr lang="en-US">
                <a:solidFill>
                  <a:srgbClr val="000000"/>
                </a:solidFill>
                <a:latin typeface="Arial"/>
              </a:endParaRPr>
            </a:p>
          </p:txBody>
        </p:sp>
        <p:sp>
          <p:nvSpPr>
            <p:cNvPr id="17" name="TextBox 16"/>
            <p:cNvSpPr txBox="1"/>
            <p:nvPr/>
          </p:nvSpPr>
          <p:spPr>
            <a:xfrm>
              <a:off x="4873542" y="5232515"/>
              <a:ext cx="1778051"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a:t>
              </a:r>
              <a:r>
                <a:rPr lang="en-US" dirty="0" err="1" smtClean="0">
                  <a:solidFill>
                    <a:srgbClr val="000000"/>
                  </a:solidFill>
                  <a:latin typeface="Arial"/>
                </a:rPr>
                <a:t>mrad</a:t>
              </a:r>
              <a:r>
                <a:rPr lang="en-US" dirty="0" smtClean="0">
                  <a:solidFill>
                    <a:srgbClr val="000000"/>
                  </a:solidFill>
                  <a:latin typeface="Arial"/>
                </a:rPr>
                <a:t> =0.06°</a:t>
              </a:r>
              <a:endParaRPr lang="en-US" dirty="0">
                <a:solidFill>
                  <a:srgbClr val="000000"/>
                </a:solidFill>
                <a:latin typeface="Arial"/>
              </a:endParaRPr>
            </a:p>
          </p:txBody>
        </p:sp>
      </p:grpSp>
    </p:spTree>
    <p:extLst>
      <p:ext uri="{BB962C8B-B14F-4D97-AF65-F5344CB8AC3E}">
        <p14:creationId xmlns:p14="http://schemas.microsoft.com/office/powerpoint/2010/main" val="3384220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endParaRPr lang="en-US" sz="2400" dirty="0">
              <a:solidFill>
                <a:srgbClr val="C00000"/>
              </a:solidFill>
              <a:cs typeface="Arial" charset="0"/>
            </a:endParaRPr>
          </a:p>
        </p:txBody>
      </p:sp>
    </p:spTree>
    <p:extLst>
      <p:ext uri="{BB962C8B-B14F-4D97-AF65-F5344CB8AC3E}">
        <p14:creationId xmlns:p14="http://schemas.microsoft.com/office/powerpoint/2010/main" val="209552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992218"/>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839705"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Tree>
    <p:extLst>
      <p:ext uri="{BB962C8B-B14F-4D97-AF65-F5344CB8AC3E}">
        <p14:creationId xmlns:p14="http://schemas.microsoft.com/office/powerpoint/2010/main" val="2554793190"/>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808080"/>
                </a:solidFill>
              </a:rPr>
              <a:t>   Shoot nothing but the crystal</a:t>
            </a:r>
          </a:p>
          <a:p>
            <a:pPr lvl="1" fontAlgn="auto">
              <a:lnSpc>
                <a:spcPct val="130000"/>
              </a:lnSpc>
              <a:spcBef>
                <a:spcPts val="0"/>
              </a:spcBef>
              <a:spcAft>
                <a:spcPts val="0"/>
              </a:spcAft>
              <a:buFontTx/>
              <a:buAutoNum type="arabicPeriod"/>
            </a:pPr>
            <a:r>
              <a:rPr lang="en-US" sz="360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011297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Tree>
    <p:extLst>
      <p:ext uri="{BB962C8B-B14F-4D97-AF65-F5344CB8AC3E}">
        <p14:creationId xmlns:p14="http://schemas.microsoft.com/office/powerpoint/2010/main" val="2214283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detector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94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smtClean="0">
                <a:solidFill>
                  <a:srgbClr val="000000"/>
                </a:solidFill>
                <a:cs typeface="Arial" charset="0"/>
              </a:rPr>
              <a:t>real estate is</a:t>
            </a:r>
          </a:p>
          <a:p>
            <a:pPr eaLnBrk="1" hangingPunct="1"/>
            <a:r>
              <a:rPr lang="en-US" sz="2800" smtClean="0">
                <a:solidFill>
                  <a:srgbClr val="000000"/>
                </a:solidFill>
                <a:cs typeface="Arial" charset="0"/>
              </a:rPr>
              <a:t>expensive</a:t>
            </a:r>
          </a:p>
          <a:p>
            <a:pPr eaLnBrk="1" hangingPunct="1"/>
            <a:endParaRPr lang="en-US" sz="2800" smtClean="0">
              <a:solidFill>
                <a:srgbClr val="000000"/>
              </a:solidFill>
              <a:cs typeface="Arial" charset="0"/>
            </a:endParaRPr>
          </a:p>
          <a:p>
            <a:pPr eaLnBrk="1" hangingPunct="1"/>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26097280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mtClean="0">
                <a:solidFill>
                  <a:srgbClr val="000000"/>
                </a:solidFill>
                <a:latin typeface="Arial"/>
                <a:cs typeface="Arial" charset="0"/>
              </a:rPr>
              <a:t>Pflugrath, J. W. (1999)."The finer things in X-ray diffraction data collection", </a:t>
            </a:r>
            <a:r>
              <a:rPr lang="en-US" i="1" smtClean="0">
                <a:solidFill>
                  <a:srgbClr val="000000"/>
                </a:solidFill>
                <a:latin typeface="Arial"/>
                <a:cs typeface="Arial" charset="0"/>
              </a:rPr>
              <a:t>Acta Cryst. D</a:t>
            </a:r>
            <a:r>
              <a:rPr lang="en-US" smtClean="0">
                <a:solidFill>
                  <a:srgbClr val="000000"/>
                </a:solidFill>
                <a:latin typeface="Arial"/>
                <a:cs typeface="Arial" charset="0"/>
              </a:rPr>
              <a:t> </a:t>
            </a:r>
            <a:r>
              <a:rPr lang="en-US" b="1" smtClean="0">
                <a:solidFill>
                  <a:srgbClr val="000000"/>
                </a:solidFill>
                <a:latin typeface="Arial"/>
                <a:cs typeface="Arial" charset="0"/>
              </a:rPr>
              <a:t>55</a:t>
            </a:r>
            <a:r>
              <a:rPr lang="en-US" smtClean="0">
                <a:solidFill>
                  <a:srgbClr val="000000"/>
                </a:solidFill>
                <a:latin typeface="Aria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96227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08789752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mtClean="0">
              <a:solidFill>
                <a:srgbClr val="000000"/>
              </a:solidFill>
              <a:latin typeface="Aria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31516"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hangingPunct="1"/>
            <a:r>
              <a:rPr lang="en-US" smtClean="0">
                <a:solidFill>
                  <a:srgbClr val="000000"/>
                </a:solidFill>
                <a:latin typeface="Times New Roman" pitchFamily="18" charset="0"/>
                <a:cs typeface="Arial" charset="0"/>
              </a:rPr>
              <a:t>	reference image (ADU)</a:t>
            </a:r>
          </a:p>
          <a:p>
            <a:pPr eaLnBrk="1" hangingPunct="1"/>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hangingPunct="1"/>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hangingPunct="1"/>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hangingPunct="1"/>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454764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3790792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PAD full vs partial</a:t>
            </a:r>
            <a:endParaRPr lang="en-US" altLang="en-US" dirty="0"/>
          </a:p>
        </p:txBody>
      </p:sp>
      <p:graphicFrame>
        <p:nvGraphicFramePr>
          <p:cNvPr id="3075" name="Object 3"/>
          <p:cNvGraphicFramePr>
            <a:graphicFrameLocks noChangeAspect="1"/>
          </p:cNvGraphicFramePr>
          <p:nvPr>
            <p:extLst>
              <p:ext uri="{D42A27DB-BD31-4B8C-83A1-F6EECF244321}">
                <p14:modId xmlns:p14="http://schemas.microsoft.com/office/powerpoint/2010/main" val="232867952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072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118002" y="6057900"/>
            <a:ext cx="1603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iteration</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1240767" y="3064203"/>
            <a:ext cx="3280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Summed intensity</a:t>
            </a:r>
            <a:endParaRPr lang="en-US" altLang="en-US" sz="2800" b="1" dirty="0">
              <a:solidFill>
                <a:srgbClr val="000000"/>
              </a:solidFill>
              <a:latin typeface="Arial"/>
              <a:cs typeface="Arial" charset="0"/>
            </a:endParaRPr>
          </a:p>
        </p:txBody>
      </p:sp>
    </p:spTree>
    <p:extLst>
      <p:ext uri="{BB962C8B-B14F-4D97-AF65-F5344CB8AC3E}">
        <p14:creationId xmlns:p14="http://schemas.microsoft.com/office/powerpoint/2010/main" val="3989907358"/>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3456145481"/>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41750"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solidFill>
                  <a:srgbClr val="000000"/>
                </a:solidFill>
              </a:rPr>
              <a:t>PILATUS</a:t>
            </a:r>
          </a:p>
          <a:p>
            <a:r>
              <a:rPr lang="en-US" sz="2800" b="1" dirty="0" smtClean="0">
                <a:solidFill>
                  <a:srgbClr val="FF0000"/>
                </a:solidFill>
              </a:rPr>
              <a:t>&gt;0.2 s/frame</a:t>
            </a:r>
          </a:p>
          <a:p>
            <a:r>
              <a:rPr lang="en-US" sz="2800" b="1" dirty="0" smtClean="0">
                <a:solidFill>
                  <a:srgbClr val="000000"/>
                </a:solidFill>
              </a:rPr>
              <a:t>EIGER</a:t>
            </a:r>
          </a:p>
          <a:p>
            <a:r>
              <a:rPr lang="en-US" sz="2800" b="1" dirty="0" smtClean="0">
                <a:solidFill>
                  <a:srgbClr val="FF0000"/>
                </a:solidFill>
              </a:rPr>
              <a:t>&gt;0.0003 s/frame</a:t>
            </a:r>
          </a:p>
        </p:txBody>
      </p:sp>
    </p:spTree>
    <p:extLst>
      <p:ext uri="{BB962C8B-B14F-4D97-AF65-F5344CB8AC3E}">
        <p14:creationId xmlns:p14="http://schemas.microsoft.com/office/powerpoint/2010/main" val="45999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364566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227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49982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535153"/>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842774"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2923134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10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300551243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94940253"/>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843799" name="Chart" r:id="rId3" imgW="5692246" imgH="3703320" progId="MSGraph.Chart.8">
                  <p:embed followColorScheme="full"/>
                </p:oleObj>
              </mc:Choice>
              <mc:Fallback>
                <p:oleObj name="Chart" r:id="rId3" imgW="5692246" imgH="370332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Required signal-to-noise (I/</a:t>
            </a:r>
            <a:r>
              <a:rPr lang="el-GR" altLang="en-US" sz="2800" b="1" dirty="0" smtClean="0">
                <a:solidFill>
                  <a:prstClr val="black"/>
                </a:solidFill>
                <a:latin typeface="Arial" panose="020B0604020202020204" pitchFamily="34" charset="0"/>
                <a:cs typeface="Arial" charset="0"/>
              </a:rPr>
              <a:t>σ</a:t>
            </a:r>
            <a:r>
              <a:rPr lang="en-US" altLang="en-US" sz="2800" b="1" dirty="0" smtClean="0">
                <a:solidFill>
                  <a:prstClr val="black"/>
                </a:solidFill>
                <a:latin typeface="Arial" panose="020B0604020202020204" pitchFamily="34" charset="0"/>
                <a:cs typeface="Arial" charset="0"/>
              </a:rPr>
              <a:t>)</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Solve-able proteins (%)</a:t>
            </a:r>
            <a:endParaRPr lang="en-US" altLang="en-US" sz="2800" b="1" dirty="0">
              <a:solidFill>
                <a:prstClr val="black"/>
              </a:solidFill>
              <a:latin typeface="Arial" panose="020B0604020202020204" pitchFamily="34" charset="0"/>
              <a:cs typeface="Arial"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cs typeface="Arial" panose="020B0604020202020204" pitchFamily="34" charset="0"/>
                </a:rPr>
                <a:t>CCD</a:t>
              </a:r>
            </a:p>
            <a:p>
              <a:pPr algn="ctr" fontAlgn="auto">
                <a:spcBef>
                  <a:spcPts val="0"/>
                </a:spcBef>
                <a:spcAft>
                  <a:spcPts val="0"/>
                </a:spcAft>
              </a:pPr>
              <a:r>
                <a:rPr lang="en-US" sz="2000" b="1" dirty="0">
                  <a:solidFill>
                    <a:prstClr val="black"/>
                  </a:solidFill>
                  <a:cs typeface="Arial" panose="020B0604020202020204" pitchFamily="34" charset="0"/>
                </a:rPr>
                <a:t>o</a:t>
              </a:r>
              <a:r>
                <a:rPr lang="en-US" sz="2000" b="1" dirty="0" smtClean="0">
                  <a:solidFill>
                    <a:prstClr val="black"/>
                  </a:solidFill>
                  <a:cs typeface="Arial" panose="020B0604020202020204" pitchFamily="34" charset="0"/>
                </a:rPr>
                <a:t>ld Pilatus</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Best</a:t>
              </a:r>
              <a:endParaRPr lang="en-US" sz="2400" b="1" dirty="0">
                <a:solidFill>
                  <a:prstClr val="black"/>
                </a:solidFill>
                <a:cs typeface="Arial" panose="020B0604020202020204" pitchFamily="34" charset="0"/>
              </a:endParaRPr>
            </a:p>
            <a:p>
              <a:pPr algn="ctr" fontAlgn="auto">
                <a:spcBef>
                  <a:spcPts val="0"/>
                </a:spcBef>
                <a:spcAft>
                  <a:spcPts val="0"/>
                </a:spcAft>
              </a:pPr>
              <a:r>
                <a:rPr lang="en-US" sz="2400" b="1" dirty="0" smtClean="0">
                  <a:solidFill>
                    <a:prstClr val="black"/>
                  </a:solidFill>
                  <a:cs typeface="Arial" panose="020B0604020202020204" pitchFamily="34" charset="0"/>
                </a:rPr>
                <a:t>Pilatus</a:t>
              </a: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0164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fontAlgn="auto">
                <a:spcBef>
                  <a:spcPts val="0"/>
                </a:spcBef>
                <a:spcAft>
                  <a:spcPts val="0"/>
                </a:spcAft>
              </a:pPr>
              <a:r>
                <a:rPr lang="en-US" sz="3600" dirty="0" err="1">
                  <a:solidFill>
                    <a:prstClr val="black"/>
                  </a:solidFill>
                  <a:cs typeface="Arial" panose="020B0604020202020204" pitchFamily="34" charset="0"/>
                </a:rPr>
                <a:t>sqrt</a:t>
              </a:r>
              <a:r>
                <a:rPr lang="en-US" sz="3600" dirty="0">
                  <a:solidFill>
                    <a:prstClr val="black"/>
                  </a:solidFill>
                  <a:cs typeface="Arial" panose="020B0604020202020204" pitchFamily="34" charset="0"/>
                </a:rPr>
                <a:t>(1,000,000)</a:t>
              </a:r>
            </a:p>
            <a:p>
              <a:pPr algn="ctr" fontAlgn="auto">
                <a:spcBef>
                  <a:spcPts val="0"/>
                </a:spcBef>
                <a:spcAft>
                  <a:spcPts val="0"/>
                </a:spcAft>
              </a:pPr>
              <a:r>
                <a:rPr lang="en-US" sz="3600" dirty="0">
                  <a:solidFill>
                    <a:prstClr val="black"/>
                  </a:solidFill>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fontAlgn="auto">
                  <a:spcBef>
                    <a:spcPts val="0"/>
                  </a:spcBef>
                  <a:spcAft>
                    <a:spcPts val="0"/>
                  </a:spcAft>
                </a:pPr>
                <a:r>
                  <a:rPr lang="en-US" sz="3200" dirty="0" err="1">
                    <a:solidFill>
                      <a:prstClr val="black"/>
                    </a:solidFill>
                    <a:cs typeface="Arial" panose="020B0604020202020204" pitchFamily="34" charset="0"/>
                  </a:rPr>
                  <a:t>sqrt</a:t>
                </a:r>
                <a:r>
                  <a:rPr lang="en-US" sz="3200" dirty="0">
                    <a:solidFill>
                      <a:prstClr val="black"/>
                    </a:solidFill>
                    <a:cs typeface="Arial" panose="020B0604020202020204" pitchFamily="34" charset="0"/>
                  </a:rPr>
                  <a:t>(1,000)</a:t>
                </a:r>
              </a:p>
              <a:p>
                <a:pPr algn="ctr" fontAlgn="auto">
                  <a:spcBef>
                    <a:spcPts val="0"/>
                  </a:spcBef>
                  <a:spcAft>
                    <a:spcPts val="0"/>
                  </a:spcAft>
                </a:pPr>
                <a:r>
                  <a:rPr lang="en-US" sz="3200" dirty="0">
                    <a:solidFill>
                      <a:prstClr val="black"/>
                    </a:solidFill>
                    <a:cs typeface="Arial" panose="020B0604020202020204" pitchFamily="34" charset="0"/>
                  </a:rPr>
                  <a:t>1,000</a:t>
                </a: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cs typeface="Arial" panose="020B0604020202020204" pitchFamily="34" charset="0"/>
                </a:rPr>
                <a:t>&gt; 1000             is a waste!</a:t>
              </a: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fontAlgn="auto">
                  <a:spcBef>
                    <a:spcPts val="0"/>
                  </a:spcBef>
                  <a:spcAft>
                    <a:spcPts val="0"/>
                  </a:spcAft>
                </a:pPr>
                <a:r>
                  <a:rPr lang="en-US" sz="3200" dirty="0">
                    <a:solidFill>
                      <a:prstClr val="black"/>
                    </a:solidFill>
                    <a:cs typeface="Arial" panose="020B0604020202020204" pitchFamily="34" charset="0"/>
                  </a:rPr>
                  <a:t>photon</a:t>
                </a:r>
              </a:p>
              <a:p>
                <a:pPr algn="ctr" fontAlgn="auto">
                  <a:spcBef>
                    <a:spcPts val="0"/>
                  </a:spcBef>
                  <a:spcAft>
                    <a:spcPts val="0"/>
                  </a:spcAft>
                </a:pPr>
                <a:r>
                  <a:rPr lang="en-US" sz="3200" dirty="0">
                    <a:solidFill>
                      <a:prstClr val="black"/>
                    </a:solidFill>
                    <a:cs typeface="Arial" panose="020B0604020202020204" pitchFamily="34" charset="0"/>
                  </a:rPr>
                  <a:t>spot</a:t>
                </a: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pPr fontAlgn="auto">
              <a:spcBef>
                <a:spcPts val="0"/>
              </a:spcBef>
              <a:spcAft>
                <a:spcPts val="0"/>
              </a:spcAft>
            </a:pPr>
            <a:r>
              <a:rPr lang="en-US" sz="2800" b="1" dirty="0">
                <a:solidFill>
                  <a:srgbClr val="006600"/>
                </a:solidFill>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pPr fontAlgn="auto">
              <a:spcBef>
                <a:spcPts val="0"/>
              </a:spcBef>
              <a:spcAft>
                <a:spcPts val="0"/>
              </a:spcAft>
            </a:pPr>
            <a:r>
              <a:rPr lang="en-US" sz="2800" b="1" dirty="0">
                <a:solidFill>
                  <a:srgbClr val="C00000"/>
                </a:solidFill>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ISa</a:t>
            </a:r>
            <a:r>
              <a:rPr lang="en-US" sz="3600" dirty="0">
                <a:solidFill>
                  <a:srgbClr val="4F81BD">
                    <a:lumMod val="75000"/>
                  </a:srgbClr>
                </a:solidFill>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R</a:t>
            </a:r>
            <a:r>
              <a:rPr lang="en-US" sz="3600" baseline="-25000" dirty="0" err="1">
                <a:solidFill>
                  <a:srgbClr val="4F81BD">
                    <a:lumMod val="75000"/>
                  </a:srgbClr>
                </a:solidFill>
                <a:cs typeface="Arial" panose="020B0604020202020204" pitchFamily="34" charset="0"/>
              </a:rPr>
              <a:t>meas</a:t>
            </a:r>
            <a:r>
              <a:rPr lang="en-US" sz="3600" baseline="-25000" dirty="0">
                <a:solidFill>
                  <a:srgbClr val="4F81BD">
                    <a:lumMod val="75000"/>
                  </a:srgbClr>
                </a:solidFill>
                <a:cs typeface="Arial" panose="020B0604020202020204" pitchFamily="34" charset="0"/>
              </a:rPr>
              <a:t> </a:t>
            </a:r>
            <a:r>
              <a:rPr lang="en-US" sz="3600" dirty="0">
                <a:solidFill>
                  <a:srgbClr val="4F81BD">
                    <a:lumMod val="75000"/>
                  </a:srgbClr>
                </a:solidFill>
                <a:cs typeface="Arial" panose="020B0604020202020204" pitchFamily="34" charset="0"/>
              </a:rPr>
              <a:t>≈ 0.1% ?</a:t>
            </a: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ISa</a:t>
              </a:r>
              <a:r>
                <a:rPr lang="en-US" sz="3600" dirty="0">
                  <a:solidFill>
                    <a:srgbClr val="4F81BD">
                      <a:lumMod val="75000"/>
                    </a:srgbClr>
                  </a:solidFill>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cs typeface="Arial" panose="020B0604020202020204" pitchFamily="34" charset="0"/>
                </a:rPr>
                <a:t>R</a:t>
              </a:r>
              <a:r>
                <a:rPr lang="en-US" sz="3600" baseline="-25000" dirty="0" err="1">
                  <a:solidFill>
                    <a:srgbClr val="4F81BD">
                      <a:lumMod val="75000"/>
                    </a:srgbClr>
                  </a:solidFill>
                  <a:cs typeface="Arial" panose="020B0604020202020204" pitchFamily="34" charset="0"/>
                </a:rPr>
                <a:t>meas</a:t>
              </a:r>
              <a:r>
                <a:rPr lang="en-US" sz="3600" baseline="-25000" dirty="0">
                  <a:solidFill>
                    <a:srgbClr val="4F81BD">
                      <a:lumMod val="75000"/>
                    </a:srgbClr>
                  </a:solidFill>
                  <a:cs typeface="Arial" panose="020B0604020202020204" pitchFamily="34" charset="0"/>
                </a:rPr>
                <a:t> =</a:t>
              </a:r>
              <a:r>
                <a:rPr lang="en-US" sz="3600" dirty="0">
                  <a:solidFill>
                    <a:srgbClr val="4F81BD">
                      <a:lumMod val="75000"/>
                    </a:srgbClr>
                  </a:solidFill>
                  <a:cs typeface="Arial" panose="020B0604020202020204" pitchFamily="34" charset="0"/>
                </a:rPr>
                <a:t> ≈ 3%</a:t>
              </a: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4143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635523783"/>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2542475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7797884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r>
              <a:rPr lang="en-US" dirty="0" smtClean="0">
                <a:solidFill>
                  <a:srgbClr val="000000"/>
                </a:solidFill>
                <a:latin typeface="Arial" charset="0"/>
                <a:cs typeface="Arial" charset="0"/>
              </a:rPr>
              <a:t>Knott </a:t>
            </a:r>
            <a:r>
              <a:rPr lang="en-US" i="1" dirty="0" smtClean="0">
                <a:solidFill>
                  <a:srgbClr val="000000"/>
                </a:solidFill>
                <a:latin typeface="Arial" charset="0"/>
                <a:cs typeface="Arial" charset="0"/>
              </a:rPr>
              <a:t>et al. </a:t>
            </a:r>
            <a:r>
              <a:rPr lang="en-US" dirty="0" smtClean="0">
                <a:solidFill>
                  <a:srgbClr val="000000"/>
                </a:solidFill>
                <a:latin typeface="Arial" charset="0"/>
                <a:cs typeface="Arial" charset="0"/>
              </a:rPr>
              <a:t>(2017</a:t>
            </a:r>
            <a:r>
              <a:rPr lang="en-US" dirty="0">
                <a:solidFill>
                  <a:srgbClr val="000000"/>
                </a:solidFill>
                <a:latin typeface="Arial" charset="0"/>
                <a:cs typeface="Arial" charset="0"/>
              </a:rPr>
              <a:t>). "Guide-bound </a:t>
            </a:r>
            <a:r>
              <a:rPr lang="en-US" dirty="0" smtClean="0">
                <a:solidFill>
                  <a:srgbClr val="000000"/>
                </a:solidFill>
                <a:latin typeface="Arial" charset="0"/>
                <a:cs typeface="Arial" charset="0"/>
              </a:rPr>
              <a:t>CRISPR-Cas13a." </a:t>
            </a:r>
            <a:r>
              <a:rPr lang="en-US" u="sng" dirty="0">
                <a:solidFill>
                  <a:srgbClr val="000000"/>
                </a:solidFill>
                <a:latin typeface="Arial" charset="0"/>
                <a:cs typeface="Arial" charset="0"/>
              </a:rPr>
              <a:t>Nature </a:t>
            </a:r>
            <a:r>
              <a:rPr lang="en-US" u="sng" dirty="0" smtClean="0">
                <a:solidFill>
                  <a:srgbClr val="000000"/>
                </a:solidFill>
                <a:latin typeface="Arial" charset="0"/>
                <a:cs typeface="Arial" charset="0"/>
              </a:rPr>
              <a:t>S&amp;MB </a:t>
            </a:r>
            <a:r>
              <a:rPr lang="en-US" b="1" u="sng" dirty="0" smtClean="0">
                <a:solidFill>
                  <a:srgbClr val="000000"/>
                </a:solidFill>
                <a:latin typeface="Arial" charset="0"/>
                <a:cs typeface="Arial" charset="0"/>
              </a:rPr>
              <a:t>online</a:t>
            </a:r>
            <a:endParaRPr lang="en-US" dirty="0">
              <a:solidFill>
                <a:srgbClr val="000000"/>
              </a:solidFill>
              <a:latin typeface="Arial" charset="0"/>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20565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721282090"/>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fontAlgn="auto">
              <a:spcBef>
                <a:spcPts val="0"/>
              </a:spcBef>
              <a:spcAft>
                <a:spcPts val="0"/>
              </a:spcAft>
            </a:pP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3019782362"/>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7557352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900705109"/>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385315062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232120150"/>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2540"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014102"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a:t>
            </a:r>
            <a:r>
              <a:rPr lang="en-US" altLang="en-US" sz="2800" b="1" dirty="0" smtClean="0">
                <a:solidFill>
                  <a:srgbClr val="000000"/>
                </a:solidFill>
                <a:cs typeface="Arial" pitchFamily="34" charset="0"/>
              </a:rPr>
              <a:t>not Selenium</a:t>
            </a:r>
            <a:endParaRPr lang="en-US" altLang="en-US" sz="2800" b="1" dirty="0">
              <a:solidFill>
                <a:srgbClr val="000000"/>
              </a:solidFill>
              <a:cs typeface="Arial" pitchFamily="34" charset="0"/>
            </a:endParaRP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80739951"/>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934069984"/>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688767616"/>
      </p:ext>
    </p:extLst>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3187842"/>
      </p:ext>
    </p:extLst>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844823"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239610486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03127670"/>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173222579"/>
              </p:ext>
            </p:extLst>
          </p:nvPr>
        </p:nvGraphicFramePr>
        <p:xfrm>
          <a:off x="399245" y="483255"/>
          <a:ext cx="8665380" cy="5363753"/>
        </p:xfrm>
        <a:graphic>
          <a:graphicData uri="http://schemas.openxmlformats.org/presentationml/2006/ole">
            <mc:AlternateContent xmlns:mc="http://schemas.openxmlformats.org/markup-compatibility/2006">
              <mc:Choice xmlns:v="urn:schemas-microsoft-com:vml" Requires="v">
                <p:oleObj spid="_x0000_s845847" name="Chart" r:id="rId3" imgW="5692246" imgH="3931873" progId="MSGraph.Chart.8">
                  <p:embed followColorScheme="full"/>
                </p:oleObj>
              </mc:Choice>
              <mc:Fallback>
                <p:oleObj name="Chart" r:id="rId3" imgW="5692246" imgH="3931873" progId="MSGraph.Chart.8">
                  <p:embed followColorScheme="full"/>
                  <p:pic>
                    <p:nvPicPr>
                      <p:cNvPr id="0" name=""/>
                      <p:cNvPicPr>
                        <a:picLocks noChangeAspect="1" noChangeArrowheads="1"/>
                      </p:cNvPicPr>
                      <p:nvPr/>
                    </p:nvPicPr>
                    <p:blipFill>
                      <a:blip r:embed="rId4"/>
                      <a:srcRect/>
                      <a:stretch>
                        <a:fillRect/>
                      </a:stretch>
                    </p:blipFill>
                    <p:spPr bwMode="auto">
                      <a:xfrm>
                        <a:off x="399245" y="483255"/>
                        <a:ext cx="8665380" cy="536375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447800" y="5715000"/>
            <a:ext cx="2977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FOM from “</a:t>
            </a:r>
            <a:r>
              <a:rPr lang="en-US" altLang="en-US" sz="2800" b="1" dirty="0" err="1" smtClean="0">
                <a:solidFill>
                  <a:prstClr val="black"/>
                </a:solidFill>
              </a:rPr>
              <a:t>dm</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74500" y="2984803"/>
            <a:ext cx="4217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Correlation to final map</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00"/>
                </a:solidFill>
                <a:latin typeface="Arial"/>
              </a:rPr>
              <a:t>XFEL Phasing success vs Figure of Merit</a:t>
            </a:r>
            <a:endParaRPr lang="en-US" sz="3600" dirty="0">
              <a:solidFill>
                <a:srgbClr val="000000"/>
              </a:solidFill>
              <a:latin typeface="Arial"/>
            </a:endParaRPr>
          </a:p>
        </p:txBody>
      </p:sp>
      <p:cxnSp>
        <p:nvCxnSpPr>
          <p:cNvPr id="14" name="Straight Connector 13"/>
          <p:cNvCxnSpPr/>
          <p:nvPr/>
        </p:nvCxnSpPr>
        <p:spPr>
          <a:xfrm>
            <a:off x="7418231" y="1159099"/>
            <a:ext cx="0" cy="3567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488668"/>
            <a:ext cx="10683025" cy="369332"/>
          </a:xfrm>
          <a:prstGeom prst="rect">
            <a:avLst/>
          </a:prstGeom>
        </p:spPr>
        <p:txBody>
          <a:bodyPr wrap="square">
            <a:spAutoFit/>
          </a:bodyPr>
          <a:lstStyle/>
          <a:p>
            <a:pPr fontAlgn="auto">
              <a:spcBef>
                <a:spcPts val="0"/>
              </a:spcBef>
              <a:spcAft>
                <a:spcPts val="0"/>
              </a:spcAft>
            </a:pPr>
            <a:r>
              <a:rPr lang="en-US" dirty="0">
                <a:solidFill>
                  <a:srgbClr val="000000"/>
                </a:solidFill>
                <a:latin typeface="Arial"/>
              </a:rPr>
              <a:t>Hunter </a:t>
            </a:r>
            <a:r>
              <a:rPr lang="en-US" dirty="0" smtClean="0">
                <a:solidFill>
                  <a:srgbClr val="000000"/>
                </a:solidFill>
                <a:latin typeface="Arial"/>
              </a:rPr>
              <a:t>et al. (2016</a:t>
            </a:r>
            <a:r>
              <a:rPr lang="en-US" dirty="0">
                <a:solidFill>
                  <a:srgbClr val="000000"/>
                </a:solidFill>
                <a:latin typeface="Arial"/>
              </a:rPr>
              <a:t>)."</a:t>
            </a:r>
            <a:r>
              <a:rPr lang="en-US" dirty="0" smtClean="0">
                <a:solidFill>
                  <a:srgbClr val="000000"/>
                </a:solidFill>
                <a:latin typeface="Arial"/>
              </a:rPr>
              <a:t>Selenium </a:t>
            </a:r>
            <a:r>
              <a:rPr lang="en-US" dirty="0">
                <a:solidFill>
                  <a:srgbClr val="000000"/>
                </a:solidFill>
                <a:latin typeface="Arial"/>
              </a:rPr>
              <a:t>anomalous </a:t>
            </a:r>
            <a:r>
              <a:rPr lang="en-US" dirty="0" smtClean="0">
                <a:solidFill>
                  <a:srgbClr val="000000"/>
                </a:solidFill>
                <a:latin typeface="Arial"/>
              </a:rPr>
              <a:t>phasing XFEL", </a:t>
            </a:r>
            <a:r>
              <a:rPr lang="en-US" i="1" dirty="0">
                <a:solidFill>
                  <a:srgbClr val="000000"/>
                </a:solidFill>
                <a:latin typeface="Arial"/>
              </a:rPr>
              <a:t>Nature C</a:t>
            </a:r>
            <a:r>
              <a:rPr lang="en-US" i="1" dirty="0" smtClean="0">
                <a:solidFill>
                  <a:srgbClr val="000000"/>
                </a:solidFill>
                <a:latin typeface="Arial"/>
              </a:rPr>
              <a:t>omm.</a:t>
            </a:r>
            <a:r>
              <a:rPr lang="en-US" dirty="0" smtClean="0">
                <a:solidFill>
                  <a:srgbClr val="000000"/>
                </a:solidFill>
                <a:latin typeface="Arial"/>
              </a:rPr>
              <a:t> </a:t>
            </a:r>
            <a:r>
              <a:rPr lang="en-US" b="1" dirty="0">
                <a:solidFill>
                  <a:srgbClr val="000000"/>
                </a:solidFill>
                <a:latin typeface="Arial"/>
              </a:rPr>
              <a:t>7</a:t>
            </a:r>
            <a:r>
              <a:rPr lang="en-US" dirty="0">
                <a:solidFill>
                  <a:srgbClr val="000000"/>
                </a:solidFill>
                <a:latin typeface="Arial"/>
              </a:rPr>
              <a:t>, 13388. </a:t>
            </a:r>
          </a:p>
        </p:txBody>
      </p:sp>
      <p:sp>
        <p:nvSpPr>
          <p:cNvPr id="3" name="Rectangle 9"/>
          <p:cNvSpPr>
            <a:spLocks noChangeArrowheads="1"/>
          </p:cNvSpPr>
          <p:nvPr/>
        </p:nvSpPr>
        <p:spPr bwMode="auto">
          <a:xfrm>
            <a:off x="4419600" y="5943600"/>
            <a:ext cx="5636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400" dirty="0" smtClean="0">
                <a:solidFill>
                  <a:srgbClr val="000000">
                    <a:lumMod val="50000"/>
                  </a:srgbClr>
                </a:solidFill>
                <a:latin typeface="Courier New" panose="02070309020205020404" pitchFamily="49" charset="0"/>
                <a:cs typeface="Courier New" panose="02070309020205020404" pitchFamily="49" charset="0"/>
              </a:rPr>
              <a:t>http://cxidb.org/id54-SfjMJjaBny/id-54.html http://cxidb.org/id55-BWuBDSUrBy/id-55.html </a:t>
            </a:r>
          </a:p>
        </p:txBody>
      </p:sp>
      <p:sp>
        <p:nvSpPr>
          <p:cNvPr id="4" name="TextBox 3"/>
          <p:cNvSpPr txBox="1"/>
          <p:nvPr/>
        </p:nvSpPr>
        <p:spPr>
          <a:xfrm>
            <a:off x="1981200" y="1524000"/>
            <a:ext cx="1774845" cy="2862322"/>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srgbClr val="000000"/>
                </a:solidFill>
                <a:latin typeface="Arial"/>
              </a:rPr>
              <a:t>Adjusting:</a:t>
            </a:r>
          </a:p>
          <a:p>
            <a:pPr fontAlgn="auto">
              <a:spcBef>
                <a:spcPts val="0"/>
              </a:spcBef>
              <a:spcAft>
                <a:spcPts val="0"/>
              </a:spcAft>
            </a:pPr>
            <a:r>
              <a:rPr lang="en-US" dirty="0" smtClean="0">
                <a:solidFill>
                  <a:srgbClr val="000000"/>
                </a:solidFill>
                <a:latin typeface="Arial"/>
              </a:rPr>
              <a:t>Solvent content</a:t>
            </a:r>
          </a:p>
          <a:p>
            <a:pPr fontAlgn="auto">
              <a:spcBef>
                <a:spcPts val="0"/>
              </a:spcBef>
              <a:spcAft>
                <a:spcPts val="0"/>
              </a:spcAft>
            </a:pPr>
            <a:r>
              <a:rPr lang="en-US" dirty="0" smtClean="0">
                <a:solidFill>
                  <a:srgbClr val="000000"/>
                </a:solidFill>
                <a:latin typeface="Arial"/>
              </a:rPr>
              <a:t>Resolution</a:t>
            </a:r>
          </a:p>
          <a:p>
            <a:pPr fontAlgn="auto">
              <a:spcBef>
                <a:spcPts val="0"/>
              </a:spcBef>
              <a:spcAft>
                <a:spcPts val="0"/>
              </a:spcAft>
            </a:pPr>
            <a:r>
              <a:rPr lang="en-US" dirty="0" err="1" smtClean="0">
                <a:solidFill>
                  <a:srgbClr val="000000"/>
                </a:solidFill>
                <a:latin typeface="Arial"/>
              </a:rPr>
              <a:t>SDfac</a:t>
            </a:r>
            <a:r>
              <a:rPr lang="en-US" dirty="0" smtClean="0">
                <a:solidFill>
                  <a:srgbClr val="000000"/>
                </a:solidFill>
                <a:latin typeface="Arial"/>
              </a:rPr>
              <a:t> </a:t>
            </a:r>
            <a:r>
              <a:rPr lang="en-US" dirty="0" err="1" smtClean="0">
                <a:solidFill>
                  <a:srgbClr val="000000"/>
                </a:solidFill>
                <a:latin typeface="Arial"/>
              </a:rPr>
              <a:t>Sdadd</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Cycles of </a:t>
            </a:r>
            <a:r>
              <a:rPr lang="en-US" dirty="0" err="1" smtClean="0">
                <a:solidFill>
                  <a:srgbClr val="000000"/>
                </a:solidFill>
                <a:latin typeface="Arial"/>
              </a:rPr>
              <a:t>dm</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“mode”</a:t>
            </a:r>
          </a:p>
          <a:p>
            <a:pPr fontAlgn="auto">
              <a:spcBef>
                <a:spcPts val="0"/>
              </a:spcBef>
              <a:spcAft>
                <a:spcPts val="0"/>
              </a:spcAft>
            </a:pPr>
            <a:r>
              <a:rPr lang="en-US" dirty="0" smtClean="0">
                <a:solidFill>
                  <a:srgbClr val="000000"/>
                </a:solidFill>
                <a:latin typeface="Arial"/>
              </a:rPr>
              <a:t>“scheme”</a:t>
            </a:r>
          </a:p>
          <a:p>
            <a:pPr fontAlgn="auto">
              <a:spcBef>
                <a:spcPts val="0"/>
              </a:spcBef>
              <a:spcAft>
                <a:spcPts val="0"/>
              </a:spcAft>
            </a:pPr>
            <a:r>
              <a:rPr lang="en-US" dirty="0" smtClean="0">
                <a:solidFill>
                  <a:srgbClr val="000000"/>
                </a:solidFill>
                <a:latin typeface="Arial"/>
              </a:rPr>
              <a:t>NCS radius</a:t>
            </a:r>
          </a:p>
          <a:p>
            <a:pPr fontAlgn="auto">
              <a:spcBef>
                <a:spcPts val="0"/>
              </a:spcBef>
              <a:spcAft>
                <a:spcPts val="0"/>
              </a:spcAft>
            </a:pPr>
            <a:r>
              <a:rPr lang="en-US" dirty="0" smtClean="0">
                <a:solidFill>
                  <a:srgbClr val="000000"/>
                </a:solidFill>
                <a:latin typeface="Arial"/>
              </a:rPr>
              <a:t>NCS cycles</a:t>
            </a:r>
          </a:p>
          <a:p>
            <a:pPr fontAlgn="auto">
              <a:spcBef>
                <a:spcPts val="0"/>
              </a:spcBef>
              <a:spcAft>
                <a:spcPts val="0"/>
              </a:spcAft>
            </a:pPr>
            <a:r>
              <a:rPr lang="en-US" dirty="0" smtClean="0">
                <a:solidFill>
                  <a:srgbClr val="000000"/>
                </a:solidFill>
                <a:latin typeface="Arial"/>
              </a:rPr>
              <a:t>Phase blur</a:t>
            </a:r>
            <a:endParaRPr lang="en-US" dirty="0">
              <a:solidFill>
                <a:srgbClr val="000000"/>
              </a:solidFill>
              <a:latin typeface="Arial"/>
            </a:endParaRPr>
          </a:p>
        </p:txBody>
      </p:sp>
    </p:spTree>
    <p:extLst>
      <p:ext uri="{BB962C8B-B14F-4D97-AF65-F5344CB8AC3E}">
        <p14:creationId xmlns:p14="http://schemas.microsoft.com/office/powerpoint/2010/main" val="3446885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808080"/>
                </a:solidFill>
              </a:rPr>
              <a:t>   Shoot nothing but the crystal</a:t>
            </a:r>
          </a:p>
          <a:p>
            <a:pPr lvl="1" fontAlgn="auto">
              <a:lnSpc>
                <a:spcPct val="130000"/>
              </a:lnSpc>
              <a:spcBef>
                <a:spcPts val="0"/>
              </a:spcBef>
              <a:spcAft>
                <a:spcPts val="0"/>
              </a:spcAft>
              <a:buFontTx/>
              <a:buAutoNum type="arabicPeriod"/>
            </a:pPr>
            <a:r>
              <a:rPr lang="en-US" sz="3600">
                <a:solidFill>
                  <a:srgbClr val="808080"/>
                </a:solidFill>
              </a:rPr>
              <a:t>   Back off!</a:t>
            </a:r>
          </a:p>
          <a:p>
            <a:pPr lvl="1" fontAlgn="auto">
              <a:lnSpc>
                <a:spcPct val="130000"/>
              </a:lnSpc>
              <a:spcBef>
                <a:spcPts val="0"/>
              </a:spcBef>
              <a:spcAft>
                <a:spcPts val="0"/>
              </a:spcAft>
              <a:buFontTx/>
              <a:buAutoNum type="arabicPeriod"/>
            </a:pPr>
            <a:r>
              <a:rPr lang="en-US" sz="3600">
                <a:solidFill>
                  <a:srgbClr val="FF0000"/>
                </a:solidFill>
              </a:rPr>
              <a:t>   The crystal must rotate</a:t>
            </a:r>
            <a:endParaRPr lang="en-US" sz="3600">
              <a:solidFill>
                <a:srgbClr val="000000"/>
              </a:solidFill>
            </a:endParaRP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781816221"/>
      </p:ext>
    </p:extLst>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228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5954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410884311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3564"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79150574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Complete fast 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images</a:t>
            </a:r>
            <a:endParaRPr lang="en-US" dirty="0"/>
          </a:p>
        </p:txBody>
      </p:sp>
      <p:sp>
        <p:nvSpPr>
          <p:cNvPr id="3" name="Content Placeholder 2"/>
          <p:cNvSpPr>
            <a:spLocks noGrp="1"/>
          </p:cNvSpPr>
          <p:nvPr>
            <p:ph idx="1"/>
          </p:nvPr>
        </p:nvSpPr>
        <p:spPr/>
        <p:txBody>
          <a:bodyPr/>
          <a:lstStyle/>
          <a:p>
            <a:pPr marL="0" indent="0">
              <a:buNone/>
            </a:pPr>
            <a:r>
              <a:rPr lang="en-US" sz="1800" b="1" dirty="0" smtClean="0">
                <a:latin typeface="Courier New" panose="02070309020205020404" pitchFamily="49" charset="0"/>
                <a:cs typeface="Courier New" panose="02070309020205020404" pitchFamily="49" charset="0"/>
              </a:rPr>
              <a:t>% cat </a:t>
            </a:r>
            <a:r>
              <a:rPr lang="en-US" sz="1800" b="1" dirty="0">
                <a:latin typeface="Courier New" panose="02070309020205020404" pitchFamily="49" charset="0"/>
                <a:cs typeface="Courier New" panose="02070309020205020404" pitchFamily="49" charset="0"/>
              </a:rPr>
              <a:t>&lt;&lt; EOF </a:t>
            </a:r>
            <a:r>
              <a:rPr lang="en-US" sz="1800" b="1" dirty="0" smtClean="0">
                <a:latin typeface="Courier New" panose="02070309020205020404" pitchFamily="49" charset="0"/>
                <a:cs typeface="Courier New" panose="02070309020205020404" pitchFamily="49" charset="0"/>
              </a:rPr>
              <a:t>&gt; </a:t>
            </a:r>
            <a:r>
              <a:rPr lang="en-US" sz="1800" b="1" dirty="0">
                <a:latin typeface="Courier New" panose="02070309020205020404" pitchFamily="49" charset="0"/>
                <a:cs typeface="Courier New" panose="02070309020205020404" pitchFamily="49" charset="0"/>
              </a:rPr>
              <a:t>MERGE2CBF.INP</a:t>
            </a:r>
          </a:p>
          <a:p>
            <a:pPr marL="0" indent="0">
              <a:buNone/>
            </a:pPr>
            <a:r>
              <a:rPr lang="en-US" sz="1800" b="1" dirty="0">
                <a:latin typeface="Courier New" panose="02070309020205020404" pitchFamily="49" charset="0"/>
                <a:cs typeface="Courier New" panose="02070309020205020404" pitchFamily="49" charset="0"/>
              </a:rPr>
              <a:t>NAME_TEMPLATE_OF_DATA_FRAMES= /</a:t>
            </a:r>
            <a:r>
              <a:rPr lang="en-US" sz="1800" b="1" dirty="0" smtClean="0">
                <a:latin typeface="Courier New" panose="02070309020205020404" pitchFamily="49" charset="0"/>
                <a:cs typeface="Courier New" panose="02070309020205020404" pitchFamily="49" charset="0"/>
              </a:rPr>
              <a:t>data/you/weak_?????.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DATA_RANGE= 1 1</a:t>
            </a:r>
            <a:r>
              <a:rPr lang="en-US" sz="1800" b="1" dirty="0" smtClean="0">
                <a:latin typeface="Courier New" panose="02070309020205020404" pitchFamily="49" charset="0"/>
                <a:cs typeface="Courier New" panose="02070309020205020404" pitchFamily="49" charset="0"/>
              </a:rPr>
              <a:t>0</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NAME_TEMPLATE_OF_OUTPUT_FRAMES=/</a:t>
            </a:r>
            <a:r>
              <a:rPr lang="en-US" sz="1800" b="1" dirty="0" smtClean="0">
                <a:latin typeface="Courier New" panose="02070309020205020404" pitchFamily="49" charset="0"/>
                <a:cs typeface="Courier New" panose="02070309020205020404" pitchFamily="49" charset="0"/>
              </a:rPr>
              <a:t>data/you/sum_???.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a:latin typeface="Courier New" panose="02070309020205020404" pitchFamily="49" charset="0"/>
                <a:cs typeface="Courier New" panose="02070309020205020404" pitchFamily="49" charset="0"/>
              </a:rPr>
              <a:t>NUMBER_OF_DATA_FRAMES_COVERED_BY_EACH_OUTPUT_FRAME= 10</a:t>
            </a:r>
          </a:p>
          <a:p>
            <a:pPr marL="0" indent="0">
              <a:buNone/>
            </a:pPr>
            <a:r>
              <a:rPr lang="en-US" sz="1800" b="1" dirty="0">
                <a:latin typeface="Courier New" panose="02070309020205020404" pitchFamily="49" charset="0"/>
                <a:cs typeface="Courier New" panose="02070309020205020404" pitchFamily="49" charset="0"/>
              </a:rPr>
              <a:t>EOF</a:t>
            </a:r>
          </a:p>
          <a:p>
            <a:pPr marL="0" indent="0">
              <a:buNone/>
            </a:pPr>
            <a:r>
              <a:rPr lang="en-US" sz="1800" b="1" dirty="0" smtClean="0">
                <a:latin typeface="Courier New" panose="02070309020205020404" pitchFamily="49" charset="0"/>
                <a:cs typeface="Courier New" panose="02070309020205020404" pitchFamily="49" charset="0"/>
              </a:rPr>
              <a:t>% merge2cbf</a:t>
            </a:r>
            <a:endParaRPr lang="en-US" b="1" dirty="0" smtClean="0"/>
          </a:p>
          <a:p>
            <a:pPr marL="0" indent="0">
              <a:buNone/>
            </a:pPr>
            <a:endParaRPr lang="en-US" sz="1800" b="1" dirty="0">
              <a:latin typeface="Courier New" panose="02070309020205020404" pitchFamily="49" charset="0"/>
              <a:cs typeface="Courier New" panose="02070309020205020404" pitchFamily="49" charset="0"/>
            </a:endParaRPr>
          </a:p>
          <a:p>
            <a:pPr marL="0" indent="0" algn="ctr">
              <a:buNone/>
            </a:pPr>
            <a:r>
              <a:rPr lang="en-US" sz="2400" b="1" dirty="0" smtClean="0">
                <a:solidFill>
                  <a:srgbClr val="00B050"/>
                </a:solidFill>
                <a:cs typeface="Courier New" panose="02070309020205020404" pitchFamily="49" charset="0"/>
              </a:rPr>
              <a:t>Which is better?:</a:t>
            </a:r>
          </a:p>
          <a:p>
            <a:pPr marL="0" indent="0">
              <a:buNone/>
            </a:pPr>
            <a:endParaRPr lang="en-US" sz="1800" b="1" dirty="0" smtClean="0">
              <a:latin typeface="Courier New" panose="02070309020205020404" pitchFamily="49" charset="0"/>
              <a:cs typeface="Courier New" panose="02070309020205020404" pitchFamily="49" charset="0"/>
            </a:endParaRPr>
          </a:p>
          <a:p>
            <a:pPr marL="0" indent="0">
              <a:buNone/>
            </a:pPr>
            <a:r>
              <a:rPr lang="en-US" sz="1800" b="1" dirty="0" smtClean="0">
                <a:latin typeface="Courier New" panose="02070309020205020404" pitchFamily="49" charset="0"/>
                <a:cs typeface="Courier New" panose="02070309020205020404" pitchFamily="49" charset="0"/>
              </a:rPr>
              <a:t>% xds_runme.com </a:t>
            </a:r>
            <a:r>
              <a:rPr lang="en-US" sz="1800" b="1" dirty="0">
                <a:latin typeface="Courier New" panose="02070309020205020404" pitchFamily="49" charset="0"/>
                <a:cs typeface="Courier New" panose="02070309020205020404" pitchFamily="49" charset="0"/>
              </a:rPr>
              <a:t>/</a:t>
            </a:r>
            <a:r>
              <a:rPr lang="en-US" sz="1800" b="1" dirty="0" smtClean="0">
                <a:latin typeface="Courier New" panose="02070309020205020404" pitchFamily="49" charset="0"/>
                <a:cs typeface="Courier New" panose="02070309020205020404" pitchFamily="49" charset="0"/>
              </a:rPr>
              <a:t>data/you/</a:t>
            </a:r>
            <a:r>
              <a:rPr lang="en-US" sz="1800" b="1" dirty="0">
                <a:latin typeface="Courier New" panose="02070309020205020404" pitchFamily="49" charset="0"/>
                <a:cs typeface="Courier New" panose="02070309020205020404" pitchFamily="49" charset="0"/>
              </a:rPr>
              <a:t>weak</a:t>
            </a:r>
            <a:r>
              <a:rPr lang="en-US" sz="1800" b="1" dirty="0" smtClean="0">
                <a:latin typeface="Courier New" panose="02070309020205020404" pitchFamily="49" charset="0"/>
                <a:cs typeface="Courier New" panose="02070309020205020404" pitchFamily="49" charset="0"/>
              </a:rPr>
              <a:t>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r>
              <a:rPr lang="en-US" sz="1800" b="1" dirty="0" smtClean="0">
                <a:latin typeface="Courier New" panose="02070309020205020404" pitchFamily="49" charset="0"/>
                <a:cs typeface="Courier New" panose="02070309020205020404" pitchFamily="49" charset="0"/>
              </a:rPr>
              <a:t>% xds_runme.com </a:t>
            </a:r>
            <a:r>
              <a:rPr lang="en-US" sz="1800" b="1" dirty="0">
                <a:latin typeface="Courier New" panose="02070309020205020404" pitchFamily="49" charset="0"/>
                <a:cs typeface="Courier New" panose="02070309020205020404" pitchFamily="49" charset="0"/>
              </a:rPr>
              <a:t>/</a:t>
            </a:r>
            <a:r>
              <a:rPr lang="en-US" sz="1800" b="1" dirty="0" smtClean="0">
                <a:latin typeface="Courier New" panose="02070309020205020404" pitchFamily="49" charset="0"/>
                <a:cs typeface="Courier New" panose="02070309020205020404" pitchFamily="49" charset="0"/>
              </a:rPr>
              <a:t>data/you/sum_?????.</a:t>
            </a:r>
            <a:r>
              <a:rPr lang="en-US" sz="1800" b="1" dirty="0" err="1">
                <a:latin typeface="Courier New" panose="02070309020205020404" pitchFamily="49" charset="0"/>
                <a:cs typeface="Courier New" panose="02070309020205020404" pitchFamily="49" charset="0"/>
              </a:rPr>
              <a:t>cbf</a:t>
            </a:r>
            <a:endParaRPr lang="en-US" sz="1800" b="1" dirty="0">
              <a:latin typeface="Courier New" panose="02070309020205020404" pitchFamily="49" charset="0"/>
              <a:cs typeface="Courier New" panose="02070309020205020404" pitchFamily="49" charset="0"/>
            </a:endParaRPr>
          </a:p>
          <a:p>
            <a:pPr marL="0" indent="0">
              <a:buNone/>
            </a:pPr>
            <a:endParaRPr lang="en-US" sz="1800" b="1" dirty="0">
              <a:latin typeface="Courier New" panose="02070309020205020404" pitchFamily="49" charset="0"/>
              <a:cs typeface="Courier New" panose="02070309020205020404" pitchFamily="49" charset="0"/>
            </a:endParaRPr>
          </a:p>
          <a:p>
            <a:pPr marL="0" indent="0">
              <a:buNone/>
            </a:pPr>
            <a:endParaRPr lang="en-US" sz="1800" b="1" dirty="0">
              <a:latin typeface="Courier New" panose="02070309020205020404" pitchFamily="49" charset="0"/>
              <a:cs typeface="Courier New" panose="02070309020205020404" pitchFamily="49" charset="0"/>
            </a:endParaRPr>
          </a:p>
        </p:txBody>
      </p:sp>
      <p:grpSp>
        <p:nvGrpSpPr>
          <p:cNvPr id="7" name="Group 6"/>
          <p:cNvGrpSpPr/>
          <p:nvPr/>
        </p:nvGrpSpPr>
        <p:grpSpPr>
          <a:xfrm>
            <a:off x="5963194" y="5558245"/>
            <a:ext cx="2276488" cy="646331"/>
            <a:chOff x="5963194" y="5558245"/>
            <a:chExt cx="2276488" cy="646331"/>
          </a:xfrm>
        </p:grpSpPr>
        <p:cxnSp>
          <p:nvCxnSpPr>
            <p:cNvPr id="5" name="Straight Arrow Connector 4"/>
            <p:cNvCxnSpPr/>
            <p:nvPr/>
          </p:nvCxnSpPr>
          <p:spPr>
            <a:xfrm flipH="1" flipV="1">
              <a:off x="5963194" y="5617029"/>
              <a:ext cx="783772" cy="14369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46966" y="5558245"/>
              <a:ext cx="1492716" cy="646331"/>
            </a:xfrm>
            <a:prstGeom prst="rect">
              <a:avLst/>
            </a:prstGeom>
            <a:noFill/>
          </p:spPr>
          <p:txBody>
            <a:bodyPr wrap="none" rtlCol="0">
              <a:spAutoFit/>
            </a:bodyPr>
            <a:lstStyle/>
            <a:p>
              <a:r>
                <a:rPr lang="en-US" dirty="0" smtClean="0">
                  <a:solidFill>
                    <a:srgbClr val="C00000"/>
                  </a:solidFill>
                  <a:latin typeface="Arial" charset="0"/>
                  <a:cs typeface="Arial" charset="0"/>
                </a:rPr>
                <a:t>“</a:t>
              </a:r>
              <a:r>
                <a:rPr lang="en-US" dirty="0" err="1" smtClean="0">
                  <a:solidFill>
                    <a:srgbClr val="C00000"/>
                  </a:solidFill>
                  <a:latin typeface="Arial" charset="0"/>
                  <a:cs typeface="Arial" charset="0"/>
                </a:rPr>
                <a:t>lossy</a:t>
              </a:r>
              <a:r>
                <a:rPr lang="en-US" dirty="0" smtClean="0">
                  <a:solidFill>
                    <a:srgbClr val="C00000"/>
                  </a:solidFill>
                  <a:latin typeface="Arial" charset="0"/>
                  <a:cs typeface="Arial" charset="0"/>
                </a:rPr>
                <a:t>”</a:t>
              </a:r>
            </a:p>
            <a:p>
              <a:r>
                <a:rPr lang="en-US" dirty="0" smtClean="0">
                  <a:solidFill>
                    <a:srgbClr val="C00000"/>
                  </a:solidFill>
                  <a:latin typeface="Arial" charset="0"/>
                  <a:cs typeface="Arial" charset="0"/>
                </a:rPr>
                <a:t>compression</a:t>
              </a:r>
              <a:endParaRPr lang="en-US" dirty="0">
                <a:solidFill>
                  <a:srgbClr val="C00000"/>
                </a:solidFill>
                <a:latin typeface="Arial" charset="0"/>
                <a:cs typeface="Arial" charset="0"/>
              </a:endParaRPr>
            </a:p>
          </p:txBody>
        </p:sp>
      </p:grpSp>
    </p:spTree>
    <p:extLst>
      <p:ext uri="{BB962C8B-B14F-4D97-AF65-F5344CB8AC3E}">
        <p14:creationId xmlns:p14="http://schemas.microsoft.com/office/powerpoint/2010/main" val="3761436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7396" name="Picture 4" descr="Image result for pretty g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82" y="1156591"/>
            <a:ext cx="54959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498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Rock Crystal Votive 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94" y="783625"/>
            <a:ext cx="7596277" cy="607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“pretty” crystals</a:t>
            </a:r>
            <a:endParaRPr lang="en-US" dirty="0"/>
          </a:p>
        </p:txBody>
      </p:sp>
    </p:spTree>
    <p:extLst>
      <p:ext uri="{BB962C8B-B14F-4D97-AF65-F5344CB8AC3E}">
        <p14:creationId xmlns:p14="http://schemas.microsoft.com/office/powerpoint/2010/main" val="42134404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8418" name="Picture 2" descr="Image result for pretty crystals ge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20" y="1362074"/>
            <a:ext cx="70104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575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Avoid overlaps</a:t>
            </a:r>
            <a:endParaRPr lang="en-US" sz="3200" b="1" dirty="0" smtClean="0">
              <a:solidFill>
                <a:srgbClr val="008000"/>
              </a:solidFill>
            </a:endParaRP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728684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cs typeface="Arial" panose="020B0604020202020204" pitchFamily="34" charset="0"/>
              </a:rPr>
              <a:t>Correct beam center</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421241" y="1366462"/>
            <a:ext cx="5722705"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155.063 155.647</a:t>
            </a:r>
          </a:p>
          <a:p>
            <a:pPr fontAlgn="auto">
              <a:lnSpc>
                <a:spcPct val="150000"/>
              </a:lnSpc>
              <a:spcBef>
                <a:spcPts val="0"/>
              </a:spcBef>
              <a:spcAft>
                <a:spcPts val="0"/>
              </a:spcAft>
            </a:pPr>
            <a:r>
              <a:rPr lang="en-US" sz="4400" dirty="0" smtClean="0">
                <a:solidFill>
                  <a:prstClr val="black"/>
                </a:solidFill>
                <a:latin typeface="Arial"/>
              </a:rPr>
              <a:t>159.353 155.063</a:t>
            </a:r>
          </a:p>
          <a:p>
            <a:pPr fontAlgn="auto">
              <a:lnSpc>
                <a:spcPct val="150000"/>
              </a:lnSpc>
              <a:spcBef>
                <a:spcPts val="0"/>
              </a:spcBef>
              <a:spcAft>
                <a:spcPts val="0"/>
              </a:spcAft>
            </a:pPr>
            <a:r>
              <a:rPr lang="en-US" sz="4400" dirty="0" smtClean="0">
                <a:solidFill>
                  <a:prstClr val="black"/>
                </a:solidFill>
                <a:latin typeface="Arial"/>
              </a:rPr>
              <a:t>159.301 155.011</a:t>
            </a:r>
          </a:p>
          <a:p>
            <a:pPr fontAlgn="auto">
              <a:lnSpc>
                <a:spcPct val="150000"/>
              </a:lnSpc>
              <a:spcBef>
                <a:spcPts val="0"/>
              </a:spcBef>
              <a:spcAft>
                <a:spcPts val="0"/>
              </a:spcAft>
            </a:pPr>
            <a:r>
              <a:rPr lang="en-US" sz="4400" dirty="0" smtClean="0">
                <a:solidFill>
                  <a:prstClr val="black"/>
                </a:solidFill>
                <a:latin typeface="Arial"/>
              </a:rPr>
              <a:t>1512.73 1554.57</a:t>
            </a:r>
          </a:p>
          <a:p>
            <a:pPr fontAlgn="auto">
              <a:lnSpc>
                <a:spcPct val="150000"/>
              </a:lnSpc>
              <a:spcBef>
                <a:spcPts val="0"/>
              </a:spcBef>
              <a:spcAft>
                <a:spcPts val="0"/>
              </a:spcAft>
            </a:pPr>
            <a:r>
              <a:rPr lang="en-US" sz="4400" dirty="0" smtClean="0">
                <a:solidFill>
                  <a:prstClr val="black"/>
                </a:solidFill>
                <a:latin typeface="Arial"/>
              </a:rPr>
              <a:t>155.063 159.356 -250</a:t>
            </a:r>
            <a:endParaRPr lang="en-US" sz="4400" dirty="0">
              <a:solidFill>
                <a:prstClr val="black"/>
              </a:solidFill>
              <a:latin typeface="Arial"/>
            </a:endParaRPr>
          </a:p>
        </p:txBody>
      </p:sp>
      <p:sp>
        <p:nvSpPr>
          <p:cNvPr id="4" name="TextBox 3"/>
          <p:cNvSpPr txBox="1"/>
          <p:nvPr/>
        </p:nvSpPr>
        <p:spPr>
          <a:xfrm>
            <a:off x="6308333" y="1366462"/>
            <a:ext cx="2835668"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ADXV </a:t>
            </a:r>
          </a:p>
          <a:p>
            <a:pPr fontAlgn="auto">
              <a:lnSpc>
                <a:spcPct val="150000"/>
              </a:lnSpc>
              <a:spcBef>
                <a:spcPts val="0"/>
              </a:spcBef>
              <a:spcAft>
                <a:spcPts val="0"/>
              </a:spcAft>
            </a:pPr>
            <a:r>
              <a:rPr lang="en-US" sz="4400" dirty="0" smtClean="0">
                <a:solidFill>
                  <a:prstClr val="black"/>
                </a:solidFill>
                <a:latin typeface="Arial"/>
              </a:rPr>
              <a:t>HKL2000 </a:t>
            </a:r>
          </a:p>
          <a:p>
            <a:pPr fontAlgn="auto">
              <a:lnSpc>
                <a:spcPct val="150000"/>
              </a:lnSpc>
              <a:spcBef>
                <a:spcPts val="0"/>
              </a:spcBef>
              <a:spcAft>
                <a:spcPts val="0"/>
              </a:spcAft>
            </a:pPr>
            <a:r>
              <a:rPr lang="en-US" sz="4400" dirty="0" smtClean="0">
                <a:solidFill>
                  <a:prstClr val="black"/>
                </a:solidFill>
                <a:latin typeface="Arial"/>
              </a:rPr>
              <a:t>MOSFLM</a:t>
            </a:r>
          </a:p>
          <a:p>
            <a:pPr fontAlgn="auto">
              <a:lnSpc>
                <a:spcPct val="150000"/>
              </a:lnSpc>
              <a:spcBef>
                <a:spcPts val="0"/>
              </a:spcBef>
              <a:spcAft>
                <a:spcPts val="0"/>
              </a:spcAft>
            </a:pPr>
            <a:r>
              <a:rPr lang="en-US" sz="4400" dirty="0" smtClean="0">
                <a:solidFill>
                  <a:prstClr val="black"/>
                </a:solidFill>
                <a:latin typeface="Arial"/>
              </a:rPr>
              <a:t>XDS</a:t>
            </a:r>
          </a:p>
          <a:p>
            <a:pPr fontAlgn="auto">
              <a:lnSpc>
                <a:spcPct val="150000"/>
              </a:lnSpc>
              <a:spcBef>
                <a:spcPts val="0"/>
              </a:spcBef>
              <a:spcAft>
                <a:spcPts val="0"/>
              </a:spcAft>
            </a:pPr>
            <a:r>
              <a:rPr lang="en-US" sz="4400" dirty="0" smtClean="0">
                <a:solidFill>
                  <a:prstClr val="black"/>
                </a:solidFill>
                <a:latin typeface="Arial"/>
              </a:rPr>
              <a:t>DIALS</a:t>
            </a:r>
            <a:endParaRPr lang="en-US" sz="4400" dirty="0">
              <a:solidFill>
                <a:prstClr val="black"/>
              </a:solidFill>
              <a:latin typeface="Arial"/>
            </a:endParaRPr>
          </a:p>
        </p:txBody>
      </p:sp>
    </p:spTree>
    <p:extLst>
      <p:ext uri="{BB962C8B-B14F-4D97-AF65-F5344CB8AC3E}">
        <p14:creationId xmlns:p14="http://schemas.microsoft.com/office/powerpoint/2010/main" val="10463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392953363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4588"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67280145"/>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90117" name="Group 5"/>
          <p:cNvGrpSpPr>
            <a:grpSpLocks/>
          </p:cNvGrpSpPr>
          <p:nvPr/>
        </p:nvGrpSpPr>
        <p:grpSpPr bwMode="auto">
          <a:xfrm>
            <a:off x="609600" y="3524250"/>
            <a:ext cx="7340600" cy="304800"/>
            <a:chOff x="384" y="2220"/>
            <a:chExt cx="4624" cy="192"/>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1210"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grpSp>
      <p:sp>
        <p:nvSpPr>
          <p:cNvPr id="51206"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041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873021436"/>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656889801"/>
      </p:ext>
    </p:extLst>
  </p:cSld>
  <p:clrMapOvr>
    <a:masterClrMapping/>
  </p:clrMapOvr>
  <p:transition spd="slow">
    <p:wipe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608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265155995"/>
      </p:ext>
    </p:extLst>
  </p:cSld>
  <p:clrMapOvr>
    <a:masterClrMapping/>
  </p:clrMapOvr>
  <p:transition spd="slow"/>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919800769"/>
      </p:ext>
    </p:extLst>
  </p:cSld>
  <p:clrMapOvr>
    <a:masterClrMapping/>
  </p:clrMapOvr>
  <p:transition spd="slow">
    <p:wipe dir="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620315"/>
      </p:ext>
    </p:extLst>
  </p:cSld>
  <p:clrMapOvr>
    <a:masterClrMapping/>
  </p:clrMapOvr>
  <p:transition spd="slow"/>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58338"/>
      </p:ext>
    </p:extLst>
  </p:cSld>
  <p:clrMapOvr>
    <a:masterClrMapping/>
  </p:clrMapOvr>
  <p:transition spd="slow">
    <p:wip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800469076"/>
      </p:ext>
    </p:extLst>
  </p:cSld>
  <p:clrMapOvr>
    <a:masterClrMapping/>
  </p:clrMapOvr>
  <p:transition spd="slow">
    <p:wipe dir="d"/>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19" name="Rectangle 3"/>
          <p:cNvSpPr>
            <a:spLocks noGrp="1" noChangeArrowheads="1"/>
          </p:cNvSpPr>
          <p:nvPr>
            <p:ph type="title"/>
          </p:nvPr>
        </p:nvSpPr>
        <p:spPr/>
        <p:txBody>
          <a:bodyPr/>
          <a:lstStyle/>
          <a:p>
            <a:pPr eaLnBrk="1" hangingPunct="1"/>
            <a:r>
              <a:rPr lang="en-US" altLang="en-US" smtClean="0"/>
              <a:t>Photoelectric absorption</a:t>
            </a: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68982298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CSHL_beamline_2018.pptx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101097051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5612"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068617959"/>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3" name="Rectangle 3"/>
          <p:cNvSpPr>
            <a:spLocks noGrp="1" noChangeArrowheads="1"/>
          </p:cNvSpPr>
          <p:nvPr>
            <p:ph type="title"/>
          </p:nvPr>
        </p:nvSpPr>
        <p:spPr/>
        <p:txBody>
          <a:bodyPr/>
          <a:lstStyle/>
          <a:p>
            <a:pPr eaLnBrk="1" hangingPunct="1"/>
            <a:r>
              <a:rPr lang="en-US" altLang="en-US" smtClean="0"/>
              <a:t>Photoelectric absorption</a:t>
            </a: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grpSp>
        <p:nvGrpSpPr>
          <p:cNvPr id="61447" name="Group 7"/>
          <p:cNvGrpSpPr>
            <a:grpSpLocks/>
          </p:cNvGrpSpPr>
          <p:nvPr/>
        </p:nvGrpSpPr>
        <p:grpSpPr bwMode="auto">
          <a:xfrm>
            <a:off x="0" y="3124200"/>
            <a:ext cx="4733925" cy="585788"/>
            <a:chOff x="0" y="1968"/>
            <a:chExt cx="2982" cy="369"/>
          </a:xfrm>
        </p:grpSpPr>
        <p:grpSp>
          <p:nvGrpSpPr>
            <p:cNvPr id="61453" name="Group 8"/>
            <p:cNvGrpSpPr>
              <a:grpSpLocks/>
            </p:cNvGrpSpPr>
            <p:nvPr/>
          </p:nvGrpSpPr>
          <p:grpSpPr bwMode="auto">
            <a:xfrm>
              <a:off x="0" y="1968"/>
              <a:ext cx="370" cy="369"/>
              <a:chOff x="362" y="2318"/>
              <a:chExt cx="370" cy="369"/>
            </a:xfrm>
          </p:grpSpPr>
          <p:sp>
            <p:nvSpPr>
              <p:cNvPr id="61475"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6"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4" name="Group 11"/>
            <p:cNvGrpSpPr>
              <a:grpSpLocks/>
            </p:cNvGrpSpPr>
            <p:nvPr/>
          </p:nvGrpSpPr>
          <p:grpSpPr bwMode="auto">
            <a:xfrm>
              <a:off x="368" y="1968"/>
              <a:ext cx="370" cy="369"/>
              <a:chOff x="362" y="2318"/>
              <a:chExt cx="370" cy="369"/>
            </a:xfrm>
          </p:grpSpPr>
          <p:sp>
            <p:nvSpPr>
              <p:cNvPr id="61473"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4"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5" name="Group 14"/>
            <p:cNvGrpSpPr>
              <a:grpSpLocks/>
            </p:cNvGrpSpPr>
            <p:nvPr/>
          </p:nvGrpSpPr>
          <p:grpSpPr bwMode="auto">
            <a:xfrm>
              <a:off x="736" y="1968"/>
              <a:ext cx="370" cy="369"/>
              <a:chOff x="362" y="2318"/>
              <a:chExt cx="370" cy="369"/>
            </a:xfrm>
          </p:grpSpPr>
          <p:sp>
            <p:nvSpPr>
              <p:cNvPr id="61471"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2"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6" name="Group 17"/>
            <p:cNvGrpSpPr>
              <a:grpSpLocks/>
            </p:cNvGrpSpPr>
            <p:nvPr/>
          </p:nvGrpSpPr>
          <p:grpSpPr bwMode="auto">
            <a:xfrm>
              <a:off x="1104" y="1968"/>
              <a:ext cx="370" cy="369"/>
              <a:chOff x="362" y="2318"/>
              <a:chExt cx="370" cy="369"/>
            </a:xfrm>
          </p:grpSpPr>
          <p:sp>
            <p:nvSpPr>
              <p:cNvPr id="61469"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70"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7" name="Group 20"/>
            <p:cNvGrpSpPr>
              <a:grpSpLocks/>
            </p:cNvGrpSpPr>
            <p:nvPr/>
          </p:nvGrpSpPr>
          <p:grpSpPr bwMode="auto">
            <a:xfrm>
              <a:off x="1472" y="1968"/>
              <a:ext cx="370" cy="369"/>
              <a:chOff x="362" y="2318"/>
              <a:chExt cx="370" cy="369"/>
            </a:xfrm>
          </p:grpSpPr>
          <p:sp>
            <p:nvSpPr>
              <p:cNvPr id="61467"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8"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8" name="Group 23"/>
            <p:cNvGrpSpPr>
              <a:grpSpLocks/>
            </p:cNvGrpSpPr>
            <p:nvPr/>
          </p:nvGrpSpPr>
          <p:grpSpPr bwMode="auto">
            <a:xfrm>
              <a:off x="1840" y="1968"/>
              <a:ext cx="370" cy="369"/>
              <a:chOff x="362" y="2318"/>
              <a:chExt cx="370" cy="369"/>
            </a:xfrm>
          </p:grpSpPr>
          <p:sp>
            <p:nvSpPr>
              <p:cNvPr id="61465"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6"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1459" name="Group 26"/>
            <p:cNvGrpSpPr>
              <a:grpSpLocks/>
            </p:cNvGrpSpPr>
            <p:nvPr/>
          </p:nvGrpSpPr>
          <p:grpSpPr bwMode="auto">
            <a:xfrm>
              <a:off x="2208" y="1968"/>
              <a:ext cx="370" cy="369"/>
              <a:chOff x="362" y="2318"/>
              <a:chExt cx="370" cy="369"/>
            </a:xfrm>
          </p:grpSpPr>
          <p:sp>
            <p:nvSpPr>
              <p:cNvPr id="61463"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4"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1460"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1"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62"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284026315"/>
      </p:ext>
    </p:extLst>
  </p:cSld>
  <p:clrMapOvr>
    <a:masterClrMapping/>
  </p:clrMapOvr>
  <p:transition spd="slow">
    <p:wipe dir="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t>Fluorescence</a:t>
            </a:r>
          </a:p>
        </p:txBody>
      </p:sp>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212456701"/>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Fluorescence</a:t>
            </a:r>
          </a:p>
        </p:txBody>
      </p:sp>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3803084151"/>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Auger emission</a:t>
            </a:r>
          </a:p>
        </p:txBody>
      </p:sp>
      <p:sp>
        <p:nvSpPr>
          <p:cNvPr id="6451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8"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1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452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073063287"/>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Auger emission</a:t>
            </a:r>
          </a:p>
        </p:txBody>
      </p:sp>
      <p:sp>
        <p:nvSpPr>
          <p:cNvPr id="6553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2" name="Rectangle 6"/>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3" name="Oval 7"/>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4" name="Oval 8"/>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5545" name="Text Box 9"/>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65546" name="Text Box 10"/>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5547" name="Line 11"/>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679386837"/>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694" name="Oval 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5" name="Oval 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7" name="Oval 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4" name="Group 8"/>
          <p:cNvGrpSpPr>
            <a:grpSpLocks/>
          </p:cNvGrpSpPr>
          <p:nvPr/>
        </p:nvGrpSpPr>
        <p:grpSpPr bwMode="auto">
          <a:xfrm>
            <a:off x="3935413" y="2941638"/>
            <a:ext cx="858837" cy="785812"/>
            <a:chOff x="1751" y="1135"/>
            <a:chExt cx="2232" cy="2232"/>
          </a:xfrm>
        </p:grpSpPr>
        <p:sp>
          <p:nvSpPr>
            <p:cNvPr id="66690"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1"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2"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93"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5" name="Group 13"/>
          <p:cNvGrpSpPr>
            <a:grpSpLocks/>
          </p:cNvGrpSpPr>
          <p:nvPr/>
        </p:nvGrpSpPr>
        <p:grpSpPr bwMode="auto">
          <a:xfrm>
            <a:off x="1270000" y="3892550"/>
            <a:ext cx="858838" cy="785813"/>
            <a:chOff x="1751" y="1135"/>
            <a:chExt cx="2232" cy="2232"/>
          </a:xfrm>
        </p:grpSpPr>
        <p:sp>
          <p:nvSpPr>
            <p:cNvPr id="66686"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7"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8"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9"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6" name="Group 18"/>
          <p:cNvGrpSpPr>
            <a:grpSpLocks/>
          </p:cNvGrpSpPr>
          <p:nvPr/>
        </p:nvGrpSpPr>
        <p:grpSpPr bwMode="auto">
          <a:xfrm rot="1669699">
            <a:off x="4411663" y="3959225"/>
            <a:ext cx="858837" cy="785813"/>
            <a:chOff x="1751" y="1135"/>
            <a:chExt cx="2232" cy="2232"/>
          </a:xfrm>
        </p:grpSpPr>
        <p:sp>
          <p:nvSpPr>
            <p:cNvPr id="66682"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3"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4"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5"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7" name="Group 23"/>
          <p:cNvGrpSpPr>
            <a:grpSpLocks/>
          </p:cNvGrpSpPr>
          <p:nvPr/>
        </p:nvGrpSpPr>
        <p:grpSpPr bwMode="auto">
          <a:xfrm>
            <a:off x="2462213" y="3355975"/>
            <a:ext cx="858837" cy="785813"/>
            <a:chOff x="1751" y="1135"/>
            <a:chExt cx="2232" cy="2232"/>
          </a:xfrm>
        </p:grpSpPr>
        <p:sp>
          <p:nvSpPr>
            <p:cNvPr id="66678"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9"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0"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81"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8" name="Group 28"/>
          <p:cNvGrpSpPr>
            <a:grpSpLocks/>
          </p:cNvGrpSpPr>
          <p:nvPr/>
        </p:nvGrpSpPr>
        <p:grpSpPr bwMode="auto">
          <a:xfrm>
            <a:off x="7259638" y="3784600"/>
            <a:ext cx="858837" cy="785813"/>
            <a:chOff x="1751" y="1135"/>
            <a:chExt cx="2232" cy="2232"/>
          </a:xfrm>
        </p:grpSpPr>
        <p:sp>
          <p:nvSpPr>
            <p:cNvPr id="66674"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5"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6"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7"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69" name="Group 33"/>
          <p:cNvGrpSpPr>
            <a:grpSpLocks/>
          </p:cNvGrpSpPr>
          <p:nvPr/>
        </p:nvGrpSpPr>
        <p:grpSpPr bwMode="auto">
          <a:xfrm rot="1198672">
            <a:off x="2047875" y="4568825"/>
            <a:ext cx="858838" cy="785813"/>
            <a:chOff x="1751" y="1135"/>
            <a:chExt cx="2232" cy="2232"/>
          </a:xfrm>
        </p:grpSpPr>
        <p:sp>
          <p:nvSpPr>
            <p:cNvPr id="66670"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1"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2"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73"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0" name="Group 38"/>
          <p:cNvGrpSpPr>
            <a:grpSpLocks/>
          </p:cNvGrpSpPr>
          <p:nvPr/>
        </p:nvGrpSpPr>
        <p:grpSpPr bwMode="auto">
          <a:xfrm rot="-1425292">
            <a:off x="3419475" y="4343400"/>
            <a:ext cx="858838" cy="785813"/>
            <a:chOff x="1751" y="1135"/>
            <a:chExt cx="2232" cy="2232"/>
          </a:xfrm>
        </p:grpSpPr>
        <p:sp>
          <p:nvSpPr>
            <p:cNvPr id="66666"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7"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8"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9"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1" name="Group 43"/>
          <p:cNvGrpSpPr>
            <a:grpSpLocks/>
          </p:cNvGrpSpPr>
          <p:nvPr/>
        </p:nvGrpSpPr>
        <p:grpSpPr bwMode="auto">
          <a:xfrm>
            <a:off x="6169025" y="2941638"/>
            <a:ext cx="858838" cy="785812"/>
            <a:chOff x="1751" y="1135"/>
            <a:chExt cx="2232" cy="2232"/>
          </a:xfrm>
        </p:grpSpPr>
        <p:sp>
          <p:nvSpPr>
            <p:cNvPr id="66662"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3"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5"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2" name="Group 48"/>
          <p:cNvGrpSpPr>
            <a:grpSpLocks/>
          </p:cNvGrpSpPr>
          <p:nvPr/>
        </p:nvGrpSpPr>
        <p:grpSpPr bwMode="auto">
          <a:xfrm>
            <a:off x="6221413" y="4371975"/>
            <a:ext cx="858837" cy="785813"/>
            <a:chOff x="1751" y="1135"/>
            <a:chExt cx="2232" cy="2232"/>
          </a:xfrm>
        </p:grpSpPr>
        <p:sp>
          <p:nvSpPr>
            <p:cNvPr id="66658"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9"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0"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61"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3" name="Group 53"/>
          <p:cNvGrpSpPr>
            <a:grpSpLocks/>
          </p:cNvGrpSpPr>
          <p:nvPr/>
        </p:nvGrpSpPr>
        <p:grpSpPr bwMode="auto">
          <a:xfrm>
            <a:off x="5081588" y="2724150"/>
            <a:ext cx="858837" cy="785813"/>
            <a:chOff x="1751" y="1135"/>
            <a:chExt cx="2232" cy="2232"/>
          </a:xfrm>
        </p:grpSpPr>
        <p:sp>
          <p:nvSpPr>
            <p:cNvPr id="66654"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5"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7"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4" name="Group 58"/>
          <p:cNvGrpSpPr>
            <a:grpSpLocks/>
          </p:cNvGrpSpPr>
          <p:nvPr/>
        </p:nvGrpSpPr>
        <p:grpSpPr bwMode="auto">
          <a:xfrm>
            <a:off x="1446213" y="2935288"/>
            <a:ext cx="858837" cy="785812"/>
            <a:chOff x="1751" y="1135"/>
            <a:chExt cx="2232" cy="2232"/>
          </a:xfrm>
        </p:grpSpPr>
        <p:sp>
          <p:nvSpPr>
            <p:cNvPr id="66650"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1"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2"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53"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5" name="Group 63"/>
          <p:cNvGrpSpPr>
            <a:grpSpLocks/>
          </p:cNvGrpSpPr>
          <p:nvPr/>
        </p:nvGrpSpPr>
        <p:grpSpPr bwMode="auto">
          <a:xfrm rot="3434755">
            <a:off x="5226050" y="4930776"/>
            <a:ext cx="858837" cy="785812"/>
            <a:chOff x="1751" y="1135"/>
            <a:chExt cx="2232" cy="2232"/>
          </a:xfrm>
        </p:grpSpPr>
        <p:sp>
          <p:nvSpPr>
            <p:cNvPr id="66646"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7"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9"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6" name="Group 68"/>
          <p:cNvGrpSpPr>
            <a:grpSpLocks/>
          </p:cNvGrpSpPr>
          <p:nvPr/>
        </p:nvGrpSpPr>
        <p:grpSpPr bwMode="auto">
          <a:xfrm rot="-2353230">
            <a:off x="2903538" y="5292725"/>
            <a:ext cx="858837" cy="785813"/>
            <a:chOff x="1751" y="1135"/>
            <a:chExt cx="2232" cy="2232"/>
          </a:xfrm>
        </p:grpSpPr>
        <p:sp>
          <p:nvSpPr>
            <p:cNvPr id="66642"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3"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4"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5"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7" name="Group 73"/>
          <p:cNvGrpSpPr>
            <a:grpSpLocks/>
          </p:cNvGrpSpPr>
          <p:nvPr/>
        </p:nvGrpSpPr>
        <p:grpSpPr bwMode="auto">
          <a:xfrm>
            <a:off x="4049713" y="5264150"/>
            <a:ext cx="858837" cy="785813"/>
            <a:chOff x="1751" y="1135"/>
            <a:chExt cx="2232" cy="2232"/>
          </a:xfrm>
        </p:grpSpPr>
        <p:sp>
          <p:nvSpPr>
            <p:cNvPr id="66638"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9"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41"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8" name="Group 78"/>
          <p:cNvGrpSpPr>
            <a:grpSpLocks/>
          </p:cNvGrpSpPr>
          <p:nvPr/>
        </p:nvGrpSpPr>
        <p:grpSpPr bwMode="auto">
          <a:xfrm rot="443076">
            <a:off x="2671763" y="2303463"/>
            <a:ext cx="858837" cy="785812"/>
            <a:chOff x="1751" y="1135"/>
            <a:chExt cx="2232" cy="2232"/>
          </a:xfrm>
        </p:grpSpPr>
        <p:sp>
          <p:nvSpPr>
            <p:cNvPr id="66634"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5"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6"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7"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79" name="Group 83"/>
          <p:cNvGrpSpPr>
            <a:grpSpLocks/>
          </p:cNvGrpSpPr>
          <p:nvPr/>
        </p:nvGrpSpPr>
        <p:grpSpPr bwMode="auto">
          <a:xfrm>
            <a:off x="5400675" y="3697288"/>
            <a:ext cx="858838" cy="785812"/>
            <a:chOff x="1751" y="1135"/>
            <a:chExt cx="2232" cy="2232"/>
          </a:xfrm>
        </p:grpSpPr>
        <p:sp>
          <p:nvSpPr>
            <p:cNvPr id="66630"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1"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2"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33"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0" name="Group 88"/>
          <p:cNvGrpSpPr>
            <a:grpSpLocks/>
          </p:cNvGrpSpPr>
          <p:nvPr/>
        </p:nvGrpSpPr>
        <p:grpSpPr bwMode="auto">
          <a:xfrm rot="1626381">
            <a:off x="1901825" y="5641975"/>
            <a:ext cx="858838" cy="785813"/>
            <a:chOff x="1751" y="1135"/>
            <a:chExt cx="2232" cy="2232"/>
          </a:xfrm>
        </p:grpSpPr>
        <p:sp>
          <p:nvSpPr>
            <p:cNvPr id="66626"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7"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8"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9"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1" name="Group 93"/>
          <p:cNvGrpSpPr>
            <a:grpSpLocks/>
          </p:cNvGrpSpPr>
          <p:nvPr/>
        </p:nvGrpSpPr>
        <p:grpSpPr bwMode="auto">
          <a:xfrm>
            <a:off x="1082675" y="4937125"/>
            <a:ext cx="858838" cy="785813"/>
            <a:chOff x="1751" y="1135"/>
            <a:chExt cx="2232" cy="2232"/>
          </a:xfrm>
        </p:grpSpPr>
        <p:sp>
          <p:nvSpPr>
            <p:cNvPr id="66622"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3"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5"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2" name="Group 98"/>
          <p:cNvGrpSpPr>
            <a:grpSpLocks/>
          </p:cNvGrpSpPr>
          <p:nvPr/>
        </p:nvGrpSpPr>
        <p:grpSpPr bwMode="auto">
          <a:xfrm>
            <a:off x="5965825" y="1970088"/>
            <a:ext cx="858838" cy="785812"/>
            <a:chOff x="1751" y="1135"/>
            <a:chExt cx="2232" cy="2232"/>
          </a:xfrm>
        </p:grpSpPr>
        <p:sp>
          <p:nvSpPr>
            <p:cNvPr id="66618"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9"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0"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21"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3" name="Group 103"/>
          <p:cNvGrpSpPr>
            <a:grpSpLocks/>
          </p:cNvGrpSpPr>
          <p:nvPr/>
        </p:nvGrpSpPr>
        <p:grpSpPr bwMode="auto">
          <a:xfrm rot="879490">
            <a:off x="4841875" y="1671638"/>
            <a:ext cx="858838" cy="785812"/>
            <a:chOff x="1751" y="1135"/>
            <a:chExt cx="2232" cy="2232"/>
          </a:xfrm>
        </p:grpSpPr>
        <p:sp>
          <p:nvSpPr>
            <p:cNvPr id="66614"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5"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7"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4" name="Group 108"/>
          <p:cNvGrpSpPr>
            <a:grpSpLocks/>
          </p:cNvGrpSpPr>
          <p:nvPr/>
        </p:nvGrpSpPr>
        <p:grpSpPr bwMode="auto">
          <a:xfrm rot="1128729">
            <a:off x="3775075" y="1998663"/>
            <a:ext cx="858838" cy="785812"/>
            <a:chOff x="1751" y="1135"/>
            <a:chExt cx="2232" cy="2232"/>
          </a:xfrm>
        </p:grpSpPr>
        <p:sp>
          <p:nvSpPr>
            <p:cNvPr id="66610"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1"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2"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13"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5" name="Group 113"/>
          <p:cNvGrpSpPr>
            <a:grpSpLocks/>
          </p:cNvGrpSpPr>
          <p:nvPr/>
        </p:nvGrpSpPr>
        <p:grpSpPr bwMode="auto">
          <a:xfrm rot="738582">
            <a:off x="1700213" y="1939925"/>
            <a:ext cx="858837" cy="785813"/>
            <a:chOff x="1751" y="1135"/>
            <a:chExt cx="2232" cy="2232"/>
          </a:xfrm>
        </p:grpSpPr>
        <p:sp>
          <p:nvSpPr>
            <p:cNvPr id="66606"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7"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9"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6" name="Group 118"/>
          <p:cNvGrpSpPr>
            <a:grpSpLocks/>
          </p:cNvGrpSpPr>
          <p:nvPr/>
        </p:nvGrpSpPr>
        <p:grpSpPr bwMode="auto">
          <a:xfrm rot="-3226531">
            <a:off x="6176963" y="5314950"/>
            <a:ext cx="858837" cy="785813"/>
            <a:chOff x="1751" y="1135"/>
            <a:chExt cx="2232" cy="2232"/>
          </a:xfrm>
        </p:grpSpPr>
        <p:sp>
          <p:nvSpPr>
            <p:cNvPr id="66602"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3"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4"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5"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7" name="Group 123"/>
          <p:cNvGrpSpPr>
            <a:grpSpLocks/>
          </p:cNvGrpSpPr>
          <p:nvPr/>
        </p:nvGrpSpPr>
        <p:grpSpPr bwMode="auto">
          <a:xfrm>
            <a:off x="204788" y="4784725"/>
            <a:ext cx="858837" cy="785813"/>
            <a:chOff x="1751" y="1135"/>
            <a:chExt cx="2232" cy="2232"/>
          </a:xfrm>
        </p:grpSpPr>
        <p:sp>
          <p:nvSpPr>
            <p:cNvPr id="66598"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9"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0"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601"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8" name="Group 128"/>
          <p:cNvGrpSpPr>
            <a:grpSpLocks/>
          </p:cNvGrpSpPr>
          <p:nvPr/>
        </p:nvGrpSpPr>
        <p:grpSpPr bwMode="auto">
          <a:xfrm>
            <a:off x="479425" y="5757863"/>
            <a:ext cx="858838" cy="785812"/>
            <a:chOff x="1751" y="1135"/>
            <a:chExt cx="2232" cy="2232"/>
          </a:xfrm>
        </p:grpSpPr>
        <p:sp>
          <p:nvSpPr>
            <p:cNvPr id="66594"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5"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6"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7"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6589" name="Group 133"/>
          <p:cNvGrpSpPr>
            <a:grpSpLocks/>
          </p:cNvGrpSpPr>
          <p:nvPr/>
        </p:nvGrpSpPr>
        <p:grpSpPr bwMode="auto">
          <a:xfrm>
            <a:off x="471488" y="2281238"/>
            <a:ext cx="858837" cy="785812"/>
            <a:chOff x="1751" y="1135"/>
            <a:chExt cx="2232" cy="2232"/>
          </a:xfrm>
        </p:grpSpPr>
        <p:sp>
          <p:nvSpPr>
            <p:cNvPr id="66590"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1"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2"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6593"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2129797360"/>
      </p:ext>
    </p:extLst>
  </p:cSld>
  <p:clrMapOvr>
    <a:masterClrMapping/>
  </p:clrMapOvr>
  <p:transition spd="slow"/>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Sample atoms</a:t>
            </a:r>
          </a:p>
        </p:txBody>
      </p:sp>
      <p:grpSp>
        <p:nvGrpSpPr>
          <p:cNvPr id="67587" name="Group 3"/>
          <p:cNvGrpSpPr>
            <a:grpSpLocks/>
          </p:cNvGrpSpPr>
          <p:nvPr/>
        </p:nvGrpSpPr>
        <p:grpSpPr bwMode="auto">
          <a:xfrm>
            <a:off x="431800" y="-619125"/>
            <a:ext cx="588963" cy="4748213"/>
            <a:chOff x="272" y="-390"/>
            <a:chExt cx="371" cy="2991"/>
          </a:xfrm>
        </p:grpSpPr>
        <p:grpSp>
          <p:nvGrpSpPr>
            <p:cNvPr id="67722" name="Group 4"/>
            <p:cNvGrpSpPr>
              <a:grpSpLocks/>
            </p:cNvGrpSpPr>
            <p:nvPr/>
          </p:nvGrpSpPr>
          <p:grpSpPr bwMode="auto">
            <a:xfrm rot="5400000">
              <a:off x="272" y="-390"/>
              <a:ext cx="370" cy="369"/>
              <a:chOff x="362" y="2318"/>
              <a:chExt cx="370" cy="369"/>
            </a:xfrm>
          </p:grpSpPr>
          <p:sp>
            <p:nvSpPr>
              <p:cNvPr id="67744" name="Freeform 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5" name="Freeform 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3" name="Group 7"/>
            <p:cNvGrpSpPr>
              <a:grpSpLocks/>
            </p:cNvGrpSpPr>
            <p:nvPr/>
          </p:nvGrpSpPr>
          <p:grpSpPr bwMode="auto">
            <a:xfrm rot="5400000">
              <a:off x="272" y="-22"/>
              <a:ext cx="370" cy="369"/>
              <a:chOff x="362" y="2318"/>
              <a:chExt cx="370" cy="369"/>
            </a:xfrm>
          </p:grpSpPr>
          <p:sp>
            <p:nvSpPr>
              <p:cNvPr id="67742" name="Freeform 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3" name="Freeform 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4" name="Group 10"/>
            <p:cNvGrpSpPr>
              <a:grpSpLocks/>
            </p:cNvGrpSpPr>
            <p:nvPr/>
          </p:nvGrpSpPr>
          <p:grpSpPr bwMode="auto">
            <a:xfrm rot="5400000">
              <a:off x="273" y="346"/>
              <a:ext cx="370" cy="369"/>
              <a:chOff x="362" y="2318"/>
              <a:chExt cx="370" cy="369"/>
            </a:xfrm>
          </p:grpSpPr>
          <p:sp>
            <p:nvSpPr>
              <p:cNvPr id="67740" name="Freeform 1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41" name="Freeform 1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5" name="Group 13"/>
            <p:cNvGrpSpPr>
              <a:grpSpLocks/>
            </p:cNvGrpSpPr>
            <p:nvPr/>
          </p:nvGrpSpPr>
          <p:grpSpPr bwMode="auto">
            <a:xfrm rot="5400000">
              <a:off x="273" y="714"/>
              <a:ext cx="370" cy="369"/>
              <a:chOff x="362" y="2318"/>
              <a:chExt cx="370" cy="369"/>
            </a:xfrm>
          </p:grpSpPr>
          <p:sp>
            <p:nvSpPr>
              <p:cNvPr id="67738" name="Freeform 1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9" name="Freeform 1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6" name="Group 16"/>
            <p:cNvGrpSpPr>
              <a:grpSpLocks/>
            </p:cNvGrpSpPr>
            <p:nvPr/>
          </p:nvGrpSpPr>
          <p:grpSpPr bwMode="auto">
            <a:xfrm rot="5400000">
              <a:off x="273" y="1082"/>
              <a:ext cx="370" cy="369"/>
              <a:chOff x="362" y="2318"/>
              <a:chExt cx="370" cy="369"/>
            </a:xfrm>
          </p:grpSpPr>
          <p:sp>
            <p:nvSpPr>
              <p:cNvPr id="67736" name="Freeform 1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7" name="Freeform 1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7" name="Group 19"/>
            <p:cNvGrpSpPr>
              <a:grpSpLocks/>
            </p:cNvGrpSpPr>
            <p:nvPr/>
          </p:nvGrpSpPr>
          <p:grpSpPr bwMode="auto">
            <a:xfrm rot="5400000">
              <a:off x="273" y="1450"/>
              <a:ext cx="370" cy="369"/>
              <a:chOff x="362" y="2318"/>
              <a:chExt cx="370" cy="369"/>
            </a:xfrm>
          </p:grpSpPr>
          <p:sp>
            <p:nvSpPr>
              <p:cNvPr id="67734" name="Freeform 2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5" name="Freeform 2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7728" name="Group 22"/>
            <p:cNvGrpSpPr>
              <a:grpSpLocks/>
            </p:cNvGrpSpPr>
            <p:nvPr/>
          </p:nvGrpSpPr>
          <p:grpSpPr bwMode="auto">
            <a:xfrm rot="5400000">
              <a:off x="273" y="1818"/>
              <a:ext cx="370" cy="369"/>
              <a:chOff x="362" y="2318"/>
              <a:chExt cx="370" cy="369"/>
            </a:xfrm>
          </p:grpSpPr>
          <p:sp>
            <p:nvSpPr>
              <p:cNvPr id="67732" name="Freeform 2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3" name="Freeform 2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7729" name="Freeform 25"/>
            <p:cNvSpPr>
              <a:spLocks/>
            </p:cNvSpPr>
            <p:nvPr/>
          </p:nvSpPr>
          <p:spPr bwMode="auto">
            <a:xfrm rot="5400000">
              <a:off x="275" y="2185"/>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0" name="Freeform 26"/>
            <p:cNvSpPr>
              <a:spLocks/>
            </p:cNvSpPr>
            <p:nvPr/>
          </p:nvSpPr>
          <p:spPr bwMode="auto">
            <a:xfrm rot="-5400000">
              <a:off x="456" y="2370"/>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773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88" name="Group 28"/>
          <p:cNvGrpSpPr>
            <a:grpSpLocks/>
          </p:cNvGrpSpPr>
          <p:nvPr/>
        </p:nvGrpSpPr>
        <p:grpSpPr bwMode="auto">
          <a:xfrm>
            <a:off x="3935413" y="2941638"/>
            <a:ext cx="858837" cy="785812"/>
            <a:chOff x="2479" y="1853"/>
            <a:chExt cx="541" cy="495"/>
          </a:xfrm>
        </p:grpSpPr>
        <p:sp>
          <p:nvSpPr>
            <p:cNvPr id="67718" name="Oval 29"/>
            <p:cNvSpPr>
              <a:spLocks noChangeArrowheads="1"/>
            </p:cNvSpPr>
            <p:nvPr/>
          </p:nvSpPr>
          <p:spPr bwMode="auto">
            <a:xfrm rot="-54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9" name="Oval 30"/>
            <p:cNvSpPr>
              <a:spLocks noChangeArrowheads="1"/>
            </p:cNvSpPr>
            <p:nvPr/>
          </p:nvSpPr>
          <p:spPr bwMode="auto">
            <a:xfrm rot="-54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20" name="Oval 31"/>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21" name="Oval 32"/>
            <p:cNvSpPr>
              <a:spLocks noChangeArrowheads="1"/>
            </p:cNvSpPr>
            <p:nvPr/>
          </p:nvSpPr>
          <p:spPr bwMode="auto">
            <a:xfrm rot="-202832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89" name="Group 33"/>
          <p:cNvGrpSpPr>
            <a:grpSpLocks/>
          </p:cNvGrpSpPr>
          <p:nvPr/>
        </p:nvGrpSpPr>
        <p:grpSpPr bwMode="auto">
          <a:xfrm>
            <a:off x="1270000" y="3892550"/>
            <a:ext cx="858838" cy="785813"/>
            <a:chOff x="1751" y="1135"/>
            <a:chExt cx="2232" cy="2232"/>
          </a:xfrm>
        </p:grpSpPr>
        <p:sp>
          <p:nvSpPr>
            <p:cNvPr id="67714"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5"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7"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0" name="Group 38"/>
          <p:cNvGrpSpPr>
            <a:grpSpLocks/>
          </p:cNvGrpSpPr>
          <p:nvPr/>
        </p:nvGrpSpPr>
        <p:grpSpPr bwMode="auto">
          <a:xfrm rot="1669699">
            <a:off x="4411663" y="3959225"/>
            <a:ext cx="858837" cy="785813"/>
            <a:chOff x="1751" y="1135"/>
            <a:chExt cx="2232" cy="2232"/>
          </a:xfrm>
        </p:grpSpPr>
        <p:sp>
          <p:nvSpPr>
            <p:cNvPr id="67710"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1"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2"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13"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1" name="Group 43"/>
          <p:cNvGrpSpPr>
            <a:grpSpLocks/>
          </p:cNvGrpSpPr>
          <p:nvPr/>
        </p:nvGrpSpPr>
        <p:grpSpPr bwMode="auto">
          <a:xfrm>
            <a:off x="2462213" y="3355975"/>
            <a:ext cx="858837" cy="785813"/>
            <a:chOff x="1751" y="1135"/>
            <a:chExt cx="2232" cy="2232"/>
          </a:xfrm>
        </p:grpSpPr>
        <p:sp>
          <p:nvSpPr>
            <p:cNvPr id="67706"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7"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9"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2" name="Group 48"/>
          <p:cNvGrpSpPr>
            <a:grpSpLocks/>
          </p:cNvGrpSpPr>
          <p:nvPr/>
        </p:nvGrpSpPr>
        <p:grpSpPr bwMode="auto">
          <a:xfrm>
            <a:off x="7259638" y="3784600"/>
            <a:ext cx="858837" cy="785813"/>
            <a:chOff x="4573" y="2384"/>
            <a:chExt cx="541" cy="495"/>
          </a:xfrm>
        </p:grpSpPr>
        <p:sp>
          <p:nvSpPr>
            <p:cNvPr id="67702" name="Oval 49"/>
            <p:cNvSpPr>
              <a:spLocks noChangeArrowheads="1"/>
            </p:cNvSpPr>
            <p:nvPr/>
          </p:nvSpPr>
          <p:spPr bwMode="auto">
            <a:xfrm rot="-54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3" name="Oval 50"/>
            <p:cNvSpPr>
              <a:spLocks noChangeArrowheads="1"/>
            </p:cNvSpPr>
            <p:nvPr/>
          </p:nvSpPr>
          <p:spPr bwMode="auto">
            <a:xfrm rot="-54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4" name="Oval 51"/>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5" name="Oval 52"/>
            <p:cNvSpPr>
              <a:spLocks noChangeArrowheads="1"/>
            </p:cNvSpPr>
            <p:nvPr/>
          </p:nvSpPr>
          <p:spPr bwMode="auto">
            <a:xfrm rot="-202832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3" name="Group 53"/>
          <p:cNvGrpSpPr>
            <a:grpSpLocks/>
          </p:cNvGrpSpPr>
          <p:nvPr/>
        </p:nvGrpSpPr>
        <p:grpSpPr bwMode="auto">
          <a:xfrm rot="1198672">
            <a:off x="2047875" y="4568825"/>
            <a:ext cx="858838" cy="785813"/>
            <a:chOff x="1751" y="1135"/>
            <a:chExt cx="2232" cy="2232"/>
          </a:xfrm>
        </p:grpSpPr>
        <p:sp>
          <p:nvSpPr>
            <p:cNvPr id="67698"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9"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0"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701"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4" name="Group 58"/>
          <p:cNvGrpSpPr>
            <a:grpSpLocks/>
          </p:cNvGrpSpPr>
          <p:nvPr/>
        </p:nvGrpSpPr>
        <p:grpSpPr bwMode="auto">
          <a:xfrm rot="-1425292">
            <a:off x="3419475" y="4343400"/>
            <a:ext cx="858838" cy="785813"/>
            <a:chOff x="1751" y="1135"/>
            <a:chExt cx="2232" cy="2232"/>
          </a:xfrm>
        </p:grpSpPr>
        <p:sp>
          <p:nvSpPr>
            <p:cNvPr id="67694"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5"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6"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7"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5" name="Group 63"/>
          <p:cNvGrpSpPr>
            <a:grpSpLocks/>
          </p:cNvGrpSpPr>
          <p:nvPr/>
        </p:nvGrpSpPr>
        <p:grpSpPr bwMode="auto">
          <a:xfrm>
            <a:off x="6169025" y="2941638"/>
            <a:ext cx="858838" cy="785812"/>
            <a:chOff x="1751" y="1135"/>
            <a:chExt cx="2232" cy="2232"/>
          </a:xfrm>
        </p:grpSpPr>
        <p:sp>
          <p:nvSpPr>
            <p:cNvPr id="67690"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1"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2"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93"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6" name="Group 68"/>
          <p:cNvGrpSpPr>
            <a:grpSpLocks/>
          </p:cNvGrpSpPr>
          <p:nvPr/>
        </p:nvGrpSpPr>
        <p:grpSpPr bwMode="auto">
          <a:xfrm>
            <a:off x="6221413" y="4371975"/>
            <a:ext cx="858837" cy="785813"/>
            <a:chOff x="1751" y="1135"/>
            <a:chExt cx="2232" cy="2232"/>
          </a:xfrm>
        </p:grpSpPr>
        <p:sp>
          <p:nvSpPr>
            <p:cNvPr id="67686"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7"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8"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9"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7" name="Group 73"/>
          <p:cNvGrpSpPr>
            <a:grpSpLocks/>
          </p:cNvGrpSpPr>
          <p:nvPr/>
        </p:nvGrpSpPr>
        <p:grpSpPr bwMode="auto">
          <a:xfrm>
            <a:off x="5081588" y="2724150"/>
            <a:ext cx="858837" cy="785813"/>
            <a:chOff x="1751" y="1135"/>
            <a:chExt cx="2232" cy="2232"/>
          </a:xfrm>
        </p:grpSpPr>
        <p:sp>
          <p:nvSpPr>
            <p:cNvPr id="67682"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3"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5"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8" name="Group 78"/>
          <p:cNvGrpSpPr>
            <a:grpSpLocks/>
          </p:cNvGrpSpPr>
          <p:nvPr/>
        </p:nvGrpSpPr>
        <p:grpSpPr bwMode="auto">
          <a:xfrm>
            <a:off x="1446213" y="2935288"/>
            <a:ext cx="858837" cy="785812"/>
            <a:chOff x="1751" y="1135"/>
            <a:chExt cx="2232" cy="2232"/>
          </a:xfrm>
        </p:grpSpPr>
        <p:sp>
          <p:nvSpPr>
            <p:cNvPr id="67678"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9"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0"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81"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599" name="Group 83"/>
          <p:cNvGrpSpPr>
            <a:grpSpLocks/>
          </p:cNvGrpSpPr>
          <p:nvPr/>
        </p:nvGrpSpPr>
        <p:grpSpPr bwMode="auto">
          <a:xfrm rot="3434755">
            <a:off x="5226050" y="4930776"/>
            <a:ext cx="858837" cy="785812"/>
            <a:chOff x="1751" y="1135"/>
            <a:chExt cx="2232" cy="2232"/>
          </a:xfrm>
        </p:grpSpPr>
        <p:sp>
          <p:nvSpPr>
            <p:cNvPr id="67674"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5"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7"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0" name="Group 88"/>
          <p:cNvGrpSpPr>
            <a:grpSpLocks/>
          </p:cNvGrpSpPr>
          <p:nvPr/>
        </p:nvGrpSpPr>
        <p:grpSpPr bwMode="auto">
          <a:xfrm>
            <a:off x="2901950" y="5254625"/>
            <a:ext cx="858838" cy="858838"/>
            <a:chOff x="1828" y="3310"/>
            <a:chExt cx="541" cy="541"/>
          </a:xfrm>
        </p:grpSpPr>
        <p:sp>
          <p:nvSpPr>
            <p:cNvPr id="67670" name="Oval 89"/>
            <p:cNvSpPr>
              <a:spLocks noChangeArrowheads="1"/>
            </p:cNvSpPr>
            <p:nvPr/>
          </p:nvSpPr>
          <p:spPr bwMode="auto">
            <a:xfrm rot="-775323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1" name="Oval 90"/>
            <p:cNvSpPr>
              <a:spLocks noChangeArrowheads="1"/>
            </p:cNvSpPr>
            <p:nvPr/>
          </p:nvSpPr>
          <p:spPr bwMode="auto">
            <a:xfrm rot="-775323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2" name="Oval 91"/>
            <p:cNvSpPr>
              <a:spLocks noChangeArrowheads="1"/>
            </p:cNvSpPr>
            <p:nvPr/>
          </p:nvSpPr>
          <p:spPr bwMode="auto">
            <a:xfrm rot="1044271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73" name="Oval 92"/>
            <p:cNvSpPr>
              <a:spLocks noChangeArrowheads="1"/>
            </p:cNvSpPr>
            <p:nvPr/>
          </p:nvSpPr>
          <p:spPr bwMode="auto">
            <a:xfrm rot="-438155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1" name="Group 93"/>
          <p:cNvGrpSpPr>
            <a:grpSpLocks/>
          </p:cNvGrpSpPr>
          <p:nvPr/>
        </p:nvGrpSpPr>
        <p:grpSpPr bwMode="auto">
          <a:xfrm>
            <a:off x="4049713" y="5264150"/>
            <a:ext cx="858837" cy="785813"/>
            <a:chOff x="1751" y="1135"/>
            <a:chExt cx="2232" cy="2232"/>
          </a:xfrm>
        </p:grpSpPr>
        <p:sp>
          <p:nvSpPr>
            <p:cNvPr id="67666"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7"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9"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7602" name="Oval 98"/>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3" name="Oval 99"/>
          <p:cNvSpPr>
            <a:spLocks noChangeArrowheads="1"/>
          </p:cNvSpPr>
          <p:nvPr/>
        </p:nvSpPr>
        <p:spPr bwMode="auto">
          <a:xfrm rot="-495692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4" name="Oval 100"/>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05" name="Oval 101"/>
          <p:cNvSpPr>
            <a:spLocks noChangeArrowheads="1"/>
          </p:cNvSpPr>
          <p:nvPr/>
        </p:nvSpPr>
        <p:spPr bwMode="auto">
          <a:xfrm rot="-158524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7606" name="Group 102"/>
          <p:cNvGrpSpPr>
            <a:grpSpLocks/>
          </p:cNvGrpSpPr>
          <p:nvPr/>
        </p:nvGrpSpPr>
        <p:grpSpPr bwMode="auto">
          <a:xfrm>
            <a:off x="5400675" y="3697288"/>
            <a:ext cx="858838" cy="785812"/>
            <a:chOff x="1751" y="1135"/>
            <a:chExt cx="2232" cy="2232"/>
          </a:xfrm>
        </p:grpSpPr>
        <p:sp>
          <p:nvSpPr>
            <p:cNvPr id="67662" name="Oval 10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3" name="Oval 10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4"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5" name="Oval 10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7" name="Group 107"/>
          <p:cNvGrpSpPr>
            <a:grpSpLocks/>
          </p:cNvGrpSpPr>
          <p:nvPr/>
        </p:nvGrpSpPr>
        <p:grpSpPr bwMode="auto">
          <a:xfrm rot="1626381">
            <a:off x="1901825" y="5641975"/>
            <a:ext cx="858838" cy="785813"/>
            <a:chOff x="1751" y="1135"/>
            <a:chExt cx="2232" cy="2232"/>
          </a:xfrm>
        </p:grpSpPr>
        <p:sp>
          <p:nvSpPr>
            <p:cNvPr id="67658" name="Oval 10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9" name="Oval 10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0"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61" name="Oval 11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8" name="Group 112"/>
          <p:cNvGrpSpPr>
            <a:grpSpLocks/>
          </p:cNvGrpSpPr>
          <p:nvPr/>
        </p:nvGrpSpPr>
        <p:grpSpPr bwMode="auto">
          <a:xfrm>
            <a:off x="1082675" y="4937125"/>
            <a:ext cx="858838" cy="785813"/>
            <a:chOff x="1751" y="1135"/>
            <a:chExt cx="2232" cy="2232"/>
          </a:xfrm>
        </p:grpSpPr>
        <p:sp>
          <p:nvSpPr>
            <p:cNvPr id="67654" name="Oval 11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5" name="Oval 11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6"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7" name="Oval 11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09" name="Group 117"/>
          <p:cNvGrpSpPr>
            <a:grpSpLocks/>
          </p:cNvGrpSpPr>
          <p:nvPr/>
        </p:nvGrpSpPr>
        <p:grpSpPr bwMode="auto">
          <a:xfrm>
            <a:off x="5965825" y="1970088"/>
            <a:ext cx="858838" cy="785812"/>
            <a:chOff x="1751" y="1135"/>
            <a:chExt cx="2232" cy="2232"/>
          </a:xfrm>
        </p:grpSpPr>
        <p:sp>
          <p:nvSpPr>
            <p:cNvPr id="67650" name="Oval 11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1" name="Oval 11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53" name="Oval 12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0" name="Group 122"/>
          <p:cNvGrpSpPr>
            <a:grpSpLocks/>
          </p:cNvGrpSpPr>
          <p:nvPr/>
        </p:nvGrpSpPr>
        <p:grpSpPr bwMode="auto">
          <a:xfrm rot="879490">
            <a:off x="4841875" y="1671638"/>
            <a:ext cx="858838" cy="785812"/>
            <a:chOff x="1751" y="1135"/>
            <a:chExt cx="2232" cy="2232"/>
          </a:xfrm>
        </p:grpSpPr>
        <p:sp>
          <p:nvSpPr>
            <p:cNvPr id="67646" name="Oval 1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7" name="Oval 1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8"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9" name="Oval 1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1" name="Group 127"/>
          <p:cNvGrpSpPr>
            <a:grpSpLocks/>
          </p:cNvGrpSpPr>
          <p:nvPr/>
        </p:nvGrpSpPr>
        <p:grpSpPr bwMode="auto">
          <a:xfrm rot="1128729">
            <a:off x="3775075" y="1998663"/>
            <a:ext cx="858838" cy="785812"/>
            <a:chOff x="1751" y="1135"/>
            <a:chExt cx="2232" cy="2232"/>
          </a:xfrm>
        </p:grpSpPr>
        <p:sp>
          <p:nvSpPr>
            <p:cNvPr id="67642" name="Oval 1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3" name="Oval 1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5" name="Oval 1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2" name="Group 132"/>
          <p:cNvGrpSpPr>
            <a:grpSpLocks/>
          </p:cNvGrpSpPr>
          <p:nvPr/>
        </p:nvGrpSpPr>
        <p:grpSpPr bwMode="auto">
          <a:xfrm rot="738582">
            <a:off x="1700213" y="1939925"/>
            <a:ext cx="858837" cy="785813"/>
            <a:chOff x="1751" y="1135"/>
            <a:chExt cx="2232" cy="2232"/>
          </a:xfrm>
        </p:grpSpPr>
        <p:sp>
          <p:nvSpPr>
            <p:cNvPr id="67638" name="Oval 1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9" name="Oval 1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0"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41" name="Oval 1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3" name="Group 137"/>
          <p:cNvGrpSpPr>
            <a:grpSpLocks/>
          </p:cNvGrpSpPr>
          <p:nvPr/>
        </p:nvGrpSpPr>
        <p:grpSpPr bwMode="auto">
          <a:xfrm rot="-3226531">
            <a:off x="6176963" y="5314950"/>
            <a:ext cx="858837" cy="785813"/>
            <a:chOff x="1751" y="1135"/>
            <a:chExt cx="2232" cy="2232"/>
          </a:xfrm>
        </p:grpSpPr>
        <p:sp>
          <p:nvSpPr>
            <p:cNvPr id="67634" name="Oval 1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5" name="Oval 1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6"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7" name="Oval 1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4" name="Group 142"/>
          <p:cNvGrpSpPr>
            <a:grpSpLocks/>
          </p:cNvGrpSpPr>
          <p:nvPr/>
        </p:nvGrpSpPr>
        <p:grpSpPr bwMode="auto">
          <a:xfrm>
            <a:off x="204788" y="4784725"/>
            <a:ext cx="858837" cy="785813"/>
            <a:chOff x="1751" y="1135"/>
            <a:chExt cx="2232" cy="2232"/>
          </a:xfrm>
        </p:grpSpPr>
        <p:sp>
          <p:nvSpPr>
            <p:cNvPr id="67630" name="Oval 1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1" name="Oval 1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2"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33" name="Oval 1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5" name="Group 147"/>
          <p:cNvGrpSpPr>
            <a:grpSpLocks/>
          </p:cNvGrpSpPr>
          <p:nvPr/>
        </p:nvGrpSpPr>
        <p:grpSpPr bwMode="auto">
          <a:xfrm>
            <a:off x="479425" y="5757863"/>
            <a:ext cx="858838" cy="785812"/>
            <a:chOff x="1751" y="1135"/>
            <a:chExt cx="2232" cy="2232"/>
          </a:xfrm>
        </p:grpSpPr>
        <p:sp>
          <p:nvSpPr>
            <p:cNvPr id="67626" name="Oval 1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7" name="Oval 1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8"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9" name="Oval 1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6" name="Group 152"/>
          <p:cNvGrpSpPr>
            <a:grpSpLocks/>
          </p:cNvGrpSpPr>
          <p:nvPr/>
        </p:nvGrpSpPr>
        <p:grpSpPr bwMode="auto">
          <a:xfrm>
            <a:off x="471488" y="2281238"/>
            <a:ext cx="858837" cy="785812"/>
            <a:chOff x="1751" y="1135"/>
            <a:chExt cx="2232" cy="2232"/>
          </a:xfrm>
        </p:grpSpPr>
        <p:sp>
          <p:nvSpPr>
            <p:cNvPr id="67622" name="Oval 1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3" name="Oval 1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4"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5" name="Oval 1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7617" name="Group 157"/>
          <p:cNvGrpSpPr>
            <a:grpSpLocks/>
          </p:cNvGrpSpPr>
          <p:nvPr/>
        </p:nvGrpSpPr>
        <p:grpSpPr bwMode="auto">
          <a:xfrm>
            <a:off x="284163" y="3675063"/>
            <a:ext cx="858837" cy="785812"/>
            <a:chOff x="1751" y="1135"/>
            <a:chExt cx="2232" cy="2232"/>
          </a:xfrm>
        </p:grpSpPr>
        <p:sp>
          <p:nvSpPr>
            <p:cNvPr id="67618" name="Oval 1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19" name="Oval 1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0"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7621" name="Oval 1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Tree>
    <p:extLst>
      <p:ext uri="{BB962C8B-B14F-4D97-AF65-F5344CB8AC3E}">
        <p14:creationId xmlns:p14="http://schemas.microsoft.com/office/powerpoint/2010/main" val="1247550327"/>
      </p:ext>
    </p:extLst>
  </p:cSld>
  <p:clrMapOvr>
    <a:masterClrMapping/>
  </p:clrMapOvr>
  <p:transition spd="slow">
    <p:wipe dir="d"/>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8612"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8613"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15"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8616" name="Group 8"/>
          <p:cNvGrpSpPr>
            <a:grpSpLocks/>
          </p:cNvGrpSpPr>
          <p:nvPr/>
        </p:nvGrpSpPr>
        <p:grpSpPr bwMode="auto">
          <a:xfrm>
            <a:off x="3935413" y="2941638"/>
            <a:ext cx="858837" cy="785812"/>
            <a:chOff x="1751" y="1135"/>
            <a:chExt cx="2232" cy="2232"/>
          </a:xfrm>
        </p:grpSpPr>
        <p:sp>
          <p:nvSpPr>
            <p:cNvPr id="6874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7" name="Group 13"/>
          <p:cNvGrpSpPr>
            <a:grpSpLocks/>
          </p:cNvGrpSpPr>
          <p:nvPr/>
        </p:nvGrpSpPr>
        <p:grpSpPr bwMode="auto">
          <a:xfrm>
            <a:off x="1270000" y="3892550"/>
            <a:ext cx="858838" cy="785813"/>
            <a:chOff x="1751" y="1135"/>
            <a:chExt cx="2232" cy="2232"/>
          </a:xfrm>
        </p:grpSpPr>
        <p:sp>
          <p:nvSpPr>
            <p:cNvPr id="68739"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0"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1"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42"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8" name="Group 18"/>
          <p:cNvGrpSpPr>
            <a:grpSpLocks/>
          </p:cNvGrpSpPr>
          <p:nvPr/>
        </p:nvGrpSpPr>
        <p:grpSpPr bwMode="auto">
          <a:xfrm rot="1669699">
            <a:off x="4411663" y="3959225"/>
            <a:ext cx="858837" cy="785813"/>
            <a:chOff x="1751" y="1135"/>
            <a:chExt cx="2232" cy="2232"/>
          </a:xfrm>
        </p:grpSpPr>
        <p:sp>
          <p:nvSpPr>
            <p:cNvPr id="68735"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6"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7"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8"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19" name="Group 23"/>
          <p:cNvGrpSpPr>
            <a:grpSpLocks/>
          </p:cNvGrpSpPr>
          <p:nvPr/>
        </p:nvGrpSpPr>
        <p:grpSpPr bwMode="auto">
          <a:xfrm>
            <a:off x="2462213" y="3355975"/>
            <a:ext cx="858837" cy="785813"/>
            <a:chOff x="1751" y="1135"/>
            <a:chExt cx="2232" cy="2232"/>
          </a:xfrm>
        </p:grpSpPr>
        <p:sp>
          <p:nvSpPr>
            <p:cNvPr id="68731"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2"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3"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4"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0" name="Group 28"/>
          <p:cNvGrpSpPr>
            <a:grpSpLocks/>
          </p:cNvGrpSpPr>
          <p:nvPr/>
        </p:nvGrpSpPr>
        <p:grpSpPr bwMode="auto">
          <a:xfrm>
            <a:off x="7259638" y="3784600"/>
            <a:ext cx="858837" cy="785813"/>
            <a:chOff x="1751" y="1135"/>
            <a:chExt cx="2232" cy="2232"/>
          </a:xfrm>
        </p:grpSpPr>
        <p:sp>
          <p:nvSpPr>
            <p:cNvPr id="68727"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8"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30"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1" name="Group 33"/>
          <p:cNvGrpSpPr>
            <a:grpSpLocks/>
          </p:cNvGrpSpPr>
          <p:nvPr/>
        </p:nvGrpSpPr>
        <p:grpSpPr bwMode="auto">
          <a:xfrm rot="1198672">
            <a:off x="2047875" y="4568825"/>
            <a:ext cx="858838" cy="785813"/>
            <a:chOff x="1751" y="1135"/>
            <a:chExt cx="2232" cy="2232"/>
          </a:xfrm>
        </p:grpSpPr>
        <p:sp>
          <p:nvSpPr>
            <p:cNvPr id="68723"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4"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5"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6"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2" name="Group 38"/>
          <p:cNvGrpSpPr>
            <a:grpSpLocks/>
          </p:cNvGrpSpPr>
          <p:nvPr/>
        </p:nvGrpSpPr>
        <p:grpSpPr bwMode="auto">
          <a:xfrm rot="-1425292">
            <a:off x="3419475" y="4343400"/>
            <a:ext cx="858838" cy="785813"/>
            <a:chOff x="1751" y="1135"/>
            <a:chExt cx="2232" cy="2232"/>
          </a:xfrm>
        </p:grpSpPr>
        <p:sp>
          <p:nvSpPr>
            <p:cNvPr id="68719"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0"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22"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3" name="Group 43"/>
          <p:cNvGrpSpPr>
            <a:grpSpLocks/>
          </p:cNvGrpSpPr>
          <p:nvPr/>
        </p:nvGrpSpPr>
        <p:grpSpPr bwMode="auto">
          <a:xfrm>
            <a:off x="6169025" y="2941638"/>
            <a:ext cx="858838" cy="785812"/>
            <a:chOff x="1751" y="1135"/>
            <a:chExt cx="2232" cy="2232"/>
          </a:xfrm>
        </p:grpSpPr>
        <p:sp>
          <p:nvSpPr>
            <p:cNvPr id="68715"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6"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7"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8"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4" name="Group 48"/>
          <p:cNvGrpSpPr>
            <a:grpSpLocks/>
          </p:cNvGrpSpPr>
          <p:nvPr/>
        </p:nvGrpSpPr>
        <p:grpSpPr bwMode="auto">
          <a:xfrm>
            <a:off x="6221413" y="4371975"/>
            <a:ext cx="858837" cy="785813"/>
            <a:chOff x="1751" y="1135"/>
            <a:chExt cx="2232" cy="2232"/>
          </a:xfrm>
        </p:grpSpPr>
        <p:sp>
          <p:nvSpPr>
            <p:cNvPr id="68711"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2"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4"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5" name="Group 53"/>
          <p:cNvGrpSpPr>
            <a:grpSpLocks/>
          </p:cNvGrpSpPr>
          <p:nvPr/>
        </p:nvGrpSpPr>
        <p:grpSpPr bwMode="auto">
          <a:xfrm>
            <a:off x="5081588" y="2724150"/>
            <a:ext cx="858837" cy="785813"/>
            <a:chOff x="1751" y="1135"/>
            <a:chExt cx="2232" cy="2232"/>
          </a:xfrm>
        </p:grpSpPr>
        <p:sp>
          <p:nvSpPr>
            <p:cNvPr id="68707"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8"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9"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10"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6" name="Group 58"/>
          <p:cNvGrpSpPr>
            <a:grpSpLocks/>
          </p:cNvGrpSpPr>
          <p:nvPr/>
        </p:nvGrpSpPr>
        <p:grpSpPr bwMode="auto">
          <a:xfrm>
            <a:off x="1446213" y="2935288"/>
            <a:ext cx="858837" cy="785812"/>
            <a:chOff x="1751" y="1135"/>
            <a:chExt cx="2232" cy="2232"/>
          </a:xfrm>
        </p:grpSpPr>
        <p:sp>
          <p:nvSpPr>
            <p:cNvPr id="68703"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4"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6"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7" name="Group 63"/>
          <p:cNvGrpSpPr>
            <a:grpSpLocks/>
          </p:cNvGrpSpPr>
          <p:nvPr/>
        </p:nvGrpSpPr>
        <p:grpSpPr bwMode="auto">
          <a:xfrm rot="3434755">
            <a:off x="5226050" y="4930776"/>
            <a:ext cx="858837" cy="785812"/>
            <a:chOff x="1751" y="1135"/>
            <a:chExt cx="2232" cy="2232"/>
          </a:xfrm>
        </p:grpSpPr>
        <p:sp>
          <p:nvSpPr>
            <p:cNvPr id="68699"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0"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1"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702"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8" name="Group 68"/>
          <p:cNvGrpSpPr>
            <a:grpSpLocks/>
          </p:cNvGrpSpPr>
          <p:nvPr/>
        </p:nvGrpSpPr>
        <p:grpSpPr bwMode="auto">
          <a:xfrm rot="-2353230">
            <a:off x="2903538" y="5292725"/>
            <a:ext cx="858837" cy="785813"/>
            <a:chOff x="1751" y="1135"/>
            <a:chExt cx="2232" cy="2232"/>
          </a:xfrm>
        </p:grpSpPr>
        <p:sp>
          <p:nvSpPr>
            <p:cNvPr id="68695"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6"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8"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29" name="Group 73"/>
          <p:cNvGrpSpPr>
            <a:grpSpLocks/>
          </p:cNvGrpSpPr>
          <p:nvPr/>
        </p:nvGrpSpPr>
        <p:grpSpPr bwMode="auto">
          <a:xfrm>
            <a:off x="4049713" y="5264150"/>
            <a:ext cx="858837" cy="785813"/>
            <a:chOff x="1751" y="1135"/>
            <a:chExt cx="2232" cy="2232"/>
          </a:xfrm>
        </p:grpSpPr>
        <p:sp>
          <p:nvSpPr>
            <p:cNvPr id="68691"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2"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3"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4"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0"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8"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90"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1" name="Group 83"/>
          <p:cNvGrpSpPr>
            <a:grpSpLocks/>
          </p:cNvGrpSpPr>
          <p:nvPr/>
        </p:nvGrpSpPr>
        <p:grpSpPr bwMode="auto">
          <a:xfrm>
            <a:off x="5400675" y="3697288"/>
            <a:ext cx="858838" cy="785812"/>
            <a:chOff x="1751" y="1135"/>
            <a:chExt cx="2232" cy="2232"/>
          </a:xfrm>
        </p:grpSpPr>
        <p:sp>
          <p:nvSpPr>
            <p:cNvPr id="68683"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4"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5"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6"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2" name="Group 88"/>
          <p:cNvGrpSpPr>
            <a:grpSpLocks/>
          </p:cNvGrpSpPr>
          <p:nvPr/>
        </p:nvGrpSpPr>
        <p:grpSpPr bwMode="auto">
          <a:xfrm rot="1626381">
            <a:off x="1901825" y="5641975"/>
            <a:ext cx="858838" cy="785813"/>
            <a:chOff x="1751" y="1135"/>
            <a:chExt cx="2232" cy="2232"/>
          </a:xfrm>
        </p:grpSpPr>
        <p:sp>
          <p:nvSpPr>
            <p:cNvPr id="68679"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0"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82"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3" name="Group 93"/>
          <p:cNvGrpSpPr>
            <a:grpSpLocks/>
          </p:cNvGrpSpPr>
          <p:nvPr/>
        </p:nvGrpSpPr>
        <p:grpSpPr bwMode="auto">
          <a:xfrm>
            <a:off x="1082675" y="4937125"/>
            <a:ext cx="858838" cy="785813"/>
            <a:chOff x="1751" y="1135"/>
            <a:chExt cx="2232" cy="2232"/>
          </a:xfrm>
        </p:grpSpPr>
        <p:sp>
          <p:nvSpPr>
            <p:cNvPr id="68675"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6"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7"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8"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4" name="Group 98"/>
          <p:cNvGrpSpPr>
            <a:grpSpLocks/>
          </p:cNvGrpSpPr>
          <p:nvPr/>
        </p:nvGrpSpPr>
        <p:grpSpPr bwMode="auto">
          <a:xfrm>
            <a:off x="5965825" y="1970088"/>
            <a:ext cx="858838" cy="785812"/>
            <a:chOff x="1751" y="1135"/>
            <a:chExt cx="2232" cy="2232"/>
          </a:xfrm>
        </p:grpSpPr>
        <p:sp>
          <p:nvSpPr>
            <p:cNvPr id="68671"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2"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4"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5" name="Group 103"/>
          <p:cNvGrpSpPr>
            <a:grpSpLocks/>
          </p:cNvGrpSpPr>
          <p:nvPr/>
        </p:nvGrpSpPr>
        <p:grpSpPr bwMode="auto">
          <a:xfrm rot="879490">
            <a:off x="4841875" y="1671638"/>
            <a:ext cx="858838" cy="785812"/>
            <a:chOff x="1751" y="1135"/>
            <a:chExt cx="2232" cy="2232"/>
          </a:xfrm>
        </p:grpSpPr>
        <p:sp>
          <p:nvSpPr>
            <p:cNvPr id="68667"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8"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9"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70"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6" name="Group 108"/>
          <p:cNvGrpSpPr>
            <a:grpSpLocks/>
          </p:cNvGrpSpPr>
          <p:nvPr/>
        </p:nvGrpSpPr>
        <p:grpSpPr bwMode="auto">
          <a:xfrm rot="1128729">
            <a:off x="3775075" y="1998663"/>
            <a:ext cx="858838" cy="785812"/>
            <a:chOff x="1751" y="1135"/>
            <a:chExt cx="2232" cy="2232"/>
          </a:xfrm>
        </p:grpSpPr>
        <p:sp>
          <p:nvSpPr>
            <p:cNvPr id="68663"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4"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5"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6"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7" name="Group 113"/>
          <p:cNvGrpSpPr>
            <a:grpSpLocks/>
          </p:cNvGrpSpPr>
          <p:nvPr/>
        </p:nvGrpSpPr>
        <p:grpSpPr bwMode="auto">
          <a:xfrm rot="738582">
            <a:off x="1700213" y="1939925"/>
            <a:ext cx="858837" cy="785813"/>
            <a:chOff x="1751" y="1135"/>
            <a:chExt cx="2232" cy="2232"/>
          </a:xfrm>
        </p:grpSpPr>
        <p:sp>
          <p:nvSpPr>
            <p:cNvPr id="68659"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0"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1"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62"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8" name="Group 118"/>
          <p:cNvGrpSpPr>
            <a:grpSpLocks/>
          </p:cNvGrpSpPr>
          <p:nvPr/>
        </p:nvGrpSpPr>
        <p:grpSpPr bwMode="auto">
          <a:xfrm rot="-3226531">
            <a:off x="6176963" y="5314950"/>
            <a:ext cx="858837" cy="785813"/>
            <a:chOff x="1751" y="1135"/>
            <a:chExt cx="2232" cy="2232"/>
          </a:xfrm>
        </p:grpSpPr>
        <p:sp>
          <p:nvSpPr>
            <p:cNvPr id="68655"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6"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8"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39" name="Group 123"/>
          <p:cNvGrpSpPr>
            <a:grpSpLocks/>
          </p:cNvGrpSpPr>
          <p:nvPr/>
        </p:nvGrpSpPr>
        <p:grpSpPr bwMode="auto">
          <a:xfrm>
            <a:off x="204788" y="4784725"/>
            <a:ext cx="858837" cy="785813"/>
            <a:chOff x="1751" y="1135"/>
            <a:chExt cx="2232" cy="2232"/>
          </a:xfrm>
        </p:grpSpPr>
        <p:sp>
          <p:nvSpPr>
            <p:cNvPr id="68651"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2"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3"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4"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40" name="Group 128"/>
          <p:cNvGrpSpPr>
            <a:grpSpLocks/>
          </p:cNvGrpSpPr>
          <p:nvPr/>
        </p:nvGrpSpPr>
        <p:grpSpPr bwMode="auto">
          <a:xfrm>
            <a:off x="479425" y="5757863"/>
            <a:ext cx="858838" cy="785812"/>
            <a:chOff x="1751" y="1135"/>
            <a:chExt cx="2232" cy="2232"/>
          </a:xfrm>
        </p:grpSpPr>
        <p:sp>
          <p:nvSpPr>
            <p:cNvPr id="68647"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8"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50"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8641" name="Group 133"/>
          <p:cNvGrpSpPr>
            <a:grpSpLocks/>
          </p:cNvGrpSpPr>
          <p:nvPr/>
        </p:nvGrpSpPr>
        <p:grpSpPr bwMode="auto">
          <a:xfrm>
            <a:off x="471488" y="2281238"/>
            <a:ext cx="858837" cy="785812"/>
            <a:chOff x="1751" y="1135"/>
            <a:chExt cx="2232" cy="2232"/>
          </a:xfrm>
        </p:grpSpPr>
        <p:sp>
          <p:nvSpPr>
            <p:cNvPr id="68643"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4"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5"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8646"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8642"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Tree>
    <p:extLst>
      <p:ext uri="{BB962C8B-B14F-4D97-AF65-F5344CB8AC3E}">
        <p14:creationId xmlns:p14="http://schemas.microsoft.com/office/powerpoint/2010/main" val="335246851"/>
      </p:ext>
    </p:extLst>
  </p:cSld>
  <p:clrMapOvr>
    <a:masterClrMapping/>
  </p:clrMapOvr>
  <p:transition spd="slow">
    <p:wipe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36"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37"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39"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40" name="Group 8"/>
          <p:cNvGrpSpPr>
            <a:grpSpLocks/>
          </p:cNvGrpSpPr>
          <p:nvPr/>
        </p:nvGrpSpPr>
        <p:grpSpPr bwMode="auto">
          <a:xfrm>
            <a:off x="3935413" y="2941638"/>
            <a:ext cx="858837" cy="785812"/>
            <a:chOff x="1751" y="1135"/>
            <a:chExt cx="2232" cy="2232"/>
          </a:xfrm>
        </p:grpSpPr>
        <p:sp>
          <p:nvSpPr>
            <p:cNvPr id="6977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41" name="Oval 13"/>
          <p:cNvSpPr>
            <a:spLocks noChangeArrowheads="1"/>
          </p:cNvSpPr>
          <p:nvPr/>
        </p:nvSpPr>
        <p:spPr bwMode="auto">
          <a:xfrm rot="-54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2" name="Oval 1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3" name="Oval 15"/>
          <p:cNvSpPr>
            <a:spLocks noChangeArrowheads="1"/>
          </p:cNvSpPr>
          <p:nvPr/>
        </p:nvSpPr>
        <p:spPr bwMode="auto">
          <a:xfrm rot="-202832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4" name="Oval 16"/>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5" name="Oval 17"/>
          <p:cNvSpPr>
            <a:spLocks noChangeArrowheads="1"/>
          </p:cNvSpPr>
          <p:nvPr/>
        </p:nvSpPr>
        <p:spPr bwMode="auto">
          <a:xfrm rot="-54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6" name="Oval 1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7" name="Oval 1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8" name="Oval 20"/>
          <p:cNvSpPr>
            <a:spLocks noChangeArrowheads="1"/>
          </p:cNvSpPr>
          <p:nvPr/>
        </p:nvSpPr>
        <p:spPr bwMode="auto">
          <a:xfrm rot="-54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49" name="Oval 21"/>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50" name="Group 22"/>
          <p:cNvGrpSpPr>
            <a:grpSpLocks/>
          </p:cNvGrpSpPr>
          <p:nvPr/>
        </p:nvGrpSpPr>
        <p:grpSpPr bwMode="auto">
          <a:xfrm rot="1198672">
            <a:off x="2047875" y="4568825"/>
            <a:ext cx="858838" cy="785813"/>
            <a:chOff x="1751" y="1135"/>
            <a:chExt cx="2232" cy="2232"/>
          </a:xfrm>
        </p:grpSpPr>
        <p:sp>
          <p:nvSpPr>
            <p:cNvPr id="69769" name="Oval 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0" name="Oval 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1" name="Oval 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72" name="Oval 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1" name="Group 27"/>
          <p:cNvGrpSpPr>
            <a:grpSpLocks/>
          </p:cNvGrpSpPr>
          <p:nvPr/>
        </p:nvGrpSpPr>
        <p:grpSpPr bwMode="auto">
          <a:xfrm rot="-1425292">
            <a:off x="3419475" y="4343400"/>
            <a:ext cx="858838" cy="785813"/>
            <a:chOff x="1751" y="1135"/>
            <a:chExt cx="2232" cy="2232"/>
          </a:xfrm>
        </p:grpSpPr>
        <p:sp>
          <p:nvSpPr>
            <p:cNvPr id="69765" name="Oval 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6" name="Oval 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7" name="Oval 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8" name="Oval 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2" name="Group 32"/>
          <p:cNvGrpSpPr>
            <a:grpSpLocks/>
          </p:cNvGrpSpPr>
          <p:nvPr/>
        </p:nvGrpSpPr>
        <p:grpSpPr bwMode="auto">
          <a:xfrm>
            <a:off x="6169025" y="2941638"/>
            <a:ext cx="858838" cy="785812"/>
            <a:chOff x="1751" y="1135"/>
            <a:chExt cx="2232" cy="2232"/>
          </a:xfrm>
        </p:grpSpPr>
        <p:sp>
          <p:nvSpPr>
            <p:cNvPr id="69761" name="Oval 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2" name="Oval 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3" name="Oval 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4" name="Oval 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3" name="Group 37"/>
          <p:cNvGrpSpPr>
            <a:grpSpLocks/>
          </p:cNvGrpSpPr>
          <p:nvPr/>
        </p:nvGrpSpPr>
        <p:grpSpPr bwMode="auto">
          <a:xfrm>
            <a:off x="6221413" y="4371975"/>
            <a:ext cx="858837" cy="785813"/>
            <a:chOff x="1751" y="1135"/>
            <a:chExt cx="2232" cy="2232"/>
          </a:xfrm>
        </p:grpSpPr>
        <p:sp>
          <p:nvSpPr>
            <p:cNvPr id="69757" name="Oval 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8" name="Oval 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9" name="Oval 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60" name="Oval 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4" name="Group 42"/>
          <p:cNvGrpSpPr>
            <a:grpSpLocks/>
          </p:cNvGrpSpPr>
          <p:nvPr/>
        </p:nvGrpSpPr>
        <p:grpSpPr bwMode="auto">
          <a:xfrm>
            <a:off x="5081588" y="2724150"/>
            <a:ext cx="858837" cy="785813"/>
            <a:chOff x="1751" y="1135"/>
            <a:chExt cx="2232" cy="2232"/>
          </a:xfrm>
        </p:grpSpPr>
        <p:sp>
          <p:nvSpPr>
            <p:cNvPr id="69753" name="Oval 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4" name="Oval 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5" name="Oval 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6" name="Oval 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5" name="Group 47"/>
          <p:cNvGrpSpPr>
            <a:grpSpLocks/>
          </p:cNvGrpSpPr>
          <p:nvPr/>
        </p:nvGrpSpPr>
        <p:grpSpPr bwMode="auto">
          <a:xfrm>
            <a:off x="1446213" y="2935288"/>
            <a:ext cx="858837" cy="785812"/>
            <a:chOff x="1751" y="1135"/>
            <a:chExt cx="2232" cy="2232"/>
          </a:xfrm>
        </p:grpSpPr>
        <p:sp>
          <p:nvSpPr>
            <p:cNvPr id="69749" name="Oval 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0" name="Oval 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1" name="Oval 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52" name="Oval 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6" name="Group 52"/>
          <p:cNvGrpSpPr>
            <a:grpSpLocks/>
          </p:cNvGrpSpPr>
          <p:nvPr/>
        </p:nvGrpSpPr>
        <p:grpSpPr bwMode="auto">
          <a:xfrm rot="3434755">
            <a:off x="5226050" y="4930776"/>
            <a:ext cx="858837" cy="785812"/>
            <a:chOff x="1751" y="1135"/>
            <a:chExt cx="2232" cy="2232"/>
          </a:xfrm>
        </p:grpSpPr>
        <p:sp>
          <p:nvSpPr>
            <p:cNvPr id="69745" name="Oval 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6" name="Oval 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7" name="Oval 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8" name="Oval 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7" name="Group 57"/>
          <p:cNvGrpSpPr>
            <a:grpSpLocks/>
          </p:cNvGrpSpPr>
          <p:nvPr/>
        </p:nvGrpSpPr>
        <p:grpSpPr bwMode="auto">
          <a:xfrm rot="-2353230">
            <a:off x="2903538" y="5292725"/>
            <a:ext cx="858837" cy="785813"/>
            <a:chOff x="1751" y="1135"/>
            <a:chExt cx="2232" cy="2232"/>
          </a:xfrm>
        </p:grpSpPr>
        <p:sp>
          <p:nvSpPr>
            <p:cNvPr id="69741" name="Oval 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2" name="Oval 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3" name="Oval 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4" name="Oval 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8" name="Group 62"/>
          <p:cNvGrpSpPr>
            <a:grpSpLocks/>
          </p:cNvGrpSpPr>
          <p:nvPr/>
        </p:nvGrpSpPr>
        <p:grpSpPr bwMode="auto">
          <a:xfrm>
            <a:off x="4049713" y="5264150"/>
            <a:ext cx="858837" cy="785813"/>
            <a:chOff x="1751" y="1135"/>
            <a:chExt cx="2232" cy="2232"/>
          </a:xfrm>
        </p:grpSpPr>
        <p:sp>
          <p:nvSpPr>
            <p:cNvPr id="69737" name="Oval 6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8" name="Oval 6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9" name="Oval 6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40" name="Oval 6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59" name="Group 67"/>
          <p:cNvGrpSpPr>
            <a:grpSpLocks/>
          </p:cNvGrpSpPr>
          <p:nvPr/>
        </p:nvGrpSpPr>
        <p:grpSpPr bwMode="auto">
          <a:xfrm rot="443076">
            <a:off x="2671763" y="2303463"/>
            <a:ext cx="858837" cy="785812"/>
            <a:chOff x="1751" y="1135"/>
            <a:chExt cx="2232" cy="2232"/>
          </a:xfrm>
        </p:grpSpPr>
        <p:sp>
          <p:nvSpPr>
            <p:cNvPr id="69733" name="Oval 6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4" name="Oval 6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5"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6" name="Oval 7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60" name="Oval 72"/>
          <p:cNvSpPr>
            <a:spLocks noChangeArrowheads="1"/>
          </p:cNvSpPr>
          <p:nvPr/>
        </p:nvSpPr>
        <p:spPr bwMode="auto">
          <a:xfrm rot="-54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61" name="Oval 7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62" name="Oval 74"/>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9663" name="Group 75"/>
          <p:cNvGrpSpPr>
            <a:grpSpLocks/>
          </p:cNvGrpSpPr>
          <p:nvPr/>
        </p:nvGrpSpPr>
        <p:grpSpPr bwMode="auto">
          <a:xfrm rot="1626381">
            <a:off x="1901825" y="5641975"/>
            <a:ext cx="858838" cy="785813"/>
            <a:chOff x="1751" y="1135"/>
            <a:chExt cx="2232" cy="2232"/>
          </a:xfrm>
        </p:grpSpPr>
        <p:sp>
          <p:nvSpPr>
            <p:cNvPr id="69729" name="Oval 7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0" name="Oval 7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1" name="Oval 7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32" name="Oval 7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4" name="Group 80"/>
          <p:cNvGrpSpPr>
            <a:grpSpLocks/>
          </p:cNvGrpSpPr>
          <p:nvPr/>
        </p:nvGrpSpPr>
        <p:grpSpPr bwMode="auto">
          <a:xfrm>
            <a:off x="1082675" y="4937125"/>
            <a:ext cx="858838" cy="785813"/>
            <a:chOff x="1751" y="1135"/>
            <a:chExt cx="2232" cy="2232"/>
          </a:xfrm>
        </p:grpSpPr>
        <p:sp>
          <p:nvSpPr>
            <p:cNvPr id="69725" name="Oval 8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6" name="Oval 8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7" name="Oval 8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8" name="Oval 8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5" name="Group 85"/>
          <p:cNvGrpSpPr>
            <a:grpSpLocks/>
          </p:cNvGrpSpPr>
          <p:nvPr/>
        </p:nvGrpSpPr>
        <p:grpSpPr bwMode="auto">
          <a:xfrm>
            <a:off x="5965825" y="1970088"/>
            <a:ext cx="858838" cy="785812"/>
            <a:chOff x="1751" y="1135"/>
            <a:chExt cx="2232" cy="2232"/>
          </a:xfrm>
        </p:grpSpPr>
        <p:sp>
          <p:nvSpPr>
            <p:cNvPr id="69721" name="Oval 8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2" name="Oval 8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3" name="Oval 8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4" name="Oval 8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6" name="Group 90"/>
          <p:cNvGrpSpPr>
            <a:grpSpLocks/>
          </p:cNvGrpSpPr>
          <p:nvPr/>
        </p:nvGrpSpPr>
        <p:grpSpPr bwMode="auto">
          <a:xfrm rot="879490">
            <a:off x="4841875" y="1671638"/>
            <a:ext cx="858838" cy="785812"/>
            <a:chOff x="1751" y="1135"/>
            <a:chExt cx="2232" cy="2232"/>
          </a:xfrm>
        </p:grpSpPr>
        <p:sp>
          <p:nvSpPr>
            <p:cNvPr id="69717" name="Oval 9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8" name="Oval 9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9" name="Oval 9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20" name="Oval 9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7" name="Group 95"/>
          <p:cNvGrpSpPr>
            <a:grpSpLocks/>
          </p:cNvGrpSpPr>
          <p:nvPr/>
        </p:nvGrpSpPr>
        <p:grpSpPr bwMode="auto">
          <a:xfrm rot="1128729">
            <a:off x="3775075" y="1998663"/>
            <a:ext cx="858838" cy="785812"/>
            <a:chOff x="1751" y="1135"/>
            <a:chExt cx="2232" cy="2232"/>
          </a:xfrm>
        </p:grpSpPr>
        <p:sp>
          <p:nvSpPr>
            <p:cNvPr id="69713" name="Oval 9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4" name="Oval 9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5" name="Oval 9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6" name="Oval 9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8" name="Group 100"/>
          <p:cNvGrpSpPr>
            <a:grpSpLocks/>
          </p:cNvGrpSpPr>
          <p:nvPr/>
        </p:nvGrpSpPr>
        <p:grpSpPr bwMode="auto">
          <a:xfrm rot="738582">
            <a:off x="1700213" y="1939925"/>
            <a:ext cx="858837" cy="785813"/>
            <a:chOff x="1751" y="1135"/>
            <a:chExt cx="2232" cy="2232"/>
          </a:xfrm>
        </p:grpSpPr>
        <p:sp>
          <p:nvSpPr>
            <p:cNvPr id="69709" name="Oval 10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0" name="Oval 10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1"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12" name="Oval 10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69" name="Group 105"/>
          <p:cNvGrpSpPr>
            <a:grpSpLocks/>
          </p:cNvGrpSpPr>
          <p:nvPr/>
        </p:nvGrpSpPr>
        <p:grpSpPr bwMode="auto">
          <a:xfrm rot="-3226531">
            <a:off x="6176963" y="5314950"/>
            <a:ext cx="858837" cy="785813"/>
            <a:chOff x="1751" y="1135"/>
            <a:chExt cx="2232" cy="2232"/>
          </a:xfrm>
        </p:grpSpPr>
        <p:sp>
          <p:nvSpPr>
            <p:cNvPr id="69705" name="Oval 10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6" name="Oval 10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7"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8" name="Oval 10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70" name="Group 110"/>
          <p:cNvGrpSpPr>
            <a:grpSpLocks/>
          </p:cNvGrpSpPr>
          <p:nvPr/>
        </p:nvGrpSpPr>
        <p:grpSpPr bwMode="auto">
          <a:xfrm>
            <a:off x="204788" y="4784725"/>
            <a:ext cx="858837" cy="785813"/>
            <a:chOff x="1751" y="1135"/>
            <a:chExt cx="2232" cy="2232"/>
          </a:xfrm>
        </p:grpSpPr>
        <p:sp>
          <p:nvSpPr>
            <p:cNvPr id="69701" name="Oval 11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2" name="Oval 11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3" name="Oval 1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4" name="Oval 11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69671" name="Group 115"/>
          <p:cNvGrpSpPr>
            <a:grpSpLocks/>
          </p:cNvGrpSpPr>
          <p:nvPr/>
        </p:nvGrpSpPr>
        <p:grpSpPr bwMode="auto">
          <a:xfrm>
            <a:off x="479425" y="5757863"/>
            <a:ext cx="858838" cy="785812"/>
            <a:chOff x="1751" y="1135"/>
            <a:chExt cx="2232" cy="2232"/>
          </a:xfrm>
        </p:grpSpPr>
        <p:sp>
          <p:nvSpPr>
            <p:cNvPr id="69697" name="Oval 11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8" name="Oval 11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9" name="Oval 1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700" name="Oval 11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72" name="Line 120"/>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3" name="Line 121"/>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4" name="Line 122"/>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5" name="Line 12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9676" name="Line 12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69677" name="Group 125"/>
          <p:cNvGrpSpPr>
            <a:grpSpLocks/>
          </p:cNvGrpSpPr>
          <p:nvPr/>
        </p:nvGrpSpPr>
        <p:grpSpPr bwMode="auto">
          <a:xfrm>
            <a:off x="471488" y="2281238"/>
            <a:ext cx="858837" cy="785812"/>
            <a:chOff x="1751" y="1135"/>
            <a:chExt cx="2232" cy="2232"/>
          </a:xfrm>
        </p:grpSpPr>
        <p:sp>
          <p:nvSpPr>
            <p:cNvPr id="69693" name="Oval 12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4" name="Oval 12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5" name="Oval 1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6" name="Oval 12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9678" name="Text Box 13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79" name="Text Box 13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0" name="Text Box 132"/>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1" name="Text Box 13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2" name="Text Box 134"/>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69683" name="Text Box 13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4" name="Text Box 13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5" name="Text Box 137"/>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6" name="Text Box 138"/>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69687" name="Text Box 13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69688" name="Group 140"/>
          <p:cNvGrpSpPr>
            <a:grpSpLocks/>
          </p:cNvGrpSpPr>
          <p:nvPr/>
        </p:nvGrpSpPr>
        <p:grpSpPr bwMode="auto">
          <a:xfrm>
            <a:off x="4411663" y="3959225"/>
            <a:ext cx="858837" cy="785813"/>
            <a:chOff x="2779" y="2494"/>
            <a:chExt cx="541" cy="495"/>
          </a:xfrm>
        </p:grpSpPr>
        <p:sp>
          <p:nvSpPr>
            <p:cNvPr id="69689" name="Oval 141"/>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0" name="Oval 142"/>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1" name="Oval 143"/>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9692" name="Text Box 14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4294603779"/>
      </p:ext>
    </p:extLst>
  </p:cSld>
  <p:clrMapOvr>
    <a:masterClrMapping/>
  </p:clrMapOvr>
  <p:transition spd="slow">
    <p:wipe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60"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61"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70662" name="Group 6"/>
          <p:cNvGrpSpPr>
            <a:grpSpLocks/>
          </p:cNvGrpSpPr>
          <p:nvPr/>
        </p:nvGrpSpPr>
        <p:grpSpPr bwMode="auto">
          <a:xfrm rot="1198672">
            <a:off x="2047875" y="4568825"/>
            <a:ext cx="858838" cy="785813"/>
            <a:chOff x="1751" y="1135"/>
            <a:chExt cx="2232" cy="2232"/>
          </a:xfrm>
        </p:grpSpPr>
        <p:sp>
          <p:nvSpPr>
            <p:cNvPr id="70794" name="Oval 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5" name="Oval 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6" name="Oval 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7" name="Oval 1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3" name="Group 11"/>
          <p:cNvGrpSpPr>
            <a:grpSpLocks/>
          </p:cNvGrpSpPr>
          <p:nvPr/>
        </p:nvGrpSpPr>
        <p:grpSpPr bwMode="auto">
          <a:xfrm rot="-1425292">
            <a:off x="3419475" y="4343400"/>
            <a:ext cx="858838" cy="785813"/>
            <a:chOff x="1751" y="1135"/>
            <a:chExt cx="2232" cy="2232"/>
          </a:xfrm>
        </p:grpSpPr>
        <p:sp>
          <p:nvSpPr>
            <p:cNvPr id="70790" name="Oval 1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1" name="Oval 1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2"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93" name="Oval 1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4" name="Group 16"/>
          <p:cNvGrpSpPr>
            <a:grpSpLocks/>
          </p:cNvGrpSpPr>
          <p:nvPr/>
        </p:nvGrpSpPr>
        <p:grpSpPr bwMode="auto">
          <a:xfrm>
            <a:off x="6169025" y="2941638"/>
            <a:ext cx="858838" cy="785812"/>
            <a:chOff x="1751" y="1135"/>
            <a:chExt cx="2232" cy="2232"/>
          </a:xfrm>
        </p:grpSpPr>
        <p:sp>
          <p:nvSpPr>
            <p:cNvPr id="70786" name="Oval 1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7" name="Oval 1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8"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9" name="Oval 2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5" name="Group 21"/>
          <p:cNvGrpSpPr>
            <a:grpSpLocks/>
          </p:cNvGrpSpPr>
          <p:nvPr/>
        </p:nvGrpSpPr>
        <p:grpSpPr bwMode="auto">
          <a:xfrm>
            <a:off x="6221413" y="4371975"/>
            <a:ext cx="858837" cy="785813"/>
            <a:chOff x="1751" y="1135"/>
            <a:chExt cx="2232" cy="2232"/>
          </a:xfrm>
        </p:grpSpPr>
        <p:sp>
          <p:nvSpPr>
            <p:cNvPr id="70782" name="Oval 2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3" name="Oval 2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4"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5" name="Oval 2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6" name="Group 26"/>
          <p:cNvGrpSpPr>
            <a:grpSpLocks/>
          </p:cNvGrpSpPr>
          <p:nvPr/>
        </p:nvGrpSpPr>
        <p:grpSpPr bwMode="auto">
          <a:xfrm>
            <a:off x="5081588" y="2724150"/>
            <a:ext cx="858837" cy="785813"/>
            <a:chOff x="1751" y="1135"/>
            <a:chExt cx="2232" cy="2232"/>
          </a:xfrm>
        </p:grpSpPr>
        <p:sp>
          <p:nvSpPr>
            <p:cNvPr id="70778" name="Oval 2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9" name="Oval 2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0"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81" name="Oval 3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7" name="Group 31"/>
          <p:cNvGrpSpPr>
            <a:grpSpLocks/>
          </p:cNvGrpSpPr>
          <p:nvPr/>
        </p:nvGrpSpPr>
        <p:grpSpPr bwMode="auto">
          <a:xfrm rot="3434755">
            <a:off x="5226050" y="4930776"/>
            <a:ext cx="858837" cy="785812"/>
            <a:chOff x="1751" y="1135"/>
            <a:chExt cx="2232" cy="2232"/>
          </a:xfrm>
        </p:grpSpPr>
        <p:sp>
          <p:nvSpPr>
            <p:cNvPr id="70774" name="Oval 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5" name="Oval 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6"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7" name="Oval 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8" name="Group 36"/>
          <p:cNvGrpSpPr>
            <a:grpSpLocks/>
          </p:cNvGrpSpPr>
          <p:nvPr/>
        </p:nvGrpSpPr>
        <p:grpSpPr bwMode="auto">
          <a:xfrm>
            <a:off x="4049713" y="5264150"/>
            <a:ext cx="858837" cy="785813"/>
            <a:chOff x="1751" y="1135"/>
            <a:chExt cx="2232" cy="2232"/>
          </a:xfrm>
        </p:grpSpPr>
        <p:sp>
          <p:nvSpPr>
            <p:cNvPr id="70770" name="Oval 3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1" name="Oval 3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2"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73" name="Oval 4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69" name="Group 41"/>
          <p:cNvGrpSpPr>
            <a:grpSpLocks/>
          </p:cNvGrpSpPr>
          <p:nvPr/>
        </p:nvGrpSpPr>
        <p:grpSpPr bwMode="auto">
          <a:xfrm rot="1626381">
            <a:off x="1901825" y="5641975"/>
            <a:ext cx="858838" cy="785813"/>
            <a:chOff x="1751" y="1135"/>
            <a:chExt cx="2232" cy="2232"/>
          </a:xfrm>
        </p:grpSpPr>
        <p:sp>
          <p:nvSpPr>
            <p:cNvPr id="70766" name="Oval 4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7" name="Oval 4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8"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9" name="Oval 4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0" name="Group 46"/>
          <p:cNvGrpSpPr>
            <a:grpSpLocks/>
          </p:cNvGrpSpPr>
          <p:nvPr/>
        </p:nvGrpSpPr>
        <p:grpSpPr bwMode="auto">
          <a:xfrm>
            <a:off x="1082675" y="4937125"/>
            <a:ext cx="858838" cy="785813"/>
            <a:chOff x="1751" y="1135"/>
            <a:chExt cx="2232" cy="2232"/>
          </a:xfrm>
        </p:grpSpPr>
        <p:sp>
          <p:nvSpPr>
            <p:cNvPr id="70762" name="Oval 4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3" name="Oval 4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4"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5" name="Oval 5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1" name="Group 51"/>
          <p:cNvGrpSpPr>
            <a:grpSpLocks/>
          </p:cNvGrpSpPr>
          <p:nvPr/>
        </p:nvGrpSpPr>
        <p:grpSpPr bwMode="auto">
          <a:xfrm>
            <a:off x="5965825" y="1970088"/>
            <a:ext cx="858838" cy="785812"/>
            <a:chOff x="1751" y="1135"/>
            <a:chExt cx="2232" cy="2232"/>
          </a:xfrm>
        </p:grpSpPr>
        <p:sp>
          <p:nvSpPr>
            <p:cNvPr id="70758" name="Oval 5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9" name="Oval 5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61" name="Oval 5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2" name="Group 56"/>
          <p:cNvGrpSpPr>
            <a:grpSpLocks/>
          </p:cNvGrpSpPr>
          <p:nvPr/>
        </p:nvGrpSpPr>
        <p:grpSpPr bwMode="auto">
          <a:xfrm rot="879490">
            <a:off x="4841875" y="1671638"/>
            <a:ext cx="858838" cy="785812"/>
            <a:chOff x="1751" y="1135"/>
            <a:chExt cx="2232" cy="2232"/>
          </a:xfrm>
        </p:grpSpPr>
        <p:sp>
          <p:nvSpPr>
            <p:cNvPr id="70754" name="Oval 5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5" name="Oval 5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6"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7" name="Oval 6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3" name="Group 61"/>
          <p:cNvGrpSpPr>
            <a:grpSpLocks/>
          </p:cNvGrpSpPr>
          <p:nvPr/>
        </p:nvGrpSpPr>
        <p:grpSpPr bwMode="auto">
          <a:xfrm>
            <a:off x="3549650" y="1960563"/>
            <a:ext cx="1298575" cy="858837"/>
            <a:chOff x="2236" y="1235"/>
            <a:chExt cx="818" cy="541"/>
          </a:xfrm>
        </p:grpSpPr>
        <p:sp>
          <p:nvSpPr>
            <p:cNvPr id="70750" name="Oval 62"/>
            <p:cNvSpPr>
              <a:spLocks noChangeArrowheads="1"/>
            </p:cNvSpPr>
            <p:nvPr/>
          </p:nvSpPr>
          <p:spPr bwMode="auto">
            <a:xfrm rot="-4271272">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1" name="Oval 63"/>
            <p:cNvSpPr>
              <a:spLocks noChangeArrowheads="1"/>
            </p:cNvSpPr>
            <p:nvPr/>
          </p:nvSpPr>
          <p:spPr bwMode="auto">
            <a:xfrm rot="-4271272">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2" name="Oval 64"/>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53" name="Oval 65"/>
            <p:cNvSpPr>
              <a:spLocks noChangeAspect="1" noChangeArrowheads="1"/>
            </p:cNvSpPr>
            <p:nvPr/>
          </p:nvSpPr>
          <p:spPr bwMode="auto">
            <a:xfrm rot="-899594">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4" name="Group 66"/>
          <p:cNvGrpSpPr>
            <a:grpSpLocks/>
          </p:cNvGrpSpPr>
          <p:nvPr/>
        </p:nvGrpSpPr>
        <p:grpSpPr bwMode="auto">
          <a:xfrm>
            <a:off x="1700213" y="1692275"/>
            <a:ext cx="858837" cy="1295400"/>
            <a:chOff x="1071" y="1066"/>
            <a:chExt cx="541" cy="816"/>
          </a:xfrm>
        </p:grpSpPr>
        <p:sp>
          <p:nvSpPr>
            <p:cNvPr id="70746" name="Oval 67"/>
            <p:cNvSpPr>
              <a:spLocks noChangeArrowheads="1"/>
            </p:cNvSpPr>
            <p:nvPr/>
          </p:nvSpPr>
          <p:spPr bwMode="auto">
            <a:xfrm rot="-4661418">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7" name="Oval 68"/>
            <p:cNvSpPr>
              <a:spLocks noChangeArrowheads="1"/>
            </p:cNvSpPr>
            <p:nvPr/>
          </p:nvSpPr>
          <p:spPr bwMode="auto">
            <a:xfrm rot="-4661418">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8" name="Oval 69"/>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9" name="Oval 70"/>
            <p:cNvSpPr>
              <a:spLocks noChangeArrowheads="1"/>
            </p:cNvSpPr>
            <p:nvPr/>
          </p:nvSpPr>
          <p:spPr bwMode="auto">
            <a:xfrm rot="-128974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5" name="Group 71"/>
          <p:cNvGrpSpPr>
            <a:grpSpLocks/>
          </p:cNvGrpSpPr>
          <p:nvPr/>
        </p:nvGrpSpPr>
        <p:grpSpPr bwMode="auto">
          <a:xfrm>
            <a:off x="204788" y="4784725"/>
            <a:ext cx="858837" cy="785813"/>
            <a:chOff x="1751" y="1135"/>
            <a:chExt cx="2232" cy="2232"/>
          </a:xfrm>
        </p:grpSpPr>
        <p:sp>
          <p:nvSpPr>
            <p:cNvPr id="70742" name="Oval 7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3" name="Oval 7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4" name="Oval 7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5" name="Oval 7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70676" name="Group 76"/>
          <p:cNvGrpSpPr>
            <a:grpSpLocks/>
          </p:cNvGrpSpPr>
          <p:nvPr/>
        </p:nvGrpSpPr>
        <p:grpSpPr bwMode="auto">
          <a:xfrm>
            <a:off x="479425" y="5757863"/>
            <a:ext cx="858838" cy="785812"/>
            <a:chOff x="1751" y="1135"/>
            <a:chExt cx="2232" cy="2232"/>
          </a:xfrm>
        </p:grpSpPr>
        <p:sp>
          <p:nvSpPr>
            <p:cNvPr id="70738" name="Oval 7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9" name="Oval 7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0"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41" name="Oval 8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677" name="Line 81"/>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78" name="Text Box 82"/>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79" name="Line 8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0" name="Line 84"/>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1" name="Line 85"/>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2" name="Line 86"/>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3" name="Line 87"/>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4" name="Line 88"/>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5" name="Line 89"/>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0686" name="Line 90"/>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nvGrpSpPr>
          <p:cNvPr id="70687" name="Group 91"/>
          <p:cNvGrpSpPr>
            <a:grpSpLocks/>
          </p:cNvGrpSpPr>
          <p:nvPr/>
        </p:nvGrpSpPr>
        <p:grpSpPr bwMode="auto">
          <a:xfrm>
            <a:off x="471488" y="2281238"/>
            <a:ext cx="858837" cy="785812"/>
            <a:chOff x="1751" y="1135"/>
            <a:chExt cx="2232" cy="2232"/>
          </a:xfrm>
        </p:grpSpPr>
        <p:sp>
          <p:nvSpPr>
            <p:cNvPr id="70734" name="Oval 9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5" name="Oval 9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6" name="Oval 9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7" name="Oval 9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688" name="Text Box 96"/>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89" name="Text Box 97"/>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0" name="Text Box 98"/>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1" name="Text Box 99"/>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2" name="Text Box 10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3" name="Text Box 10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4" name="Text Box 102"/>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sp>
        <p:nvSpPr>
          <p:cNvPr id="70695" name="Oval 103"/>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6" name="Oval 104"/>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7" name="Oval 105"/>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8" name="Oval 106"/>
          <p:cNvSpPr>
            <a:spLocks noChangeArrowheads="1"/>
          </p:cNvSpPr>
          <p:nvPr/>
        </p:nvSpPr>
        <p:spPr bwMode="auto">
          <a:xfrm rot="-202832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699" name="Oval 107"/>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0" name="Oval 10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1" name="Oval 10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2" name="Oval 110"/>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3" name="Oval 11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4" name="Oval 112"/>
          <p:cNvSpPr>
            <a:spLocks noChangeArrowheads="1"/>
          </p:cNvSpPr>
          <p:nvPr/>
        </p:nvSpPr>
        <p:spPr bwMode="auto">
          <a:xfrm rot="-202832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5" name="Oval 113"/>
          <p:cNvSpPr>
            <a:spLocks noChangeArrowheads="1"/>
          </p:cNvSpPr>
          <p:nvPr/>
        </p:nvSpPr>
        <p:spPr bwMode="auto">
          <a:xfrm rot="-775323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6" name="Oval 114"/>
          <p:cNvSpPr>
            <a:spLocks noChangeArrowheads="1"/>
          </p:cNvSpPr>
          <p:nvPr/>
        </p:nvSpPr>
        <p:spPr bwMode="auto">
          <a:xfrm rot="10442717">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7" name="Oval 115"/>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8" name="Oval 11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09" name="Oval 11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10" name="Oval 118"/>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11" name="Text Box 11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2" name="Text Box 12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3" name="Text Box 12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4" name="Text Box 12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5" name="Text Box 12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6" name="Text Box 12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sp>
        <p:nvSpPr>
          <p:cNvPr id="70717" name="Text Box 12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18" name="Group 126"/>
          <p:cNvGrpSpPr>
            <a:grpSpLocks/>
          </p:cNvGrpSpPr>
          <p:nvPr/>
        </p:nvGrpSpPr>
        <p:grpSpPr bwMode="auto">
          <a:xfrm>
            <a:off x="1270000" y="4121150"/>
            <a:ext cx="858838" cy="366713"/>
            <a:chOff x="800" y="2596"/>
            <a:chExt cx="541" cy="231"/>
          </a:xfrm>
        </p:grpSpPr>
        <p:sp>
          <p:nvSpPr>
            <p:cNvPr id="70731" name="Oval 127"/>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2" name="Oval 128"/>
            <p:cNvSpPr>
              <a:spLocks noChangeArrowheads="1"/>
            </p:cNvSpPr>
            <p:nvPr/>
          </p:nvSpPr>
          <p:spPr bwMode="auto">
            <a:xfrm rot="-202832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3" name="Text Box 129"/>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
        <p:nvSpPr>
          <p:cNvPr id="70719" name="Text Box 13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nvGrpSpPr>
          <p:cNvPr id="70720" name="Group 131"/>
          <p:cNvGrpSpPr>
            <a:grpSpLocks/>
          </p:cNvGrpSpPr>
          <p:nvPr/>
        </p:nvGrpSpPr>
        <p:grpSpPr bwMode="auto">
          <a:xfrm rot="-3226531">
            <a:off x="6176963" y="5314950"/>
            <a:ext cx="858837" cy="785813"/>
            <a:chOff x="1751" y="1135"/>
            <a:chExt cx="2232" cy="2232"/>
          </a:xfrm>
        </p:grpSpPr>
        <p:sp>
          <p:nvSpPr>
            <p:cNvPr id="70727" name="Oval 1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8" name="Oval 1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9" name="Oval 1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30" name="Oval 1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0721" name="Text Box 136"/>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rPr>
              <a:t>e</a:t>
            </a:r>
            <a:r>
              <a:rPr lang="en-US" altLang="en-US" b="1" baseline="30000">
                <a:solidFill>
                  <a:srgbClr val="0000CC"/>
                </a:solidFill>
              </a:rPr>
              <a:t>-</a:t>
            </a:r>
          </a:p>
        </p:txBody>
      </p:sp>
      <p:grpSp>
        <p:nvGrpSpPr>
          <p:cNvPr id="70722" name="Group 137"/>
          <p:cNvGrpSpPr>
            <a:grpSpLocks/>
          </p:cNvGrpSpPr>
          <p:nvPr/>
        </p:nvGrpSpPr>
        <p:grpSpPr bwMode="auto">
          <a:xfrm>
            <a:off x="4411663" y="3959225"/>
            <a:ext cx="858837" cy="785813"/>
            <a:chOff x="2779" y="2494"/>
            <a:chExt cx="541" cy="495"/>
          </a:xfrm>
        </p:grpSpPr>
        <p:sp>
          <p:nvSpPr>
            <p:cNvPr id="70723" name="Oval 138"/>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4" name="Oval 139"/>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5" name="Oval 140"/>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0726" name="Text Box 14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161941589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238035847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6636"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056608271"/>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033935908"/>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2353345943"/>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3731" name="Rectangle 3"/>
          <p:cNvSpPr>
            <a:spLocks noGrp="1" noChangeArrowheads="1"/>
          </p:cNvSpPr>
          <p:nvPr>
            <p:ph type="title"/>
          </p:nvPr>
        </p:nvSpPr>
        <p:spPr/>
        <p:txBody>
          <a:bodyPr/>
          <a:lstStyle/>
          <a:p>
            <a:pPr eaLnBrk="1" hangingPunct="1"/>
            <a:r>
              <a:rPr lang="en-US" altLang="en-US" smtClean="0"/>
              <a:t>Where do photons go?</a:t>
            </a:r>
          </a:p>
        </p:txBody>
      </p:sp>
      <p:sp>
        <p:nvSpPr>
          <p:cNvPr id="7373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3734" name="Group 6"/>
          <p:cNvGrpSpPr>
            <a:grpSpLocks/>
          </p:cNvGrpSpPr>
          <p:nvPr/>
        </p:nvGrpSpPr>
        <p:grpSpPr bwMode="auto">
          <a:xfrm>
            <a:off x="5286375" y="1277938"/>
            <a:ext cx="1490663" cy="1447800"/>
            <a:chOff x="1893" y="816"/>
            <a:chExt cx="1597" cy="1500"/>
          </a:xfrm>
        </p:grpSpPr>
        <p:pic>
          <p:nvPicPr>
            <p:cNvPr id="7374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375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37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37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374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374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374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3744"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3745"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3746"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3747"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612578658"/>
      </p:ext>
    </p:extLst>
  </p:cSld>
  <p:clrMapOvr>
    <a:masterClrMapping/>
  </p:clrMapOvr>
  <p:transition spd="slow"/>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4755" name="Rectangle 3"/>
          <p:cNvSpPr>
            <a:spLocks noGrp="1" noChangeArrowheads="1"/>
          </p:cNvSpPr>
          <p:nvPr>
            <p:ph type="title"/>
          </p:nvPr>
        </p:nvSpPr>
        <p:spPr/>
        <p:txBody>
          <a:bodyPr/>
          <a:lstStyle/>
          <a:p>
            <a:pPr eaLnBrk="1" hangingPunct="1"/>
            <a:r>
              <a:rPr lang="en-US" altLang="en-US" smtClean="0"/>
              <a:t>Where do photons go?</a:t>
            </a:r>
          </a:p>
        </p:txBody>
      </p:sp>
      <p:sp>
        <p:nvSpPr>
          <p:cNvPr id="7475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5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4758" name="Group 6"/>
          <p:cNvGrpSpPr>
            <a:grpSpLocks/>
          </p:cNvGrpSpPr>
          <p:nvPr/>
        </p:nvGrpSpPr>
        <p:grpSpPr bwMode="auto">
          <a:xfrm>
            <a:off x="5286375" y="1277938"/>
            <a:ext cx="1490663" cy="1447800"/>
            <a:chOff x="1893" y="816"/>
            <a:chExt cx="1597" cy="1500"/>
          </a:xfrm>
        </p:grpSpPr>
        <p:pic>
          <p:nvPicPr>
            <p:cNvPr id="7477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477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47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47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476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4766"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4767"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4768"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69"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4770"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4771"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4772"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4773"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4"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492833715"/>
      </p:ext>
    </p:extLst>
  </p:cSld>
  <p:clrMapOvr>
    <a:masterClrMapping/>
  </p:clrMapOvr>
  <p:transition spd="slow">
    <p:wipe dir="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5779" name="Rectangle 3"/>
          <p:cNvSpPr>
            <a:spLocks noGrp="1" noChangeArrowheads="1"/>
          </p:cNvSpPr>
          <p:nvPr>
            <p:ph type="title"/>
          </p:nvPr>
        </p:nvSpPr>
        <p:spPr/>
        <p:txBody>
          <a:bodyPr/>
          <a:lstStyle/>
          <a:p>
            <a:pPr eaLnBrk="1" hangingPunct="1"/>
            <a:r>
              <a:rPr lang="en-US" altLang="en-US" smtClean="0"/>
              <a:t>Where do photons go?</a:t>
            </a:r>
          </a:p>
        </p:txBody>
      </p:sp>
      <p:sp>
        <p:nvSpPr>
          <p:cNvPr id="757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5782" name="Group 6"/>
          <p:cNvGrpSpPr>
            <a:grpSpLocks/>
          </p:cNvGrpSpPr>
          <p:nvPr/>
        </p:nvGrpSpPr>
        <p:grpSpPr bwMode="auto">
          <a:xfrm>
            <a:off x="5286375" y="1277938"/>
            <a:ext cx="1490663" cy="1447800"/>
            <a:chOff x="1893" y="816"/>
            <a:chExt cx="1597" cy="1500"/>
          </a:xfrm>
        </p:grpSpPr>
        <p:pic>
          <p:nvPicPr>
            <p:cNvPr id="7580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580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57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57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57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5790"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5791"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5792"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3"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5794"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5795"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5796"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5797"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798"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5799"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5802"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348763671"/>
      </p:ext>
    </p:extLst>
  </p:cSld>
  <p:clrMapOvr>
    <a:masterClrMapping/>
  </p:clrMapOvr>
  <p:transition spd="slow">
    <p:wipe dir="d"/>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000000"/>
              </a:solidFill>
            </a:endParaRPr>
          </a:p>
        </p:txBody>
      </p:sp>
      <p:sp>
        <p:nvSpPr>
          <p:cNvPr id="76803" name="Rectangle 3"/>
          <p:cNvSpPr>
            <a:spLocks noGrp="1" noChangeArrowheads="1"/>
          </p:cNvSpPr>
          <p:nvPr>
            <p:ph type="title"/>
          </p:nvPr>
        </p:nvSpPr>
        <p:spPr/>
        <p:txBody>
          <a:bodyPr/>
          <a:lstStyle/>
          <a:p>
            <a:pPr eaLnBrk="1" hangingPunct="1"/>
            <a:r>
              <a:rPr lang="en-US" altLang="en-US" smtClean="0"/>
              <a:t>Where do photons go?</a:t>
            </a:r>
          </a:p>
        </p:txBody>
      </p:sp>
      <p:sp>
        <p:nvSpPr>
          <p:cNvPr id="768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srgbClr val="000000"/>
                </a:solidFill>
              </a:rPr>
              <a:t>beamstop</a:t>
            </a:r>
          </a:p>
        </p:txBody>
      </p:sp>
      <p:grpSp>
        <p:nvGrpSpPr>
          <p:cNvPr id="76806" name="Group 6"/>
          <p:cNvGrpSpPr>
            <a:grpSpLocks/>
          </p:cNvGrpSpPr>
          <p:nvPr/>
        </p:nvGrpSpPr>
        <p:grpSpPr bwMode="auto">
          <a:xfrm>
            <a:off x="5286375" y="1277938"/>
            <a:ext cx="1490663" cy="1447800"/>
            <a:chOff x="1893" y="816"/>
            <a:chExt cx="1597" cy="1500"/>
          </a:xfrm>
        </p:grpSpPr>
        <p:pic>
          <p:nvPicPr>
            <p:cNvPr id="76828"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0"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76831"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7680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0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elastic scattering (6%)</a:t>
            </a:r>
          </a:p>
        </p:txBody>
      </p:sp>
      <p:sp>
        <p:nvSpPr>
          <p:cNvPr id="7681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FFFF"/>
                </a:solidFill>
              </a:rPr>
              <a:t>Transmitted (98%)</a:t>
            </a:r>
          </a:p>
        </p:txBody>
      </p:sp>
      <p:sp>
        <p:nvSpPr>
          <p:cNvPr id="7681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useful/absorbed energy: 7.3%</a:t>
            </a:r>
          </a:p>
        </p:txBody>
      </p:sp>
      <p:sp>
        <p:nvSpPr>
          <p:cNvPr id="7681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inelastic scattering (7%)</a:t>
            </a:r>
          </a:p>
        </p:txBody>
      </p:sp>
      <p:sp>
        <p:nvSpPr>
          <p:cNvPr id="7681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Photoelectric (87%)</a:t>
            </a:r>
            <a:endParaRPr lang="en-US" altLang="en-US" sz="1400" b="1">
              <a:solidFill>
                <a:srgbClr val="009900"/>
              </a:solidFill>
            </a:endParaRPr>
          </a:p>
        </p:txBody>
      </p:sp>
      <p:sp>
        <p:nvSpPr>
          <p:cNvPr id="7681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rPr>
              <a:t>Protein</a:t>
            </a:r>
          </a:p>
          <a:p>
            <a:pPr algn="ctr" eaLnBrk="1" hangingPunct="1"/>
            <a:r>
              <a:rPr lang="en-US" altLang="en-US" sz="3200" b="1">
                <a:solidFill>
                  <a:srgbClr val="000000"/>
                </a:solidFill>
              </a:rPr>
              <a:t>1A x-rays</a:t>
            </a:r>
          </a:p>
        </p:txBody>
      </p:sp>
      <p:sp>
        <p:nvSpPr>
          <p:cNvPr id="7681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1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(~0%)</a:t>
            </a:r>
          </a:p>
        </p:txBody>
      </p:sp>
      <p:sp>
        <p:nvSpPr>
          <p:cNvPr id="7681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(99%)</a:t>
            </a:r>
            <a:endParaRPr lang="en-US" altLang="en-US" sz="1400" b="1">
              <a:solidFill>
                <a:srgbClr val="009900"/>
              </a:solidFill>
            </a:endParaRPr>
          </a:p>
        </p:txBody>
      </p:sp>
      <p:sp>
        <p:nvSpPr>
          <p:cNvPr id="7682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9900"/>
                </a:solidFill>
              </a:rPr>
              <a:t>Re-emitted (99%)</a:t>
            </a:r>
          </a:p>
        </p:txBody>
      </p:sp>
      <p:sp>
        <p:nvSpPr>
          <p:cNvPr id="7682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CC3300"/>
                </a:solidFill>
              </a:rPr>
              <a:t>Absorbed (~0%)</a:t>
            </a:r>
            <a:endParaRPr lang="en-US" altLang="en-US" sz="1400" b="1">
              <a:solidFill>
                <a:srgbClr val="009900"/>
              </a:solidFill>
            </a:endParaRPr>
          </a:p>
        </p:txBody>
      </p:sp>
      <p:sp>
        <p:nvSpPr>
          <p:cNvPr id="7682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pic>
        <p:nvPicPr>
          <p:cNvPr id="7682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682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2112550204"/>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p:txBody>
      </p:sp>
    </p:spTree>
    <p:extLst>
      <p:ext uri="{BB962C8B-B14F-4D97-AF65-F5344CB8AC3E}">
        <p14:creationId xmlns:p14="http://schemas.microsoft.com/office/powerpoint/2010/main" val="238700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avi">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61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a:p>
            <a:pPr marL="0" indent="0">
              <a:buNone/>
            </a:pPr>
            <a:r>
              <a:rPr lang="en-US" sz="3600" dirty="0" smtClean="0">
                <a:solidFill>
                  <a:srgbClr val="00B050"/>
                </a:solidFill>
              </a:rPr>
              <a:t>2. Phases</a:t>
            </a:r>
          </a:p>
        </p:txBody>
      </p:sp>
    </p:spTree>
    <p:extLst>
      <p:ext uri="{BB962C8B-B14F-4D97-AF65-F5344CB8AC3E}">
        <p14:creationId xmlns:p14="http://schemas.microsoft.com/office/powerpoint/2010/main" val="78615512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bg1"/>
                </a:solidFill>
              </a:rPr>
              <a:t>Phases</a:t>
            </a:r>
          </a:p>
        </p:txBody>
      </p:sp>
      <p:pic>
        <p:nvPicPr>
          <p:cNvPr id="60421" name="dephase.mpeg">
            <a:hlinkClick r:id="" action="ppaction://media"/>
          </p:cNvPr>
          <p:cNvPicPr>
            <a:picLocks noGrp="1" noRot="1" noChangeAspect="1" noChangeArrowheads="1"/>
          </p:cNvPicPr>
          <p:nvPr>
            <p:ph idx="1"/>
            <a:videoFile r:link="rId1"/>
          </p:nvPr>
        </p:nvPicPr>
        <p:blipFill>
          <a:blip r:embed="rId3"/>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32260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44035" name="Object 3"/>
          <p:cNvGraphicFramePr>
            <a:graphicFrameLocks noChangeAspect="1"/>
          </p:cNvGraphicFramePr>
          <p:nvPr>
            <p:extLst>
              <p:ext uri="{D42A27DB-BD31-4B8C-83A1-F6EECF244321}">
                <p14:modId xmlns:p14="http://schemas.microsoft.com/office/powerpoint/2010/main" val="2744971765"/>
              </p:ext>
            </p:extLst>
          </p:nvPr>
        </p:nvGraphicFramePr>
        <p:xfrm>
          <a:off x="993775" y="1371600"/>
          <a:ext cx="7464425" cy="4892675"/>
        </p:xfrm>
        <a:graphic>
          <a:graphicData uri="http://schemas.openxmlformats.org/presentationml/2006/ole">
            <mc:AlternateContent xmlns:mc="http://schemas.openxmlformats.org/markup-compatibility/2006">
              <mc:Choice xmlns:v="urn:schemas-microsoft-com:vml" Requires="v">
                <p:oleObj spid="_x0000_s806962" name="Chart" r:id="rId3" imgW="4876942" imgH="3200590" progId="MSGraph.Chart.8">
                  <p:embed followColorScheme="full"/>
                </p:oleObj>
              </mc:Choice>
              <mc:Fallback>
                <p:oleObj name="Chart" r:id="rId3" imgW="4876942" imgH="3200590" progId="MSGraph.Chart.8">
                  <p:embed followColorScheme="full"/>
                  <p:pic>
                    <p:nvPicPr>
                      <p:cNvPr id="0" name=""/>
                      <p:cNvPicPr>
                        <a:picLocks noChangeAspect="1" noChangeArrowheads="1"/>
                      </p:cNvPicPr>
                      <p:nvPr/>
                    </p:nvPicPr>
                    <p:blipFill>
                      <a:blip r:embed="rId4"/>
                      <a:srcRect/>
                      <a:stretch>
                        <a:fillRect/>
                      </a:stretch>
                    </p:blipFill>
                    <p:spPr bwMode="auto">
                      <a:xfrm>
                        <a:off x="993775" y="1371600"/>
                        <a:ext cx="74644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000000"/>
                </a:solidFill>
              </a:rPr>
              <a:t>Rmsd from perfect search model (Å)</a:t>
            </a:r>
          </a:p>
        </p:txBody>
      </p:sp>
      <p:sp>
        <p:nvSpPr>
          <p:cNvPr id="44037"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00"/>
                </a:solidFill>
              </a:rPr>
              <a:t>corrupted model</a:t>
            </a:r>
          </a:p>
        </p:txBody>
      </p:sp>
      <p:sp>
        <p:nvSpPr>
          <p:cNvPr id="44038"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Correlation coefficient to correct density</a:t>
            </a:r>
          </a:p>
        </p:txBody>
      </p:sp>
    </p:spTree>
    <p:extLst>
      <p:ext uri="{BB962C8B-B14F-4D97-AF65-F5344CB8AC3E}">
        <p14:creationId xmlns:p14="http://schemas.microsoft.com/office/powerpoint/2010/main" val="4160837843"/>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EA0000"/>
                </a:solidFill>
              </a:rPr>
              <a:t>Disorder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280500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500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647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20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95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74355093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794702"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rPr>
              <a:t>Bigger is better, but not by much</a:t>
            </a:r>
            <a:endParaRPr lang="en-US" sz="4000" dirty="0">
              <a:solidFill>
                <a:prstClr val="black"/>
              </a:solidFill>
            </a:endParaRPr>
          </a:p>
        </p:txBody>
      </p:sp>
    </p:spTree>
    <p:extLst>
      <p:ext uri="{BB962C8B-B14F-4D97-AF65-F5344CB8AC3E}">
        <p14:creationId xmlns:p14="http://schemas.microsoft.com/office/powerpoint/2010/main" val="207264296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42394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 averaging</a:t>
            </a:r>
          </a:p>
          <a:p>
            <a:pPr algn="ctr">
              <a:lnSpc>
                <a:spcPct val="150000"/>
              </a:lnSpc>
            </a:pPr>
            <a:r>
              <a:rPr lang="en-US" sz="6600" kern="0" dirty="0" smtClean="0">
                <a:solidFill>
                  <a:srgbClr val="000000"/>
                </a:solidFill>
                <a:latin typeface="Arial"/>
                <a:ea typeface="+mj-ea"/>
                <a:cs typeface="+mj-cs"/>
              </a:rPr>
              <a:t>= poor resolution</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dirty="0" smtClean="0"/>
              <a:t>Ways to improve order</a:t>
            </a:r>
          </a:p>
        </p:txBody>
      </p:sp>
      <p:sp>
        <p:nvSpPr>
          <p:cNvPr id="2" name="TextBox 1"/>
          <p:cNvSpPr txBox="1">
            <a:spLocks noChangeArrowheads="1"/>
          </p:cNvSpPr>
          <p:nvPr/>
        </p:nvSpPr>
        <p:spPr bwMode="auto">
          <a:xfrm>
            <a:off x="665164" y="1011238"/>
            <a:ext cx="5535612"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
        <p:nvSpPr>
          <p:cNvPr id="6" name="Content Placeholder 2"/>
          <p:cNvSpPr>
            <a:spLocks noGrp="1"/>
          </p:cNvSpPr>
          <p:nvPr>
            <p:ph idx="1"/>
          </p:nvPr>
        </p:nvSpPr>
        <p:spPr>
          <a:xfrm>
            <a:off x="5353051" y="1123950"/>
            <a:ext cx="3200400" cy="1828800"/>
          </a:xfrm>
        </p:spPr>
        <p:txBody>
          <a:bodyPr>
            <a:normAutofit fontScale="62500" lnSpcReduction="20000"/>
          </a:bodyPr>
          <a:lstStyle/>
          <a:p>
            <a:r>
              <a:rPr lang="en-US" dirty="0" smtClean="0"/>
              <a:t>8000 cases in PDB of resolution improvement</a:t>
            </a:r>
          </a:p>
          <a:p>
            <a:r>
              <a:rPr lang="en-US" dirty="0" smtClean="0"/>
              <a:t>80% of these are different crystal forms</a:t>
            </a:r>
          </a:p>
          <a:p>
            <a:r>
              <a:rPr lang="en-US" dirty="0" smtClean="0"/>
              <a:t>&gt; 1 Å improvement → 94% different forms</a:t>
            </a:r>
            <a:endParaRPr lang="en-US" dirty="0"/>
          </a:p>
        </p:txBody>
      </p:sp>
    </p:spTree>
    <p:extLst>
      <p:ext uri="{BB962C8B-B14F-4D97-AF65-F5344CB8AC3E}">
        <p14:creationId xmlns:p14="http://schemas.microsoft.com/office/powerpoint/2010/main" val="2184661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r>
              <a:rPr lang="en-US" altLang="en-US" dirty="0">
                <a:solidFill>
                  <a:schemeClr val="bg2"/>
                </a:solidFill>
              </a:rPr>
              <a:t>scale factor</a:t>
            </a:r>
          </a:p>
          <a:p>
            <a:pPr marL="990600" lvl="1" indent="-533400">
              <a:buFontTx/>
              <a:buAutoNum type="arabicPeriod"/>
            </a:pPr>
            <a:r>
              <a:rPr lang="en-US" altLang="en-US" dirty="0">
                <a:solidFill>
                  <a:schemeClr val="bg2"/>
                </a:solidFill>
              </a:rPr>
              <a:t>B factor</a:t>
            </a:r>
          </a:p>
          <a:p>
            <a:pPr marL="990600" lvl="1" indent="-533400">
              <a:buFontTx/>
              <a:buAutoNum type="arabicPeriod"/>
            </a:pPr>
            <a:r>
              <a:rPr lang="en-US" altLang="en-US" dirty="0">
                <a:solidFill>
                  <a:schemeClr val="bg2"/>
                </a:solidFill>
              </a:rPr>
              <a:t>non-isomorphism</a:t>
            </a:r>
          </a:p>
          <a:p>
            <a:pPr marL="609600" indent="-609600"/>
            <a:r>
              <a:rPr lang="en-US" altLang="en-US" dirty="0"/>
              <a:t>Specific</a:t>
            </a:r>
          </a:p>
          <a:p>
            <a:pPr marL="990600" lvl="1" indent="-533400">
              <a:buFontTx/>
              <a:buAutoNum type="arabicPeriod"/>
            </a:pPr>
            <a:r>
              <a:rPr lang="en-US" altLang="en-US" dirty="0">
                <a:solidFill>
                  <a:schemeClr val="bg2"/>
                </a:solidFill>
              </a:rPr>
              <a:t>depends on chemistry</a:t>
            </a:r>
          </a:p>
          <a:p>
            <a:pPr marL="990600" lvl="1" indent="-533400">
              <a:buFontTx/>
              <a:buAutoNum type="arabicPeriod"/>
            </a:pPr>
            <a:r>
              <a:rPr lang="en-US" altLang="en-US" dirty="0">
                <a:solidFill>
                  <a:srgbClr val="FF0000"/>
                </a:solidFill>
              </a:rPr>
              <a:t>destroys phasing signal</a:t>
            </a:r>
          </a:p>
        </p:txBody>
      </p:sp>
    </p:spTree>
    <p:extLst>
      <p:ext uri="{BB962C8B-B14F-4D97-AF65-F5344CB8AC3E}">
        <p14:creationId xmlns:p14="http://schemas.microsoft.com/office/powerpoint/2010/main" val="110226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The “beam line”</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1700" b="1">
                <a:solidFill>
                  <a:srgbClr val="000000"/>
                </a:solidFill>
              </a:rPr>
              <a:t>Protein Crystal</a:t>
            </a: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300" dirty="0" smtClean="0">
                <a:solidFill>
                  <a:srgbClr val="000000"/>
                </a:solidFill>
              </a:rPr>
              <a:t>Cite the “beamline paper!”</a:t>
            </a:r>
            <a:endParaRPr lang="en-US" sz="2300" dirty="0">
              <a:solidFill>
                <a:srgbClr val="000000"/>
              </a:solidFill>
            </a:endParaRP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pPr>
            <a:r>
              <a:rPr lang="en-US" sz="2800" b="1">
                <a:solidFill>
                  <a:srgbClr val="000000"/>
                </a:solidFill>
              </a:rPr>
              <a:t>X-ray</a:t>
            </a:r>
          </a:p>
          <a:p>
            <a:pPr algn="ctr" eaLnBrk="1" fontAlgn="auto" hangingPunct="1">
              <a:spcBef>
                <a:spcPct val="50000"/>
              </a:spcBef>
              <a:spcAft>
                <a:spcPts val="0"/>
              </a:spcAft>
            </a:pPr>
            <a:r>
              <a:rPr lang="en-US" sz="2800" b="1">
                <a:solidFill>
                  <a:srgbClr val="000000"/>
                </a:solidFill>
              </a:rPr>
              <a:t>Source</a:t>
            </a:r>
          </a:p>
        </p:txBody>
      </p:sp>
    </p:spTree>
    <p:extLst>
      <p:ext uri="{BB962C8B-B14F-4D97-AF65-F5344CB8AC3E}">
        <p14:creationId xmlns:p14="http://schemas.microsoft.com/office/powerpoint/2010/main" val="26144526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795724"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resolution (</a:t>
            </a:r>
            <a:r>
              <a:rPr lang="en-US" altLang="en-US" b="1">
                <a:solidFill>
                  <a:srgbClr val="000000"/>
                </a:solidFill>
                <a:latin typeface="Arial"/>
                <a:cs typeface="Arial" pitchFamily="34" charset="0"/>
              </a:rPr>
              <a:t>Å</a:t>
            </a:r>
            <a:r>
              <a:rPr lang="en-US" altLang="en-US" b="1">
                <a:solidFill>
                  <a:srgbClr val="000000"/>
                </a:solidFill>
                <a:latin typeface="Aria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latin typeface="Aria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r>
              <a:rPr lang="en-US" altLang="en-US" b="1" baseline="30000">
                <a:solidFill>
                  <a:srgbClr val="000000"/>
                </a:solidFill>
                <a:latin typeface="Aria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633094282"/>
      </p:ext>
    </p:extLst>
  </p:cSld>
  <p:clrMapOvr>
    <a:masterClrMapping/>
  </p:clrMapOvr>
  <p:transition spd="slow"/>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6748"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resolution (</a:t>
            </a:r>
            <a:r>
              <a:rPr lang="en-US" altLang="en-US" b="1">
                <a:solidFill>
                  <a:srgbClr val="000000"/>
                </a:solidFill>
                <a:latin typeface="Arial"/>
                <a:cs typeface="Arial" charset="0"/>
              </a:rPr>
              <a:t>Å</a:t>
            </a:r>
            <a:r>
              <a:rPr lang="en-US" altLang="en-US" b="1">
                <a:solidFill>
                  <a:srgbClr val="000000"/>
                </a:solidFill>
                <a:latin typeface="Aria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altLang="en-US" b="1">
                <a:solidFill>
                  <a:srgbClr val="000000"/>
                </a:solidFill>
                <a:latin typeface="Aria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r>
              <a:rPr lang="en-US" altLang="en-US" b="1" baseline="30000">
                <a:solidFill>
                  <a:srgbClr val="000000"/>
                </a:solidFill>
                <a:latin typeface="Aria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r>
              <a:rPr lang="en-US" altLang="en-US" sz="6600">
                <a:solidFill>
                  <a:srgbClr val="CC0066"/>
                </a:solidFill>
                <a:latin typeface="Aria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36543923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rgbClr val="000000"/>
                </a:solidFill>
                <a:latin typeface="Arial"/>
              </a:rPr>
              <a:t>http://bl831.als.lbl.gov/</a:t>
            </a:r>
          </a:p>
          <a:p>
            <a:pPr algn="ctr">
              <a:spcBef>
                <a:spcPct val="50000"/>
              </a:spcBef>
            </a:pPr>
            <a:r>
              <a:rPr lang="en-US" altLang="en-US" sz="4400" dirty="0">
                <a:solidFill>
                  <a:srgbClr val="000000"/>
                </a:solidFill>
                <a:latin typeface="Aria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latin typeface="Arial"/>
              </a:rPr>
              <a:t>Holton J. M. (2009) </a:t>
            </a:r>
            <a:r>
              <a:rPr lang="en-US" altLang="en-US" i="1">
                <a:solidFill>
                  <a:srgbClr val="000000"/>
                </a:solidFill>
                <a:latin typeface="Arial"/>
              </a:rPr>
              <a:t>J. Synchrotron Rad.</a:t>
            </a:r>
            <a:r>
              <a:rPr lang="en-US" altLang="en-US">
                <a:solidFill>
                  <a:srgbClr val="000000"/>
                </a:solidFill>
                <a:latin typeface="Arial"/>
              </a:rPr>
              <a:t> </a:t>
            </a:r>
            <a:r>
              <a:rPr lang="en-US" altLang="en-US" b="1">
                <a:solidFill>
                  <a:srgbClr val="000000"/>
                </a:solidFill>
                <a:latin typeface="Arial"/>
              </a:rPr>
              <a:t>16</a:t>
            </a:r>
            <a:r>
              <a:rPr lang="en-US" altLang="en-US">
                <a:solidFill>
                  <a:srgbClr val="000000"/>
                </a:solidFill>
                <a:latin typeface="Arial"/>
              </a:rPr>
              <a:t> 133-42</a:t>
            </a:r>
          </a:p>
        </p:txBody>
      </p:sp>
      <p:sp>
        <p:nvSpPr>
          <p:cNvPr id="2" name="TextBox 1"/>
          <p:cNvSpPr txBox="1"/>
          <p:nvPr/>
        </p:nvSpPr>
        <p:spPr>
          <a:xfrm>
            <a:off x="2459865" y="2292440"/>
            <a:ext cx="4126451" cy="707886"/>
          </a:xfrm>
          <a:prstGeom prst="rect">
            <a:avLst/>
          </a:prstGeom>
          <a:noFill/>
        </p:spPr>
        <p:txBody>
          <a:bodyPr wrap="none" rtlCol="0">
            <a:spAutoFit/>
          </a:bodyPr>
          <a:lstStyle/>
          <a:p>
            <a:r>
              <a:rPr lang="en-US" sz="4000" dirty="0" smtClean="0">
                <a:solidFill>
                  <a:srgbClr val="C00000"/>
                </a:solidFill>
                <a:latin typeface="Arial" charset="0"/>
              </a:rPr>
              <a:t>1 </a:t>
            </a:r>
            <a:r>
              <a:rPr lang="en-US" sz="4000" dirty="0" err="1" smtClean="0">
                <a:solidFill>
                  <a:srgbClr val="C00000"/>
                </a:solidFill>
                <a:latin typeface="Arial" charset="0"/>
              </a:rPr>
              <a:t>MGy</a:t>
            </a:r>
            <a:r>
              <a:rPr lang="en-US" sz="4000" dirty="0" smtClean="0">
                <a:solidFill>
                  <a:srgbClr val="C00000"/>
                </a:solidFill>
                <a:latin typeface="Arial" charset="0"/>
              </a:rPr>
              <a:t> = 10</a:t>
            </a:r>
            <a:r>
              <a:rPr lang="en-US" sz="4000" baseline="30000" dirty="0" smtClean="0">
                <a:solidFill>
                  <a:srgbClr val="C00000"/>
                </a:solidFill>
                <a:latin typeface="Arial" charset="0"/>
              </a:rPr>
              <a:t>6</a:t>
            </a:r>
            <a:r>
              <a:rPr lang="en-US" sz="4000" dirty="0" smtClean="0">
                <a:solidFill>
                  <a:srgbClr val="C00000"/>
                </a:solidFill>
                <a:latin typeface="Arial" charset="0"/>
              </a:rPr>
              <a:t> J/kg</a:t>
            </a:r>
            <a:endParaRPr lang="en-US" sz="4000" dirty="0">
              <a:solidFill>
                <a:srgbClr val="C00000"/>
              </a:solidFill>
              <a:latin typeface="Arial" charset="0"/>
            </a:endParaRPr>
          </a:p>
        </p:txBody>
      </p:sp>
    </p:spTree>
    <p:extLst>
      <p:ext uri="{BB962C8B-B14F-4D97-AF65-F5344CB8AC3E}">
        <p14:creationId xmlns:p14="http://schemas.microsoft.com/office/powerpoint/2010/main" val="310061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p:bldP spid="385028" grpId="0"/>
      <p:bldP spid="2"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1135" y="5065160"/>
            <a:ext cx="8175812" cy="4520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auto">
              <a:spcBef>
                <a:spcPts val="0"/>
              </a:spcBef>
              <a:spcAft>
                <a:spcPts val="0"/>
              </a:spcAft>
            </a:pP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synch   line      type    flux  </a:t>
            </a:r>
            <a:r>
              <a:rPr lang="en-US" sz="1200" dirty="0" err="1" smtClean="0">
                <a:solidFill>
                  <a:srgbClr val="000000"/>
                </a:solidFill>
                <a:latin typeface="Courier New" panose="02070309020205020404" pitchFamily="49" charset="0"/>
                <a:cs typeface="Courier New" panose="02070309020205020404" pitchFamily="49" charset="0"/>
              </a:rPr>
              <a:t>beamsize</a:t>
            </a:r>
            <a:r>
              <a:rPr lang="en-US" sz="1200" dirty="0" smtClean="0">
                <a:solidFill>
                  <a:srgbClr val="000000"/>
                </a:solidFill>
                <a:latin typeface="Courier New" panose="02070309020205020404" pitchFamily="49" charset="0"/>
                <a:cs typeface="Courier New" panose="02070309020205020404" pitchFamily="49" charset="0"/>
              </a:rPr>
              <a:t>  flux density  dose    max </a:t>
            </a:r>
            <a:r>
              <a:rPr lang="en-US" sz="1200" dirty="0" err="1" smtClean="0">
                <a:solidFill>
                  <a:srgbClr val="000000"/>
                </a:solidFill>
                <a:latin typeface="Courier New" panose="02070309020205020404" pitchFamily="49" charset="0"/>
                <a:cs typeface="Courier New" panose="02070309020205020404" pitchFamily="49" charset="0"/>
              </a:rPr>
              <a:t>xtal</a:t>
            </a:r>
            <a:r>
              <a:rPr lang="en-US" sz="1200" dirty="0" smtClean="0">
                <a:solidFill>
                  <a:srgbClr val="000000"/>
                </a:solidFill>
                <a:latin typeface="Courier New" panose="02070309020205020404" pitchFamily="49" charset="0"/>
                <a:cs typeface="Courier New" panose="02070309020205020404" pitchFamily="49" charset="0"/>
              </a:rPr>
              <a:t>  min site</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/s        </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m2/s     rate    lifetime  </a:t>
            </a:r>
            <a:r>
              <a:rPr lang="en-US" sz="1200" dirty="0" err="1" smtClean="0">
                <a:solidFill>
                  <a:srgbClr val="000000"/>
                </a:solidFill>
                <a:latin typeface="Courier New" panose="02070309020205020404" pitchFamily="49" charset="0"/>
                <a:cs typeface="Courier New" panose="02070309020205020404" pitchFamily="49" charset="0"/>
              </a:rPr>
              <a:t>lifetime</a:t>
            </a:r>
            <a:endParaRPr lang="en-US" sz="1200" dirty="0" smtClean="0">
              <a:solidFill>
                <a:srgbClr val="000000"/>
              </a:solidFill>
              <a:latin typeface="Courier New" panose="02070309020205020404" pitchFamily="49" charset="0"/>
              <a:cs typeface="Courier New" panose="02070309020205020404" pitchFamily="49" charset="0"/>
            </a:endParaRP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5ID-B      POWDER     5e12 1000x300    1.7e+07  8.25 kGy/s     61 m     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8-BM          MAD     1e11      200    2.5e+06   858  Gy/s    9.7 h    39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14-BM-C      MONO     6e11  130x200    2.3e+07    11 kGy/s     46 m     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14-ID-B      LAUE     7e13    15x20    2.3e+11   132 MGy/s   0.23 s 0.015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17-BM      POWDER     8e11      200    2.0e+07  8.72 kGy/s     57 m   3.8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17-ID         MAD     7e11      200    1.8e+07  9.87 kGy/s     51 m   3.4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18-ID        SAXS     2e13   50x150    2.7e+09  2.69 MGy/s     11 s  0.74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19-BM         MAD    6e+08    60x50    2.0e+05  77.3  Gy/s    4.5 d   7.2 h</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19-ID         MAD    3e+10   100x20    1.5e+07  7.81 kGy/s     64 m   4.3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21-ID-D       MAD     5e12       50    2.0e+09  1.13 MGy/s     27 s   1.8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21-ID-F      MONO     1e12       50    4.0e+08   190 kGy/s    2.6 m    11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21-ID-G      MONO     1e12       50    4.0e+08   190 kGy/s    2.6 m    11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22-BM         MAD     7e12    40x80    2.2e+09   750 kGy/s     40 s   2.7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22-ID         MAD     7e12    40x80    2.2e+09   750 kGy/s     40 s   2.7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23-BM-B       MAD     2e11     200?    5.0e+06  2.47 kGy/s    3.4 h    13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23-ID-B       MAD     6e12    80x20    3.8e+09  2.11 MGy/s     14 s  0.95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23-ID-D       MAD     1e13    75x25    5.3e+09  3.01 MGy/s     10 s  0.66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24-ID-C       MAD   2.5e12    40x60    1.0e+09   357 kGy/s     84 s   5.6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24-ID-E      MONO  2.85e12   20x120    1.2e+09   563 kGy/s     53 s   3.5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APS     31-ID         MAD   2.6e12   120x80    2.7e+08   105 kGy/s    4.8 m    19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NSLS-II 17-ID-1       MAD     5e12      7x5    1.4e+11    67 MGy/s   0.45 s  0.03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NSLS-II 17-ID-2       MAD     2e12      1x1    1.3e+12   626 MGy/s  0.048 s 0.0032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X3A           MAD   3.8e10      200    9.5e+05   451  Gy/s     18 h    74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X3B         EXAFS     9e11  200x700    6.4e+06  6.48 kGy/s     77 m   5.1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X4A           MAD     2e10      300    2.2e+05   136  Gy/s     61 h   4.1 h</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X6A           MAD   1.5e12  100x500    3.0e+07  10.3 kGy/s     49 m   3.2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NSLS    X8C           MAD   1.1e10     200?    2.8e+05   204  Gy/s     41 h   2.7 h</a:t>
            </a:r>
          </a:p>
        </p:txBody>
      </p:sp>
    </p:spTree>
    <p:extLst>
      <p:ext uri="{BB962C8B-B14F-4D97-AF65-F5344CB8AC3E}">
        <p14:creationId xmlns:p14="http://schemas.microsoft.com/office/powerpoint/2010/main" val="3109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56347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77813"/>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Arial" charset="0"/>
              </a:rPr>
              <a:t>Holton &amp; Frankel (2010) </a:t>
            </a:r>
            <a:r>
              <a:rPr lang="en-US" altLang="en-US" i="1">
                <a:solidFill>
                  <a:srgbClr val="000000"/>
                </a:solidFill>
                <a:latin typeface="Arial"/>
                <a:cs typeface="Arial" charset="0"/>
              </a:rPr>
              <a:t>Acta D</a:t>
            </a:r>
            <a:r>
              <a:rPr lang="en-US" altLang="en-US">
                <a:solidFill>
                  <a:srgbClr val="000000"/>
                </a:solidFill>
                <a:latin typeface="Arial"/>
                <a:cs typeface="Arial" charset="0"/>
              </a:rPr>
              <a:t> </a:t>
            </a:r>
            <a:r>
              <a:rPr lang="en-US" altLang="en-US" b="1">
                <a:solidFill>
                  <a:srgbClr val="000000"/>
                </a:solidFill>
                <a:latin typeface="Arial"/>
                <a:cs typeface="Arial" charset="0"/>
              </a:rPr>
              <a:t>66</a:t>
            </a:r>
            <a:r>
              <a:rPr lang="en-US" altLang="en-US">
                <a:solidFill>
                  <a:srgbClr val="000000"/>
                </a:solidFill>
                <a:latin typeface="Arial"/>
                <a:cs typeface="Arial" charset="0"/>
              </a:rPr>
              <a:t> 393-408.</a:t>
            </a:r>
          </a:p>
        </p:txBody>
      </p:sp>
      <p:sp>
        <p:nvSpPr>
          <p:cNvPr id="149508" name="Oval 4"/>
          <p:cNvSpPr>
            <a:spLocks noChangeArrowheads="1"/>
          </p:cNvSpPr>
          <p:nvPr/>
        </p:nvSpPr>
        <p:spPr bwMode="auto">
          <a:xfrm>
            <a:off x="1497013" y="5538788"/>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Arial" charset="0"/>
            </a:endParaRPr>
          </a:p>
        </p:txBody>
      </p:sp>
    </p:spTree>
    <p:extLst>
      <p:ext uri="{BB962C8B-B14F-4D97-AF65-F5344CB8AC3E}">
        <p14:creationId xmlns:p14="http://schemas.microsoft.com/office/powerpoint/2010/main" val="1045525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3818447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112470028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7085"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109"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a:cs typeface="Arial" charset="0"/>
              </a:rPr>
              <a:t>Holton (2009) </a:t>
            </a:r>
            <a:r>
              <a:rPr lang="en-US" altLang="en-US" i="1">
                <a:solidFill>
                  <a:srgbClr val="000000"/>
                </a:solidFill>
                <a:latin typeface="Arial"/>
                <a:cs typeface="Arial" charset="0"/>
              </a:rPr>
              <a:t>J. Synchrotron Rad.</a:t>
            </a:r>
            <a:r>
              <a:rPr lang="en-US" altLang="en-US">
                <a:solidFill>
                  <a:srgbClr val="000000"/>
                </a:solidFill>
                <a:latin typeface="Arial"/>
                <a:cs typeface="Arial" charset="0"/>
              </a:rPr>
              <a:t> </a:t>
            </a:r>
            <a:r>
              <a:rPr lang="en-US" altLang="en-US" b="1">
                <a:solidFill>
                  <a:srgbClr val="000000"/>
                </a:solidFill>
                <a:latin typeface="Arial"/>
                <a:cs typeface="Arial" charset="0"/>
              </a:rPr>
              <a:t>16</a:t>
            </a:r>
            <a:r>
              <a:rPr lang="en-US" altLang="en-US">
                <a:solidFill>
                  <a:srgbClr val="000000"/>
                </a:solidFill>
                <a:latin typeface="Aria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dirty="0">
                <a:solidFill>
                  <a:srgbClr val="000000"/>
                </a:solidFill>
                <a:latin typeface="Arial"/>
                <a:cs typeface="Arial" charset="0"/>
              </a:rPr>
              <a:t>Radiation Damage </a:t>
            </a:r>
            <a:r>
              <a:rPr lang="en-US" altLang="en-US" sz="4400" dirty="0" smtClean="0">
                <a:solidFill>
                  <a:srgbClr val="000000"/>
                </a:solidFill>
                <a:latin typeface="Arial"/>
                <a:cs typeface="Arial" charset="0"/>
              </a:rPr>
              <a:t>World </a:t>
            </a:r>
            <a:r>
              <a:rPr lang="en-US" altLang="en-US" sz="4400" dirty="0">
                <a:solidFill>
                  <a:srgbClr val="000000"/>
                </a:solidFill>
                <a:latin typeface="Arial"/>
                <a:cs typeface="Arial" charset="0"/>
              </a:rPr>
              <a:t>Records</a:t>
            </a:r>
          </a:p>
        </p:txBody>
      </p:sp>
      <p:sp>
        <p:nvSpPr>
          <p:cNvPr id="301060" name="Text Box 4"/>
          <p:cNvSpPr txBox="1">
            <a:spLocks noChangeArrowheads="1"/>
          </p:cNvSpPr>
          <p:nvPr/>
        </p:nvSpPr>
        <p:spPr bwMode="auto">
          <a:xfrm>
            <a:off x="622300" y="-16656"/>
            <a:ext cx="7618413"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600" dirty="0">
              <a:solidFill>
                <a:srgbClr val="000000"/>
              </a:solidFill>
              <a:latin typeface="Arial"/>
              <a:cs typeface="Arial" charset="0"/>
            </a:endParaRPr>
          </a:p>
          <a:p>
            <a:endParaRPr lang="en-US" altLang="en-US" sz="2400" dirty="0">
              <a:solidFill>
                <a:srgbClr val="000000"/>
              </a:solidFill>
              <a:latin typeface="Arial"/>
              <a:cs typeface="Arial" charset="0"/>
            </a:endParaRPr>
          </a:p>
          <a:p>
            <a:r>
              <a:rPr lang="en-US" altLang="en-US" sz="2000" dirty="0" err="1">
                <a:solidFill>
                  <a:srgbClr val="000000"/>
                </a:solidFill>
                <a:latin typeface="Arial"/>
                <a:cs typeface="Arial" charset="0"/>
              </a:rPr>
              <a:t>MGy</a:t>
            </a:r>
            <a:r>
              <a:rPr lang="en-US" altLang="en-US" sz="2000" dirty="0">
                <a:solidFill>
                  <a:srgbClr val="000000"/>
                </a:solidFill>
                <a:latin typeface="Arial"/>
                <a:cs typeface="Arial" charset="0"/>
              </a:rPr>
              <a:t>	reaction			reference</a:t>
            </a:r>
          </a:p>
          <a:p>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~45	global damage		Owen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(2006</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70C0"/>
                </a:solidFill>
                <a:latin typeface="Arial"/>
                <a:cs typeface="Arial" charset="0"/>
              </a:rPr>
              <a:t>10/Å	global damage</a:t>
            </a:r>
            <a:r>
              <a:rPr lang="en-US" altLang="en-US" sz="2000" dirty="0" smtClean="0">
                <a:solidFill>
                  <a:srgbClr val="000000"/>
                </a:solidFill>
                <a:latin typeface="Arial"/>
                <a:cs typeface="Arial" charset="0"/>
              </a:rPr>
              <a:t>		Howells et al. (2009)</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5	Se</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Met			Holton (2007)</a:t>
            </a:r>
          </a:p>
          <a:p>
            <a:pPr>
              <a:lnSpc>
                <a:spcPct val="130000"/>
              </a:lnSpc>
            </a:pPr>
            <a:r>
              <a:rPr lang="en-US" altLang="en-US" sz="2000" dirty="0">
                <a:solidFill>
                  <a:srgbClr val="000000"/>
                </a:solidFill>
                <a:latin typeface="Arial"/>
                <a:cs typeface="Arial" charset="0"/>
              </a:rPr>
              <a:t>4	Hg</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a:t>
            </a:r>
            <a:r>
              <a:rPr lang="en-US" altLang="en-US" sz="2000" dirty="0" err="1">
                <a:solidFill>
                  <a:srgbClr val="000000"/>
                </a:solidFill>
                <a:latin typeface="Arial"/>
                <a:cs typeface="Arial" charset="0"/>
              </a:rPr>
              <a:t>Ramagopal</a:t>
            </a:r>
            <a:r>
              <a:rPr lang="en-US" altLang="en-US" sz="2000" dirty="0">
                <a:solidFill>
                  <a:srgbClr val="000000"/>
                </a:solidFill>
                <a:latin typeface="Arial"/>
                <a:cs typeface="Arial" charset="0"/>
              </a:rPr>
              <a:t> </a:t>
            </a:r>
            <a:r>
              <a:rPr lang="en-US" altLang="en-US" i="1" dirty="0">
                <a:solidFill>
                  <a:srgbClr val="000000"/>
                </a:solidFill>
                <a:latin typeface="Arial"/>
                <a:cs typeface="Arial" charset="0"/>
              </a:rPr>
              <a:t>et al.</a:t>
            </a:r>
            <a:r>
              <a:rPr lang="en-US" altLang="en-US" dirty="0">
                <a:solidFill>
                  <a:srgbClr val="000000"/>
                </a:solidFill>
                <a:latin typeface="Arial"/>
                <a:cs typeface="Arial" charset="0"/>
              </a:rPr>
              <a:t> </a:t>
            </a:r>
            <a:r>
              <a:rPr lang="en-US" altLang="en-US" sz="2000" dirty="0">
                <a:solidFill>
                  <a:srgbClr val="000000"/>
                </a:solidFill>
                <a:latin typeface="Arial"/>
                <a:cs typeface="Arial" charset="0"/>
              </a:rPr>
              <a:t>(2004)</a:t>
            </a:r>
          </a:p>
          <a:p>
            <a:pPr>
              <a:lnSpc>
                <a:spcPct val="130000"/>
              </a:lnSpc>
            </a:pPr>
            <a:r>
              <a:rPr lang="en-US" altLang="en-US" sz="2000" dirty="0">
                <a:solidFill>
                  <a:srgbClr val="000000"/>
                </a:solidFill>
                <a:latin typeface="Arial"/>
                <a:cs typeface="Arial" charset="0"/>
              </a:rPr>
              <a:t>4	R-C</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COOH		Garman et al. (2015)</a:t>
            </a:r>
          </a:p>
          <a:p>
            <a:pPr>
              <a:lnSpc>
                <a:spcPct val="130000"/>
              </a:lnSpc>
            </a:pPr>
            <a:r>
              <a:rPr lang="en-US" altLang="en-US" sz="2000" dirty="0">
                <a:solidFill>
                  <a:srgbClr val="000000"/>
                </a:solidFill>
                <a:latin typeface="Arial"/>
                <a:cs typeface="Arial" charset="0"/>
              </a:rPr>
              <a:t>3	S</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Murray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(2002)</a:t>
            </a:r>
          </a:p>
          <a:p>
            <a:pPr>
              <a:lnSpc>
                <a:spcPct val="130000"/>
              </a:lnSpc>
            </a:pPr>
            <a:r>
              <a:rPr lang="en-US" altLang="en-US" sz="2000" dirty="0">
                <a:solidFill>
                  <a:srgbClr val="000000"/>
                </a:solidFill>
                <a:latin typeface="Arial"/>
                <a:cs typeface="Arial" charset="0"/>
              </a:rPr>
              <a:t>1	Br</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RNA			</a:t>
            </a:r>
            <a:r>
              <a:rPr lang="en-US" altLang="en-US" sz="2000" dirty="0" err="1">
                <a:solidFill>
                  <a:srgbClr val="000000"/>
                </a:solidFill>
                <a:latin typeface="Arial"/>
                <a:cs typeface="Arial" charset="0"/>
              </a:rPr>
              <a:t>Olieric</a:t>
            </a:r>
            <a:r>
              <a:rPr lang="en-US" altLang="en-US" sz="2000" dirty="0">
                <a:solidFill>
                  <a:srgbClr val="000000"/>
                </a:solidFill>
                <a:latin typeface="Arial"/>
                <a:cs typeface="Arial" charset="0"/>
              </a:rPr>
              <a:t>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a:p>
            <a:pPr>
              <a:lnSpc>
                <a:spcPct val="130000"/>
              </a:lnSpc>
            </a:pPr>
            <a:r>
              <a:rPr lang="en-US" altLang="en-US" sz="2000" dirty="0">
                <a:solidFill>
                  <a:srgbClr val="000000"/>
                </a:solidFill>
                <a:latin typeface="Arial"/>
                <a:cs typeface="Arial" charset="0"/>
              </a:rPr>
              <a:t>~1?	Cl</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			???</a:t>
            </a:r>
          </a:p>
          <a:p>
            <a:pPr>
              <a:lnSpc>
                <a:spcPct val="130000"/>
              </a:lnSpc>
            </a:pPr>
            <a:r>
              <a:rPr lang="en-US" altLang="en-US" sz="2000" dirty="0">
                <a:solidFill>
                  <a:srgbClr val="000000"/>
                </a:solidFill>
                <a:latin typeface="Arial"/>
                <a:cs typeface="Arial" charset="0"/>
              </a:rPr>
              <a:t>0.5	</a:t>
            </a:r>
            <a:r>
              <a:rPr lang="en-US" altLang="en-US" sz="2000" dirty="0" err="1">
                <a:solidFill>
                  <a:srgbClr val="000000"/>
                </a:solidFill>
                <a:latin typeface="Arial"/>
                <a:cs typeface="Arial" charset="0"/>
              </a:rPr>
              <a:t>Mn</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PS II		Yano </a:t>
            </a:r>
            <a:r>
              <a:rPr lang="en-US" altLang="en-US" sz="2000" i="1" dirty="0">
                <a:solidFill>
                  <a:srgbClr val="000000"/>
                </a:solidFill>
                <a:latin typeface="Arial"/>
                <a:cs typeface="Arial" charset="0"/>
              </a:rPr>
              <a:t>et al. </a:t>
            </a:r>
            <a:r>
              <a:rPr lang="en-US" altLang="en-US" sz="2000" dirty="0">
                <a:solidFill>
                  <a:srgbClr val="000000"/>
                </a:solidFill>
                <a:latin typeface="Arial"/>
                <a:cs typeface="Arial" charset="0"/>
              </a:rPr>
              <a:t>(2005</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0000"/>
                </a:solidFill>
                <a:latin typeface="Arial"/>
                <a:cs typeface="Arial" charset="0"/>
              </a:rPr>
              <a:t>0.06	</a:t>
            </a:r>
            <a:r>
              <a:rPr lang="en-US" altLang="en-US" sz="2000" dirty="0" err="1" smtClean="0">
                <a:solidFill>
                  <a:srgbClr val="000000"/>
                </a:solidFill>
                <a:latin typeface="Arial"/>
                <a:cs typeface="Arial" charset="0"/>
              </a:rPr>
              <a:t>putidaredoxin</a:t>
            </a:r>
            <a:r>
              <a:rPr lang="en-US" altLang="en-US" sz="2000" dirty="0" smtClean="0">
                <a:solidFill>
                  <a:srgbClr val="000000"/>
                </a:solidFill>
                <a:latin typeface="Arial"/>
                <a:cs typeface="Arial" charset="0"/>
              </a:rPr>
              <a:t>		Corbett </a:t>
            </a:r>
            <a:r>
              <a:rPr lang="en-US" altLang="en-US" sz="2000" i="1" dirty="0" smtClean="0">
                <a:solidFill>
                  <a:srgbClr val="000000"/>
                </a:solidFill>
                <a:latin typeface="Arial"/>
                <a:cs typeface="Arial" charset="0"/>
              </a:rPr>
              <a:t>et al. </a:t>
            </a:r>
            <a:r>
              <a:rPr lang="en-US" altLang="en-US" sz="2000" dirty="0" smtClean="0">
                <a:solidFill>
                  <a:srgbClr val="000000"/>
                </a:solidFill>
                <a:latin typeface="Arial"/>
                <a:cs typeface="Arial" charset="0"/>
              </a:rPr>
              <a:t>(2007)</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0.02	Fe</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myoglobin		Denisov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Tree>
    <p:extLst>
      <p:ext uri="{BB962C8B-B14F-4D97-AF65-F5344CB8AC3E}">
        <p14:creationId xmlns:p14="http://schemas.microsoft.com/office/powerpoint/2010/main" val="2225668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rPr>
              <a:t>molar, </a:t>
            </a:r>
            <a:r>
              <a:rPr lang="en-US" altLang="en-US" sz="2400" b="1" dirty="0">
                <a:solidFill>
                  <a:srgbClr val="EA0000"/>
                </a:solidFill>
              </a:rPr>
              <a:t>at the Se edge</a:t>
            </a:r>
            <a:r>
              <a:rPr lang="en-US" altLang="en-US" sz="2400" b="1" dirty="0">
                <a:solidFill>
                  <a:srgbClr val="000000"/>
                </a:solidFill>
              </a:rPr>
              <a:t> based on RADDOSE</a:t>
            </a:r>
          </a:p>
        </p:txBody>
      </p:sp>
      <p:graphicFrame>
        <p:nvGraphicFramePr>
          <p:cNvPr id="2257979" name="Group 59"/>
          <p:cNvGraphicFramePr>
            <a:graphicFrameLocks noGrp="1"/>
          </p:cNvGraphicFramePr>
          <p:nvPr>
            <p:ph sz="half" idx="2"/>
            <p:extLst>
              <p:ext uri="{D42A27DB-BD31-4B8C-83A1-F6EECF244321}">
                <p14:modId xmlns:p14="http://schemas.microsoft.com/office/powerpoint/2010/main" val="760264814"/>
              </p:ext>
            </p:extLst>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I</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DL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damage-limited intensity (photons/</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hkl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 given resolution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converting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m,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m to Å,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kg/m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Gy</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classical electron radius (2.818 x 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m/electron)</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Planck’s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constant (6.626 x 10</a:t>
            </a:r>
            <a:r>
              <a:rPr kumimoji="0" lang="fr-FR"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-34</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J∙s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speed of light (299792458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decayed</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fractional progress toward completely faded spots at end of data set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density of crystal (~1.2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radius of the spherical crystal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λ</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X-ray wavelength (Å)</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NH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the Nave &amp; Hill (2005) dose capture fraction (1 for large crystals)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n</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ASU</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 of proteins in the asymmetric unit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molecular weight of the protein (Daltons or g/</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Matthews’s coefficient (~2.4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/Dalton)</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Howells’s criterion (10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/Å)</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θ</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Bragg angle</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number-averaged squared structure factor per protein atom (electron</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number-averaged atomic weight of a protein atom (~7.1 Daltons)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(Wilson) temperature factor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attenuation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en</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mass energy-absorption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815143"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Holton &amp; Frankel (2010) </a:t>
            </a:r>
            <a:r>
              <a:rPr kumimoji="0" lang="en-US" altLang="en-US" sz="1800" b="0" i="1" u="none" strike="noStrike" kern="1200" cap="none" spc="0" normalizeH="0" baseline="0" noProof="0" dirty="0" err="1">
                <a:ln>
                  <a:noFill/>
                </a:ln>
                <a:solidFill>
                  <a:srgbClr val="000000"/>
                </a:solidFill>
                <a:effectLst/>
                <a:uLnTx/>
                <a:uFillTx/>
                <a:latin typeface="Arial" pitchFamily="34" charset="0"/>
                <a:ea typeface="+mn-ea"/>
                <a:cs typeface="Arial" panose="020B0604020202020204" pitchFamily="34" charset="0"/>
              </a:rPr>
              <a:t>Acta</a:t>
            </a:r>
            <a:r>
              <a:rPr kumimoji="0" lang="en-US" altLang="en-US" sz="1800" b="0" i="1"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D</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66</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393-408.</a:t>
            </a:r>
          </a:p>
        </p:txBody>
      </p:sp>
      <p:sp>
        <p:nvSpPr>
          <p:cNvPr id="2" name="TextBox 1"/>
          <p:cNvSpPr txBox="1"/>
          <p:nvPr/>
        </p:nvSpPr>
        <p:spPr>
          <a:xfrm>
            <a:off x="7068457" y="3831771"/>
            <a:ext cx="1992853"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 exposure time</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31776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305442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a:solidFill>
                  <a:srgbClr val="000000"/>
                </a:solidFill>
                <a:latin typeface="Arial"/>
                <a:cs typeface="Arial" charset="0"/>
              </a:rPr>
              <a:t>read noise</a:t>
            </a:r>
          </a:p>
        </p:txBody>
      </p:sp>
    </p:spTree>
    <p:extLst>
      <p:ext uri="{BB962C8B-B14F-4D97-AF65-F5344CB8AC3E}">
        <p14:creationId xmlns:p14="http://schemas.microsoft.com/office/powerpoint/2010/main" val="1888016897"/>
      </p:ext>
    </p:extLst>
  </p:cSld>
  <p:clrMapOvr>
    <a:masterClrMapping/>
  </p:clrMapOvr>
  <p:transition spd="med"/>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altLang="en-US" smtClean="0"/>
              <a:t>X-ray data are 3D!</a:t>
            </a:r>
          </a:p>
        </p:txBody>
      </p:sp>
      <p:pic>
        <p:nvPicPr>
          <p:cNvPr id="85017" name="diffraction.mpe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0264748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0"/>
            <a:ext cx="9144000" cy="1558925"/>
          </a:xfrm>
        </p:spPr>
        <p:txBody>
          <a:bodyPr/>
          <a:lstStyle/>
          <a:p>
            <a:pPr eaLnBrk="1" hangingPunct="1"/>
            <a:r>
              <a:rPr lang="en-US" altLang="en-US" smtClean="0"/>
              <a:t>X-rays</a:t>
            </a:r>
            <a:br>
              <a:rPr lang="en-US" altLang="en-US" smtClean="0"/>
            </a:br>
            <a:r>
              <a:rPr lang="en-US" altLang="en-US" sz="2400" smtClean="0"/>
              <a:t>(aka “Röntgenstrahlung”)</a:t>
            </a:r>
            <a:endParaRPr lang="en-US" altLang="en-US" smtClean="0"/>
          </a:p>
        </p:txBody>
      </p:sp>
      <p:sp>
        <p:nvSpPr>
          <p:cNvPr id="6147" name="Rectangle 1"/>
          <p:cNvSpPr>
            <a:spLocks noChangeArrowheads="1"/>
          </p:cNvSpPr>
          <p:nvPr/>
        </p:nvSpPr>
        <p:spPr bwMode="auto">
          <a:xfrm>
            <a:off x="0" y="64658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en-US" sz="1800" smtClean="0">
                <a:solidFill>
                  <a:prstClr val="black"/>
                </a:solidFill>
                <a:cs typeface="Arial" charset="0"/>
              </a:rPr>
              <a:t>Röntgen, W. C. (1898)."Ueber eine neue Art von Strahlen", </a:t>
            </a:r>
            <a:r>
              <a:rPr lang="de-DE" altLang="en-US" sz="1800" i="1" smtClean="0">
                <a:solidFill>
                  <a:prstClr val="black"/>
                </a:solidFill>
                <a:cs typeface="Arial" charset="0"/>
              </a:rPr>
              <a:t>Annalen der Physik</a:t>
            </a:r>
            <a:r>
              <a:rPr lang="de-DE" altLang="en-US" sz="1800" smtClean="0">
                <a:solidFill>
                  <a:prstClr val="black"/>
                </a:solidFill>
                <a:cs typeface="Arial" charset="0"/>
              </a:rPr>
              <a:t> </a:t>
            </a:r>
            <a:r>
              <a:rPr lang="de-DE" altLang="en-US" sz="1800" b="1" smtClean="0">
                <a:solidFill>
                  <a:prstClr val="black"/>
                </a:solidFill>
                <a:cs typeface="Arial" charset="0"/>
              </a:rPr>
              <a:t>300</a:t>
            </a:r>
            <a:r>
              <a:rPr lang="de-DE" altLang="en-US" sz="1800" smtClean="0">
                <a:solidFill>
                  <a:prstClr val="black"/>
                </a:solidFill>
                <a:cs typeface="Arial" charset="0"/>
              </a:rPr>
              <a:t>, 1-11. </a:t>
            </a:r>
            <a:endParaRPr lang="en-US" altLang="en-US" sz="1800" smtClean="0">
              <a:solidFill>
                <a:prstClr val="black"/>
              </a:solidFill>
              <a:cs typeface="Arial" charset="0"/>
            </a:endParaRPr>
          </a:p>
        </p:txBody>
      </p:sp>
      <p:pic>
        <p:nvPicPr>
          <p:cNvPr id="6148" name="Picture 2" descr="File:Roentgen2.jpg"/>
          <p:cNvPicPr>
            <a:picLocks noChangeAspect="1" noChangeArrowheads="1"/>
          </p:cNvPicPr>
          <p:nvPr/>
        </p:nvPicPr>
        <p:blipFill>
          <a:blip r:embed="rId2">
            <a:extLst>
              <a:ext uri="{28A0092B-C50C-407E-A947-70E740481C1C}">
                <a14:useLocalDpi xmlns:a14="http://schemas.microsoft.com/office/drawing/2010/main" val="0"/>
              </a:ext>
            </a:extLst>
          </a:blip>
          <a:srcRect l="15982" t="3148" r="18047" b="31017"/>
          <a:stretch>
            <a:fillRect/>
          </a:stretch>
        </p:blipFill>
        <p:spPr bwMode="auto">
          <a:xfrm>
            <a:off x="122238" y="3998913"/>
            <a:ext cx="17383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3730625"/>
            <a:ext cx="35194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Roentgen's X-ray photographs"/>
          <p:cNvPicPr>
            <a:picLocks noChangeAspect="1" noChangeArrowheads="1"/>
          </p:cNvPicPr>
          <p:nvPr/>
        </p:nvPicPr>
        <p:blipFill>
          <a:blip r:embed="rId4">
            <a:extLst>
              <a:ext uri="{28A0092B-C50C-407E-A947-70E740481C1C}">
                <a14:useLocalDpi xmlns:a14="http://schemas.microsoft.com/office/drawing/2010/main" val="0"/>
              </a:ext>
            </a:extLst>
          </a:blip>
          <a:srcRect r="68272"/>
          <a:stretch>
            <a:fillRect/>
          </a:stretch>
        </p:blipFill>
        <p:spPr bwMode="auto">
          <a:xfrm>
            <a:off x="187325" y="450850"/>
            <a:ext cx="2211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825" y="1444625"/>
            <a:ext cx="6373813" cy="22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5" descr="Nobel_medal_dsc061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075" y="2924175"/>
            <a:ext cx="14954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17788" y="3684588"/>
            <a:ext cx="2643187" cy="2862262"/>
          </a:xfrm>
          <a:prstGeom prst="rect">
            <a:avLst/>
          </a:prstGeom>
        </p:spPr>
        <p:txBody>
          <a:bodyPr>
            <a:spAutoFit/>
          </a:bodyPr>
          <a:lstStyle/>
          <a:p>
            <a:pPr>
              <a:defRPr/>
            </a:pPr>
            <a:r>
              <a:rPr lang="en-US" dirty="0">
                <a:solidFill>
                  <a:prstClr val="black"/>
                </a:solidFill>
                <a:latin typeface="Calibri"/>
                <a:cs typeface="Arial" charset="0"/>
              </a:rPr>
              <a:t>The discovery soon after this of X-rays by </a:t>
            </a:r>
            <a:r>
              <a:rPr lang="en-US" dirty="0" err="1">
                <a:solidFill>
                  <a:prstClr val="black"/>
                </a:solidFill>
                <a:latin typeface="Calibri"/>
                <a:cs typeface="Arial" charset="0"/>
              </a:rPr>
              <a:t>Röntgen</a:t>
            </a:r>
            <a:r>
              <a:rPr lang="en-US" dirty="0">
                <a:solidFill>
                  <a:prstClr val="black"/>
                </a:solidFill>
                <a:latin typeface="Calibri"/>
                <a:cs typeface="Arial" charset="0"/>
              </a:rPr>
              <a:t> (22), the first investigator to use the type of tube described above, is generally considered to be a good example of a lucky discovery.</a:t>
            </a:r>
          </a:p>
          <a:p>
            <a:pPr marL="285750" indent="-285750" algn="r">
              <a:buFontTx/>
              <a:buChar char="-"/>
              <a:defRPr/>
            </a:pPr>
            <a:r>
              <a:rPr lang="en-US" dirty="0">
                <a:solidFill>
                  <a:prstClr val="black"/>
                </a:solidFill>
                <a:latin typeface="Calibri"/>
                <a:cs typeface="Arial" charset="0"/>
              </a:rPr>
              <a:t>P.E.A. von Lenard</a:t>
            </a:r>
          </a:p>
          <a:p>
            <a:pPr algn="r">
              <a:defRPr/>
            </a:pPr>
            <a:r>
              <a:rPr lang="en-US" dirty="0">
                <a:solidFill>
                  <a:prstClr val="black"/>
                </a:solidFill>
                <a:latin typeface="Calibri"/>
                <a:cs typeface="Arial" charset="0"/>
              </a:rPr>
              <a:t>1906 Nobel Lecture</a:t>
            </a:r>
          </a:p>
        </p:txBody>
      </p:sp>
    </p:spTree>
    <p:extLst>
      <p:ext uri="{BB962C8B-B14F-4D97-AF65-F5344CB8AC3E}">
        <p14:creationId xmlns:p14="http://schemas.microsoft.com/office/powerpoint/2010/main" val="2845311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“strategy”</a:t>
            </a:r>
            <a:endParaRPr lang="en-US" dirty="0"/>
          </a:p>
        </p:txBody>
      </p:sp>
      <p:sp>
        <p:nvSpPr>
          <p:cNvPr id="3" name="Content Placeholder 2"/>
          <p:cNvSpPr>
            <a:spLocks noGrp="1"/>
          </p:cNvSpPr>
          <p:nvPr>
            <p:ph idx="1"/>
          </p:nvPr>
        </p:nvSpPr>
        <p:spPr/>
        <p:txBody>
          <a:bodyPr/>
          <a:lstStyle/>
          <a:p>
            <a:endParaRPr lang="en-US"/>
          </a:p>
        </p:txBody>
      </p:sp>
      <p:pic>
        <p:nvPicPr>
          <p:cNvPr id="8130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028"/>
          <a:stretch/>
        </p:blipFill>
        <p:spPr bwMode="auto">
          <a:xfrm>
            <a:off x="307191" y="1417638"/>
            <a:ext cx="8488067" cy="483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sp>
        <p:nvSpPr>
          <p:cNvPr id="6" name="Rounded Rectangle 5"/>
          <p:cNvSpPr/>
          <p:nvPr/>
        </p:nvSpPr>
        <p:spPr>
          <a:xfrm rot="19659150">
            <a:off x="2054831" y="2856215"/>
            <a:ext cx="5291191" cy="1726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The “American Method</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360° no matter </a:t>
            </a:r>
            <a:r>
              <a:rPr lang="en-US" sz="3200" dirty="0" smtClean="0">
                <a:solidFill>
                  <a:srgbClr val="FF0000"/>
                </a:solidFill>
                <a:latin typeface="Arial" panose="020B0604020202020204" pitchFamily="34" charset="0"/>
                <a:cs typeface="Arial" panose="020B0604020202020204" pitchFamily="34" charset="0"/>
              </a:rPr>
              <a:t>what</a:t>
            </a:r>
          </a:p>
          <a:p>
            <a:pPr algn="ctr"/>
            <a:r>
              <a:rPr lang="en-US" sz="2000" dirty="0" smtClean="0">
                <a:solidFill>
                  <a:schemeClr val="bg1">
                    <a:lumMod val="75000"/>
                  </a:schemeClr>
                </a:solidFill>
                <a:latin typeface="Arial" panose="020B0604020202020204" pitchFamily="34" charset="0"/>
                <a:cs typeface="Arial" panose="020B0604020202020204" pitchFamily="34" charset="0"/>
              </a:rPr>
              <a:t>(shoot first, questions later)</a:t>
            </a:r>
            <a:endParaRPr lang="en-US" sz="20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3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84474423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583475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1906693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16742665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60646449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22784007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and do 12960° faint exposures?</a:t>
            </a:r>
          </a:p>
        </p:txBody>
      </p:sp>
    </p:spTree>
    <p:extLst>
      <p:ext uri="{BB962C8B-B14F-4D97-AF65-F5344CB8AC3E}">
        <p14:creationId xmlns:p14="http://schemas.microsoft.com/office/powerpoint/2010/main" val="63987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887397277"/>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cs typeface="Arial" charset="0"/>
              </a:rPr>
              <a:t>“true” resolution limit</a:t>
            </a:r>
          </a:p>
        </p:txBody>
      </p:sp>
    </p:spTree>
    <p:extLst>
      <p:ext uri="{BB962C8B-B14F-4D97-AF65-F5344CB8AC3E}">
        <p14:creationId xmlns:p14="http://schemas.microsoft.com/office/powerpoint/2010/main" val="1814853919"/>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5157618"/>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latin typeface="Arial" charset="0"/>
                <a:cs typeface="Arial" charset="0"/>
              </a:rPr>
              <a:t>301,640,334 </a:t>
            </a:r>
            <a:r>
              <a:rPr lang="en-US" sz="4000" dirty="0" smtClean="0">
                <a:solidFill>
                  <a:prstClr val="black"/>
                </a:solidFill>
                <a:latin typeface="Arial" charset="0"/>
                <a:cs typeface="Arial" charset="0"/>
              </a:rPr>
              <a:t>photons/</a:t>
            </a:r>
            <a:r>
              <a:rPr lang="en-US" sz="4000" dirty="0" err="1" smtClean="0">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6257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2098675"/>
            <a:ext cx="2247900"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itle 1"/>
          <p:cNvSpPr>
            <a:spLocks noGrp="1"/>
          </p:cNvSpPr>
          <p:nvPr>
            <p:ph type="title"/>
          </p:nvPr>
        </p:nvSpPr>
        <p:spPr/>
        <p:txBody>
          <a:bodyPr/>
          <a:lstStyle/>
          <a:p>
            <a:pPr eaLnBrk="1" hangingPunct="1"/>
            <a:r>
              <a:rPr lang="en-US" altLang="en-US" smtClean="0">
                <a:latin typeface="Arial" charset="0"/>
                <a:cs typeface="Arial" charset="0"/>
              </a:rPr>
              <a:t>Electricity + vacuum = X-rays</a:t>
            </a:r>
          </a:p>
        </p:txBody>
      </p:sp>
      <p:sp>
        <p:nvSpPr>
          <p:cNvPr id="4" name="TextBox 3"/>
          <p:cNvSpPr txBox="1">
            <a:spLocks noChangeArrowheads="1"/>
          </p:cNvSpPr>
          <p:nvPr/>
        </p:nvSpPr>
        <p:spPr bwMode="auto">
          <a:xfrm>
            <a:off x="300038" y="1379538"/>
            <a:ext cx="28813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smtClean="0">
                <a:solidFill>
                  <a:prstClr val="black"/>
                </a:solidFill>
                <a:latin typeface="Arial" charset="0"/>
                <a:cs typeface="Arial" charset="0"/>
              </a:rPr>
              <a:t>1654</a:t>
            </a:r>
            <a:r>
              <a:rPr lang="en-US" altLang="en-US" sz="2400" smtClean="0">
                <a:solidFill>
                  <a:prstClr val="black"/>
                </a:solidFill>
                <a:latin typeface="Arial" charset="0"/>
                <a:cs typeface="Arial" charset="0"/>
              </a:rPr>
              <a:t>  ~10 Torr</a:t>
            </a:r>
          </a:p>
          <a:p>
            <a:pPr eaLnBrk="1" hangingPunct="1">
              <a:spcBef>
                <a:spcPct val="0"/>
              </a:spcBef>
              <a:buFontTx/>
              <a:buNone/>
            </a:pPr>
            <a:r>
              <a:rPr lang="en-US" altLang="en-US" sz="2400" smtClean="0">
                <a:solidFill>
                  <a:prstClr val="black"/>
                </a:solidFill>
                <a:latin typeface="Arial" charset="0"/>
                <a:cs typeface="Arial" charset="0"/>
              </a:rPr>
              <a:t>Otto von Guericke’s</a:t>
            </a:r>
          </a:p>
          <a:p>
            <a:pPr eaLnBrk="1" hangingPunct="1">
              <a:spcBef>
                <a:spcPct val="0"/>
              </a:spcBef>
              <a:buFontTx/>
              <a:buNone/>
            </a:pPr>
            <a:r>
              <a:rPr lang="en-US" altLang="en-US" sz="1800" smtClean="0">
                <a:solidFill>
                  <a:prstClr val="black"/>
                </a:solidFill>
                <a:latin typeface="Arial" charset="0"/>
                <a:cs typeface="Arial" charset="0"/>
              </a:rPr>
              <a:t>“Magdeburg hemispheres”</a:t>
            </a:r>
          </a:p>
        </p:txBody>
      </p:sp>
      <p:sp>
        <p:nvSpPr>
          <p:cNvPr id="5" name="Rectangle 4"/>
          <p:cNvSpPr>
            <a:spLocks noChangeArrowheads="1"/>
          </p:cNvSpPr>
          <p:nvPr/>
        </p:nvSpPr>
        <p:spPr bwMode="auto">
          <a:xfrm>
            <a:off x="3252788" y="5695950"/>
            <a:ext cx="5891212"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smtClean="0">
                <a:solidFill>
                  <a:prstClr val="black"/>
                </a:solidFill>
                <a:latin typeface="Arial" charset="0"/>
                <a:cs typeface="Arial" charset="0"/>
              </a:rPr>
              <a:t>Benvenuti, C. &amp; Chiggiato, P. (1993). "Obtention of pressures in the 10</a:t>
            </a:r>
            <a:r>
              <a:rPr lang="en-US" altLang="en-US" sz="1800" baseline="30000" smtClean="0">
                <a:solidFill>
                  <a:prstClr val="black"/>
                </a:solidFill>
                <a:latin typeface="Arial" charset="0"/>
                <a:cs typeface="Arial" charset="0"/>
              </a:rPr>
              <a:t>−14 </a:t>
            </a:r>
            <a:r>
              <a:rPr lang="en-US" altLang="en-US" sz="1800" smtClean="0">
                <a:solidFill>
                  <a:prstClr val="black"/>
                </a:solidFill>
                <a:latin typeface="Arial" charset="0"/>
                <a:cs typeface="Arial" charset="0"/>
              </a:rPr>
              <a:t>torr range by means of a Zr-V-Fe non evaporable getter", </a:t>
            </a:r>
            <a:r>
              <a:rPr lang="en-US" altLang="en-US" sz="1800" i="1" smtClean="0">
                <a:solidFill>
                  <a:prstClr val="black"/>
                </a:solidFill>
                <a:latin typeface="Arial" charset="0"/>
                <a:cs typeface="Arial" charset="0"/>
              </a:rPr>
              <a:t>Vacuum</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44</a:t>
            </a:r>
            <a:r>
              <a:rPr lang="en-US" altLang="en-US" sz="1800" smtClean="0">
                <a:solidFill>
                  <a:prstClr val="black"/>
                </a:solidFill>
                <a:latin typeface="Arial" charset="0"/>
                <a:cs typeface="Arial" charset="0"/>
              </a:rPr>
              <a:t>, 511-513. </a:t>
            </a:r>
          </a:p>
        </p:txBody>
      </p:sp>
      <p:sp>
        <p:nvSpPr>
          <p:cNvPr id="9" name="TextBox 8"/>
          <p:cNvSpPr txBox="1">
            <a:spLocks noChangeArrowheads="1"/>
          </p:cNvSpPr>
          <p:nvPr/>
        </p:nvSpPr>
        <p:spPr bwMode="auto">
          <a:xfrm>
            <a:off x="300038" y="5908675"/>
            <a:ext cx="2468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smtClean="0">
                <a:solidFill>
                  <a:prstClr val="black"/>
                </a:solidFill>
                <a:latin typeface="Arial" charset="0"/>
                <a:cs typeface="Arial" charset="0"/>
              </a:rPr>
              <a:t>1993</a:t>
            </a:r>
            <a:r>
              <a:rPr lang="en-US" altLang="en-US" sz="2400" smtClean="0">
                <a:solidFill>
                  <a:prstClr val="black"/>
                </a:solidFill>
                <a:latin typeface="Arial" charset="0"/>
                <a:cs typeface="Arial" charset="0"/>
              </a:rPr>
              <a:t>  ~10</a:t>
            </a:r>
            <a:r>
              <a:rPr lang="en-US" altLang="en-US" sz="2400" baseline="30000" smtClean="0">
                <a:solidFill>
                  <a:prstClr val="black"/>
                </a:solidFill>
                <a:latin typeface="Arial" charset="0"/>
                <a:cs typeface="Arial" charset="0"/>
              </a:rPr>
              <a:t>-14</a:t>
            </a:r>
            <a:r>
              <a:rPr lang="en-US" altLang="en-US" sz="2400" smtClean="0">
                <a:solidFill>
                  <a:prstClr val="black"/>
                </a:solidFill>
                <a:latin typeface="Arial" charset="0"/>
                <a:cs typeface="Arial" charset="0"/>
              </a:rPr>
              <a:t> Torr</a:t>
            </a:r>
          </a:p>
        </p:txBody>
      </p:sp>
      <p:sp>
        <p:nvSpPr>
          <p:cNvPr id="10" name="TextBox 9"/>
          <p:cNvSpPr txBox="1">
            <a:spLocks noChangeArrowheads="1"/>
          </p:cNvSpPr>
          <p:nvPr/>
        </p:nvSpPr>
        <p:spPr bwMode="auto">
          <a:xfrm>
            <a:off x="300038" y="2790825"/>
            <a:ext cx="2803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smtClean="0">
                <a:solidFill>
                  <a:prstClr val="black"/>
                </a:solidFill>
                <a:latin typeface="Arial" charset="0"/>
                <a:cs typeface="Arial" charset="0"/>
              </a:rPr>
              <a:t>1865</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-2</a:t>
            </a:r>
            <a:r>
              <a:rPr lang="en-US" altLang="en-US" sz="2400" smtClean="0">
                <a:solidFill>
                  <a:prstClr val="black"/>
                </a:solidFill>
                <a:latin typeface="Arial" charset="0"/>
                <a:cs typeface="Arial" charset="0"/>
              </a:rPr>
              <a:t> Torr</a:t>
            </a:r>
          </a:p>
          <a:p>
            <a:pPr eaLnBrk="1" hangingPunct="1">
              <a:spcBef>
                <a:spcPct val="0"/>
              </a:spcBef>
              <a:buFontTx/>
              <a:buNone/>
            </a:pPr>
            <a:r>
              <a:rPr lang="en-US" altLang="en-US" sz="2400" smtClean="0">
                <a:solidFill>
                  <a:prstClr val="black"/>
                </a:solidFill>
                <a:latin typeface="Arial" charset="0"/>
                <a:cs typeface="Arial" charset="0"/>
              </a:rPr>
              <a:t>Hg “fall tube” pump</a:t>
            </a:r>
          </a:p>
        </p:txBody>
      </p:sp>
      <p:pic>
        <p:nvPicPr>
          <p:cNvPr id="22530" name="Picture 2" descr="http://www.google.com/logos/2012/otto-von-guericke-2012-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320800"/>
            <a:ext cx="46767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00038" y="3976688"/>
            <a:ext cx="2611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smtClean="0">
                <a:solidFill>
                  <a:prstClr val="black"/>
                </a:solidFill>
                <a:latin typeface="Arial" charset="0"/>
                <a:cs typeface="Arial" charset="0"/>
              </a:rPr>
              <a:t>1870s</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-3</a:t>
            </a:r>
            <a:r>
              <a:rPr lang="en-US" altLang="en-US" sz="2400" smtClean="0">
                <a:solidFill>
                  <a:prstClr val="black"/>
                </a:solidFill>
                <a:latin typeface="Arial" charset="0"/>
                <a:cs typeface="Arial" charset="0"/>
              </a:rPr>
              <a:t> Torr</a:t>
            </a:r>
          </a:p>
        </p:txBody>
      </p:sp>
      <p:sp>
        <p:nvSpPr>
          <p:cNvPr id="14" name="TextBox 13"/>
          <p:cNvSpPr txBox="1">
            <a:spLocks noChangeArrowheads="1"/>
          </p:cNvSpPr>
          <p:nvPr/>
        </p:nvSpPr>
        <p:spPr bwMode="auto">
          <a:xfrm>
            <a:off x="300038" y="4773613"/>
            <a:ext cx="24399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smtClean="0">
                <a:solidFill>
                  <a:prstClr val="black"/>
                </a:solidFill>
                <a:latin typeface="Arial" charset="0"/>
                <a:cs typeface="Arial" charset="0"/>
              </a:rPr>
              <a:t>1894</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-5</a:t>
            </a:r>
            <a:r>
              <a:rPr lang="en-US" altLang="en-US" sz="2400" smtClean="0">
                <a:solidFill>
                  <a:prstClr val="black"/>
                </a:solidFill>
                <a:latin typeface="Arial" charset="0"/>
                <a:cs typeface="Arial" charset="0"/>
              </a:rPr>
              <a:t> Torr</a:t>
            </a:r>
          </a:p>
          <a:p>
            <a:pPr eaLnBrk="1" hangingPunct="1">
              <a:spcBef>
                <a:spcPct val="0"/>
              </a:spcBef>
              <a:buFontTx/>
              <a:buNone/>
            </a:pPr>
            <a:r>
              <a:rPr lang="en-US" altLang="en-US" sz="2400" smtClean="0">
                <a:solidFill>
                  <a:prstClr val="black"/>
                </a:solidFill>
                <a:latin typeface="Arial" charset="0"/>
                <a:cs typeface="Arial" charset="0"/>
              </a:rPr>
              <a:t>Sprengel pump</a:t>
            </a:r>
          </a:p>
        </p:txBody>
      </p:sp>
      <p:sp>
        <p:nvSpPr>
          <p:cNvPr id="6" name="Rectangle 5"/>
          <p:cNvSpPr>
            <a:spLocks noChangeArrowheads="1"/>
          </p:cNvSpPr>
          <p:nvPr/>
        </p:nvSpPr>
        <p:spPr bwMode="auto">
          <a:xfrm>
            <a:off x="5786438" y="2787650"/>
            <a:ext cx="29972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smtClean="0">
                <a:solidFill>
                  <a:prstClr val="black"/>
                </a:solidFill>
                <a:latin typeface="Arial" charset="0"/>
                <a:cs typeface="Arial" charset="0"/>
              </a:rPr>
              <a:t>Sprengel, H. (1865). "Researches on the vacuum", </a:t>
            </a:r>
            <a:r>
              <a:rPr lang="en-US" altLang="en-US" sz="1800" i="1" smtClean="0">
                <a:solidFill>
                  <a:prstClr val="black"/>
                </a:solidFill>
                <a:latin typeface="Arial" charset="0"/>
                <a:cs typeface="Arial" charset="0"/>
              </a:rPr>
              <a:t>J. Chem. Soc.</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18</a:t>
            </a:r>
            <a:r>
              <a:rPr lang="en-US" altLang="en-US" sz="1800" smtClean="0">
                <a:solidFill>
                  <a:prstClr val="black"/>
                </a:solidFill>
                <a:latin typeface="Arial" charset="0"/>
                <a:cs typeface="Arial" charset="0"/>
              </a:rPr>
              <a:t>, 9b-21.</a:t>
            </a:r>
          </a:p>
        </p:txBody>
      </p:sp>
      <p:sp>
        <p:nvSpPr>
          <p:cNvPr id="7" name="Rectangle 6"/>
          <p:cNvSpPr>
            <a:spLocks noChangeArrowheads="1"/>
          </p:cNvSpPr>
          <p:nvPr/>
        </p:nvSpPr>
        <p:spPr bwMode="auto">
          <a:xfrm>
            <a:off x="4249738" y="47958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smtClean="0">
                <a:solidFill>
                  <a:prstClr val="black"/>
                </a:solidFill>
                <a:latin typeface="Arial" charset="0"/>
                <a:cs typeface="Arial" charset="0"/>
              </a:rPr>
              <a:t>Redhead, Paul A., ed. </a:t>
            </a:r>
            <a:r>
              <a:rPr lang="en-US" altLang="en-US" sz="1800" i="1" smtClean="0">
                <a:solidFill>
                  <a:prstClr val="black"/>
                </a:solidFill>
                <a:latin typeface="Arial" charset="0"/>
                <a:cs typeface="Arial" charset="0"/>
              </a:rPr>
              <a:t>Vacuum Science and Technology: Pioneers of the 20th Century</a:t>
            </a:r>
            <a:r>
              <a:rPr lang="en-US" altLang="en-US" sz="1800" smtClean="0">
                <a:solidFill>
                  <a:prstClr val="black"/>
                </a:solidFill>
                <a:latin typeface="Arial" charset="0"/>
                <a:cs typeface="Arial" charset="0"/>
              </a:rPr>
              <a:t>. Vol. 2. Springer, 1994.</a:t>
            </a:r>
          </a:p>
        </p:txBody>
      </p:sp>
      <p:pic>
        <p:nvPicPr>
          <p:cNvPr id="22535" name="Picture 7" descr="http://www.gascoals.com/Portals/0/Light%20Bulbs/edison-electric-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1447800"/>
            <a:ext cx="43830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https://encrypted-tbn3.gstatic.com/images?q=tbn:ANd9GcSpFJW8zOIcnp_VkB36F7AOYEOZDAvYIwsdt6dFXR72GaOUjcGT"/>
          <p:cNvPicPr>
            <a:picLocks noChangeAspect="1" noChangeArrowheads="1"/>
          </p:cNvPicPr>
          <p:nvPr/>
        </p:nvPicPr>
        <p:blipFill>
          <a:blip r:embed="rId5">
            <a:extLst>
              <a:ext uri="{28A0092B-C50C-407E-A947-70E740481C1C}">
                <a14:useLocalDpi xmlns:a14="http://schemas.microsoft.com/office/drawing/2010/main" val="0"/>
              </a:ext>
            </a:extLst>
          </a:blip>
          <a:srcRect l="8321" r="17467" b="24620"/>
          <a:stretch>
            <a:fillRect/>
          </a:stretch>
        </p:blipFill>
        <p:spPr bwMode="auto">
          <a:xfrm>
            <a:off x="2730500" y="4705350"/>
            <a:ext cx="149383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609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533"/>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225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3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9"/>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autoUpdateAnimBg="0"/>
      <p:bldP spid="9" grpId="0" autoUpdateAnimBg="0"/>
      <p:bldP spid="10" grpId="0" autoUpdateAnimBg="0"/>
      <p:bldP spid="13" grpId="0" autoUpdateAnimBg="0"/>
      <p:bldP spid="14" grpId="0" autoUpdateAnimBg="0"/>
      <p:bldP spid="6" grpId="0" animBg="1" autoUpdateAnimBg="0"/>
      <p:bldP spid="7"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2478569"/>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416076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exposure 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PAD w XDS, DIALS</a:t>
            </a:r>
          </a:p>
          <a:p>
            <a:pPr marL="0" indent="0">
              <a:buNone/>
            </a:pPr>
            <a:r>
              <a:rPr lang="en-US" sz="4000" dirty="0" smtClean="0"/>
              <a:t>~10 photon/pixel</a:t>
            </a:r>
          </a:p>
          <a:p>
            <a:pPr marL="0" indent="0">
              <a:buNone/>
            </a:pPr>
            <a:r>
              <a:rPr lang="en-US" sz="4000" dirty="0" smtClean="0"/>
              <a:t>	PAD w HKL2k, MOSFLM</a:t>
            </a:r>
          </a:p>
          <a:p>
            <a:pPr marL="0" indent="0">
              <a:buNone/>
            </a:pPr>
            <a:r>
              <a:rPr lang="en-US" sz="4000" dirty="0" smtClean="0"/>
              <a:t>~30 photon/pixel</a:t>
            </a:r>
          </a:p>
          <a:p>
            <a:pPr marL="0" indent="0">
              <a:buNone/>
            </a:pPr>
            <a:r>
              <a:rPr lang="en-US" sz="4000" dirty="0"/>
              <a:t>	</a:t>
            </a:r>
            <a:r>
              <a:rPr lang="en-US" sz="4000" dirty="0" smtClean="0"/>
              <a:t>CCD detector</a:t>
            </a:r>
            <a:endParaRPr lang="en-US" sz="4000" dirty="0"/>
          </a:p>
        </p:txBody>
      </p:sp>
    </p:spTree>
    <p:extLst>
      <p:ext uri="{BB962C8B-B14F-4D97-AF65-F5344CB8AC3E}">
        <p14:creationId xmlns:p14="http://schemas.microsoft.com/office/powerpoint/2010/main" val="403287859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(faint spots on CCD or IP)</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07983"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pitchFamily="34"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hangingPunct="1">
              <a:spcBef>
                <a:spcPct val="0"/>
              </a:spcBef>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~15</a:t>
              </a: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2948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C0C0C0"/>
                </a:solidFill>
              </a:rPr>
              <a:t>Radiation damage</a:t>
            </a:r>
          </a:p>
          <a:p>
            <a:r>
              <a:rPr lang="en-US" sz="4000" dirty="0" err="1">
                <a:solidFill>
                  <a:srgbClr val="FF0000"/>
                </a:solidFill>
              </a:rPr>
              <a:t>M</a:t>
            </a:r>
            <a:r>
              <a:rPr lang="en-US" sz="4000" dirty="0" err="1" smtClean="0">
                <a:solidFill>
                  <a:srgbClr val="FF0000"/>
                </a:solidFill>
              </a:rPr>
              <a:t>osaicity</a:t>
            </a:r>
            <a:endParaRPr lang="en-US" sz="4000" dirty="0" smtClean="0">
              <a:solidFill>
                <a:srgbClr val="FF0000"/>
              </a:solidFill>
            </a:endParaRPr>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29531027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 </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0.1</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013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115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217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0.6</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0350" y="2105025"/>
            <a:ext cx="3543300" cy="3543300"/>
            <a:chOff x="2800350" y="2105025"/>
            <a:chExt cx="3543300" cy="354330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4" name="Group 3"/>
          <p:cNvGrpSpPr/>
          <p:nvPr/>
        </p:nvGrpSpPr>
        <p:grpSpPr>
          <a:xfrm>
            <a:off x="0" y="3281745"/>
            <a:ext cx="3573500" cy="366713"/>
            <a:chOff x="-2136685" y="3281745"/>
            <a:chExt cx="3573500" cy="366713"/>
          </a:xfrm>
        </p:grpSpPr>
        <p:sp>
          <p:nvSpPr>
            <p:cNvPr id="7" name="Text Box 6"/>
            <p:cNvSpPr txBox="1">
              <a:spLocks noChangeArrowheads="1"/>
            </p:cNvSpPr>
            <p:nvPr/>
          </p:nvSpPr>
          <p:spPr bwMode="auto">
            <a:xfrm>
              <a:off x="1074865"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8" name="Line 32"/>
            <p:cNvSpPr>
              <a:spLocks noChangeShapeType="1"/>
            </p:cNvSpPr>
            <p:nvPr/>
          </p:nvSpPr>
          <p:spPr bwMode="auto">
            <a:xfrm flipV="1">
              <a:off x="-2136685"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1"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1129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422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525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627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729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3.2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934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6.4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7037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12.8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p>
          <a:p>
            <a:r>
              <a:rPr lang="en-US" sz="4000" dirty="0" smtClean="0">
                <a:solidFill>
                  <a:srgbClr val="FF0000"/>
                </a:solidFill>
              </a:rPr>
              <a:t>Strain</a:t>
            </a:r>
            <a:r>
              <a:rPr lang="en-US" sz="4000" dirty="0">
                <a:solidFill>
                  <a:srgbClr val="FF0000"/>
                </a:solidFill>
              </a:rPr>
              <a:t>	</a:t>
            </a:r>
            <a:endParaRPr lang="en-US" sz="4000" dirty="0" smtClean="0">
              <a:solidFill>
                <a:srgbClr val="FF0000"/>
              </a:solidFill>
            </a:endParaRP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146763672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What about </a:t>
            </a:r>
          </a:p>
          <a:p>
            <a:pPr algn="ctr"/>
            <a:r>
              <a:rPr lang="en-US" altLang="en-US" sz="3600"/>
              <a:t>undamaged crystals?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alt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not important for </a:t>
            </a:r>
          </a:p>
          <a:p>
            <a:pPr algn="ctr"/>
            <a:r>
              <a:rPr lang="en-US" altLang="en-US" sz="3200"/>
              <a:t>initial hits</a:t>
            </a:r>
          </a:p>
          <a:p>
            <a:pPr algn="ctr"/>
            <a:endParaRPr lang="en-US" altLang="en-US" sz="3200"/>
          </a:p>
          <a:p>
            <a:pPr algn="ctr"/>
            <a:endParaRPr lang="en-US" altLang="en-US" sz="3200"/>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important for </a:t>
            </a:r>
          </a:p>
          <a:p>
            <a:pPr algn="ctr"/>
            <a:r>
              <a:rPr lang="en-US" altLang="en-US" sz="3200"/>
              <a:t>resolution</a:t>
            </a:r>
          </a:p>
          <a:p>
            <a:pPr algn="ctr"/>
            <a:endParaRPr lang="en-US" altLang="en-US" sz="3200"/>
          </a:p>
          <a:p>
            <a:pPr algn="ctr"/>
            <a:endParaRPr lang="en-US"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7" name="Text Box 6"/>
          <p:cNvSpPr txBox="1">
            <a:spLocks noChangeArrowheads="1"/>
          </p:cNvSpPr>
          <p:nvPr/>
        </p:nvSpPr>
        <p:spPr bwMode="auto">
          <a:xfrm>
            <a:off x="3211550"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38" name="Line 32"/>
          <p:cNvSpPr>
            <a:spLocks noChangeShapeType="1"/>
          </p:cNvSpPr>
          <p:nvPr/>
        </p:nvSpPr>
        <p:spPr bwMode="auto">
          <a:xfrm flipV="1">
            <a:off x="0"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4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454838422"/>
      </p:ext>
    </p:extLst>
  </p:cSld>
  <p:clrMapOvr>
    <a:masterClrMapping/>
  </p:clrMapOvr>
  <p:transition spd="slow">
    <p:wipe dir="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Purity!</a:t>
            </a:r>
          </a:p>
          <a:p>
            <a:pPr>
              <a:spcBef>
                <a:spcPct val="50000"/>
              </a:spcBef>
            </a:pPr>
            <a:r>
              <a:rPr lang="en-US" altLang="en-US" sz="2800"/>
              <a:t>	is 95% good enough? 99%?</a:t>
            </a:r>
          </a:p>
          <a:p>
            <a:pPr>
              <a:spcBef>
                <a:spcPct val="50000"/>
              </a:spcBef>
            </a:pPr>
            <a:r>
              <a:rPr lang="en-US" altLang="en-US" sz="4000"/>
              <a:t>Purity!</a:t>
            </a:r>
          </a:p>
          <a:p>
            <a:pPr>
              <a:spcBef>
                <a:spcPct val="50000"/>
              </a:spcBef>
            </a:pPr>
            <a:r>
              <a:rPr lang="en-US" altLang="en-US" sz="2800"/>
              <a:t>	conformational (homogeneous)</a:t>
            </a:r>
          </a:p>
          <a:p>
            <a:pPr>
              <a:spcBef>
                <a:spcPct val="50000"/>
              </a:spcBef>
            </a:pPr>
            <a:r>
              <a:rPr lang="en-US" altLang="en-US" sz="4000"/>
              <a:t>Purity!</a:t>
            </a:r>
          </a:p>
          <a:p>
            <a:pPr>
              <a:spcBef>
                <a:spcPct val="50000"/>
              </a:spcBef>
            </a:pPr>
            <a:r>
              <a:rPr lang="en-US" altLang="en-US" sz="2800"/>
              <a:t>	kinetic (stable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r>
              <a:rPr lang="en-US" sz="4000" dirty="0" smtClean="0">
                <a:solidFill>
                  <a:srgbClr val="FF0000"/>
                </a:solidFill>
              </a:rPr>
              <a:t>(</a:t>
            </a:r>
            <a:r>
              <a:rPr lang="el-GR" sz="4000" dirty="0" smtClean="0">
                <a:solidFill>
                  <a:srgbClr val="FF0000"/>
                </a:solidFill>
              </a:rPr>
              <a:t>η</a:t>
            </a:r>
            <a:r>
              <a:rPr lang="en-US" sz="4000" dirty="0" smtClean="0">
                <a:solidFill>
                  <a:srgbClr val="FF0000"/>
                </a:solidFill>
              </a:rPr>
              <a:t>)	&gt; ~3 </a:t>
            </a:r>
            <a:r>
              <a:rPr lang="el-GR" sz="4000" dirty="0" smtClean="0">
                <a:solidFill>
                  <a:srgbClr val="FF0000"/>
                </a:solidFill>
              </a:rPr>
              <a:t>μ</a:t>
            </a:r>
            <a:r>
              <a:rPr lang="en-US" sz="4000" dirty="0" smtClean="0">
                <a:solidFill>
                  <a:srgbClr val="FF0000"/>
                </a:solidFill>
              </a:rPr>
              <a:t>m</a:t>
            </a:r>
          </a:p>
          <a:p>
            <a:r>
              <a:rPr lang="en-US" sz="4000" dirty="0" smtClean="0">
                <a:solidFill>
                  <a:srgbClr val="FF0000"/>
                </a:solidFill>
              </a:rPr>
              <a:t>Strain</a:t>
            </a:r>
            <a:r>
              <a:rPr lang="en-US" sz="4000" dirty="0">
                <a:solidFill>
                  <a:srgbClr val="FF0000"/>
                </a:solidFill>
              </a:rPr>
              <a:t>	</a:t>
            </a:r>
            <a:r>
              <a:rPr lang="en-US" sz="4000" dirty="0" smtClean="0">
                <a:solidFill>
                  <a:srgbClr val="FF0000"/>
                </a:solidFill>
              </a:rPr>
              <a:t>(B)		&lt; ~3 </a:t>
            </a:r>
            <a:r>
              <a:rPr lang="el-GR" sz="4000" dirty="0" smtClean="0">
                <a:solidFill>
                  <a:srgbClr val="FF0000"/>
                </a:solidFill>
              </a:rPr>
              <a:t>μ</a:t>
            </a:r>
            <a:r>
              <a:rPr lang="en-US" sz="4000" dirty="0" smtClean="0">
                <a:solidFill>
                  <a:srgbClr val="FF0000"/>
                </a:solidFill>
              </a:rPr>
              <a:t>m</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09751437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C0C0C0"/>
                </a:solidFill>
              </a:rPr>
              <a:t>Function</a:t>
            </a:r>
          </a:p>
          <a:p>
            <a:r>
              <a:rPr lang="en-US" sz="4000" dirty="0" smtClean="0">
                <a:solidFill>
                  <a:srgbClr val="C0C0C0"/>
                </a:solidFill>
              </a:rPr>
              <a:t>Radiation damage</a:t>
            </a:r>
          </a:p>
          <a:p>
            <a:r>
              <a:rPr lang="en-US" sz="4000" dirty="0" err="1" smtClean="0">
                <a:solidFill>
                  <a:srgbClr val="C0C0C0"/>
                </a:solidFill>
              </a:rPr>
              <a:t>Mosaicity</a:t>
            </a:r>
            <a:r>
              <a:rPr lang="en-US" sz="4000" dirty="0">
                <a:solidFill>
                  <a:srgbClr val="C0C0C0"/>
                </a:solidFill>
              </a:rPr>
              <a:t>	</a:t>
            </a:r>
            <a:r>
              <a:rPr lang="en-US" sz="4000" dirty="0" smtClean="0">
                <a:solidFill>
                  <a:srgbClr val="C0C0C0"/>
                </a:solidFill>
              </a:rPr>
              <a:t>	&gt; ~3 </a:t>
            </a:r>
            <a:r>
              <a:rPr lang="el-GR" sz="4000" dirty="0" smtClean="0">
                <a:solidFill>
                  <a:srgbClr val="C0C0C0"/>
                </a:solidFill>
              </a:rPr>
              <a:t>μ</a:t>
            </a:r>
            <a:r>
              <a:rPr lang="en-US" sz="4000" dirty="0" smtClean="0">
                <a:solidFill>
                  <a:srgbClr val="C0C0C0"/>
                </a:solidFill>
              </a:rPr>
              <a:t>m</a:t>
            </a:r>
          </a:p>
          <a:p>
            <a:r>
              <a:rPr lang="en-US" sz="4000" dirty="0" smtClean="0">
                <a:solidFill>
                  <a:srgbClr val="C0C0C0"/>
                </a:solidFill>
              </a:rPr>
              <a:t>Strain</a:t>
            </a:r>
            <a:r>
              <a:rPr lang="en-US" sz="4000" dirty="0">
                <a:solidFill>
                  <a:srgbClr val="C0C0C0"/>
                </a:solidFill>
              </a:rPr>
              <a:t>	</a:t>
            </a:r>
            <a:r>
              <a:rPr lang="en-US" sz="4000" dirty="0" smtClean="0">
                <a:solidFill>
                  <a:srgbClr val="C0C0C0"/>
                </a:solidFill>
              </a:rPr>
              <a:t>		&lt; ~3 </a:t>
            </a:r>
            <a:r>
              <a:rPr lang="el-GR" sz="4000" dirty="0" smtClean="0">
                <a:solidFill>
                  <a:srgbClr val="C0C0C0"/>
                </a:solidFill>
              </a:rPr>
              <a:t>μ</a:t>
            </a:r>
            <a:r>
              <a:rPr lang="en-US" sz="4000" dirty="0" smtClean="0">
                <a:solidFill>
                  <a:srgbClr val="C0C0C0"/>
                </a:solidFill>
              </a:rPr>
              <a:t>m</a:t>
            </a:r>
          </a:p>
          <a:p>
            <a:r>
              <a:rPr lang="en-US" sz="4000" dirty="0" err="1" smtClean="0">
                <a:solidFill>
                  <a:srgbClr val="FF0000"/>
                </a:solidFill>
              </a:rPr>
              <a:t>Xtal</a:t>
            </a:r>
            <a:r>
              <a:rPr lang="en-US" sz="4000" dirty="0" smtClean="0">
                <a:solidFill>
                  <a:srgbClr val="FF0000"/>
                </a:solidFill>
              </a:rPr>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33642668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dirty="0"/>
              <a:t>physical contact</a:t>
            </a:r>
          </a:p>
          <a:p>
            <a:pPr>
              <a:buFontTx/>
              <a:buNone/>
            </a:pPr>
            <a:r>
              <a:rPr lang="en-US" altLang="en-US" sz="2000" dirty="0"/>
              <a:t>	don’t touch the part you intend to shoot</a:t>
            </a:r>
          </a:p>
          <a:p>
            <a:pPr>
              <a:buFontTx/>
              <a:buNone/>
            </a:pPr>
            <a:r>
              <a:rPr lang="en-US" altLang="en-US" dirty="0"/>
              <a:t>osmotic shock</a:t>
            </a:r>
          </a:p>
          <a:p>
            <a:pPr>
              <a:buFontTx/>
              <a:buNone/>
            </a:pPr>
            <a:r>
              <a:rPr lang="en-US" altLang="en-US" sz="2000" dirty="0"/>
              <a:t>	equilibrate, or calculate matching solution</a:t>
            </a:r>
          </a:p>
          <a:p>
            <a:pPr>
              <a:buFontTx/>
              <a:buNone/>
            </a:pPr>
            <a:r>
              <a:rPr lang="en-US" altLang="en-US" dirty="0"/>
              <a:t>changes in dielectric constant</a:t>
            </a:r>
          </a:p>
          <a:p>
            <a:pPr>
              <a:buFontTx/>
              <a:buNone/>
            </a:pPr>
            <a:r>
              <a:rPr lang="en-US" altLang="en-US" sz="1800" dirty="0"/>
              <a:t>	</a:t>
            </a:r>
            <a:r>
              <a:rPr lang="en-US" altLang="en-US" sz="1800" dirty="0" err="1"/>
              <a:t>Petsko</a:t>
            </a:r>
            <a:r>
              <a:rPr lang="en-US" altLang="en-US" sz="1800" dirty="0"/>
              <a:t> (1975) </a:t>
            </a:r>
            <a:r>
              <a:rPr lang="en-US" altLang="en-US" sz="1800" i="1" dirty="0"/>
              <a:t>J. Mol. Biol.</a:t>
            </a:r>
            <a:r>
              <a:rPr lang="en-US" altLang="en-US" sz="1800" dirty="0"/>
              <a:t> </a:t>
            </a:r>
            <a:r>
              <a:rPr lang="en-US" altLang="en-US" sz="1800" b="1" dirty="0"/>
              <a:t>96</a:t>
            </a:r>
            <a:r>
              <a:rPr lang="en-US" altLang="en-US" sz="1800" dirty="0"/>
              <a:t>, 381-388. </a:t>
            </a:r>
            <a:endParaRPr lang="en-US" altLang="en-US" sz="1200" dirty="0"/>
          </a:p>
          <a:p>
            <a:pPr>
              <a:buFontTx/>
              <a:buNone/>
            </a:pPr>
            <a:r>
              <a:rPr lang="en-US" altLang="en-US" dirty="0"/>
              <a:t>cooled density mismatch</a:t>
            </a:r>
          </a:p>
          <a:p>
            <a:pPr>
              <a:buFontTx/>
              <a:buNone/>
            </a:pPr>
            <a:r>
              <a:rPr lang="en-US" altLang="en-US" sz="1800" dirty="0"/>
              <a:t>	</a:t>
            </a:r>
            <a:r>
              <a:rPr lang="en-US" altLang="en-US" sz="1800" dirty="0" err="1"/>
              <a:t>Juers</a:t>
            </a:r>
            <a:r>
              <a:rPr lang="en-US" altLang="en-US" sz="1800" dirty="0"/>
              <a:t> &amp; Matthews (2004) </a:t>
            </a:r>
            <a:r>
              <a:rPr lang="en-US" altLang="en-US" sz="1800" i="1" dirty="0" err="1"/>
              <a:t>Acta</a:t>
            </a:r>
            <a:r>
              <a:rPr lang="en-US" altLang="en-US" sz="1800" i="1" dirty="0"/>
              <a:t> </a:t>
            </a:r>
            <a:r>
              <a:rPr lang="en-US" altLang="en-US" sz="1800" i="1" dirty="0" err="1"/>
              <a:t>Cryst</a:t>
            </a:r>
            <a:r>
              <a:rPr lang="en-US" altLang="en-US" sz="1800" i="1" dirty="0"/>
              <a:t>. D</a:t>
            </a:r>
            <a:r>
              <a:rPr lang="en-US" altLang="en-US" sz="1800" dirty="0"/>
              <a:t> </a:t>
            </a:r>
            <a:r>
              <a:rPr lang="en-US" altLang="en-US" sz="1800" b="1" dirty="0"/>
              <a:t>60</a:t>
            </a:r>
            <a:r>
              <a:rPr lang="en-US" altLang="en-US" sz="1800" dirty="0"/>
              <a:t>, 412-421. </a:t>
            </a:r>
          </a:p>
          <a:p>
            <a:pPr>
              <a:buFontTx/>
              <a:buNone/>
            </a:pPr>
            <a:endParaRPr lang="en-US" altLang="en-US" sz="1800" dirty="0"/>
          </a:p>
          <a:p>
            <a:pPr algn="ctr">
              <a:buFontTx/>
              <a:buNone/>
            </a:pPr>
            <a:r>
              <a:rPr lang="en-US" altLang="en-US" dirty="0"/>
              <a:t>basically: </a:t>
            </a:r>
            <a:r>
              <a:rPr lang="en-US" altLang="en-US" dirty="0">
                <a:solidFill>
                  <a:srgbClr val="990000"/>
                </a:solidFill>
              </a:rPr>
              <a:t>no sudden moves</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chemeClr val="bg1">
                    <a:lumMod val="85000"/>
                  </a:schemeClr>
                </a:solidFill>
              </a:rPr>
              <a:t>Mosaicity</a:t>
            </a:r>
            <a:r>
              <a:rPr lang="en-US" sz="4000" dirty="0">
                <a:solidFill>
                  <a:schemeClr val="bg1">
                    <a:lumMod val="85000"/>
                  </a:schemeClr>
                </a:solidFill>
              </a:rPr>
              <a:t>	</a:t>
            </a:r>
            <a:r>
              <a:rPr lang="en-US" sz="4000" dirty="0" smtClean="0">
                <a:solidFill>
                  <a:schemeClr val="bg1">
                    <a:lumMod val="85000"/>
                  </a:schemeClr>
                </a:solidFill>
              </a:rPr>
              <a:t>	&gt;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smtClean="0">
                <a:solidFill>
                  <a:schemeClr val="bg1">
                    <a:lumMod val="85000"/>
                  </a:schemeClr>
                </a:solidFill>
              </a:rPr>
              <a:t>Strain</a:t>
            </a:r>
            <a:r>
              <a:rPr lang="en-US" sz="4000" dirty="0">
                <a:solidFill>
                  <a:schemeClr val="bg1">
                    <a:lumMod val="85000"/>
                  </a:schemeClr>
                </a:solidFill>
              </a:rPr>
              <a:t>	</a:t>
            </a:r>
            <a:r>
              <a:rPr lang="en-US" sz="4000" dirty="0" smtClean="0">
                <a:solidFill>
                  <a:schemeClr val="bg1">
                    <a:lumMod val="85000"/>
                  </a:schemeClr>
                </a:solidFill>
              </a:rPr>
              <a:t>		&lt;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err="1" smtClean="0">
                <a:solidFill>
                  <a:schemeClr val="bg1">
                    <a:lumMod val="85000"/>
                  </a:schemeClr>
                </a:solidFill>
              </a:rPr>
              <a:t>Xtal</a:t>
            </a:r>
            <a:r>
              <a:rPr lang="en-US" sz="4000" dirty="0" smtClean="0">
                <a:solidFill>
                  <a:schemeClr val="bg1">
                    <a:lumMod val="85000"/>
                  </a:schemeClr>
                </a:solidFill>
              </a:rPr>
              <a:t> abuse</a:t>
            </a:r>
          </a:p>
          <a:p>
            <a:r>
              <a:rPr lang="en-US" sz="4000" dirty="0" smtClean="0">
                <a:solidFill>
                  <a:srgbClr val="FF0000"/>
                </a:solidFill>
              </a:rPr>
              <a:t>Dehydration</a:t>
            </a:r>
          </a:p>
          <a:p>
            <a:endParaRPr lang="en-US" dirty="0" smtClean="0"/>
          </a:p>
          <a:p>
            <a:endParaRPr lang="en-US" dirty="0"/>
          </a:p>
        </p:txBody>
      </p:sp>
    </p:spTree>
    <p:extLst>
      <p:ext uri="{BB962C8B-B14F-4D97-AF65-F5344CB8AC3E}">
        <p14:creationId xmlns:p14="http://schemas.microsoft.com/office/powerpoint/2010/main" val="107072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sz="4400" b="1" dirty="0" smtClean="0">
                <a:solidFill>
                  <a:srgbClr val="00B050"/>
                </a:solidFill>
              </a:rPr>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a:xfrm>
            <a:off x="685800" y="196850"/>
            <a:ext cx="7772400" cy="1143000"/>
          </a:xfrm>
        </p:spPr>
        <p:txBody>
          <a:bodyPr/>
          <a:lstStyle/>
          <a:p>
            <a:pPr eaLnBrk="1" hangingPunct="1"/>
            <a:r>
              <a:rPr lang="en-US" altLang="en-US" sz="5400" smtClean="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eaLnBrk="1" hangingPunct="1">
              <a:buFontTx/>
              <a:buNone/>
            </a:pPr>
            <a:r>
              <a:rPr lang="en-US" altLang="en-US" smtClean="0"/>
              <a:t>“Hell, there are </a:t>
            </a:r>
            <a:r>
              <a:rPr lang="en-US" altLang="en-US" smtClean="0">
                <a:solidFill>
                  <a:srgbClr val="990000"/>
                </a:solidFill>
              </a:rPr>
              <a:t>NO RULES</a:t>
            </a:r>
            <a:r>
              <a:rPr lang="en-US" altLang="en-US" smtClean="0"/>
              <a:t> here - we're trying to accomplish something.”</a:t>
            </a:r>
          </a:p>
          <a:p>
            <a:pPr algn="r" eaLnBrk="1" hangingPunct="1">
              <a:buFontTx/>
              <a:buNone/>
            </a:pPr>
            <a:r>
              <a:rPr lang="en-US" altLang="en-US" sz="2000" smtClean="0"/>
              <a:t>Thomas A. Edison – inventor</a:t>
            </a:r>
          </a:p>
          <a:p>
            <a:pPr algn="ctr" eaLnBrk="1" hangingPunct="1">
              <a:buFontTx/>
              <a:buNone/>
            </a:pPr>
            <a:endParaRPr lang="en-US" altLang="en-US" smtClean="0"/>
          </a:p>
          <a:p>
            <a:pPr eaLnBrk="1" hangingPunct="1">
              <a:buFontTx/>
              <a:buNone/>
            </a:pPr>
            <a:r>
              <a:rPr lang="en-US" altLang="en-US" smtClean="0"/>
              <a:t>“You’ve got to have an </a:t>
            </a:r>
            <a:r>
              <a:rPr lang="en-US" altLang="en-US" smtClean="0">
                <a:solidFill>
                  <a:srgbClr val="990000"/>
                </a:solidFill>
              </a:rPr>
              <a:t>ASSAY</a:t>
            </a:r>
            <a:r>
              <a:rPr lang="en-US" altLang="en-US" smtClean="0"/>
              <a:t>.”</a:t>
            </a:r>
          </a:p>
          <a:p>
            <a:pPr algn="r" eaLnBrk="1" hangingPunct="1">
              <a:buFontTx/>
              <a:buNone/>
            </a:pPr>
            <a:r>
              <a:rPr lang="en-US" altLang="en-US" sz="2000" smtClean="0"/>
              <a:t>Arthur Kornberg – Nobel Laureate</a:t>
            </a:r>
          </a:p>
          <a:p>
            <a:pPr algn="ctr" eaLnBrk="1" hangingPunct="1">
              <a:buFontTx/>
              <a:buNone/>
            </a:pPr>
            <a:endParaRPr lang="en-US" altLang="en-US" sz="2000" smtClean="0"/>
          </a:p>
          <a:p>
            <a:pPr eaLnBrk="1" hangingPunct="1">
              <a:buFontTx/>
              <a:buNone/>
            </a:pPr>
            <a:r>
              <a:rPr lang="en-US" altLang="en-US" smtClean="0"/>
              <a:t>“Control, control, you must learn </a:t>
            </a:r>
            <a:r>
              <a:rPr lang="en-US" altLang="en-US" smtClean="0">
                <a:solidFill>
                  <a:srgbClr val="990000"/>
                </a:solidFill>
              </a:rPr>
              <a:t>CONTROL</a:t>
            </a:r>
            <a:r>
              <a:rPr lang="en-US" altLang="en-US" smtClean="0"/>
              <a:t>!”</a:t>
            </a:r>
          </a:p>
          <a:p>
            <a:pPr algn="r" eaLnBrk="1" hangingPunct="1">
              <a:buFontTx/>
              <a:buNone/>
            </a:pPr>
            <a:r>
              <a:rPr lang="en-US" altLang="en-US" sz="2000" smtClean="0"/>
              <a:t>Yoda – Jedi Master</a:t>
            </a:r>
          </a:p>
          <a:p>
            <a:pPr eaLnBrk="1" hangingPunct="1">
              <a:buFontTx/>
              <a:buNone/>
            </a:pPr>
            <a:endParaRPr lang="en-US" altLang="en-US" sz="2000" smtClean="0"/>
          </a:p>
        </p:txBody>
      </p:sp>
    </p:spTree>
    <p:extLst>
      <p:ext uri="{BB962C8B-B14F-4D97-AF65-F5344CB8AC3E}">
        <p14:creationId xmlns:p14="http://schemas.microsoft.com/office/powerpoint/2010/main" val="232926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392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1" name="Rectangle 5"/>
          <p:cNvSpPr>
            <a:spLocks noGrp="1" noChangeArrowheads="1"/>
          </p:cNvSpPr>
          <p:nvPr>
            <p:ph type="title"/>
          </p:nvPr>
        </p:nvSpPr>
        <p:spPr>
          <a:xfrm>
            <a:off x="457200" y="-207963"/>
            <a:ext cx="8229600" cy="1143001"/>
          </a:xfrm>
        </p:spPr>
        <p:txBody>
          <a:bodyPr/>
          <a:lstStyle/>
          <a:p>
            <a:r>
              <a:rPr lang="en-US" altLang="en-US"/>
              <a:t>The Best Assay</a:t>
            </a:r>
          </a:p>
        </p:txBody>
      </p:sp>
    </p:spTree>
    <p:extLst>
      <p:ext uri="{BB962C8B-B14F-4D97-AF65-F5344CB8AC3E}">
        <p14:creationId xmlns:p14="http://schemas.microsoft.com/office/powerpoint/2010/main" val="2905450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9298"/>
                                        </p:tgtEl>
                                        <p:attrNameLst>
                                          <p:attrName>style.visibility</p:attrName>
                                        </p:attrNameLst>
                                      </p:cBhvr>
                                      <p:to>
                                        <p:strVal val="visible"/>
                                      </p:to>
                                    </p:set>
                                    <p:animEffect transition="in" filter="wipe(up)">
                                      <p:cBhvr>
                                        <p:cTn id="7" dur="5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397257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~10,000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2017</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1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350674017"/>
      </p:ext>
    </p:ext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dirty="0" smtClean="0">
                <a:solidFill>
                  <a:srgbClr val="008000"/>
                </a:solidFill>
              </a:rPr>
              <a:t>100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Do “strategy”</a:t>
            </a:r>
          </a:p>
          <a:p>
            <a:pPr algn="ctr" eaLnBrk="1" hangingPunct="1">
              <a:lnSpc>
                <a:spcPct val="130000"/>
              </a:lnSpc>
              <a:buFontTx/>
              <a:buNone/>
            </a:pPr>
            <a:r>
              <a:rPr lang="en-US" altLang="en-US" b="1" dirty="0" smtClean="0">
                <a:solidFill>
                  <a:srgbClr val="008000"/>
                </a:solidFill>
              </a:rPr>
              <a:t>Follow by “American Method”</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a:p>
            <a:pPr algn="ctr" eaLnBrk="1" hangingPunct="1">
              <a:lnSpc>
                <a:spcPct val="130000"/>
              </a:lnSpc>
              <a:buFontTx/>
              <a:buNone/>
            </a:pPr>
            <a:r>
              <a:rPr lang="en-US" altLang="en-US" b="1" dirty="0" smtClean="0">
                <a:solidFill>
                  <a:srgbClr val="008000"/>
                </a:solidFill>
              </a:rPr>
              <a:t>Assay, control and open mind</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Native 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latin typeface="Courier New" pitchFamily="49" charset="0"/>
              </a:rPr>
              <a:t>http://bl831.als.lbl.gov/xtalsize.html</a:t>
            </a:r>
          </a:p>
          <a:p>
            <a:pPr eaLnBrk="1" hangingPunct="1">
              <a:lnSpc>
                <a:spcPct val="130000"/>
              </a:lnSpc>
              <a:spcBef>
                <a:spcPct val="0"/>
              </a:spcBef>
              <a:buFontTx/>
              <a:buNone/>
            </a:pPr>
            <a:r>
              <a:rPr lang="en-US" altLang="en-US" sz="1400" b="1" dirty="0">
                <a:latin typeface="Courier New" pitchFamily="49" charset="0"/>
              </a:rPr>
              <a:t>http://</a:t>
            </a:r>
            <a:r>
              <a:rPr lang="en-US" altLang="en-US" sz="1400" b="1" dirty="0" smtClean="0">
                <a:latin typeface="Courier New" pitchFamily="49" charset="0"/>
              </a:rPr>
              <a:t>bl831.als.lbl.gov/xtallife.html</a:t>
            </a:r>
            <a:endParaRPr lang="en-US" altLang="en-US" sz="1400" b="1" dirty="0">
              <a:latin typeface="Courier New" pitchFamily="49" charset="0"/>
            </a:endParaRPr>
          </a:p>
          <a:p>
            <a:pPr eaLnBrk="1" hangingPunct="1">
              <a:lnSpc>
                <a:spcPct val="130000"/>
              </a:lnSpc>
              <a:spcBef>
                <a:spcPct val="0"/>
              </a:spcBef>
              <a:buFontTx/>
              <a:buNone/>
            </a:pPr>
            <a:r>
              <a:rPr lang="en-US" altLang="en-US" sz="1400" b="1" dirty="0">
                <a:latin typeface="Courier New" pitchFamily="49" charset="0"/>
              </a:rPr>
              <a:t>http://bl831.als.lbl.gov/~</a:t>
            </a:r>
            <a:r>
              <a:rPr lang="en-US" altLang="en-US" sz="1400" b="1" dirty="0" smtClean="0">
                <a:latin typeface="Courier New" pitchFamily="49" charset="0"/>
              </a:rPr>
              <a:t>jamesh/powerpoint/Uruguay_dtacoll_2017.pptx</a:t>
            </a:r>
            <a:endParaRPr lang="en-US" altLang="en-US" sz="1400" b="1" dirty="0">
              <a:latin typeface="Courier New" pitchFamily="49" charset="0"/>
            </a:endParaRPr>
          </a:p>
        </p:txBody>
      </p:sp>
    </p:spTree>
    <p:extLst>
      <p:ext uri="{BB962C8B-B14F-4D97-AF65-F5344CB8AC3E}">
        <p14:creationId xmlns:p14="http://schemas.microsoft.com/office/powerpoint/2010/main" val="1216961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68508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extLst>
              <p:ext uri="{D42A27DB-BD31-4B8C-83A1-F6EECF244321}">
                <p14:modId xmlns:p14="http://schemas.microsoft.com/office/powerpoint/2010/main" val="643090369"/>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0843"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2598751476"/>
      </p:ext>
    </p:extLst>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extLst>
              <p:ext uri="{D42A27DB-BD31-4B8C-83A1-F6EECF244321}">
                <p14:modId xmlns:p14="http://schemas.microsoft.com/office/powerpoint/2010/main" val="1490262863"/>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1867"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633812661"/>
      </p:ext>
    </p:extLst>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13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15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9"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951859052"/>
      </p:ext>
    </p:extLst>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13824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700968"/>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2717907643"/>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558201"/>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Tree>
    <p:extLst>
      <p:ext uri="{BB962C8B-B14F-4D97-AF65-F5344CB8AC3E}">
        <p14:creationId xmlns:p14="http://schemas.microsoft.com/office/powerpoint/2010/main" val="366521323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5683572"/>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19375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ile:Copper K Rontgen.png"/>
          <p:cNvPicPr>
            <a:picLocks noChangeAspect="1" noChangeArrowheads="1"/>
          </p:cNvPicPr>
          <p:nvPr/>
        </p:nvPicPr>
        <p:blipFill>
          <a:blip r:embed="rId2" cstate="print"/>
          <a:srcRect/>
          <a:stretch>
            <a:fillRect/>
          </a:stretch>
        </p:blipFill>
        <p:spPr bwMode="auto">
          <a:xfrm>
            <a:off x="-42540" y="1550045"/>
            <a:ext cx="3934928" cy="4843875"/>
          </a:xfrm>
          <a:prstGeom prst="rect">
            <a:avLst/>
          </a:prstGeom>
          <a:noFill/>
        </p:spPr>
      </p:pic>
      <p:pic>
        <p:nvPicPr>
          <p:cNvPr id="39" name="Picture 4" descr="http://ruby.colorado.edu/~smyth/G3010/5xpec2.jpg"/>
          <p:cNvPicPr>
            <a:picLocks noChangeAspect="1" noChangeArrowheads="1"/>
          </p:cNvPicPr>
          <p:nvPr/>
        </p:nvPicPr>
        <p:blipFill>
          <a:blip r:embed="rId3" cstate="print"/>
          <a:srcRect/>
          <a:stretch>
            <a:fillRect/>
          </a:stretch>
        </p:blipFill>
        <p:spPr bwMode="auto">
          <a:xfrm>
            <a:off x="3749490" y="1778775"/>
            <a:ext cx="9333830" cy="4865259"/>
          </a:xfrm>
          <a:prstGeom prst="rect">
            <a:avLst/>
          </a:prstGeom>
          <a:noFill/>
        </p:spPr>
      </p:pic>
      <p:pic>
        <p:nvPicPr>
          <p:cNvPr id="40" name="Picture 2" descr="Copper Rotating A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45" y="2334221"/>
            <a:ext cx="6156873" cy="430981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3501896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normAutofit fontScale="90000"/>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876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147228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a:solidFill>
                  <a:srgbClr val="008000"/>
                </a:solidFill>
              </a:rPr>
              <a:t>7235 eV for S-SAD</a:t>
            </a:r>
          </a:p>
          <a:p>
            <a:pPr algn="ctr" eaLnBrk="1" hangingPunct="1">
              <a:lnSpc>
                <a:spcPct val="130000"/>
              </a:lnSpc>
              <a:buFontTx/>
              <a:buNone/>
            </a:pPr>
            <a:r>
              <a:rPr lang="en-US" altLang="en-US" b="1" dirty="0" smtClean="0">
                <a:solidFill>
                  <a:srgbClr val="008000"/>
                </a:solidFill>
              </a:rPr>
              <a:t>Multiplicity </a:t>
            </a:r>
            <a:r>
              <a:rPr lang="en-US" altLang="en-US" b="1" dirty="0" err="1" smtClean="0">
                <a:solidFill>
                  <a:srgbClr val="008000"/>
                </a:solidFill>
              </a:rPr>
              <a:t>multiplicity</a:t>
            </a:r>
            <a:r>
              <a:rPr lang="en-US" altLang="en-US" b="1" dirty="0" smtClean="0">
                <a:solidFill>
                  <a:srgbClr val="008000"/>
                </a:solidFill>
              </a:rPr>
              <a:t> </a:t>
            </a:r>
            <a:r>
              <a:rPr lang="en-US" altLang="en-US" b="1" dirty="0" err="1" smtClean="0">
                <a:solidFill>
                  <a:srgbClr val="008000"/>
                </a:solidFill>
              </a:rPr>
              <a:t>multiplicity</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a:p>
            <a:pPr algn="ctr" eaLnBrk="1" hangingPunct="1">
              <a:lnSpc>
                <a:spcPct val="130000"/>
              </a:lnSpc>
              <a:buFontTx/>
              <a:buNone/>
            </a:pPr>
            <a:r>
              <a:rPr lang="en-US" altLang="en-US" b="1" dirty="0" smtClean="0">
                <a:solidFill>
                  <a:srgbClr val="008000"/>
                </a:solidFill>
              </a:rPr>
              <a:t>&gt;1000 photons/spot is a waste</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Phasing Summary</a:t>
            </a:r>
          </a:p>
        </p:txBody>
      </p:sp>
      <p:sp>
        <p:nvSpPr>
          <p:cNvPr id="273412" name="Rectangle 4"/>
          <p:cNvSpPr>
            <a:spLocks noChangeArrowheads="1"/>
          </p:cNvSpPr>
          <p:nvPr/>
        </p:nvSpPr>
        <p:spPr bwMode="auto">
          <a:xfrm>
            <a:off x="498475" y="1185863"/>
            <a:ext cx="8645525" cy="9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solidFill>
                  <a:srgbClr val="000000"/>
                </a:solidFill>
                <a:latin typeface="Courier New" pitchFamily="49" charset="0"/>
              </a:rPr>
              <a:t>http://bl831.als.lbl.gov/xtalsize.html</a:t>
            </a:r>
          </a:p>
          <a:p>
            <a:pPr eaLnBrk="1" hangingPunct="1">
              <a:lnSpc>
                <a:spcPct val="130000"/>
              </a:lnSpc>
              <a:spcBef>
                <a:spcPct val="0"/>
              </a:spcBef>
              <a:buFontTx/>
              <a:buNone/>
            </a:pPr>
            <a:r>
              <a:rPr lang="en-US" altLang="en-US" sz="1400" b="1" dirty="0">
                <a:solidFill>
                  <a:srgbClr val="000000"/>
                </a:solidFill>
                <a:latin typeface="Courier New" pitchFamily="49" charset="0"/>
              </a:rPr>
              <a:t>http://</a:t>
            </a:r>
            <a:r>
              <a:rPr lang="en-US" altLang="en-US" sz="1400" b="1" dirty="0" smtClean="0">
                <a:solidFill>
                  <a:srgbClr val="000000"/>
                </a:solidFill>
                <a:latin typeface="Courier New" pitchFamily="49" charset="0"/>
              </a:rPr>
              <a:t>bl831.als.lbl.gov/xtallife.html</a:t>
            </a:r>
            <a:endParaRPr lang="en-US" altLang="en-US" sz="1400" b="1" dirty="0">
              <a:solidFill>
                <a:srgbClr val="000000"/>
              </a:solidFill>
              <a:latin typeface="Courier New" pitchFamily="49" charset="0"/>
            </a:endParaRPr>
          </a:p>
          <a:p>
            <a:pPr eaLnBrk="1" hangingPunct="1">
              <a:lnSpc>
                <a:spcPct val="130000"/>
              </a:lnSpc>
              <a:spcBef>
                <a:spcPct val="0"/>
              </a:spcBef>
              <a:buFontTx/>
              <a:buNone/>
            </a:pPr>
            <a:r>
              <a:rPr lang="en-US" altLang="en-US" sz="1400" b="1" dirty="0" smtClean="0">
                <a:solidFill>
                  <a:srgbClr val="000000"/>
                </a:solidFill>
                <a:latin typeface="Courier New" pitchFamily="49" charset="0"/>
              </a:rPr>
              <a:t>http</a:t>
            </a:r>
            <a:r>
              <a:rPr lang="en-US" altLang="en-US" sz="1400" b="1" dirty="0">
                <a:solidFill>
                  <a:srgbClr val="000000"/>
                </a:solidFill>
                <a:latin typeface="Courier New" pitchFamily="49" charset="0"/>
              </a:rPr>
              <a:t>://bl831.als.lbl.gov/~</a:t>
            </a:r>
            <a:r>
              <a:rPr lang="en-US" altLang="en-US" sz="1400" b="1" dirty="0" smtClean="0">
                <a:solidFill>
                  <a:srgbClr val="000000"/>
                </a:solidFill>
                <a:latin typeface="Courier New" pitchFamily="49" charset="0"/>
              </a:rPr>
              <a:t>jamesh/powerpoint/Uruguay_datacoll_2017.pptx</a:t>
            </a:r>
            <a:endParaRPr lang="en-US" altLang="en-US" sz="1400" b="1" dirty="0">
              <a:solidFill>
                <a:srgbClr val="000000"/>
              </a:solidFill>
              <a:latin typeface="Courier New" pitchFamily="49" charset="0"/>
            </a:endParaRPr>
          </a:p>
        </p:txBody>
      </p:sp>
    </p:spTree>
    <p:extLst>
      <p:ext uri="{BB962C8B-B14F-4D97-AF65-F5344CB8AC3E}">
        <p14:creationId xmlns:p14="http://schemas.microsoft.com/office/powerpoint/2010/main" val="3716450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my reviewer says…</a:t>
            </a:r>
            <a:endParaRPr lang="en-US" dirty="0"/>
          </a:p>
        </p:txBody>
      </p:sp>
      <p:sp>
        <p:nvSpPr>
          <p:cNvPr id="3" name="Content Placeholder 2"/>
          <p:cNvSpPr>
            <a:spLocks noGrp="1"/>
          </p:cNvSpPr>
          <p:nvPr>
            <p:ph idx="1"/>
          </p:nvPr>
        </p:nvSpPr>
        <p:spPr>
          <a:xfrm>
            <a:off x="457200" y="2599509"/>
            <a:ext cx="8229600" cy="3526654"/>
          </a:xfrm>
        </p:spPr>
        <p:txBody>
          <a:bodyPr/>
          <a:lstStyle/>
          <a:p>
            <a:pPr marL="0" indent="0" algn="ctr">
              <a:buNone/>
            </a:pPr>
            <a:r>
              <a:rPr lang="en-US" dirty="0" err="1" smtClean="0">
                <a:solidFill>
                  <a:srgbClr val="C00000"/>
                </a:solidFill>
              </a:rPr>
              <a:t>R</a:t>
            </a:r>
            <a:r>
              <a:rPr lang="en-US" baseline="-25000" dirty="0" err="1" smtClean="0">
                <a:solidFill>
                  <a:srgbClr val="C00000"/>
                </a:solidFill>
              </a:rPr>
              <a:t>merge</a:t>
            </a:r>
            <a:r>
              <a:rPr lang="en-US" dirty="0" smtClean="0">
                <a:solidFill>
                  <a:srgbClr val="C00000"/>
                </a:solidFill>
              </a:rPr>
              <a:t> in high-resolution bin is &gt;100% !</a:t>
            </a:r>
          </a:p>
          <a:p>
            <a:pPr marL="0" indent="0">
              <a:buNone/>
            </a:pPr>
            <a:endParaRPr lang="en-US" dirty="0"/>
          </a:p>
          <a:p>
            <a:pPr marL="0" indent="0" algn="ctr">
              <a:buNone/>
            </a:pPr>
            <a:r>
              <a:rPr lang="en-US" dirty="0" smtClean="0">
                <a:solidFill>
                  <a:schemeClr val="accent3">
                    <a:lumMod val="50000"/>
                  </a:schemeClr>
                </a:solidFill>
              </a:rPr>
              <a:t>Answer:  this is expected</a:t>
            </a:r>
            <a:endParaRPr lang="en-US" dirty="0">
              <a:solidFill>
                <a:schemeClr val="accent3">
                  <a:lumMod val="50000"/>
                </a:schemeClr>
              </a:solidFill>
            </a:endParaRPr>
          </a:p>
        </p:txBody>
      </p:sp>
    </p:spTree>
    <p:extLst>
      <p:ext uri="{BB962C8B-B14F-4D97-AF65-F5344CB8AC3E}">
        <p14:creationId xmlns:p14="http://schemas.microsoft.com/office/powerpoint/2010/main" val="28808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1606609"/>
          </a:xfrm>
          <a:noFill/>
        </p:spPr>
        <p:txBody>
          <a:bodyPr>
            <a:normAutofit fontScale="90000"/>
          </a:bodyPr>
          <a:lstStyle/>
          <a:p>
            <a:r>
              <a:rPr lang="en-US" altLang="en-US" sz="6000" dirty="0" smtClean="0">
                <a:latin typeface="Arial" pitchFamily="34" charset="0"/>
                <a:cs typeface="Arial" pitchFamily="34" charset="0"/>
              </a:rPr>
              <a:t>Expected </a:t>
            </a:r>
            <a:r>
              <a:rPr lang="en-US" altLang="en-US" sz="6000" dirty="0" err="1" smtClean="0">
                <a:latin typeface="Arial" pitchFamily="34" charset="0"/>
                <a:cs typeface="Arial" pitchFamily="34" charset="0"/>
              </a:rPr>
              <a:t>R</a:t>
            </a:r>
            <a:r>
              <a:rPr lang="en-US" altLang="en-US" sz="6000" baseline="-25000" dirty="0" err="1" smtClean="0">
                <a:latin typeface="Arial" pitchFamily="34" charset="0"/>
                <a:cs typeface="Arial" pitchFamily="34" charset="0"/>
              </a:rPr>
              <a:t>merge</a:t>
            </a:r>
            <a:r>
              <a:rPr lang="en-US" altLang="en-US" sz="6000" baseline="-25000" dirty="0">
                <a:latin typeface="Arial" pitchFamily="34" charset="0"/>
                <a:cs typeface="Arial" pitchFamily="34" charset="0"/>
              </a:rPr>
              <a:t> </a:t>
            </a:r>
            <a:r>
              <a:rPr lang="en-US" altLang="en-US" sz="6000" dirty="0">
                <a:solidFill>
                  <a:srgbClr val="FF0000"/>
                </a:solidFill>
              </a:rPr>
              <a:t>as </a:t>
            </a:r>
            <a:r>
              <a:rPr lang="en-US" altLang="en-US" sz="6000" i="1" dirty="0" err="1" smtClean="0">
                <a:solidFill>
                  <a:srgbClr val="FF0000"/>
                </a:solidFill>
              </a:rPr>
              <a:t>I</a:t>
            </a:r>
            <a:r>
              <a:rPr lang="en-US" altLang="en-US" sz="6000" i="1" baseline="-25000" dirty="0" err="1" smtClean="0">
                <a:solidFill>
                  <a:srgbClr val="FF0000"/>
                </a:solidFill>
              </a:rPr>
              <a:t>obs</a:t>
            </a:r>
            <a:r>
              <a:rPr lang="en-US" altLang="en-US" sz="6000" dirty="0" smtClean="0">
                <a:solidFill>
                  <a:srgbClr val="FF0000"/>
                </a:solidFill>
              </a:rPr>
              <a:t> </a:t>
            </a:r>
            <a:r>
              <a:rPr lang="en-US" altLang="en-US" sz="6000" dirty="0">
                <a:solidFill>
                  <a:srgbClr val="FF0000"/>
                </a:solidFill>
                <a:cs typeface="Arial" charset="0"/>
              </a:rPr>
              <a:t>→ 0</a:t>
            </a:r>
            <a:br>
              <a:rPr lang="en-US" altLang="en-US" sz="6000" dirty="0">
                <a:solidFill>
                  <a:srgbClr val="FF0000"/>
                </a:solidFill>
                <a:cs typeface="Arial" charset="0"/>
              </a:rPr>
            </a:br>
            <a:endParaRPr lang="en-US" altLang="en-US" sz="6000" baseline="-25000" dirty="0" smtClean="0">
              <a:latin typeface="Arial" pitchFamily="34" charset="0"/>
              <a:cs typeface="Arial" pitchFamily="34" charset="0"/>
            </a:endParaRP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2962976499"/>
              </p:ext>
            </p:extLst>
          </p:nvPr>
        </p:nvGraphicFramePr>
        <p:xfrm>
          <a:off x="1210818" y="2518265"/>
          <a:ext cx="6602773" cy="2575028"/>
        </p:xfrm>
        <a:graphic>
          <a:graphicData uri="http://schemas.openxmlformats.org/presentationml/2006/ole">
            <mc:AlternateContent xmlns:mc="http://schemas.openxmlformats.org/markup-compatibility/2006">
              <mc:Choice xmlns:v="urn:schemas-microsoft-com:vml" Requires="v">
                <p:oleObj spid="_x0000_s809006" name="Equation" r:id="rId3" imgW="1269720" imgH="495000" progId="Equation.3">
                  <p:embed/>
                </p:oleObj>
              </mc:Choice>
              <mc:Fallback>
                <p:oleObj name="Equation" r:id="rId3" imgW="1269720" imgH="495000" progId="Equation.3">
                  <p:embed/>
                  <p:pic>
                    <p:nvPicPr>
                      <p:cNvPr id="0" name=""/>
                      <p:cNvPicPr>
                        <a:picLocks noChangeAspect="1" noChangeArrowheads="1"/>
                      </p:cNvPicPr>
                      <p:nvPr/>
                    </p:nvPicPr>
                    <p:blipFill>
                      <a:blip r:embed="rId4"/>
                      <a:srcRect/>
                      <a:stretch>
                        <a:fillRect/>
                      </a:stretch>
                    </p:blipFill>
                    <p:spPr bwMode="auto">
                      <a:xfrm>
                        <a:off x="1210818" y="2518265"/>
                        <a:ext cx="6602773" cy="25750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23437004"/>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67309"/>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0074"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Gaussian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59096561"/>
              </p:ext>
            </p:extLst>
          </p:nvPr>
        </p:nvGraphicFramePr>
        <p:xfrm>
          <a:off x="2649849" y="4068184"/>
          <a:ext cx="2614613" cy="1725613"/>
        </p:xfrm>
        <a:graphic>
          <a:graphicData uri="http://schemas.openxmlformats.org/presentationml/2006/ole">
            <mc:AlternateContent xmlns:mc="http://schemas.openxmlformats.org/markup-compatibility/2006">
              <mc:Choice xmlns:v="urn:schemas-microsoft-com:vml" Requires="v">
                <p:oleObj spid="_x0000_s810075"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849" y="4068184"/>
                        <a:ext cx="26146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8329019"/>
      </p:ext>
    </p:extLst>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004836635"/>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1098"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cs typeface="Arial" charset="0"/>
              </a:rPr>
              <a:t>Averaging Gauss/Gauss error</a:t>
            </a:r>
            <a:endParaRPr lang="en-US" sz="4000" dirty="0">
              <a:solidFill>
                <a:prstClr val="black"/>
              </a:solidFill>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69110350"/>
              </p:ext>
            </p:extLst>
          </p:nvPr>
        </p:nvGraphicFramePr>
        <p:xfrm>
          <a:off x="2649538" y="4068763"/>
          <a:ext cx="2614612" cy="1725612"/>
        </p:xfrm>
        <a:graphic>
          <a:graphicData uri="http://schemas.openxmlformats.org/presentationml/2006/ole">
            <mc:AlternateContent xmlns:mc="http://schemas.openxmlformats.org/markup-compatibility/2006">
              <mc:Choice xmlns:v="urn:schemas-microsoft-com:vml" Requires="v">
                <p:oleObj spid="_x0000_s811099" name="Chart" r:id="rId5" imgW="9417788" imgH="6227100" progId="MSGraph.Chart.8">
                  <p:embed followColorScheme="full"/>
                </p:oleObj>
              </mc:Choice>
              <mc:Fallback>
                <p:oleObj name="Chart" r:id="rId5" imgW="9417788" imgH="6227100" progId="MSGraph.Chart.8">
                  <p:embed followColorScheme="full"/>
                  <p:pic>
                    <p:nvPicPr>
                      <p:cNvPr id="0" name=""/>
                      <p:cNvPicPr>
                        <a:picLocks noChangeAspect="1" noChangeArrowheads="1"/>
                      </p:cNvPicPr>
                      <p:nvPr/>
                    </p:nvPicPr>
                    <p:blipFill>
                      <a:blip r:embed="rId6"/>
                      <a:srcRect/>
                      <a:stretch>
                        <a:fillRect/>
                      </a:stretch>
                    </p:blipFill>
                    <p:spPr bwMode="auto">
                      <a:xfrm>
                        <a:off x="2649538" y="4068763"/>
                        <a:ext cx="2614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5418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737271" y="2564162"/>
            <a:ext cx="847437" cy="3085104"/>
          </a:xfrm>
          <a:custGeom>
            <a:avLst/>
            <a:gdLst>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6" fmla="*/ 433076 w 862718"/>
              <a:gd name="connsiteY6" fmla="*/ 0 h 3085067"/>
              <a:gd name="connsiteX0" fmla="*/ 433076 w 882801"/>
              <a:gd name="connsiteY0" fmla="*/ 0 h 3085067"/>
              <a:gd name="connsiteX1" fmla="*/ 125427 w 882801"/>
              <a:gd name="connsiteY1" fmla="*/ 410198 h 3085067"/>
              <a:gd name="connsiteX2" fmla="*/ 57061 w 882801"/>
              <a:gd name="connsiteY2" fmla="*/ 1956987 h 3085067"/>
              <a:gd name="connsiteX3" fmla="*/ 57061 w 882801"/>
              <a:gd name="connsiteY3" fmla="*/ 2854296 h 3085067"/>
              <a:gd name="connsiteX4" fmla="*/ 791999 w 882801"/>
              <a:gd name="connsiteY4" fmla="*/ 2897025 h 3085067"/>
              <a:gd name="connsiteX5" fmla="*/ 791999 w 882801"/>
              <a:gd name="connsiteY5" fmla="*/ 666572 h 3085067"/>
              <a:gd name="connsiteX6" fmla="*/ 433076 w 882801"/>
              <a:gd name="connsiteY6" fmla="*/ 0 h 3085067"/>
              <a:gd name="connsiteX0" fmla="*/ 433076 w 882801"/>
              <a:gd name="connsiteY0" fmla="*/ 75705 h 3160772"/>
              <a:gd name="connsiteX1" fmla="*/ 125427 w 882801"/>
              <a:gd name="connsiteY1" fmla="*/ 485903 h 3160772"/>
              <a:gd name="connsiteX2" fmla="*/ 57061 w 882801"/>
              <a:gd name="connsiteY2" fmla="*/ 2032692 h 3160772"/>
              <a:gd name="connsiteX3" fmla="*/ 57061 w 882801"/>
              <a:gd name="connsiteY3" fmla="*/ 2930001 h 3160772"/>
              <a:gd name="connsiteX4" fmla="*/ 791999 w 882801"/>
              <a:gd name="connsiteY4" fmla="*/ 2972730 h 3160772"/>
              <a:gd name="connsiteX5" fmla="*/ 791999 w 882801"/>
              <a:gd name="connsiteY5" fmla="*/ 742277 h 3160772"/>
              <a:gd name="connsiteX6" fmla="*/ 433076 w 882801"/>
              <a:gd name="connsiteY6" fmla="*/ 75705 h 3160772"/>
              <a:gd name="connsiteX0" fmla="*/ 433076 w 882801"/>
              <a:gd name="connsiteY0" fmla="*/ 120 h 3085187"/>
              <a:gd name="connsiteX1" fmla="*/ 125427 w 882801"/>
              <a:gd name="connsiteY1" fmla="*/ 410318 h 3085187"/>
              <a:gd name="connsiteX2" fmla="*/ 57061 w 882801"/>
              <a:gd name="connsiteY2" fmla="*/ 1957107 h 3085187"/>
              <a:gd name="connsiteX3" fmla="*/ 57061 w 882801"/>
              <a:gd name="connsiteY3" fmla="*/ 2854416 h 3085187"/>
              <a:gd name="connsiteX4" fmla="*/ 791999 w 882801"/>
              <a:gd name="connsiteY4" fmla="*/ 2897145 h 3085187"/>
              <a:gd name="connsiteX5" fmla="*/ 791999 w 882801"/>
              <a:gd name="connsiteY5" fmla="*/ 666692 h 3085187"/>
              <a:gd name="connsiteX6" fmla="*/ 433076 w 882801"/>
              <a:gd name="connsiteY6" fmla="*/ 120 h 3085187"/>
              <a:gd name="connsiteX0" fmla="*/ 433076 w 857228"/>
              <a:gd name="connsiteY0" fmla="*/ 165 h 3085232"/>
              <a:gd name="connsiteX1" fmla="*/ 125427 w 857228"/>
              <a:gd name="connsiteY1" fmla="*/ 410363 h 3085232"/>
              <a:gd name="connsiteX2" fmla="*/ 57061 w 857228"/>
              <a:gd name="connsiteY2" fmla="*/ 1957152 h 3085232"/>
              <a:gd name="connsiteX3" fmla="*/ 57061 w 857228"/>
              <a:gd name="connsiteY3" fmla="*/ 2854461 h 3085232"/>
              <a:gd name="connsiteX4" fmla="*/ 791999 w 857228"/>
              <a:gd name="connsiteY4" fmla="*/ 2897190 h 3085232"/>
              <a:gd name="connsiteX5" fmla="*/ 791999 w 857228"/>
              <a:gd name="connsiteY5" fmla="*/ 666737 h 3085232"/>
              <a:gd name="connsiteX6" fmla="*/ 433076 w 857228"/>
              <a:gd name="connsiteY6" fmla="*/ 165 h 3085232"/>
              <a:gd name="connsiteX0" fmla="*/ 433076 w 847437"/>
              <a:gd name="connsiteY0" fmla="*/ 42304 h 3085104"/>
              <a:gd name="connsiteX1" fmla="*/ 125427 w 847437"/>
              <a:gd name="connsiteY1" fmla="*/ 452502 h 3085104"/>
              <a:gd name="connsiteX2" fmla="*/ 57061 w 847437"/>
              <a:gd name="connsiteY2" fmla="*/ 1999291 h 3085104"/>
              <a:gd name="connsiteX3" fmla="*/ 57061 w 847437"/>
              <a:gd name="connsiteY3" fmla="*/ 2896600 h 3085104"/>
              <a:gd name="connsiteX4" fmla="*/ 791999 w 847437"/>
              <a:gd name="connsiteY4" fmla="*/ 2939329 h 3085104"/>
              <a:gd name="connsiteX5" fmla="*/ 766362 w 847437"/>
              <a:gd name="connsiteY5" fmla="*/ 1289990 h 3085104"/>
              <a:gd name="connsiteX6" fmla="*/ 433076 w 847437"/>
              <a:gd name="connsiteY6" fmla="*/ 42304 h 30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37" h="3085104">
                <a:moveTo>
                  <a:pt x="433076" y="42304"/>
                </a:moveTo>
                <a:cubicBezTo>
                  <a:pt x="326253" y="-97277"/>
                  <a:pt x="188096" y="126338"/>
                  <a:pt x="125427" y="452502"/>
                </a:cubicBezTo>
                <a:cubicBezTo>
                  <a:pt x="62758" y="778667"/>
                  <a:pt x="68455" y="1591941"/>
                  <a:pt x="57061" y="1999291"/>
                </a:cubicBezTo>
                <a:cubicBezTo>
                  <a:pt x="45667" y="2406641"/>
                  <a:pt x="-65429" y="2739927"/>
                  <a:pt x="57061" y="2896600"/>
                </a:cubicBezTo>
                <a:cubicBezTo>
                  <a:pt x="179551" y="3053273"/>
                  <a:pt x="673782" y="3207097"/>
                  <a:pt x="791999" y="2939329"/>
                </a:cubicBezTo>
                <a:cubicBezTo>
                  <a:pt x="910216" y="2671561"/>
                  <a:pt x="809091" y="1640368"/>
                  <a:pt x="766362" y="1289990"/>
                </a:cubicBezTo>
                <a:cubicBezTo>
                  <a:pt x="723633" y="939612"/>
                  <a:pt x="539899" y="181885"/>
                  <a:pt x="433076" y="4230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275" y="2564162"/>
            <a:ext cx="1184940" cy="1015663"/>
          </a:xfrm>
          <a:prstGeom prst="rect">
            <a:avLst/>
          </a:prstGeom>
          <a:noFill/>
        </p:spPr>
        <p:txBody>
          <a:bodyPr wrap="none" rtlCol="0">
            <a:spAutoFit/>
          </a:bodyPr>
          <a:lstStyle/>
          <a:p>
            <a:pPr algn="r"/>
            <a:r>
              <a:rPr lang="en-US" dirty="0" smtClean="0">
                <a:solidFill>
                  <a:srgbClr val="FF0000"/>
                </a:solidFill>
              </a:rPr>
              <a:t>scattering</a:t>
            </a:r>
          </a:p>
          <a:p>
            <a:pPr algn="r"/>
            <a:r>
              <a:rPr lang="en-US" dirty="0" smtClean="0">
                <a:solidFill>
                  <a:srgbClr val="FF0000"/>
                </a:solidFill>
              </a:rPr>
              <a:t>       </a:t>
            </a:r>
            <a:r>
              <a:rPr lang="en-US" sz="1200" dirty="0" smtClean="0">
                <a:solidFill>
                  <a:srgbClr val="FF0000"/>
                </a:solidFill>
              </a:rPr>
              <a:t>same</a:t>
            </a:r>
          </a:p>
          <a:p>
            <a:pPr algn="r"/>
            <a:r>
              <a:rPr lang="en-US" sz="1200" dirty="0">
                <a:solidFill>
                  <a:srgbClr val="FF0000"/>
                </a:solidFill>
              </a:rPr>
              <a:t> </a:t>
            </a:r>
            <a:r>
              <a:rPr lang="en-US" sz="1200" dirty="0" smtClean="0">
                <a:solidFill>
                  <a:srgbClr val="FF0000"/>
                </a:solidFill>
              </a:rPr>
              <a:t>        </a:t>
            </a:r>
            <a:r>
              <a:rPr lang="el-GR" sz="1200" dirty="0" smtClean="0">
                <a:solidFill>
                  <a:srgbClr val="FF0000"/>
                </a:solidFill>
              </a:rPr>
              <a:t>λ</a:t>
            </a:r>
            <a:r>
              <a:rPr lang="en-US" sz="1200" dirty="0" smtClean="0">
                <a:solidFill>
                  <a:srgbClr val="FF0000"/>
                </a:solidFill>
              </a:rPr>
              <a:t> as</a:t>
            </a:r>
          </a:p>
          <a:p>
            <a:pPr algn="r"/>
            <a:r>
              <a:rPr lang="en-US" sz="1200" dirty="0" smtClean="0">
                <a:solidFill>
                  <a:srgbClr val="FF0000"/>
                </a:solidFill>
              </a:rPr>
              <a:t>incident</a:t>
            </a:r>
            <a:endParaRPr lang="en-US" sz="1200" dirty="0">
              <a:solidFill>
                <a:srgbClr val="FF0000"/>
              </a:solidFill>
            </a:endParaRPr>
          </a:p>
        </p:txBody>
      </p:sp>
      <p:sp>
        <p:nvSpPr>
          <p:cNvPr id="5" name="Freeform 4"/>
          <p:cNvSpPr/>
          <p:nvPr/>
        </p:nvSpPr>
        <p:spPr>
          <a:xfrm>
            <a:off x="4409630" y="2888479"/>
            <a:ext cx="393106" cy="376438"/>
          </a:xfrm>
          <a:custGeom>
            <a:avLst/>
            <a:gdLst>
              <a:gd name="connsiteX0" fmla="*/ 393106 w 393106"/>
              <a:gd name="connsiteY0" fmla="*/ 0 h 376438"/>
              <a:gd name="connsiteX1" fmla="*/ 230736 w 393106"/>
              <a:gd name="connsiteY1" fmla="*/ 316194 h 376438"/>
              <a:gd name="connsiteX2" fmla="*/ 0 w 393106"/>
              <a:gd name="connsiteY2" fmla="*/ 376014 h 376438"/>
            </a:gdLst>
            <a:ahLst/>
            <a:cxnLst>
              <a:cxn ang="0">
                <a:pos x="connsiteX0" y="connsiteY0"/>
              </a:cxn>
              <a:cxn ang="0">
                <a:pos x="connsiteX1" y="connsiteY1"/>
              </a:cxn>
              <a:cxn ang="0">
                <a:pos x="connsiteX2" y="connsiteY2"/>
              </a:cxn>
            </a:cxnLst>
            <a:rect l="l" t="t" r="r" b="b"/>
            <a:pathLst>
              <a:path w="393106" h="376438">
                <a:moveTo>
                  <a:pt x="393106" y="0"/>
                </a:moveTo>
                <a:cubicBezTo>
                  <a:pt x="344680" y="126762"/>
                  <a:pt x="296254" y="253525"/>
                  <a:pt x="230736" y="316194"/>
                </a:cubicBezTo>
                <a:cubicBezTo>
                  <a:pt x="165218" y="378863"/>
                  <a:pt x="82609" y="377438"/>
                  <a:pt x="0" y="37601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61290863"/>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812078"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58949" y="3051375"/>
            <a:ext cx="333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Average outer-shell </a:t>
            </a:r>
            <a:r>
              <a:rPr lang="en-US" altLang="en-US" sz="2000" b="1" dirty="0" err="1" smtClean="0">
                <a:solidFill>
                  <a:prstClr val="black"/>
                </a:solidFill>
                <a:latin typeface="Arial" panose="020B0604020202020204" pitchFamily="34" charset="0"/>
                <a:cs typeface="Arial" charset="0"/>
              </a:rPr>
              <a:t>R</a:t>
            </a:r>
            <a:r>
              <a:rPr lang="en-US" altLang="en-US" sz="2000" b="1" baseline="-25000" dirty="0" err="1" smtClean="0">
                <a:solidFill>
                  <a:prstClr val="black"/>
                </a:solidFill>
                <a:latin typeface="Arial" panose="020B0604020202020204" pitchFamily="34" charset="0"/>
                <a:cs typeface="Arial" charset="0"/>
              </a:rPr>
              <a:t>merge</a:t>
            </a:r>
            <a:endParaRPr lang="en-US" altLang="en-US" sz="2000" b="1" baseline="-25000"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fontAlgn="auto">
              <a:spcBef>
                <a:spcPts val="0"/>
              </a:spcBef>
              <a:spcAft>
                <a:spcPts val="0"/>
              </a:spcAft>
            </a:pPr>
            <a:r>
              <a:rPr lang="en-US" sz="4000" dirty="0" err="1" smtClean="0">
                <a:solidFill>
                  <a:prstClr val="black"/>
                </a:solidFill>
                <a:cs typeface="Arial" charset="0"/>
              </a:rPr>
              <a:t>R</a:t>
            </a:r>
            <a:r>
              <a:rPr lang="en-US" sz="4000" baseline="-25000" dirty="0" err="1" smtClean="0">
                <a:solidFill>
                  <a:prstClr val="black"/>
                </a:solidFill>
                <a:cs typeface="Arial" charset="0"/>
              </a:rPr>
              <a:t>merge</a:t>
            </a:r>
            <a:r>
              <a:rPr lang="en-US" sz="4000" dirty="0" smtClean="0">
                <a:solidFill>
                  <a:prstClr val="black"/>
                </a:solidFill>
                <a:cs typeface="Arial" charset="0"/>
              </a:rPr>
              <a:t> at the resolution limit in PDB</a:t>
            </a:r>
            <a:endParaRPr lang="en-US" sz="4000" dirty="0">
              <a:solidFill>
                <a:prstClr val="black"/>
              </a:solidFill>
              <a:cs typeface="Arial" charset="0"/>
            </a:endParaRPr>
          </a:p>
        </p:txBody>
      </p:sp>
      <p:sp>
        <p:nvSpPr>
          <p:cNvPr id="6" name="Text Box 5"/>
          <p:cNvSpPr txBox="1">
            <a:spLocks noChangeArrowheads="1"/>
          </p:cNvSpPr>
          <p:nvPr/>
        </p:nvSpPr>
        <p:spPr bwMode="auto">
          <a:xfrm>
            <a:off x="4400118" y="6322990"/>
            <a:ext cx="72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000" b="1" dirty="0" smtClean="0">
                <a:solidFill>
                  <a:prstClr val="black"/>
                </a:solidFill>
                <a:latin typeface="Arial" panose="020B0604020202020204" pitchFamily="34" charset="0"/>
                <a:cs typeface="Arial" charset="0"/>
              </a:rPr>
              <a:t>Year</a:t>
            </a:r>
            <a:endParaRPr lang="en-US" altLang="en-US" sz="2000" b="1"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3487410303"/>
      </p:ext>
    </p:extLst>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Take-home lesson: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162086"/>
            <a:ext cx="8229600" cy="3964077"/>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R factors are</a:t>
            </a:r>
          </a:p>
          <a:p>
            <a:pPr marL="0" indent="0" algn="ctr">
              <a:buNone/>
            </a:pPr>
            <a:r>
              <a:rPr lang="en-US" sz="4000" dirty="0">
                <a:solidFill>
                  <a:srgbClr val="FF0000"/>
                </a:solidFill>
                <a:latin typeface="Arial" panose="020B0604020202020204" pitchFamily="34" charset="0"/>
                <a:cs typeface="Arial" panose="020B0604020202020204" pitchFamily="34" charset="0"/>
              </a:rPr>
              <a:t>u</a:t>
            </a:r>
            <a:r>
              <a:rPr lang="en-US" sz="4000" dirty="0" smtClean="0">
                <a:solidFill>
                  <a:srgbClr val="FF0000"/>
                </a:solidFill>
                <a:latin typeface="Arial" panose="020B0604020202020204" pitchFamily="34" charset="0"/>
                <a:cs typeface="Arial" panose="020B0604020202020204" pitchFamily="34" charset="0"/>
              </a:rPr>
              <a:t>ndefined</a:t>
            </a:r>
          </a:p>
          <a:p>
            <a:pPr marL="0" indent="0" algn="ctr">
              <a:buNone/>
            </a:pPr>
            <a:r>
              <a:rPr lang="en-US" altLang="en-US" sz="4000" dirty="0" smtClean="0">
                <a:latin typeface="Arial" panose="020B0604020202020204" pitchFamily="34" charset="0"/>
                <a:cs typeface="Arial" panose="020B0604020202020204" pitchFamily="34" charset="0"/>
              </a:rPr>
              <a:t>as </a:t>
            </a:r>
            <a:r>
              <a:rPr lang="en-US" altLang="en-US" sz="4000" i="1" dirty="0" err="1">
                <a:latin typeface="Arial" panose="020B0604020202020204" pitchFamily="34" charset="0"/>
                <a:cs typeface="Arial" panose="020B0604020202020204" pitchFamily="34" charset="0"/>
              </a:rPr>
              <a:t>I</a:t>
            </a:r>
            <a:r>
              <a:rPr lang="en-US" altLang="en-US" sz="4000" i="1" baseline="-25000" dirty="0" err="1">
                <a:latin typeface="Arial" panose="020B0604020202020204" pitchFamily="34" charset="0"/>
                <a:cs typeface="Arial" panose="020B0604020202020204" pitchFamily="34" charset="0"/>
              </a:rPr>
              <a:t>obs</a:t>
            </a:r>
            <a:r>
              <a:rPr lang="en-US" altLang="en-US" sz="4000" dirty="0">
                <a:latin typeface="Arial" panose="020B0604020202020204" pitchFamily="34" charset="0"/>
                <a:cs typeface="Arial" panose="020B0604020202020204" pitchFamily="34" charset="0"/>
              </a:rPr>
              <a:t> → </a:t>
            </a:r>
            <a:r>
              <a:rPr lang="en-US" altLang="en-US"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en-US" sz="2800" dirty="0" smtClean="0">
                <a:latin typeface="Arial" panose="020B0604020202020204" pitchFamily="34" charset="0"/>
                <a:cs typeface="Arial" panose="020B0604020202020204" pitchFamily="34" charset="0"/>
              </a:rPr>
              <a:t>Report as “ – “ in outer bin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1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8" name="Freeform 2"/>
          <p:cNvSpPr>
            <a:spLocks/>
          </p:cNvSpPr>
          <p:nvPr/>
        </p:nvSpPr>
        <p:spPr bwMode="auto">
          <a:xfrm>
            <a:off x="4186209"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endParaRPr lang="en-US">
              <a:solidFill>
                <a:srgbClr val="000000"/>
              </a:solidFill>
              <a:latin typeface="Arial"/>
            </a:endParaRPr>
          </a:p>
        </p:txBody>
      </p:sp>
      <p:grpSp>
        <p:nvGrpSpPr>
          <p:cNvPr id="9" name="Group 10"/>
          <p:cNvGrpSpPr>
            <a:grpSpLocks/>
          </p:cNvGrpSpPr>
          <p:nvPr/>
        </p:nvGrpSpPr>
        <p:grpSpPr bwMode="auto">
          <a:xfrm>
            <a:off x="2514572"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2" name="Rectangle 13"/>
          <p:cNvSpPr>
            <a:spLocks noChangeArrowheads="1"/>
          </p:cNvSpPr>
          <p:nvPr/>
        </p:nvSpPr>
        <p:spPr bwMode="auto">
          <a:xfrm>
            <a:off x="4898997"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a:endParaRPr>
          </a:p>
        </p:txBody>
      </p:sp>
      <p:sp>
        <p:nvSpPr>
          <p:cNvPr id="13" name="TextBox 12"/>
          <p:cNvSpPr txBox="1"/>
          <p:nvPr/>
        </p:nvSpPr>
        <p:spPr>
          <a:xfrm>
            <a:off x="3886172" y="5562600"/>
            <a:ext cx="958917"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loop</a:t>
            </a:r>
            <a:endParaRPr lang="en-US" sz="3200" dirty="0">
              <a:solidFill>
                <a:srgbClr val="000000"/>
              </a:solidFill>
              <a:latin typeface="Arial"/>
            </a:endParaRPr>
          </a:p>
        </p:txBody>
      </p:sp>
      <p:sp>
        <p:nvSpPr>
          <p:cNvPr id="17" name="Freeform 16"/>
          <p:cNvSpPr/>
          <p:nvPr/>
        </p:nvSpPr>
        <p:spPr>
          <a:xfrm>
            <a:off x="4864966"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Freeform 17"/>
          <p:cNvSpPr/>
          <p:nvPr/>
        </p:nvSpPr>
        <p:spPr>
          <a:xfrm>
            <a:off x="4102965"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a:off x="4412058"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TextBox 41"/>
          <p:cNvSpPr txBox="1"/>
          <p:nvPr/>
        </p:nvSpPr>
        <p:spPr>
          <a:xfrm>
            <a:off x="5181572" y="1752600"/>
            <a:ext cx="1518364" cy="923330"/>
          </a:xfrm>
          <a:prstGeom prst="rect">
            <a:avLst/>
          </a:prstGeom>
          <a:noFill/>
        </p:spPr>
        <p:txBody>
          <a:bodyPr wrap="none" rtlCol="0">
            <a:spAutoFit/>
          </a:bodyPr>
          <a:lstStyle/>
          <a:p>
            <a:pPr algn="ctr" fontAlgn="auto">
              <a:spcBef>
                <a:spcPts val="0"/>
              </a:spcBef>
              <a:spcAft>
                <a:spcPts val="0"/>
              </a:spcAft>
            </a:pPr>
            <a:r>
              <a:rPr lang="en-US" dirty="0">
                <a:solidFill>
                  <a:srgbClr val="000000"/>
                </a:solidFill>
                <a:latin typeface="Arial"/>
              </a:rPr>
              <a:t>h</a:t>
            </a:r>
            <a:r>
              <a:rPr lang="en-US" dirty="0" smtClean="0">
                <a:solidFill>
                  <a:srgbClr val="000000"/>
                </a:solidFill>
                <a:latin typeface="Arial"/>
              </a:rPr>
              <a:t>igh</a:t>
            </a:r>
          </a:p>
          <a:p>
            <a:pPr algn="ctr" fontAlgn="auto">
              <a:spcBef>
                <a:spcPts val="0"/>
              </a:spcBef>
              <a:spcAft>
                <a:spcPts val="0"/>
              </a:spcAft>
            </a:pPr>
            <a:r>
              <a:rPr lang="en-US" dirty="0">
                <a:solidFill>
                  <a:srgbClr val="000000"/>
                </a:solidFill>
                <a:latin typeface="Arial"/>
              </a:rPr>
              <a:t>w</a:t>
            </a:r>
            <a:r>
              <a:rPr lang="en-US" dirty="0" smtClean="0">
                <a:solidFill>
                  <a:srgbClr val="000000"/>
                </a:solidFill>
                <a:latin typeface="Arial"/>
              </a:rPr>
              <a:t>ater activity</a:t>
            </a:r>
          </a:p>
          <a:p>
            <a:pPr algn="ctr" fontAlgn="auto">
              <a:spcBef>
                <a:spcPts val="0"/>
              </a:spcBef>
              <a:spcAft>
                <a:spcPts val="0"/>
              </a:spcAft>
            </a:pPr>
            <a:r>
              <a:rPr lang="en-US" dirty="0" smtClean="0">
                <a:solidFill>
                  <a:srgbClr val="000000"/>
                </a:solidFill>
                <a:latin typeface="Arial"/>
              </a:rPr>
              <a:t>low</a:t>
            </a:r>
            <a:endParaRPr lang="en-US" dirty="0">
              <a:solidFill>
                <a:srgbClr val="000000"/>
              </a:solidFill>
              <a:latin typeface="Arial"/>
            </a:endParaRPr>
          </a:p>
        </p:txBody>
      </p:sp>
      <p:sp>
        <p:nvSpPr>
          <p:cNvPr id="43" name="Freeform 42"/>
          <p:cNvSpPr/>
          <p:nvPr/>
        </p:nvSpPr>
        <p:spPr>
          <a:xfrm>
            <a:off x="5317791"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618398305"/>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105562"/>
            <a:ext cx="6472766" cy="6639019"/>
          </a:xfrm>
          <a:prstGeom prst="rect">
            <a:avLst/>
          </a:prstGeom>
        </p:spPr>
      </p:pic>
      <p:sp>
        <p:nvSpPr>
          <p:cNvPr id="5" name="TextBox 4"/>
          <p:cNvSpPr txBox="1"/>
          <p:nvPr/>
        </p:nvSpPr>
        <p:spPr>
          <a:xfrm>
            <a:off x="214489" y="587022"/>
            <a:ext cx="184731" cy="369332"/>
          </a:xfrm>
          <a:prstGeom prst="rect">
            <a:avLst/>
          </a:prstGeom>
          <a:noFill/>
        </p:spPr>
        <p:txBody>
          <a:bodyPr wrap="none" rtlCol="0">
            <a:spAutoFit/>
          </a:bodyPr>
          <a:lstStyle/>
          <a:p>
            <a:pPr fontAlgn="auto">
              <a:spcBef>
                <a:spcPts val="0"/>
              </a:spcBef>
              <a:spcAft>
                <a:spcPts val="0"/>
              </a:spcAft>
            </a:pPr>
            <a:endParaRPr lang="en-US" dirty="0">
              <a:solidFill>
                <a:srgbClr val="000000"/>
              </a:solidFill>
              <a:latin typeface="Arial"/>
              <a:cs typeface="Arial" charset="0"/>
            </a:endParaRPr>
          </a:p>
        </p:txBody>
      </p:sp>
      <p:grpSp>
        <p:nvGrpSpPr>
          <p:cNvPr id="6" name="Group 5"/>
          <p:cNvGrpSpPr/>
          <p:nvPr/>
        </p:nvGrpSpPr>
        <p:grpSpPr>
          <a:xfrm>
            <a:off x="335346" y="4489387"/>
            <a:ext cx="1743364" cy="1477328"/>
            <a:chOff x="72556" y="3222925"/>
            <a:chExt cx="1743364" cy="1477328"/>
          </a:xfrm>
        </p:grpSpPr>
        <p:sp>
          <p:nvSpPr>
            <p:cNvPr id="7" name="Rectangle 6"/>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 name="TextBox 7"/>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smtClean="0">
                  <a:solidFill>
                    <a:srgbClr val="000000"/>
                  </a:solidFill>
                  <a:latin typeface="Arial"/>
                  <a:cs typeface="Arial" charset="0"/>
                </a:rPr>
                <a:t>1% high</a:t>
              </a:r>
            </a:p>
            <a:p>
              <a:pPr fontAlgn="auto">
                <a:lnSpc>
                  <a:spcPct val="150000"/>
                </a:lnSpc>
                <a:spcBef>
                  <a:spcPts val="0"/>
                </a:spcBef>
                <a:spcAft>
                  <a:spcPts val="0"/>
                </a:spcAft>
              </a:pPr>
              <a:r>
                <a:rPr lang="en-US" sz="2000" dirty="0" smtClean="0">
                  <a:solidFill>
                    <a:srgbClr val="000000"/>
                  </a:solidFill>
                  <a:latin typeface="Arial"/>
                  <a:cs typeface="Arial" charset="0"/>
                </a:rPr>
                <a:t>average</a:t>
              </a:r>
            </a:p>
            <a:p>
              <a:pPr fontAlgn="auto">
                <a:lnSpc>
                  <a:spcPct val="150000"/>
                </a:lnSpc>
                <a:spcBef>
                  <a:spcPts val="0"/>
                </a:spcBef>
                <a:spcAft>
                  <a:spcPts val="0"/>
                </a:spcAft>
              </a:pPr>
              <a:r>
                <a:rPr lang="en-US" sz="2000" dirty="0" smtClean="0">
                  <a:solidFill>
                    <a:srgbClr val="000000"/>
                  </a:solidFill>
                  <a:latin typeface="Arial"/>
                  <a:cs typeface="Arial" charset="0"/>
                </a:rPr>
                <a:t>1% low</a:t>
              </a:r>
            </a:p>
          </p:txBody>
        </p:sp>
        <p:cxnSp>
          <p:nvCxnSpPr>
            <p:cNvPr id="9" name="Straight Connector 8"/>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13" name="TextBox 12"/>
          <p:cNvSpPr txBox="1"/>
          <p:nvPr/>
        </p:nvSpPr>
        <p:spPr>
          <a:xfrm>
            <a:off x="124177" y="139428"/>
            <a:ext cx="2340705" cy="3416320"/>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cs typeface="Arial" charset="0"/>
              </a:rPr>
              <a:t>Relative Pixel</a:t>
            </a:r>
          </a:p>
          <a:p>
            <a:pPr fontAlgn="auto">
              <a:spcBef>
                <a:spcPts val="0"/>
              </a:spcBef>
              <a:spcAft>
                <a:spcPts val="0"/>
              </a:spcAft>
            </a:pPr>
            <a:r>
              <a:rPr lang="en-US" sz="2400" dirty="0" smtClean="0">
                <a:solidFill>
                  <a:srgbClr val="000000"/>
                </a:solidFill>
                <a:latin typeface="Arial"/>
                <a:cs typeface="Arial" charset="0"/>
              </a:rPr>
              <a:t>Calibration</a:t>
            </a:r>
          </a:p>
          <a:p>
            <a:pPr fontAlgn="auto">
              <a:spcBef>
                <a:spcPts val="0"/>
              </a:spcBef>
              <a:spcAft>
                <a:spcPts val="0"/>
              </a:spcAft>
            </a:pPr>
            <a:endParaRPr lang="en-US" sz="2400" dirty="0">
              <a:solidFill>
                <a:srgbClr val="000000"/>
              </a:solidFill>
              <a:latin typeface="Arial"/>
              <a:cs typeface="Arial" charset="0"/>
            </a:endParaRPr>
          </a:p>
          <a:p>
            <a:pPr fontAlgn="auto">
              <a:spcBef>
                <a:spcPts val="0"/>
              </a:spcBef>
              <a:spcAft>
                <a:spcPts val="0"/>
              </a:spcAft>
            </a:pPr>
            <a:r>
              <a:rPr lang="en-US" sz="2400" dirty="0" smtClean="0">
                <a:solidFill>
                  <a:srgbClr val="000000"/>
                </a:solidFill>
                <a:latin typeface="Arial"/>
                <a:cs typeface="Arial" charset="0"/>
              </a:rPr>
              <a:t>ALS 8.3.1</a:t>
            </a:r>
          </a:p>
          <a:p>
            <a:pPr fontAlgn="auto">
              <a:spcBef>
                <a:spcPts val="0"/>
              </a:spcBef>
              <a:spcAft>
                <a:spcPts val="0"/>
              </a:spcAft>
            </a:pPr>
            <a:r>
              <a:rPr lang="en-US" sz="2400" dirty="0" smtClean="0">
                <a:solidFill>
                  <a:srgbClr val="000000"/>
                </a:solidFill>
                <a:latin typeface="Arial"/>
                <a:cs typeface="Arial" charset="0"/>
              </a:rPr>
              <a:t>Pilatus3 6M </a:t>
            </a:r>
          </a:p>
          <a:p>
            <a:pPr fontAlgn="auto">
              <a:spcBef>
                <a:spcPts val="0"/>
              </a:spcBef>
              <a:spcAft>
                <a:spcPts val="0"/>
              </a:spcAft>
            </a:pPr>
            <a:endParaRPr lang="en-US" sz="2400" dirty="0" smtClean="0">
              <a:solidFill>
                <a:srgbClr val="000000"/>
              </a:solidFill>
              <a:latin typeface="Arial"/>
              <a:cs typeface="Arial" charset="0"/>
            </a:endParaRPr>
          </a:p>
          <a:p>
            <a:pPr fontAlgn="auto">
              <a:spcBef>
                <a:spcPts val="0"/>
              </a:spcBef>
              <a:spcAft>
                <a:spcPts val="0"/>
              </a:spcAft>
            </a:pPr>
            <a:r>
              <a:rPr lang="en-US" sz="2400" dirty="0" smtClean="0">
                <a:solidFill>
                  <a:srgbClr val="000000"/>
                </a:solidFill>
                <a:latin typeface="Arial"/>
                <a:cs typeface="Arial" charset="0"/>
              </a:rPr>
              <a:t>0.9793 Å x-rays</a:t>
            </a:r>
          </a:p>
          <a:p>
            <a:pPr fontAlgn="auto">
              <a:spcBef>
                <a:spcPts val="0"/>
              </a:spcBef>
              <a:spcAft>
                <a:spcPts val="0"/>
              </a:spcAft>
            </a:pPr>
            <a:endParaRPr lang="en-US" sz="2400" dirty="0">
              <a:solidFill>
                <a:srgbClr val="000000"/>
              </a:solidFill>
              <a:latin typeface="Arial"/>
              <a:cs typeface="Arial" charset="0"/>
            </a:endParaRPr>
          </a:p>
          <a:p>
            <a:pPr fontAlgn="auto">
              <a:spcBef>
                <a:spcPts val="0"/>
              </a:spcBef>
              <a:spcAft>
                <a:spcPts val="0"/>
              </a:spcAft>
            </a:pPr>
            <a:r>
              <a:rPr lang="en-US" sz="2400" dirty="0" smtClean="0">
                <a:solidFill>
                  <a:srgbClr val="000000"/>
                </a:solidFill>
                <a:latin typeface="Arial"/>
                <a:cs typeface="Arial" charset="0"/>
              </a:rPr>
              <a:t>RMS = </a:t>
            </a:r>
            <a:r>
              <a:rPr lang="en-US" sz="2400" dirty="0" smtClean="0">
                <a:solidFill>
                  <a:srgbClr val="669900"/>
                </a:solidFill>
                <a:latin typeface="Arial"/>
                <a:cs typeface="Arial" charset="0"/>
              </a:rPr>
              <a:t>0.8%</a:t>
            </a:r>
          </a:p>
        </p:txBody>
      </p:sp>
    </p:spTree>
    <p:extLst>
      <p:ext uri="{BB962C8B-B14F-4D97-AF65-F5344CB8AC3E}">
        <p14:creationId xmlns:p14="http://schemas.microsoft.com/office/powerpoint/2010/main" val="1333201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extLst>
              <p:ext uri="{D42A27DB-BD31-4B8C-83A1-F6EECF244321}">
                <p14:modId xmlns:p14="http://schemas.microsoft.com/office/powerpoint/2010/main" val="559752131"/>
              </p:ext>
            </p:extLst>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846870" name="Chart" r:id="rId3" imgW="4876942" imgH="3886247" progId="MSGraph.Chart.8">
                  <p:embed followColorScheme="full"/>
                </p:oleObj>
              </mc:Choice>
              <mc:Fallback>
                <p:oleObj name="Chart" r:id="rId3" imgW="4876942" imgH="3886247"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sp>
        <p:nvSpPr>
          <p:cNvPr id="3" name="TextBox 2"/>
          <p:cNvSpPr txBox="1"/>
          <p:nvPr/>
        </p:nvSpPr>
        <p:spPr>
          <a:xfrm rot="16200000">
            <a:off x="-826603" y="3025216"/>
            <a:ext cx="3070071" cy="369332"/>
          </a:xfrm>
          <a:prstGeom prst="rect">
            <a:avLst/>
          </a:prstGeom>
          <a:noFill/>
        </p:spPr>
        <p:txBody>
          <a:bodyPr wrap="none" rtlCol="0">
            <a:spAutoFit/>
          </a:bodyPr>
          <a:lstStyle/>
          <a:p>
            <a:r>
              <a:rPr lang="en-US" dirty="0" smtClean="0"/>
              <a:t>“counts” (aka arbitrary units)</a:t>
            </a:r>
            <a:endParaRPr lang="en-US" dirty="0"/>
          </a:p>
        </p:txBody>
      </p:sp>
      <p:grpSp>
        <p:nvGrpSpPr>
          <p:cNvPr id="7" name="Group 6"/>
          <p:cNvGrpSpPr/>
          <p:nvPr/>
        </p:nvGrpSpPr>
        <p:grpSpPr>
          <a:xfrm>
            <a:off x="927283" y="5296983"/>
            <a:ext cx="7498871" cy="1449437"/>
            <a:chOff x="893099" y="5296983"/>
            <a:chExt cx="7498871" cy="1449437"/>
          </a:xfrm>
        </p:grpSpPr>
        <p:sp>
          <p:nvSpPr>
            <p:cNvPr id="6" name="Rectangle 5"/>
            <p:cNvSpPr/>
            <p:nvPr/>
          </p:nvSpPr>
          <p:spPr>
            <a:xfrm>
              <a:off x="893099" y="5452217"/>
              <a:ext cx="7498871" cy="103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147195" y="2358473"/>
              <a:ext cx="1097197" cy="6974217"/>
            </a:xfrm>
            <a:prstGeom prst="rect">
              <a:avLst/>
            </a:prstGeom>
            <a:noFill/>
          </p:spPr>
          <p:txBody>
            <a:bodyPr wrap="square" rtlCol="0">
              <a:spAutoFit/>
            </a:bodyPr>
            <a:lstStyle/>
            <a:p>
              <a:pPr>
                <a:lnSpc>
                  <a:spcPct val="215000"/>
                </a:lnSpc>
              </a:pPr>
              <a:r>
                <a:rPr lang="en-US" sz="1600" dirty="0"/>
                <a:t>0.980888</a:t>
              </a:r>
            </a:p>
            <a:p>
              <a:pPr>
                <a:lnSpc>
                  <a:spcPct val="215000"/>
                </a:lnSpc>
              </a:pPr>
              <a:r>
                <a:rPr lang="en-US" sz="1600" dirty="0" smtClean="0"/>
                <a:t>0.980500</a:t>
              </a:r>
              <a:endParaRPr lang="en-US" sz="1600" dirty="0"/>
            </a:p>
            <a:p>
              <a:pPr>
                <a:lnSpc>
                  <a:spcPct val="215000"/>
                </a:lnSpc>
              </a:pPr>
              <a:r>
                <a:rPr lang="en-US" sz="1600" dirty="0"/>
                <a:t>0.980113</a:t>
              </a:r>
            </a:p>
            <a:p>
              <a:pPr>
                <a:lnSpc>
                  <a:spcPct val="215000"/>
                </a:lnSpc>
              </a:pPr>
              <a:r>
                <a:rPr lang="en-US" sz="1600" dirty="0"/>
                <a:t>0.979725</a:t>
              </a:r>
            </a:p>
            <a:p>
              <a:pPr>
                <a:lnSpc>
                  <a:spcPct val="215000"/>
                </a:lnSpc>
              </a:pPr>
              <a:r>
                <a:rPr lang="en-US" sz="1600" dirty="0"/>
                <a:t>0.979338</a:t>
              </a:r>
            </a:p>
            <a:p>
              <a:pPr>
                <a:lnSpc>
                  <a:spcPct val="215000"/>
                </a:lnSpc>
              </a:pPr>
              <a:r>
                <a:rPr lang="en-US" sz="1600" dirty="0"/>
                <a:t>0.978952</a:t>
              </a:r>
            </a:p>
            <a:p>
              <a:pPr>
                <a:lnSpc>
                  <a:spcPct val="215000"/>
                </a:lnSpc>
              </a:pPr>
              <a:r>
                <a:rPr lang="en-US" sz="1600" dirty="0"/>
                <a:t>0.978565</a:t>
              </a:r>
            </a:p>
            <a:p>
              <a:pPr>
                <a:lnSpc>
                  <a:spcPct val="215000"/>
                </a:lnSpc>
              </a:pPr>
              <a:r>
                <a:rPr lang="en-US" sz="1600" dirty="0"/>
                <a:t>0.978179</a:t>
              </a:r>
            </a:p>
            <a:p>
              <a:pPr>
                <a:lnSpc>
                  <a:spcPct val="215000"/>
                </a:lnSpc>
              </a:pPr>
              <a:r>
                <a:rPr lang="en-US" sz="1600" dirty="0"/>
                <a:t>0.977794</a:t>
              </a:r>
            </a:p>
            <a:p>
              <a:pPr>
                <a:lnSpc>
                  <a:spcPct val="215000"/>
                </a:lnSpc>
              </a:pPr>
              <a:r>
                <a:rPr lang="en-US" sz="1600" dirty="0"/>
                <a:t>0.977408</a:t>
              </a:r>
            </a:p>
            <a:p>
              <a:pPr>
                <a:lnSpc>
                  <a:spcPct val="215000"/>
                </a:lnSpc>
              </a:pPr>
              <a:r>
                <a:rPr lang="en-US" sz="1600" dirty="0"/>
                <a:t>0.977023</a:t>
              </a:r>
            </a:p>
            <a:p>
              <a:pPr>
                <a:lnSpc>
                  <a:spcPct val="215000"/>
                </a:lnSpc>
              </a:pPr>
              <a:r>
                <a:rPr lang="en-US" sz="1600" dirty="0"/>
                <a:t>0.976638</a:t>
              </a:r>
            </a:p>
            <a:p>
              <a:pPr>
                <a:lnSpc>
                  <a:spcPct val="215000"/>
                </a:lnSpc>
              </a:pPr>
              <a:r>
                <a:rPr lang="en-US" sz="1600" dirty="0" smtClean="0"/>
                <a:t>0.976254</a:t>
              </a:r>
              <a:endParaRPr lang="en-US" sz="1600" dirty="0"/>
            </a:p>
          </p:txBody>
        </p:sp>
        <p:sp>
          <p:nvSpPr>
            <p:cNvPr id="5" name="TextBox 4"/>
            <p:cNvSpPr txBox="1"/>
            <p:nvPr/>
          </p:nvSpPr>
          <p:spPr>
            <a:xfrm>
              <a:off x="3777241" y="6377088"/>
              <a:ext cx="1856021" cy="369332"/>
            </a:xfrm>
            <a:prstGeom prst="rect">
              <a:avLst/>
            </a:prstGeom>
            <a:noFill/>
          </p:spPr>
          <p:txBody>
            <a:bodyPr wrap="none" rtlCol="0">
              <a:spAutoFit/>
            </a:bodyPr>
            <a:lstStyle/>
            <a:p>
              <a:r>
                <a:rPr lang="en-US" b="1" dirty="0" smtClean="0"/>
                <a:t>Wavelength (Å)</a:t>
              </a:r>
              <a:endParaRPr lang="en-US" b="1" dirty="0"/>
            </a:p>
          </p:txBody>
        </p:sp>
      </p:grpSp>
      <p:sp>
        <p:nvSpPr>
          <p:cNvPr id="8" name="TextBox 7"/>
          <p:cNvSpPr txBox="1"/>
          <p:nvPr/>
        </p:nvSpPr>
        <p:spPr>
          <a:xfrm>
            <a:off x="4365188" y="709805"/>
            <a:ext cx="3525324" cy="369332"/>
          </a:xfrm>
          <a:prstGeom prst="rect">
            <a:avLst/>
          </a:prstGeom>
          <a:solidFill>
            <a:schemeClr val="bg1"/>
          </a:solidFill>
        </p:spPr>
        <p:txBody>
          <a:bodyPr wrap="none" rtlCol="0">
            <a:spAutoFit/>
          </a:bodyPr>
          <a:lstStyle/>
          <a:p>
            <a:r>
              <a:rPr lang="en-US" dirty="0" smtClean="0">
                <a:solidFill>
                  <a:srgbClr val="CC6600"/>
                </a:solidFill>
              </a:rPr>
              <a:t>fluorescence = yield * absorption</a:t>
            </a:r>
            <a:endParaRPr lang="en-US" dirty="0">
              <a:solidFill>
                <a:srgbClr val="CC6600"/>
              </a:solidFill>
            </a:endParaRPr>
          </a:p>
        </p:txBody>
      </p:sp>
      <p:sp>
        <p:nvSpPr>
          <p:cNvPr id="9" name="TextBox 8"/>
          <p:cNvSpPr txBox="1"/>
          <p:nvPr/>
        </p:nvSpPr>
        <p:spPr>
          <a:xfrm>
            <a:off x="96401" y="5548045"/>
            <a:ext cx="1146468" cy="646331"/>
          </a:xfrm>
          <a:prstGeom prst="rect">
            <a:avLst/>
          </a:prstGeom>
          <a:noFill/>
        </p:spPr>
        <p:txBody>
          <a:bodyPr wrap="none" rtlCol="0">
            <a:spAutoFit/>
          </a:bodyPr>
          <a:lstStyle/>
          <a:p>
            <a:pPr algn="ctr"/>
            <a:r>
              <a:rPr lang="en-US" u="sng" dirty="0" smtClean="0"/>
              <a:t>12398.42</a:t>
            </a:r>
          </a:p>
          <a:p>
            <a:pPr algn="ctr"/>
            <a:r>
              <a:rPr lang="en-US" dirty="0" smtClean="0"/>
              <a:t>energy</a:t>
            </a:r>
            <a:endParaRPr lang="en-US" dirty="0"/>
          </a:p>
        </p:txBody>
      </p:sp>
      <p:cxnSp>
        <p:nvCxnSpPr>
          <p:cNvPr id="11" name="Elbow Connector 10"/>
          <p:cNvCxnSpPr/>
          <p:nvPr/>
        </p:nvCxnSpPr>
        <p:spPr>
          <a:xfrm flipV="1">
            <a:off x="-410966" y="2784298"/>
            <a:ext cx="9883739" cy="2208942"/>
          </a:xfrm>
          <a:prstGeom prst="bentConnector3">
            <a:avLst>
              <a:gd name="adj1" fmla="val 4199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6" presetClass="path" presetSubtype="0" accel="50000" decel="50000" fill="hold" nodeType="withEffect">
                                  <p:stCondLst>
                                    <p:cond delay="0"/>
                                  </p:stCondLst>
                                  <p:childTnLst>
                                    <p:animMotion origin="layout" path="M -3.88889E-6 -4.00185E-7 C -3.88889E-6 0.07379 0.00209 0.1337 0.00487 0.1337 C 0.00799 0.1337 0.00921 0.06708 0.00973 0.02683 L 0.01025 -0.02706 C 0.01059 -0.06731 0.01181 -0.1337 0.01546 -0.1337 C 0.01771 -0.1337 0.02049 -0.07402 0.02049 -4.00185E-7 C 0.02049 0.07379 0.01771 0.1337 0.01546 0.1337 C 0.01181 0.1337 0.01059 0.06708 0.01025 0.02683 L 0.00973 -0.02706 C 0.00921 -0.06731 0.00799 -0.1337 0.00487 -0.1337 C 0.00209 -0.1337 -3.88889E-6 -0.07402 -3.88889E-6 -4.00185E-7 Z " pathEditMode="relative" rAng="0" ptsTypes="ffFffffFfff">
                                      <p:cBhvr>
                                        <p:cTn id="20" dur="2000" fill="hold"/>
                                        <p:tgtEl>
                                          <p:spTgt spid="11"/>
                                        </p:tgtEl>
                                        <p:attrNameLst>
                                          <p:attrName>ppt_x</p:attrName>
                                          <p:attrName>ppt_y</p:attrName>
                                        </p:attrNameLst>
                                      </p:cBhvr>
                                      <p:rCtr x="1024" y="0"/>
                                    </p:animMotion>
                                  </p:childTnLst>
                                </p:cTn>
                              </p:par>
                              <p:par>
                                <p:cTn id="21" presetID="6" presetClass="emph" presetSubtype="0" fill="remove" nodeType="withEffect">
                                  <p:stCondLst>
                                    <p:cond delay="0"/>
                                  </p:stCondLst>
                                  <p:childTnLst>
                                    <p:animScale>
                                      <p:cBhvr>
                                        <p:cTn id="22" dur="13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grpSp>
        <p:nvGrpSpPr>
          <p:cNvPr id="23" name="Group 22"/>
          <p:cNvGrpSpPr/>
          <p:nvPr/>
        </p:nvGrpSpPr>
        <p:grpSpPr>
          <a:xfrm>
            <a:off x="2290273" y="1230402"/>
            <a:ext cx="1734796" cy="1200329"/>
            <a:chOff x="2290273" y="1230402"/>
            <a:chExt cx="1734796" cy="1200329"/>
          </a:xfrm>
        </p:grpSpPr>
        <p:cxnSp>
          <p:nvCxnSpPr>
            <p:cNvPr id="4" name="Straight Arrow Connector 3"/>
            <p:cNvCxnSpPr/>
            <p:nvPr/>
          </p:nvCxnSpPr>
          <p:spPr>
            <a:xfrm flipV="1">
              <a:off x="3449565" y="1401510"/>
              <a:ext cx="575504" cy="25637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0273" y="1230402"/>
              <a:ext cx="1159292" cy="1200329"/>
            </a:xfrm>
            <a:prstGeom prst="rect">
              <a:avLst/>
            </a:prstGeom>
            <a:noFill/>
          </p:spPr>
          <p:txBody>
            <a:bodyPr wrap="none" rtlCol="0">
              <a:spAutoFit/>
            </a:bodyPr>
            <a:lstStyle/>
            <a:p>
              <a:r>
                <a:rPr lang="en-US" dirty="0"/>
                <a:t>m</a:t>
              </a:r>
              <a:r>
                <a:rPr lang="en-US" dirty="0" smtClean="0"/>
                <a:t>aximize</a:t>
              </a:r>
            </a:p>
            <a:p>
              <a:r>
                <a:rPr lang="en-US" dirty="0"/>
                <a:t>a</a:t>
              </a:r>
              <a:r>
                <a:rPr lang="en-US" dirty="0" smtClean="0"/>
                <a:t>bsolute</a:t>
              </a:r>
            </a:p>
            <a:p>
              <a:r>
                <a:rPr lang="en-US" dirty="0" smtClean="0"/>
                <a:t>value of</a:t>
              </a:r>
            </a:p>
            <a:p>
              <a:r>
                <a:rPr lang="en-US" dirty="0" err="1" smtClean="0"/>
                <a:t>fpp</a:t>
              </a:r>
              <a:endParaRPr lang="en-US" dirty="0"/>
            </a:p>
          </p:txBody>
        </p:sp>
      </p:grpSp>
      <p:grpSp>
        <p:nvGrpSpPr>
          <p:cNvPr id="24" name="Group 23"/>
          <p:cNvGrpSpPr/>
          <p:nvPr/>
        </p:nvGrpSpPr>
        <p:grpSpPr>
          <a:xfrm>
            <a:off x="2085174" y="1401512"/>
            <a:ext cx="2358639" cy="4477995"/>
            <a:chOff x="2085174" y="1401512"/>
            <a:chExt cx="2358639" cy="4477995"/>
          </a:xfrm>
        </p:grpSpPr>
        <p:sp>
          <p:nvSpPr>
            <p:cNvPr id="11" name="TextBox 10"/>
            <p:cNvSpPr txBox="1"/>
            <p:nvPr/>
          </p:nvSpPr>
          <p:spPr>
            <a:xfrm>
              <a:off x="2085174" y="2476897"/>
              <a:ext cx="1193596" cy="923330"/>
            </a:xfrm>
            <a:prstGeom prst="rect">
              <a:avLst/>
            </a:prstGeom>
            <a:noFill/>
          </p:spPr>
          <p:txBody>
            <a:bodyPr wrap="none" rtlCol="0">
              <a:spAutoFit/>
            </a:bodyPr>
            <a:lstStyle/>
            <a:p>
              <a:r>
                <a:rPr lang="en-US" dirty="0" smtClean="0"/>
                <a:t>maximize</a:t>
              </a:r>
            </a:p>
            <a:p>
              <a:r>
                <a:rPr lang="en-US" dirty="0"/>
                <a:t>d</a:t>
              </a:r>
              <a:r>
                <a:rPr lang="en-US" dirty="0" smtClean="0"/>
                <a:t>ifference</a:t>
              </a:r>
            </a:p>
            <a:p>
              <a:r>
                <a:rPr lang="en-US" dirty="0"/>
                <a:t>i</a:t>
              </a:r>
              <a:r>
                <a:rPr lang="en-US" dirty="0" smtClean="0"/>
                <a:t>n </a:t>
              </a:r>
              <a:r>
                <a:rPr lang="en-US" dirty="0" err="1" smtClean="0"/>
                <a:t>fp</a:t>
              </a:r>
              <a:endParaRPr lang="en-US" dirty="0"/>
            </a:p>
          </p:txBody>
        </p:sp>
        <p:cxnSp>
          <p:nvCxnSpPr>
            <p:cNvPr id="12" name="Straight Arrow Connector 11"/>
            <p:cNvCxnSpPr>
              <a:stCxn id="11" idx="3"/>
            </p:cNvCxnSpPr>
            <p:nvPr/>
          </p:nvCxnSpPr>
          <p:spPr>
            <a:xfrm flipV="1">
              <a:off x="3278770" y="1401512"/>
              <a:ext cx="1165043" cy="1537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8770" y="2938562"/>
              <a:ext cx="455742" cy="2940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cxnSp>
        <p:nvCxnSpPr>
          <p:cNvPr id="21" name="Straight Connector 20"/>
          <p:cNvCxnSpPr/>
          <p:nvPr/>
        </p:nvCxnSpPr>
        <p:spPr>
          <a:xfrm>
            <a:off x="4187439"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6" presetClass="path" presetSubtype="0" repeatCount="indefinite" fill="hold" nodeType="withEffect">
                                  <p:stCondLst>
                                    <p:cond delay="0"/>
                                  </p:stCondLst>
                                  <p:childTnLst>
                                    <p:animMotion origin="layout" path="M -0.07205 0.01318 C -0.07205 0.0148 -0.05643 0.01642 -0.03698 0.01642 C -0.01407 0.01642 -0.00591 0.0148 -0.00243 0.01387 L 0.00121 0.01249 C 0.00468 0.01156 0.01336 0.01017 0.03923 0.01017 C 0.05573 0.01017 0.07465 0.01156 0.07465 0.01318 C 0.07465 0.0148 0.05573 0.01642 0.03923 0.01642 C 0.01336 0.01642 0.00468 0.0148 0.00121 0.01387 L -0.00243 0.01249 C -0.00591 0.01156 -0.01407 0.01017 -0.03698 0.01017 C -0.05643 0.01017 -0.07205 0.01156 -0.07205 0.01318 Z " pathEditMode="relative" rAng="0" ptsTypes="ffFffffFfff">
                                      <p:cBhvr>
                                        <p:cTn id="22" dur="5000" fill="hold"/>
                                        <p:tgtEl>
                                          <p:spTgt spid="21"/>
                                        </p:tgtEl>
                                        <p:attrNameLst>
                                          <p:attrName>ppt_x</p:attrName>
                                          <p:attrName>ppt_y</p:attrName>
                                        </p:attrNameLst>
                                      </p:cBhvr>
                                      <p:rCtr x="7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4</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3365"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0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smtClean="0"/>
              <a:t>3-wavelength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4606184"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579826" cy="584775"/>
          </a:xfrm>
          <a:prstGeom prst="rect">
            <a:avLst/>
          </a:prstGeom>
          <a:noFill/>
        </p:spPr>
        <p:txBody>
          <a:bodyPr wrap="none" rtlCol="0">
            <a:spAutoFit/>
          </a:bodyPr>
          <a:lstStyle/>
          <a:p>
            <a:r>
              <a:rPr lang="en-US" sz="3200" dirty="0" smtClean="0"/>
              <a:t>1-wavelength </a:t>
            </a:r>
            <a:r>
              <a:rPr lang="en-US" sz="3200" dirty="0"/>
              <a:t>S</a:t>
            </a:r>
            <a:r>
              <a:rPr lang="en-US" sz="3200" dirty="0" smtClean="0"/>
              <a:t>AD</a:t>
            </a:r>
            <a:endParaRPr lang="en-US" sz="3200" dirty="0"/>
          </a:p>
        </p:txBody>
      </p:sp>
      <p:cxnSp>
        <p:nvCxnSpPr>
          <p:cNvPr id="16" name="Straight Connector 15"/>
          <p:cNvCxnSpPr/>
          <p:nvPr/>
        </p:nvCxnSpPr>
        <p:spPr>
          <a:xfrm>
            <a:off x="416037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5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1709158" y="111094"/>
            <a:ext cx="5581977" cy="584775"/>
          </a:xfrm>
          <a:prstGeom prst="rect">
            <a:avLst/>
          </a:prstGeom>
          <a:noFill/>
        </p:spPr>
        <p:txBody>
          <a:bodyPr wrap="none" rtlCol="0">
            <a:spAutoFit/>
          </a:bodyPr>
          <a:lstStyle/>
          <a:p>
            <a:r>
              <a:rPr lang="en-US" sz="3200" dirty="0"/>
              <a:t>2</a:t>
            </a:r>
            <a:r>
              <a:rPr lang="en-US" sz="3200" dirty="0" smtClean="0"/>
              <a:t>-wavelength metal validation</a:t>
            </a:r>
            <a:endParaRPr lang="en-US" sz="3200" dirty="0"/>
          </a:p>
        </p:txBody>
      </p:sp>
      <p:cxnSp>
        <p:nvCxnSpPr>
          <p:cNvPr id="13" name="Straight Connector 12"/>
          <p:cNvCxnSpPr/>
          <p:nvPr/>
        </p:nvCxnSpPr>
        <p:spPr>
          <a:xfrm>
            <a:off x="415325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9425"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027" y="4845466"/>
            <a:ext cx="1313180" cy="1200329"/>
          </a:xfrm>
          <a:prstGeom prst="rect">
            <a:avLst/>
          </a:prstGeom>
          <a:noFill/>
        </p:spPr>
        <p:txBody>
          <a:bodyPr wrap="none" rtlCol="0">
            <a:spAutoFit/>
          </a:bodyPr>
          <a:lstStyle/>
          <a:p>
            <a:r>
              <a:rPr lang="en-US" dirty="0" smtClean="0"/>
              <a:t>phased</a:t>
            </a:r>
          </a:p>
          <a:p>
            <a:r>
              <a:rPr lang="en-US" dirty="0" smtClean="0"/>
              <a:t>anomalous</a:t>
            </a:r>
          </a:p>
          <a:p>
            <a:r>
              <a:rPr lang="en-US" dirty="0"/>
              <a:t>d</a:t>
            </a:r>
            <a:r>
              <a:rPr lang="en-US" dirty="0" smtClean="0"/>
              <a:t>ifference</a:t>
            </a:r>
          </a:p>
          <a:p>
            <a:r>
              <a:rPr lang="en-US" dirty="0" smtClean="0"/>
              <a:t>Fourier</a:t>
            </a:r>
          </a:p>
        </p:txBody>
      </p:sp>
    </p:spTree>
    <p:extLst>
      <p:ext uri="{BB962C8B-B14F-4D97-AF65-F5344CB8AC3E}">
        <p14:creationId xmlns:p14="http://schemas.microsoft.com/office/powerpoint/2010/main" val="18387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000000"/>
                </a:solidFill>
                <a:latin typeface="Aria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solidFill>
                  <a:srgbClr val="000000"/>
                </a:solidFill>
                <a:latin typeface="Aria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Aria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568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2523560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4400">
                <a:solidFill>
                  <a:srgbClr val="000000"/>
                </a:solidFill>
                <a:latin typeface="Arial"/>
              </a:rPr>
              <a:t>accelerating charges</a:t>
            </a:r>
          </a:p>
          <a:p>
            <a:pPr algn="ctr"/>
            <a:r>
              <a:rPr lang="en-US" sz="4400">
                <a:solidFill>
                  <a:srgbClr val="000000"/>
                </a:solidFill>
                <a:latin typeface="Arial"/>
              </a:rPr>
              <a:t> make </a:t>
            </a:r>
          </a:p>
          <a:p>
            <a:pPr algn="ctr"/>
            <a:r>
              <a:rPr lang="en-US" sz="4400">
                <a:solidFill>
                  <a:srgbClr val="000000"/>
                </a:solidFill>
                <a:latin typeface="Arial"/>
              </a:rPr>
              <a:t>electromagnetic waves</a:t>
            </a:r>
          </a:p>
          <a:p>
            <a:pPr algn="ctr"/>
            <a:r>
              <a:rPr lang="en-US" sz="4400">
                <a:solidFill>
                  <a:srgbClr val="000000"/>
                </a:solidFill>
                <a:latin typeface="Arial"/>
              </a:rPr>
              <a:t>(light)</a:t>
            </a:r>
          </a:p>
        </p:txBody>
      </p:sp>
    </p:spTree>
    <p:extLst>
      <p:ext uri="{BB962C8B-B14F-4D97-AF65-F5344CB8AC3E}">
        <p14:creationId xmlns:p14="http://schemas.microsoft.com/office/powerpoint/2010/main" val="2316926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14" name="TextBox 13"/>
            <p:cNvSpPr txBox="1"/>
            <p:nvPr/>
          </p:nvSpPr>
          <p:spPr>
            <a:xfrm>
              <a:off x="6814477" y="4004391"/>
              <a:ext cx="979755"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X-rays !</a:t>
              </a:r>
              <a:endParaRPr lang="en-US" dirty="0">
                <a:solidFill>
                  <a:srgbClr val="000000"/>
                </a:solidFill>
                <a:latin typeface="Aria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8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2x X-rays !</a:t>
            </a:r>
            <a:endParaRPr lang="en-US" dirty="0">
              <a:solidFill>
                <a:srgbClr val="000000"/>
              </a:solidFill>
              <a:latin typeface="Arial"/>
            </a:endParaRPr>
          </a:p>
        </p:txBody>
      </p:sp>
    </p:spTree>
    <p:extLst>
      <p:ext uri="{BB962C8B-B14F-4D97-AF65-F5344CB8AC3E}">
        <p14:creationId xmlns:p14="http://schemas.microsoft.com/office/powerpoint/2010/main" val="26080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8x X-rays !</a:t>
            </a:r>
            <a:endParaRPr lang="en-US" dirty="0">
              <a:solidFill>
                <a:srgbClr val="000000"/>
              </a:solidFill>
              <a:latin typeface="Arial"/>
            </a:endParaRPr>
          </a:p>
        </p:txBody>
      </p:sp>
    </p:spTree>
    <p:extLst>
      <p:ext uri="{BB962C8B-B14F-4D97-AF65-F5344CB8AC3E}">
        <p14:creationId xmlns:p14="http://schemas.microsoft.com/office/powerpoint/2010/main" val="8087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&gt; 8x X-rays !</a:t>
            </a:r>
            <a:endParaRPr lang="en-US" dirty="0">
              <a:solidFill>
                <a:srgbClr val="000000"/>
              </a:solidFill>
              <a:latin typeface="Aria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6523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6805585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a:t>
            </a:r>
            <a:r>
              <a:rPr lang="en-US" dirty="0" err="1" smtClean="0"/>
              <a:t>Undulator</a:t>
            </a:r>
            <a:endParaRPr lang="en-US" dirty="0"/>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224459"/>
            <a:ext cx="1479892" cy="646331"/>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same X-rays</a:t>
            </a:r>
          </a:p>
          <a:p>
            <a:pPr fontAlgn="auto">
              <a:spcBef>
                <a:spcPts val="0"/>
              </a:spcBef>
              <a:spcAft>
                <a:spcPts val="0"/>
              </a:spcAft>
            </a:pPr>
            <a:r>
              <a:rPr lang="en-US" dirty="0">
                <a:solidFill>
                  <a:srgbClr val="000000"/>
                </a:solidFill>
                <a:latin typeface="Arial"/>
              </a:rPr>
              <a:t>s</a:t>
            </a:r>
            <a:r>
              <a:rPr lang="en-US" dirty="0" smtClean="0">
                <a:solidFill>
                  <a:srgbClr val="000000"/>
                </a:solidFill>
                <a:latin typeface="Arial"/>
              </a:rPr>
              <a:t>hort pulse</a:t>
            </a:r>
            <a:endParaRPr lang="en-US" dirty="0">
              <a:solidFill>
                <a:srgbClr val="000000"/>
              </a:solidFill>
              <a:latin typeface="Arial"/>
            </a:endParaRPr>
          </a:p>
        </p:txBody>
      </p:sp>
      <p:grpSp>
        <p:nvGrpSpPr>
          <p:cNvPr id="32" name="Group 31"/>
          <p:cNvGrpSpPr/>
          <p:nvPr/>
        </p:nvGrpSpPr>
        <p:grpSpPr>
          <a:xfrm>
            <a:off x="-6376671" y="2232341"/>
            <a:ext cx="7299113" cy="1394141"/>
            <a:chOff x="1152193" y="2336440"/>
            <a:chExt cx="7299113" cy="1394141"/>
          </a:xfrm>
        </p:grpSpPr>
        <p:sp>
          <p:nvSpPr>
            <p:cNvPr id="33" name="Can 32"/>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4" name="Can 33"/>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5" name="Can 3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6" name="Can 35"/>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7" name="Can 36"/>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8" name="Can 37"/>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9" name="Can 38"/>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0" name="Can 3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grpSp>
        <p:nvGrpSpPr>
          <p:cNvPr id="41" name="Group 40"/>
          <p:cNvGrpSpPr/>
          <p:nvPr/>
        </p:nvGrpSpPr>
        <p:grpSpPr>
          <a:xfrm>
            <a:off x="-6403133" y="4351989"/>
            <a:ext cx="7299108" cy="1378039"/>
            <a:chOff x="692691" y="4485068"/>
            <a:chExt cx="7299108" cy="1378039"/>
          </a:xfrm>
        </p:grpSpPr>
        <p:sp>
          <p:nvSpPr>
            <p:cNvPr id="42" name="Can 41"/>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3" name="Can 42"/>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4" name="Can 4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5" name="Can 44"/>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6" name="Can 45"/>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7" name="Can 46"/>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8" name="Can 47"/>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9" name="Can 4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sp>
        <p:nvSpPr>
          <p:cNvPr id="3" name="Oval 2"/>
          <p:cNvSpPr/>
          <p:nvPr/>
        </p:nvSpPr>
        <p:spPr>
          <a:xfrm>
            <a:off x="309949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1636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93323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5010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697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03175" y="3609444"/>
            <a:ext cx="5785806" cy="701165"/>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64 w 10000"/>
              <a:gd name="connsiteY3" fmla="*/ 1228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72"/>
              <a:gd name="connsiteX1" fmla="*/ 1075 w 10000"/>
              <a:gd name="connsiteY1" fmla="*/ 749 h 34172"/>
              <a:gd name="connsiteX2" fmla="*/ 2170 w 10000"/>
              <a:gd name="connsiteY2" fmla="*/ 32466 h 34172"/>
              <a:gd name="connsiteX3" fmla="*/ 3364 w 10000"/>
              <a:gd name="connsiteY3" fmla="*/ 1228 h 34172"/>
              <a:gd name="connsiteX4" fmla="*/ 4476 w 10000"/>
              <a:gd name="connsiteY4" fmla="*/ 34172 h 34172"/>
              <a:gd name="connsiteX5" fmla="*/ 5665 w 10000"/>
              <a:gd name="connsiteY5" fmla="*/ 2022 h 34172"/>
              <a:gd name="connsiteX6" fmla="*/ 6821 w 10000"/>
              <a:gd name="connsiteY6" fmla="*/ 27976 h 34172"/>
              <a:gd name="connsiteX7" fmla="*/ 7944 w 10000"/>
              <a:gd name="connsiteY7" fmla="*/ 26 h 34172"/>
              <a:gd name="connsiteX8" fmla="*/ 9018 w 10000"/>
              <a:gd name="connsiteY8" fmla="*/ 33966 h 34172"/>
              <a:gd name="connsiteX9" fmla="*/ 10000 w 10000"/>
              <a:gd name="connsiteY9" fmla="*/ 14904 h 34172"/>
              <a:gd name="connsiteX0" fmla="*/ 0 w 10000"/>
              <a:gd name="connsiteY0" fmla="*/ 14266 h 34438"/>
              <a:gd name="connsiteX1" fmla="*/ 1075 w 10000"/>
              <a:gd name="connsiteY1" fmla="*/ 1014 h 34438"/>
              <a:gd name="connsiteX2" fmla="*/ 2170 w 10000"/>
              <a:gd name="connsiteY2" fmla="*/ 32731 h 34438"/>
              <a:gd name="connsiteX3" fmla="*/ 3364 w 10000"/>
              <a:gd name="connsiteY3" fmla="*/ 1493 h 34438"/>
              <a:gd name="connsiteX4" fmla="*/ 4476 w 10000"/>
              <a:gd name="connsiteY4" fmla="*/ 34437 h 34438"/>
              <a:gd name="connsiteX5" fmla="*/ 5665 w 10000"/>
              <a:gd name="connsiteY5" fmla="*/ 26 h 34438"/>
              <a:gd name="connsiteX6" fmla="*/ 6821 w 10000"/>
              <a:gd name="connsiteY6" fmla="*/ 28241 h 34438"/>
              <a:gd name="connsiteX7" fmla="*/ 7944 w 10000"/>
              <a:gd name="connsiteY7" fmla="*/ 291 h 34438"/>
              <a:gd name="connsiteX8" fmla="*/ 9018 w 10000"/>
              <a:gd name="connsiteY8" fmla="*/ 34231 h 34438"/>
              <a:gd name="connsiteX9" fmla="*/ 10000 w 10000"/>
              <a:gd name="connsiteY9" fmla="*/ 15169 h 34438"/>
              <a:gd name="connsiteX0" fmla="*/ 0 w 10000"/>
              <a:gd name="connsiteY0" fmla="*/ 14241 h 34413"/>
              <a:gd name="connsiteX1" fmla="*/ 1075 w 10000"/>
              <a:gd name="connsiteY1" fmla="*/ 989 h 34413"/>
              <a:gd name="connsiteX2" fmla="*/ 2170 w 10000"/>
              <a:gd name="connsiteY2" fmla="*/ 32706 h 34413"/>
              <a:gd name="connsiteX3" fmla="*/ 3364 w 10000"/>
              <a:gd name="connsiteY3" fmla="*/ 1468 h 34413"/>
              <a:gd name="connsiteX4" fmla="*/ 4476 w 10000"/>
              <a:gd name="connsiteY4" fmla="*/ 34412 h 34413"/>
              <a:gd name="connsiteX5" fmla="*/ 5665 w 10000"/>
              <a:gd name="connsiteY5" fmla="*/ 1 h 34413"/>
              <a:gd name="connsiteX6" fmla="*/ 6810 w 10000"/>
              <a:gd name="connsiteY6" fmla="*/ 34096 h 34413"/>
              <a:gd name="connsiteX7" fmla="*/ 7944 w 10000"/>
              <a:gd name="connsiteY7" fmla="*/ 266 h 34413"/>
              <a:gd name="connsiteX8" fmla="*/ 9018 w 10000"/>
              <a:gd name="connsiteY8" fmla="*/ 34206 h 34413"/>
              <a:gd name="connsiteX9" fmla="*/ 10000 w 10000"/>
              <a:gd name="connsiteY9" fmla="*/ 15144 h 34413"/>
              <a:gd name="connsiteX0" fmla="*/ 0 w 10000"/>
              <a:gd name="connsiteY0" fmla="*/ 14241 h 34853"/>
              <a:gd name="connsiteX1" fmla="*/ 1075 w 10000"/>
              <a:gd name="connsiteY1" fmla="*/ 989 h 34853"/>
              <a:gd name="connsiteX2" fmla="*/ 2170 w 10000"/>
              <a:gd name="connsiteY2" fmla="*/ 32706 h 34853"/>
              <a:gd name="connsiteX3" fmla="*/ 3364 w 10000"/>
              <a:gd name="connsiteY3" fmla="*/ 1468 h 34853"/>
              <a:gd name="connsiteX4" fmla="*/ 4476 w 10000"/>
              <a:gd name="connsiteY4" fmla="*/ 34412 h 34853"/>
              <a:gd name="connsiteX5" fmla="*/ 5665 w 10000"/>
              <a:gd name="connsiteY5" fmla="*/ 1 h 34853"/>
              <a:gd name="connsiteX6" fmla="*/ 6810 w 10000"/>
              <a:gd name="connsiteY6" fmla="*/ 34096 h 34853"/>
              <a:gd name="connsiteX7" fmla="*/ 7944 w 10000"/>
              <a:gd name="connsiteY7" fmla="*/ 266 h 34853"/>
              <a:gd name="connsiteX8" fmla="*/ 9018 w 10000"/>
              <a:gd name="connsiteY8" fmla="*/ 34658 h 34853"/>
              <a:gd name="connsiteX9" fmla="*/ 10000 w 10000"/>
              <a:gd name="connsiteY9" fmla="*/ 15144 h 34853"/>
              <a:gd name="connsiteX0" fmla="*/ 0 w 10033"/>
              <a:gd name="connsiteY0" fmla="*/ 35498 h 35498"/>
              <a:gd name="connsiteX1" fmla="*/ 1108 w 10033"/>
              <a:gd name="connsiteY1" fmla="*/ 989 h 35498"/>
              <a:gd name="connsiteX2" fmla="*/ 2203 w 10033"/>
              <a:gd name="connsiteY2" fmla="*/ 32706 h 35498"/>
              <a:gd name="connsiteX3" fmla="*/ 3397 w 10033"/>
              <a:gd name="connsiteY3" fmla="*/ 1468 h 35498"/>
              <a:gd name="connsiteX4" fmla="*/ 4509 w 10033"/>
              <a:gd name="connsiteY4" fmla="*/ 34412 h 35498"/>
              <a:gd name="connsiteX5" fmla="*/ 5698 w 10033"/>
              <a:gd name="connsiteY5" fmla="*/ 1 h 35498"/>
              <a:gd name="connsiteX6" fmla="*/ 6843 w 10033"/>
              <a:gd name="connsiteY6" fmla="*/ 34096 h 35498"/>
              <a:gd name="connsiteX7" fmla="*/ 7977 w 10033"/>
              <a:gd name="connsiteY7" fmla="*/ 266 h 35498"/>
              <a:gd name="connsiteX8" fmla="*/ 9051 w 10033"/>
              <a:gd name="connsiteY8" fmla="*/ 34658 h 35498"/>
              <a:gd name="connsiteX9" fmla="*/ 10033 w 10033"/>
              <a:gd name="connsiteY9" fmla="*/ 15144 h 35498"/>
              <a:gd name="connsiteX0" fmla="*/ 0 w 8925"/>
              <a:gd name="connsiteY0" fmla="*/ 989 h 34853"/>
              <a:gd name="connsiteX1" fmla="*/ 1095 w 8925"/>
              <a:gd name="connsiteY1" fmla="*/ 32706 h 34853"/>
              <a:gd name="connsiteX2" fmla="*/ 2289 w 8925"/>
              <a:gd name="connsiteY2" fmla="*/ 1468 h 34853"/>
              <a:gd name="connsiteX3" fmla="*/ 3401 w 8925"/>
              <a:gd name="connsiteY3" fmla="*/ 34412 h 34853"/>
              <a:gd name="connsiteX4" fmla="*/ 4590 w 8925"/>
              <a:gd name="connsiteY4" fmla="*/ 1 h 34853"/>
              <a:gd name="connsiteX5" fmla="*/ 5735 w 8925"/>
              <a:gd name="connsiteY5" fmla="*/ 34096 h 34853"/>
              <a:gd name="connsiteX6" fmla="*/ 6869 w 8925"/>
              <a:gd name="connsiteY6" fmla="*/ 266 h 34853"/>
              <a:gd name="connsiteX7" fmla="*/ 7943 w 8925"/>
              <a:gd name="connsiteY7" fmla="*/ 34658 h 34853"/>
              <a:gd name="connsiteX8" fmla="*/ 8925 w 8925"/>
              <a:gd name="connsiteY8" fmla="*/ 15144 h 34853"/>
              <a:gd name="connsiteX0" fmla="*/ 0 w 10000"/>
              <a:gd name="connsiteY0" fmla="*/ 603 h 10319"/>
              <a:gd name="connsiteX1" fmla="*/ 2565 w 10000"/>
              <a:gd name="connsiteY1" fmla="*/ 740 h 10319"/>
              <a:gd name="connsiteX2" fmla="*/ 3811 w 10000"/>
              <a:gd name="connsiteY2" fmla="*/ 10192 h 10319"/>
              <a:gd name="connsiteX3" fmla="*/ 5143 w 10000"/>
              <a:gd name="connsiteY3" fmla="*/ 319 h 10319"/>
              <a:gd name="connsiteX4" fmla="*/ 6426 w 10000"/>
              <a:gd name="connsiteY4" fmla="*/ 10102 h 10319"/>
              <a:gd name="connsiteX5" fmla="*/ 7696 w 10000"/>
              <a:gd name="connsiteY5" fmla="*/ 395 h 10319"/>
              <a:gd name="connsiteX6" fmla="*/ 8900 w 10000"/>
              <a:gd name="connsiteY6" fmla="*/ 10263 h 10319"/>
              <a:gd name="connsiteX7" fmla="*/ 10000 w 10000"/>
              <a:gd name="connsiteY7" fmla="*/ 4664 h 10319"/>
              <a:gd name="connsiteX0" fmla="*/ 0 w 7435"/>
              <a:gd name="connsiteY0" fmla="*/ 422 h 10001"/>
              <a:gd name="connsiteX1" fmla="*/ 1246 w 7435"/>
              <a:gd name="connsiteY1" fmla="*/ 9874 h 10001"/>
              <a:gd name="connsiteX2" fmla="*/ 2578 w 7435"/>
              <a:gd name="connsiteY2" fmla="*/ 1 h 10001"/>
              <a:gd name="connsiteX3" fmla="*/ 3861 w 7435"/>
              <a:gd name="connsiteY3" fmla="*/ 9784 h 10001"/>
              <a:gd name="connsiteX4" fmla="*/ 5131 w 7435"/>
              <a:gd name="connsiteY4" fmla="*/ 77 h 10001"/>
              <a:gd name="connsiteX5" fmla="*/ 6335 w 7435"/>
              <a:gd name="connsiteY5" fmla="*/ 9945 h 10001"/>
              <a:gd name="connsiteX6" fmla="*/ 7435 w 7435"/>
              <a:gd name="connsiteY6" fmla="*/ 4346 h 10001"/>
              <a:gd name="connsiteX0" fmla="*/ 135 w 10135"/>
              <a:gd name="connsiteY0" fmla="*/ 673 h 10251"/>
              <a:gd name="connsiteX1" fmla="*/ 120 w 10135"/>
              <a:gd name="connsiteY1" fmla="*/ 707 h 10251"/>
              <a:gd name="connsiteX2" fmla="*/ 1811 w 10135"/>
              <a:gd name="connsiteY2" fmla="*/ 10124 h 10251"/>
              <a:gd name="connsiteX3" fmla="*/ 3602 w 10135"/>
              <a:gd name="connsiteY3" fmla="*/ 252 h 10251"/>
              <a:gd name="connsiteX4" fmla="*/ 5328 w 10135"/>
              <a:gd name="connsiteY4" fmla="*/ 10034 h 10251"/>
              <a:gd name="connsiteX5" fmla="*/ 7036 w 10135"/>
              <a:gd name="connsiteY5" fmla="*/ 328 h 10251"/>
              <a:gd name="connsiteX6" fmla="*/ 8656 w 10135"/>
              <a:gd name="connsiteY6" fmla="*/ 10195 h 10251"/>
              <a:gd name="connsiteX7" fmla="*/ 10135 w 10135"/>
              <a:gd name="connsiteY7" fmla="*/ 4597 h 10251"/>
              <a:gd name="connsiteX0" fmla="*/ 653 w 10653"/>
              <a:gd name="connsiteY0" fmla="*/ 422 h 10000"/>
              <a:gd name="connsiteX1" fmla="*/ 54 w 10653"/>
              <a:gd name="connsiteY1" fmla="*/ 2013 h 10000"/>
              <a:gd name="connsiteX2" fmla="*/ 2329 w 10653"/>
              <a:gd name="connsiteY2" fmla="*/ 9873 h 10000"/>
              <a:gd name="connsiteX3" fmla="*/ 4120 w 10653"/>
              <a:gd name="connsiteY3" fmla="*/ 1 h 10000"/>
              <a:gd name="connsiteX4" fmla="*/ 5846 w 10653"/>
              <a:gd name="connsiteY4" fmla="*/ 9783 h 10000"/>
              <a:gd name="connsiteX5" fmla="*/ 7554 w 10653"/>
              <a:gd name="connsiteY5" fmla="*/ 77 h 10000"/>
              <a:gd name="connsiteX6" fmla="*/ 9174 w 10653"/>
              <a:gd name="connsiteY6" fmla="*/ 9944 h 10000"/>
              <a:gd name="connsiteX7" fmla="*/ 10653 w 10653"/>
              <a:gd name="connsiteY7" fmla="*/ 4346 h 10000"/>
              <a:gd name="connsiteX0" fmla="*/ 1 w 10851"/>
              <a:gd name="connsiteY0" fmla="*/ 5742 h 10000"/>
              <a:gd name="connsiteX1" fmla="*/ 252 w 10851"/>
              <a:gd name="connsiteY1" fmla="*/ 2013 h 10000"/>
              <a:gd name="connsiteX2" fmla="*/ 2527 w 10851"/>
              <a:gd name="connsiteY2" fmla="*/ 9873 h 10000"/>
              <a:gd name="connsiteX3" fmla="*/ 4318 w 10851"/>
              <a:gd name="connsiteY3" fmla="*/ 1 h 10000"/>
              <a:gd name="connsiteX4" fmla="*/ 6044 w 10851"/>
              <a:gd name="connsiteY4" fmla="*/ 9783 h 10000"/>
              <a:gd name="connsiteX5" fmla="*/ 7752 w 10851"/>
              <a:gd name="connsiteY5" fmla="*/ 77 h 10000"/>
              <a:gd name="connsiteX6" fmla="*/ 9372 w 10851"/>
              <a:gd name="connsiteY6" fmla="*/ 9944 h 10000"/>
              <a:gd name="connsiteX7" fmla="*/ 10851 w 10851"/>
              <a:gd name="connsiteY7" fmla="*/ 4346 h 10000"/>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67 w 10917"/>
              <a:gd name="connsiteY0" fmla="*/ 6024 h 10282"/>
              <a:gd name="connsiteX1" fmla="*/ 935 w 10917"/>
              <a:gd name="connsiteY1" fmla="*/ 89 h 10282"/>
              <a:gd name="connsiteX2" fmla="*/ 2593 w 10917"/>
              <a:gd name="connsiteY2" fmla="*/ 10155 h 10282"/>
              <a:gd name="connsiteX3" fmla="*/ 4384 w 10917"/>
              <a:gd name="connsiteY3" fmla="*/ 283 h 10282"/>
              <a:gd name="connsiteX4" fmla="*/ 6110 w 10917"/>
              <a:gd name="connsiteY4" fmla="*/ 10065 h 10282"/>
              <a:gd name="connsiteX5" fmla="*/ 7818 w 10917"/>
              <a:gd name="connsiteY5" fmla="*/ 359 h 10282"/>
              <a:gd name="connsiteX6" fmla="*/ 9438 w 10917"/>
              <a:gd name="connsiteY6" fmla="*/ 10226 h 10282"/>
              <a:gd name="connsiteX7" fmla="*/ 10917 w 10917"/>
              <a:gd name="connsiteY7" fmla="*/ 4628 h 10282"/>
              <a:gd name="connsiteX0" fmla="*/ 154 w 11004"/>
              <a:gd name="connsiteY0" fmla="*/ 5949 h 10207"/>
              <a:gd name="connsiteX1" fmla="*/ 1022 w 11004"/>
              <a:gd name="connsiteY1" fmla="*/ 14 h 10207"/>
              <a:gd name="connsiteX2" fmla="*/ 2680 w 11004"/>
              <a:gd name="connsiteY2" fmla="*/ 10080 h 10207"/>
              <a:gd name="connsiteX3" fmla="*/ 4471 w 11004"/>
              <a:gd name="connsiteY3" fmla="*/ 208 h 10207"/>
              <a:gd name="connsiteX4" fmla="*/ 6197 w 11004"/>
              <a:gd name="connsiteY4" fmla="*/ 9990 h 10207"/>
              <a:gd name="connsiteX5" fmla="*/ 7905 w 11004"/>
              <a:gd name="connsiteY5" fmla="*/ 284 h 10207"/>
              <a:gd name="connsiteX6" fmla="*/ 9525 w 11004"/>
              <a:gd name="connsiteY6" fmla="*/ 10151 h 10207"/>
              <a:gd name="connsiteX7" fmla="*/ 11004 w 11004"/>
              <a:gd name="connsiteY7" fmla="*/ 4553 h 10207"/>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584"/>
              <a:gd name="connsiteY0" fmla="*/ 3760 h 10354"/>
              <a:gd name="connsiteX1" fmla="*/ 602 w 10584"/>
              <a:gd name="connsiteY1" fmla="*/ 161 h 10354"/>
              <a:gd name="connsiteX2" fmla="*/ 2260 w 10584"/>
              <a:gd name="connsiteY2" fmla="*/ 10227 h 10354"/>
              <a:gd name="connsiteX3" fmla="*/ 4051 w 10584"/>
              <a:gd name="connsiteY3" fmla="*/ 355 h 10354"/>
              <a:gd name="connsiteX4" fmla="*/ 5777 w 10584"/>
              <a:gd name="connsiteY4" fmla="*/ 10137 h 10354"/>
              <a:gd name="connsiteX5" fmla="*/ 7485 w 10584"/>
              <a:gd name="connsiteY5" fmla="*/ 431 h 10354"/>
              <a:gd name="connsiteX6" fmla="*/ 9105 w 10584"/>
              <a:gd name="connsiteY6" fmla="*/ 10298 h 10354"/>
              <a:gd name="connsiteX7" fmla="*/ 10584 w 10584"/>
              <a:gd name="connsiteY7" fmla="*/ 4700 h 10354"/>
              <a:gd name="connsiteX0" fmla="*/ 0 w 10866"/>
              <a:gd name="connsiteY0" fmla="*/ 5860 h 10248"/>
              <a:gd name="connsiteX1" fmla="*/ 884 w 10866"/>
              <a:gd name="connsiteY1" fmla="*/ 55 h 10248"/>
              <a:gd name="connsiteX2" fmla="*/ 2542 w 10866"/>
              <a:gd name="connsiteY2" fmla="*/ 10121 h 10248"/>
              <a:gd name="connsiteX3" fmla="*/ 4333 w 10866"/>
              <a:gd name="connsiteY3" fmla="*/ 249 h 10248"/>
              <a:gd name="connsiteX4" fmla="*/ 6059 w 10866"/>
              <a:gd name="connsiteY4" fmla="*/ 10031 h 10248"/>
              <a:gd name="connsiteX5" fmla="*/ 7767 w 10866"/>
              <a:gd name="connsiteY5" fmla="*/ 325 h 10248"/>
              <a:gd name="connsiteX6" fmla="*/ 9387 w 10866"/>
              <a:gd name="connsiteY6" fmla="*/ 10192 h 10248"/>
              <a:gd name="connsiteX7" fmla="*/ 10866 w 10866"/>
              <a:gd name="connsiteY7" fmla="*/ 4594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6" h="10248">
                <a:moveTo>
                  <a:pt x="0" y="5860"/>
                </a:moveTo>
                <a:cubicBezTo>
                  <a:pt x="-2" y="5866"/>
                  <a:pt x="460" y="-655"/>
                  <a:pt x="884" y="55"/>
                </a:cubicBezTo>
                <a:cubicBezTo>
                  <a:pt x="1308" y="765"/>
                  <a:pt x="1967" y="10089"/>
                  <a:pt x="2542" y="10121"/>
                </a:cubicBezTo>
                <a:cubicBezTo>
                  <a:pt x="3117" y="10153"/>
                  <a:pt x="3747" y="264"/>
                  <a:pt x="4333" y="249"/>
                </a:cubicBezTo>
                <a:cubicBezTo>
                  <a:pt x="4920" y="234"/>
                  <a:pt x="5486" y="10018"/>
                  <a:pt x="6059" y="10031"/>
                </a:cubicBezTo>
                <a:cubicBezTo>
                  <a:pt x="6632" y="10043"/>
                  <a:pt x="7213" y="298"/>
                  <a:pt x="7767" y="325"/>
                </a:cubicBezTo>
                <a:cubicBezTo>
                  <a:pt x="8323" y="352"/>
                  <a:pt x="8869" y="9480"/>
                  <a:pt x="9387" y="10192"/>
                </a:cubicBezTo>
                <a:cubicBezTo>
                  <a:pt x="9903" y="10904"/>
                  <a:pt x="10620" y="4614"/>
                  <a:pt x="10866" y="459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69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1000" fill="hold"/>
                                        <p:tgtEl>
                                          <p:spTgt spid="3"/>
                                        </p:tgtEl>
                                      </p:cBhvr>
                                      <p:by x="25000" y="100000"/>
                                    </p:animScale>
                                  </p:childTnLst>
                                </p:cTn>
                              </p:par>
                              <p:par>
                                <p:cTn id="17" presetID="6" presetClass="emph" presetSubtype="0" fill="hold" grpId="0" nodeType="withEffect">
                                  <p:stCondLst>
                                    <p:cond delay="0"/>
                                  </p:stCondLst>
                                  <p:childTnLst>
                                    <p:animScale>
                                      <p:cBhvr>
                                        <p:cTn id="18" dur="1000" fill="hold"/>
                                        <p:tgtEl>
                                          <p:spTgt spid="50"/>
                                        </p:tgtEl>
                                      </p:cBhvr>
                                      <p:by x="25000" y="100000"/>
                                    </p:animScale>
                                  </p:childTnLst>
                                </p:cTn>
                              </p:par>
                              <p:par>
                                <p:cTn id="19" presetID="6" presetClass="emph" presetSubtype="0" fill="hold" grpId="0" nodeType="withEffect">
                                  <p:stCondLst>
                                    <p:cond delay="0"/>
                                  </p:stCondLst>
                                  <p:childTnLst>
                                    <p:animScale>
                                      <p:cBhvr>
                                        <p:cTn id="20" dur="1000" fill="hold"/>
                                        <p:tgtEl>
                                          <p:spTgt spid="51"/>
                                        </p:tgtEl>
                                      </p:cBhvr>
                                      <p:by x="25000" y="100000"/>
                                    </p:animScale>
                                  </p:childTnLst>
                                </p:cTn>
                              </p:par>
                              <p:par>
                                <p:cTn id="21" presetID="6" presetClass="emph" presetSubtype="0" fill="hold" grpId="0" nodeType="withEffect">
                                  <p:stCondLst>
                                    <p:cond delay="0"/>
                                  </p:stCondLst>
                                  <p:childTnLst>
                                    <p:animScale>
                                      <p:cBhvr>
                                        <p:cTn id="22" dur="1000" fill="hold"/>
                                        <p:tgtEl>
                                          <p:spTgt spid="52"/>
                                        </p:tgtEl>
                                      </p:cBhvr>
                                      <p:by x="25000" y="100000"/>
                                    </p:animScale>
                                  </p:childTnLst>
                                </p:cTn>
                              </p:par>
                              <p:par>
                                <p:cTn id="23" presetID="6" presetClass="emph" presetSubtype="0" fill="hold" grpId="0" nodeType="withEffect">
                                  <p:stCondLst>
                                    <p:cond delay="0"/>
                                  </p:stCondLst>
                                  <p:childTnLst>
                                    <p:animScale>
                                      <p:cBhvr>
                                        <p:cTn id="24" dur="1000" fill="hold"/>
                                        <p:tgtEl>
                                          <p:spTgt spid="53"/>
                                        </p:tgtEl>
                                      </p:cBhvr>
                                      <p:by x="25000" y="100000"/>
                                    </p:animScale>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8" fill="hold" grpId="1"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1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29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P spid="3"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4404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2211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a:p>
            <a:pPr marL="0" indent="0">
              <a:spcBef>
                <a:spcPts val="1200"/>
              </a:spcBef>
              <a:buNone/>
            </a:pPr>
            <a:r>
              <a:rPr lang="en-US" dirty="0" smtClean="0"/>
              <a:t>                </a:t>
            </a:r>
            <a:r>
              <a:rPr lang="en-US" dirty="0" smtClean="0"/>
              <a:t>..</a:t>
            </a:r>
            <a:r>
              <a:rPr lang="en-US" dirty="0" smtClean="0"/>
              <a:t>and diffraction-limited </a:t>
            </a:r>
            <a:r>
              <a:rPr lang="en-US" dirty="0" smtClean="0"/>
              <a:t>synchrotron</a:t>
            </a:r>
            <a:endParaRPr lang="en-US" dirty="0" smtClean="0"/>
          </a:p>
        </p:txBody>
      </p:sp>
    </p:spTree>
    <p:extLst>
      <p:ext uri="{BB962C8B-B14F-4D97-AF65-F5344CB8AC3E}">
        <p14:creationId xmlns:p14="http://schemas.microsoft.com/office/powerpoint/2010/main" val="37386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Diffraction-limited light source</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lgn="ctr">
              <a:spcBef>
                <a:spcPts val="1200"/>
              </a:spcBef>
              <a:buNone/>
            </a:pPr>
            <a:r>
              <a:rPr lang="el-GR" sz="6000" dirty="0" smtClean="0"/>
              <a:t>λ</a:t>
            </a:r>
            <a:r>
              <a:rPr lang="en-US" sz="6000" dirty="0" smtClean="0"/>
              <a:t> ≈ 2 d sin</a:t>
            </a:r>
            <a:r>
              <a:rPr lang="el-GR" sz="6000" dirty="0" smtClean="0"/>
              <a:t>θ</a:t>
            </a:r>
            <a:endParaRPr lang="en-US" sz="6000" dirty="0" smtClean="0"/>
          </a:p>
          <a:p>
            <a:pPr marL="0" indent="0">
              <a:spcBef>
                <a:spcPts val="1200"/>
              </a:spcBef>
              <a:buNone/>
            </a:pPr>
            <a:r>
              <a:rPr lang="el-GR" sz="4000" dirty="0" smtClean="0"/>
              <a:t>λ</a:t>
            </a:r>
            <a:r>
              <a:rPr lang="en-US" sz="4000" dirty="0" smtClean="0"/>
              <a:t> = x-ray wavelength</a:t>
            </a:r>
          </a:p>
          <a:p>
            <a:pPr marL="0" indent="0">
              <a:spcBef>
                <a:spcPts val="1200"/>
              </a:spcBef>
              <a:buNone/>
            </a:pPr>
            <a:r>
              <a:rPr lang="en-US" sz="4000" dirty="0" smtClean="0"/>
              <a:t>d = electron/x-ray beam size</a:t>
            </a:r>
          </a:p>
          <a:p>
            <a:pPr marL="0" indent="0">
              <a:spcBef>
                <a:spcPts val="1200"/>
              </a:spcBef>
              <a:buNone/>
            </a:pPr>
            <a:r>
              <a:rPr lang="el-GR" sz="4000" dirty="0" smtClean="0"/>
              <a:t>θ</a:t>
            </a:r>
            <a:r>
              <a:rPr lang="en-US" sz="4000" dirty="0" smtClean="0"/>
              <a:t> = beam divergence</a:t>
            </a:r>
            <a:r>
              <a:rPr lang="en-US" sz="4000" dirty="0"/>
              <a:t>	</a:t>
            </a:r>
            <a:endParaRPr lang="en-US" sz="4000" dirty="0" smtClean="0"/>
          </a:p>
          <a:p>
            <a:pPr marL="0" indent="0" algn="ctr">
              <a:spcBef>
                <a:spcPts val="1200"/>
              </a:spcBef>
              <a:buNone/>
            </a:pPr>
            <a:r>
              <a:rPr lang="en-US" sz="4000" dirty="0" smtClean="0"/>
              <a:t>d = 1 Å / 100 µrad / 2 = 0.5 µm </a:t>
            </a:r>
          </a:p>
        </p:txBody>
      </p:sp>
    </p:spTree>
    <p:extLst>
      <p:ext uri="{BB962C8B-B14F-4D97-AF65-F5344CB8AC3E}">
        <p14:creationId xmlns:p14="http://schemas.microsoft.com/office/powerpoint/2010/main" val="12893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962681436"/>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9406882"/>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27312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3 mm</a:t>
            </a:r>
            <a:endParaRPr lang="en-US" dirty="0">
              <a:solidFill>
                <a:srgbClr val="000000"/>
              </a:solidFill>
              <a:latin typeface="Arial"/>
            </a:endParaRP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Must be &lt; 0.2°</a:t>
              </a:r>
              <a:endParaRPr lang="en-US" sz="2400" dirty="0">
                <a:solidFill>
                  <a:srgbClr val="000000"/>
                </a:solidFill>
                <a:latin typeface="Arial"/>
              </a:endParaRP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1000 mm</a:t>
              </a:r>
              <a:endParaRPr lang="en-US" dirty="0">
                <a:solidFill>
                  <a:srgbClr val="000000"/>
                </a:solidFill>
                <a:latin typeface="Arial"/>
              </a:endParaRPr>
            </a:p>
          </p:txBody>
        </p:sp>
      </p:grpSp>
    </p:spTree>
    <p:extLst>
      <p:ext uri="{BB962C8B-B14F-4D97-AF65-F5344CB8AC3E}">
        <p14:creationId xmlns:p14="http://schemas.microsoft.com/office/powerpoint/2010/main" val="1904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8000"/>
                    </a14:imgEffect>
                  </a14:imgLayer>
                </a14:imgProps>
              </a:ext>
              <a:ext uri="{28A0092B-C50C-407E-A947-70E740481C1C}">
                <a14:useLocalDpi xmlns:a14="http://schemas.microsoft.com/office/drawing/2010/main" val="0"/>
              </a:ext>
            </a:extLst>
          </a:blip>
          <a:srcRect r="21541" b="21555"/>
          <a:stretch>
            <a:fillRect/>
          </a:stretch>
        </p:blipFill>
        <p:spPr bwMode="auto">
          <a:xfrm>
            <a:off x="-1408438" y="-2381692"/>
            <a:ext cx="12319593" cy="9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7" name="Group 11"/>
          <p:cNvGrpSpPr>
            <a:grpSpLocks/>
          </p:cNvGrpSpPr>
          <p:nvPr/>
        </p:nvGrpSpPr>
        <p:grpSpPr bwMode="auto">
          <a:xfrm>
            <a:off x="808222" y="2735484"/>
            <a:ext cx="3995738" cy="2246313"/>
            <a:chOff x="268" y="1718"/>
            <a:chExt cx="2517" cy="1415"/>
          </a:xfrm>
        </p:grpSpPr>
        <p:sp>
          <p:nvSpPr>
            <p:cNvPr id="50181" name="Text Box 5"/>
            <p:cNvSpPr txBox="1">
              <a:spLocks noChangeArrowheads="1"/>
            </p:cNvSpPr>
            <p:nvPr/>
          </p:nvSpPr>
          <p:spPr bwMode="auto">
            <a:xfrm>
              <a:off x="268" y="1718"/>
              <a:ext cx="200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smtClean="0">
                  <a:solidFill>
                    <a:schemeClr val="bg1"/>
                  </a:solidFill>
                </a:rPr>
                <a:t>Single crystal</a:t>
              </a:r>
              <a:endParaRPr lang="en-US" altLang="en-US" sz="3600" b="1" baseline="-25000" dirty="0">
                <a:solidFill>
                  <a:schemeClr val="bg1"/>
                </a:solidFill>
              </a:endParaRPr>
            </a:p>
          </p:txBody>
        </p:sp>
        <p:sp>
          <p:nvSpPr>
            <p:cNvPr id="50184" name="Line 8"/>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859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004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Tree>
    <p:extLst>
      <p:ext uri="{BB962C8B-B14F-4D97-AF65-F5344CB8AC3E}">
        <p14:creationId xmlns:p14="http://schemas.microsoft.com/office/powerpoint/2010/main" val="1584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5190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10.104°</a:t>
            </a:r>
            <a:endParaRPr lang="en-US" dirty="0">
              <a:solidFill>
                <a:srgbClr val="000000"/>
              </a:solidFill>
              <a:latin typeface="Arial"/>
            </a:endParaRPr>
          </a:p>
        </p:txBody>
      </p:sp>
      <p:sp>
        <p:nvSpPr>
          <p:cNvPr id="38" name="TextBox 37"/>
          <p:cNvSpPr txBox="1"/>
          <p:nvPr/>
        </p:nvSpPr>
        <p:spPr>
          <a:xfrm rot="20411706">
            <a:off x="6746022" y="202743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Tree>
    <p:extLst>
      <p:ext uri="{BB962C8B-B14F-4D97-AF65-F5344CB8AC3E}">
        <p14:creationId xmlns:p14="http://schemas.microsoft.com/office/powerpoint/2010/main" val="9894327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Tree>
    <p:extLst>
      <p:ext uri="{BB962C8B-B14F-4D97-AF65-F5344CB8AC3E}">
        <p14:creationId xmlns:p14="http://schemas.microsoft.com/office/powerpoint/2010/main" val="22856481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21" name="TextBox 20"/>
          <p:cNvSpPr txBox="1"/>
          <p:nvPr/>
        </p:nvSpPr>
        <p:spPr>
          <a:xfrm>
            <a:off x="7831705" y="2800760"/>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 name="TextBox 1"/>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8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
        <p:nvSpPr>
          <p:cNvPr id="21" name="TextBox 20"/>
          <p:cNvSpPr txBox="1"/>
          <p:nvPr/>
        </p:nvSpPr>
        <p:spPr>
          <a:xfrm>
            <a:off x="7831705" y="2800760"/>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0" name="TextBox 49"/>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2636010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sp>
        <p:nvSpPr>
          <p:cNvPr id="37" name="TextBox 36"/>
          <p:cNvSpPr txBox="1"/>
          <p:nvPr/>
        </p:nvSpPr>
        <p:spPr>
          <a:xfrm rot="21352348">
            <a:off x="1283408" y="3766939"/>
            <a:ext cx="111761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1.84°</a:t>
            </a:r>
            <a:endParaRPr lang="en-US" dirty="0">
              <a:solidFill>
                <a:srgbClr val="000000"/>
              </a:solidFill>
              <a:latin typeface="Arial"/>
            </a:endParaRPr>
          </a:p>
        </p:txBody>
      </p:sp>
      <p:sp>
        <p:nvSpPr>
          <p:cNvPr id="38" name="TextBox 37"/>
          <p:cNvSpPr txBox="1"/>
          <p:nvPr/>
        </p:nvSpPr>
        <p:spPr>
          <a:xfrm rot="21372597">
            <a:off x="6721092" y="2892106"/>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200" dirty="0" smtClean="0">
                  <a:solidFill>
                    <a:srgbClr val="000000"/>
                  </a:solidFill>
                </a:rPr>
                <a:t>Mo/C</a:t>
              </a:r>
              <a:endParaRPr lang="en-US" sz="3200" dirty="0">
                <a:solidFill>
                  <a:srgbClr val="000000"/>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24 Å</a:t>
              </a:r>
              <a:endParaRPr lang="en-US" dirty="0">
                <a:solidFill>
                  <a:srgbClr val="000000"/>
                </a:solidFill>
                <a:latin typeface="Arial"/>
              </a:endParaRP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Multilayer optics</a:t>
            </a:r>
            <a:endParaRPr lang="en-US" sz="3200" dirty="0">
              <a:solidFill>
                <a:srgbClr val="000000"/>
              </a:solidFill>
              <a:latin typeface="Arial"/>
            </a:endParaRPr>
          </a:p>
        </p:txBody>
      </p:sp>
    </p:spTree>
    <p:extLst>
      <p:ext uri="{BB962C8B-B14F-4D97-AF65-F5344CB8AC3E}">
        <p14:creationId xmlns:p14="http://schemas.microsoft.com/office/powerpoint/2010/main" val="3451783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13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6613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4400" dirty="0">
                <a:solidFill>
                  <a:srgbClr val="000000"/>
                </a:solidFill>
                <a:latin typeface="Calibri" pitchFamily="34" charset="0"/>
                <a:cs typeface="Arial" pitchFamily="34" charset="0"/>
              </a:rPr>
              <a:t>The </a:t>
            </a:r>
            <a:r>
              <a:rPr lang="en-US" sz="4400" dirty="0" smtClean="0">
                <a:solidFill>
                  <a:srgbClr val="000000"/>
                </a:solidFill>
                <a:latin typeface="Calibri" pitchFamily="34" charset="0"/>
                <a:cs typeface="Arial" pitchFamily="34" charset="0"/>
              </a:rPr>
              <a:t>number of </a:t>
            </a:r>
            <a:r>
              <a:rPr lang="en-US" sz="4400" dirty="0" smtClean="0">
                <a:solidFill>
                  <a:srgbClr val="00B050"/>
                </a:solidFill>
                <a:latin typeface="Calibri" pitchFamily="34" charset="0"/>
                <a:cs typeface="Arial" pitchFamily="34" charset="0"/>
              </a:rPr>
              <a:t>photons </a:t>
            </a:r>
            <a:r>
              <a:rPr lang="en-US" sz="4400" dirty="0" smtClean="0">
                <a:solidFill>
                  <a:srgbClr val="000000"/>
                </a:solidFill>
                <a:latin typeface="Calibri" pitchFamily="34" charset="0"/>
                <a:cs typeface="Arial" pitchFamily="34" charset="0"/>
              </a:rPr>
              <a:t>scattered</a:t>
            </a:r>
            <a:endParaRPr lang="en-US" sz="4400" dirty="0">
              <a:solidFill>
                <a:srgbClr val="000000"/>
              </a:solidFill>
              <a:latin typeface="Calibri" pitchFamily="34" charset="0"/>
              <a:cs typeface="Arial" pitchFamily="34" charset="0"/>
            </a:endParaRPr>
          </a:p>
          <a:p>
            <a:pPr algn="ctr" eaLnBrk="1" fontAlgn="auto" hangingPunct="1">
              <a:spcBef>
                <a:spcPts val="0"/>
              </a:spcBef>
              <a:spcAft>
                <a:spcPts val="0"/>
              </a:spcAft>
            </a:pPr>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fontAlgn="auto" hangingPunct="1">
              <a:spcBef>
                <a:spcPts val="0"/>
              </a:spcBef>
              <a:spcAft>
                <a:spcPts val="0"/>
              </a:spcAft>
            </a:pPr>
            <a:endParaRPr lang="en-US" sz="4400" dirty="0">
              <a:solidFill>
                <a:srgbClr val="000000"/>
              </a:solidFill>
              <a:latin typeface="Calibri" pitchFamily="34" charset="0"/>
              <a:cs typeface="Arial" pitchFamily="34" charset="0"/>
            </a:endParaRPr>
          </a:p>
          <a:p>
            <a:pPr algn="ctr" eaLnBrk="1" fontAlgn="auto" hangingPunct="1">
              <a:spcBef>
                <a:spcPts val="0"/>
              </a:spcBef>
              <a:spcAft>
                <a:spcPts val="0"/>
              </a:spcAft>
            </a:pPr>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fontAlgn="auto" hangingPunct="1">
              <a:spcBef>
                <a:spcPts val="0"/>
              </a:spcBef>
              <a:spcAft>
                <a:spcPts val="0"/>
              </a:spcAft>
            </a:pPr>
            <a:r>
              <a:rPr lang="en-US" sz="4400" dirty="0">
                <a:solidFill>
                  <a:srgbClr val="000000"/>
                </a:solidFill>
                <a:latin typeface="Calibri" pitchFamily="34" charset="0"/>
                <a:cs typeface="Arial" pitchFamily="34" charset="0"/>
              </a:rPr>
              <a:t>of data collection </a:t>
            </a:r>
            <a:r>
              <a:rPr lang="en-US" sz="4400" dirty="0" smtClean="0">
                <a:solidFill>
                  <a:srgbClr val="000000"/>
                </a:solidFill>
                <a:latin typeface="Calibri" pitchFamily="34" charset="0"/>
                <a:cs typeface="Arial" pitchFamily="34" charset="0"/>
              </a:rPr>
              <a:t>time</a:t>
            </a:r>
          </a:p>
          <a:p>
            <a:pPr algn="ctr" eaLnBrk="1" fontAlgn="auto" hangingPunct="1">
              <a:spcBef>
                <a:spcPts val="0"/>
              </a:spcBef>
              <a:spcAft>
                <a:spcPts val="0"/>
              </a:spcAft>
            </a:pPr>
            <a:endParaRPr lang="en-US" sz="4400" dirty="0">
              <a:solidFill>
                <a:srgbClr val="000000"/>
              </a:solidFill>
              <a:latin typeface="Calibri" pitchFamily="34" charset="0"/>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a:solidFill>
                  <a:srgbClr val="000000"/>
                </a:solidFill>
                <a:latin typeface="Arial"/>
              </a:rPr>
              <a:t>Henderson, 1990; Gonzalez &amp; Nave, 1994; Glaeser</a:t>
            </a:r>
            <a:r>
              <a:rPr lang="en-US" i="1">
                <a:solidFill>
                  <a:srgbClr val="000000"/>
                </a:solidFill>
                <a:latin typeface="Arial"/>
              </a:rPr>
              <a:t> et al.</a:t>
            </a:r>
            <a:r>
              <a:rPr lang="en-US">
                <a:solidFill>
                  <a:srgbClr val="000000"/>
                </a:solidFill>
                <a:latin typeface="Arial"/>
              </a:rPr>
              <a:t>, 2000; Sliz</a:t>
            </a:r>
            <a:r>
              <a:rPr lang="en-US" i="1">
                <a:solidFill>
                  <a:srgbClr val="000000"/>
                </a:solidFill>
                <a:latin typeface="Arial"/>
              </a:rPr>
              <a:t> et al.</a:t>
            </a:r>
            <a:r>
              <a:rPr lang="en-US">
                <a:solidFill>
                  <a:srgbClr val="000000"/>
                </a:solidFill>
                <a:latin typeface="Arial"/>
              </a:rPr>
              <a:t>, 2003; Leiros</a:t>
            </a:r>
            <a:r>
              <a:rPr lang="en-US" i="1">
                <a:solidFill>
                  <a:srgbClr val="000000"/>
                </a:solidFill>
                <a:latin typeface="Arial"/>
              </a:rPr>
              <a:t> et al.</a:t>
            </a:r>
            <a:r>
              <a:rPr lang="en-US">
                <a:solidFill>
                  <a:srgbClr val="000000"/>
                </a:solidFill>
                <a:latin typeface="Arial"/>
              </a:rPr>
              <a:t>, 2006; Owen</a:t>
            </a:r>
            <a:r>
              <a:rPr lang="en-US" i="1">
                <a:solidFill>
                  <a:srgbClr val="000000"/>
                </a:solidFill>
                <a:latin typeface="Arial"/>
              </a:rPr>
              <a:t> et al.</a:t>
            </a:r>
            <a:r>
              <a:rPr lang="en-US">
                <a:solidFill>
                  <a:srgbClr val="000000"/>
                </a:solidFill>
                <a:latin typeface="Arial"/>
              </a:rPr>
              <a:t>, 2006; Garman &amp; McSweeney, 2006; Garman &amp; Nave, 2009; Holton, 2009</a:t>
            </a:r>
          </a:p>
        </p:txBody>
      </p:sp>
    </p:spTree>
    <p:extLst>
      <p:ext uri="{BB962C8B-B14F-4D97-AF65-F5344CB8AC3E}">
        <p14:creationId xmlns:p14="http://schemas.microsoft.com/office/powerpoint/2010/main" val="3154611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942632592"/>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918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0260690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03498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5955586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722336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33624360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090107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90942398"/>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547656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5454710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1323439"/>
          </a:xfrm>
          <a:prstGeom prst="rect">
            <a:avLst/>
          </a:prstGeom>
          <a:noFill/>
        </p:spPr>
        <p:txBody>
          <a:bodyPr wrap="none" rtlCol="0">
            <a:spAutoFit/>
          </a:bodyPr>
          <a:lstStyle/>
          <a:p>
            <a:r>
              <a:rPr lang="en-US" sz="4000" dirty="0" smtClean="0">
                <a:solidFill>
                  <a:srgbClr val="000000"/>
                </a:solidFill>
              </a:rPr>
              <a:t>Two-color experiment (ca 1914)</a:t>
            </a:r>
          </a:p>
          <a:p>
            <a:pPr algn="ctr"/>
            <a:r>
              <a:rPr lang="en-US" sz="4000" dirty="0" smtClean="0">
                <a:solidFill>
                  <a:srgbClr val="000000"/>
                </a:solidFill>
              </a:rPr>
              <a:t>(Cu source)</a:t>
            </a:r>
            <a:endParaRPr lang="en-US" sz="4000" dirty="0">
              <a:solidFill>
                <a:srgbClr val="000000"/>
              </a:solidFill>
            </a:endParaRPr>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solidFill>
                  <a:srgbClr val="000000"/>
                </a:solidFill>
              </a:rPr>
              <a:t>20 eV</a:t>
            </a:r>
            <a:endParaRPr lang="en-US" dirty="0">
              <a:solidFill>
                <a:srgbClr val="000000"/>
              </a:solidFill>
            </a:endParaRPr>
          </a:p>
        </p:txBody>
      </p:sp>
    </p:spTree>
    <p:extLst>
      <p:ext uri="{BB962C8B-B14F-4D97-AF65-F5344CB8AC3E}">
        <p14:creationId xmlns:p14="http://schemas.microsoft.com/office/powerpoint/2010/main" val="282087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33789291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Tree>
    <p:extLst>
      <p:ext uri="{BB962C8B-B14F-4D97-AF65-F5344CB8AC3E}">
        <p14:creationId xmlns:p14="http://schemas.microsoft.com/office/powerpoint/2010/main" val="1984307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Tree>
    <p:extLst>
      <p:ext uri="{BB962C8B-B14F-4D97-AF65-F5344CB8AC3E}">
        <p14:creationId xmlns:p14="http://schemas.microsoft.com/office/powerpoint/2010/main" val="42433549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497235975"/>
      </p:ext>
    </p:extLst>
  </p:cSld>
  <p:clrMapOvr>
    <a:masterClrMapping/>
  </p:clrMapOvr>
  <p:transition spd="slow">
    <p:wipe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12516447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Tree>
    <p:extLst>
      <p:ext uri="{BB962C8B-B14F-4D97-AF65-F5344CB8AC3E}">
        <p14:creationId xmlns:p14="http://schemas.microsoft.com/office/powerpoint/2010/main" val="33352291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Tree>
    <p:extLst>
      <p:ext uri="{BB962C8B-B14F-4D97-AF65-F5344CB8AC3E}">
        <p14:creationId xmlns:p14="http://schemas.microsoft.com/office/powerpoint/2010/main" val="5359749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charset="0"/>
            </a:endParaRPr>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CC"/>
                </a:solidFill>
                <a:latin typeface="Arial" charset="0"/>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latin typeface="Arial" charset="0"/>
                <a:cs typeface="Arial" pitchFamily="34" charset="0"/>
              </a:rPr>
              <a:t>Φ</a:t>
            </a:r>
            <a:r>
              <a:rPr lang="en-US" altLang="en-US" sz="2000" b="1">
                <a:solidFill>
                  <a:srgbClr val="008000"/>
                </a:solidFill>
                <a:latin typeface="Arial" charset="0"/>
                <a:cs typeface="Arial" pitchFamily="34" charset="0"/>
              </a:rPr>
              <a:t> </a:t>
            </a:r>
            <a:r>
              <a:rPr lang="en-US" altLang="en-US" sz="2000" b="1">
                <a:solidFill>
                  <a:srgbClr val="008000"/>
                </a:solidFill>
                <a:latin typeface="Arial" charset="0"/>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latin typeface="Arial" charset="0"/>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charset="0"/>
              </a:rPr>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charset="0"/>
              </a:rPr>
              <a:t>λ</a:t>
            </a:r>
            <a:r>
              <a:rPr lang="en-US" altLang="en-US" b="1">
                <a:solidFill>
                  <a:srgbClr val="000000"/>
                </a:solidFill>
                <a:latin typeface="Arial" charset="0"/>
              </a:rPr>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solidFill>
                  <a:srgbClr val="000000"/>
                </a:solidFill>
                <a:latin typeface="Arial" charset="0"/>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800" b="1">
                <a:solidFill>
                  <a:srgbClr val="000000"/>
                </a:solidFill>
                <a:latin typeface="Arial" charset="0"/>
                <a:cs typeface="Arial" pitchFamily="34" charset="0"/>
              </a:rPr>
              <a:t>λ</a:t>
            </a:r>
            <a:r>
              <a:rPr lang="en-US" altLang="en-US" sz="2800" b="1">
                <a:solidFill>
                  <a:srgbClr val="000000"/>
                </a:solidFill>
                <a:latin typeface="Arial" charset="0"/>
                <a:cs typeface="Arial" pitchFamily="34" charset="0"/>
              </a:rPr>
              <a:t> = 2 d sin(</a:t>
            </a:r>
            <a:r>
              <a:rPr lang="el-GR" altLang="en-US" sz="2800" b="1">
                <a:solidFill>
                  <a:srgbClr val="000000"/>
                </a:solidFill>
                <a:latin typeface="Arial" charset="0"/>
                <a:cs typeface="Arial" pitchFamily="34" charset="0"/>
              </a:rPr>
              <a:t>θ</a:t>
            </a:r>
            <a:r>
              <a:rPr lang="en-US" altLang="en-US" sz="2800" b="1">
                <a:solidFill>
                  <a:srgbClr val="000000"/>
                </a:solidFill>
                <a:latin typeface="Arial" charset="0"/>
                <a:cs typeface="Arial" pitchFamily="34" charset="0"/>
              </a:rPr>
              <a:t>)</a:t>
            </a:r>
            <a:endParaRPr lang="el-GR" altLang="en-US" sz="2800" b="1">
              <a:solidFill>
                <a:srgbClr val="000000"/>
              </a:solidFill>
              <a:latin typeface="Arial" charset="0"/>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471929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2429093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21902020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25384260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41672155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200391033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81876078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72353311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310855092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7904043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075234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160657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4460848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28049605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391144526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28.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31.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26234</TotalTime>
  <Words>8041</Words>
  <Application>Microsoft Office PowerPoint</Application>
  <PresentationFormat>On-screen Show (4:3)</PresentationFormat>
  <Paragraphs>2041</Paragraphs>
  <Slides>338</Slides>
  <Notes>17</Notes>
  <HiddenSlides>29</HiddenSlides>
  <MMClips>5</MMClips>
  <ScaleCrop>false</ScaleCrop>
  <HeadingPairs>
    <vt:vector size="6" baseType="variant">
      <vt:variant>
        <vt:lpstr>Theme</vt:lpstr>
      </vt:variant>
      <vt:variant>
        <vt:i4>33</vt:i4>
      </vt:variant>
      <vt:variant>
        <vt:lpstr>Embedded OLE Servers</vt:lpstr>
      </vt:variant>
      <vt:variant>
        <vt:i4>2</vt:i4>
      </vt:variant>
      <vt:variant>
        <vt:lpstr>Slide Titles</vt:lpstr>
      </vt:variant>
      <vt:variant>
        <vt:i4>338</vt:i4>
      </vt:variant>
    </vt:vector>
  </HeadingPairs>
  <TitlesOfParts>
    <vt:vector size="373" baseType="lpstr">
      <vt:lpstr>Default Design</vt:lpstr>
      <vt:lpstr>1_Default Design</vt:lpstr>
      <vt:lpstr>Office Theme</vt:lpstr>
      <vt:lpstr>2_Default Design</vt:lpstr>
      <vt:lpstr>6_Default Design</vt:lpstr>
      <vt:lpstr>8_Default Design</vt:lpstr>
      <vt:lpstr>10_Default Design</vt:lpstr>
      <vt:lpstr>11_Default Design</vt:lpstr>
      <vt:lpstr>14_Default Design</vt:lpstr>
      <vt:lpstr>13_Default Design</vt:lpstr>
      <vt:lpstr>15_Default Design</vt:lpstr>
      <vt:lpstr>4_Office Theme</vt:lpstr>
      <vt:lpstr>16_Default Design</vt:lpstr>
      <vt:lpstr>4_Default Design</vt:lpstr>
      <vt:lpstr>1_Office Theme</vt:lpstr>
      <vt:lpstr>20_Default Design</vt:lpstr>
      <vt:lpstr>19_Default Design</vt:lpstr>
      <vt:lpstr>21_Default Design</vt:lpstr>
      <vt:lpstr>5_Default Design</vt:lpstr>
      <vt:lpstr>7_Default Design</vt:lpstr>
      <vt:lpstr>5_Office Theme</vt:lpstr>
      <vt:lpstr>3_Default Design</vt:lpstr>
      <vt:lpstr>2_Office Theme</vt:lpstr>
      <vt:lpstr>3_Office Theme</vt:lpstr>
      <vt:lpstr>9_Default Design</vt:lpstr>
      <vt:lpstr>25_Default Design</vt:lpstr>
      <vt:lpstr>7_Office Theme</vt:lpstr>
      <vt:lpstr>27_Default Design</vt:lpstr>
      <vt:lpstr>18_Default Design</vt:lpstr>
      <vt:lpstr>6_Office Theme</vt:lpstr>
      <vt:lpstr>12_Default Design</vt:lpstr>
      <vt:lpstr>17_Default Design</vt:lpstr>
      <vt:lpstr>8_Office Theme</vt:lpstr>
      <vt:lpstr>Chart</vt:lpstr>
      <vt:lpstr>Equation</vt:lpstr>
      <vt:lpstr>Acknowledgements</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And the dominant source of error is…</vt:lpstr>
      <vt:lpstr>100% SeMet incorporation</vt:lpstr>
      <vt:lpstr>100% S -Met incorporation</vt:lpstr>
      <vt:lpstr>Phase Problem: Se vs S</vt:lpstr>
      <vt:lpstr>Phase Problem: Se vs S</vt:lpstr>
      <vt:lpstr>Phase Problem: Se vs S</vt:lpstr>
      <vt:lpstr>Phase Problem: Se vs S</vt:lpstr>
      <vt:lpstr>Phase Problem: Se vs S</vt:lpstr>
      <vt:lpstr>MR simulation</vt:lpstr>
      <vt:lpstr>The  “threshold of solvability” is sharp!</vt:lpstr>
      <vt:lpstr>The “beam line”</vt:lpstr>
      <vt:lpstr>Where do the  X-rays come from?</vt:lpstr>
      <vt:lpstr>X-rays (aka “Röntgenstrahlung”)</vt:lpstr>
      <vt:lpstr>Electricity + vacuum = X-rays</vt:lpstr>
      <vt:lpstr>The “Home source”</vt:lpstr>
      <vt:lpstr>The “Home source”</vt:lpstr>
      <vt:lpstr>The “Home source”</vt:lpstr>
      <vt:lpstr>The “Home source”</vt:lpstr>
      <vt:lpstr>The “Home source”</vt:lpstr>
      <vt:lpstr>Metal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XFEL Undulator</vt:lpstr>
      <vt:lpstr>LCLS undulator hall</vt:lpstr>
      <vt:lpstr>LCLS at SLAC</vt:lpstr>
      <vt:lpstr>Accelerator-based light source terminology</vt:lpstr>
      <vt:lpstr>Diffraction-limited light source</vt:lpstr>
      <vt:lpstr>The “beam line”</vt:lpstr>
      <vt:lpstr>The “beam line”</vt:lpstr>
      <vt:lpstr>X-ray optics: mirrors</vt:lpstr>
      <vt:lpstr>Why are the mirrors so long?</vt:lpstr>
      <vt:lpstr>PowerPoint Presentation</vt:lpstr>
      <vt:lpstr>Monochromators</vt:lpstr>
      <vt:lpstr>Monochromators</vt:lpstr>
      <vt:lpstr>Monochromators</vt:lpstr>
      <vt:lpstr>Monochromators</vt:lpstr>
      <vt:lpstr>Monochromators</vt:lpstr>
      <vt:lpstr>Monochromators</vt:lpstr>
      <vt:lpstr>Monochromators</vt:lpstr>
      <vt:lpstr>Monochromators</vt:lpstr>
      <vt:lpstr>The truth about x-ray beams</vt:lpstr>
      <vt:lpstr>The truth about x-ray beams</vt:lpstr>
      <vt:lpstr>PowerPoint Presentation</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Spot Shape</vt:lpstr>
      <vt:lpstr>Spot Shape</vt:lpstr>
      <vt:lpstr>Spot Shape</vt:lpstr>
      <vt:lpstr>Spot Shape</vt:lpstr>
      <vt:lpstr>Spot Shape</vt:lpstr>
      <vt:lpstr>Spot Shape</vt:lpstr>
      <vt:lpstr>Spot Shape</vt:lpstr>
      <vt:lpstr>Spot Shape</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The truth about x-ray beams</vt:lpstr>
      <vt:lpstr>beam divergence</vt:lpstr>
      <vt:lpstr>beam divergence</vt:lpstr>
      <vt:lpstr>  divergence = 0 º</vt:lpstr>
      <vt:lpstr>  divergence = 0.3 º</vt:lpstr>
      <vt:lpstr>Divergence Arndt &amp; Wonacott (1977)</vt:lpstr>
      <vt:lpstr>The truth about x-ray beams</vt:lpstr>
      <vt:lpstr>Air absorption</vt:lpstr>
      <vt:lpstr>The truth about x-ray beams</vt:lpstr>
      <vt:lpstr>Data quality - simple rules:</vt:lpstr>
      <vt:lpstr>Your sample is a lens! (but not for x-rays)</vt:lpstr>
      <vt:lpstr>Your sample is a lens! (but not for x-rays)</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PowerPoint Presentation</vt:lpstr>
      <vt:lpstr>PowerPoint Presentation</vt:lpstr>
      <vt:lpstr>PowerPoint Presentation</vt:lpstr>
      <vt:lpstr>PowerPoint Presentation</vt:lpstr>
      <vt:lpstr>PowerPoint Presentation</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mosaic spread</vt:lpstr>
      <vt:lpstr>mosaic spread</vt:lpstr>
      <vt:lpstr>Data quality - simple rules:</vt:lpstr>
      <vt:lpstr>shoot nothing but the crystal</vt:lpstr>
      <vt:lpstr>shoot nothing but the crystal</vt:lpstr>
      <vt:lpstr>shoot nothing but the crystal</vt:lpstr>
      <vt:lpstr>shoot nothing but the crystal</vt:lpstr>
      <vt:lpstr>shoot nothing but the crystal</vt:lpstr>
      <vt:lpstr>Gaussian beam</vt:lpstr>
      <vt:lpstr>Collimated beam</vt:lpstr>
      <vt:lpstr>Tipping point for µfocus:</vt:lpstr>
      <vt:lpstr>scattering/absorptoin “rules”:</vt:lpstr>
      <vt:lpstr>PowerPoint Presentation</vt:lpstr>
      <vt:lpstr>Data quality - simple rules:</vt:lpstr>
      <vt:lpstr>Background scattering</vt:lpstr>
      <vt:lpstr>Mosquito tips cost $0.15 each</vt:lpstr>
      <vt:lpstr>Background scattering</vt:lpstr>
      <vt:lpstr>Fine Slicing</vt:lpstr>
      <vt:lpstr>Optimal exposure time (faint spots)</vt:lpstr>
      <vt:lpstr>Optimal exposure time (anomalous on a PAD)</vt:lpstr>
      <vt:lpstr>PAD full vs partial</vt:lpstr>
      <vt:lpstr>Optimal exposure time (anomalous on a PAD)</vt:lpstr>
      <vt:lpstr>And the dominant source of error is…</vt:lpstr>
      <vt:lpstr>PowerPoint Presentation</vt:lpstr>
      <vt:lpstr>Detector calibration: 7235 eV</vt:lpstr>
      <vt:lpstr>Detector calibration: 7247 eV</vt:lpstr>
      <vt:lpstr>Gadox calibration vs energy</vt:lpstr>
      <vt:lpstr>Systematic error does not “average out”</vt:lpstr>
      <vt:lpstr>PowerPoint Presentation</vt:lpstr>
      <vt:lpstr>Can you count to 1,000,000 ?</vt:lpstr>
      <vt:lpstr>Fractional error</vt:lpstr>
      <vt:lpstr>PowerPoint Presentation</vt:lpstr>
      <vt:lpstr>PowerPoint Presentation</vt:lpstr>
      <vt:lpstr>S-SAD merging 20 xtals</vt:lpstr>
      <vt:lpstr>PowerPoint Presentation</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PowerPoint Presentation</vt:lpstr>
      <vt:lpstr>Data quality - simple rules:</vt:lpstr>
      <vt:lpstr>The crystal rotates!</vt:lpstr>
      <vt:lpstr>The crystal rotates!</vt:lpstr>
      <vt:lpstr>avoiding overlaps</vt:lpstr>
      <vt:lpstr>avoiding overlaps</vt:lpstr>
      <vt:lpstr>avoiding overlaps</vt:lpstr>
      <vt:lpstr>avoiding overlaps</vt:lpstr>
      <vt:lpstr>One xtal, no idea? Suggested native protocol:</vt:lpstr>
      <vt:lpstr>Adding images</vt:lpstr>
      <vt:lpstr>“pretty” crystals</vt:lpstr>
      <vt:lpstr>“pretty” crystals</vt:lpstr>
      <vt:lpstr>“pretty” crystals</vt:lpstr>
      <vt:lpstr>Summary</vt:lpstr>
      <vt:lpstr>Correct beam center</vt:lpstr>
      <vt:lpstr>Where do photons go?</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Auger emission</vt:lpstr>
      <vt:lpstr>Auger emission</vt:lpstr>
      <vt:lpstr>Sample atoms</vt:lpstr>
      <vt:lpstr>Sample atoms</vt:lpstr>
      <vt:lpstr>Primary ionization</vt:lpstr>
      <vt:lpstr>Secondary ionizations</vt:lpstr>
      <vt:lpstr>Ionization track</vt:lpstr>
      <vt:lpstr>PowerPoint Presentation</vt:lpstr>
      <vt:lpstr>PowerPoint Presentation</vt:lpstr>
      <vt:lpstr>Where do photons go?</vt:lpstr>
      <vt:lpstr>Where do photons go?</vt:lpstr>
      <vt:lpstr>Where do photons go?</vt:lpstr>
      <vt:lpstr>Where do photons go?</vt:lpstr>
      <vt:lpstr>What do we want?</vt:lpstr>
      <vt:lpstr>PowerPoint Presentation</vt:lpstr>
      <vt:lpstr>What do we want?</vt:lpstr>
      <vt:lpstr>Phases</vt:lpstr>
      <vt:lpstr>And the dominant source of error is…</vt:lpstr>
      <vt:lpstr>What is “disorder”?</vt:lpstr>
      <vt:lpstr>What is “disorder”?</vt:lpstr>
      <vt:lpstr>What is “disorder”?</vt:lpstr>
      <vt:lpstr>What is “disorder”?</vt:lpstr>
      <vt:lpstr>“B” factors</vt:lpstr>
      <vt:lpstr>The B factor</vt:lpstr>
      <vt:lpstr>B factor from image analysis</vt:lpstr>
      <vt:lpstr>B factor from image analysis</vt:lpstr>
      <vt:lpstr>PowerPoint Presentation</vt:lpstr>
      <vt:lpstr>PowerPoint Presentation</vt:lpstr>
      <vt:lpstr>What Causes Disorder?</vt:lpstr>
      <vt:lpstr>What Causes Disorder?</vt:lpstr>
      <vt:lpstr>Muybridge’s galloping horse (1878)</vt:lpstr>
      <vt:lpstr>realistic “crystal” of horses</vt:lpstr>
      <vt:lpstr>average structure: galloping horse</vt:lpstr>
      <vt:lpstr>Ways to improve order</vt:lpstr>
      <vt:lpstr>What Causes Disorder?</vt:lpstr>
      <vt:lpstr>Types of radiation damage</vt:lpstr>
      <vt:lpstr>Types of radiation damage</vt:lpstr>
      <vt:lpstr>PowerPoint Presentation</vt:lpstr>
      <vt:lpstr>resolution dependence of global damage</vt:lpstr>
      <vt:lpstr>resolution dependence of global damage</vt:lpstr>
      <vt:lpstr>what the is a MGy?</vt:lpstr>
      <vt:lpstr>PowerPoint Presentation</vt:lpstr>
      <vt:lpstr>PowerPoint Presentation</vt:lpstr>
      <vt:lpstr>PowerPoint Presentation</vt:lpstr>
      <vt:lpstr>Multi-crystal strategies</vt:lpstr>
      <vt:lpstr>Specific damage</vt:lpstr>
      <vt:lpstr>Specific damage</vt:lpstr>
      <vt:lpstr>PowerPoint Presentation</vt:lpstr>
      <vt:lpstr>PowerPoint Presentation</vt:lpstr>
      <vt:lpstr>PowerPoint Presentation</vt:lpstr>
      <vt:lpstr>Life-halving concentration</vt:lpstr>
      <vt:lpstr>Life-halving concentration</vt:lpstr>
      <vt:lpstr>No Damage in the Dark!</vt:lpstr>
      <vt:lpstr>PowerPoint Presentation</vt:lpstr>
      <vt:lpstr>PowerPoint Presentation</vt:lpstr>
      <vt:lpstr>Dose slicing</vt:lpstr>
      <vt:lpstr>X-ray data are 3D!</vt:lpstr>
      <vt:lpstr>Data collection “strategy”</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Minimum exposure time:</vt:lpstr>
      <vt:lpstr>Optimal exposure time (faint spots on CCD or IP)</vt:lpstr>
      <vt:lpstr>What Causes Disorder?</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What Causes Disorder?</vt:lpstr>
      <vt:lpstr>PowerPoint Presentation</vt:lpstr>
      <vt:lpstr>Purity is crucial!</vt:lpstr>
      <vt:lpstr>What can I improve?</vt:lpstr>
      <vt:lpstr>What Causes Disorder?</vt:lpstr>
      <vt:lpstr>What Causes Disorder?</vt:lpstr>
      <vt:lpstr>Xtal Abuse</vt:lpstr>
      <vt:lpstr>What Causes Disorder?</vt:lpstr>
      <vt:lpstr>opened drop: you have ~30 seconds!</vt:lpstr>
      <vt:lpstr>OK! OK! Now I am afraid!</vt:lpstr>
      <vt:lpstr>Basic Principles</vt:lpstr>
      <vt:lpstr>The Best Assay</vt:lpstr>
      <vt:lpstr>And the dominant source of error is…</vt:lpstr>
      <vt:lpstr>Native Summary</vt:lpstr>
      <vt:lpstr>And the dominant source of error is…</vt:lpstr>
      <vt:lpstr>PowerPoint Presentation</vt:lpstr>
      <vt:lpstr>Riso vs dose</vt:lpstr>
      <vt:lpstr>Riso vs dose</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 but does it work for membrane proteins?</vt:lpstr>
      <vt:lpstr>And the dominant source of error is…</vt:lpstr>
      <vt:lpstr>Phasing Summary</vt:lpstr>
      <vt:lpstr>But my reviewer says…</vt:lpstr>
      <vt:lpstr>Expected Rmerge as Iobs → 0 </vt:lpstr>
      <vt:lpstr>PowerPoint Presentation</vt:lpstr>
      <vt:lpstr>PowerPoint Presentation</vt:lpstr>
      <vt:lpstr>PowerPoint Presentation</vt:lpstr>
      <vt:lpstr>Take-home lesson:</vt:lpstr>
      <vt:lpstr>Re-indexing cheat sheet</vt:lpstr>
      <vt:lpstr>CCP4: aimless log</vt:lpstr>
      <vt:lpstr>CCP4: aimless log</vt:lpstr>
      <vt:lpstr>XDS: CORRECT.LP or XSCALE.LP</vt:lpstr>
      <vt:lpstr>XDS: CORRECT.LP or XSCALE.LP</vt:lpstr>
      <vt:lpstr>Hygrostatic gradients</vt:lpstr>
      <vt:lpstr>PowerPoint Presentation</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226</cp:revision>
  <cp:lastPrinted>2017-11-15T17:40:41Z</cp:lastPrinted>
  <dcterms:created xsi:type="dcterms:W3CDTF">2011-09-30T06:31:32Z</dcterms:created>
  <dcterms:modified xsi:type="dcterms:W3CDTF">2018-10-18T15:16:43Z</dcterms:modified>
</cp:coreProperties>
</file>