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1.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2.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3.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882" r:id="rId3"/>
    <p:sldMasterId id="2147483897" r:id="rId4"/>
    <p:sldMasterId id="2147483910" r:id="rId5"/>
    <p:sldMasterId id="2147484176" r:id="rId6"/>
    <p:sldMasterId id="2147484190" r:id="rId7"/>
    <p:sldMasterId id="2147484205" r:id="rId8"/>
    <p:sldMasterId id="2147484219" r:id="rId9"/>
    <p:sldMasterId id="2147484246" r:id="rId10"/>
    <p:sldMasterId id="2147484260" r:id="rId11"/>
    <p:sldMasterId id="2147484275" r:id="rId12"/>
    <p:sldMasterId id="2147484290" r:id="rId13"/>
    <p:sldMasterId id="2147484302" r:id="rId14"/>
  </p:sldMasterIdLst>
  <p:notesMasterIdLst>
    <p:notesMasterId r:id="rId73"/>
  </p:notesMasterIdLst>
  <p:sldIdLst>
    <p:sldId id="1181" r:id="rId15"/>
    <p:sldId id="964" r:id="rId16"/>
    <p:sldId id="1216" r:id="rId17"/>
    <p:sldId id="1182" r:id="rId18"/>
    <p:sldId id="1183" r:id="rId19"/>
    <p:sldId id="960" r:id="rId20"/>
    <p:sldId id="1191" r:id="rId21"/>
    <p:sldId id="1212" r:id="rId22"/>
    <p:sldId id="1217" r:id="rId23"/>
    <p:sldId id="1184" r:id="rId24"/>
    <p:sldId id="1189" r:id="rId25"/>
    <p:sldId id="1185" r:id="rId26"/>
    <p:sldId id="1190" r:id="rId27"/>
    <p:sldId id="978" r:id="rId28"/>
    <p:sldId id="979" r:id="rId29"/>
    <p:sldId id="980" r:id="rId30"/>
    <p:sldId id="989" r:id="rId31"/>
    <p:sldId id="990" r:id="rId32"/>
    <p:sldId id="1188" r:id="rId33"/>
    <p:sldId id="961" r:id="rId34"/>
    <p:sldId id="963" r:id="rId35"/>
    <p:sldId id="967" r:id="rId36"/>
    <p:sldId id="968" r:id="rId37"/>
    <p:sldId id="969" r:id="rId38"/>
    <p:sldId id="970" r:id="rId39"/>
    <p:sldId id="971" r:id="rId40"/>
    <p:sldId id="972" r:id="rId41"/>
    <p:sldId id="974" r:id="rId42"/>
    <p:sldId id="973" r:id="rId43"/>
    <p:sldId id="1192" r:id="rId44"/>
    <p:sldId id="1193" r:id="rId45"/>
    <p:sldId id="965" r:id="rId46"/>
    <p:sldId id="975" r:id="rId47"/>
    <p:sldId id="358" r:id="rId48"/>
    <p:sldId id="537" r:id="rId49"/>
    <p:sldId id="359" r:id="rId50"/>
    <p:sldId id="360" r:id="rId51"/>
    <p:sldId id="291" r:id="rId52"/>
    <p:sldId id="292" r:id="rId53"/>
    <p:sldId id="293" r:id="rId54"/>
    <p:sldId id="1201" r:id="rId55"/>
    <p:sldId id="295" r:id="rId56"/>
    <p:sldId id="296" r:id="rId57"/>
    <p:sldId id="297" r:id="rId58"/>
    <p:sldId id="1209" r:id="rId59"/>
    <p:sldId id="1210" r:id="rId60"/>
    <p:sldId id="1211" r:id="rId61"/>
    <p:sldId id="536" r:id="rId62"/>
    <p:sldId id="298" r:id="rId63"/>
    <p:sldId id="299" r:id="rId64"/>
    <p:sldId id="300" r:id="rId65"/>
    <p:sldId id="716" r:id="rId66"/>
    <p:sldId id="717" r:id="rId67"/>
    <p:sldId id="301" r:id="rId68"/>
    <p:sldId id="568" r:id="rId69"/>
    <p:sldId id="1213" r:id="rId70"/>
    <p:sldId id="1214" r:id="rId71"/>
    <p:sldId id="1215"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33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812321940972196E-2"/>
          <c:y val="8.9066965278024907E-2"/>
          <c:w val="0.79102715466351825"/>
          <c:h val="0.81568627450980391"/>
        </c:manualLayout>
      </c:layout>
      <c:scatterChart>
        <c:scatterStyle val="lineMarker"/>
        <c:varyColors val="0"/>
        <c:ser>
          <c:idx val="0"/>
          <c:order val="0"/>
          <c:tx>
            <c:strRef>
              <c:f>Sheet1!$B$1</c:f>
              <c:strCache>
                <c:ptCount val="1"/>
                <c:pt idx="0">
                  <c:v>F+</c:v>
                </c:pt>
              </c:strCache>
            </c:strRef>
          </c:tx>
          <c:spPr>
            <a:ln w="29227">
              <a:noFill/>
            </a:ln>
          </c:spPr>
          <c:marker>
            <c:symbol val="plus"/>
            <c:size val="12"/>
            <c:spPr>
              <a:noFill/>
              <a:ln>
                <a:solidFill>
                  <a:srgbClr val="FF0000"/>
                </a:solidFill>
                <a:prstDash val="solid"/>
              </a:ln>
            </c:spPr>
          </c:marker>
          <c:xVal>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Sheet1!$B$2:$B$11</c:f>
              <c:numCache>
                <c:formatCode>General</c:formatCode>
                <c:ptCount val="10"/>
                <c:pt idx="0">
                  <c:v>52.396500000000003</c:v>
                </c:pt>
                <c:pt idx="1">
                  <c:v>57.537100000000002</c:v>
                </c:pt>
                <c:pt idx="2">
                  <c:v>48.523000000000003</c:v>
                </c:pt>
                <c:pt idx="3">
                  <c:v>47.596400000000003</c:v>
                </c:pt>
                <c:pt idx="4">
                  <c:v>34.152999999999999</c:v>
                </c:pt>
                <c:pt idx="5">
                  <c:v>48.910600000000002</c:v>
                </c:pt>
                <c:pt idx="6">
                  <c:v>70.341499999999996</c:v>
                </c:pt>
                <c:pt idx="7">
                  <c:v>52.787100000000002</c:v>
                </c:pt>
                <c:pt idx="8">
                  <c:v>59.332700000000003</c:v>
                </c:pt>
                <c:pt idx="9">
                  <c:v>50.062199999999997</c:v>
                </c:pt>
              </c:numCache>
            </c:numRef>
          </c:yVal>
          <c:smooth val="0"/>
        </c:ser>
        <c:ser>
          <c:idx val="1"/>
          <c:order val="1"/>
          <c:tx>
            <c:strRef>
              <c:f>Sheet1!$C$1</c:f>
              <c:strCache>
                <c:ptCount val="1"/>
                <c:pt idx="0">
                  <c:v>F-</c:v>
                </c:pt>
              </c:strCache>
            </c:strRef>
          </c:tx>
          <c:spPr>
            <a:ln w="29227">
              <a:noFill/>
            </a:ln>
          </c:spPr>
          <c:marker>
            <c:symbol val="dash"/>
            <c:size val="9"/>
            <c:spPr>
              <a:noFill/>
              <a:ln>
                <a:solidFill>
                  <a:srgbClr val="000080"/>
                </a:solidFill>
                <a:prstDash val="solid"/>
              </a:ln>
            </c:spPr>
          </c:marker>
          <c:xVal>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Sheet1!$C$2:$C$11</c:f>
              <c:numCache>
                <c:formatCode>General</c:formatCode>
                <c:ptCount val="10"/>
                <c:pt idx="0">
                  <c:v>46.396500000000003</c:v>
                </c:pt>
                <c:pt idx="1">
                  <c:v>51.537100000000002</c:v>
                </c:pt>
                <c:pt idx="2">
                  <c:v>42.523000000000003</c:v>
                </c:pt>
                <c:pt idx="3">
                  <c:v>41.596400000000003</c:v>
                </c:pt>
                <c:pt idx="4">
                  <c:v>28.152999999999999</c:v>
                </c:pt>
                <c:pt idx="5">
                  <c:v>42.910600000000002</c:v>
                </c:pt>
                <c:pt idx="6">
                  <c:v>64.341499999999996</c:v>
                </c:pt>
                <c:pt idx="7">
                  <c:v>46.787100000000002</c:v>
                </c:pt>
                <c:pt idx="8">
                  <c:v>53.332700000000003</c:v>
                </c:pt>
                <c:pt idx="9">
                  <c:v>44.062199999999997</c:v>
                </c:pt>
              </c:numCache>
            </c:numRef>
          </c:yVal>
          <c:smooth val="0"/>
        </c:ser>
        <c:dLbls>
          <c:showLegendKey val="0"/>
          <c:showVal val="0"/>
          <c:showCatName val="0"/>
          <c:showSerName val="0"/>
          <c:showPercent val="0"/>
          <c:showBubbleSize val="0"/>
        </c:dLbls>
        <c:axId val="934389632"/>
        <c:axId val="934391808"/>
      </c:scatterChart>
      <c:valAx>
        <c:axId val="934389632"/>
        <c:scaling>
          <c:orientation val="minMax"/>
          <c:max val="10.5"/>
          <c:min val="0"/>
        </c:scaling>
        <c:delete val="0"/>
        <c:axPos val="b"/>
        <c:numFmt formatCode="General" sourceLinked="1"/>
        <c:majorTickMark val="out"/>
        <c:minorTickMark val="cross"/>
        <c:tickLblPos val="nextTo"/>
        <c:spPr>
          <a:ln w="12990">
            <a:solidFill>
              <a:schemeClr val="tx1"/>
            </a:solidFill>
            <a:prstDash val="solid"/>
          </a:ln>
        </c:spPr>
        <c:txPr>
          <a:bodyPr rot="0" vert="horz"/>
          <a:lstStyle/>
          <a:p>
            <a:pPr>
              <a:defRPr sz="1918" b="1" i="0" u="none" strike="noStrike" baseline="0">
                <a:solidFill>
                  <a:schemeClr val="tx1"/>
                </a:solidFill>
                <a:latin typeface="Arial"/>
                <a:ea typeface="Arial"/>
                <a:cs typeface="Arial"/>
              </a:defRPr>
            </a:pPr>
            <a:endParaRPr lang="en-US"/>
          </a:p>
        </c:txPr>
        <c:crossAx val="934391808"/>
        <c:crosses val="autoZero"/>
        <c:crossBetween val="midCat"/>
        <c:majorUnit val="1"/>
        <c:minorUnit val="1"/>
      </c:valAx>
      <c:valAx>
        <c:axId val="934391808"/>
        <c:scaling>
          <c:orientation val="minMax"/>
        </c:scaling>
        <c:delete val="0"/>
        <c:axPos val="l"/>
        <c:numFmt formatCode="General" sourceLinked="0"/>
        <c:majorTickMark val="out"/>
        <c:minorTickMark val="none"/>
        <c:tickLblPos val="nextTo"/>
        <c:spPr>
          <a:ln w="12990">
            <a:solidFill>
              <a:schemeClr val="tx1"/>
            </a:solidFill>
            <a:prstDash val="solid"/>
          </a:ln>
        </c:spPr>
        <c:txPr>
          <a:bodyPr rot="0" vert="horz"/>
          <a:lstStyle/>
          <a:p>
            <a:pPr>
              <a:defRPr sz="1994" b="1" i="0" u="none" strike="noStrike" baseline="0">
                <a:solidFill>
                  <a:schemeClr val="tx1"/>
                </a:solidFill>
                <a:latin typeface="Arial"/>
                <a:ea typeface="Arial"/>
                <a:cs typeface="Arial"/>
              </a:defRPr>
            </a:pPr>
            <a:endParaRPr lang="en-US"/>
          </a:p>
        </c:txPr>
        <c:crossAx val="934389632"/>
        <c:crossesAt val="0"/>
        <c:crossBetween val="midCat"/>
      </c:valAx>
      <c:spPr>
        <a:noFill/>
        <a:ln w="12990">
          <a:solidFill>
            <a:srgbClr val="808080"/>
          </a:solidFill>
          <a:prstDash val="solid"/>
        </a:ln>
      </c:spPr>
    </c:plotArea>
    <c:legend>
      <c:legendPos val="r"/>
      <c:legendEntry>
        <c:idx val="1"/>
        <c:txPr>
          <a:bodyPr/>
          <a:lstStyle/>
          <a:p>
            <a:pPr>
              <a:defRPr sz="1314" b="0" i="0" u="none" strike="noStrike" baseline="0">
                <a:solidFill>
                  <a:schemeClr val="tx1"/>
                </a:solidFill>
                <a:latin typeface="Arial"/>
                <a:ea typeface="Arial"/>
                <a:cs typeface="Arial"/>
              </a:defRPr>
            </a:pPr>
            <a:endParaRPr lang="en-US"/>
          </a:p>
        </c:txPr>
      </c:legendEntry>
      <c:layout>
        <c:manualLayout>
          <c:xMode val="edge"/>
          <c:yMode val="edge"/>
          <c:x val="0.79178558847345448"/>
          <c:y val="0.68965633168321006"/>
          <c:w val="5.7031972806364024E-2"/>
          <c:h val="0.16605905430636428"/>
        </c:manualLayout>
      </c:layout>
      <c:overlay val="0"/>
      <c:spPr>
        <a:solidFill>
          <a:schemeClr val="bg1"/>
        </a:solidFill>
        <a:ln w="3247">
          <a:solidFill>
            <a:schemeClr val="tx1"/>
          </a:solidFill>
          <a:prstDash val="solid"/>
        </a:ln>
      </c:spPr>
      <c:txPr>
        <a:bodyPr/>
        <a:lstStyle/>
        <a:p>
          <a:pPr>
            <a:defRPr sz="131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023" b="0"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50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7032A57-0698-42B2-89E9-8C1BA503DF27}" type="slidenum">
              <a:rPr lang="en-US" altLang="en-US"/>
              <a:pPr/>
              <a:t>‹#›</a:t>
            </a:fld>
            <a:endParaRPr lang="en-US" altLang="en-US"/>
          </a:p>
        </p:txBody>
      </p:sp>
    </p:spTree>
    <p:extLst>
      <p:ext uri="{BB962C8B-B14F-4D97-AF65-F5344CB8AC3E}">
        <p14:creationId xmlns:p14="http://schemas.microsoft.com/office/powerpoint/2010/main" val="15413251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32A57-0698-42B2-89E9-8C1BA503DF27}" type="slidenum">
              <a:rPr lang="en-US" altLang="en-US" smtClean="0"/>
              <a:pPr/>
              <a:t>2</a:t>
            </a:fld>
            <a:endParaRPr lang="en-US" altLang="en-US"/>
          </a:p>
        </p:txBody>
      </p:sp>
    </p:spTree>
    <p:extLst>
      <p:ext uri="{BB962C8B-B14F-4D97-AF65-F5344CB8AC3E}">
        <p14:creationId xmlns:p14="http://schemas.microsoft.com/office/powerpoint/2010/main" val="198094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38BDB-F74A-4378-940F-834C9BF6F5DD}" type="slidenum">
              <a:rPr lang="en-US" altLang="en-US">
                <a:solidFill>
                  <a:prstClr val="black"/>
                </a:solidFill>
              </a:rPr>
              <a:pPr/>
              <a:t>41</a:t>
            </a:fld>
            <a:endParaRPr lang="en-US" altLang="en-US" dirty="0">
              <a:solidFill>
                <a:prstClr val="black"/>
              </a:solidFill>
            </a:endParaRPr>
          </a:p>
        </p:txBody>
      </p:sp>
      <p:sp>
        <p:nvSpPr>
          <p:cNvPr id="3155970" name="Rectangle 2"/>
          <p:cNvSpPr>
            <a:spLocks noGrp="1" noRot="1" noChangeAspect="1" noChangeArrowheads="1" noTextEdit="1"/>
          </p:cNvSpPr>
          <p:nvPr>
            <p:ph type="sldImg"/>
          </p:nvPr>
        </p:nvSpPr>
        <p:spPr>
          <a:ln/>
        </p:spPr>
      </p:sp>
      <p:sp>
        <p:nvSpPr>
          <p:cNvPr id="3155971" name="Rectangle 3"/>
          <p:cNvSpPr>
            <a:spLocks noGrp="1" noChangeArrowheads="1"/>
          </p:cNvSpPr>
          <p:nvPr>
            <p:ph type="body" idx="1"/>
          </p:nvPr>
        </p:nvSpPr>
        <p:spPr/>
        <p:txBody>
          <a:bodyPr/>
          <a:lstStyle/>
          <a:p>
            <a:r>
              <a:rPr lang="en-US" altLang="en-US" dirty="0"/>
              <a:t>Inspired by the ESRF microcrystal camera, the </a:t>
            </a:r>
            <a:r>
              <a:rPr lang="en-US" altLang="en-US" dirty="0" err="1"/>
              <a:t>superbend</a:t>
            </a:r>
            <a:r>
              <a:rPr lang="en-US" altLang="en-US" dirty="0"/>
              <a:t> </a:t>
            </a:r>
            <a:r>
              <a:rPr lang="en-US" altLang="en-US" dirty="0" err="1"/>
              <a:t>endstations</a:t>
            </a:r>
            <a:r>
              <a:rPr lang="en-US" altLang="en-US" dirty="0"/>
              <a:t> are all equipped with zero-</a:t>
            </a:r>
            <a:r>
              <a:rPr lang="en-US" altLang="en-US" dirty="0" err="1"/>
              <a:t>paralax</a:t>
            </a:r>
            <a:r>
              <a:rPr lang="en-US" altLang="en-US" dirty="0"/>
              <a:t> optics.  The user sees their sample from the point of view of the x-ray beam.  Sample alignment is not only more stable but more intuitive than an off-axis camera.  Placing the crystal into the microscope crosshairs </a:t>
            </a:r>
            <a:r>
              <a:rPr lang="en-US" altLang="en-US" dirty="0" err="1"/>
              <a:t>gaurantees</a:t>
            </a:r>
            <a:r>
              <a:rPr lang="en-US" altLang="en-US" dirty="0"/>
              <a:t> that it will be hit by the beam.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145AF9-F515-4AB7-A88D-AE7302A32728}" type="slidenum">
              <a:rPr lang="en-US" altLang="en-US"/>
              <a:pPr/>
              <a:t>42</a:t>
            </a:fld>
            <a:endParaRPr lang="en-US" altLang="en-US"/>
          </a:p>
        </p:txBody>
      </p:sp>
      <p:sp>
        <p:nvSpPr>
          <p:cNvPr id="46082" name="Rectangle 2"/>
          <p:cNvSpPr>
            <a:spLocks noGrp="1" noRot="1" noChangeAspect="1" noChangeArrowheads="1" noTextEdit="1"/>
          </p:cNvSpPr>
          <p:nvPr>
            <p:ph type="sldImg"/>
          </p:nvPr>
        </p:nvSpPr>
        <p:spPr>
          <a:xfrm>
            <a:off x="1144588" y="685800"/>
            <a:ext cx="4572000" cy="3429000"/>
          </a:xfrm>
          <a:ln/>
        </p:spPr>
      </p:sp>
      <p:sp>
        <p:nvSpPr>
          <p:cNvPr id="46083" name="Rectangle 3"/>
          <p:cNvSpPr>
            <a:spLocks noGrp="1" noChangeArrowheads="1"/>
          </p:cNvSpPr>
          <p:nvPr>
            <p:ph type="body" idx="1"/>
          </p:nvPr>
        </p:nvSpPr>
        <p:spPr/>
        <p:txBody>
          <a:bodyPr/>
          <a:lstStyle/>
          <a:p>
            <a:r>
              <a:rPr lang="en-US" altLang="en-US"/>
              <a:t>The non-rotating “plate goniometer” (left) was developed last year.  A new incarnation for taking rotation-camera data is now being developed (right).  Either of these devices will accept most any crystallization tray that can be rotated 90 degrees to gravity and probe arbitrary points in each crystallization drop with a 50 um x-ray beam.  Installing a plate goniometer takes ~30 minutes and the location ~300 mm downbeam from the “normal” protein crystallography sample mounting point makes this technology transferable to most any beamline.</a:t>
            </a:r>
          </a:p>
          <a:p>
            <a:endParaRPr lang="en-US" altLang="en-US"/>
          </a:p>
          <a:p>
            <a:r>
              <a:rPr lang="en-US" altLang="en-US"/>
              <a:t>Current status is that a 95% complete data set has been collected from a 50 um lysozyme crystal at room temperature, and trials are now underway to collect data sets from “real” crystals.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80DB9-5313-45B4-BCBF-7AD3C021784E}" type="slidenum">
              <a:rPr lang="en-US" altLang="en-US"/>
              <a:pPr/>
              <a:t>43</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ltLang="en-US"/>
              <a:t>non-rotating tray goniometer stage installed in ALS 8.3.1.  Note that the “normal” cryo-pin goniometer on the left is still in place and a brass flight tube has been added to contain the air scatter from the main beam on its way to the tray goniometer.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75AB69BB-FAD8-4076-92D7-10869C0EE83D}" type="slidenum">
              <a:rPr lang="en-US" altLang="en-US">
                <a:solidFill>
                  <a:prstClr val="black"/>
                </a:solidFill>
              </a:rPr>
              <a:pPr/>
              <a:t>45</a:t>
            </a:fld>
            <a:endParaRPr lang="en-US" altLang="en-US">
              <a:solidFill>
                <a:prstClr val="black"/>
              </a:solidFill>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pitchFamily="34" charset="0"/>
              </a:rPr>
              <a:t>Next slide please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62D905-C1D9-4520-9E71-9AC60F700766}" type="slidenum">
              <a:rPr lang="en-US" altLang="en-US"/>
              <a:pPr/>
              <a:t>51</a:t>
            </a:fld>
            <a:endParaRPr lang="en-US" alt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60785D-0D72-4238-BF4F-6486AA9908B2}" type="slidenum">
              <a:rPr lang="en-US" altLang="en-US"/>
              <a:pPr/>
              <a:t>‹#›</a:t>
            </a:fld>
            <a:endParaRPr lang="en-US" altLang="en-US"/>
          </a:p>
        </p:txBody>
      </p:sp>
    </p:spTree>
    <p:extLst>
      <p:ext uri="{BB962C8B-B14F-4D97-AF65-F5344CB8AC3E}">
        <p14:creationId xmlns:p14="http://schemas.microsoft.com/office/powerpoint/2010/main" val="1934262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8DECAB6-F51A-42D5-997C-EFC36BBA8294}" type="slidenum">
              <a:rPr lang="en-US" altLang="en-US"/>
              <a:pPr/>
              <a:t>‹#›</a:t>
            </a:fld>
            <a:endParaRPr lang="en-US" altLang="en-US"/>
          </a:p>
        </p:txBody>
      </p:sp>
    </p:spTree>
    <p:extLst>
      <p:ext uri="{BB962C8B-B14F-4D97-AF65-F5344CB8AC3E}">
        <p14:creationId xmlns:p14="http://schemas.microsoft.com/office/powerpoint/2010/main" val="22327927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D0E53A-6C4F-40D5-BFC6-86962FAEA6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3399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F9A4F8-C52C-4DAC-8DB0-83A290794E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90181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EE83C-ED22-4606-9577-1ABBFD601B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85442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5D1D6A-1C50-4B67-8B32-02F48A28EC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4435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CF2B11A-92FD-4FD3-87DF-915A999179F3}"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7417042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3E2804AD-1904-4C3F-8A17-846C9E6C294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416401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6B6B484-5F57-41BD-948F-30D32FDEA46E}"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329783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478C79B2-B7C3-4968-9AB0-7C7B2CBAF648}"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0391201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2A02EA00-DE7F-4CB0-AD86-E77A8A12CA8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411497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D543A19D-7AD4-45E9-B401-1620D0897FC3}"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9489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84C6ECD-54FA-4BE1-AAB1-10BE7653EAC6}" type="slidenum">
              <a:rPr lang="en-US" altLang="en-US"/>
              <a:pPr/>
              <a:t>‹#›</a:t>
            </a:fld>
            <a:endParaRPr lang="en-US" altLang="en-US"/>
          </a:p>
        </p:txBody>
      </p:sp>
    </p:spTree>
    <p:extLst>
      <p:ext uri="{BB962C8B-B14F-4D97-AF65-F5344CB8AC3E}">
        <p14:creationId xmlns:p14="http://schemas.microsoft.com/office/powerpoint/2010/main" val="9780803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70130238-C93A-469C-B26A-21F1DD5F74C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9427192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defRPr>
            </a:lvl1pPr>
            <a:lvl2pPr>
              <a:defRPr sz="2800">
                <a:latin typeface="Arial" panose="020B0604020202020204" pitchFamily="34" charset="0"/>
              </a:defRPr>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F1794140-F242-4221-8A4F-E80F6A8CA22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366812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63E57218-C10C-4290-A14F-16FCDA4BEA3B}"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266573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F59A4E2C-99D0-4EA4-A792-949A48D93B1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582717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0E21018C-4F08-4D1D-B30C-C92C3ABB409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108619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p:spPr>
        <p:txBody>
          <a:bodyPr/>
          <a:lstStyle>
            <a:lvl1pPr>
              <a:defRPr>
                <a:latin typeface="Arial" panose="020B0604020202020204" pitchFamily="34" charset="0"/>
              </a:defRPr>
            </a:lvl1p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atin typeface="Arial" panose="020B0604020202020204" pitchFamily="34" charset="0"/>
              </a:defRPr>
            </a:lvl1pPr>
          </a:lstStyle>
          <a:p>
            <a:fld id="{21934709-A95A-4C13-ACF8-237D4E120A0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856720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0"/>
          </p:nvPr>
        </p:nvSpPr>
        <p:spPr>
          <a:xfrm>
            <a:off x="457200" y="6245225"/>
            <a:ext cx="2133600" cy="476250"/>
          </a:xfrm>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atin typeface="Arial" panose="020B0604020202020204" pitchFamily="34" charset="0"/>
              </a:defRPr>
            </a:lvl1pPr>
          </a:lstStyle>
          <a:p>
            <a:fld id="{2845B660-87E4-44C2-9DA0-8749D0D9A5C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0565199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32AE9-F9CF-9043-A4D4-CC24CDB584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728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DA7A2894-A709-4C9D-BDF5-EB9BC6ADC6BF}" type="datetimeFigureOut">
              <a:rPr lang="en-US" smtClean="0">
                <a:solidFill>
                  <a:prstClr val="black">
                    <a:tint val="75000"/>
                  </a:prstClr>
                </a:solidFill>
              </a:rPr>
              <a:pPr/>
              <a:t>10/18/2017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414154EE-FA8E-4C12-B9D6-E6CF5AC7CB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6695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DA7A2894-A709-4C9D-BDF5-EB9BC6ADC6BF}" type="datetimeFigureOut">
              <a:rPr lang="en-US" smtClean="0">
                <a:solidFill>
                  <a:prstClr val="black">
                    <a:tint val="75000"/>
                  </a:prstClr>
                </a:solidFill>
              </a:rPr>
              <a:pPr/>
              <a:t>10/18/2017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414154EE-FA8E-4C12-B9D6-E6CF5AC7CB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0154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678AAC8-9D5A-484D-ABA9-A08ADA39D687}" type="slidenum">
              <a:rPr lang="en-US" altLang="en-US"/>
              <a:pPr/>
              <a:t>‹#›</a:t>
            </a:fld>
            <a:endParaRPr lang="en-US" altLang="en-US"/>
          </a:p>
        </p:txBody>
      </p:sp>
    </p:spTree>
    <p:extLst>
      <p:ext uri="{BB962C8B-B14F-4D97-AF65-F5344CB8AC3E}">
        <p14:creationId xmlns:p14="http://schemas.microsoft.com/office/powerpoint/2010/main" val="24475690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DA7A2894-A709-4C9D-BDF5-EB9BC6ADC6BF}" type="datetimeFigureOut">
              <a:rPr lang="en-US" smtClean="0">
                <a:solidFill>
                  <a:prstClr val="black">
                    <a:tint val="75000"/>
                  </a:prstClr>
                </a:solidFill>
              </a:rPr>
              <a:pPr/>
              <a:t>10/18/2017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414154EE-FA8E-4C12-B9D6-E6CF5AC7CB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18625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fld id="{DA7A2894-A709-4C9D-BDF5-EB9BC6ADC6BF}" type="datetimeFigureOut">
              <a:rPr lang="en-US" smtClean="0">
                <a:solidFill>
                  <a:prstClr val="black">
                    <a:tint val="75000"/>
                  </a:prstClr>
                </a:solidFill>
              </a:rPr>
              <a:pPr/>
              <a:t>10/18/2017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414154EE-FA8E-4C12-B9D6-E6CF5AC7CB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61597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Arial" panose="020B0604020202020204" pitchFamily="34" charset="0"/>
              </a:defRPr>
            </a:lvl1pPr>
          </a:lstStyle>
          <a:p>
            <a:fld id="{DA7A2894-A709-4C9D-BDF5-EB9BC6ADC6BF}" type="datetimeFigureOut">
              <a:rPr lang="en-US" smtClean="0">
                <a:solidFill>
                  <a:prstClr val="black">
                    <a:tint val="75000"/>
                  </a:prstClr>
                </a:solidFill>
              </a:rPr>
              <a:pPr/>
              <a:t>10/18/2017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414154EE-FA8E-4C12-B9D6-E6CF5AC7CB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75301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defRPr>
            </a:lvl1pPr>
          </a:lstStyle>
          <a:p>
            <a:fld id="{DA7A2894-A709-4C9D-BDF5-EB9BC6ADC6BF}" type="datetimeFigureOut">
              <a:rPr lang="en-US" smtClean="0">
                <a:solidFill>
                  <a:prstClr val="black">
                    <a:tint val="75000"/>
                  </a:prstClr>
                </a:solidFill>
              </a:rPr>
              <a:pPr/>
              <a:t>10/18/2017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414154EE-FA8E-4C12-B9D6-E6CF5AC7CB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93624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defRPr>
            </a:lvl1pPr>
          </a:lstStyle>
          <a:p>
            <a:fld id="{DA7A2894-A709-4C9D-BDF5-EB9BC6ADC6BF}" type="datetimeFigureOut">
              <a:rPr lang="en-US" smtClean="0">
                <a:solidFill>
                  <a:prstClr val="black">
                    <a:tint val="75000"/>
                  </a:prstClr>
                </a:solidFill>
              </a:rPr>
              <a:pPr/>
              <a:t>10/18/2017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414154EE-FA8E-4C12-B9D6-E6CF5AC7CB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2770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defRPr>
            </a:lvl1pPr>
            <a:lvl2pPr>
              <a:defRPr sz="2800">
                <a:latin typeface="Arial" panose="020B0604020202020204" pitchFamily="34" charset="0"/>
              </a:defRPr>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fld id="{DA7A2894-A709-4C9D-BDF5-EB9BC6ADC6BF}" type="datetimeFigureOut">
              <a:rPr lang="en-US" smtClean="0">
                <a:solidFill>
                  <a:prstClr val="black">
                    <a:tint val="75000"/>
                  </a:prstClr>
                </a:solidFill>
              </a:rPr>
              <a:pPr/>
              <a:t>10/18/2017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414154EE-FA8E-4C12-B9D6-E6CF5AC7CB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57111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fld id="{DA7A2894-A709-4C9D-BDF5-EB9BC6ADC6BF}" type="datetimeFigureOut">
              <a:rPr lang="en-US" smtClean="0">
                <a:solidFill>
                  <a:prstClr val="black">
                    <a:tint val="75000"/>
                  </a:prstClr>
                </a:solidFill>
              </a:rPr>
              <a:pPr/>
              <a:t>10/18/2017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414154EE-FA8E-4C12-B9D6-E6CF5AC7CB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53809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DA7A2894-A709-4C9D-BDF5-EB9BC6ADC6BF}" type="datetimeFigureOut">
              <a:rPr lang="en-US" smtClean="0">
                <a:solidFill>
                  <a:prstClr val="black">
                    <a:tint val="75000"/>
                  </a:prstClr>
                </a:solidFill>
              </a:rPr>
              <a:pPr/>
              <a:t>10/18/2017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414154EE-FA8E-4C12-B9D6-E6CF5AC7CB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31288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DA7A2894-A709-4C9D-BDF5-EB9BC6ADC6BF}" type="datetimeFigureOut">
              <a:rPr lang="en-US" smtClean="0">
                <a:solidFill>
                  <a:prstClr val="black">
                    <a:tint val="75000"/>
                  </a:prstClr>
                </a:solidFill>
              </a:rPr>
              <a:pPr/>
              <a:t>10/18/2017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414154EE-FA8E-4C12-B9D6-E6CF5AC7CB9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35604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p:spPr>
        <p:txBody>
          <a:bodyPr/>
          <a:lstStyle>
            <a:lvl1pPr>
              <a:defRPr>
                <a:latin typeface="Arial" panose="020B0604020202020204" pitchFamily="34" charset="0"/>
                <a:cs typeface="Arial" panose="020B0604020202020204" pitchFamily="34" charset="0"/>
              </a:defRPr>
            </a:lvl1p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Arial" panose="020B0604020202020204" pitchFamily="34" charset="0"/>
              </a:defRPr>
            </a:lvl1pPr>
          </a:lstStyle>
          <a:p>
            <a:pPr>
              <a:defRPr/>
            </a:pPr>
            <a:endParaRPr lang="en-US" altLang="en-US"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atin typeface="Arial" panose="020B0604020202020204" pitchFamily="34" charset="0"/>
                <a:cs typeface="Arial" panose="020B0604020202020204" pitchFamily="34" charset="0"/>
              </a:defRPr>
            </a:lvl1pPr>
          </a:lstStyle>
          <a:p>
            <a:pPr>
              <a:defRPr/>
            </a:pPr>
            <a:endParaRPr lang="en-US" altLang="en-US"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9AC89ACC-B1E1-41A7-B70D-156133AD1DC8}"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53223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1798A85-6CFD-4E9F-A8F4-CE91951BC00F}" type="slidenum">
              <a:rPr lang="en-US" altLang="en-US"/>
              <a:pPr/>
              <a:t>‹#›</a:t>
            </a:fld>
            <a:endParaRPr lang="en-US" altLang="en-US"/>
          </a:p>
        </p:txBody>
      </p:sp>
    </p:spTree>
    <p:extLst>
      <p:ext uri="{BB962C8B-B14F-4D97-AF65-F5344CB8AC3E}">
        <p14:creationId xmlns:p14="http://schemas.microsoft.com/office/powerpoint/2010/main" val="143985079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981200"/>
            <a:ext cx="3810000" cy="41148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Arial" panose="020B0604020202020204" pitchFamily="34" charset="0"/>
              </a:defRPr>
            </a:lvl1pPr>
          </a:lstStyle>
          <a:p>
            <a:endParaRPr lang="en-US" altLang="en-US" dirty="0">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atin typeface="Arial" panose="020B0604020202020204" pitchFamily="34" charset="0"/>
                <a:cs typeface="Arial" panose="020B0604020202020204" pitchFamily="34" charset="0"/>
              </a:defRPr>
            </a:lvl1pPr>
          </a:lstStyle>
          <a:p>
            <a:endParaRPr lang="en-US" altLang="en-US" dirty="0">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atin typeface="Arial" panose="020B0604020202020204" pitchFamily="34" charset="0"/>
                <a:cs typeface="Arial" panose="020B0604020202020204" pitchFamily="34" charset="0"/>
              </a:defRPr>
            </a:lvl1pPr>
          </a:lstStyle>
          <a:p>
            <a:fld id="{CF395325-2B3F-4866-B822-19692353B60E}" type="slidenum">
              <a:rPr lang="en-US" altLang="en-US" smtClean="0">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5748304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728B3F-2A5E-4CEC-9170-A04634840C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883513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277ED7-9549-4DD5-9A0A-629A753860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35791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17BA7E-529B-411E-BD30-7933DCF461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71740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FAABFDA-C3A3-4645-9DAD-B0EEF50FF9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98920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55B7099-D08F-4C12-B1D1-B0254418F2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32814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C031B59-A4DA-4715-945A-6C2B434321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71023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9F907F4-4EFB-4019-9808-0BAFC8F7D1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02258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445732-0EFC-4E57-84EB-8F009C0850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02935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ED9F14-D48A-4C06-AC96-F17040FB15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727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9D51BBB-9077-40D6-9A3A-0FEE494C1F06}" type="slidenum">
              <a:rPr lang="en-US" altLang="en-US"/>
              <a:pPr/>
              <a:t>‹#›</a:t>
            </a:fld>
            <a:endParaRPr lang="en-US" altLang="en-US"/>
          </a:p>
        </p:txBody>
      </p:sp>
    </p:spTree>
    <p:extLst>
      <p:ext uri="{BB962C8B-B14F-4D97-AF65-F5344CB8AC3E}">
        <p14:creationId xmlns:p14="http://schemas.microsoft.com/office/powerpoint/2010/main" val="485457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D6C2AA-3663-42BF-BDA7-36F0BBE3BF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16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1B848F-EBCB-43BC-A04F-F210387FD8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319286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10F5A26-E009-4AEF-9B04-2B770AC735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26803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BD4A8BA-F916-410E-8B17-4FAE96AD2E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21366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4CE25BF-22F6-48B7-B391-0A984E013F3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00611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728B3F-2A5E-4CEC-9170-A04634840C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1130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277ED7-9549-4DD5-9A0A-629A753860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10303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17BA7E-529B-411E-BD30-7933DCF461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79530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FAABFDA-C3A3-4645-9DAD-B0EEF50FF9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47938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55B7099-D08F-4C12-B1D1-B0254418F2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5701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BB0839-A92A-456B-8338-1DBDCFD209BC}" type="slidenum">
              <a:rPr lang="en-US" altLang="en-US"/>
              <a:pPr/>
              <a:t>‹#›</a:t>
            </a:fld>
            <a:endParaRPr lang="en-US" altLang="en-US"/>
          </a:p>
        </p:txBody>
      </p:sp>
    </p:spTree>
    <p:extLst>
      <p:ext uri="{BB962C8B-B14F-4D97-AF65-F5344CB8AC3E}">
        <p14:creationId xmlns:p14="http://schemas.microsoft.com/office/powerpoint/2010/main" val="412884010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C031B59-A4DA-4715-945A-6C2B434321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48661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9F907F4-4EFB-4019-9808-0BAFC8F7D1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26319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445732-0EFC-4E57-84EB-8F009C0850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7083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ED9F14-D48A-4C06-AC96-F17040FB15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99943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D6C2AA-3663-42BF-BDA7-36F0BBE3BF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175032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1B848F-EBCB-43BC-A04F-F210387FD8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579516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10F5A26-E009-4AEF-9B04-2B770AC735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4901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BD4A8BA-F916-410E-8B17-4FAE96AD2E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03476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4CE25BF-22F6-48B7-B391-0A984E013F3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81587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C1AEC9-EEC7-46B7-B502-5A1D0C49423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7723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55FC3AB-CCAF-48F2-9A9F-DC24CD01CC1B}" type="slidenum">
              <a:rPr lang="en-US" altLang="en-US"/>
              <a:pPr/>
              <a:t>‹#›</a:t>
            </a:fld>
            <a:endParaRPr lang="en-US" altLang="en-US"/>
          </a:p>
        </p:txBody>
      </p:sp>
    </p:spTree>
    <p:extLst>
      <p:ext uri="{BB962C8B-B14F-4D97-AF65-F5344CB8AC3E}">
        <p14:creationId xmlns:p14="http://schemas.microsoft.com/office/powerpoint/2010/main" val="155413470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8BF8CCA-DD8B-452E-A049-AD2C239CCAB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34762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5A7F50-7BC2-48FB-99D2-B2155D0AB3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80369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51B60B-3C37-4F78-8C45-133881603EA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184769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CB268BB-D480-4E08-A512-44AA8446392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960894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C47F27-58B0-42DE-BF19-8DFBE1B5A6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628498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E1E96FD-16B3-46D1-8DF0-7310B619D0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254856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14F3F27-DD8A-4A15-B70A-A7B53045F9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559871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4AE5BFC-8F32-4F80-98CB-B7B5CD9003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50771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402C36-69A2-4854-8A3A-1DCE3E0682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77205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1A014B-8F15-4EAC-87FC-2052B65B491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2689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6F32E15-89BB-4605-ADAB-A253B01C2298}" type="slidenum">
              <a:rPr lang="en-US" altLang="en-US"/>
              <a:pPr/>
              <a:t>‹#›</a:t>
            </a:fld>
            <a:endParaRPr lang="en-US" altLang="en-US"/>
          </a:p>
        </p:txBody>
      </p:sp>
    </p:spTree>
    <p:extLst>
      <p:ext uri="{BB962C8B-B14F-4D97-AF65-F5344CB8AC3E}">
        <p14:creationId xmlns:p14="http://schemas.microsoft.com/office/powerpoint/2010/main" val="16275640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165918-6E63-45C3-BD0D-3598F5635F4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3519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CCEAAF-FB6B-4395-A4EE-EAC5505940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19317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E550AA-6D2B-41FC-81A4-8E63A094FF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695206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FB6B6D3-586E-4DBD-83B1-9D7B5C50B4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930713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55AFE8E-B57C-4099-8DC5-BAAA9F5CFF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34781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EF6945D-6BB4-4406-B19D-5B7AA6F1B3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955772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564D7CC-8BF9-4587-A246-24A672A494F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14942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FEC41A4-4CB4-46F8-BC99-813CE9AA6C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78962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94ED7D4-8FB5-471D-B4AB-09809DE1EA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856517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20392E-6C5F-4995-B374-F9BB206C55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6772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06F5669-F371-487B-A4B6-D330E430459A}" type="slidenum">
              <a:rPr lang="en-US" altLang="en-US"/>
              <a:pPr/>
              <a:t>‹#›</a:t>
            </a:fld>
            <a:endParaRPr lang="en-US" altLang="en-US"/>
          </a:p>
        </p:txBody>
      </p:sp>
    </p:spTree>
    <p:extLst>
      <p:ext uri="{BB962C8B-B14F-4D97-AF65-F5344CB8AC3E}">
        <p14:creationId xmlns:p14="http://schemas.microsoft.com/office/powerpoint/2010/main" val="380718468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D3E240-C3FA-4A1B-A0E7-5D0079DC89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52573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F709AE1-A37E-4E52-8535-599714CCCF4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073681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47F9771-18DA-4F63-88C3-D732816944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076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B62FDC9-2650-46FE-A5AC-658B7DF3B6CA}" type="slidenum">
              <a:rPr lang="en-US" altLang="en-US"/>
              <a:pPr/>
              <a:t>‹#›</a:t>
            </a:fld>
            <a:endParaRPr lang="en-US" altLang="en-US"/>
          </a:p>
        </p:txBody>
      </p:sp>
    </p:spTree>
    <p:extLst>
      <p:ext uri="{BB962C8B-B14F-4D97-AF65-F5344CB8AC3E}">
        <p14:creationId xmlns:p14="http://schemas.microsoft.com/office/powerpoint/2010/main" val="116904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EF5BDF1-7198-43E5-87E1-5E7D5C04B1CA}" type="slidenum">
              <a:rPr lang="en-US" altLang="en-US"/>
              <a:pPr/>
              <a:t>‹#›</a:t>
            </a:fld>
            <a:endParaRPr lang="en-US" altLang="en-US"/>
          </a:p>
        </p:txBody>
      </p:sp>
    </p:spTree>
    <p:extLst>
      <p:ext uri="{BB962C8B-B14F-4D97-AF65-F5344CB8AC3E}">
        <p14:creationId xmlns:p14="http://schemas.microsoft.com/office/powerpoint/2010/main" val="3037449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0C06903-F634-4CE6-B811-ABE5493063BA}" type="slidenum">
              <a:rPr lang="en-US" altLang="en-US"/>
              <a:pPr/>
              <a:t>‹#›</a:t>
            </a:fld>
            <a:endParaRPr lang="en-US" altLang="en-US"/>
          </a:p>
        </p:txBody>
      </p:sp>
    </p:spTree>
    <p:extLst>
      <p:ext uri="{BB962C8B-B14F-4D97-AF65-F5344CB8AC3E}">
        <p14:creationId xmlns:p14="http://schemas.microsoft.com/office/powerpoint/2010/main" val="4073790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1FD3F35-9D26-490F-BF6E-B1074BF11690}" type="slidenum">
              <a:rPr lang="en-US" altLang="en-US"/>
              <a:pPr/>
              <a:t>‹#›</a:t>
            </a:fld>
            <a:endParaRPr lang="en-US" altLang="en-US"/>
          </a:p>
        </p:txBody>
      </p:sp>
    </p:spTree>
    <p:extLst>
      <p:ext uri="{BB962C8B-B14F-4D97-AF65-F5344CB8AC3E}">
        <p14:creationId xmlns:p14="http://schemas.microsoft.com/office/powerpoint/2010/main" val="903272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D3CE9F1-652D-4EC1-BFA2-5C7AE57A8B34}" type="slidenum">
              <a:rPr lang="en-US" altLang="en-US"/>
              <a:pPr/>
              <a:t>‹#›</a:t>
            </a:fld>
            <a:endParaRPr lang="en-US" altLang="en-US"/>
          </a:p>
        </p:txBody>
      </p:sp>
    </p:spTree>
    <p:extLst>
      <p:ext uri="{BB962C8B-B14F-4D97-AF65-F5344CB8AC3E}">
        <p14:creationId xmlns:p14="http://schemas.microsoft.com/office/powerpoint/2010/main" val="2390554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952DBE5-FF81-4320-93AF-B1B3FFF15699}" type="slidenum">
              <a:rPr lang="en-US" altLang="en-US"/>
              <a:pPr/>
              <a:t>‹#›</a:t>
            </a:fld>
            <a:endParaRPr lang="en-US" altLang="en-US"/>
          </a:p>
        </p:txBody>
      </p:sp>
    </p:spTree>
    <p:extLst>
      <p:ext uri="{BB962C8B-B14F-4D97-AF65-F5344CB8AC3E}">
        <p14:creationId xmlns:p14="http://schemas.microsoft.com/office/powerpoint/2010/main" val="2006678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B4E9A39-073B-4B6C-B472-0A55769DB1CC}" type="slidenum">
              <a:rPr lang="en-US" altLang="en-US"/>
              <a:pPr/>
              <a:t>‹#›</a:t>
            </a:fld>
            <a:endParaRPr lang="en-US" altLang="en-US"/>
          </a:p>
        </p:txBody>
      </p:sp>
    </p:spTree>
    <p:extLst>
      <p:ext uri="{BB962C8B-B14F-4D97-AF65-F5344CB8AC3E}">
        <p14:creationId xmlns:p14="http://schemas.microsoft.com/office/powerpoint/2010/main" val="3852376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5195E19C-DCB1-45CC-926C-C2CC2CDF3EC0}" type="slidenum">
              <a:rPr lang="en-US" altLang="en-US"/>
              <a:pPr/>
              <a:t>‹#›</a:t>
            </a:fld>
            <a:endParaRPr lang="en-US" altLang="en-US"/>
          </a:p>
        </p:txBody>
      </p:sp>
    </p:spTree>
    <p:extLst>
      <p:ext uri="{BB962C8B-B14F-4D97-AF65-F5344CB8AC3E}">
        <p14:creationId xmlns:p14="http://schemas.microsoft.com/office/powerpoint/2010/main" val="2892465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7B2EF63A-CA63-4060-BFDD-2CD10E820120}" type="slidenum">
              <a:rPr lang="en-US" altLang="en-US"/>
              <a:pPr/>
              <a:t>‹#›</a:t>
            </a:fld>
            <a:endParaRPr lang="en-US" altLang="en-US"/>
          </a:p>
        </p:txBody>
      </p:sp>
    </p:spTree>
    <p:extLst>
      <p:ext uri="{BB962C8B-B14F-4D97-AF65-F5344CB8AC3E}">
        <p14:creationId xmlns:p14="http://schemas.microsoft.com/office/powerpoint/2010/main" val="4153178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9C4DF-6C90-4A72-9862-0FC45E4D44FD}" type="slidenum">
              <a:rPr lang="en-US"/>
              <a:pPr>
                <a:defRPr/>
              </a:pPr>
              <a:t>‹#›</a:t>
            </a:fld>
            <a:endParaRPr lang="en-US"/>
          </a:p>
        </p:txBody>
      </p:sp>
    </p:spTree>
    <p:extLst>
      <p:ext uri="{BB962C8B-B14F-4D97-AF65-F5344CB8AC3E}">
        <p14:creationId xmlns:p14="http://schemas.microsoft.com/office/powerpoint/2010/main" val="344807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17881E-BF0B-426B-B339-62562C7A5AC8}" type="slidenum">
              <a:rPr lang="en-US"/>
              <a:pPr>
                <a:defRPr/>
              </a:pPr>
              <a:t>‹#›</a:t>
            </a:fld>
            <a:endParaRPr lang="en-US"/>
          </a:p>
        </p:txBody>
      </p:sp>
    </p:spTree>
    <p:extLst>
      <p:ext uri="{BB962C8B-B14F-4D97-AF65-F5344CB8AC3E}">
        <p14:creationId xmlns:p14="http://schemas.microsoft.com/office/powerpoint/2010/main" val="2444221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3009F5-A1D4-49D8-AA2E-509E8E1A3B9E}" type="slidenum">
              <a:rPr lang="en-US"/>
              <a:pPr>
                <a:defRPr/>
              </a:pPr>
              <a:t>‹#›</a:t>
            </a:fld>
            <a:endParaRPr lang="en-US"/>
          </a:p>
        </p:txBody>
      </p:sp>
    </p:spTree>
    <p:extLst>
      <p:ext uri="{BB962C8B-B14F-4D97-AF65-F5344CB8AC3E}">
        <p14:creationId xmlns:p14="http://schemas.microsoft.com/office/powerpoint/2010/main" val="3047689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30BABC-217A-4F25-8E0F-765D050A75D5}" type="slidenum">
              <a:rPr lang="en-US" altLang="en-US"/>
              <a:pPr/>
              <a:t>‹#›</a:t>
            </a:fld>
            <a:endParaRPr lang="en-US" altLang="en-US"/>
          </a:p>
        </p:txBody>
      </p:sp>
    </p:spTree>
    <p:extLst>
      <p:ext uri="{BB962C8B-B14F-4D97-AF65-F5344CB8AC3E}">
        <p14:creationId xmlns:p14="http://schemas.microsoft.com/office/powerpoint/2010/main" val="2093675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CB2EB4-9D58-4B87-A6FE-996A4927F7A1}" type="slidenum">
              <a:rPr lang="en-US"/>
              <a:pPr>
                <a:defRPr/>
              </a:pPr>
              <a:t>‹#›</a:t>
            </a:fld>
            <a:endParaRPr lang="en-US"/>
          </a:p>
        </p:txBody>
      </p:sp>
    </p:spTree>
    <p:extLst>
      <p:ext uri="{BB962C8B-B14F-4D97-AF65-F5344CB8AC3E}">
        <p14:creationId xmlns:p14="http://schemas.microsoft.com/office/powerpoint/2010/main" val="2706484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C6D0BD-E322-44F4-9BF6-E5650854228B}" type="slidenum">
              <a:rPr lang="en-US"/>
              <a:pPr>
                <a:defRPr/>
              </a:pPr>
              <a:t>‹#›</a:t>
            </a:fld>
            <a:endParaRPr lang="en-US"/>
          </a:p>
        </p:txBody>
      </p:sp>
    </p:spTree>
    <p:extLst>
      <p:ext uri="{BB962C8B-B14F-4D97-AF65-F5344CB8AC3E}">
        <p14:creationId xmlns:p14="http://schemas.microsoft.com/office/powerpoint/2010/main" val="2867395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B80C1B-745B-47EA-8A4C-613650D367C6}" type="slidenum">
              <a:rPr lang="en-US"/>
              <a:pPr>
                <a:defRPr/>
              </a:pPr>
              <a:t>‹#›</a:t>
            </a:fld>
            <a:endParaRPr lang="en-US"/>
          </a:p>
        </p:txBody>
      </p:sp>
    </p:spTree>
    <p:extLst>
      <p:ext uri="{BB962C8B-B14F-4D97-AF65-F5344CB8AC3E}">
        <p14:creationId xmlns:p14="http://schemas.microsoft.com/office/powerpoint/2010/main" val="4218204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30C918-D432-488B-B63D-D9D72B7F532A}" type="slidenum">
              <a:rPr lang="en-US"/>
              <a:pPr>
                <a:defRPr/>
              </a:pPr>
              <a:t>‹#›</a:t>
            </a:fld>
            <a:endParaRPr lang="en-US"/>
          </a:p>
        </p:txBody>
      </p:sp>
    </p:spTree>
    <p:extLst>
      <p:ext uri="{BB962C8B-B14F-4D97-AF65-F5344CB8AC3E}">
        <p14:creationId xmlns:p14="http://schemas.microsoft.com/office/powerpoint/2010/main" val="1968468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AA6AD1-60DD-4B13-895C-F5850DCDA0D2}" type="slidenum">
              <a:rPr lang="en-US"/>
              <a:pPr>
                <a:defRPr/>
              </a:pPr>
              <a:t>‹#›</a:t>
            </a:fld>
            <a:endParaRPr lang="en-US"/>
          </a:p>
        </p:txBody>
      </p:sp>
    </p:spTree>
    <p:extLst>
      <p:ext uri="{BB962C8B-B14F-4D97-AF65-F5344CB8AC3E}">
        <p14:creationId xmlns:p14="http://schemas.microsoft.com/office/powerpoint/2010/main" val="4014020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7ACD13-7744-471C-A25F-30AEC6733D43}" type="slidenum">
              <a:rPr lang="en-US"/>
              <a:pPr>
                <a:defRPr/>
              </a:pPr>
              <a:t>‹#›</a:t>
            </a:fld>
            <a:endParaRPr lang="en-US"/>
          </a:p>
        </p:txBody>
      </p:sp>
    </p:spTree>
    <p:extLst>
      <p:ext uri="{BB962C8B-B14F-4D97-AF65-F5344CB8AC3E}">
        <p14:creationId xmlns:p14="http://schemas.microsoft.com/office/powerpoint/2010/main" val="656392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E068CB-7CF3-4B82-A840-44C6521AD879}" type="slidenum">
              <a:rPr lang="en-US"/>
              <a:pPr>
                <a:defRPr/>
              </a:pPr>
              <a:t>‹#›</a:t>
            </a:fld>
            <a:endParaRPr lang="en-US"/>
          </a:p>
        </p:txBody>
      </p:sp>
    </p:spTree>
    <p:extLst>
      <p:ext uri="{BB962C8B-B14F-4D97-AF65-F5344CB8AC3E}">
        <p14:creationId xmlns:p14="http://schemas.microsoft.com/office/powerpoint/2010/main" val="2080448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81739-2B20-4387-8F4C-2C00A7430B50}" type="slidenum">
              <a:rPr lang="en-US"/>
              <a:pPr>
                <a:defRPr/>
              </a:pPr>
              <a:t>‹#›</a:t>
            </a:fld>
            <a:endParaRPr lang="en-US"/>
          </a:p>
        </p:txBody>
      </p:sp>
    </p:spTree>
    <p:extLst>
      <p:ext uri="{BB962C8B-B14F-4D97-AF65-F5344CB8AC3E}">
        <p14:creationId xmlns:p14="http://schemas.microsoft.com/office/powerpoint/2010/main" val="2549859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4AA54D-A463-4394-9A36-922731D0685A}" type="slidenum">
              <a:rPr lang="en-US"/>
              <a:pPr>
                <a:defRPr/>
              </a:pPr>
              <a:t>‹#›</a:t>
            </a:fld>
            <a:endParaRPr lang="en-US"/>
          </a:p>
        </p:txBody>
      </p:sp>
    </p:spTree>
    <p:extLst>
      <p:ext uri="{BB962C8B-B14F-4D97-AF65-F5344CB8AC3E}">
        <p14:creationId xmlns:p14="http://schemas.microsoft.com/office/powerpoint/2010/main" val="2856579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279BD6-2009-460E-9BAA-C9CEEBEAB068}" type="slidenum">
              <a:rPr lang="en-US"/>
              <a:pPr>
                <a:defRPr/>
              </a:pPr>
              <a:t>‹#›</a:t>
            </a:fld>
            <a:endParaRPr lang="en-US"/>
          </a:p>
        </p:txBody>
      </p:sp>
    </p:spTree>
    <p:extLst>
      <p:ext uri="{BB962C8B-B14F-4D97-AF65-F5344CB8AC3E}">
        <p14:creationId xmlns:p14="http://schemas.microsoft.com/office/powerpoint/2010/main" val="372084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4CEB688-8BD1-4323-ADC7-A229FB7E87A3}" type="slidenum">
              <a:rPr lang="en-US" altLang="en-US"/>
              <a:pPr/>
              <a:t>‹#›</a:t>
            </a:fld>
            <a:endParaRPr lang="en-US" altLang="en-US"/>
          </a:p>
        </p:txBody>
      </p:sp>
    </p:spTree>
    <p:extLst>
      <p:ext uri="{BB962C8B-B14F-4D97-AF65-F5344CB8AC3E}">
        <p14:creationId xmlns:p14="http://schemas.microsoft.com/office/powerpoint/2010/main" val="4206254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15FE8-AFA2-4131-94E1-A97529F13B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9178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440C6B-7FBD-42D0-B574-A5DB31EECC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91019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78F09B-DE53-445F-A787-ADEA1C7D43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3054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0F48AC-F6BE-4F6C-8447-5A0D48DF76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4450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48E337-BFDC-4B43-AAD7-65F43D02AF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368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1C57AB-C339-4643-B3D5-55E946EF9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67675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0A21E1-F59B-4A2A-9852-0C1E56CB9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04001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28A92C-4EBD-4209-B460-0BADED0A82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9130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6A76D3-B569-491E-9E7E-865C058FDD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9016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2BF7DF-C5AD-4C7E-846B-C8157F5C71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18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E7FD0B1-56B9-4875-88E7-D397617F83C7}" type="slidenum">
              <a:rPr lang="en-US" altLang="en-US"/>
              <a:pPr/>
              <a:t>‹#›</a:t>
            </a:fld>
            <a:endParaRPr lang="en-US" altLang="en-US"/>
          </a:p>
        </p:txBody>
      </p:sp>
    </p:spTree>
    <p:extLst>
      <p:ext uri="{BB962C8B-B14F-4D97-AF65-F5344CB8AC3E}">
        <p14:creationId xmlns:p14="http://schemas.microsoft.com/office/powerpoint/2010/main" val="39026022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3B0313-3E61-4F8B-915D-A83B18B9AF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2908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BA6659-A718-4732-BB20-CAC1BA613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8157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CA724F-ECA1-4673-87BC-F7B256690628}" type="slidenum">
              <a:rPr lang="en-US"/>
              <a:pPr>
                <a:defRPr/>
              </a:pPr>
              <a:t>‹#›</a:t>
            </a:fld>
            <a:endParaRPr lang="en-US"/>
          </a:p>
        </p:txBody>
      </p:sp>
    </p:spTree>
    <p:extLst>
      <p:ext uri="{BB962C8B-B14F-4D97-AF65-F5344CB8AC3E}">
        <p14:creationId xmlns:p14="http://schemas.microsoft.com/office/powerpoint/2010/main" val="3836487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3472DA-C5D3-4072-A2AB-DD19CD7BDDB4}" type="slidenum">
              <a:rPr lang="en-US"/>
              <a:pPr>
                <a:defRPr/>
              </a:pPr>
              <a:t>‹#›</a:t>
            </a:fld>
            <a:endParaRPr lang="en-US"/>
          </a:p>
        </p:txBody>
      </p:sp>
    </p:spTree>
    <p:extLst>
      <p:ext uri="{BB962C8B-B14F-4D97-AF65-F5344CB8AC3E}">
        <p14:creationId xmlns:p14="http://schemas.microsoft.com/office/powerpoint/2010/main" val="1460848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FF241B-A577-44FF-A8E3-5673F0A359D5}" type="slidenum">
              <a:rPr lang="en-US"/>
              <a:pPr>
                <a:defRPr/>
              </a:pPr>
              <a:t>‹#›</a:t>
            </a:fld>
            <a:endParaRPr lang="en-US"/>
          </a:p>
        </p:txBody>
      </p:sp>
    </p:spTree>
    <p:extLst>
      <p:ext uri="{BB962C8B-B14F-4D97-AF65-F5344CB8AC3E}">
        <p14:creationId xmlns:p14="http://schemas.microsoft.com/office/powerpoint/2010/main" val="35358533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121247-8C7A-4C4C-AD6E-CB0BF13AF413}" type="slidenum">
              <a:rPr lang="en-US"/>
              <a:pPr>
                <a:defRPr/>
              </a:pPr>
              <a:t>‹#›</a:t>
            </a:fld>
            <a:endParaRPr lang="en-US"/>
          </a:p>
        </p:txBody>
      </p:sp>
    </p:spTree>
    <p:extLst>
      <p:ext uri="{BB962C8B-B14F-4D97-AF65-F5344CB8AC3E}">
        <p14:creationId xmlns:p14="http://schemas.microsoft.com/office/powerpoint/2010/main" val="10151026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83CB76-DEC2-4DBB-8FEF-26DC30214C30}" type="slidenum">
              <a:rPr lang="en-US"/>
              <a:pPr>
                <a:defRPr/>
              </a:pPr>
              <a:t>‹#›</a:t>
            </a:fld>
            <a:endParaRPr lang="en-US"/>
          </a:p>
        </p:txBody>
      </p:sp>
    </p:spTree>
    <p:extLst>
      <p:ext uri="{BB962C8B-B14F-4D97-AF65-F5344CB8AC3E}">
        <p14:creationId xmlns:p14="http://schemas.microsoft.com/office/powerpoint/2010/main" val="36861504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C5DD8B-42C8-4B3B-BD48-1789C1A1767E}" type="slidenum">
              <a:rPr lang="en-US"/>
              <a:pPr>
                <a:defRPr/>
              </a:pPr>
              <a:t>‹#›</a:t>
            </a:fld>
            <a:endParaRPr lang="en-US"/>
          </a:p>
        </p:txBody>
      </p:sp>
    </p:spTree>
    <p:extLst>
      <p:ext uri="{BB962C8B-B14F-4D97-AF65-F5344CB8AC3E}">
        <p14:creationId xmlns:p14="http://schemas.microsoft.com/office/powerpoint/2010/main" val="4729336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EEF2FC-76FC-4D94-8405-AB369ABCEAC1}" type="slidenum">
              <a:rPr lang="en-US"/>
              <a:pPr>
                <a:defRPr/>
              </a:pPr>
              <a:t>‹#›</a:t>
            </a:fld>
            <a:endParaRPr lang="en-US"/>
          </a:p>
        </p:txBody>
      </p:sp>
    </p:spTree>
    <p:extLst>
      <p:ext uri="{BB962C8B-B14F-4D97-AF65-F5344CB8AC3E}">
        <p14:creationId xmlns:p14="http://schemas.microsoft.com/office/powerpoint/2010/main" val="5866841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601CFD-BA8F-4897-9143-63704FFB7D7A}" type="slidenum">
              <a:rPr lang="en-US"/>
              <a:pPr>
                <a:defRPr/>
              </a:pPr>
              <a:t>‹#›</a:t>
            </a:fld>
            <a:endParaRPr lang="en-US"/>
          </a:p>
        </p:txBody>
      </p:sp>
    </p:spTree>
    <p:extLst>
      <p:ext uri="{BB962C8B-B14F-4D97-AF65-F5344CB8AC3E}">
        <p14:creationId xmlns:p14="http://schemas.microsoft.com/office/powerpoint/2010/main" val="358450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CECD11D-6332-4D77-BD27-2DF0ACFD7C0A}" type="slidenum">
              <a:rPr lang="en-US" altLang="en-US"/>
              <a:pPr/>
              <a:t>‹#›</a:t>
            </a:fld>
            <a:endParaRPr lang="en-US" altLang="en-US"/>
          </a:p>
        </p:txBody>
      </p:sp>
    </p:spTree>
    <p:extLst>
      <p:ext uri="{BB962C8B-B14F-4D97-AF65-F5344CB8AC3E}">
        <p14:creationId xmlns:p14="http://schemas.microsoft.com/office/powerpoint/2010/main" val="41287760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BA46F9-203C-48F1-9E79-59ECEB80C826}" type="slidenum">
              <a:rPr lang="en-US"/>
              <a:pPr>
                <a:defRPr/>
              </a:pPr>
              <a:t>‹#›</a:t>
            </a:fld>
            <a:endParaRPr lang="en-US"/>
          </a:p>
        </p:txBody>
      </p:sp>
    </p:spTree>
    <p:extLst>
      <p:ext uri="{BB962C8B-B14F-4D97-AF65-F5344CB8AC3E}">
        <p14:creationId xmlns:p14="http://schemas.microsoft.com/office/powerpoint/2010/main" val="17963139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88B724-C8B5-4F6D-B653-A442513A2513}" type="slidenum">
              <a:rPr lang="en-US"/>
              <a:pPr>
                <a:defRPr/>
              </a:pPr>
              <a:t>‹#›</a:t>
            </a:fld>
            <a:endParaRPr lang="en-US"/>
          </a:p>
        </p:txBody>
      </p:sp>
    </p:spTree>
    <p:extLst>
      <p:ext uri="{BB962C8B-B14F-4D97-AF65-F5344CB8AC3E}">
        <p14:creationId xmlns:p14="http://schemas.microsoft.com/office/powerpoint/2010/main" val="2404532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3E49AD-298F-497D-AF30-4197FB6CDE08}" type="slidenum">
              <a:rPr lang="en-US"/>
              <a:pPr>
                <a:defRPr/>
              </a:pPr>
              <a:t>‹#›</a:t>
            </a:fld>
            <a:endParaRPr lang="en-US"/>
          </a:p>
        </p:txBody>
      </p:sp>
    </p:spTree>
    <p:extLst>
      <p:ext uri="{BB962C8B-B14F-4D97-AF65-F5344CB8AC3E}">
        <p14:creationId xmlns:p14="http://schemas.microsoft.com/office/powerpoint/2010/main" val="34960978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A67D0B-0C19-4FD6-93BD-30B243E64719}" type="slidenum">
              <a:rPr lang="en-US"/>
              <a:pPr>
                <a:defRPr/>
              </a:pPr>
              <a:t>‹#›</a:t>
            </a:fld>
            <a:endParaRPr lang="en-US"/>
          </a:p>
        </p:txBody>
      </p:sp>
    </p:spTree>
    <p:extLst>
      <p:ext uri="{BB962C8B-B14F-4D97-AF65-F5344CB8AC3E}">
        <p14:creationId xmlns:p14="http://schemas.microsoft.com/office/powerpoint/2010/main" val="2695743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1616D6-D506-4FC7-B1C8-A4D40E59BF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04310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08B265-BC0A-4F4C-9A03-091AC5C668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33051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3BE955-026A-4415-8C31-09E0320868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22529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DB0578-06D2-4560-95E0-87B03ACC39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11983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D7A449-A711-4FF3-966C-99EFB1E5B3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66020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CF8D9E2-9971-4CC4-9F46-781EF6A52D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93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2A16BF4-E139-4A1A-914B-C01216E3DAB4}" type="slidenum">
              <a:rPr lang="en-US" altLang="en-US"/>
              <a:pPr/>
              <a:t>‹#›</a:t>
            </a:fld>
            <a:endParaRPr lang="en-US" altLang="en-US"/>
          </a:p>
        </p:txBody>
      </p:sp>
    </p:spTree>
    <p:extLst>
      <p:ext uri="{BB962C8B-B14F-4D97-AF65-F5344CB8AC3E}">
        <p14:creationId xmlns:p14="http://schemas.microsoft.com/office/powerpoint/2010/main" val="23620294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38CDB3-A653-4A4F-901E-D463422437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054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15666C-B800-45C0-9F92-B423762217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87405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30F046-D910-4B1C-8750-8BDFE7591B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6679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D0E53A-6C4F-40D5-BFC6-86962FAEA6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44308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F9A4F8-C52C-4DAC-8DB0-83A290794E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34494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EE83C-ED22-4606-9577-1ABBFD601B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20036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5D1D6A-1C50-4B67-8B32-02F48A28EC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9318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CF2B11A-92FD-4FD3-87DF-915A999179F3}"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590086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3E2804AD-1904-4C3F-8A17-846C9E6C294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781825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6B6B484-5F57-41BD-948F-30D32FDEA46E}"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4787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BD0A67-E155-4A05-AC01-FF8E7F18CDD3}" type="slidenum">
              <a:rPr lang="en-US" altLang="en-US"/>
              <a:pPr/>
              <a:t>‹#›</a:t>
            </a:fld>
            <a:endParaRPr lang="en-US" altLang="en-US"/>
          </a:p>
        </p:txBody>
      </p:sp>
    </p:spTree>
    <p:extLst>
      <p:ext uri="{BB962C8B-B14F-4D97-AF65-F5344CB8AC3E}">
        <p14:creationId xmlns:p14="http://schemas.microsoft.com/office/powerpoint/2010/main" val="9250130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478C79B2-B7C3-4968-9AB0-7C7B2CBAF648}"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119633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2A02EA00-DE7F-4CB0-AD86-E77A8A12CA8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8981897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D543A19D-7AD4-45E9-B401-1620D0897FC3}"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363536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70130238-C93A-469C-B26A-21F1DD5F74C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9922098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defRPr>
            </a:lvl1pPr>
            <a:lvl2pPr>
              <a:defRPr sz="2800">
                <a:latin typeface="Arial" panose="020B0604020202020204" pitchFamily="34" charset="0"/>
              </a:defRPr>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F1794140-F242-4221-8A4F-E80F6A8CA22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417658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63E57218-C10C-4290-A14F-16FCDA4BEA3B}"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6623088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F59A4E2C-99D0-4EA4-A792-949A48D93B1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249017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0E21018C-4F08-4D1D-B30C-C92C3ABB409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662719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p:spPr>
        <p:txBody>
          <a:bodyPr/>
          <a:lstStyle>
            <a:lvl1pPr>
              <a:defRPr>
                <a:latin typeface="Arial" panose="020B0604020202020204" pitchFamily="34" charset="0"/>
              </a:defRPr>
            </a:lvl1p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atin typeface="Arial" panose="020B0604020202020204" pitchFamily="34" charset="0"/>
              </a:defRPr>
            </a:lvl1pPr>
          </a:lstStyle>
          <a:p>
            <a:fld id="{21934709-A95A-4C13-ACF8-237D4E120A0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248672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0"/>
          </p:nvPr>
        </p:nvSpPr>
        <p:spPr>
          <a:xfrm>
            <a:off x="457200" y="6245225"/>
            <a:ext cx="2133600" cy="476250"/>
          </a:xfrm>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atin typeface="Arial" panose="020B0604020202020204" pitchFamily="34" charset="0"/>
              </a:defRPr>
            </a:lvl1pPr>
          </a:lstStyle>
          <a:p>
            <a:fld id="{2845B660-87E4-44C2-9DA0-8749D0D9A5C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2824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DEA3D6B-8762-4150-8409-BB120C4BA65B}" type="slidenum">
              <a:rPr lang="en-US" altLang="en-US"/>
              <a:pPr/>
              <a:t>‹#›</a:t>
            </a:fld>
            <a:endParaRPr lang="en-US" altLang="en-US"/>
          </a:p>
        </p:txBody>
      </p:sp>
    </p:spTree>
    <p:extLst>
      <p:ext uri="{BB962C8B-B14F-4D97-AF65-F5344CB8AC3E}">
        <p14:creationId xmlns:p14="http://schemas.microsoft.com/office/powerpoint/2010/main" val="15001778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32AE9-F9CF-9043-A4D4-CC24CDB584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68396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1616D6-D506-4FC7-B1C8-A4D40E59BF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53362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08B265-BC0A-4F4C-9A03-091AC5C668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22334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3BE955-026A-4415-8C31-09E0320868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44967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DB0578-06D2-4560-95E0-87B03ACC39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60514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D7A449-A711-4FF3-966C-99EFB1E5B3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41574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CF8D9E2-9971-4CC4-9F46-781EF6A52D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62728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38CDB3-A653-4A4F-901E-D463422437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9798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15666C-B800-45C0-9F92-B423762217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4955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30F046-D910-4B1C-8750-8BDFE7591B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527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theme" Target="../theme/theme11.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theme" Target="../theme/theme12.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3.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theme" Target="../theme/theme7.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theme" Target="../theme/theme9.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E5DA0C5-A6CD-4677-99BF-A14A93AED53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5" r:id="rId12"/>
    <p:sldLayoutId id="2147483687"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fontAlgn="auto">
              <a:spcBef>
                <a:spcPts val="0"/>
              </a:spcBef>
              <a:spcAft>
                <a:spcPts val="0"/>
              </a:spcAft>
            </a:pPr>
            <a:fld id="{DA7A2894-A709-4C9D-BDF5-EB9BC6ADC6BF}" type="datetimeFigureOut">
              <a:rPr lang="en-US" smtClean="0">
                <a:solidFill>
                  <a:prstClr val="black">
                    <a:tint val="75000"/>
                  </a:prstClr>
                </a:solidFill>
                <a:cs typeface="Arial" charset="0"/>
              </a:rPr>
              <a:pPr fontAlgn="auto">
                <a:spcBef>
                  <a:spcPts val="0"/>
                </a:spcBef>
                <a:spcAft>
                  <a:spcPts val="0"/>
                </a:spcAft>
              </a:pPr>
              <a:t>10/18/2017</a:t>
            </a:fld>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fontAlgn="auto">
              <a:spcBef>
                <a:spcPts val="0"/>
              </a:spcBef>
              <a:spcAft>
                <a:spcPts val="0"/>
              </a:spcAft>
            </a:pPr>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fontAlgn="auto">
              <a:spcBef>
                <a:spcPts val="0"/>
              </a:spcBef>
              <a:spcAft>
                <a:spcPts val="0"/>
              </a:spcAft>
            </a:pPr>
            <a:fld id="{414154EE-FA8E-4C12-B9D6-E6CF5AC7CB99}" type="slidenum">
              <a:rPr lang="en-US" smtClean="0">
                <a:solidFill>
                  <a:prstClr val="black">
                    <a:tint val="75000"/>
                  </a:prstClr>
                </a:solidFill>
                <a:cs typeface="Arial" charset="0"/>
              </a:rPr>
              <a:pPr fontAlgn="auto">
                <a:spcBef>
                  <a:spcPts val="0"/>
                </a:spcBef>
                <a:spcAft>
                  <a:spcPts val="0"/>
                </a:spcAft>
              </a:pPr>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val="271317346"/>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 id="2147484259" r:id="rId13"/>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DB8CB44-EA5B-46DA-A15B-9729A54D5F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4693604"/>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 id="2147484273" r:id="rId13"/>
    <p:sldLayoutId id="2147484274"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DB8CB44-EA5B-46DA-A15B-9729A54D5F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7471309"/>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 id="2147484287" r:id="rId12"/>
    <p:sldLayoutId id="2147484288" r:id="rId13"/>
    <p:sldLayoutId id="2147484289"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76D517D-B291-4C8D-A09F-43A71B81704B}" type="slidenum">
              <a:rPr lang="en-US" altLang="en-US">
                <a:solidFill>
                  <a:srgbClr val="000000"/>
                </a:solidFill>
                <a:latin typeface="Arial" charset="0"/>
              </a:rPr>
              <a:pPr/>
              <a:t>‹#›</a:t>
            </a:fld>
            <a:endParaRPr lang="en-US" altLang="en-US">
              <a:solidFill>
                <a:srgbClr val="000000"/>
              </a:solidFill>
              <a:latin typeface="Arial" charset="0"/>
            </a:endParaRPr>
          </a:p>
        </p:txBody>
      </p:sp>
    </p:spTree>
    <p:extLst>
      <p:ext uri="{BB962C8B-B14F-4D97-AF65-F5344CB8AC3E}">
        <p14:creationId xmlns:p14="http://schemas.microsoft.com/office/powerpoint/2010/main" val="432086953"/>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C411CAA-465E-489F-A3BE-E153BE51ABEB}"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66594972"/>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630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630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2630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2631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5BA3EFD-B55D-43B0-B355-4080930EE9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4" r:id="rId12"/>
    <p:sldLayoutId id="2147483686"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0E794B84-0735-4ACE-B93D-BDD7427E8D56}" type="slidenum">
              <a:rPr lang="en-US"/>
              <a:pPr>
                <a:defRPr/>
              </a:pPr>
              <a:t>‹#›</a:t>
            </a:fld>
            <a:endParaRPr lang="en-US"/>
          </a:p>
        </p:txBody>
      </p:sp>
    </p:spTree>
    <p:extLst>
      <p:ext uri="{BB962C8B-B14F-4D97-AF65-F5344CB8AC3E}">
        <p14:creationId xmlns:p14="http://schemas.microsoft.com/office/powerpoint/2010/main" val="3321869602"/>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BA061B0E-EC41-4A21-9A49-3EA8932280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531572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a:defRPr/>
            </a:pPr>
            <a:fld id="{00AFDF0D-DAD6-4DCB-BBFC-65C7FC298F93}" type="slidenum">
              <a:rPr lang="en-US"/>
              <a:pPr>
                <a:defRPr/>
              </a:pPr>
              <a:t>‹#›</a:t>
            </a:fld>
            <a:endParaRPr lang="en-US"/>
          </a:p>
        </p:txBody>
      </p:sp>
    </p:spTree>
    <p:extLst>
      <p:ext uri="{BB962C8B-B14F-4D97-AF65-F5344CB8AC3E}">
        <p14:creationId xmlns:p14="http://schemas.microsoft.com/office/powerpoint/2010/main" val="5793609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A91775A3-E5BC-489F-9BD3-F622E4C39F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1853854"/>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defRPr>
            </a:lvl1pPr>
          </a:lstStyle>
          <a:p>
            <a:endParaRPr lang="en-US" altLang="en-US" dirty="0" smtClean="0">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defRPr>
            </a:lvl1pPr>
          </a:lstStyle>
          <a:p>
            <a:endParaRPr lang="en-US" altLang="en-US" dirty="0"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2CFC8270-EA6B-41B2-A156-921DCF70D3D2}" type="slidenum">
              <a:rPr lang="en-US" altLang="en-US" smtClean="0">
                <a:solidFill>
                  <a:srgbClr val="000000"/>
                </a:solidFill>
                <a:cs typeface="Arial" charset="0"/>
              </a:rPr>
              <a:pPr/>
              <a:t>‹#›</a:t>
            </a:fld>
            <a:endParaRPr lang="en-US" altLang="en-US" dirty="0" smtClean="0">
              <a:solidFill>
                <a:srgbClr val="000000"/>
              </a:solidFill>
              <a:cs typeface="Arial" charset="0"/>
            </a:endParaRPr>
          </a:p>
        </p:txBody>
      </p:sp>
    </p:spTree>
    <p:extLst>
      <p:ext uri="{BB962C8B-B14F-4D97-AF65-F5344CB8AC3E}">
        <p14:creationId xmlns:p14="http://schemas.microsoft.com/office/powerpoint/2010/main" val="186261447"/>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Lst>
  <p:txStyles>
    <p:titleStyle>
      <a:lvl1pPr algn="ctr" rtl="0" fontAlgn="base">
        <a:spcBef>
          <a:spcPct val="0"/>
        </a:spcBef>
        <a:spcAft>
          <a:spcPct val="0"/>
        </a:spcAft>
        <a:defRPr sz="4400">
          <a:solidFill>
            <a:schemeClr val="tx2"/>
          </a:solidFill>
          <a:latin typeface="Arial" panose="020B0604020202020204" pitchFamily="34" charset="0"/>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a:solidFill>
            <a:schemeClr val="tx1"/>
          </a:solidFill>
          <a:latin typeface="Arial" panose="020B0604020202020204" pitchFamily="34" charset="0"/>
        </a:defRPr>
      </a:lvl2pPr>
      <a:lvl3pPr marL="1143000" indent="-228600" algn="l" rtl="0" fontAlgn="base">
        <a:spcBef>
          <a:spcPct val="20000"/>
        </a:spcBef>
        <a:spcAft>
          <a:spcPct val="0"/>
        </a:spcAft>
        <a:buChar char="•"/>
        <a:defRPr sz="2400">
          <a:solidFill>
            <a:schemeClr val="tx1"/>
          </a:solidFill>
          <a:latin typeface="Arial" panose="020B0604020202020204" pitchFamily="34" charset="0"/>
        </a:defRPr>
      </a:lvl3pPr>
      <a:lvl4pPr marL="1600200" indent="-228600" algn="l" rtl="0" fontAlgn="base">
        <a:spcBef>
          <a:spcPct val="20000"/>
        </a:spcBef>
        <a:spcAft>
          <a:spcPct val="0"/>
        </a:spcAft>
        <a:buChar char="–"/>
        <a:defRPr sz="2000">
          <a:solidFill>
            <a:schemeClr val="tx1"/>
          </a:solidFill>
          <a:latin typeface="Arial" panose="020B0604020202020204" pitchFamily="34" charset="0"/>
        </a:defRPr>
      </a:lvl4pPr>
      <a:lvl5pPr marL="2057400" indent="-228600" algn="l" rtl="0" fontAlgn="base">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A91775A3-E5BC-489F-9BD3-F622E4C39F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0706126"/>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 id="214748421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defRPr>
            </a:lvl1pPr>
          </a:lstStyle>
          <a:p>
            <a:endParaRPr lang="en-US" altLang="en-US" dirty="0" smtClean="0">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defRPr>
            </a:lvl1pPr>
          </a:lstStyle>
          <a:p>
            <a:endParaRPr lang="en-US" altLang="en-US" dirty="0"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2CFC8270-EA6B-41B2-A156-921DCF70D3D2}" type="slidenum">
              <a:rPr lang="en-US" altLang="en-US" smtClean="0">
                <a:solidFill>
                  <a:srgbClr val="000000"/>
                </a:solidFill>
                <a:cs typeface="Arial" charset="0"/>
              </a:rPr>
              <a:pPr/>
              <a:t>‹#›</a:t>
            </a:fld>
            <a:endParaRPr lang="en-US" altLang="en-US" dirty="0" smtClean="0">
              <a:solidFill>
                <a:srgbClr val="000000"/>
              </a:solidFill>
              <a:cs typeface="Arial" charset="0"/>
            </a:endParaRPr>
          </a:p>
        </p:txBody>
      </p:sp>
    </p:spTree>
    <p:extLst>
      <p:ext uri="{BB962C8B-B14F-4D97-AF65-F5344CB8AC3E}">
        <p14:creationId xmlns:p14="http://schemas.microsoft.com/office/powerpoint/2010/main" val="3999914673"/>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Lst>
  <p:txStyles>
    <p:titleStyle>
      <a:lvl1pPr algn="ctr" rtl="0" fontAlgn="base">
        <a:spcBef>
          <a:spcPct val="0"/>
        </a:spcBef>
        <a:spcAft>
          <a:spcPct val="0"/>
        </a:spcAft>
        <a:defRPr sz="4400">
          <a:solidFill>
            <a:schemeClr val="tx2"/>
          </a:solidFill>
          <a:latin typeface="Arial" panose="020B0604020202020204" pitchFamily="34" charset="0"/>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a:solidFill>
            <a:schemeClr val="tx1"/>
          </a:solidFill>
          <a:latin typeface="Arial" panose="020B0604020202020204" pitchFamily="34" charset="0"/>
        </a:defRPr>
      </a:lvl2pPr>
      <a:lvl3pPr marL="1143000" indent="-228600" algn="l" rtl="0" fontAlgn="base">
        <a:spcBef>
          <a:spcPct val="20000"/>
        </a:spcBef>
        <a:spcAft>
          <a:spcPct val="0"/>
        </a:spcAft>
        <a:buChar char="•"/>
        <a:defRPr sz="2400">
          <a:solidFill>
            <a:schemeClr val="tx1"/>
          </a:solidFill>
          <a:latin typeface="Arial" panose="020B0604020202020204" pitchFamily="34" charset="0"/>
        </a:defRPr>
      </a:lvl3pPr>
      <a:lvl4pPr marL="1600200" indent="-228600" algn="l" rtl="0" fontAlgn="base">
        <a:spcBef>
          <a:spcPct val="20000"/>
        </a:spcBef>
        <a:spcAft>
          <a:spcPct val="0"/>
        </a:spcAft>
        <a:buChar char="–"/>
        <a:defRPr sz="2000">
          <a:solidFill>
            <a:schemeClr val="tx1"/>
          </a:solidFill>
          <a:latin typeface="Arial" panose="020B0604020202020204" pitchFamily="34" charset="0"/>
        </a:defRPr>
      </a:lvl4pPr>
      <a:lvl5pPr marL="2057400" indent="-228600" algn="l" rtl="0" fontAlgn="base">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5.xml"/><Relationship Id="rId1" Type="http://schemas.openxmlformats.org/officeDocument/2006/relationships/vmlDrawing" Target="../drawings/vmlDrawing6.vml"/><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3.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8.xml"/><Relationship Id="rId1" Type="http://schemas.openxmlformats.org/officeDocument/2006/relationships/vmlDrawing" Target="../drawings/vmlDrawing8.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1.xml"/><Relationship Id="rId1" Type="http://schemas.openxmlformats.org/officeDocument/2006/relationships/vmlDrawing" Target="../drawings/vmlDrawing9.vml"/><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05.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22.emf"/><Relationship Id="rId5" Type="http://schemas.openxmlformats.org/officeDocument/2006/relationships/oleObject" Target="../embeddings/oleObject11.bin"/><Relationship Id="rId4" Type="http://schemas.openxmlformats.org/officeDocument/2006/relationships/image" Target="../media/image2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image" Target="../media/image23.emf"/></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4.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60.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1427163"/>
          </a:xfrm>
        </p:spPr>
        <p:txBody>
          <a:bodyPr/>
          <a:lstStyle/>
          <a:p>
            <a:pPr eaLnBrk="1" hangingPunct="1"/>
            <a:r>
              <a:rPr lang="en-US" altLang="en-US" dirty="0" smtClean="0"/>
              <a:t>And the dominant source of error is…</a:t>
            </a:r>
          </a:p>
        </p:txBody>
      </p:sp>
      <p:sp>
        <p:nvSpPr>
          <p:cNvPr id="2290691" name="Rectangle 3"/>
          <p:cNvSpPr>
            <a:spLocks noGrp="1" noChangeArrowheads="1"/>
          </p:cNvSpPr>
          <p:nvPr>
            <p:ph type="body" idx="1"/>
          </p:nvPr>
        </p:nvSpPr>
        <p:spPr>
          <a:xfrm>
            <a:off x="457200" y="1600200"/>
            <a:ext cx="8686800" cy="4976813"/>
          </a:xfrm>
        </p:spPr>
        <p:txBody>
          <a:bodyPr/>
          <a:lstStyle/>
          <a:p>
            <a:r>
              <a:rPr lang="en-US" altLang="en-US" sz="4000" dirty="0" smtClean="0">
                <a:solidFill>
                  <a:schemeClr val="bg1">
                    <a:lumMod val="75000"/>
                  </a:schemeClr>
                </a:solidFill>
              </a:rPr>
              <a:t>Resolution</a:t>
            </a:r>
          </a:p>
          <a:p>
            <a:pPr lvl="1" eaLnBrk="1" hangingPunct="1">
              <a:buFontTx/>
              <a:buNone/>
            </a:pPr>
            <a:r>
              <a:rPr lang="en-US" altLang="en-US" sz="3600" dirty="0" smtClean="0">
                <a:solidFill>
                  <a:schemeClr val="bg1">
                    <a:lumMod val="75000"/>
                  </a:schemeClr>
                </a:solidFill>
              </a:rPr>
              <a:t>Disorder </a:t>
            </a:r>
            <a:r>
              <a:rPr lang="en-US" altLang="en-US" sz="2400" dirty="0" smtClean="0">
                <a:solidFill>
                  <a:schemeClr val="bg1">
                    <a:lumMod val="75000"/>
                  </a:schemeClr>
                </a:solidFill>
              </a:rPr>
              <a:t>(including Radiation Damage)</a:t>
            </a:r>
            <a:endParaRPr lang="en-US" altLang="en-US" sz="3600" dirty="0" smtClean="0">
              <a:solidFill>
                <a:schemeClr val="bg1">
                  <a:lumMod val="75000"/>
                </a:schemeClr>
              </a:solidFill>
            </a:endParaRPr>
          </a:p>
          <a:p>
            <a:pPr lvl="1" eaLnBrk="1" hangingPunct="1">
              <a:buFontTx/>
              <a:buNone/>
            </a:pPr>
            <a:r>
              <a:rPr lang="en-US" altLang="en-US" sz="3600" dirty="0" smtClean="0">
                <a:solidFill>
                  <a:schemeClr val="bg1">
                    <a:lumMod val="75000"/>
                  </a:schemeClr>
                </a:solidFill>
              </a:rPr>
              <a:t>Background</a:t>
            </a:r>
          </a:p>
          <a:p>
            <a:pPr eaLnBrk="1" hangingPunct="1"/>
            <a:r>
              <a:rPr lang="en-US" altLang="en-US" sz="4000" dirty="0" smtClean="0"/>
              <a:t>Phases</a:t>
            </a:r>
          </a:p>
          <a:p>
            <a:pPr lvl="1" eaLnBrk="1" hangingPunct="1">
              <a:buFontTx/>
              <a:buNone/>
            </a:pPr>
            <a:r>
              <a:rPr lang="en-US" altLang="en-US" sz="3600" dirty="0" smtClean="0">
                <a:solidFill>
                  <a:srgbClr val="EA0000"/>
                </a:solidFill>
              </a:rPr>
              <a:t>Non-isomorphism </a:t>
            </a:r>
            <a:r>
              <a:rPr lang="en-US" altLang="en-US" sz="2400" dirty="0" smtClean="0">
                <a:solidFill>
                  <a:srgbClr val="EA0000"/>
                </a:solidFill>
              </a:rPr>
              <a:t>(including Radiation Damage)</a:t>
            </a:r>
            <a:endParaRPr lang="en-US" altLang="en-US" sz="3600" dirty="0" smtClean="0">
              <a:solidFill>
                <a:srgbClr val="EA0000"/>
              </a:solidFill>
            </a:endParaRPr>
          </a:p>
          <a:p>
            <a:pPr lvl="1" eaLnBrk="1" hangingPunct="1">
              <a:buFontTx/>
              <a:buNone/>
            </a:pPr>
            <a:r>
              <a:rPr lang="en-US" altLang="en-US" sz="3600" dirty="0" smtClean="0">
                <a:solidFill>
                  <a:srgbClr val="EA0000"/>
                </a:solidFill>
              </a:rPr>
              <a:t>Vibration (beam, </a:t>
            </a:r>
            <a:r>
              <a:rPr lang="en-US" altLang="en-US" sz="3600" dirty="0" err="1" smtClean="0">
                <a:solidFill>
                  <a:srgbClr val="EA0000"/>
                </a:solidFill>
              </a:rPr>
              <a:t>xtal</a:t>
            </a:r>
            <a:r>
              <a:rPr lang="en-US" altLang="en-US" sz="3600" dirty="0" smtClean="0">
                <a:solidFill>
                  <a:srgbClr val="EA0000"/>
                </a:solidFill>
              </a:rPr>
              <a:t>, spindle, etc.)</a:t>
            </a:r>
          </a:p>
          <a:p>
            <a:pPr lvl="1" eaLnBrk="1" hangingPunct="1">
              <a:buFontTx/>
              <a:buNone/>
            </a:pPr>
            <a:r>
              <a:rPr lang="en-US" altLang="en-US" sz="3600" dirty="0" smtClean="0">
                <a:solidFill>
                  <a:srgbClr val="EA0000"/>
                </a:solidFill>
              </a:rPr>
              <a:t>Detector calibration</a:t>
            </a:r>
            <a:endParaRPr lang="en-US" altLang="en-US" sz="3200" dirty="0" smtClean="0">
              <a:solidFill>
                <a:srgbClr val="008000"/>
              </a:solidFill>
            </a:endParaRPr>
          </a:p>
        </p:txBody>
      </p:sp>
    </p:spTree>
    <p:extLst>
      <p:ext uri="{BB962C8B-B14F-4D97-AF65-F5344CB8AC3E}">
        <p14:creationId xmlns:p14="http://schemas.microsoft.com/office/powerpoint/2010/main" val="68508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238898" y="6334780"/>
            <a:ext cx="9236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US" altLang="en-US" sz="2800" b="1" dirty="0" smtClean="0">
                <a:solidFill>
                  <a:srgbClr val="000000"/>
                </a:solidFill>
                <a:latin typeface="Arial"/>
                <a:cs typeface="Arial" charset="0"/>
              </a:rPr>
              <a:t>time</a:t>
            </a:r>
            <a:endParaRPr lang="en-US" altLang="en-US" sz="2800" b="1" dirty="0">
              <a:solidFill>
                <a:srgbClr val="000000"/>
              </a:solidFill>
              <a:latin typeface="Arial"/>
              <a:cs typeface="Arial" charset="0"/>
            </a:endParaRPr>
          </a:p>
        </p:txBody>
      </p:sp>
      <p:sp>
        <p:nvSpPr>
          <p:cNvPr id="3077" name="Text Box 5"/>
          <p:cNvSpPr txBox="1">
            <a:spLocks noChangeArrowheads="1"/>
          </p:cNvSpPr>
          <p:nvPr/>
        </p:nvSpPr>
        <p:spPr bwMode="auto">
          <a:xfrm rot="-5400000">
            <a:off x="391396" y="3753207"/>
            <a:ext cx="16642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US" altLang="en-US" sz="2800" b="1" dirty="0" smtClean="0">
                <a:solidFill>
                  <a:srgbClr val="000000"/>
                </a:solidFill>
                <a:latin typeface="Arial"/>
                <a:cs typeface="Arial" charset="0"/>
              </a:rPr>
              <a:t>intensity</a:t>
            </a:r>
            <a:endParaRPr lang="en-US" altLang="en-US" sz="2800" b="1" dirty="0">
              <a:solidFill>
                <a:srgbClr val="000000"/>
              </a:solidFill>
              <a:latin typeface="Arial"/>
              <a:cs typeface="Arial" charset="0"/>
            </a:endParaRPr>
          </a:p>
        </p:txBody>
      </p:sp>
      <p:sp>
        <p:nvSpPr>
          <p:cNvPr id="6" name="Freeform 6"/>
          <p:cNvSpPr>
            <a:spLocks/>
          </p:cNvSpPr>
          <p:nvPr/>
        </p:nvSpPr>
        <p:spPr bwMode="auto">
          <a:xfrm>
            <a:off x="1770967" y="2511366"/>
            <a:ext cx="5826856" cy="3330671"/>
          </a:xfrm>
          <a:custGeom>
            <a:avLst/>
            <a:gdLst>
              <a:gd name="T0" fmla="*/ 0 w 1968"/>
              <a:gd name="T1" fmla="*/ 2147483647 h 1280"/>
              <a:gd name="T2" fmla="*/ 2147483647 w 1968"/>
              <a:gd name="T3" fmla="*/ 2147483647 h 1280"/>
              <a:gd name="T4" fmla="*/ 2147483647 w 1968"/>
              <a:gd name="T5" fmla="*/ 2147483647 h 1280"/>
              <a:gd name="T6" fmla="*/ 2147483647 w 1968"/>
              <a:gd name="T7" fmla="*/ 2147483647 h 1280"/>
              <a:gd name="T8" fmla="*/ 2147483647 w 1968"/>
              <a:gd name="T9" fmla="*/ 2147483647 h 1280"/>
              <a:gd name="T10" fmla="*/ 2147483647 w 1968"/>
              <a:gd name="T11" fmla="*/ 2147483647 h 1280"/>
              <a:gd name="T12" fmla="*/ 2147483647 w 1968"/>
              <a:gd name="T13" fmla="*/ 2147483647 h 1280"/>
              <a:gd name="T14" fmla="*/ 2147483647 w 1968"/>
              <a:gd name="T15" fmla="*/ 2147483647 h 1280"/>
              <a:gd name="T16" fmla="*/ 0 60000 65536"/>
              <a:gd name="T17" fmla="*/ 0 60000 65536"/>
              <a:gd name="T18" fmla="*/ 0 60000 65536"/>
              <a:gd name="T19" fmla="*/ 0 60000 65536"/>
              <a:gd name="T20" fmla="*/ 0 60000 65536"/>
              <a:gd name="T21" fmla="*/ 0 60000 65536"/>
              <a:gd name="T22" fmla="*/ 0 60000 65536"/>
              <a:gd name="T23" fmla="*/ 0 60000 65536"/>
              <a:gd name="connsiteX0" fmla="*/ 0 w 7141"/>
              <a:gd name="connsiteY0" fmla="*/ 9992 h 10005"/>
              <a:gd name="connsiteX1" fmla="*/ 312 w 7141"/>
              <a:gd name="connsiteY1" fmla="*/ 9376 h 10005"/>
              <a:gd name="connsiteX2" fmla="*/ 1531 w 7141"/>
              <a:gd name="connsiteY2" fmla="*/ 6751 h 10005"/>
              <a:gd name="connsiteX3" fmla="*/ 2263 w 7141"/>
              <a:gd name="connsiteY3" fmla="*/ 1 h 10005"/>
              <a:gd name="connsiteX4" fmla="*/ 2751 w 7141"/>
              <a:gd name="connsiteY4" fmla="*/ 6376 h 10005"/>
              <a:gd name="connsiteX5" fmla="*/ 3239 w 7141"/>
              <a:gd name="connsiteY5" fmla="*/ 8626 h 10005"/>
              <a:gd name="connsiteX6" fmla="*/ 4458 w 7141"/>
              <a:gd name="connsiteY6" fmla="*/ 9751 h 10005"/>
              <a:gd name="connsiteX7" fmla="*/ 7141 w 7141"/>
              <a:gd name="connsiteY7" fmla="*/ 9751 h 10005"/>
              <a:gd name="connsiteX0" fmla="*/ 0 w 10000"/>
              <a:gd name="connsiteY0" fmla="*/ 9987 h 10085"/>
              <a:gd name="connsiteX1" fmla="*/ 1388 w 10000"/>
              <a:gd name="connsiteY1" fmla="*/ 9733 h 10085"/>
              <a:gd name="connsiteX2" fmla="*/ 2144 w 10000"/>
              <a:gd name="connsiteY2" fmla="*/ 6748 h 10085"/>
              <a:gd name="connsiteX3" fmla="*/ 3169 w 10000"/>
              <a:gd name="connsiteY3" fmla="*/ 1 h 10085"/>
              <a:gd name="connsiteX4" fmla="*/ 3852 w 10000"/>
              <a:gd name="connsiteY4" fmla="*/ 6373 h 10085"/>
              <a:gd name="connsiteX5" fmla="*/ 4536 w 10000"/>
              <a:gd name="connsiteY5" fmla="*/ 8622 h 10085"/>
              <a:gd name="connsiteX6" fmla="*/ 6243 w 10000"/>
              <a:gd name="connsiteY6" fmla="*/ 9746 h 10085"/>
              <a:gd name="connsiteX7" fmla="*/ 10000 w 10000"/>
              <a:gd name="connsiteY7" fmla="*/ 9746 h 10085"/>
              <a:gd name="connsiteX0" fmla="*/ 0 w 10000"/>
              <a:gd name="connsiteY0" fmla="*/ 9987 h 10085"/>
              <a:gd name="connsiteX1" fmla="*/ 1388 w 10000"/>
              <a:gd name="connsiteY1" fmla="*/ 9733 h 10085"/>
              <a:gd name="connsiteX2" fmla="*/ 2144 w 10000"/>
              <a:gd name="connsiteY2" fmla="*/ 6748 h 10085"/>
              <a:gd name="connsiteX3" fmla="*/ 3169 w 10000"/>
              <a:gd name="connsiteY3" fmla="*/ 1 h 10085"/>
              <a:gd name="connsiteX4" fmla="*/ 4065 w 10000"/>
              <a:gd name="connsiteY4" fmla="*/ 6132 h 10085"/>
              <a:gd name="connsiteX5" fmla="*/ 4536 w 10000"/>
              <a:gd name="connsiteY5" fmla="*/ 8622 h 10085"/>
              <a:gd name="connsiteX6" fmla="*/ 6243 w 10000"/>
              <a:gd name="connsiteY6" fmla="*/ 9746 h 10085"/>
              <a:gd name="connsiteX7" fmla="*/ 10000 w 10000"/>
              <a:gd name="connsiteY7" fmla="*/ 9746 h 10085"/>
              <a:gd name="connsiteX0" fmla="*/ 0 w 6243"/>
              <a:gd name="connsiteY0" fmla="*/ 9987 h 10085"/>
              <a:gd name="connsiteX1" fmla="*/ 1388 w 6243"/>
              <a:gd name="connsiteY1" fmla="*/ 9733 h 10085"/>
              <a:gd name="connsiteX2" fmla="*/ 2144 w 6243"/>
              <a:gd name="connsiteY2" fmla="*/ 6748 h 10085"/>
              <a:gd name="connsiteX3" fmla="*/ 3169 w 6243"/>
              <a:gd name="connsiteY3" fmla="*/ 1 h 10085"/>
              <a:gd name="connsiteX4" fmla="*/ 4065 w 6243"/>
              <a:gd name="connsiteY4" fmla="*/ 6132 h 10085"/>
              <a:gd name="connsiteX5" fmla="*/ 4536 w 6243"/>
              <a:gd name="connsiteY5" fmla="*/ 8622 h 10085"/>
              <a:gd name="connsiteX6" fmla="*/ 6243 w 6243"/>
              <a:gd name="connsiteY6" fmla="*/ 9746 h 10085"/>
              <a:gd name="connsiteX0" fmla="*/ 0 w 10000"/>
              <a:gd name="connsiteY0" fmla="*/ 9903 h 10012"/>
              <a:gd name="connsiteX1" fmla="*/ 2223 w 10000"/>
              <a:gd name="connsiteY1" fmla="*/ 9651 h 10012"/>
              <a:gd name="connsiteX2" fmla="*/ 3434 w 10000"/>
              <a:gd name="connsiteY2" fmla="*/ 6691 h 10012"/>
              <a:gd name="connsiteX3" fmla="*/ 5076 w 10000"/>
              <a:gd name="connsiteY3" fmla="*/ 1 h 10012"/>
              <a:gd name="connsiteX4" fmla="*/ 6511 w 10000"/>
              <a:gd name="connsiteY4" fmla="*/ 6080 h 10012"/>
              <a:gd name="connsiteX5" fmla="*/ 7266 w 10000"/>
              <a:gd name="connsiteY5" fmla="*/ 8549 h 10012"/>
              <a:gd name="connsiteX6" fmla="*/ 10000 w 10000"/>
              <a:gd name="connsiteY6" fmla="*/ 10012 h 10012"/>
              <a:gd name="connsiteX0" fmla="*/ 0 w 10000"/>
              <a:gd name="connsiteY0" fmla="*/ 9903 h 10012"/>
              <a:gd name="connsiteX1" fmla="*/ 2223 w 10000"/>
              <a:gd name="connsiteY1" fmla="*/ 9651 h 10012"/>
              <a:gd name="connsiteX2" fmla="*/ 3434 w 10000"/>
              <a:gd name="connsiteY2" fmla="*/ 6691 h 10012"/>
              <a:gd name="connsiteX3" fmla="*/ 5076 w 10000"/>
              <a:gd name="connsiteY3" fmla="*/ 1 h 10012"/>
              <a:gd name="connsiteX4" fmla="*/ 6511 w 10000"/>
              <a:gd name="connsiteY4" fmla="*/ 6080 h 10012"/>
              <a:gd name="connsiteX5" fmla="*/ 7620 w 10000"/>
              <a:gd name="connsiteY5" fmla="*/ 9401 h 10012"/>
              <a:gd name="connsiteX6" fmla="*/ 10000 w 10000"/>
              <a:gd name="connsiteY6" fmla="*/ 10012 h 10012"/>
              <a:gd name="connsiteX0" fmla="*/ 0 w 10000"/>
              <a:gd name="connsiteY0" fmla="*/ 9903 h 10012"/>
              <a:gd name="connsiteX1" fmla="*/ 2223 w 10000"/>
              <a:gd name="connsiteY1" fmla="*/ 9651 h 10012"/>
              <a:gd name="connsiteX2" fmla="*/ 3434 w 10000"/>
              <a:gd name="connsiteY2" fmla="*/ 6691 h 10012"/>
              <a:gd name="connsiteX3" fmla="*/ 5076 w 10000"/>
              <a:gd name="connsiteY3" fmla="*/ 1 h 10012"/>
              <a:gd name="connsiteX4" fmla="*/ 6511 w 10000"/>
              <a:gd name="connsiteY4" fmla="*/ 6080 h 10012"/>
              <a:gd name="connsiteX5" fmla="*/ 7620 w 10000"/>
              <a:gd name="connsiteY5" fmla="*/ 9401 h 10012"/>
              <a:gd name="connsiteX6" fmla="*/ 10000 w 10000"/>
              <a:gd name="connsiteY6" fmla="*/ 10012 h 10012"/>
              <a:gd name="connsiteX0" fmla="*/ 0 w 10000"/>
              <a:gd name="connsiteY0" fmla="*/ 9903 h 10012"/>
              <a:gd name="connsiteX1" fmla="*/ 2223 w 10000"/>
              <a:gd name="connsiteY1" fmla="*/ 9651 h 10012"/>
              <a:gd name="connsiteX2" fmla="*/ 3434 w 10000"/>
              <a:gd name="connsiteY2" fmla="*/ 6691 h 10012"/>
              <a:gd name="connsiteX3" fmla="*/ 5076 w 10000"/>
              <a:gd name="connsiteY3" fmla="*/ 1 h 10012"/>
              <a:gd name="connsiteX4" fmla="*/ 6511 w 10000"/>
              <a:gd name="connsiteY4" fmla="*/ 6080 h 10012"/>
              <a:gd name="connsiteX5" fmla="*/ 7620 w 10000"/>
              <a:gd name="connsiteY5" fmla="*/ 9401 h 10012"/>
              <a:gd name="connsiteX6" fmla="*/ 10000 w 10000"/>
              <a:gd name="connsiteY6" fmla="*/ 10012 h 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12">
                <a:moveTo>
                  <a:pt x="0" y="9903"/>
                </a:moveTo>
                <a:cubicBezTo>
                  <a:pt x="2736" y="9616"/>
                  <a:pt x="1629" y="9991"/>
                  <a:pt x="2223" y="9651"/>
                </a:cubicBezTo>
                <a:cubicBezTo>
                  <a:pt x="2817" y="9311"/>
                  <a:pt x="2959" y="8299"/>
                  <a:pt x="3434" y="6691"/>
                </a:cubicBezTo>
                <a:cubicBezTo>
                  <a:pt x="3910" y="5083"/>
                  <a:pt x="4564" y="103"/>
                  <a:pt x="5076" y="1"/>
                </a:cubicBezTo>
                <a:cubicBezTo>
                  <a:pt x="5589" y="-101"/>
                  <a:pt x="6087" y="4513"/>
                  <a:pt x="6511" y="6080"/>
                </a:cubicBezTo>
                <a:cubicBezTo>
                  <a:pt x="6935" y="7647"/>
                  <a:pt x="7039" y="8746"/>
                  <a:pt x="7620" y="9401"/>
                </a:cubicBezTo>
                <a:cubicBezTo>
                  <a:pt x="8201" y="10056"/>
                  <a:pt x="8542" y="9825"/>
                  <a:pt x="10000" y="10012"/>
                </a:cubicBezTo>
              </a:path>
            </a:pathLst>
          </a:custGeom>
          <a:solidFill>
            <a:srgbClr val="00B000"/>
          </a:solidFill>
          <a:ln w="9525">
            <a:solidFill>
              <a:schemeClr val="tx1"/>
            </a:solidFill>
            <a:round/>
            <a:headEnd/>
            <a:tailEnd/>
          </a:ln>
          <a:effectLst/>
          <a:extLst/>
        </p:spPr>
        <p:txBody>
          <a:bodyPr/>
          <a:lstStyle/>
          <a:p>
            <a:pPr fontAlgn="auto">
              <a:spcBef>
                <a:spcPts val="0"/>
              </a:spcBef>
              <a:spcAft>
                <a:spcPts val="0"/>
              </a:spcAft>
            </a:pPr>
            <a:endParaRPr lang="en-US">
              <a:solidFill>
                <a:srgbClr val="000000"/>
              </a:solidFill>
              <a:latin typeface="Arial"/>
              <a:cs typeface="Arial" charset="0"/>
            </a:endParaRPr>
          </a:p>
        </p:txBody>
      </p:sp>
      <p:grpSp>
        <p:nvGrpSpPr>
          <p:cNvPr id="4" name="Group 3"/>
          <p:cNvGrpSpPr/>
          <p:nvPr/>
        </p:nvGrpSpPr>
        <p:grpSpPr>
          <a:xfrm>
            <a:off x="4069724" y="1886739"/>
            <a:ext cx="1314784" cy="3953814"/>
            <a:chOff x="4069724" y="1326524"/>
            <a:chExt cx="1314784" cy="3953814"/>
          </a:xfrm>
        </p:grpSpPr>
        <p:sp>
          <p:nvSpPr>
            <p:cNvPr id="2" name="Rectangle 1"/>
            <p:cNvSpPr/>
            <p:nvPr/>
          </p:nvSpPr>
          <p:spPr>
            <a:xfrm>
              <a:off x="4481848" y="1815921"/>
              <a:ext cx="489397" cy="346441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3" name="TextBox 2"/>
            <p:cNvSpPr txBox="1"/>
            <p:nvPr/>
          </p:nvSpPr>
          <p:spPr>
            <a:xfrm>
              <a:off x="4069724" y="1326524"/>
              <a:ext cx="1314784" cy="461665"/>
            </a:xfrm>
            <a:prstGeom prst="rect">
              <a:avLst/>
            </a:prstGeom>
            <a:noFill/>
          </p:spPr>
          <p:txBody>
            <a:bodyPr wrap="none" rtlCol="0">
              <a:spAutoFit/>
            </a:bodyPr>
            <a:lstStyle/>
            <a:p>
              <a:pPr fontAlgn="auto">
                <a:spcBef>
                  <a:spcPts val="0"/>
                </a:spcBef>
                <a:spcAft>
                  <a:spcPts val="0"/>
                </a:spcAft>
              </a:pPr>
              <a:r>
                <a:rPr lang="en-US" sz="2400" b="1" dirty="0" smtClean="0">
                  <a:solidFill>
                    <a:srgbClr val="FF0000"/>
                  </a:solidFill>
                  <a:latin typeface="Arial"/>
                  <a:cs typeface="Arial" charset="0"/>
                </a:rPr>
                <a:t>2.03 </a:t>
              </a:r>
              <a:r>
                <a:rPr lang="en-US" sz="2400" b="1" dirty="0" err="1" smtClean="0">
                  <a:solidFill>
                    <a:srgbClr val="FF0000"/>
                  </a:solidFill>
                  <a:latin typeface="Arial"/>
                  <a:cs typeface="Arial" charset="0"/>
                </a:rPr>
                <a:t>ms</a:t>
              </a:r>
              <a:endParaRPr lang="en-US" sz="2400" b="1" dirty="0">
                <a:solidFill>
                  <a:srgbClr val="FF0000"/>
                </a:solidFill>
                <a:latin typeface="Arial"/>
                <a:cs typeface="Arial" charset="0"/>
              </a:endParaRPr>
            </a:p>
          </p:txBody>
        </p:sp>
      </p:grpSp>
      <p:sp>
        <p:nvSpPr>
          <p:cNvPr id="11" name="Rectangle 3"/>
          <p:cNvSpPr>
            <a:spLocks noGrp="1" noChangeArrowheads="1"/>
          </p:cNvSpPr>
          <p:nvPr>
            <p:ph type="title"/>
          </p:nvPr>
        </p:nvSpPr>
        <p:spPr>
          <a:xfrm>
            <a:off x="685800" y="296863"/>
            <a:ext cx="7772400" cy="1455737"/>
          </a:xfrm>
        </p:spPr>
        <p:txBody>
          <a:bodyPr/>
          <a:lstStyle/>
          <a:p>
            <a:pPr eaLnBrk="1" hangingPunct="1"/>
            <a:r>
              <a:rPr lang="en-US" altLang="en-US" sz="5400" dirty="0" smtClean="0"/>
              <a:t>Optimal exposure time</a:t>
            </a:r>
            <a:r>
              <a:rPr lang="en-US" altLang="en-US" sz="4000" dirty="0" smtClean="0"/>
              <a:t/>
            </a:r>
            <a:br>
              <a:rPr lang="en-US" altLang="en-US" sz="4000" dirty="0" smtClean="0"/>
            </a:br>
            <a:r>
              <a:rPr lang="en-US" altLang="en-US" sz="2800" dirty="0" smtClean="0"/>
              <a:t>(anomalous on a PAD)</a:t>
            </a:r>
          </a:p>
        </p:txBody>
      </p:sp>
    </p:spTree>
    <p:extLst>
      <p:ext uri="{BB962C8B-B14F-4D97-AF65-F5344CB8AC3E}">
        <p14:creationId xmlns:p14="http://schemas.microsoft.com/office/powerpoint/2010/main" val="2164690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1143000"/>
          </a:xfrm>
          <a:noFill/>
          <a:ln/>
        </p:spPr>
        <p:txBody>
          <a:bodyPr/>
          <a:lstStyle/>
          <a:p>
            <a:r>
              <a:rPr lang="en-US" altLang="en-US" dirty="0" smtClean="0"/>
              <a:t>PAD full vs partial</a:t>
            </a:r>
            <a:endParaRPr lang="en-US" altLang="en-US" dirty="0"/>
          </a:p>
        </p:txBody>
      </p:sp>
      <p:graphicFrame>
        <p:nvGraphicFramePr>
          <p:cNvPr id="3075" name="Object 3"/>
          <p:cNvGraphicFramePr>
            <a:graphicFrameLocks noChangeAspect="1"/>
          </p:cNvGraphicFramePr>
          <p:nvPr>
            <p:extLst>
              <p:ext uri="{D42A27DB-BD31-4B8C-83A1-F6EECF244321}">
                <p14:modId xmlns:p14="http://schemas.microsoft.com/office/powerpoint/2010/main" val="291282153"/>
              </p:ext>
            </p:extLst>
          </p:nvPr>
        </p:nvGraphicFramePr>
        <p:xfrm>
          <a:off x="669925" y="938213"/>
          <a:ext cx="7937500" cy="5694362"/>
        </p:xfrm>
        <a:graphic>
          <a:graphicData uri="http://schemas.openxmlformats.org/presentationml/2006/ole">
            <mc:AlternateContent xmlns:mc="http://schemas.openxmlformats.org/markup-compatibility/2006">
              <mc:Choice xmlns:v="urn:schemas-microsoft-com:vml" Requires="v">
                <p:oleObj spid="_x0000_s804895" name="Chart" r:id="rId3" imgW="5166573" imgH="3703320" progId="MSGraph.Chart.8">
                  <p:embed followColorScheme="full"/>
                </p:oleObj>
              </mc:Choice>
              <mc:Fallback>
                <p:oleObj name="Chart" r:id="rId3" imgW="5166573" imgH="3703320" progId="MSGraph.Chart.8">
                  <p:embed followColorScheme="full"/>
                  <p:pic>
                    <p:nvPicPr>
                      <p:cNvPr id="0" name=""/>
                      <p:cNvPicPr>
                        <a:picLocks noChangeAspect="1" noChangeArrowheads="1"/>
                      </p:cNvPicPr>
                      <p:nvPr/>
                    </p:nvPicPr>
                    <p:blipFill>
                      <a:blip r:embed="rId4"/>
                      <a:srcRect/>
                      <a:stretch>
                        <a:fillRect/>
                      </a:stretch>
                    </p:blipFill>
                    <p:spPr bwMode="auto">
                      <a:xfrm>
                        <a:off x="669925" y="938213"/>
                        <a:ext cx="7937500" cy="569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6" name="Text Box 4"/>
          <p:cNvSpPr txBox="1">
            <a:spLocks noChangeArrowheads="1"/>
          </p:cNvSpPr>
          <p:nvPr/>
        </p:nvSpPr>
        <p:spPr bwMode="auto">
          <a:xfrm>
            <a:off x="4118002" y="6057900"/>
            <a:ext cx="16033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smtClean="0">
                <a:solidFill>
                  <a:srgbClr val="000000"/>
                </a:solidFill>
                <a:latin typeface="Arial"/>
                <a:cs typeface="Arial" charset="0"/>
              </a:rPr>
              <a:t>iteration</a:t>
            </a:r>
            <a:endParaRPr lang="en-US" altLang="en-US" sz="2800" b="1" dirty="0">
              <a:solidFill>
                <a:srgbClr val="000000"/>
              </a:solidFill>
              <a:latin typeface="Arial"/>
              <a:cs typeface="Arial" charset="0"/>
            </a:endParaRPr>
          </a:p>
        </p:txBody>
      </p:sp>
      <p:sp>
        <p:nvSpPr>
          <p:cNvPr id="3077" name="Text Box 5"/>
          <p:cNvSpPr txBox="1">
            <a:spLocks noChangeArrowheads="1"/>
          </p:cNvSpPr>
          <p:nvPr/>
        </p:nvSpPr>
        <p:spPr bwMode="auto">
          <a:xfrm rot="-5400000">
            <a:off x="-1240767" y="3064203"/>
            <a:ext cx="32800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smtClean="0">
                <a:solidFill>
                  <a:srgbClr val="000000"/>
                </a:solidFill>
                <a:latin typeface="Arial"/>
                <a:cs typeface="Arial" charset="0"/>
              </a:rPr>
              <a:t>Summed intensity</a:t>
            </a:r>
            <a:endParaRPr lang="en-US" altLang="en-US" sz="2800" b="1" dirty="0">
              <a:solidFill>
                <a:srgbClr val="000000"/>
              </a:solidFill>
              <a:latin typeface="Arial"/>
              <a:cs typeface="Arial" charset="0"/>
            </a:endParaRPr>
          </a:p>
        </p:txBody>
      </p:sp>
    </p:spTree>
    <p:extLst>
      <p:ext uri="{BB962C8B-B14F-4D97-AF65-F5344CB8AC3E}">
        <p14:creationId xmlns:p14="http://schemas.microsoft.com/office/powerpoint/2010/main" val="340586083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Grp="1" noChangeArrowheads="1"/>
          </p:cNvSpPr>
          <p:nvPr>
            <p:ph type="title"/>
          </p:nvPr>
        </p:nvSpPr>
        <p:spPr>
          <a:xfrm>
            <a:off x="685800" y="296863"/>
            <a:ext cx="7772400" cy="1455737"/>
          </a:xfrm>
        </p:spPr>
        <p:txBody>
          <a:bodyPr/>
          <a:lstStyle/>
          <a:p>
            <a:pPr eaLnBrk="1" hangingPunct="1"/>
            <a:r>
              <a:rPr lang="en-US" altLang="en-US" sz="5400" dirty="0" smtClean="0"/>
              <a:t>Optimal exposure time</a:t>
            </a:r>
            <a:r>
              <a:rPr lang="en-US" altLang="en-US" sz="4000" dirty="0" smtClean="0"/>
              <a:t/>
            </a:r>
            <a:br>
              <a:rPr lang="en-US" altLang="en-US" sz="4000" dirty="0" smtClean="0"/>
            </a:br>
            <a:r>
              <a:rPr lang="en-US" altLang="en-US" sz="2800" dirty="0" smtClean="0"/>
              <a:t>(anomalous on a PAD)</a:t>
            </a:r>
          </a:p>
        </p:txBody>
      </p:sp>
      <p:sp>
        <p:nvSpPr>
          <p:cNvPr id="209924" name="Rectangle 4"/>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solidFill>
                <a:srgbClr val="000000"/>
              </a:solidFill>
              <a:cs typeface="Arial" pitchFamily="34" charset="0"/>
            </a:endParaRPr>
          </a:p>
        </p:txBody>
      </p:sp>
      <p:graphicFrame>
        <p:nvGraphicFramePr>
          <p:cNvPr id="209925" name="Object 5"/>
          <p:cNvGraphicFramePr>
            <a:graphicFrameLocks noChangeAspect="1"/>
          </p:cNvGraphicFramePr>
          <p:nvPr>
            <p:extLst>
              <p:ext uri="{D42A27DB-BD31-4B8C-83A1-F6EECF244321}">
                <p14:modId xmlns:p14="http://schemas.microsoft.com/office/powerpoint/2010/main" val="3754825168"/>
              </p:ext>
            </p:extLst>
          </p:nvPr>
        </p:nvGraphicFramePr>
        <p:xfrm>
          <a:off x="3001963" y="2447925"/>
          <a:ext cx="3011487" cy="795338"/>
        </p:xfrm>
        <a:graphic>
          <a:graphicData uri="http://schemas.openxmlformats.org/presentationml/2006/ole">
            <mc:AlternateContent xmlns:mc="http://schemas.openxmlformats.org/markup-compatibility/2006">
              <mc:Choice xmlns:v="urn:schemas-microsoft-com:vml" Requires="v">
                <p:oleObj spid="_x0000_s802848" name="Equation" r:id="rId3" imgW="876240" imgH="228600" progId="Equation.3">
                  <p:embed/>
                </p:oleObj>
              </mc:Choice>
              <mc:Fallback>
                <p:oleObj name="Equation" r:id="rId3" imgW="876240" imgH="228600" progId="Equation.3">
                  <p:embed/>
                  <p:pic>
                    <p:nvPicPr>
                      <p:cNvPr id="0" name=""/>
                      <p:cNvPicPr>
                        <a:picLocks noChangeAspect="1" noChangeArrowheads="1"/>
                      </p:cNvPicPr>
                      <p:nvPr/>
                    </p:nvPicPr>
                    <p:blipFill>
                      <a:blip r:embed="rId4"/>
                      <a:srcRect/>
                      <a:stretch>
                        <a:fillRect/>
                      </a:stretch>
                    </p:blipFill>
                    <p:spPr bwMode="auto">
                      <a:xfrm>
                        <a:off x="3001963" y="2447925"/>
                        <a:ext cx="3011487"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9926" name="Text Box 6"/>
          <p:cNvSpPr txBox="1">
            <a:spLocks noChangeArrowheads="1"/>
          </p:cNvSpPr>
          <p:nvPr/>
        </p:nvSpPr>
        <p:spPr bwMode="auto">
          <a:xfrm>
            <a:off x="504825" y="4144963"/>
            <a:ext cx="522611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i="1" dirty="0" err="1" smtClean="0">
                <a:solidFill>
                  <a:srgbClr val="000000"/>
                </a:solidFill>
                <a:latin typeface="Arial"/>
                <a:cs typeface="Arial" pitchFamily="34" charset="0"/>
              </a:rPr>
              <a:t>t</a:t>
            </a:r>
            <a:r>
              <a:rPr lang="en-US" altLang="en-US" sz="2800" i="1" baseline="-25000" dirty="0" err="1" smtClean="0">
                <a:solidFill>
                  <a:srgbClr val="000000"/>
                </a:solidFill>
                <a:latin typeface="Arial"/>
                <a:cs typeface="Arial" pitchFamily="34" charset="0"/>
              </a:rPr>
              <a:t>mad</a:t>
            </a:r>
            <a:r>
              <a:rPr lang="en-US" altLang="en-US" sz="2800" i="1" dirty="0" smtClean="0">
                <a:solidFill>
                  <a:srgbClr val="000000"/>
                </a:solidFill>
                <a:latin typeface="Arial"/>
                <a:cs typeface="Arial" pitchFamily="34" charset="0"/>
              </a:rPr>
              <a:t> </a:t>
            </a:r>
            <a:r>
              <a:rPr lang="en-US" altLang="en-US" sz="2800" dirty="0">
                <a:solidFill>
                  <a:srgbClr val="000000"/>
                </a:solidFill>
                <a:latin typeface="Arial"/>
                <a:cs typeface="Arial" pitchFamily="34" charset="0"/>
              </a:rPr>
              <a:t>	Optimal exposure time </a:t>
            </a:r>
            <a:r>
              <a:rPr lang="en-US" altLang="en-US" sz="2800" dirty="0" smtClean="0">
                <a:solidFill>
                  <a:srgbClr val="000000"/>
                </a:solidFill>
                <a:latin typeface="Arial"/>
                <a:cs typeface="Arial" pitchFamily="34" charset="0"/>
              </a:rPr>
              <a:t>(</a:t>
            </a:r>
            <a:r>
              <a:rPr lang="en-US" altLang="en-US" sz="2800" dirty="0">
                <a:solidFill>
                  <a:srgbClr val="000000"/>
                </a:solidFill>
                <a:latin typeface="Arial"/>
                <a:cs typeface="Arial" pitchFamily="34" charset="0"/>
              </a:rPr>
              <a:t>s)</a:t>
            </a:r>
          </a:p>
          <a:p>
            <a:pPr eaLnBrk="1" hangingPunct="1">
              <a:spcBef>
                <a:spcPct val="0"/>
              </a:spcBef>
              <a:buFontTx/>
              <a:buNone/>
            </a:pPr>
            <a:r>
              <a:rPr lang="en-US" altLang="en-US" sz="2800" i="1" dirty="0" err="1" smtClean="0">
                <a:solidFill>
                  <a:srgbClr val="000000"/>
                </a:solidFill>
                <a:latin typeface="Arial"/>
                <a:cs typeface="Arial" pitchFamily="34" charset="0"/>
              </a:rPr>
              <a:t>t</a:t>
            </a:r>
            <a:r>
              <a:rPr lang="en-US" altLang="en-US" sz="2800" i="1" baseline="-25000" dirty="0" err="1" smtClean="0">
                <a:solidFill>
                  <a:srgbClr val="000000"/>
                </a:solidFill>
                <a:latin typeface="Arial"/>
                <a:cs typeface="Arial" pitchFamily="34" charset="0"/>
              </a:rPr>
              <a:t>ro</a:t>
            </a:r>
            <a:r>
              <a:rPr lang="en-US" altLang="en-US" sz="2800" i="1" dirty="0" smtClean="0">
                <a:solidFill>
                  <a:srgbClr val="000000"/>
                </a:solidFill>
                <a:latin typeface="Arial"/>
                <a:cs typeface="Arial" pitchFamily="34" charset="0"/>
              </a:rPr>
              <a:t> </a:t>
            </a:r>
            <a:r>
              <a:rPr lang="en-US" altLang="en-US" sz="2800" dirty="0">
                <a:solidFill>
                  <a:srgbClr val="000000"/>
                </a:solidFill>
                <a:latin typeface="Arial"/>
                <a:cs typeface="Arial" pitchFamily="34" charset="0"/>
              </a:rPr>
              <a:t>	</a:t>
            </a:r>
            <a:r>
              <a:rPr lang="en-US" altLang="en-US" sz="2800" dirty="0" smtClean="0">
                <a:solidFill>
                  <a:srgbClr val="000000"/>
                </a:solidFill>
                <a:latin typeface="Arial"/>
                <a:cs typeface="Arial" pitchFamily="34" charset="0"/>
              </a:rPr>
              <a:t>read-out time (s) </a:t>
            </a:r>
          </a:p>
          <a:p>
            <a:pPr eaLnBrk="1" hangingPunct="1">
              <a:spcBef>
                <a:spcPct val="0"/>
              </a:spcBef>
              <a:buFontTx/>
              <a:buNone/>
            </a:pPr>
            <a:r>
              <a:rPr lang="en-US" altLang="en-US" sz="2800" dirty="0">
                <a:solidFill>
                  <a:srgbClr val="000000"/>
                </a:solidFill>
                <a:latin typeface="Arial"/>
                <a:cs typeface="Arial" pitchFamily="34" charset="0"/>
              </a:rPr>
              <a:t>	</a:t>
            </a:r>
            <a:r>
              <a:rPr lang="en-US" altLang="en-US" sz="2800" dirty="0" smtClean="0">
                <a:solidFill>
                  <a:srgbClr val="000000"/>
                </a:solidFill>
                <a:latin typeface="Arial"/>
                <a:cs typeface="Arial" pitchFamily="34" charset="0"/>
              </a:rPr>
              <a:t>2.03 </a:t>
            </a:r>
            <a:r>
              <a:rPr lang="en-US" altLang="en-US" sz="2800" dirty="0" err="1" smtClean="0">
                <a:solidFill>
                  <a:srgbClr val="000000"/>
                </a:solidFill>
                <a:latin typeface="Arial"/>
                <a:cs typeface="Arial" pitchFamily="34" charset="0"/>
              </a:rPr>
              <a:t>ms</a:t>
            </a:r>
            <a:r>
              <a:rPr lang="en-US" altLang="en-US" sz="2800" dirty="0" smtClean="0">
                <a:solidFill>
                  <a:srgbClr val="000000"/>
                </a:solidFill>
                <a:latin typeface="Arial"/>
                <a:cs typeface="Arial" pitchFamily="34" charset="0"/>
              </a:rPr>
              <a:t> on Pilatus</a:t>
            </a:r>
            <a:r>
              <a:rPr lang="en-US" altLang="en-US" sz="2800" baseline="30000" dirty="0" smtClean="0">
                <a:solidFill>
                  <a:srgbClr val="000000"/>
                </a:solidFill>
                <a:latin typeface="Arial"/>
                <a:cs typeface="Arial" pitchFamily="34" charset="0"/>
              </a:rPr>
              <a:t>3</a:t>
            </a:r>
            <a:r>
              <a:rPr lang="en-US" altLang="en-US" sz="2800" dirty="0" smtClean="0">
                <a:solidFill>
                  <a:srgbClr val="000000"/>
                </a:solidFill>
                <a:latin typeface="Arial"/>
                <a:cs typeface="Arial" pitchFamily="34" charset="0"/>
              </a:rPr>
              <a:t> </a:t>
            </a:r>
            <a:r>
              <a:rPr lang="en-US" altLang="en-US" sz="2800" dirty="0">
                <a:solidFill>
                  <a:srgbClr val="000000"/>
                </a:solidFill>
                <a:latin typeface="Arial"/>
                <a:cs typeface="Arial" pitchFamily="34" charset="0"/>
              </a:rPr>
              <a:t>S</a:t>
            </a:r>
            <a:endParaRPr lang="en-US" altLang="en-US" sz="2800" dirty="0" smtClean="0">
              <a:solidFill>
                <a:srgbClr val="000000"/>
              </a:solidFill>
              <a:latin typeface="Arial"/>
              <a:cs typeface="Arial" pitchFamily="34" charset="0"/>
            </a:endParaRPr>
          </a:p>
          <a:p>
            <a:pPr eaLnBrk="1" hangingPunct="1">
              <a:spcBef>
                <a:spcPct val="0"/>
              </a:spcBef>
              <a:buFontTx/>
              <a:buNone/>
            </a:pPr>
            <a:r>
              <a:rPr lang="en-US" altLang="en-US" sz="2800" dirty="0">
                <a:solidFill>
                  <a:srgbClr val="000000"/>
                </a:solidFill>
                <a:latin typeface="Arial"/>
                <a:cs typeface="Arial" pitchFamily="34" charset="0"/>
              </a:rPr>
              <a:t>	</a:t>
            </a:r>
            <a:r>
              <a:rPr lang="en-US" altLang="en-US" sz="2800" dirty="0" smtClean="0">
                <a:solidFill>
                  <a:srgbClr val="000000"/>
                </a:solidFill>
                <a:latin typeface="Arial"/>
                <a:cs typeface="Arial" pitchFamily="34" charset="0"/>
              </a:rPr>
              <a:t>0.95 </a:t>
            </a:r>
            <a:r>
              <a:rPr lang="en-US" altLang="en-US" sz="2800" dirty="0" err="1">
                <a:solidFill>
                  <a:srgbClr val="000000"/>
                </a:solidFill>
                <a:latin typeface="Arial"/>
                <a:cs typeface="Arial" pitchFamily="34" charset="0"/>
              </a:rPr>
              <a:t>m</a:t>
            </a:r>
            <a:r>
              <a:rPr lang="en-US" altLang="en-US" sz="2800" dirty="0" err="1" smtClean="0">
                <a:solidFill>
                  <a:srgbClr val="000000"/>
                </a:solidFill>
                <a:latin typeface="Arial"/>
                <a:cs typeface="Arial" pitchFamily="34" charset="0"/>
              </a:rPr>
              <a:t>s</a:t>
            </a:r>
            <a:r>
              <a:rPr lang="en-US" altLang="en-US" sz="2800" dirty="0" smtClean="0">
                <a:solidFill>
                  <a:srgbClr val="000000"/>
                </a:solidFill>
                <a:latin typeface="Arial"/>
                <a:cs typeface="Arial" pitchFamily="34" charset="0"/>
              </a:rPr>
              <a:t> on Pilatus</a:t>
            </a:r>
            <a:r>
              <a:rPr lang="en-US" altLang="en-US" sz="2800" baseline="30000" dirty="0" smtClean="0">
                <a:solidFill>
                  <a:srgbClr val="000000"/>
                </a:solidFill>
                <a:latin typeface="Arial"/>
                <a:cs typeface="Arial" pitchFamily="34" charset="0"/>
              </a:rPr>
              <a:t>3</a:t>
            </a:r>
            <a:r>
              <a:rPr lang="en-US" altLang="en-US" sz="2800" dirty="0" smtClean="0">
                <a:solidFill>
                  <a:srgbClr val="000000"/>
                </a:solidFill>
                <a:latin typeface="Arial"/>
                <a:cs typeface="Arial" pitchFamily="34" charset="0"/>
              </a:rPr>
              <a:t> X</a:t>
            </a:r>
          </a:p>
          <a:p>
            <a:pPr eaLnBrk="1" hangingPunct="1">
              <a:spcBef>
                <a:spcPct val="0"/>
              </a:spcBef>
              <a:buFontTx/>
              <a:buNone/>
            </a:pPr>
            <a:r>
              <a:rPr lang="en-US" altLang="en-US" sz="2800" dirty="0" smtClean="0">
                <a:solidFill>
                  <a:srgbClr val="000000"/>
                </a:solidFill>
                <a:latin typeface="Arial"/>
                <a:cs typeface="Arial" pitchFamily="34" charset="0"/>
              </a:rPr>
              <a:t>	0.003 </a:t>
            </a:r>
            <a:r>
              <a:rPr lang="en-US" altLang="en-US" sz="2800" dirty="0" err="1" smtClean="0">
                <a:solidFill>
                  <a:srgbClr val="000000"/>
                </a:solidFill>
                <a:latin typeface="Arial"/>
                <a:cs typeface="Arial" pitchFamily="34" charset="0"/>
              </a:rPr>
              <a:t>ms</a:t>
            </a:r>
            <a:r>
              <a:rPr lang="en-US" altLang="en-US" sz="2800" dirty="0" smtClean="0">
                <a:solidFill>
                  <a:srgbClr val="000000"/>
                </a:solidFill>
                <a:latin typeface="Arial"/>
                <a:cs typeface="Arial" pitchFamily="34" charset="0"/>
              </a:rPr>
              <a:t> on </a:t>
            </a:r>
            <a:r>
              <a:rPr lang="en-US" altLang="en-US" sz="2800" dirty="0" err="1" smtClean="0">
                <a:solidFill>
                  <a:srgbClr val="000000"/>
                </a:solidFill>
                <a:latin typeface="Arial"/>
                <a:cs typeface="Arial" pitchFamily="34" charset="0"/>
              </a:rPr>
              <a:t>Eiger</a:t>
            </a:r>
            <a:endParaRPr lang="en-US" altLang="en-US" sz="2800" dirty="0">
              <a:solidFill>
                <a:srgbClr val="000000"/>
              </a:solidFill>
              <a:latin typeface="Arial"/>
              <a:cs typeface="Arial" pitchFamily="34" charset="0"/>
            </a:endParaRPr>
          </a:p>
        </p:txBody>
      </p:sp>
      <p:sp>
        <p:nvSpPr>
          <p:cNvPr id="8" name="TextBox 7"/>
          <p:cNvSpPr txBox="1"/>
          <p:nvPr/>
        </p:nvSpPr>
        <p:spPr>
          <a:xfrm>
            <a:off x="5485198" y="6096000"/>
            <a:ext cx="3342582" cy="523220"/>
          </a:xfrm>
          <a:prstGeom prst="rect">
            <a:avLst/>
          </a:prstGeom>
          <a:noFill/>
        </p:spPr>
        <p:txBody>
          <a:bodyPr wrap="none" rtlCol="0">
            <a:spAutoFit/>
          </a:bodyPr>
          <a:lstStyle/>
          <a:p>
            <a:r>
              <a:rPr lang="en-US" sz="2800" b="1" dirty="0" smtClean="0">
                <a:solidFill>
                  <a:srgbClr val="C00000"/>
                </a:solidFill>
                <a:latin typeface="Arial" charset="0"/>
                <a:cs typeface="Arial" charset="0"/>
              </a:rPr>
              <a:t>Attenuate for MAD</a:t>
            </a:r>
          </a:p>
        </p:txBody>
      </p:sp>
      <p:sp>
        <p:nvSpPr>
          <p:cNvPr id="9" name="TextBox 8"/>
          <p:cNvSpPr txBox="1"/>
          <p:nvPr/>
        </p:nvSpPr>
        <p:spPr>
          <a:xfrm>
            <a:off x="6019800" y="3200400"/>
            <a:ext cx="2874505" cy="1815882"/>
          </a:xfrm>
          <a:prstGeom prst="rect">
            <a:avLst/>
          </a:prstGeom>
          <a:noFill/>
        </p:spPr>
        <p:txBody>
          <a:bodyPr wrap="none" rtlCol="0">
            <a:spAutoFit/>
          </a:bodyPr>
          <a:lstStyle/>
          <a:p>
            <a:r>
              <a:rPr lang="en-US" sz="2800" b="1" dirty="0" smtClean="0"/>
              <a:t>PILATUS</a:t>
            </a:r>
          </a:p>
          <a:p>
            <a:r>
              <a:rPr lang="en-US" sz="2800" b="1" dirty="0" smtClean="0">
                <a:solidFill>
                  <a:srgbClr val="FF0000"/>
                </a:solidFill>
              </a:rPr>
              <a:t>&gt;0.2 s/frame</a:t>
            </a:r>
          </a:p>
          <a:p>
            <a:r>
              <a:rPr lang="en-US" sz="2800" b="1" dirty="0" smtClean="0"/>
              <a:t>EIGER</a:t>
            </a:r>
          </a:p>
          <a:p>
            <a:r>
              <a:rPr lang="en-US" sz="2800" b="1" dirty="0" smtClean="0">
                <a:solidFill>
                  <a:srgbClr val="FF0000"/>
                </a:solidFill>
              </a:rPr>
              <a:t>&gt;0.0003 s/frame</a:t>
            </a:r>
          </a:p>
        </p:txBody>
      </p:sp>
      <p:sp>
        <p:nvSpPr>
          <p:cNvPr id="10" name="TextBox 9"/>
          <p:cNvSpPr txBox="1"/>
          <p:nvPr/>
        </p:nvSpPr>
        <p:spPr>
          <a:xfrm>
            <a:off x="6096000" y="5105400"/>
            <a:ext cx="2874505" cy="954107"/>
          </a:xfrm>
          <a:prstGeom prst="rect">
            <a:avLst/>
          </a:prstGeom>
          <a:noFill/>
        </p:spPr>
        <p:txBody>
          <a:bodyPr wrap="none" rtlCol="0">
            <a:spAutoFit/>
          </a:bodyPr>
          <a:lstStyle/>
          <a:p>
            <a:r>
              <a:rPr lang="en-US" sz="2800" b="1" dirty="0" smtClean="0"/>
              <a:t>= 20,000 frames</a:t>
            </a:r>
            <a:endParaRPr lang="en-US" sz="2800" b="1" dirty="0"/>
          </a:p>
          <a:p>
            <a:r>
              <a:rPr lang="en-US" sz="2800" b="1" dirty="0" smtClean="0"/>
              <a:t>350 GB/dataset</a:t>
            </a:r>
          </a:p>
        </p:txBody>
      </p:sp>
    </p:spTree>
    <p:extLst>
      <p:ext uri="{BB962C8B-B14F-4D97-AF65-F5344CB8AC3E}">
        <p14:creationId xmlns:p14="http://schemas.microsoft.com/office/powerpoint/2010/main" val="174501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1427163"/>
          </a:xfrm>
        </p:spPr>
        <p:txBody>
          <a:bodyPr/>
          <a:lstStyle/>
          <a:p>
            <a:pPr eaLnBrk="1" hangingPunct="1"/>
            <a:r>
              <a:rPr lang="en-US" altLang="en-US" dirty="0" smtClean="0"/>
              <a:t>And the dominant source of error is…</a:t>
            </a:r>
          </a:p>
        </p:txBody>
      </p:sp>
      <p:sp>
        <p:nvSpPr>
          <p:cNvPr id="2290691" name="Rectangle 3"/>
          <p:cNvSpPr>
            <a:spLocks noGrp="1" noChangeArrowheads="1"/>
          </p:cNvSpPr>
          <p:nvPr>
            <p:ph type="body" idx="1"/>
          </p:nvPr>
        </p:nvSpPr>
        <p:spPr>
          <a:xfrm>
            <a:off x="457200" y="1600200"/>
            <a:ext cx="8686800" cy="4976813"/>
          </a:xfrm>
        </p:spPr>
        <p:txBody>
          <a:bodyPr/>
          <a:lstStyle/>
          <a:p>
            <a:r>
              <a:rPr lang="en-US" altLang="en-US" sz="4000" dirty="0" smtClean="0">
                <a:solidFill>
                  <a:schemeClr val="bg1">
                    <a:lumMod val="75000"/>
                  </a:schemeClr>
                </a:solidFill>
              </a:rPr>
              <a:t>Resolution</a:t>
            </a:r>
          </a:p>
          <a:p>
            <a:pPr lvl="1" eaLnBrk="1" hangingPunct="1">
              <a:buFontTx/>
              <a:buNone/>
            </a:pPr>
            <a:r>
              <a:rPr lang="en-US" altLang="en-US" sz="3600" dirty="0" smtClean="0">
                <a:solidFill>
                  <a:schemeClr val="bg1">
                    <a:lumMod val="75000"/>
                  </a:schemeClr>
                </a:solidFill>
              </a:rPr>
              <a:t>Disorder </a:t>
            </a:r>
            <a:r>
              <a:rPr lang="en-US" altLang="en-US" sz="2400" dirty="0" smtClean="0">
                <a:solidFill>
                  <a:schemeClr val="bg1">
                    <a:lumMod val="75000"/>
                  </a:schemeClr>
                </a:solidFill>
              </a:rPr>
              <a:t>(including Radiation Damage)</a:t>
            </a:r>
            <a:endParaRPr lang="en-US" altLang="en-US" sz="3600" dirty="0" smtClean="0">
              <a:solidFill>
                <a:schemeClr val="bg1">
                  <a:lumMod val="75000"/>
                </a:schemeClr>
              </a:solidFill>
            </a:endParaRPr>
          </a:p>
          <a:p>
            <a:pPr lvl="1" eaLnBrk="1" hangingPunct="1">
              <a:buFontTx/>
              <a:buNone/>
            </a:pPr>
            <a:r>
              <a:rPr lang="en-US" altLang="en-US" sz="3600" dirty="0" smtClean="0">
                <a:solidFill>
                  <a:schemeClr val="bg1">
                    <a:lumMod val="75000"/>
                  </a:schemeClr>
                </a:solidFill>
              </a:rPr>
              <a:t>Background</a:t>
            </a:r>
          </a:p>
          <a:p>
            <a:pPr eaLnBrk="1" hangingPunct="1"/>
            <a:r>
              <a:rPr lang="en-US" altLang="en-US" sz="4000" dirty="0" smtClean="0"/>
              <a:t>Phases</a:t>
            </a:r>
          </a:p>
          <a:p>
            <a:pPr lvl="1" eaLnBrk="1" hangingPunct="1">
              <a:buFontTx/>
              <a:buNone/>
            </a:pPr>
            <a:r>
              <a:rPr lang="en-US" altLang="en-US" sz="3600" dirty="0" smtClean="0">
                <a:solidFill>
                  <a:schemeClr val="bg1">
                    <a:lumMod val="75000"/>
                  </a:schemeClr>
                </a:solidFill>
              </a:rPr>
              <a:t>Non-isomorphism </a:t>
            </a:r>
            <a:r>
              <a:rPr lang="en-US" altLang="en-US" sz="2400" dirty="0" smtClean="0">
                <a:solidFill>
                  <a:schemeClr val="bg1">
                    <a:lumMod val="75000"/>
                  </a:schemeClr>
                </a:solidFill>
              </a:rPr>
              <a:t>(including Radiation Damage)</a:t>
            </a:r>
            <a:endParaRPr lang="en-US" altLang="en-US" sz="3600" dirty="0" smtClean="0">
              <a:solidFill>
                <a:schemeClr val="bg1">
                  <a:lumMod val="75000"/>
                </a:schemeClr>
              </a:solidFill>
            </a:endParaRPr>
          </a:p>
          <a:p>
            <a:pPr lvl="1" eaLnBrk="1" hangingPunct="1">
              <a:buFontTx/>
              <a:buNone/>
            </a:pPr>
            <a:r>
              <a:rPr lang="en-US" altLang="en-US" sz="3600" dirty="0" smtClean="0">
                <a:solidFill>
                  <a:schemeClr val="bg1">
                    <a:lumMod val="75000"/>
                  </a:schemeClr>
                </a:solidFill>
              </a:rPr>
              <a:t>Vibration (beam, </a:t>
            </a:r>
            <a:r>
              <a:rPr lang="en-US" altLang="en-US" sz="3600" dirty="0" err="1" smtClean="0">
                <a:solidFill>
                  <a:schemeClr val="bg1">
                    <a:lumMod val="75000"/>
                  </a:schemeClr>
                </a:solidFill>
              </a:rPr>
              <a:t>xtal</a:t>
            </a:r>
            <a:r>
              <a:rPr lang="en-US" altLang="en-US" sz="3600" dirty="0" smtClean="0">
                <a:solidFill>
                  <a:schemeClr val="bg1">
                    <a:lumMod val="75000"/>
                  </a:schemeClr>
                </a:solidFill>
              </a:rPr>
              <a:t>, spindle, etc.)</a:t>
            </a:r>
          </a:p>
          <a:p>
            <a:pPr lvl="1" eaLnBrk="1" hangingPunct="1">
              <a:buFontTx/>
              <a:buNone/>
            </a:pPr>
            <a:r>
              <a:rPr lang="en-US" altLang="en-US" sz="3600" dirty="0" smtClean="0">
                <a:solidFill>
                  <a:srgbClr val="EA0000"/>
                </a:solidFill>
              </a:rPr>
              <a:t>Detector calibration</a:t>
            </a:r>
            <a:endParaRPr lang="en-US" altLang="en-US" sz="3200" dirty="0" smtClean="0">
              <a:solidFill>
                <a:srgbClr val="008000"/>
              </a:solidFill>
            </a:endParaRPr>
          </a:p>
        </p:txBody>
      </p:sp>
    </p:spTree>
    <p:extLst>
      <p:ext uri="{BB962C8B-B14F-4D97-AF65-F5344CB8AC3E}">
        <p14:creationId xmlns:p14="http://schemas.microsoft.com/office/powerpoint/2010/main" val="1472281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0" y="0"/>
            <a:ext cx="9144000" cy="1143000"/>
          </a:xfrm>
        </p:spPr>
        <p:txBody>
          <a:bodyPr/>
          <a:lstStyle/>
          <a:p>
            <a:pPr eaLnBrk="1" hangingPunct="1"/>
            <a:r>
              <a:rPr lang="en-US" altLang="en-US" sz="5400" smtClean="0"/>
              <a:t>Detector calibration: 7235 eV</a:t>
            </a:r>
          </a:p>
        </p:txBody>
      </p:sp>
      <p:pic>
        <p:nvPicPr>
          <p:cNvPr id="249859" name="Picture 3"/>
          <p:cNvPicPr>
            <a:picLocks noChangeAspect="1" noChangeArrowheads="1"/>
          </p:cNvPicPr>
          <p:nvPr/>
        </p:nvPicPr>
        <p:blipFill>
          <a:blip r:embed="rId2">
            <a:extLst>
              <a:ext uri="{28A0092B-C50C-407E-A947-70E740481C1C}">
                <a14:useLocalDpi xmlns:a14="http://schemas.microsoft.com/office/drawing/2010/main" val="0"/>
              </a:ext>
            </a:extLst>
          </a:blip>
          <a:srcRect l="1608" t="4401" r="34093" b="15189"/>
          <a:stretch>
            <a:fillRect/>
          </a:stretch>
        </p:blipFill>
        <p:spPr bwMode="auto">
          <a:xfrm>
            <a:off x="676275" y="1069975"/>
            <a:ext cx="7529513" cy="529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7912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0" y="0"/>
            <a:ext cx="9144000" cy="1143000"/>
          </a:xfrm>
        </p:spPr>
        <p:txBody>
          <a:bodyPr/>
          <a:lstStyle/>
          <a:p>
            <a:pPr eaLnBrk="1" hangingPunct="1"/>
            <a:r>
              <a:rPr lang="en-US" altLang="en-US" sz="5400" smtClean="0"/>
              <a:t>Detector calibration: 7247 eV</a:t>
            </a:r>
          </a:p>
        </p:txBody>
      </p:sp>
      <p:pic>
        <p:nvPicPr>
          <p:cNvPr id="250883" name="Picture 2"/>
          <p:cNvPicPr>
            <a:picLocks noChangeAspect="1" noChangeArrowheads="1"/>
          </p:cNvPicPr>
          <p:nvPr/>
        </p:nvPicPr>
        <p:blipFill>
          <a:blip r:embed="rId2">
            <a:extLst>
              <a:ext uri="{28A0092B-C50C-407E-A947-70E740481C1C}">
                <a14:useLocalDpi xmlns:a14="http://schemas.microsoft.com/office/drawing/2010/main" val="0"/>
              </a:ext>
            </a:extLst>
          </a:blip>
          <a:srcRect l="1627" t="4375" r="34109" b="15208"/>
          <a:stretch>
            <a:fillRect/>
          </a:stretch>
        </p:blipFill>
        <p:spPr bwMode="auto">
          <a:xfrm>
            <a:off x="676275" y="1069975"/>
            <a:ext cx="7526338" cy="529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58549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685800" y="0"/>
            <a:ext cx="7772400" cy="1143000"/>
          </a:xfrm>
          <a:noFill/>
        </p:spPr>
        <p:txBody>
          <a:bodyPr/>
          <a:lstStyle/>
          <a:p>
            <a:pPr eaLnBrk="1" hangingPunct="1"/>
            <a:r>
              <a:rPr lang="en-US" altLang="en-US" smtClean="0"/>
              <a:t>Gadox calibration vs energy</a:t>
            </a:r>
          </a:p>
        </p:txBody>
      </p:sp>
      <p:graphicFrame>
        <p:nvGraphicFramePr>
          <p:cNvPr id="251907" name="Object 3"/>
          <p:cNvGraphicFramePr>
            <a:graphicFrameLocks noChangeAspect="1"/>
          </p:cNvGraphicFramePr>
          <p:nvPr/>
        </p:nvGraphicFramePr>
        <p:xfrm>
          <a:off x="674688" y="936625"/>
          <a:ext cx="8709025" cy="5670550"/>
        </p:xfrm>
        <a:graphic>
          <a:graphicData uri="http://schemas.openxmlformats.org/presentationml/2006/ole">
            <mc:AlternateContent xmlns:mc="http://schemas.openxmlformats.org/markup-compatibility/2006">
              <mc:Choice xmlns:v="urn:schemas-microsoft-com:vml" Requires="v">
                <p:oleObj spid="_x0000_s774197" name="Chart" r:id="rId3" imgW="7115101" imgH="4629091" progId="MSGraph.Chart.8">
                  <p:embed followColorScheme="full"/>
                </p:oleObj>
              </mc:Choice>
              <mc:Fallback>
                <p:oleObj name="Chart" r:id="rId3" imgW="7115101" imgH="4629091" progId="MSGraph.Chart.8">
                  <p:embed followColorScheme="full"/>
                  <p:pic>
                    <p:nvPicPr>
                      <p:cNvPr id="0" name=""/>
                      <p:cNvPicPr>
                        <a:picLocks noChangeAspect="1" noChangeArrowheads="1"/>
                      </p:cNvPicPr>
                      <p:nvPr/>
                    </p:nvPicPr>
                    <p:blipFill>
                      <a:blip r:embed="rId4"/>
                      <a:srcRect/>
                      <a:stretch>
                        <a:fillRect/>
                      </a:stretch>
                    </p:blipFill>
                    <p:spPr bwMode="auto">
                      <a:xfrm>
                        <a:off x="674688" y="936625"/>
                        <a:ext cx="8709025" cy="567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1908" name="Text Box 4"/>
          <p:cNvSpPr txBox="1">
            <a:spLocks noChangeArrowheads="1"/>
          </p:cNvSpPr>
          <p:nvPr/>
        </p:nvSpPr>
        <p:spPr bwMode="auto">
          <a:xfrm>
            <a:off x="3133725" y="6057900"/>
            <a:ext cx="36274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800" b="1" smtClean="0">
                <a:solidFill>
                  <a:srgbClr val="000000"/>
                </a:solidFill>
              </a:rPr>
              <a:t>photon energy (keV)</a:t>
            </a:r>
          </a:p>
        </p:txBody>
      </p:sp>
      <p:sp>
        <p:nvSpPr>
          <p:cNvPr id="251909" name="Text Box 5"/>
          <p:cNvSpPr txBox="1">
            <a:spLocks noChangeArrowheads="1"/>
          </p:cNvSpPr>
          <p:nvPr/>
        </p:nvSpPr>
        <p:spPr bwMode="auto">
          <a:xfrm rot="-5400000">
            <a:off x="-2096293" y="3245644"/>
            <a:ext cx="51577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800" b="1" smtClean="0">
                <a:solidFill>
                  <a:srgbClr val="000000"/>
                </a:solidFill>
              </a:rPr>
              <a:t>Relative absorption depth</a:t>
            </a:r>
          </a:p>
        </p:txBody>
      </p:sp>
      <p:sp>
        <p:nvSpPr>
          <p:cNvPr id="37894" name="Line 7"/>
          <p:cNvSpPr>
            <a:spLocks noChangeShapeType="1"/>
          </p:cNvSpPr>
          <p:nvPr/>
        </p:nvSpPr>
        <p:spPr bwMode="auto">
          <a:xfrm flipH="1" flipV="1">
            <a:off x="3684588" y="2678113"/>
            <a:ext cx="792162" cy="11112"/>
          </a:xfrm>
          <a:prstGeom prst="line">
            <a:avLst/>
          </a:prstGeom>
          <a:noFill/>
          <a:ln w="5715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37895" name="Text Box 8"/>
          <p:cNvSpPr txBox="1">
            <a:spLocks noChangeArrowheads="1"/>
          </p:cNvSpPr>
          <p:nvPr/>
        </p:nvSpPr>
        <p:spPr bwMode="auto">
          <a:xfrm>
            <a:off x="4498975" y="2422525"/>
            <a:ext cx="2058988" cy="460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smtClean="0">
                <a:solidFill>
                  <a:srgbClr val="008000"/>
                </a:solidFill>
              </a:rPr>
              <a:t>same = good!</a:t>
            </a:r>
          </a:p>
        </p:txBody>
      </p:sp>
      <p:sp>
        <p:nvSpPr>
          <p:cNvPr id="37896" name="Line 13"/>
          <p:cNvSpPr>
            <a:spLocks noChangeShapeType="1"/>
          </p:cNvSpPr>
          <p:nvPr/>
        </p:nvSpPr>
        <p:spPr bwMode="auto">
          <a:xfrm flipH="1">
            <a:off x="3690938" y="3930650"/>
            <a:ext cx="266700" cy="715963"/>
          </a:xfrm>
          <a:prstGeom prst="line">
            <a:avLst/>
          </a:prstGeom>
          <a:noFill/>
          <a:ln w="571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37897" name="Text Box 14"/>
          <p:cNvSpPr txBox="1">
            <a:spLocks noChangeArrowheads="1"/>
          </p:cNvSpPr>
          <p:nvPr/>
        </p:nvSpPr>
        <p:spPr bwMode="auto">
          <a:xfrm>
            <a:off x="3617913" y="3459163"/>
            <a:ext cx="7778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smtClean="0">
                <a:solidFill>
                  <a:srgbClr val="FF0000"/>
                </a:solidFill>
              </a:rPr>
              <a:t>bad!</a:t>
            </a:r>
          </a:p>
        </p:txBody>
      </p:sp>
      <p:sp>
        <p:nvSpPr>
          <p:cNvPr id="37898" name="Line 7"/>
          <p:cNvSpPr>
            <a:spLocks noChangeShapeType="1"/>
          </p:cNvSpPr>
          <p:nvPr/>
        </p:nvSpPr>
        <p:spPr bwMode="auto">
          <a:xfrm>
            <a:off x="6523038" y="2701925"/>
            <a:ext cx="931862" cy="4763"/>
          </a:xfrm>
          <a:prstGeom prst="line">
            <a:avLst/>
          </a:prstGeom>
          <a:noFill/>
          <a:ln w="5715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Tree>
    <p:extLst>
      <p:ext uri="{BB962C8B-B14F-4D97-AF65-F5344CB8AC3E}">
        <p14:creationId xmlns:p14="http://schemas.microsoft.com/office/powerpoint/2010/main" val="5096003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P spid="37895" grpId="0" animBg="1"/>
      <p:bldP spid="37896" grpId="0" animBg="1"/>
      <p:bldP spid="37897" grpId="0" animBg="1"/>
      <p:bldP spid="3789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6124" y="1229709"/>
            <a:ext cx="8799661" cy="5580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6747172" y="2215166"/>
            <a:ext cx="2121093" cy="639789"/>
            <a:chOff x="6747172" y="2215166"/>
            <a:chExt cx="2121093" cy="639789"/>
          </a:xfrm>
        </p:grpSpPr>
        <p:sp>
          <p:nvSpPr>
            <p:cNvPr id="2" name="TextBox 1"/>
            <p:cNvSpPr txBox="1"/>
            <p:nvPr/>
          </p:nvSpPr>
          <p:spPr>
            <a:xfrm>
              <a:off x="6747172" y="2485623"/>
              <a:ext cx="2121093"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Pick-up tool mark</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4" name="Straight Arrow Connector 3"/>
            <p:cNvCxnSpPr/>
            <p:nvPr/>
          </p:nvCxnSpPr>
          <p:spPr>
            <a:xfrm flipH="1" flipV="1">
              <a:off x="6838682" y="2215166"/>
              <a:ext cx="136950" cy="27045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152840" y="1892000"/>
            <a:ext cx="1792647" cy="1864341"/>
            <a:chOff x="3152840" y="1892000"/>
            <a:chExt cx="1792647" cy="1864341"/>
          </a:xfrm>
        </p:grpSpPr>
        <p:sp>
          <p:nvSpPr>
            <p:cNvPr id="27" name="TextBox 26"/>
            <p:cNvSpPr txBox="1"/>
            <p:nvPr/>
          </p:nvSpPr>
          <p:spPr>
            <a:xfrm>
              <a:off x="3152840" y="1892000"/>
              <a:ext cx="851515" cy="646331"/>
            </a:xfrm>
            <a:prstGeom prst="rect">
              <a:avLst/>
            </a:prstGeom>
            <a:noFill/>
          </p:spPr>
          <p:txBody>
            <a:bodyPr wrap="none" rtlCol="0">
              <a:sp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Bragg</a:t>
              </a:r>
            </a:p>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glitch</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28" name="Straight Arrow Connector 27"/>
            <p:cNvCxnSpPr/>
            <p:nvPr/>
          </p:nvCxnSpPr>
          <p:spPr>
            <a:xfrm>
              <a:off x="3978707" y="2215166"/>
              <a:ext cx="657689" cy="10788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3"/>
            </p:cNvCxnSpPr>
            <p:nvPr/>
          </p:nvCxnSpPr>
          <p:spPr>
            <a:xfrm>
              <a:off x="4004355" y="2215166"/>
              <a:ext cx="941132" cy="5635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978707" y="2215166"/>
              <a:ext cx="155411" cy="15411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183915" y="4102895"/>
            <a:ext cx="2237313" cy="669109"/>
            <a:chOff x="183915" y="4102895"/>
            <a:chExt cx="2237313" cy="669109"/>
          </a:xfrm>
        </p:grpSpPr>
        <p:sp>
          <p:nvSpPr>
            <p:cNvPr id="22" name="TextBox 21"/>
            <p:cNvSpPr txBox="1"/>
            <p:nvPr/>
          </p:nvSpPr>
          <p:spPr>
            <a:xfrm>
              <a:off x="183915" y="4125673"/>
              <a:ext cx="1326004" cy="646331"/>
            </a:xfrm>
            <a:prstGeom prst="rect">
              <a:avLst/>
            </a:prstGeom>
            <a:noFill/>
          </p:spPr>
          <p:txBody>
            <a:bodyPr wrap="none" rtlCol="0">
              <a:spAutoFit/>
            </a:bodyPr>
            <a:lstStyle/>
            <a:p>
              <a:pPr algn="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oxygen</a:t>
              </a:r>
            </a:p>
            <a:p>
              <a:pPr algn="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inclusions</a:t>
              </a:r>
            </a:p>
          </p:txBody>
        </p:sp>
        <p:cxnSp>
          <p:nvCxnSpPr>
            <p:cNvPr id="25" name="Straight Arrow Connector 24"/>
            <p:cNvCxnSpPr>
              <a:stCxn id="22" idx="3"/>
            </p:cNvCxnSpPr>
            <p:nvPr/>
          </p:nvCxnSpPr>
          <p:spPr>
            <a:xfrm flipV="1">
              <a:off x="1509919" y="4102895"/>
              <a:ext cx="337931" cy="3459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1509919" y="4143375"/>
              <a:ext cx="533194" cy="3054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509919" y="4448839"/>
              <a:ext cx="911309" cy="1183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957263" y="2266951"/>
            <a:ext cx="2238678" cy="640712"/>
            <a:chOff x="957263" y="2266951"/>
            <a:chExt cx="2238678" cy="640712"/>
          </a:xfrm>
        </p:grpSpPr>
        <p:sp>
          <p:nvSpPr>
            <p:cNvPr id="13" name="TextBox 12"/>
            <p:cNvSpPr txBox="1"/>
            <p:nvPr/>
          </p:nvSpPr>
          <p:spPr>
            <a:xfrm>
              <a:off x="1728873" y="2538331"/>
              <a:ext cx="1467068"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“tree rings”</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6" name="Straight Arrow Connector 15"/>
            <p:cNvCxnSpPr>
              <a:stCxn id="13" idx="1"/>
            </p:cNvCxnSpPr>
            <p:nvPr/>
          </p:nvCxnSpPr>
          <p:spPr>
            <a:xfrm flipH="1" flipV="1">
              <a:off x="1071563" y="2614613"/>
              <a:ext cx="657310" cy="10838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3" idx="1"/>
            </p:cNvCxnSpPr>
            <p:nvPr/>
          </p:nvCxnSpPr>
          <p:spPr>
            <a:xfrm flipH="1" flipV="1">
              <a:off x="1338263" y="2266951"/>
              <a:ext cx="390610" cy="45604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3" idx="1"/>
            </p:cNvCxnSpPr>
            <p:nvPr/>
          </p:nvCxnSpPr>
          <p:spPr>
            <a:xfrm flipH="1" flipV="1">
              <a:off x="957263" y="2400301"/>
              <a:ext cx="771610" cy="3226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7188200" y="5127925"/>
            <a:ext cx="1743364" cy="1477328"/>
            <a:chOff x="72556" y="3222925"/>
            <a:chExt cx="1743364" cy="1477328"/>
          </a:xfrm>
        </p:grpSpPr>
        <p:sp>
          <p:nvSpPr>
            <p:cNvPr id="96" name="Rectangle 95"/>
            <p:cNvSpPr/>
            <p:nvPr/>
          </p:nvSpPr>
          <p:spPr>
            <a:xfrm>
              <a:off x="72556" y="3258542"/>
              <a:ext cx="1743364" cy="141595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7" name="TextBox 96"/>
            <p:cNvSpPr txBox="1"/>
            <p:nvPr/>
          </p:nvSpPr>
          <p:spPr>
            <a:xfrm>
              <a:off x="626446" y="3222925"/>
              <a:ext cx="1111202" cy="1477328"/>
            </a:xfrm>
            <a:prstGeom prst="rect">
              <a:avLst/>
            </a:prstGeom>
            <a:noFill/>
            <a:ln>
              <a:noFill/>
            </a:ln>
          </p:spPr>
          <p:txBody>
            <a:bodyPr wrap="none" rtlCol="0">
              <a:spAutoFit/>
            </a:bodyPr>
            <a:lstStyle/>
            <a:p>
              <a:pPr>
                <a:lnSpc>
                  <a:spcPct val="150000"/>
                </a:lnSpc>
              </a:pPr>
              <a:r>
                <a:rPr lang="en-US" sz="2000" dirty="0" smtClean="0">
                  <a:latin typeface="Arial" panose="020B0604020202020204" pitchFamily="34" charset="0"/>
                </a:rPr>
                <a:t>1% high</a:t>
              </a:r>
            </a:p>
            <a:p>
              <a:pPr>
                <a:lnSpc>
                  <a:spcPct val="150000"/>
                </a:lnSpc>
              </a:pPr>
              <a:r>
                <a:rPr lang="en-US" sz="2000" dirty="0" smtClean="0">
                  <a:latin typeface="Arial" panose="020B0604020202020204" pitchFamily="34" charset="0"/>
                </a:rPr>
                <a:t>average</a:t>
              </a:r>
            </a:p>
            <a:p>
              <a:pPr>
                <a:lnSpc>
                  <a:spcPct val="150000"/>
                </a:lnSpc>
              </a:pPr>
              <a:r>
                <a:rPr lang="en-US" sz="2000" dirty="0" smtClean="0">
                  <a:latin typeface="Arial" panose="020B0604020202020204" pitchFamily="34" charset="0"/>
                </a:rPr>
                <a:t>1% low</a:t>
              </a:r>
            </a:p>
          </p:txBody>
        </p:sp>
        <p:cxnSp>
          <p:nvCxnSpPr>
            <p:cNvPr id="98" name="Straight Connector 97"/>
            <p:cNvCxnSpPr/>
            <p:nvPr/>
          </p:nvCxnSpPr>
          <p:spPr>
            <a:xfrm>
              <a:off x="375353" y="3508583"/>
              <a:ext cx="281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75353" y="4003882"/>
              <a:ext cx="281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73048" y="4461620"/>
              <a:ext cx="281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162896" y="3503821"/>
              <a:ext cx="424913" cy="965916"/>
            </a:xfrm>
            <a:prstGeom prst="rect">
              <a:avLst/>
            </a:prstGeom>
            <a:gradFill flip="none" rotWithShape="1">
              <a:gsLst>
                <a:gs pos="0">
                  <a:schemeClr val="tx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9" name="Rectangle 8"/>
          <p:cNvSpPr/>
          <p:nvPr/>
        </p:nvSpPr>
        <p:spPr>
          <a:xfrm>
            <a:off x="2618040" y="863991"/>
            <a:ext cx="3995004" cy="369332"/>
          </a:xfrm>
          <a:prstGeom prst="rect">
            <a:avLst/>
          </a:prstGeom>
        </p:spPr>
        <p:txBody>
          <a:bodyPr wrap="none">
            <a:spAutoFit/>
          </a:bodyPr>
          <a:lstStyle/>
          <a:p>
            <a:r>
              <a:rPr lang="en-US" dirty="0"/>
              <a:t>~3x10</a:t>
            </a:r>
            <a:r>
              <a:rPr lang="en-US" baseline="30000" dirty="0"/>
              <a:t>5</a:t>
            </a:r>
            <a:r>
              <a:rPr lang="en-US" dirty="0"/>
              <a:t> photon/pixel  Pilatus detector </a:t>
            </a:r>
          </a:p>
        </p:txBody>
      </p:sp>
      <p:sp>
        <p:nvSpPr>
          <p:cNvPr id="31" name="Rectangle 2"/>
          <p:cNvSpPr txBox="1">
            <a:spLocks noChangeArrowheads="1"/>
          </p:cNvSpPr>
          <p:nvPr/>
        </p:nvSpPr>
        <p:spPr bwMode="auto">
          <a:xfrm>
            <a:off x="0" y="0"/>
            <a:ext cx="91440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lnSpc>
                <a:spcPct val="120000"/>
              </a:lnSpc>
              <a:defRPr/>
            </a:pPr>
            <a:r>
              <a:rPr lang="en-US" altLang="en-US" sz="3000" kern="0" dirty="0" smtClean="0">
                <a:solidFill>
                  <a:srgbClr val="000000"/>
                </a:solidFill>
              </a:rPr>
              <a:t>Spatial Heterogeneity in Sharp Spot Sensitivity</a:t>
            </a:r>
          </a:p>
          <a:p>
            <a:pPr eaLnBrk="1" hangingPunct="1">
              <a:lnSpc>
                <a:spcPct val="120000"/>
              </a:lnSpc>
              <a:defRPr/>
            </a:pPr>
            <a:endParaRPr lang="en-US" altLang="en-US" sz="3000" kern="0" dirty="0" smtClean="0">
              <a:solidFill>
                <a:srgbClr val="000000"/>
              </a:solidFill>
            </a:endParaRPr>
          </a:p>
        </p:txBody>
      </p:sp>
    </p:spTree>
    <p:extLst>
      <p:ext uri="{BB962C8B-B14F-4D97-AF65-F5344CB8AC3E}">
        <p14:creationId xmlns:p14="http://schemas.microsoft.com/office/powerpoint/2010/main" val="12305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8240"/>
          </a:xfrm>
        </p:spPr>
        <p:txBody>
          <a:bodyPr/>
          <a:lstStyle/>
          <a:p>
            <a:r>
              <a:rPr lang="en-US" sz="4000" dirty="0" smtClean="0"/>
              <a:t>Systematic error does not “average out”</a:t>
            </a:r>
            <a:endParaRPr lang="en-US" sz="4000" dirty="0"/>
          </a:p>
        </p:txBody>
      </p:sp>
      <p:pic>
        <p:nvPicPr>
          <p:cNvPr id="163842" name="Picture 2" descr="It's only a virtue if you're not a screw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 y="1356360"/>
            <a:ext cx="7391400" cy="521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991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603268391"/>
              </p:ext>
            </p:extLst>
          </p:nvPr>
        </p:nvGraphicFramePr>
        <p:xfrm>
          <a:off x="254000" y="936625"/>
          <a:ext cx="8709025" cy="5670550"/>
        </p:xfrm>
        <a:graphic>
          <a:graphicData uri="http://schemas.openxmlformats.org/presentationml/2006/ole">
            <mc:AlternateContent xmlns:mc="http://schemas.openxmlformats.org/markup-compatibility/2006">
              <mc:Choice xmlns:v="urn:schemas-microsoft-com:vml" Requires="v">
                <p:oleObj spid="_x0000_s803871" name="Chart" r:id="rId3" imgW="5692246" imgH="3703320" progId="MSGraph.Chart.8">
                  <p:embed followColorScheme="full"/>
                </p:oleObj>
              </mc:Choice>
              <mc:Fallback>
                <p:oleObj name="Chart" r:id="rId3" imgW="5692246" imgH="3703320" progId="MSGraph.Chart.8">
                  <p:embed followColorScheme="full"/>
                  <p:pic>
                    <p:nvPicPr>
                      <p:cNvPr id="0" name=""/>
                      <p:cNvPicPr>
                        <a:picLocks noChangeAspect="1" noChangeArrowheads="1"/>
                      </p:cNvPicPr>
                      <p:nvPr/>
                    </p:nvPicPr>
                    <p:blipFill>
                      <a:blip r:embed="rId4"/>
                      <a:srcRect/>
                      <a:stretch>
                        <a:fillRect/>
                      </a:stretch>
                    </p:blipFill>
                    <p:spPr bwMode="auto">
                      <a:xfrm>
                        <a:off x="254000" y="936625"/>
                        <a:ext cx="8709025" cy="567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684" name="Text Box 4"/>
          <p:cNvSpPr txBox="1">
            <a:spLocks noChangeArrowheads="1"/>
          </p:cNvSpPr>
          <p:nvPr/>
        </p:nvSpPr>
        <p:spPr bwMode="auto">
          <a:xfrm>
            <a:off x="2047827" y="6057900"/>
            <a:ext cx="51844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US" altLang="en-US" sz="2800" b="1" dirty="0" smtClean="0">
                <a:solidFill>
                  <a:prstClr val="black"/>
                </a:solidFill>
                <a:latin typeface="Arial" panose="020B0604020202020204" pitchFamily="34" charset="0"/>
                <a:cs typeface="Arial" charset="0"/>
              </a:rPr>
              <a:t>Required signal-to-noise (I/</a:t>
            </a:r>
            <a:r>
              <a:rPr lang="el-GR" altLang="en-US" sz="2800" b="1" dirty="0" smtClean="0">
                <a:solidFill>
                  <a:prstClr val="black"/>
                </a:solidFill>
                <a:latin typeface="Arial" panose="020B0604020202020204" pitchFamily="34" charset="0"/>
                <a:cs typeface="Arial" charset="0"/>
              </a:rPr>
              <a:t>σ</a:t>
            </a:r>
            <a:r>
              <a:rPr lang="en-US" altLang="en-US" sz="2800" b="1" dirty="0" smtClean="0">
                <a:solidFill>
                  <a:prstClr val="black"/>
                </a:solidFill>
                <a:latin typeface="Arial" panose="020B0604020202020204" pitchFamily="34" charset="0"/>
                <a:cs typeface="Arial" charset="0"/>
              </a:rPr>
              <a:t>)</a:t>
            </a:r>
            <a:endParaRPr lang="en-US" altLang="en-US" sz="2800" b="1" dirty="0">
              <a:solidFill>
                <a:prstClr val="black"/>
              </a:solidFill>
              <a:latin typeface="Arial" panose="020B0604020202020204" pitchFamily="34" charset="0"/>
              <a:cs typeface="Arial" charset="0"/>
            </a:endParaRPr>
          </a:p>
        </p:txBody>
      </p:sp>
      <p:sp>
        <p:nvSpPr>
          <p:cNvPr id="71685" name="Text Box 5"/>
          <p:cNvSpPr txBox="1">
            <a:spLocks noChangeArrowheads="1"/>
          </p:cNvSpPr>
          <p:nvPr/>
        </p:nvSpPr>
        <p:spPr bwMode="auto">
          <a:xfrm rot="-5400000">
            <a:off x="-1645663" y="3030866"/>
            <a:ext cx="41601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US" altLang="en-US" sz="2800" b="1" dirty="0" smtClean="0">
                <a:solidFill>
                  <a:prstClr val="black"/>
                </a:solidFill>
                <a:latin typeface="Arial" panose="020B0604020202020204" pitchFamily="34" charset="0"/>
                <a:cs typeface="Arial" charset="0"/>
              </a:rPr>
              <a:t>Solve-able proteins (%)</a:t>
            </a:r>
            <a:endParaRPr lang="en-US" altLang="en-US" sz="2800" b="1" dirty="0">
              <a:solidFill>
                <a:prstClr val="black"/>
              </a:solidFill>
              <a:latin typeface="Arial" panose="020B0604020202020204" pitchFamily="34" charset="0"/>
              <a:cs typeface="Arial" charset="0"/>
            </a:endParaRPr>
          </a:p>
        </p:txBody>
      </p:sp>
      <p:grpSp>
        <p:nvGrpSpPr>
          <p:cNvPr id="10" name="Group 9"/>
          <p:cNvGrpSpPr/>
          <p:nvPr/>
        </p:nvGrpSpPr>
        <p:grpSpPr>
          <a:xfrm>
            <a:off x="1371600" y="1447800"/>
            <a:ext cx="1803044" cy="3962400"/>
            <a:chOff x="1371600" y="1447800"/>
            <a:chExt cx="1803044" cy="3962400"/>
          </a:xfrm>
        </p:grpSpPr>
        <p:sp>
          <p:nvSpPr>
            <p:cNvPr id="14" name="TextBox 13"/>
            <p:cNvSpPr txBox="1"/>
            <p:nvPr/>
          </p:nvSpPr>
          <p:spPr>
            <a:xfrm>
              <a:off x="1371600" y="1447800"/>
              <a:ext cx="1803044" cy="707886"/>
            </a:xfrm>
            <a:prstGeom prst="rect">
              <a:avLst/>
            </a:prstGeom>
            <a:solidFill>
              <a:schemeClr val="bg1"/>
            </a:solidFill>
          </p:spPr>
          <p:txBody>
            <a:bodyPr wrap="square" rtlCol="0">
              <a:spAutoFit/>
            </a:bodyPr>
            <a:lstStyle/>
            <a:p>
              <a:pPr algn="ctr" fontAlgn="auto">
                <a:spcBef>
                  <a:spcPts val="0"/>
                </a:spcBef>
                <a:spcAft>
                  <a:spcPts val="0"/>
                </a:spcAft>
              </a:pPr>
              <a:r>
                <a:rPr lang="en-US" sz="2000" b="1" dirty="0" smtClean="0">
                  <a:solidFill>
                    <a:prstClr val="black"/>
                  </a:solidFill>
                  <a:cs typeface="Arial" panose="020B0604020202020204" pitchFamily="34" charset="0"/>
                </a:rPr>
                <a:t>CCD</a:t>
              </a:r>
            </a:p>
            <a:p>
              <a:pPr algn="ctr" fontAlgn="auto">
                <a:spcBef>
                  <a:spcPts val="0"/>
                </a:spcBef>
                <a:spcAft>
                  <a:spcPts val="0"/>
                </a:spcAft>
              </a:pPr>
              <a:r>
                <a:rPr lang="en-US" sz="2000" b="1" dirty="0">
                  <a:solidFill>
                    <a:prstClr val="black"/>
                  </a:solidFill>
                  <a:cs typeface="Arial" panose="020B0604020202020204" pitchFamily="34" charset="0"/>
                </a:rPr>
                <a:t>o</a:t>
              </a:r>
              <a:r>
                <a:rPr lang="en-US" sz="2000" b="1" dirty="0" smtClean="0">
                  <a:solidFill>
                    <a:prstClr val="black"/>
                  </a:solidFill>
                  <a:cs typeface="Arial" panose="020B0604020202020204" pitchFamily="34" charset="0"/>
                </a:rPr>
                <a:t>ld Pilatus</a:t>
              </a:r>
            </a:p>
          </p:txBody>
        </p:sp>
        <p:cxnSp>
          <p:nvCxnSpPr>
            <p:cNvPr id="18" name="Straight Arrow Connector 17"/>
            <p:cNvCxnSpPr>
              <a:stCxn id="14" idx="2"/>
            </p:cNvCxnSpPr>
            <p:nvPr/>
          </p:nvCxnSpPr>
          <p:spPr>
            <a:xfrm>
              <a:off x="2273122" y="2155686"/>
              <a:ext cx="12878" cy="32545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867400" y="1765300"/>
            <a:ext cx="1740795" cy="1358900"/>
            <a:chOff x="5867400" y="1765300"/>
            <a:chExt cx="1740795" cy="1358900"/>
          </a:xfrm>
        </p:grpSpPr>
        <p:sp>
          <p:nvSpPr>
            <p:cNvPr id="43" name="TextBox 42"/>
            <p:cNvSpPr txBox="1"/>
            <p:nvPr/>
          </p:nvSpPr>
          <p:spPr>
            <a:xfrm>
              <a:off x="5867400" y="2662535"/>
              <a:ext cx="1740795" cy="461665"/>
            </a:xfrm>
            <a:prstGeom prst="rect">
              <a:avLst/>
            </a:prstGeom>
            <a:solidFill>
              <a:schemeClr val="bg1"/>
            </a:solidFill>
          </p:spPr>
          <p:txBody>
            <a:bodyPr wrap="square" rtlCol="0">
              <a:spAutoFit/>
            </a:bodyPr>
            <a:lstStyle/>
            <a:p>
              <a:pPr algn="ctr" fontAlgn="auto">
                <a:spcBef>
                  <a:spcPts val="0"/>
                </a:spcBef>
                <a:spcAft>
                  <a:spcPts val="0"/>
                </a:spcAft>
              </a:pPr>
              <a:r>
                <a:rPr lang="en-US" sz="2400" b="1" dirty="0" smtClean="0">
                  <a:solidFill>
                    <a:prstClr val="black"/>
                  </a:solidFill>
                  <a:cs typeface="Arial" panose="020B0604020202020204" pitchFamily="34" charset="0"/>
                </a:rPr>
                <a:t>Goal</a:t>
              </a:r>
            </a:p>
          </p:txBody>
        </p:sp>
        <p:cxnSp>
          <p:nvCxnSpPr>
            <p:cNvPr id="44" name="Straight Arrow Connector 43"/>
            <p:cNvCxnSpPr/>
            <p:nvPr/>
          </p:nvCxnSpPr>
          <p:spPr>
            <a:xfrm flipV="1">
              <a:off x="6741025" y="1765300"/>
              <a:ext cx="0" cy="825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0" y="228600"/>
            <a:ext cx="9144000" cy="769441"/>
          </a:xfrm>
          <a:prstGeom prst="rect">
            <a:avLst/>
          </a:prstGeom>
          <a:noFill/>
        </p:spPr>
        <p:txBody>
          <a:bodyPr wrap="square" rtlCol="0">
            <a:spAutoFit/>
          </a:bodyPr>
          <a:lstStyle/>
          <a:p>
            <a:pPr fontAlgn="auto">
              <a:spcBef>
                <a:spcPts val="0"/>
              </a:spcBef>
              <a:spcAft>
                <a:spcPts val="0"/>
              </a:spcAft>
            </a:pPr>
            <a:r>
              <a:rPr lang="en-US" sz="4400" dirty="0" smtClean="0">
                <a:solidFill>
                  <a:srgbClr val="000000"/>
                </a:solidFill>
                <a:cs typeface="Arial" panose="020B0604020202020204" pitchFamily="34" charset="0"/>
              </a:rPr>
              <a:t>Threshold of a revolution in phasing</a:t>
            </a:r>
            <a:endParaRPr lang="en-US" sz="4400" dirty="0">
              <a:solidFill>
                <a:srgbClr val="000000"/>
              </a:solidFill>
              <a:cs typeface="Arial" panose="020B0604020202020204" pitchFamily="34" charset="0"/>
            </a:endParaRPr>
          </a:p>
        </p:txBody>
      </p:sp>
      <p:grpSp>
        <p:nvGrpSpPr>
          <p:cNvPr id="6" name="Group 5"/>
          <p:cNvGrpSpPr/>
          <p:nvPr/>
        </p:nvGrpSpPr>
        <p:grpSpPr>
          <a:xfrm>
            <a:off x="4640043" y="2893367"/>
            <a:ext cx="2317017" cy="1864102"/>
            <a:chOff x="4640043" y="2893367"/>
            <a:chExt cx="2317017" cy="1864102"/>
          </a:xfrm>
        </p:grpSpPr>
        <p:sp>
          <p:nvSpPr>
            <p:cNvPr id="16" name="TextBox 15"/>
            <p:cNvSpPr txBox="1"/>
            <p:nvPr/>
          </p:nvSpPr>
          <p:spPr>
            <a:xfrm>
              <a:off x="4777740" y="3926472"/>
              <a:ext cx="2179320" cy="830997"/>
            </a:xfrm>
            <a:prstGeom prst="rect">
              <a:avLst/>
            </a:prstGeom>
            <a:solidFill>
              <a:schemeClr val="bg1"/>
            </a:solidFill>
          </p:spPr>
          <p:txBody>
            <a:bodyPr wrap="square" rtlCol="0">
              <a:spAutoFit/>
            </a:bodyPr>
            <a:lstStyle/>
            <a:p>
              <a:pPr algn="ctr" fontAlgn="auto">
                <a:spcBef>
                  <a:spcPts val="0"/>
                </a:spcBef>
                <a:spcAft>
                  <a:spcPts val="0"/>
                </a:spcAft>
              </a:pPr>
              <a:r>
                <a:rPr lang="en-US" sz="2400" b="1" dirty="0" smtClean="0">
                  <a:solidFill>
                    <a:prstClr val="black"/>
                  </a:solidFill>
                  <a:cs typeface="Arial" panose="020B0604020202020204" pitchFamily="34" charset="0"/>
                </a:rPr>
                <a:t>Best</a:t>
              </a:r>
              <a:endParaRPr lang="en-US" sz="2400" b="1" dirty="0">
                <a:solidFill>
                  <a:prstClr val="black"/>
                </a:solidFill>
                <a:cs typeface="Arial" panose="020B0604020202020204" pitchFamily="34" charset="0"/>
              </a:endParaRPr>
            </a:p>
            <a:p>
              <a:pPr algn="ctr" fontAlgn="auto">
                <a:spcBef>
                  <a:spcPts val="0"/>
                </a:spcBef>
                <a:spcAft>
                  <a:spcPts val="0"/>
                </a:spcAft>
              </a:pPr>
              <a:r>
                <a:rPr lang="en-US" sz="2400" b="1" dirty="0" smtClean="0">
                  <a:solidFill>
                    <a:prstClr val="black"/>
                  </a:solidFill>
                  <a:cs typeface="Arial" panose="020B0604020202020204" pitchFamily="34" charset="0"/>
                </a:rPr>
                <a:t>Pilatus</a:t>
              </a:r>
            </a:p>
          </p:txBody>
        </p:sp>
        <p:cxnSp>
          <p:nvCxnSpPr>
            <p:cNvPr id="17" name="Straight Arrow Connector 16"/>
            <p:cNvCxnSpPr/>
            <p:nvPr/>
          </p:nvCxnSpPr>
          <p:spPr>
            <a:xfrm flipH="1" flipV="1">
              <a:off x="4640043" y="2893367"/>
              <a:ext cx="631869" cy="11932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1440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0" y="133350"/>
            <a:ext cx="9144000" cy="1143000"/>
          </a:xfrm>
        </p:spPr>
        <p:txBody>
          <a:bodyPr/>
          <a:lstStyle/>
          <a:p>
            <a:pPr eaLnBrk="1" hangingPunct="1"/>
            <a:r>
              <a:rPr lang="en-US" altLang="en-US" sz="2800" dirty="0" smtClean="0"/>
              <a:t>One </a:t>
            </a:r>
            <a:r>
              <a:rPr lang="en-US" altLang="en-US" sz="2800" dirty="0" err="1" smtClean="0"/>
              <a:t>xtal</a:t>
            </a:r>
            <a:r>
              <a:rPr lang="en-US" altLang="en-US" sz="2800" dirty="0" smtClean="0"/>
              <a:t>, no idea?</a:t>
            </a:r>
            <a:r>
              <a:rPr lang="en-US" altLang="en-US" sz="2800" dirty="0" smtClean="0"/>
              <a:t/>
            </a:r>
            <a:br>
              <a:rPr lang="en-US" altLang="en-US" sz="2800" dirty="0" smtClean="0"/>
            </a:br>
            <a:r>
              <a:rPr lang="en-US" altLang="en-US" dirty="0" smtClean="0"/>
              <a:t>Suggested </a:t>
            </a:r>
            <a:r>
              <a:rPr lang="en-US" altLang="en-US" dirty="0" smtClean="0"/>
              <a:t>anomalous protocol:</a:t>
            </a:r>
          </a:p>
        </p:txBody>
      </p:sp>
      <p:sp>
        <p:nvSpPr>
          <p:cNvPr id="2892803" name="Rectangle 3"/>
          <p:cNvSpPr>
            <a:spLocks noGrp="1" noChangeArrowheads="1"/>
          </p:cNvSpPr>
          <p:nvPr>
            <p:ph type="body" idx="1"/>
          </p:nvPr>
        </p:nvSpPr>
        <p:spPr>
          <a:xfrm>
            <a:off x="685800" y="4217988"/>
            <a:ext cx="7772400" cy="2640012"/>
          </a:xfrm>
        </p:spPr>
        <p:txBody>
          <a:bodyPr/>
          <a:lstStyle/>
          <a:p>
            <a:pPr marL="609600" indent="-609600" eaLnBrk="1" hangingPunct="1">
              <a:buFontTx/>
              <a:buNone/>
            </a:pPr>
            <a:r>
              <a:rPr lang="en-US" altLang="en-US" sz="3600" dirty="0" smtClean="0">
                <a:cs typeface="Arial" pitchFamily="34" charset="0"/>
              </a:rPr>
              <a:t>2 wavelengths are better than 1</a:t>
            </a:r>
          </a:p>
          <a:p>
            <a:pPr marL="609600" indent="-609600" eaLnBrk="1" hangingPunct="1">
              <a:buFontTx/>
              <a:buNone/>
            </a:pPr>
            <a:r>
              <a:rPr lang="en-US" altLang="en-US" sz="3600" dirty="0" smtClean="0">
                <a:cs typeface="Arial" pitchFamily="34" charset="0"/>
              </a:rPr>
              <a:t>	- (peak + </a:t>
            </a:r>
            <a:r>
              <a:rPr lang="en-US" altLang="en-US" sz="3600" dirty="0" err="1" smtClean="0">
                <a:cs typeface="Arial" pitchFamily="34" charset="0"/>
              </a:rPr>
              <a:t>inf</a:t>
            </a:r>
            <a:r>
              <a:rPr lang="en-US" altLang="en-US" sz="3600" dirty="0" smtClean="0">
                <a:cs typeface="Arial" pitchFamily="34" charset="0"/>
              </a:rPr>
              <a:t>)/2, and remote</a:t>
            </a:r>
          </a:p>
          <a:p>
            <a:pPr marL="609600" indent="-609600" eaLnBrk="1" hangingPunct="1">
              <a:buFontTx/>
              <a:buNone/>
            </a:pPr>
            <a:r>
              <a:rPr lang="en-US" altLang="en-US" sz="3600" dirty="0" smtClean="0">
                <a:cs typeface="Arial" pitchFamily="34" charset="0"/>
              </a:rPr>
              <a:t>MAD, not M-SAD</a:t>
            </a:r>
            <a:r>
              <a:rPr lang="en-US" altLang="en-US" sz="3600" dirty="0" smtClean="0">
                <a:cs typeface="Arial" pitchFamily="34" charset="0"/>
              </a:rPr>
              <a:t>!</a:t>
            </a:r>
          </a:p>
          <a:p>
            <a:pPr marL="609600" indent="-609600" eaLnBrk="1" hangingPunct="1">
              <a:buFontTx/>
              <a:buNone/>
            </a:pPr>
            <a:r>
              <a:rPr lang="en-US" altLang="en-US" sz="3600" dirty="0" smtClean="0">
                <a:cs typeface="Arial" pitchFamily="34" charset="0"/>
              </a:rPr>
              <a:t>Wedge size: &lt; 10% overhead</a:t>
            </a:r>
            <a:endParaRPr lang="en-US" altLang="en-US" sz="3600" dirty="0" smtClean="0">
              <a:cs typeface="Arial" pitchFamily="34" charset="0"/>
            </a:endParaRPr>
          </a:p>
        </p:txBody>
      </p:sp>
      <p:sp>
        <p:nvSpPr>
          <p:cNvPr id="2892804" name="Rectangle 4"/>
          <p:cNvSpPr>
            <a:spLocks noChangeArrowheads="1"/>
          </p:cNvSpPr>
          <p:nvPr/>
        </p:nvSpPr>
        <p:spPr bwMode="auto">
          <a:xfrm>
            <a:off x="2668588" y="1627188"/>
            <a:ext cx="3806825"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buFontTx/>
              <a:buAutoNum type="arabicPeriod"/>
            </a:pPr>
            <a:r>
              <a:rPr lang="en-US" altLang="en-US"/>
              <a:t>360° in &lt; 5 MGy</a:t>
            </a:r>
          </a:p>
          <a:p>
            <a:pPr eaLnBrk="1" hangingPunct="1">
              <a:lnSpc>
                <a:spcPct val="90000"/>
              </a:lnSpc>
              <a:buFontTx/>
              <a:buAutoNum type="arabicPeriod"/>
            </a:pPr>
            <a:r>
              <a:rPr lang="en-US" altLang="en-US"/>
              <a:t>move detector</a:t>
            </a:r>
          </a:p>
          <a:p>
            <a:pPr eaLnBrk="1" hangingPunct="1">
              <a:lnSpc>
                <a:spcPct val="90000"/>
              </a:lnSpc>
              <a:buFontTx/>
              <a:buAutoNum type="arabicPeriod"/>
            </a:pPr>
            <a:r>
              <a:rPr lang="en-US" altLang="en-US"/>
              <a:t>4X exposure </a:t>
            </a:r>
          </a:p>
          <a:p>
            <a:pPr eaLnBrk="1" hangingPunct="1">
              <a:lnSpc>
                <a:spcPct val="90000"/>
              </a:lnSpc>
              <a:buFontTx/>
              <a:buAutoNum type="arabicPeriod"/>
            </a:pPr>
            <a:r>
              <a:rPr lang="en-US" altLang="en-US"/>
              <a:t>goto 2</a:t>
            </a:r>
          </a:p>
        </p:txBody>
      </p:sp>
      <p:sp>
        <p:nvSpPr>
          <p:cNvPr id="2892805" name="Freeform 5"/>
          <p:cNvSpPr>
            <a:spLocks/>
          </p:cNvSpPr>
          <p:nvPr/>
        </p:nvSpPr>
        <p:spPr bwMode="auto">
          <a:xfrm>
            <a:off x="1644650" y="2335213"/>
            <a:ext cx="620713" cy="1068387"/>
          </a:xfrm>
          <a:custGeom>
            <a:avLst/>
            <a:gdLst>
              <a:gd name="T0" fmla="*/ 2147483647 w 391"/>
              <a:gd name="T1" fmla="*/ 2147483647 h 673"/>
              <a:gd name="T2" fmla="*/ 2147483647 w 391"/>
              <a:gd name="T3" fmla="*/ 2147483647 h 673"/>
              <a:gd name="T4" fmla="*/ 2147483647 w 391"/>
              <a:gd name="T5" fmla="*/ 2147483647 h 673"/>
              <a:gd name="T6" fmla="*/ 2147483647 w 391"/>
              <a:gd name="T7" fmla="*/ 2147483647 h 673"/>
              <a:gd name="T8" fmla="*/ 2147483647 w 391"/>
              <a:gd name="T9" fmla="*/ 0 h 6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1" h="673">
                <a:moveTo>
                  <a:pt x="391" y="673"/>
                </a:moveTo>
                <a:cubicBezTo>
                  <a:pt x="341" y="658"/>
                  <a:pt x="154" y="643"/>
                  <a:pt x="89" y="585"/>
                </a:cubicBezTo>
                <a:cubicBezTo>
                  <a:pt x="24" y="527"/>
                  <a:pt x="2" y="415"/>
                  <a:pt x="1" y="328"/>
                </a:cubicBezTo>
                <a:cubicBezTo>
                  <a:pt x="0" y="241"/>
                  <a:pt x="24" y="117"/>
                  <a:pt x="81" y="62"/>
                </a:cubicBezTo>
                <a:cubicBezTo>
                  <a:pt x="138" y="7"/>
                  <a:pt x="291" y="13"/>
                  <a:pt x="346" y="0"/>
                </a:cubicBezTo>
              </a:path>
            </a:pathLst>
          </a:custGeom>
          <a:noFill/>
          <a:ln w="9525">
            <a:solidFill>
              <a:srgbClr val="FF0000"/>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4"/>
          <p:cNvGrpSpPr/>
          <p:nvPr/>
        </p:nvGrpSpPr>
        <p:grpSpPr>
          <a:xfrm>
            <a:off x="6381750" y="1924050"/>
            <a:ext cx="1747609" cy="685245"/>
            <a:chOff x="6381750" y="1924050"/>
            <a:chExt cx="1747609" cy="685245"/>
          </a:xfrm>
        </p:grpSpPr>
        <p:cxnSp>
          <p:nvCxnSpPr>
            <p:cNvPr id="3" name="Straight Arrow Connector 2"/>
            <p:cNvCxnSpPr/>
            <p:nvPr/>
          </p:nvCxnSpPr>
          <p:spPr>
            <a:xfrm flipH="1" flipV="1">
              <a:off x="6381750" y="1924050"/>
              <a:ext cx="819150" cy="4111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200900" y="2239963"/>
              <a:ext cx="928459" cy="369332"/>
            </a:xfrm>
            <a:prstGeom prst="rect">
              <a:avLst/>
            </a:prstGeom>
            <a:noFill/>
          </p:spPr>
          <p:txBody>
            <a:bodyPr wrap="none" rtlCol="0">
              <a:spAutoFit/>
            </a:bodyPr>
            <a:lstStyle/>
            <a:p>
              <a:r>
                <a:rPr lang="en-US" dirty="0" smtClean="0"/>
                <a:t>Se</a:t>
              </a:r>
              <a:r>
                <a:rPr lang="en-US" dirty="0" smtClean="0">
                  <a:solidFill>
                    <a:srgbClr val="FF0000"/>
                  </a:solidFill>
                </a:rPr>
                <a:t>-</a:t>
              </a:r>
              <a:r>
                <a:rPr lang="en-US" dirty="0" smtClean="0"/>
                <a:t>Met</a:t>
              </a:r>
              <a:endParaRPr lang="en-US" dirty="0"/>
            </a:p>
          </p:txBody>
        </p:sp>
      </p:grpSp>
    </p:spTree>
    <p:extLst>
      <p:ext uri="{BB962C8B-B14F-4D97-AF65-F5344CB8AC3E}">
        <p14:creationId xmlns:p14="http://schemas.microsoft.com/office/powerpoint/2010/main" val="20498613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928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280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9280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92804">
                                            <p:txEl>
                                              <p:pRg st="3" end="3"/>
                                            </p:txEl>
                                          </p:spTgt>
                                        </p:tgtEl>
                                        <p:attrNameLst>
                                          <p:attrName>style.visibility</p:attrName>
                                        </p:attrNameLst>
                                      </p:cBhvr>
                                      <p:to>
                                        <p:strVal val="visible"/>
                                      </p:to>
                                    </p:set>
                                  </p:childTnLst>
                                </p:cTn>
                              </p:par>
                              <p:par>
                                <p:cTn id="23" presetID="22" presetClass="entr" presetSubtype="4" fill="hold" grpId="0" nodeType="withEffect">
                                  <p:stCondLst>
                                    <p:cond delay="0"/>
                                  </p:stCondLst>
                                  <p:childTnLst>
                                    <p:set>
                                      <p:cBhvr>
                                        <p:cTn id="24" dur="1" fill="hold">
                                          <p:stCondLst>
                                            <p:cond delay="0"/>
                                          </p:stCondLst>
                                        </p:cTn>
                                        <p:tgtEl>
                                          <p:spTgt spid="2892805"/>
                                        </p:tgtEl>
                                        <p:attrNameLst>
                                          <p:attrName>style.visibility</p:attrName>
                                        </p:attrNameLst>
                                      </p:cBhvr>
                                      <p:to>
                                        <p:strVal val="visible"/>
                                      </p:to>
                                    </p:set>
                                    <p:animEffect transition="in" filter="wipe(down)">
                                      <p:cBhvr>
                                        <p:cTn id="25" dur="500"/>
                                        <p:tgtEl>
                                          <p:spTgt spid="289280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892803">
                                            <p:txEl>
                                              <p:pRg st="0" end="0"/>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892803">
                                            <p:txEl>
                                              <p:pRg st="1" end="1"/>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2892803">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8928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28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ctrTitle"/>
          </p:nvPr>
        </p:nvSpPr>
        <p:spPr>
          <a:xfrm>
            <a:off x="628650" y="0"/>
            <a:ext cx="7772400" cy="1470025"/>
          </a:xfrm>
        </p:spPr>
        <p:txBody>
          <a:bodyPr/>
          <a:lstStyle/>
          <a:p>
            <a:pPr eaLnBrk="1" hangingPunct="1"/>
            <a:r>
              <a:rPr lang="en-US" altLang="en-US" sz="5400" b="1" smtClean="0"/>
              <a:t>Fractional error</a:t>
            </a:r>
          </a:p>
        </p:txBody>
      </p:sp>
      <p:sp>
        <p:nvSpPr>
          <p:cNvPr id="269315" name="Text Box 3"/>
          <p:cNvSpPr txBox="1">
            <a:spLocks noChangeArrowheads="1"/>
          </p:cNvSpPr>
          <p:nvPr/>
        </p:nvSpPr>
        <p:spPr bwMode="auto">
          <a:xfrm>
            <a:off x="-165100" y="2062163"/>
            <a:ext cx="9144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9600" baseline="30000">
                <a:solidFill>
                  <a:srgbClr val="000066"/>
                </a:solidFill>
              </a:rPr>
              <a:t>mult &gt;</a:t>
            </a:r>
            <a:r>
              <a:rPr lang="en-US" altLang="en-US" sz="6600">
                <a:solidFill>
                  <a:srgbClr val="000066"/>
                </a:solidFill>
              </a:rPr>
              <a:t> </a:t>
            </a:r>
            <a:r>
              <a:rPr lang="en-US" altLang="en-US" sz="18900"/>
              <a:t>(</a:t>
            </a:r>
            <a:r>
              <a:rPr lang="en-US" altLang="en-US" sz="18900">
                <a:latin typeface="Times New Roman" pitchFamily="18" charset="0"/>
              </a:rPr>
              <a:t>—</a:t>
            </a:r>
            <a:r>
              <a:rPr lang="en-US" altLang="en-US" sz="18900"/>
              <a:t>)</a:t>
            </a:r>
            <a:r>
              <a:rPr lang="en-US" altLang="en-US" sz="9600" baseline="100000"/>
              <a:t>2</a:t>
            </a:r>
          </a:p>
        </p:txBody>
      </p:sp>
      <p:sp>
        <p:nvSpPr>
          <p:cNvPr id="269316" name="Text Box 4"/>
          <p:cNvSpPr txBox="1">
            <a:spLocks noChangeArrowheads="1"/>
          </p:cNvSpPr>
          <p:nvPr/>
        </p:nvSpPr>
        <p:spPr bwMode="auto">
          <a:xfrm>
            <a:off x="3848100" y="2532063"/>
            <a:ext cx="3208338" cy="260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6600">
                <a:solidFill>
                  <a:srgbClr val="CC6600"/>
                </a:solidFill>
              </a:rPr>
              <a:t>~3%</a:t>
            </a:r>
            <a:endParaRPr lang="en-US" altLang="en-US" sz="6600" baseline="-25000">
              <a:solidFill>
                <a:srgbClr val="CC6600"/>
              </a:solidFill>
            </a:endParaRPr>
          </a:p>
          <a:p>
            <a:pPr algn="ctr" eaLnBrk="1" hangingPunct="1">
              <a:spcBef>
                <a:spcPct val="50000"/>
              </a:spcBef>
              <a:buFontTx/>
              <a:buNone/>
            </a:pPr>
            <a:r>
              <a:rPr lang="en-US" altLang="en-US" sz="6600">
                <a:solidFill>
                  <a:srgbClr val="006600"/>
                </a:solidFill>
              </a:rPr>
              <a:t>&lt;</a:t>
            </a:r>
            <a:r>
              <a:rPr lang="el-GR" altLang="en-US" sz="6600">
                <a:solidFill>
                  <a:srgbClr val="006600"/>
                </a:solidFill>
              </a:rPr>
              <a:t>Δ</a:t>
            </a:r>
            <a:r>
              <a:rPr lang="en-US" altLang="en-US" sz="6600">
                <a:solidFill>
                  <a:srgbClr val="006600"/>
                </a:solidFill>
              </a:rPr>
              <a:t>F/F&gt;</a:t>
            </a:r>
          </a:p>
        </p:txBody>
      </p:sp>
    </p:spTree>
    <p:extLst>
      <p:ext uri="{BB962C8B-B14F-4D97-AF65-F5344CB8AC3E}">
        <p14:creationId xmlns:p14="http://schemas.microsoft.com/office/powerpoint/2010/main" val="283550230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0" y="6491288"/>
            <a:ext cx="6272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Holton &amp; Frankel (2010) </a:t>
            </a:r>
            <a:r>
              <a:rPr lang="en-US" altLang="en-US" sz="1800" i="1"/>
              <a:t>Acta D</a:t>
            </a:r>
            <a:r>
              <a:rPr lang="en-US" altLang="en-US" sz="1800"/>
              <a:t> </a:t>
            </a:r>
            <a:r>
              <a:rPr lang="en-US" altLang="en-US" sz="1800" b="1"/>
              <a:t>66</a:t>
            </a:r>
            <a:r>
              <a:rPr lang="en-US" altLang="en-US" sz="1800"/>
              <a:t> 393-408.</a:t>
            </a:r>
          </a:p>
        </p:txBody>
      </p:sp>
      <p:pic>
        <p:nvPicPr>
          <p:cNvPr id="271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0"/>
            <a:ext cx="8086725" cy="648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08164" name="Freeform 4"/>
          <p:cNvSpPr>
            <a:spLocks/>
          </p:cNvSpPr>
          <p:nvPr/>
        </p:nvSpPr>
        <p:spPr bwMode="auto">
          <a:xfrm>
            <a:off x="6148388" y="3419475"/>
            <a:ext cx="869950" cy="660400"/>
          </a:xfrm>
          <a:custGeom>
            <a:avLst/>
            <a:gdLst>
              <a:gd name="T0" fmla="*/ 2147483647 w 548"/>
              <a:gd name="T1" fmla="*/ 0 h 416"/>
              <a:gd name="T2" fmla="*/ 2147483647 w 548"/>
              <a:gd name="T3" fmla="*/ 2147483647 h 416"/>
              <a:gd name="T4" fmla="*/ 2147483647 w 548"/>
              <a:gd name="T5" fmla="*/ 2147483647 h 416"/>
              <a:gd name="T6" fmla="*/ 2147483647 w 548"/>
              <a:gd name="T7" fmla="*/ 2147483647 h 416"/>
              <a:gd name="T8" fmla="*/ 0 w 548"/>
              <a:gd name="T9" fmla="*/ 2147483647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8" h="416">
                <a:moveTo>
                  <a:pt x="17" y="0"/>
                </a:moveTo>
                <a:cubicBezTo>
                  <a:pt x="75" y="7"/>
                  <a:pt x="283" y="8"/>
                  <a:pt x="368" y="41"/>
                </a:cubicBezTo>
                <a:cubicBezTo>
                  <a:pt x="453" y="74"/>
                  <a:pt x="548" y="143"/>
                  <a:pt x="526" y="200"/>
                </a:cubicBezTo>
                <a:cubicBezTo>
                  <a:pt x="504" y="257"/>
                  <a:pt x="322" y="352"/>
                  <a:pt x="234" y="384"/>
                </a:cubicBezTo>
                <a:cubicBezTo>
                  <a:pt x="146" y="416"/>
                  <a:pt x="73" y="404"/>
                  <a:pt x="0" y="392"/>
                </a:cubicBezTo>
              </a:path>
            </a:pathLst>
          </a:custGeom>
          <a:noFill/>
          <a:ln w="50800">
            <a:solidFill>
              <a:srgbClr val="FF0000"/>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210690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08164"/>
                                        </p:tgtEl>
                                        <p:attrNameLst>
                                          <p:attrName>style.visibility</p:attrName>
                                        </p:attrNameLst>
                                      </p:cBhvr>
                                      <p:to>
                                        <p:strVal val="visible"/>
                                      </p:to>
                                    </p:set>
                                    <p:animEffect transition="in" filter="wipe(up)">
                                      <p:cBhvr>
                                        <p:cTn id="7" dur="500"/>
                                        <p:tgtEl>
                                          <p:spTgt spid="2908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1427163"/>
          </a:xfrm>
        </p:spPr>
        <p:txBody>
          <a:bodyPr/>
          <a:lstStyle/>
          <a:p>
            <a:pPr eaLnBrk="1" hangingPunct="1"/>
            <a:r>
              <a:rPr lang="en-US" altLang="en-US" smtClean="0"/>
              <a:t>Data collection parameters:</a:t>
            </a:r>
          </a:p>
        </p:txBody>
      </p:sp>
      <p:sp>
        <p:nvSpPr>
          <p:cNvPr id="2902019" name="Rectangle 3"/>
          <p:cNvSpPr>
            <a:spLocks noGrp="1" noChangeArrowheads="1"/>
          </p:cNvSpPr>
          <p:nvPr>
            <p:ph type="body" idx="1"/>
          </p:nvPr>
        </p:nvSpPr>
        <p:spPr>
          <a:xfrm>
            <a:off x="457200" y="1392238"/>
            <a:ext cx="8686800" cy="5184775"/>
          </a:xfrm>
        </p:spPr>
        <p:txBody>
          <a:bodyPr/>
          <a:lstStyle/>
          <a:p>
            <a:pPr eaLnBrk="1" hangingPunct="1"/>
            <a:r>
              <a:rPr lang="en-US" altLang="en-US" sz="4000" smtClean="0"/>
              <a:t>16 crystals</a:t>
            </a:r>
          </a:p>
          <a:p>
            <a:pPr eaLnBrk="1" hangingPunct="1"/>
            <a:r>
              <a:rPr lang="en-US" altLang="en-US" sz="4000" smtClean="0"/>
              <a:t>360° each, inverse beam </a:t>
            </a:r>
          </a:p>
          <a:p>
            <a:pPr eaLnBrk="1" hangingPunct="1"/>
            <a:r>
              <a:rPr lang="en-US" altLang="en-US" sz="4000" smtClean="0"/>
              <a:t>7235 eV photon energy</a:t>
            </a:r>
          </a:p>
          <a:p>
            <a:pPr eaLnBrk="1" hangingPunct="1"/>
            <a:r>
              <a:rPr lang="en-US" altLang="en-US" sz="4000" smtClean="0"/>
              <a:t>&lt; 1 MGy per xtal</a:t>
            </a:r>
          </a:p>
          <a:p>
            <a:pPr eaLnBrk="1" hangingPunct="1"/>
            <a:r>
              <a:rPr lang="en-US" altLang="en-US" sz="4000" smtClean="0"/>
              <a:t>Australian Synchrotron MX1</a:t>
            </a:r>
          </a:p>
          <a:p>
            <a:pPr lvl="1" eaLnBrk="1" hangingPunct="1"/>
            <a:r>
              <a:rPr lang="en-US" altLang="en-US" sz="3600" smtClean="0"/>
              <a:t>35 kGy/s into 100 </a:t>
            </a:r>
            <a:r>
              <a:rPr lang="el-GR" altLang="en-US" sz="3600" smtClean="0"/>
              <a:t>μ</a:t>
            </a:r>
            <a:r>
              <a:rPr lang="en-US" altLang="en-US" sz="3600" smtClean="0"/>
              <a:t>m x 100 </a:t>
            </a:r>
            <a:r>
              <a:rPr lang="el-GR" altLang="en-US" sz="3600" smtClean="0"/>
              <a:t>μ</a:t>
            </a:r>
            <a:r>
              <a:rPr lang="en-US" altLang="en-US" sz="3600" smtClean="0"/>
              <a:t>m</a:t>
            </a:r>
          </a:p>
        </p:txBody>
      </p:sp>
    </p:spTree>
    <p:extLst>
      <p:ext uri="{BB962C8B-B14F-4D97-AF65-F5344CB8AC3E}">
        <p14:creationId xmlns:p14="http://schemas.microsoft.com/office/powerpoint/2010/main" val="14696118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02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02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020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020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020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020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47638" y="517525"/>
            <a:ext cx="10552113" cy="6492875"/>
          </a:xfrm>
        </p:spPr>
        <p:txBody>
          <a:bodyPr/>
          <a:lstStyle/>
          <a:p>
            <a:pPr marL="0" indent="0">
              <a:buFontTx/>
              <a:buNone/>
            </a:pPr>
            <a:r>
              <a:rPr lang="en-US" altLang="en-US" sz="1400" smtClean="0">
                <a:latin typeface="Courier New" pitchFamily="49" charset="0"/>
                <a:cs typeface="Courier New" pitchFamily="49" charset="0"/>
              </a:rPr>
              <a:t> RESOLUTION  COMPLETENESS R-FACTOR  I/SIGMA   R-meas  CC(1/2)  Anomal  SigAno   Nano</a:t>
            </a:r>
          </a:p>
          <a:p>
            <a:pPr marL="0" indent="0">
              <a:buFontTx/>
              <a:buNone/>
            </a:pPr>
            <a:r>
              <a:rPr lang="en-US" altLang="en-US" sz="1400" smtClean="0">
                <a:latin typeface="Courier New" pitchFamily="49" charset="0"/>
                <a:cs typeface="Courier New" pitchFamily="49" charset="0"/>
              </a:rPr>
              <a:t>   LIMIT        OF DATA   observed                              Corr</a:t>
            </a:r>
          </a:p>
          <a:p>
            <a:pPr marL="0" indent="0">
              <a:buFontTx/>
              <a:buNone/>
            </a:pPr>
            <a:endParaRPr lang="en-US" altLang="en-US" sz="1400" smtClean="0">
              <a:latin typeface="Courier New" pitchFamily="49" charset="0"/>
              <a:cs typeface="Courier New" pitchFamily="49" charset="0"/>
            </a:endParaRPr>
          </a:p>
          <a:p>
            <a:pPr marL="0" indent="0">
              <a:buFontTx/>
              <a:buNone/>
            </a:pPr>
            <a:r>
              <a:rPr lang="en-US" altLang="en-US" sz="1400" smtClean="0">
                <a:latin typeface="Courier New" pitchFamily="49" charset="0"/>
                <a:cs typeface="Courier New" pitchFamily="49" charset="0"/>
              </a:rPr>
              <a:t>     9.17         99.1%       3.9%   257.47     3.9%   100.0*    91*   5.024     450</a:t>
            </a:r>
          </a:p>
          <a:p>
            <a:pPr marL="0" indent="0">
              <a:buFontTx/>
              <a:buNone/>
            </a:pPr>
            <a:r>
              <a:rPr lang="en-US" altLang="en-US" sz="1400" smtClean="0">
                <a:latin typeface="Courier New" pitchFamily="49" charset="0"/>
                <a:cs typeface="Courier New" pitchFamily="49" charset="0"/>
              </a:rPr>
              <a:t>     6.49        100.0%       5.2%   214.33     5.2%   100.0*    86*   3.836     882</a:t>
            </a:r>
          </a:p>
          <a:p>
            <a:pPr marL="0" indent="0">
              <a:buFontTx/>
              <a:buNone/>
            </a:pPr>
            <a:r>
              <a:rPr lang="en-US" altLang="en-US" sz="1400" smtClean="0">
                <a:latin typeface="Courier New" pitchFamily="49" charset="0"/>
                <a:cs typeface="Courier New" pitchFamily="49" charset="0"/>
              </a:rPr>
              <a:t>     5.30        100.0%       7.2%   165.13     7.2%   100.0*    76*   3.257    1175</a:t>
            </a:r>
          </a:p>
          <a:p>
            <a:pPr marL="0" indent="0">
              <a:buFontTx/>
              <a:buNone/>
            </a:pPr>
            <a:r>
              <a:rPr lang="en-US" altLang="en-US" sz="1400" smtClean="0">
                <a:latin typeface="Courier New" pitchFamily="49" charset="0"/>
                <a:cs typeface="Courier New" pitchFamily="49" charset="0"/>
              </a:rPr>
              <a:t>     4.59        100.0%       7.2%   175.42     7.3%   100.0*    67*   2.589    1403</a:t>
            </a:r>
          </a:p>
          <a:p>
            <a:pPr marL="0" indent="0">
              <a:buFontTx/>
              <a:buNone/>
            </a:pPr>
            <a:r>
              <a:rPr lang="en-US" altLang="en-US" sz="1400" smtClean="0">
                <a:latin typeface="Courier New" pitchFamily="49" charset="0"/>
                <a:cs typeface="Courier New" pitchFamily="49" charset="0"/>
              </a:rPr>
              <a:t>     4.10         99.9%       7.7%   174.13     7.7%   100.0*    59*   2.264    1594</a:t>
            </a:r>
          </a:p>
          <a:p>
            <a:pPr marL="0" indent="0">
              <a:buFontTx/>
              <a:buNone/>
            </a:pPr>
            <a:r>
              <a:rPr lang="en-US" altLang="en-US" sz="1400" smtClean="0">
                <a:latin typeface="Courier New" pitchFamily="49" charset="0"/>
                <a:cs typeface="Courier New" pitchFamily="49" charset="0"/>
              </a:rPr>
              <a:t>     3.74         99.9%       9.4%   143.09     9.4%   100.0*    49*   1.953    1783</a:t>
            </a:r>
          </a:p>
          <a:p>
            <a:pPr marL="0" indent="0">
              <a:buFontTx/>
              <a:buNone/>
            </a:pPr>
            <a:r>
              <a:rPr lang="en-US" altLang="en-US" sz="1400" smtClean="0">
                <a:latin typeface="Courier New" pitchFamily="49" charset="0"/>
                <a:cs typeface="Courier New" pitchFamily="49" charset="0"/>
              </a:rPr>
              <a:t>     3.47        100.0%      11.2%   120.17    11.2%   100.0*    39*   1.696    1942</a:t>
            </a:r>
          </a:p>
          <a:p>
            <a:pPr marL="0" indent="0">
              <a:buFontTx/>
              <a:buNone/>
            </a:pPr>
            <a:r>
              <a:rPr lang="en-US" altLang="en-US" sz="1400" smtClean="0">
                <a:latin typeface="Courier New" pitchFamily="49" charset="0"/>
                <a:cs typeface="Courier New" pitchFamily="49" charset="0"/>
              </a:rPr>
              <a:t>     3.24        100.0%      14.1%    91.14    14.1%   100.0*    30*   1.333    2103</a:t>
            </a:r>
          </a:p>
          <a:p>
            <a:pPr marL="0" indent="0">
              <a:buFontTx/>
              <a:buNone/>
            </a:pPr>
            <a:r>
              <a:rPr lang="en-US" altLang="en-US" sz="1400" smtClean="0">
                <a:latin typeface="Courier New" pitchFamily="49" charset="0"/>
                <a:cs typeface="Courier New" pitchFamily="49" charset="0"/>
              </a:rPr>
              <a:t>     3.06         99.9%      19.5%    65.79    19.5%   100.0*    23*   1.117    2214</a:t>
            </a:r>
          </a:p>
          <a:p>
            <a:pPr marL="0" indent="0">
              <a:buFontTx/>
              <a:buNone/>
            </a:pPr>
            <a:r>
              <a:rPr lang="en-US" altLang="en-US" sz="1400" smtClean="0">
                <a:latin typeface="Courier New" pitchFamily="49" charset="0"/>
                <a:cs typeface="Courier New" pitchFamily="49" charset="0"/>
              </a:rPr>
              <a:t>     2.90         99.9%      29.0%    44.85    29.1%    99.9*    17*   1.008    2369</a:t>
            </a:r>
          </a:p>
          <a:p>
            <a:pPr marL="0" indent="0">
              <a:buFontTx/>
              <a:buNone/>
            </a:pPr>
            <a:r>
              <a:rPr lang="en-US" altLang="en-US" sz="1400" smtClean="0">
                <a:latin typeface="Courier New" pitchFamily="49" charset="0"/>
                <a:cs typeface="Courier New" pitchFamily="49" charset="0"/>
              </a:rPr>
              <a:t>     2.77         99.9%      40.5%    32.58    40.6%    99.8*    11*   0.901    2493</a:t>
            </a:r>
          </a:p>
          <a:p>
            <a:pPr marL="0" indent="0">
              <a:buFontTx/>
              <a:buNone/>
            </a:pPr>
            <a:r>
              <a:rPr lang="en-US" altLang="en-US" sz="1400" smtClean="0">
                <a:latin typeface="Courier New" pitchFamily="49" charset="0"/>
                <a:cs typeface="Courier New" pitchFamily="49" charset="0"/>
              </a:rPr>
              <a:t>     2.65         99.9%      52.8%    25.16    52.9%    99.8*    10*   0.866    2605</a:t>
            </a:r>
          </a:p>
          <a:p>
            <a:pPr marL="0" indent="0">
              <a:buFontTx/>
              <a:buNone/>
            </a:pPr>
            <a:r>
              <a:rPr lang="en-US" altLang="en-US" sz="1400" smtClean="0">
                <a:latin typeface="Courier New" pitchFamily="49" charset="0"/>
                <a:cs typeface="Courier New" pitchFamily="49" charset="0"/>
              </a:rPr>
              <a:t>     2.54        100.0%      67.4%    19.47    67.6%    99.6*     2    0.804    2705</a:t>
            </a:r>
          </a:p>
          <a:p>
            <a:pPr marL="0" indent="0">
              <a:buFontTx/>
              <a:buNone/>
            </a:pPr>
            <a:r>
              <a:rPr lang="en-US" altLang="en-US" sz="1400" smtClean="0">
                <a:latin typeface="Courier New" pitchFamily="49" charset="0"/>
                <a:cs typeface="Courier New" pitchFamily="49" charset="0"/>
              </a:rPr>
              <a:t>     2.45        100.0%      88.9%    14.58    89.2%    99.2*     4    0.831    2859</a:t>
            </a:r>
          </a:p>
          <a:p>
            <a:pPr marL="0" indent="0">
              <a:buFontTx/>
              <a:buNone/>
            </a:pPr>
            <a:r>
              <a:rPr lang="en-US" altLang="en-US" sz="1400" smtClean="0">
                <a:latin typeface="Courier New" pitchFamily="49" charset="0"/>
                <a:cs typeface="Courier New" pitchFamily="49" charset="0"/>
              </a:rPr>
              <a:t>     2.37        100.0%     109.3%     9.97   109.7%    98.1*     5    0.829    2925</a:t>
            </a:r>
          </a:p>
          <a:p>
            <a:pPr marL="0" indent="0">
              <a:buFontTx/>
              <a:buNone/>
            </a:pPr>
            <a:r>
              <a:rPr lang="en-US" altLang="en-US" sz="1400" smtClean="0">
                <a:latin typeface="Courier New" pitchFamily="49" charset="0"/>
                <a:cs typeface="Courier New" pitchFamily="49" charset="0"/>
              </a:rPr>
              <a:t>     2.29        100.0%     138.2%     6.87   138.9%    96.1*     1    0.760    3037</a:t>
            </a:r>
          </a:p>
          <a:p>
            <a:pPr marL="0" indent="0">
              <a:buFontTx/>
              <a:buNone/>
            </a:pPr>
            <a:r>
              <a:rPr lang="en-US" altLang="en-US" sz="1400" smtClean="0">
                <a:latin typeface="Courier New" pitchFamily="49" charset="0"/>
                <a:cs typeface="Courier New" pitchFamily="49" charset="0"/>
              </a:rPr>
              <a:t>     2.22        100.0%     197.1%     4.03   198.6%    83.5*    -1    0.721    3159</a:t>
            </a:r>
          </a:p>
          <a:p>
            <a:pPr marL="0" indent="0">
              <a:buFontTx/>
              <a:buNone/>
            </a:pPr>
            <a:r>
              <a:rPr lang="en-US" altLang="en-US" sz="1400" smtClean="0">
                <a:latin typeface="Courier New" pitchFamily="49" charset="0"/>
                <a:cs typeface="Courier New" pitchFamily="49" charset="0"/>
              </a:rPr>
              <a:t>     2.16        100.0%     227.3%     2.41   230.8%    46.9*    -1    0.677    3224</a:t>
            </a:r>
          </a:p>
          <a:p>
            <a:pPr marL="0" indent="0">
              <a:buFontTx/>
              <a:buNone/>
            </a:pPr>
            <a:r>
              <a:rPr lang="en-US" altLang="en-US" sz="1400" smtClean="0">
                <a:latin typeface="Courier New" pitchFamily="49" charset="0"/>
                <a:cs typeface="Courier New" pitchFamily="49" charset="0"/>
              </a:rPr>
              <a:t>     2.10         61.2%     154.4%     1.28   163.6%    47.0*    -2    0.660    1999</a:t>
            </a:r>
          </a:p>
          <a:p>
            <a:pPr marL="0" indent="0">
              <a:buFontTx/>
              <a:buNone/>
            </a:pPr>
            <a:r>
              <a:rPr lang="en-US" altLang="en-US" sz="1400" smtClean="0">
                <a:latin typeface="Courier New" pitchFamily="49" charset="0"/>
                <a:cs typeface="Courier New" pitchFamily="49" charset="0"/>
              </a:rPr>
              <a:t>     2.05         47.9%     170.1%     0.68   196.5%    25.7*     3    0.629    1578</a:t>
            </a:r>
          </a:p>
          <a:p>
            <a:pPr marL="0" indent="0">
              <a:buFontTx/>
              <a:buNone/>
            </a:pPr>
            <a:r>
              <a:rPr lang="en-US" altLang="en-US" sz="1400" smtClean="0">
                <a:latin typeface="Courier New" pitchFamily="49" charset="0"/>
                <a:cs typeface="Courier New" pitchFamily="49" charset="0"/>
              </a:rPr>
              <a:t>    total         93.3%      15.7%    54.30    15.8%   100.0*    12*   1.217   42499</a:t>
            </a:r>
          </a:p>
          <a:p>
            <a:pPr marL="0" indent="0">
              <a:buFontTx/>
              <a:buNone/>
            </a:pPr>
            <a:endParaRPr lang="en-US" altLang="en-US" sz="1400" smtClean="0">
              <a:latin typeface="Courier New" pitchFamily="49" charset="0"/>
              <a:cs typeface="Courier New" pitchFamily="49" charset="0"/>
            </a:endParaRPr>
          </a:p>
        </p:txBody>
      </p:sp>
      <p:sp>
        <p:nvSpPr>
          <p:cNvPr id="39939" name="TextBox 3"/>
          <p:cNvSpPr txBox="1">
            <a:spLocks noChangeArrowheads="1"/>
          </p:cNvSpPr>
          <p:nvPr/>
        </p:nvSpPr>
        <p:spPr bwMode="auto">
          <a:xfrm>
            <a:off x="115888" y="-14288"/>
            <a:ext cx="89011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200">
                <a:solidFill>
                  <a:srgbClr val="000000"/>
                </a:solidFill>
                <a:cs typeface="Arial" pitchFamily="34" charset="0"/>
              </a:rPr>
              <a:t>140-fold multiplicity: 16 crystals,  360° each,  inverse beam,   7235 eV</a:t>
            </a:r>
          </a:p>
        </p:txBody>
      </p:sp>
    </p:spTree>
    <p:extLst>
      <p:ext uri="{BB962C8B-B14F-4D97-AF65-F5344CB8AC3E}">
        <p14:creationId xmlns:p14="http://schemas.microsoft.com/office/powerpoint/2010/main" val="359611804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p:cNvPicPr>
          <p:nvPr/>
        </p:nvPicPr>
        <p:blipFill>
          <a:blip r:embed="rId2">
            <a:extLst>
              <a:ext uri="{28A0092B-C50C-407E-A947-70E740481C1C}">
                <a14:useLocalDpi xmlns:a14="http://schemas.microsoft.com/office/drawing/2010/main" val="0"/>
              </a:ext>
            </a:extLst>
          </a:blip>
          <a:srcRect t="14851" b="-14851"/>
          <a:stretch>
            <a:fillRect/>
          </a:stretch>
        </p:blipFill>
        <p:spPr bwMode="auto">
          <a:xfrm>
            <a:off x="0" y="1189038"/>
            <a:ext cx="9144000" cy="800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1"/>
          <p:cNvSpPr>
            <a:spLocks noGrp="1"/>
          </p:cNvSpPr>
          <p:nvPr>
            <p:ph type="title"/>
          </p:nvPr>
        </p:nvSpPr>
        <p:spPr>
          <a:xfrm>
            <a:off x="457200" y="11113"/>
            <a:ext cx="8229600" cy="1143000"/>
          </a:xfrm>
        </p:spPr>
        <p:txBody>
          <a:bodyPr/>
          <a:lstStyle/>
          <a:p>
            <a:r>
              <a:rPr lang="en-US" altLang="en-US" smtClean="0"/>
              <a:t>140-fold multiplicity</a:t>
            </a:r>
          </a:p>
        </p:txBody>
      </p:sp>
      <p:sp>
        <p:nvSpPr>
          <p:cNvPr id="40964" name="TextBox 6"/>
          <p:cNvSpPr txBox="1">
            <a:spLocks noChangeArrowheads="1"/>
          </p:cNvSpPr>
          <p:nvPr/>
        </p:nvSpPr>
        <p:spPr bwMode="auto">
          <a:xfrm>
            <a:off x="2397125" y="2951163"/>
            <a:ext cx="906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a:solidFill>
                  <a:srgbClr val="000000"/>
                </a:solidFill>
                <a:cs typeface="Arial" pitchFamily="34" charset="0"/>
              </a:rPr>
              <a:t>18 </a:t>
            </a:r>
            <a:r>
              <a:rPr lang="el-GR" altLang="en-US" sz="2800">
                <a:solidFill>
                  <a:srgbClr val="000000"/>
                </a:solidFill>
                <a:cs typeface="Arial" pitchFamily="34" charset="0"/>
              </a:rPr>
              <a:t>σ</a:t>
            </a:r>
            <a:endParaRPr lang="en-US" altLang="en-US" sz="2800" baseline="-25000">
              <a:solidFill>
                <a:srgbClr val="000000"/>
              </a:solidFill>
              <a:cs typeface="Arial" pitchFamily="34" charset="0"/>
            </a:endParaRPr>
          </a:p>
        </p:txBody>
      </p:sp>
      <p:sp>
        <p:nvSpPr>
          <p:cNvPr id="40965" name="TextBox 7"/>
          <p:cNvSpPr txBox="1">
            <a:spLocks noChangeArrowheads="1"/>
          </p:cNvSpPr>
          <p:nvPr/>
        </p:nvSpPr>
        <p:spPr bwMode="auto">
          <a:xfrm>
            <a:off x="3827463" y="6105525"/>
            <a:ext cx="5316537"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2400">
                <a:solidFill>
                  <a:srgbClr val="000000"/>
                </a:solidFill>
                <a:cs typeface="Arial" pitchFamily="34" charset="0"/>
              </a:rPr>
              <a:t>Phased anomalous difference Fourier</a:t>
            </a:r>
          </a:p>
        </p:txBody>
      </p:sp>
      <p:sp>
        <p:nvSpPr>
          <p:cNvPr id="40966" name="TextBox 8"/>
          <p:cNvSpPr txBox="1">
            <a:spLocks noChangeArrowheads="1"/>
          </p:cNvSpPr>
          <p:nvPr/>
        </p:nvSpPr>
        <p:spPr bwMode="auto">
          <a:xfrm>
            <a:off x="5181600" y="3103563"/>
            <a:ext cx="906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a:solidFill>
                  <a:srgbClr val="000000"/>
                </a:solidFill>
                <a:cs typeface="Arial" pitchFamily="34" charset="0"/>
              </a:rPr>
              <a:t>16 </a:t>
            </a:r>
            <a:r>
              <a:rPr lang="el-GR" altLang="en-US" sz="2800">
                <a:solidFill>
                  <a:srgbClr val="000000"/>
                </a:solidFill>
                <a:cs typeface="Arial" pitchFamily="34" charset="0"/>
              </a:rPr>
              <a:t>σ</a:t>
            </a:r>
            <a:endParaRPr lang="en-US" altLang="en-US" sz="2800" baseline="-25000">
              <a:solidFill>
                <a:srgbClr val="000000"/>
              </a:solidFill>
              <a:cs typeface="Arial" pitchFamily="34" charset="0"/>
            </a:endParaRPr>
          </a:p>
        </p:txBody>
      </p:sp>
    </p:spTree>
    <p:extLst>
      <p:ext uri="{BB962C8B-B14F-4D97-AF65-F5344CB8AC3E}">
        <p14:creationId xmlns:p14="http://schemas.microsoft.com/office/powerpoint/2010/main" val="148384417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p:cNvPicPr>
          <p:nvPr/>
        </p:nvPicPr>
        <p:blipFill>
          <a:blip r:embed="rId2">
            <a:extLst>
              <a:ext uri="{28A0092B-C50C-407E-A947-70E740481C1C}">
                <a14:useLocalDpi xmlns:a14="http://schemas.microsoft.com/office/drawing/2010/main" val="0"/>
              </a:ext>
            </a:extLst>
          </a:blip>
          <a:srcRect t="11322"/>
          <a:stretch>
            <a:fillRect/>
          </a:stretch>
        </p:blipFill>
        <p:spPr bwMode="auto">
          <a:xfrm>
            <a:off x="0" y="1204913"/>
            <a:ext cx="9144000" cy="709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le 1"/>
          <p:cNvSpPr>
            <a:spLocks noGrp="1"/>
          </p:cNvSpPr>
          <p:nvPr>
            <p:ph type="title"/>
          </p:nvPr>
        </p:nvSpPr>
        <p:spPr>
          <a:xfrm>
            <a:off x="457200" y="11113"/>
            <a:ext cx="8229600" cy="1143000"/>
          </a:xfrm>
        </p:spPr>
        <p:txBody>
          <a:bodyPr/>
          <a:lstStyle/>
          <a:p>
            <a:r>
              <a:rPr lang="en-US" altLang="en-US" smtClean="0"/>
              <a:t>140-fold multiplicity</a:t>
            </a:r>
          </a:p>
        </p:txBody>
      </p:sp>
      <p:sp>
        <p:nvSpPr>
          <p:cNvPr id="41988" name="TextBox 6"/>
          <p:cNvSpPr txBox="1">
            <a:spLocks noChangeArrowheads="1"/>
          </p:cNvSpPr>
          <p:nvPr/>
        </p:nvSpPr>
        <p:spPr bwMode="auto">
          <a:xfrm rot="465098">
            <a:off x="5348288" y="2509838"/>
            <a:ext cx="1865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a:solidFill>
                  <a:srgbClr val="000000"/>
                </a:solidFill>
                <a:cs typeface="Arial" pitchFamily="34" charset="0"/>
              </a:rPr>
              <a:t>15</a:t>
            </a:r>
            <a:r>
              <a:rPr lang="el-GR" altLang="en-US" sz="2800">
                <a:solidFill>
                  <a:srgbClr val="000000"/>
                </a:solidFill>
                <a:cs typeface="Arial" pitchFamily="34" charset="0"/>
              </a:rPr>
              <a:t>σ </a:t>
            </a:r>
            <a:r>
              <a:rPr lang="en-US" altLang="en-US" sz="2800">
                <a:solidFill>
                  <a:srgbClr val="000000"/>
                </a:solidFill>
                <a:cs typeface="Arial" pitchFamily="34" charset="0"/>
              </a:rPr>
              <a:t>= PO</a:t>
            </a:r>
            <a:r>
              <a:rPr lang="en-US" altLang="en-US" sz="2800" baseline="-25000">
                <a:solidFill>
                  <a:srgbClr val="000000"/>
                </a:solidFill>
                <a:cs typeface="Arial" pitchFamily="34" charset="0"/>
              </a:rPr>
              <a:t>4</a:t>
            </a:r>
          </a:p>
        </p:txBody>
      </p:sp>
      <p:sp>
        <p:nvSpPr>
          <p:cNvPr id="41989" name="TextBox 7"/>
          <p:cNvSpPr txBox="1">
            <a:spLocks noChangeArrowheads="1"/>
          </p:cNvSpPr>
          <p:nvPr/>
        </p:nvSpPr>
        <p:spPr bwMode="auto">
          <a:xfrm>
            <a:off x="3827463" y="6105525"/>
            <a:ext cx="5316537"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2400">
                <a:solidFill>
                  <a:srgbClr val="000000"/>
                </a:solidFill>
                <a:cs typeface="Arial" pitchFamily="34" charset="0"/>
              </a:rPr>
              <a:t>Phased anomalous difference Fourier</a:t>
            </a:r>
          </a:p>
        </p:txBody>
      </p:sp>
    </p:spTree>
    <p:extLst>
      <p:ext uri="{BB962C8B-B14F-4D97-AF65-F5344CB8AC3E}">
        <p14:creationId xmlns:p14="http://schemas.microsoft.com/office/powerpoint/2010/main" val="73117819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p:cNvPicPr>
            <a:picLocks noChangeAspect="1"/>
          </p:cNvPicPr>
          <p:nvPr/>
        </p:nvPicPr>
        <p:blipFill>
          <a:blip r:embed="rId2">
            <a:extLst>
              <a:ext uri="{28A0092B-C50C-407E-A947-70E740481C1C}">
                <a14:useLocalDpi xmlns:a14="http://schemas.microsoft.com/office/drawing/2010/main" val="0"/>
              </a:ext>
            </a:extLst>
          </a:blip>
          <a:srcRect t="14897" b="-313"/>
          <a:stretch>
            <a:fillRect/>
          </a:stretch>
        </p:blipFill>
        <p:spPr bwMode="auto">
          <a:xfrm>
            <a:off x="0" y="1189038"/>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p:cNvSpPr>
            <a:spLocks noGrp="1"/>
          </p:cNvSpPr>
          <p:nvPr>
            <p:ph type="title"/>
          </p:nvPr>
        </p:nvSpPr>
        <p:spPr>
          <a:xfrm>
            <a:off x="457200" y="11113"/>
            <a:ext cx="8229600" cy="1143000"/>
          </a:xfrm>
        </p:spPr>
        <p:txBody>
          <a:bodyPr/>
          <a:lstStyle/>
          <a:p>
            <a:r>
              <a:rPr lang="en-US" altLang="en-US" smtClean="0"/>
              <a:t>140-fold multiplicity</a:t>
            </a:r>
          </a:p>
        </p:txBody>
      </p:sp>
      <p:sp>
        <p:nvSpPr>
          <p:cNvPr id="43012" name="TextBox 5"/>
          <p:cNvSpPr txBox="1">
            <a:spLocks noChangeArrowheads="1"/>
          </p:cNvSpPr>
          <p:nvPr/>
        </p:nvSpPr>
        <p:spPr bwMode="auto">
          <a:xfrm>
            <a:off x="3435350" y="4605338"/>
            <a:ext cx="1925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a:solidFill>
                  <a:srgbClr val="000000"/>
                </a:solidFill>
                <a:cs typeface="Arial" pitchFamily="34" charset="0"/>
              </a:rPr>
              <a:t>~2</a:t>
            </a:r>
            <a:r>
              <a:rPr lang="el-GR" altLang="en-US" sz="2800">
                <a:solidFill>
                  <a:srgbClr val="000000"/>
                </a:solidFill>
                <a:cs typeface="Arial" pitchFamily="34" charset="0"/>
              </a:rPr>
              <a:t>σ</a:t>
            </a:r>
            <a:r>
              <a:rPr lang="en-US" altLang="en-US" sz="2800">
                <a:solidFill>
                  <a:srgbClr val="000000"/>
                </a:solidFill>
                <a:cs typeface="Arial" pitchFamily="34" charset="0"/>
              </a:rPr>
              <a:t> = Mg?</a:t>
            </a:r>
          </a:p>
        </p:txBody>
      </p:sp>
      <p:sp>
        <p:nvSpPr>
          <p:cNvPr id="43013" name="TextBox 7"/>
          <p:cNvSpPr txBox="1">
            <a:spLocks noChangeArrowheads="1"/>
          </p:cNvSpPr>
          <p:nvPr/>
        </p:nvSpPr>
        <p:spPr bwMode="auto">
          <a:xfrm>
            <a:off x="3827463" y="6105525"/>
            <a:ext cx="5316537"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2400">
                <a:solidFill>
                  <a:srgbClr val="000000"/>
                </a:solidFill>
                <a:cs typeface="Arial" pitchFamily="34" charset="0"/>
              </a:rPr>
              <a:t>Phased anomalous difference Fourier</a:t>
            </a:r>
          </a:p>
        </p:txBody>
      </p:sp>
    </p:spTree>
    <p:extLst>
      <p:ext uri="{BB962C8B-B14F-4D97-AF65-F5344CB8AC3E}">
        <p14:creationId xmlns:p14="http://schemas.microsoft.com/office/powerpoint/2010/main" val="228906867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p:cNvPicPr>
          <p:nvPr/>
        </p:nvPicPr>
        <p:blipFill>
          <a:blip r:embed="rId2">
            <a:extLst>
              <a:ext uri="{28A0092B-C50C-407E-A947-70E740481C1C}">
                <a14:useLocalDpi xmlns:a14="http://schemas.microsoft.com/office/drawing/2010/main" val="0"/>
              </a:ext>
            </a:extLst>
          </a:blip>
          <a:srcRect t="14713"/>
          <a:stretch>
            <a:fillRect/>
          </a:stretch>
        </p:blipFill>
        <p:spPr bwMode="auto">
          <a:xfrm>
            <a:off x="0" y="1177925"/>
            <a:ext cx="91440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a:xfrm>
            <a:off x="457200" y="11113"/>
            <a:ext cx="8229600" cy="1143000"/>
          </a:xfrm>
        </p:spPr>
        <p:txBody>
          <a:bodyPr/>
          <a:lstStyle/>
          <a:p>
            <a:r>
              <a:rPr lang="en-US" altLang="en-US" smtClean="0"/>
              <a:t>140-fold multiplicity</a:t>
            </a:r>
          </a:p>
        </p:txBody>
      </p:sp>
      <p:sp>
        <p:nvSpPr>
          <p:cNvPr id="44036" name="TextBox 6"/>
          <p:cNvSpPr txBox="1">
            <a:spLocks noChangeArrowheads="1"/>
          </p:cNvSpPr>
          <p:nvPr/>
        </p:nvSpPr>
        <p:spPr bwMode="auto">
          <a:xfrm>
            <a:off x="3422650" y="4713288"/>
            <a:ext cx="2014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a:solidFill>
                  <a:srgbClr val="000000"/>
                </a:solidFill>
                <a:cs typeface="Arial" pitchFamily="34" charset="0"/>
              </a:rPr>
              <a:t>8.2</a:t>
            </a:r>
            <a:r>
              <a:rPr lang="el-GR" altLang="en-US" sz="2800">
                <a:solidFill>
                  <a:srgbClr val="000000"/>
                </a:solidFill>
                <a:cs typeface="Arial" pitchFamily="34" charset="0"/>
              </a:rPr>
              <a:t>σ</a:t>
            </a:r>
            <a:r>
              <a:rPr lang="en-US" altLang="en-US" sz="2800">
                <a:solidFill>
                  <a:srgbClr val="000000"/>
                </a:solidFill>
                <a:cs typeface="Arial" pitchFamily="34" charset="0"/>
              </a:rPr>
              <a:t> = Mg?</a:t>
            </a:r>
          </a:p>
        </p:txBody>
      </p:sp>
      <p:sp>
        <p:nvSpPr>
          <p:cNvPr id="44037" name="TextBox 7"/>
          <p:cNvSpPr txBox="1">
            <a:spLocks noChangeArrowheads="1"/>
          </p:cNvSpPr>
          <p:nvPr/>
        </p:nvSpPr>
        <p:spPr bwMode="auto">
          <a:xfrm>
            <a:off x="3570288" y="6105525"/>
            <a:ext cx="557371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2400">
                <a:solidFill>
                  <a:srgbClr val="000000"/>
                </a:solidFill>
                <a:cs typeface="Arial" pitchFamily="34" charset="0"/>
              </a:rPr>
              <a:t>DELFAN residual anomalous difference</a:t>
            </a:r>
          </a:p>
        </p:txBody>
      </p:sp>
    </p:spTree>
    <p:extLst>
      <p:ext uri="{BB962C8B-B14F-4D97-AF65-F5344CB8AC3E}">
        <p14:creationId xmlns:p14="http://schemas.microsoft.com/office/powerpoint/2010/main" val="382650242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1143000"/>
          </a:xfrm>
        </p:spPr>
        <p:txBody>
          <a:bodyPr/>
          <a:lstStyle/>
          <a:p>
            <a:pPr eaLnBrk="1" hangingPunct="1"/>
            <a:r>
              <a:rPr lang="en-US" altLang="en-US" sz="5400" smtClean="0"/>
              <a:t>Discerning Na</a:t>
            </a:r>
            <a:r>
              <a:rPr lang="en-US" altLang="en-US" sz="5400" baseline="30000" smtClean="0"/>
              <a:t>+</a:t>
            </a:r>
            <a:r>
              <a:rPr lang="en-US" altLang="en-US" sz="5400" smtClean="0"/>
              <a:t> from Mg</a:t>
            </a:r>
            <a:r>
              <a:rPr lang="en-US" altLang="en-US" sz="5400" baseline="30000" smtClean="0"/>
              <a:t>++</a:t>
            </a:r>
          </a:p>
        </p:txBody>
      </p:sp>
      <p:graphicFrame>
        <p:nvGraphicFramePr>
          <p:cNvPr id="46083" name="Object 3"/>
          <p:cNvGraphicFramePr>
            <a:graphicFrameLocks noChangeAspect="1"/>
          </p:cNvGraphicFramePr>
          <p:nvPr/>
        </p:nvGraphicFramePr>
        <p:xfrm>
          <a:off x="434975" y="938213"/>
          <a:ext cx="8720138" cy="5667375"/>
        </p:xfrm>
        <a:graphic>
          <a:graphicData uri="http://schemas.openxmlformats.org/presentationml/2006/ole">
            <mc:AlternateContent xmlns:mc="http://schemas.openxmlformats.org/markup-compatibility/2006">
              <mc:Choice xmlns:v="urn:schemas-microsoft-com:vml" Requires="v">
                <p:oleObj spid="_x0000_s773177" name="Chart" r:id="rId3" imgW="7115101" imgH="4629091" progId="MSGraph.Chart.8">
                  <p:embed followColorScheme="full"/>
                </p:oleObj>
              </mc:Choice>
              <mc:Fallback>
                <p:oleObj name="Chart" r:id="rId3" imgW="7115101" imgH="4629091" progId="MSGraph.Chart.8">
                  <p:embed followColorScheme="full"/>
                  <p:pic>
                    <p:nvPicPr>
                      <p:cNvPr id="0" name=""/>
                      <p:cNvPicPr>
                        <a:picLocks noChangeAspect="1" noChangeArrowheads="1"/>
                      </p:cNvPicPr>
                      <p:nvPr/>
                    </p:nvPicPr>
                    <p:blipFill>
                      <a:blip r:embed="rId4"/>
                      <a:srcRect/>
                      <a:stretch>
                        <a:fillRect/>
                      </a:stretch>
                    </p:blipFill>
                    <p:spPr bwMode="auto">
                      <a:xfrm>
                        <a:off x="434975" y="938213"/>
                        <a:ext cx="8720138" cy="566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4" name="Text Box 4"/>
          <p:cNvSpPr txBox="1">
            <a:spLocks noChangeArrowheads="1"/>
          </p:cNvSpPr>
          <p:nvPr/>
        </p:nvSpPr>
        <p:spPr bwMode="auto">
          <a:xfrm>
            <a:off x="3738563" y="6057900"/>
            <a:ext cx="24177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800" b="1">
                <a:solidFill>
                  <a:srgbClr val="000000"/>
                </a:solidFill>
                <a:cs typeface="Arial" pitchFamily="34" charset="0"/>
              </a:rPr>
              <a:t>f’’ (electrons)</a:t>
            </a:r>
          </a:p>
        </p:txBody>
      </p:sp>
      <p:sp>
        <p:nvSpPr>
          <p:cNvPr id="46085" name="Text Box 5"/>
          <p:cNvSpPr txBox="1">
            <a:spLocks noChangeArrowheads="1"/>
          </p:cNvSpPr>
          <p:nvPr/>
        </p:nvSpPr>
        <p:spPr bwMode="auto">
          <a:xfrm rot="-5400000">
            <a:off x="-1751806" y="3044031"/>
            <a:ext cx="43053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800" b="1">
                <a:solidFill>
                  <a:srgbClr val="000000"/>
                </a:solidFill>
                <a:cs typeface="Arial" pitchFamily="34" charset="0"/>
              </a:rPr>
              <a:t>DELFAN peak height (</a:t>
            </a:r>
            <a:r>
              <a:rPr lang="el-GR" altLang="en-US" sz="2800" b="1">
                <a:solidFill>
                  <a:srgbClr val="000000"/>
                </a:solidFill>
                <a:cs typeface="Arial" pitchFamily="34" charset="0"/>
              </a:rPr>
              <a:t>σ</a:t>
            </a:r>
            <a:r>
              <a:rPr lang="en-US" altLang="en-US" sz="2800" b="1">
                <a:solidFill>
                  <a:srgbClr val="000000"/>
                </a:solidFill>
                <a:cs typeface="Arial" pitchFamily="34" charset="0"/>
              </a:rPr>
              <a:t>)</a:t>
            </a:r>
          </a:p>
        </p:txBody>
      </p:sp>
      <p:sp>
        <p:nvSpPr>
          <p:cNvPr id="46086" name="TextBox 1"/>
          <p:cNvSpPr txBox="1">
            <a:spLocks noChangeArrowheads="1"/>
          </p:cNvSpPr>
          <p:nvPr/>
        </p:nvSpPr>
        <p:spPr bwMode="auto">
          <a:xfrm>
            <a:off x="5842000" y="4602163"/>
            <a:ext cx="62865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b="1">
                <a:solidFill>
                  <a:srgbClr val="000000"/>
                </a:solidFill>
                <a:cs typeface="Arial" pitchFamily="34" charset="0"/>
              </a:rPr>
              <a:t>Mg</a:t>
            </a:r>
            <a:endParaRPr lang="en-US" altLang="en-US" sz="1800" b="1">
              <a:solidFill>
                <a:srgbClr val="000000"/>
              </a:solidFill>
              <a:cs typeface="Arial" pitchFamily="34" charset="0"/>
            </a:endParaRPr>
          </a:p>
        </p:txBody>
      </p:sp>
      <p:sp>
        <p:nvSpPr>
          <p:cNvPr id="46087" name="TextBox 18"/>
          <p:cNvSpPr txBox="1">
            <a:spLocks noChangeArrowheads="1"/>
          </p:cNvSpPr>
          <p:nvPr/>
        </p:nvSpPr>
        <p:spPr bwMode="auto">
          <a:xfrm>
            <a:off x="3502025" y="4573588"/>
            <a:ext cx="579438"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b="1">
                <a:solidFill>
                  <a:srgbClr val="000000"/>
                </a:solidFill>
                <a:cs typeface="Arial" pitchFamily="34" charset="0"/>
              </a:rPr>
              <a:t>Ne</a:t>
            </a:r>
            <a:endParaRPr lang="en-US" altLang="en-US" sz="1800" b="1">
              <a:solidFill>
                <a:srgbClr val="000000"/>
              </a:solidFill>
              <a:cs typeface="Arial" pitchFamily="34" charset="0"/>
            </a:endParaRPr>
          </a:p>
        </p:txBody>
      </p:sp>
      <p:sp>
        <p:nvSpPr>
          <p:cNvPr id="46088" name="TextBox 19"/>
          <p:cNvSpPr txBox="1">
            <a:spLocks noChangeArrowheads="1"/>
          </p:cNvSpPr>
          <p:nvPr/>
        </p:nvSpPr>
        <p:spPr bwMode="auto">
          <a:xfrm>
            <a:off x="4621213" y="4586288"/>
            <a:ext cx="57785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b="1">
                <a:solidFill>
                  <a:srgbClr val="000000"/>
                </a:solidFill>
                <a:cs typeface="Arial" pitchFamily="34" charset="0"/>
              </a:rPr>
              <a:t>Na</a:t>
            </a:r>
            <a:endParaRPr lang="en-US" altLang="en-US" sz="1800" b="1">
              <a:solidFill>
                <a:srgbClr val="000000"/>
              </a:solidFill>
              <a:cs typeface="Arial" pitchFamily="34" charset="0"/>
            </a:endParaRPr>
          </a:p>
        </p:txBody>
      </p:sp>
      <p:sp>
        <p:nvSpPr>
          <p:cNvPr id="46089" name="TextBox 23"/>
          <p:cNvSpPr txBox="1">
            <a:spLocks noChangeArrowheads="1"/>
          </p:cNvSpPr>
          <p:nvPr/>
        </p:nvSpPr>
        <p:spPr bwMode="auto">
          <a:xfrm>
            <a:off x="2493963" y="4560888"/>
            <a:ext cx="373062"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b="1">
                <a:solidFill>
                  <a:srgbClr val="000000"/>
                </a:solidFill>
                <a:cs typeface="Arial" pitchFamily="34" charset="0"/>
              </a:rPr>
              <a:t>F</a:t>
            </a:r>
            <a:endParaRPr lang="en-US" altLang="en-US" sz="1800" b="1">
              <a:solidFill>
                <a:srgbClr val="000000"/>
              </a:solidFill>
              <a:cs typeface="Arial" pitchFamily="34" charset="0"/>
            </a:endParaRPr>
          </a:p>
        </p:txBody>
      </p:sp>
      <p:sp>
        <p:nvSpPr>
          <p:cNvPr id="46090" name="TextBox 24"/>
          <p:cNvSpPr txBox="1">
            <a:spLocks noChangeArrowheads="1"/>
          </p:cNvSpPr>
          <p:nvPr/>
        </p:nvSpPr>
        <p:spPr bwMode="auto">
          <a:xfrm>
            <a:off x="2008188" y="4589463"/>
            <a:ext cx="423862"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b="1">
                <a:solidFill>
                  <a:srgbClr val="000000"/>
                </a:solidFill>
                <a:cs typeface="Arial" pitchFamily="34" charset="0"/>
              </a:rPr>
              <a:t>O</a:t>
            </a:r>
            <a:endParaRPr lang="en-US" altLang="en-US" sz="1800" b="1">
              <a:solidFill>
                <a:srgbClr val="000000"/>
              </a:solidFill>
              <a:cs typeface="Arial" pitchFamily="34" charset="0"/>
            </a:endParaRPr>
          </a:p>
        </p:txBody>
      </p:sp>
      <p:sp>
        <p:nvSpPr>
          <p:cNvPr id="46091" name="TextBox 25"/>
          <p:cNvSpPr txBox="1">
            <a:spLocks noChangeArrowheads="1"/>
          </p:cNvSpPr>
          <p:nvPr/>
        </p:nvSpPr>
        <p:spPr bwMode="auto">
          <a:xfrm>
            <a:off x="1709738" y="4592638"/>
            <a:ext cx="423862"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b="1">
                <a:solidFill>
                  <a:srgbClr val="000000"/>
                </a:solidFill>
                <a:cs typeface="Arial" pitchFamily="34" charset="0"/>
              </a:rPr>
              <a:t>N</a:t>
            </a:r>
            <a:endParaRPr lang="en-US" altLang="en-US" sz="1800" b="1">
              <a:solidFill>
                <a:srgbClr val="000000"/>
              </a:solidFill>
              <a:cs typeface="Arial" pitchFamily="34" charset="0"/>
            </a:endParaRPr>
          </a:p>
        </p:txBody>
      </p:sp>
    </p:spTree>
    <p:extLst>
      <p:ext uri="{BB962C8B-B14F-4D97-AF65-F5344CB8AC3E}">
        <p14:creationId xmlns:p14="http://schemas.microsoft.com/office/powerpoint/2010/main" val="419867446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p:cNvPicPr>
          <p:nvPr/>
        </p:nvPicPr>
        <p:blipFill>
          <a:blip r:embed="rId2">
            <a:extLst>
              <a:ext uri="{28A0092B-C50C-407E-A947-70E740481C1C}">
                <a14:useLocalDpi xmlns:a14="http://schemas.microsoft.com/office/drawing/2010/main" val="0"/>
              </a:ext>
            </a:extLst>
          </a:blip>
          <a:srcRect t="15405"/>
          <a:stretch>
            <a:fillRect/>
          </a:stretch>
        </p:blipFill>
        <p:spPr bwMode="auto">
          <a:xfrm>
            <a:off x="0" y="1233488"/>
            <a:ext cx="9144000" cy="67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1"/>
          <p:cNvSpPr>
            <a:spLocks noGrp="1"/>
          </p:cNvSpPr>
          <p:nvPr>
            <p:ph type="title"/>
          </p:nvPr>
        </p:nvSpPr>
        <p:spPr>
          <a:xfrm>
            <a:off x="457200" y="11113"/>
            <a:ext cx="8229600" cy="1143000"/>
          </a:xfrm>
        </p:spPr>
        <p:txBody>
          <a:bodyPr/>
          <a:lstStyle/>
          <a:p>
            <a:r>
              <a:rPr lang="en-US" altLang="en-US" smtClean="0"/>
              <a:t>140-fold multiplicity</a:t>
            </a:r>
          </a:p>
        </p:txBody>
      </p:sp>
      <p:sp>
        <p:nvSpPr>
          <p:cNvPr id="45060" name="TextBox 5"/>
          <p:cNvSpPr txBox="1">
            <a:spLocks noChangeArrowheads="1"/>
          </p:cNvSpPr>
          <p:nvPr/>
        </p:nvSpPr>
        <p:spPr bwMode="auto">
          <a:xfrm>
            <a:off x="1649413" y="3616325"/>
            <a:ext cx="1774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solidFill>
                  <a:srgbClr val="000000"/>
                </a:solidFill>
                <a:cs typeface="Arial" pitchFamily="34" charset="0"/>
              </a:rPr>
              <a:t>7.4</a:t>
            </a:r>
            <a:r>
              <a:rPr lang="el-GR" altLang="en-US" sz="2800" dirty="0">
                <a:solidFill>
                  <a:srgbClr val="000000"/>
                </a:solidFill>
                <a:cs typeface="Arial" pitchFamily="34" charset="0"/>
              </a:rPr>
              <a:t>σ </a:t>
            </a:r>
            <a:r>
              <a:rPr lang="en-US" altLang="en-US" sz="2800" dirty="0">
                <a:solidFill>
                  <a:srgbClr val="000000"/>
                </a:solidFill>
                <a:cs typeface="Arial" pitchFamily="34" charset="0"/>
              </a:rPr>
              <a:t>= </a:t>
            </a:r>
            <a:r>
              <a:rPr lang="en-US" altLang="en-US" sz="2800" dirty="0" smtClean="0">
                <a:solidFill>
                  <a:srgbClr val="000000"/>
                </a:solidFill>
                <a:cs typeface="Arial" pitchFamily="34" charset="0"/>
              </a:rPr>
              <a:t>Na</a:t>
            </a:r>
            <a:endParaRPr lang="en-US" altLang="en-US" sz="2800" dirty="0">
              <a:solidFill>
                <a:srgbClr val="000000"/>
              </a:solidFill>
              <a:cs typeface="Arial" pitchFamily="34" charset="0"/>
            </a:endParaRPr>
          </a:p>
        </p:txBody>
      </p:sp>
      <p:sp>
        <p:nvSpPr>
          <p:cNvPr id="45061" name="TextBox 6"/>
          <p:cNvSpPr txBox="1">
            <a:spLocks noChangeArrowheads="1"/>
          </p:cNvSpPr>
          <p:nvPr/>
        </p:nvSpPr>
        <p:spPr bwMode="auto">
          <a:xfrm>
            <a:off x="3570288" y="6105525"/>
            <a:ext cx="557371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n-US" altLang="en-US" sz="2400">
                <a:solidFill>
                  <a:srgbClr val="000000"/>
                </a:solidFill>
                <a:cs typeface="Arial" pitchFamily="34" charset="0"/>
              </a:rPr>
              <a:t>DELFAN residual anomalous difference</a:t>
            </a:r>
          </a:p>
        </p:txBody>
      </p:sp>
    </p:spTree>
    <p:extLst>
      <p:ext uri="{BB962C8B-B14F-4D97-AF65-F5344CB8AC3E}">
        <p14:creationId xmlns:p14="http://schemas.microsoft.com/office/powerpoint/2010/main" val="120693362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1426" name="Object 2"/>
          <p:cNvGraphicFramePr>
            <a:graphicFrameLocks noChangeAspect="1"/>
          </p:cNvGraphicFramePr>
          <p:nvPr>
            <p:extLst>
              <p:ext uri="{D42A27DB-BD31-4B8C-83A1-F6EECF244321}">
                <p14:modId xmlns:p14="http://schemas.microsoft.com/office/powerpoint/2010/main" val="289926764"/>
              </p:ext>
            </p:extLst>
          </p:nvPr>
        </p:nvGraphicFramePr>
        <p:xfrm>
          <a:off x="419100" y="49213"/>
          <a:ext cx="8547100" cy="6808787"/>
        </p:xfrm>
        <a:graphic>
          <a:graphicData uri="http://schemas.openxmlformats.org/presentationml/2006/ole">
            <mc:AlternateContent xmlns:mc="http://schemas.openxmlformats.org/markup-compatibility/2006">
              <mc:Choice xmlns:v="urn:schemas-microsoft-com:vml" Requires="v">
                <p:oleObj spid="_x0000_s807942" name="Chart" r:id="rId3" imgW="4876942" imgH="3886247" progId="MSGraph.Chart.8">
                  <p:embed followColorScheme="full"/>
                </p:oleObj>
              </mc:Choice>
              <mc:Fallback>
                <p:oleObj name="Chart" r:id="rId3" imgW="4876942" imgH="3886247" progId="MSGraph.Chart.8">
                  <p:embed followColorScheme="full"/>
                  <p:pic>
                    <p:nvPicPr>
                      <p:cNvPr id="0" name=""/>
                      <p:cNvPicPr>
                        <a:picLocks noChangeAspect="1" noChangeArrowheads="1"/>
                      </p:cNvPicPr>
                      <p:nvPr/>
                    </p:nvPicPr>
                    <p:blipFill>
                      <a:blip r:embed="rId4"/>
                      <a:srcRect/>
                      <a:stretch>
                        <a:fillRect/>
                      </a:stretch>
                    </p:blipFill>
                    <p:spPr bwMode="auto">
                      <a:xfrm>
                        <a:off x="419100" y="49213"/>
                        <a:ext cx="8547100" cy="680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358775" y="224909"/>
            <a:ext cx="8364406" cy="584775"/>
          </a:xfrm>
          <a:prstGeom prst="rect">
            <a:avLst/>
          </a:prstGeom>
          <a:noFill/>
        </p:spPr>
        <p:txBody>
          <a:bodyPr wrap="none" rtlCol="0">
            <a:spAutoFit/>
          </a:bodyPr>
          <a:lstStyle/>
          <a:p>
            <a:r>
              <a:rPr lang="en-US" sz="3200" dirty="0" err="1" smtClean="0">
                <a:solidFill>
                  <a:srgbClr val="00B050"/>
                </a:solidFill>
              </a:rPr>
              <a:t>B</a:t>
            </a:r>
            <a:r>
              <a:rPr lang="en-US" sz="3200" dirty="0" err="1" smtClean="0"/>
              <a:t>ijvoet</a:t>
            </a:r>
            <a:r>
              <a:rPr lang="en-US" sz="3200" dirty="0" smtClean="0"/>
              <a:t> </a:t>
            </a:r>
            <a:r>
              <a:rPr lang="en-US" sz="3200" dirty="0" smtClean="0">
                <a:solidFill>
                  <a:srgbClr val="00B050"/>
                </a:solidFill>
              </a:rPr>
              <a:t>A</a:t>
            </a:r>
            <a:r>
              <a:rPr lang="en-US" sz="3200" dirty="0" smtClean="0"/>
              <a:t>nd </a:t>
            </a:r>
            <a:r>
              <a:rPr lang="en-US" sz="3200" dirty="0" smtClean="0">
                <a:solidFill>
                  <a:srgbClr val="00B050"/>
                </a:solidFill>
              </a:rPr>
              <a:t>D</a:t>
            </a:r>
            <a:r>
              <a:rPr lang="en-US" sz="3200" dirty="0" smtClean="0"/>
              <a:t>ispersive </a:t>
            </a:r>
            <a:r>
              <a:rPr lang="en-US" sz="3200" dirty="0" smtClean="0">
                <a:solidFill>
                  <a:srgbClr val="00B050"/>
                </a:solidFill>
              </a:rPr>
              <a:t>A</a:t>
            </a:r>
            <a:r>
              <a:rPr lang="en-US" sz="3200" dirty="0" smtClean="0"/>
              <a:t>nomalous </a:t>
            </a:r>
            <a:r>
              <a:rPr lang="en-US" sz="3200" dirty="0" smtClean="0">
                <a:solidFill>
                  <a:srgbClr val="00B050"/>
                </a:solidFill>
              </a:rPr>
              <a:t>S</a:t>
            </a:r>
            <a:r>
              <a:rPr lang="en-US" sz="3200" dirty="0" smtClean="0"/>
              <a:t>cattering</a:t>
            </a:r>
            <a:endParaRPr lang="en-US" sz="3200" dirty="0"/>
          </a:p>
        </p:txBody>
      </p:sp>
      <p:grpSp>
        <p:nvGrpSpPr>
          <p:cNvPr id="8" name="Group 7"/>
          <p:cNvGrpSpPr/>
          <p:nvPr/>
        </p:nvGrpSpPr>
        <p:grpSpPr>
          <a:xfrm>
            <a:off x="6932988" y="1370915"/>
            <a:ext cx="1639512" cy="1210360"/>
            <a:chOff x="6932988" y="1370915"/>
            <a:chExt cx="1639512" cy="1210360"/>
          </a:xfrm>
        </p:grpSpPr>
        <p:cxnSp>
          <p:nvCxnSpPr>
            <p:cNvPr id="4" name="Straight Arrow Connector 3"/>
            <p:cNvCxnSpPr/>
            <p:nvPr/>
          </p:nvCxnSpPr>
          <p:spPr>
            <a:xfrm>
              <a:off x="7658101" y="2124075"/>
              <a:ext cx="914399"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32988" y="1370915"/>
              <a:ext cx="915635" cy="646331"/>
            </a:xfrm>
            <a:prstGeom prst="rect">
              <a:avLst/>
            </a:prstGeom>
            <a:noFill/>
          </p:spPr>
          <p:txBody>
            <a:bodyPr wrap="none" rtlCol="0">
              <a:spAutoFit/>
            </a:bodyPr>
            <a:lstStyle/>
            <a:p>
              <a:r>
                <a:rPr lang="en-US" dirty="0" smtClean="0"/>
                <a:t>300 eV</a:t>
              </a:r>
            </a:p>
            <a:p>
              <a:r>
                <a:rPr lang="en-US" dirty="0" smtClean="0"/>
                <a:t>higher</a:t>
              </a:r>
              <a:endParaRPr lang="en-US" dirty="0"/>
            </a:p>
          </p:txBody>
        </p:sp>
      </p:grpSp>
      <p:grpSp>
        <p:nvGrpSpPr>
          <p:cNvPr id="11" name="Group 10"/>
          <p:cNvGrpSpPr/>
          <p:nvPr/>
        </p:nvGrpSpPr>
        <p:grpSpPr>
          <a:xfrm>
            <a:off x="3335662" y="957312"/>
            <a:ext cx="2232473" cy="832703"/>
            <a:chOff x="3335662" y="957312"/>
            <a:chExt cx="2232473" cy="832703"/>
          </a:xfrm>
        </p:grpSpPr>
        <p:sp>
          <p:nvSpPr>
            <p:cNvPr id="5" name="TextBox 4"/>
            <p:cNvSpPr txBox="1"/>
            <p:nvPr/>
          </p:nvSpPr>
          <p:spPr>
            <a:xfrm>
              <a:off x="3626578" y="1143684"/>
              <a:ext cx="1941557" cy="646331"/>
            </a:xfrm>
            <a:prstGeom prst="rect">
              <a:avLst/>
            </a:prstGeom>
            <a:noFill/>
          </p:spPr>
          <p:txBody>
            <a:bodyPr wrap="none" rtlCol="0">
              <a:spAutoFit/>
            </a:bodyPr>
            <a:lstStyle/>
            <a:p>
              <a:r>
                <a:rPr lang="en-US" dirty="0" smtClean="0"/>
                <a:t>Halfway between</a:t>
              </a:r>
            </a:p>
            <a:p>
              <a:r>
                <a:rPr lang="en-US" dirty="0" smtClean="0"/>
                <a:t>Inflection + peak</a:t>
              </a:r>
              <a:endParaRPr lang="en-US" dirty="0"/>
            </a:p>
          </p:txBody>
        </p:sp>
        <p:sp>
          <p:nvSpPr>
            <p:cNvPr id="10" name="Freeform 9"/>
            <p:cNvSpPr/>
            <p:nvPr/>
          </p:nvSpPr>
          <p:spPr>
            <a:xfrm>
              <a:off x="3335662" y="957312"/>
              <a:ext cx="560063" cy="395238"/>
            </a:xfrm>
            <a:custGeom>
              <a:avLst/>
              <a:gdLst>
                <a:gd name="connsiteX0" fmla="*/ 560063 w 560063"/>
                <a:gd name="connsiteY0" fmla="*/ 214263 h 395238"/>
                <a:gd name="connsiteX1" fmla="*/ 55238 w 560063"/>
                <a:gd name="connsiteY1" fmla="*/ 4713 h 395238"/>
                <a:gd name="connsiteX2" fmla="*/ 36188 w 560063"/>
                <a:gd name="connsiteY2" fmla="*/ 395238 h 395238"/>
              </a:gdLst>
              <a:ahLst/>
              <a:cxnLst>
                <a:cxn ang="0">
                  <a:pos x="connsiteX0" y="connsiteY0"/>
                </a:cxn>
                <a:cxn ang="0">
                  <a:pos x="connsiteX1" y="connsiteY1"/>
                </a:cxn>
                <a:cxn ang="0">
                  <a:pos x="connsiteX2" y="connsiteY2"/>
                </a:cxn>
              </a:cxnLst>
              <a:rect l="l" t="t" r="r" b="b"/>
              <a:pathLst>
                <a:path w="560063" h="395238">
                  <a:moveTo>
                    <a:pt x="560063" y="214263"/>
                  </a:moveTo>
                  <a:cubicBezTo>
                    <a:pt x="351306" y="94407"/>
                    <a:pt x="142550" y="-25449"/>
                    <a:pt x="55238" y="4713"/>
                  </a:cubicBezTo>
                  <a:cubicBezTo>
                    <a:pt x="-32074" y="34875"/>
                    <a:pt x="2057" y="215056"/>
                    <a:pt x="36188" y="395238"/>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433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1"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2718" t="16413" r="23200" b="6912"/>
          <a:stretch/>
        </p:blipFill>
        <p:spPr bwMode="auto">
          <a:xfrm>
            <a:off x="0" y="833509"/>
            <a:ext cx="8707272" cy="604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05469"/>
          </a:xfrm>
        </p:spPr>
        <p:txBody>
          <a:bodyPr/>
          <a:lstStyle/>
          <a:p>
            <a:r>
              <a:rPr lang="en-US" dirty="0" smtClean="0"/>
              <a:t>S-SAD merging 20 </a:t>
            </a:r>
            <a:r>
              <a:rPr lang="en-US" dirty="0" err="1" smtClean="0"/>
              <a:t>xtals</a:t>
            </a:r>
            <a:endParaRPr lang="en-US" dirty="0"/>
          </a:p>
        </p:txBody>
      </p:sp>
      <p:sp>
        <p:nvSpPr>
          <p:cNvPr id="4" name="Rectangle 3"/>
          <p:cNvSpPr/>
          <p:nvPr/>
        </p:nvSpPr>
        <p:spPr>
          <a:xfrm>
            <a:off x="6526696" y="2781711"/>
            <a:ext cx="2809461" cy="1200329"/>
          </a:xfrm>
          <a:prstGeom prst="rect">
            <a:avLst/>
          </a:prstGeom>
        </p:spPr>
        <p:txBody>
          <a:bodyPr wrap="square">
            <a:spAutoFit/>
          </a:bodyPr>
          <a:lstStyle/>
          <a:p>
            <a:r>
              <a:rPr lang="en-US" dirty="0" smtClean="0">
                <a:solidFill>
                  <a:srgbClr val="000000"/>
                </a:solidFill>
                <a:latin typeface="Arial" charset="0"/>
                <a:cs typeface="Arial" charset="0"/>
              </a:rPr>
              <a:t>Knott </a:t>
            </a:r>
            <a:r>
              <a:rPr lang="en-US" i="1" dirty="0" smtClean="0">
                <a:solidFill>
                  <a:srgbClr val="000000"/>
                </a:solidFill>
                <a:latin typeface="Arial" charset="0"/>
                <a:cs typeface="Arial" charset="0"/>
              </a:rPr>
              <a:t>et al. </a:t>
            </a:r>
            <a:r>
              <a:rPr lang="en-US" dirty="0" smtClean="0">
                <a:solidFill>
                  <a:srgbClr val="000000"/>
                </a:solidFill>
                <a:latin typeface="Arial" charset="0"/>
                <a:cs typeface="Arial" charset="0"/>
              </a:rPr>
              <a:t>(2017</a:t>
            </a:r>
            <a:r>
              <a:rPr lang="en-US" dirty="0">
                <a:solidFill>
                  <a:srgbClr val="000000"/>
                </a:solidFill>
                <a:latin typeface="Arial" charset="0"/>
                <a:cs typeface="Arial" charset="0"/>
              </a:rPr>
              <a:t>). "Guide-bound </a:t>
            </a:r>
            <a:r>
              <a:rPr lang="en-US" dirty="0" smtClean="0">
                <a:solidFill>
                  <a:srgbClr val="000000"/>
                </a:solidFill>
                <a:latin typeface="Arial" charset="0"/>
                <a:cs typeface="Arial" charset="0"/>
              </a:rPr>
              <a:t>CRISPR-Cas13a." </a:t>
            </a:r>
            <a:r>
              <a:rPr lang="en-US" u="sng" dirty="0">
                <a:solidFill>
                  <a:srgbClr val="000000"/>
                </a:solidFill>
                <a:latin typeface="Arial" charset="0"/>
                <a:cs typeface="Arial" charset="0"/>
              </a:rPr>
              <a:t>Nature </a:t>
            </a:r>
            <a:r>
              <a:rPr lang="en-US" u="sng" dirty="0" smtClean="0">
                <a:solidFill>
                  <a:srgbClr val="000000"/>
                </a:solidFill>
                <a:latin typeface="Arial" charset="0"/>
                <a:cs typeface="Arial" charset="0"/>
              </a:rPr>
              <a:t>S&amp;MB </a:t>
            </a:r>
            <a:r>
              <a:rPr lang="en-US" b="1" u="sng" dirty="0" smtClean="0">
                <a:solidFill>
                  <a:srgbClr val="000000"/>
                </a:solidFill>
                <a:latin typeface="Arial" charset="0"/>
                <a:cs typeface="Arial" charset="0"/>
              </a:rPr>
              <a:t>online</a:t>
            </a:r>
            <a:endParaRPr lang="en-US" dirty="0">
              <a:solidFill>
                <a:srgbClr val="000000"/>
              </a:solidFill>
              <a:latin typeface="Arial" charset="0"/>
              <a:cs typeface="Arial" charset="0"/>
            </a:endParaRPr>
          </a:p>
        </p:txBody>
      </p:sp>
      <p:sp>
        <p:nvSpPr>
          <p:cNvPr id="5" name="Oval 4"/>
          <p:cNvSpPr/>
          <p:nvPr/>
        </p:nvSpPr>
        <p:spPr>
          <a:xfrm>
            <a:off x="6513048" y="5128789"/>
            <a:ext cx="1046922" cy="3710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27936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p:cNvGraphicFramePr>
            <a:graphicFrameLocks noChangeAspect="1"/>
          </p:cNvGraphicFramePr>
          <p:nvPr>
            <p:extLst>
              <p:ext uri="{D42A27DB-BD31-4B8C-83A1-F6EECF244321}">
                <p14:modId xmlns:p14="http://schemas.microsoft.com/office/powerpoint/2010/main" val="3806074660"/>
              </p:ext>
            </p:extLst>
          </p:nvPr>
        </p:nvGraphicFramePr>
        <p:xfrm>
          <a:off x="434396" y="727403"/>
          <a:ext cx="9268345" cy="5592107"/>
        </p:xfrm>
        <a:graphic>
          <a:graphicData uri="http://schemas.openxmlformats.org/drawingml/2006/chart">
            <c:chart xmlns:c="http://schemas.openxmlformats.org/drawingml/2006/chart" xmlns:r="http://schemas.openxmlformats.org/officeDocument/2006/relationships" r:id="rId2"/>
          </a:graphicData>
        </a:graphic>
      </p:graphicFrame>
      <p:sp>
        <p:nvSpPr>
          <p:cNvPr id="71684" name="Text Box 4"/>
          <p:cNvSpPr txBox="1">
            <a:spLocks noChangeArrowheads="1"/>
          </p:cNvSpPr>
          <p:nvPr/>
        </p:nvSpPr>
        <p:spPr bwMode="auto">
          <a:xfrm>
            <a:off x="3713732" y="6177169"/>
            <a:ext cx="22236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US" altLang="en-US" sz="2800" b="1" dirty="0" smtClean="0">
                <a:solidFill>
                  <a:prstClr val="black"/>
                </a:solidFill>
                <a:latin typeface="Arial" panose="020B0604020202020204" pitchFamily="34" charset="0"/>
                <a:cs typeface="Arial" charset="0"/>
              </a:rPr>
              <a:t>observation</a:t>
            </a:r>
            <a:endParaRPr lang="en-US" altLang="en-US" sz="2800" b="1" dirty="0">
              <a:solidFill>
                <a:prstClr val="black"/>
              </a:solidFill>
              <a:latin typeface="Arial" panose="020B0604020202020204" pitchFamily="34" charset="0"/>
              <a:cs typeface="Arial" charset="0"/>
            </a:endParaRPr>
          </a:p>
        </p:txBody>
      </p:sp>
      <p:sp>
        <p:nvSpPr>
          <p:cNvPr id="71685" name="Text Box 5"/>
          <p:cNvSpPr txBox="1">
            <a:spLocks noChangeArrowheads="1"/>
          </p:cNvSpPr>
          <p:nvPr/>
        </p:nvSpPr>
        <p:spPr bwMode="auto">
          <a:xfrm rot="-5400000">
            <a:off x="-397723" y="3030866"/>
            <a:ext cx="16642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US" altLang="en-US" sz="2800" b="1" dirty="0" smtClean="0">
                <a:solidFill>
                  <a:prstClr val="black"/>
                </a:solidFill>
                <a:latin typeface="Arial" panose="020B0604020202020204" pitchFamily="34" charset="0"/>
                <a:cs typeface="Arial" charset="0"/>
              </a:rPr>
              <a:t>intensity</a:t>
            </a:r>
            <a:endParaRPr lang="en-US" altLang="en-US" sz="2800" b="1" dirty="0">
              <a:solidFill>
                <a:prstClr val="black"/>
              </a:solidFill>
              <a:latin typeface="Arial" panose="020B0604020202020204" pitchFamily="34" charset="0"/>
              <a:cs typeface="Arial" charset="0"/>
            </a:endParaRPr>
          </a:p>
        </p:txBody>
      </p:sp>
      <p:sp>
        <p:nvSpPr>
          <p:cNvPr id="9" name="TextBox 8"/>
          <p:cNvSpPr txBox="1"/>
          <p:nvPr/>
        </p:nvSpPr>
        <p:spPr>
          <a:xfrm>
            <a:off x="0" y="228600"/>
            <a:ext cx="9144000" cy="769441"/>
          </a:xfrm>
          <a:prstGeom prst="rect">
            <a:avLst/>
          </a:prstGeom>
          <a:noFill/>
        </p:spPr>
        <p:txBody>
          <a:bodyPr wrap="square" rtlCol="0">
            <a:spAutoFit/>
          </a:bodyPr>
          <a:lstStyle/>
          <a:p>
            <a:pPr algn="ctr" fontAlgn="auto">
              <a:spcBef>
                <a:spcPts val="0"/>
              </a:spcBef>
              <a:spcAft>
                <a:spcPts val="0"/>
              </a:spcAft>
            </a:pPr>
            <a:r>
              <a:rPr lang="en-US" sz="4400" dirty="0" smtClean="0">
                <a:solidFill>
                  <a:srgbClr val="000000"/>
                </a:solidFill>
                <a:cs typeface="Arial" panose="020B0604020202020204" pitchFamily="34" charset="0"/>
              </a:rPr>
              <a:t>Systematic vs random error</a:t>
            </a:r>
            <a:endParaRPr lang="en-US" sz="4400" dirty="0">
              <a:solidFill>
                <a:srgbClr val="000000"/>
              </a:solidFill>
              <a:cs typeface="Arial" panose="020B0604020202020204" pitchFamily="34" charset="0"/>
            </a:endParaRPr>
          </a:p>
        </p:txBody>
      </p:sp>
    </p:spTree>
    <p:extLst>
      <p:ext uri="{BB962C8B-B14F-4D97-AF65-F5344CB8AC3E}">
        <p14:creationId xmlns:p14="http://schemas.microsoft.com/office/powerpoint/2010/main" val="25270100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18402" name="Rectangle 2"/>
          <p:cNvSpPr>
            <a:spLocks noGrp="1" noChangeArrowheads="1"/>
          </p:cNvSpPr>
          <p:nvPr>
            <p:ph type="body" idx="1"/>
          </p:nvPr>
        </p:nvSpPr>
        <p:spPr>
          <a:xfrm>
            <a:off x="509588" y="2257425"/>
            <a:ext cx="8162925" cy="4351338"/>
          </a:xfrm>
        </p:spPr>
        <p:txBody>
          <a:bodyPr/>
          <a:lstStyle/>
          <a:p>
            <a:pPr algn="ctr" eaLnBrk="1" hangingPunct="1">
              <a:lnSpc>
                <a:spcPct val="130000"/>
              </a:lnSpc>
              <a:buFontTx/>
              <a:buNone/>
            </a:pPr>
            <a:r>
              <a:rPr lang="en-US" altLang="en-US" b="1" smtClean="0">
                <a:solidFill>
                  <a:srgbClr val="008000"/>
                </a:solidFill>
              </a:rPr>
              <a:t>100 ADU/pixel</a:t>
            </a:r>
          </a:p>
          <a:p>
            <a:pPr algn="ctr" eaLnBrk="1" hangingPunct="1">
              <a:lnSpc>
                <a:spcPct val="130000"/>
              </a:lnSpc>
              <a:buFontTx/>
              <a:buNone/>
            </a:pPr>
            <a:r>
              <a:rPr lang="en-US" altLang="en-US" b="1" smtClean="0">
                <a:solidFill>
                  <a:srgbClr val="008000"/>
                </a:solidFill>
              </a:rPr>
              <a:t>10 </a:t>
            </a:r>
            <a:r>
              <a:rPr lang="el-GR" altLang="en-US" b="1" smtClean="0">
                <a:solidFill>
                  <a:srgbClr val="008000"/>
                </a:solidFill>
                <a:cs typeface="Arial" pitchFamily="34" charset="0"/>
              </a:rPr>
              <a:t>μ</a:t>
            </a:r>
            <a:r>
              <a:rPr lang="en-US" altLang="en-US" b="1" smtClean="0">
                <a:solidFill>
                  <a:srgbClr val="008000"/>
                </a:solidFill>
                <a:cs typeface="Arial" pitchFamily="34" charset="0"/>
              </a:rPr>
              <a:t>m for lysozyme</a:t>
            </a:r>
            <a:endParaRPr lang="el-GR" altLang="en-US" b="1" smtClean="0">
              <a:solidFill>
                <a:srgbClr val="008000"/>
              </a:solidFill>
              <a:cs typeface="Arial" pitchFamily="34" charset="0"/>
            </a:endParaRPr>
          </a:p>
          <a:p>
            <a:pPr algn="ctr" eaLnBrk="1" hangingPunct="1">
              <a:lnSpc>
                <a:spcPct val="130000"/>
              </a:lnSpc>
              <a:buFontTx/>
              <a:buNone/>
            </a:pPr>
            <a:r>
              <a:rPr lang="en-US" altLang="en-US" b="1" smtClean="0">
                <a:solidFill>
                  <a:srgbClr val="008000"/>
                </a:solidFill>
              </a:rPr>
              <a:t>~3% error per spot, 1%/MGy</a:t>
            </a:r>
          </a:p>
          <a:p>
            <a:pPr algn="ctr" eaLnBrk="1" hangingPunct="1">
              <a:lnSpc>
                <a:spcPct val="130000"/>
              </a:lnSpc>
              <a:buFontTx/>
              <a:buNone/>
            </a:pPr>
            <a:r>
              <a:rPr lang="en-US" altLang="en-US" b="1" smtClean="0">
                <a:solidFill>
                  <a:srgbClr val="008000"/>
                </a:solidFill>
              </a:rPr>
              <a:t>7235 eV for S-SAD</a:t>
            </a:r>
          </a:p>
          <a:p>
            <a:pPr algn="ctr" eaLnBrk="1" hangingPunct="1">
              <a:lnSpc>
                <a:spcPct val="130000"/>
              </a:lnSpc>
              <a:buFontTx/>
              <a:buNone/>
            </a:pPr>
            <a:r>
              <a:rPr lang="en-US" altLang="en-US" b="1" smtClean="0">
                <a:solidFill>
                  <a:srgbClr val="008000"/>
                </a:solidFill>
              </a:rPr>
              <a:t>“Attenu-wait”: dose slicing</a:t>
            </a:r>
          </a:p>
        </p:txBody>
      </p:sp>
      <p:sp>
        <p:nvSpPr>
          <p:cNvPr id="273411" name="Rectangle 3"/>
          <p:cNvSpPr>
            <a:spLocks noGrp="1" noChangeArrowheads="1"/>
          </p:cNvSpPr>
          <p:nvPr>
            <p:ph type="title"/>
          </p:nvPr>
        </p:nvSpPr>
        <p:spPr>
          <a:xfrm>
            <a:off x="685800" y="71438"/>
            <a:ext cx="7772400" cy="1143000"/>
          </a:xfrm>
        </p:spPr>
        <p:txBody>
          <a:bodyPr/>
          <a:lstStyle/>
          <a:p>
            <a:pPr eaLnBrk="1" hangingPunct="1"/>
            <a:r>
              <a:rPr lang="en-US" altLang="en-US" sz="6000" b="1" smtClean="0"/>
              <a:t>Summary</a:t>
            </a:r>
          </a:p>
        </p:txBody>
      </p:sp>
      <p:sp>
        <p:nvSpPr>
          <p:cNvPr id="273412" name="Rectangle 4"/>
          <p:cNvSpPr>
            <a:spLocks noChangeArrowheads="1"/>
          </p:cNvSpPr>
          <p:nvPr/>
        </p:nvSpPr>
        <p:spPr bwMode="auto">
          <a:xfrm>
            <a:off x="498475" y="1185863"/>
            <a:ext cx="8645525"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30000"/>
              </a:lnSpc>
              <a:spcBef>
                <a:spcPct val="0"/>
              </a:spcBef>
              <a:buFontTx/>
              <a:buNone/>
            </a:pPr>
            <a:r>
              <a:rPr lang="en-US" altLang="en-US" sz="1400" b="1">
                <a:latin typeface="Courier New" pitchFamily="49" charset="0"/>
              </a:rPr>
              <a:t>http://bl831.als.lbl.gov/xtalsize.html</a:t>
            </a:r>
          </a:p>
          <a:p>
            <a:pPr eaLnBrk="1" hangingPunct="1">
              <a:lnSpc>
                <a:spcPct val="130000"/>
              </a:lnSpc>
              <a:spcBef>
                <a:spcPct val="0"/>
              </a:spcBef>
              <a:buFontTx/>
              <a:buNone/>
            </a:pPr>
            <a:r>
              <a:rPr lang="en-US" altLang="en-US" sz="1400" b="1">
                <a:latin typeface="Courier New" pitchFamily="49" charset="0"/>
              </a:rPr>
              <a:t>http://bl831.als.lbl.gov/~jamesh/mlfsom/</a:t>
            </a:r>
          </a:p>
          <a:p>
            <a:pPr eaLnBrk="1" hangingPunct="1">
              <a:lnSpc>
                <a:spcPct val="130000"/>
              </a:lnSpc>
              <a:spcBef>
                <a:spcPct val="0"/>
              </a:spcBef>
              <a:buFontTx/>
              <a:buNone/>
            </a:pPr>
            <a:r>
              <a:rPr lang="en-US" altLang="en-US" sz="1400" b="1">
                <a:latin typeface="Courier New" pitchFamily="49" charset="0"/>
              </a:rPr>
              <a:t>http://bl831.als.lbl.gov/~jamesh/powerpoint/ACMC_GBU_2013.ppt</a:t>
            </a:r>
          </a:p>
        </p:txBody>
      </p:sp>
    </p:spTree>
    <p:extLst>
      <p:ext uri="{BB962C8B-B14F-4D97-AF65-F5344CB8AC3E}">
        <p14:creationId xmlns:p14="http://schemas.microsoft.com/office/powerpoint/2010/main" val="12169611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184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184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184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1840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184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02" name="Rectangle 2"/>
          <p:cNvSpPr>
            <a:spLocks noGrp="1" noChangeArrowheads="1"/>
          </p:cNvSpPr>
          <p:nvPr>
            <p:ph type="body" idx="1"/>
          </p:nvPr>
        </p:nvSpPr>
        <p:spPr>
          <a:xfrm>
            <a:off x="509588" y="2502126"/>
            <a:ext cx="8162925" cy="4351338"/>
          </a:xfrm>
        </p:spPr>
        <p:txBody>
          <a:bodyPr/>
          <a:lstStyle/>
          <a:p>
            <a:pPr algn="ctr" eaLnBrk="1" hangingPunct="1">
              <a:lnSpc>
                <a:spcPct val="130000"/>
              </a:lnSpc>
              <a:spcBef>
                <a:spcPts val="0"/>
              </a:spcBef>
              <a:buFontTx/>
              <a:buNone/>
            </a:pPr>
            <a:r>
              <a:rPr lang="en-US" altLang="en-US" b="1" dirty="0" smtClean="0">
                <a:solidFill>
                  <a:srgbClr val="008000"/>
                </a:solidFill>
              </a:rPr>
              <a:t>15 </a:t>
            </a:r>
            <a:r>
              <a:rPr lang="en-US" altLang="en-US" b="1" dirty="0" smtClean="0">
                <a:solidFill>
                  <a:srgbClr val="008000"/>
                </a:solidFill>
              </a:rPr>
              <a:t>ADU/pixel on </a:t>
            </a:r>
            <a:r>
              <a:rPr lang="en-US" altLang="en-US" b="1" dirty="0" err="1" smtClean="0">
                <a:solidFill>
                  <a:srgbClr val="008000"/>
                </a:solidFill>
              </a:rPr>
              <a:t>R</a:t>
            </a:r>
            <a:r>
              <a:rPr lang="en-US" altLang="en-US" b="1" dirty="0" err="1" smtClean="0">
                <a:solidFill>
                  <a:srgbClr val="008000"/>
                </a:solidFill>
              </a:rPr>
              <a:t>ayonix</a:t>
            </a:r>
            <a:r>
              <a:rPr lang="en-US" altLang="en-US" b="1" dirty="0" smtClean="0">
                <a:solidFill>
                  <a:srgbClr val="008000"/>
                </a:solidFill>
              </a:rPr>
              <a:t> HS 300</a:t>
            </a:r>
          </a:p>
          <a:p>
            <a:pPr algn="ctr" eaLnBrk="1" hangingPunct="1">
              <a:lnSpc>
                <a:spcPct val="130000"/>
              </a:lnSpc>
              <a:spcBef>
                <a:spcPts val="0"/>
              </a:spcBef>
              <a:buFontTx/>
              <a:buNone/>
            </a:pPr>
            <a:r>
              <a:rPr lang="en-US" altLang="en-US" b="1" dirty="0" smtClean="0">
                <a:solidFill>
                  <a:srgbClr val="008000"/>
                </a:solidFill>
              </a:rPr>
              <a:t>&gt; 0.1 s exposures (HS 300)</a:t>
            </a:r>
            <a:endParaRPr lang="en-US" altLang="en-US" b="1" dirty="0" smtClean="0">
              <a:solidFill>
                <a:srgbClr val="008000"/>
              </a:solidFill>
            </a:endParaRPr>
          </a:p>
          <a:p>
            <a:pPr algn="ctr" eaLnBrk="1" hangingPunct="1">
              <a:lnSpc>
                <a:spcPct val="130000"/>
              </a:lnSpc>
              <a:spcBef>
                <a:spcPts val="0"/>
              </a:spcBef>
              <a:buFontTx/>
              <a:buNone/>
            </a:pPr>
            <a:r>
              <a:rPr lang="en-US" altLang="en-US" b="1" dirty="0" smtClean="0">
                <a:solidFill>
                  <a:srgbClr val="008000"/>
                </a:solidFill>
              </a:rPr>
              <a:t>10 </a:t>
            </a:r>
            <a:r>
              <a:rPr lang="el-GR" altLang="en-US" b="1" dirty="0" smtClean="0">
                <a:solidFill>
                  <a:srgbClr val="008000"/>
                </a:solidFill>
                <a:cs typeface="Arial" pitchFamily="34" charset="0"/>
              </a:rPr>
              <a:t>μ</a:t>
            </a:r>
            <a:r>
              <a:rPr lang="en-US" altLang="en-US" b="1" dirty="0" smtClean="0">
                <a:solidFill>
                  <a:srgbClr val="008000"/>
                </a:solidFill>
                <a:cs typeface="Arial" pitchFamily="34" charset="0"/>
              </a:rPr>
              <a:t>m for lysozyme</a:t>
            </a:r>
            <a:endParaRPr lang="el-GR" altLang="en-US" b="1" dirty="0" smtClean="0">
              <a:solidFill>
                <a:srgbClr val="008000"/>
              </a:solidFill>
              <a:cs typeface="Arial" pitchFamily="34" charset="0"/>
            </a:endParaRPr>
          </a:p>
          <a:p>
            <a:pPr algn="ctr" eaLnBrk="1" hangingPunct="1">
              <a:lnSpc>
                <a:spcPct val="130000"/>
              </a:lnSpc>
              <a:spcBef>
                <a:spcPts val="0"/>
              </a:spcBef>
              <a:buFontTx/>
              <a:buNone/>
            </a:pPr>
            <a:r>
              <a:rPr lang="en-US" altLang="en-US" b="1" dirty="0" smtClean="0">
                <a:solidFill>
                  <a:srgbClr val="008000"/>
                </a:solidFill>
              </a:rPr>
              <a:t>~3% error per spot, 1%/</a:t>
            </a:r>
            <a:r>
              <a:rPr lang="en-US" altLang="en-US" b="1" dirty="0" err="1" smtClean="0">
                <a:solidFill>
                  <a:srgbClr val="008000"/>
                </a:solidFill>
              </a:rPr>
              <a:t>MGy</a:t>
            </a:r>
            <a:endParaRPr lang="en-US" altLang="en-US" b="1" dirty="0" smtClean="0">
              <a:solidFill>
                <a:srgbClr val="008000"/>
              </a:solidFill>
            </a:endParaRPr>
          </a:p>
          <a:p>
            <a:pPr algn="ctr" eaLnBrk="1" hangingPunct="1">
              <a:lnSpc>
                <a:spcPct val="130000"/>
              </a:lnSpc>
              <a:spcBef>
                <a:spcPts val="0"/>
              </a:spcBef>
              <a:buFontTx/>
              <a:buNone/>
            </a:pPr>
            <a:r>
              <a:rPr lang="en-US" altLang="en-US" b="1" dirty="0" smtClean="0">
                <a:solidFill>
                  <a:srgbClr val="008000"/>
                </a:solidFill>
              </a:rPr>
              <a:t>7235 eV for S-SAD on CCD</a:t>
            </a:r>
          </a:p>
          <a:p>
            <a:pPr algn="ctr" eaLnBrk="1" hangingPunct="1">
              <a:lnSpc>
                <a:spcPct val="130000"/>
              </a:lnSpc>
              <a:spcBef>
                <a:spcPts val="0"/>
              </a:spcBef>
              <a:buFontTx/>
              <a:buNone/>
            </a:pPr>
            <a:r>
              <a:rPr lang="en-US" altLang="en-US" b="1" dirty="0" smtClean="0">
                <a:solidFill>
                  <a:srgbClr val="008000"/>
                </a:solidFill>
              </a:rPr>
              <a:t>“</a:t>
            </a:r>
            <a:r>
              <a:rPr lang="en-US" altLang="en-US" b="1" dirty="0" err="1" smtClean="0">
                <a:solidFill>
                  <a:srgbClr val="008000"/>
                </a:solidFill>
              </a:rPr>
              <a:t>Attenu</a:t>
            </a:r>
            <a:r>
              <a:rPr lang="en-US" altLang="en-US" b="1" dirty="0" smtClean="0">
                <a:solidFill>
                  <a:srgbClr val="008000"/>
                </a:solidFill>
              </a:rPr>
              <a:t>-wait”: dose slicing</a:t>
            </a:r>
          </a:p>
        </p:txBody>
      </p:sp>
      <p:sp>
        <p:nvSpPr>
          <p:cNvPr id="273411" name="Rectangle 3"/>
          <p:cNvSpPr>
            <a:spLocks noGrp="1" noChangeArrowheads="1"/>
          </p:cNvSpPr>
          <p:nvPr>
            <p:ph type="title"/>
          </p:nvPr>
        </p:nvSpPr>
        <p:spPr>
          <a:xfrm>
            <a:off x="685800" y="71438"/>
            <a:ext cx="7772400" cy="1143000"/>
          </a:xfrm>
        </p:spPr>
        <p:txBody>
          <a:bodyPr/>
          <a:lstStyle/>
          <a:p>
            <a:pPr eaLnBrk="1" hangingPunct="1"/>
            <a:r>
              <a:rPr lang="en-US" altLang="en-US" sz="6000" b="1" smtClean="0"/>
              <a:t>Summary</a:t>
            </a:r>
          </a:p>
        </p:txBody>
      </p:sp>
      <p:sp>
        <p:nvSpPr>
          <p:cNvPr id="273412" name="Rectangle 4"/>
          <p:cNvSpPr>
            <a:spLocks noChangeArrowheads="1"/>
          </p:cNvSpPr>
          <p:nvPr/>
        </p:nvSpPr>
        <p:spPr bwMode="auto">
          <a:xfrm>
            <a:off x="498475" y="1185863"/>
            <a:ext cx="8645525" cy="121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30000"/>
              </a:lnSpc>
              <a:spcBef>
                <a:spcPct val="0"/>
              </a:spcBef>
              <a:buFontTx/>
              <a:buNone/>
            </a:pPr>
            <a:r>
              <a:rPr lang="en-US" altLang="en-US" sz="1400" b="1" dirty="0">
                <a:latin typeface="Courier New" pitchFamily="49" charset="0"/>
              </a:rPr>
              <a:t>http://bl831.als.lbl.gov/xtalsize.html</a:t>
            </a:r>
          </a:p>
          <a:p>
            <a:pPr eaLnBrk="1" hangingPunct="1">
              <a:lnSpc>
                <a:spcPct val="130000"/>
              </a:lnSpc>
              <a:spcBef>
                <a:spcPct val="0"/>
              </a:spcBef>
              <a:buNone/>
            </a:pPr>
            <a:r>
              <a:rPr lang="en-US" altLang="en-US" sz="1400" b="1" dirty="0">
                <a:latin typeface="Courier New" pitchFamily="49" charset="0"/>
              </a:rPr>
              <a:t>http://</a:t>
            </a:r>
            <a:r>
              <a:rPr lang="en-US" altLang="en-US" sz="1400" b="1" dirty="0" smtClean="0">
                <a:latin typeface="Courier New" pitchFamily="49" charset="0"/>
              </a:rPr>
              <a:t>bl831.als.lbl.gov/xtallife.html</a:t>
            </a:r>
            <a:endParaRPr lang="en-US" altLang="en-US" sz="1400" b="1" dirty="0">
              <a:latin typeface="Courier New" pitchFamily="49" charset="0"/>
            </a:endParaRPr>
          </a:p>
          <a:p>
            <a:pPr eaLnBrk="1" hangingPunct="1">
              <a:lnSpc>
                <a:spcPct val="130000"/>
              </a:lnSpc>
              <a:spcBef>
                <a:spcPct val="0"/>
              </a:spcBef>
              <a:buFontTx/>
              <a:buNone/>
            </a:pPr>
            <a:r>
              <a:rPr lang="en-US" altLang="en-US" sz="1400" b="1" dirty="0" smtClean="0">
                <a:latin typeface="Courier New" pitchFamily="49" charset="0"/>
              </a:rPr>
              <a:t>http</a:t>
            </a:r>
            <a:r>
              <a:rPr lang="en-US" altLang="en-US" sz="1400" b="1" dirty="0">
                <a:latin typeface="Courier New" pitchFamily="49" charset="0"/>
              </a:rPr>
              <a:t>://bl831.als.lbl.gov/~</a:t>
            </a:r>
            <a:r>
              <a:rPr lang="en-US" altLang="en-US" sz="1400" b="1" dirty="0" smtClean="0">
                <a:latin typeface="Courier New" pitchFamily="49" charset="0"/>
              </a:rPr>
              <a:t>jamesh/damage_rates.pdf</a:t>
            </a:r>
            <a:endParaRPr lang="en-US" altLang="en-US" sz="1400" b="1" dirty="0">
              <a:latin typeface="Courier New" pitchFamily="49" charset="0"/>
            </a:endParaRPr>
          </a:p>
          <a:p>
            <a:pPr eaLnBrk="1" hangingPunct="1">
              <a:lnSpc>
                <a:spcPct val="130000"/>
              </a:lnSpc>
              <a:spcBef>
                <a:spcPct val="0"/>
              </a:spcBef>
              <a:buFontTx/>
              <a:buNone/>
            </a:pPr>
            <a:r>
              <a:rPr lang="en-US" altLang="en-US" sz="1400" b="1" dirty="0">
                <a:latin typeface="Courier New" pitchFamily="49" charset="0"/>
              </a:rPr>
              <a:t>http://bl831.als.lbl.gov/~</a:t>
            </a:r>
            <a:r>
              <a:rPr lang="en-US" altLang="en-US" sz="1400" b="1" dirty="0" smtClean="0">
                <a:latin typeface="Courier New" pitchFamily="49" charset="0"/>
              </a:rPr>
              <a:t>jamesh/powerpoint/CSHL_tipsNtrick_2017.pptx</a:t>
            </a:r>
            <a:endParaRPr lang="en-US" altLang="en-US" sz="1400" b="1" dirty="0">
              <a:latin typeface="Courier New" pitchFamily="49" charset="0"/>
            </a:endParaRPr>
          </a:p>
        </p:txBody>
      </p:sp>
    </p:spTree>
    <p:extLst>
      <p:ext uri="{BB962C8B-B14F-4D97-AF65-F5344CB8AC3E}">
        <p14:creationId xmlns:p14="http://schemas.microsoft.com/office/powerpoint/2010/main" val="3581754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184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184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184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1840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1840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184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a:t>Why harvest at all?</a:t>
            </a:r>
          </a:p>
        </p:txBody>
      </p:sp>
      <p:sp>
        <p:nvSpPr>
          <p:cNvPr id="112643" name="Rectangle 3"/>
          <p:cNvSpPr>
            <a:spLocks noGrp="1" noChangeArrowheads="1"/>
          </p:cNvSpPr>
          <p:nvPr>
            <p:ph type="body" idx="1"/>
          </p:nvPr>
        </p:nvSpPr>
        <p:spPr>
          <a:xfrm>
            <a:off x="1196975" y="1600200"/>
            <a:ext cx="7489825" cy="4525963"/>
          </a:xfrm>
        </p:spPr>
        <p:txBody>
          <a:bodyPr/>
          <a:lstStyle/>
          <a:p>
            <a:pPr>
              <a:buFontTx/>
              <a:buNone/>
            </a:pPr>
            <a:r>
              <a:rPr lang="en-US" altLang="en-US"/>
              <a:t>Radiation damage</a:t>
            </a:r>
          </a:p>
          <a:p>
            <a:pPr lvl="1">
              <a:buFontTx/>
              <a:buNone/>
            </a:pPr>
            <a:r>
              <a:rPr lang="en-US" altLang="en-US"/>
              <a:t>	10-100x reduced at ~100 K</a:t>
            </a:r>
          </a:p>
          <a:p>
            <a:pPr>
              <a:buFontTx/>
              <a:buNone/>
            </a:pPr>
            <a:r>
              <a:rPr lang="en-US" altLang="en-US"/>
              <a:t>Background scatter</a:t>
            </a:r>
          </a:p>
          <a:p>
            <a:pPr lvl="2">
              <a:buFontTx/>
              <a:buNone/>
            </a:pPr>
            <a:r>
              <a:rPr lang="en-US" altLang="en-US"/>
              <a:t>tray &gt;&gt; xtal</a:t>
            </a:r>
          </a:p>
          <a:p>
            <a:pPr>
              <a:buFontTx/>
              <a:buNone/>
            </a:pPr>
            <a:r>
              <a:rPr lang="en-US" altLang="en-US"/>
              <a:t>Timing</a:t>
            </a:r>
          </a:p>
          <a:p>
            <a:pPr lvl="2">
              <a:buFontTx/>
              <a:buNone/>
            </a:pPr>
            <a:r>
              <a:rPr lang="en-US" altLang="en-US"/>
              <a:t>nothing lasts forever</a:t>
            </a:r>
            <a:endParaRPr lang="en-US" altLang="en-US" sz="2800"/>
          </a:p>
          <a:p>
            <a:pPr>
              <a:buFontTx/>
              <a:buNone/>
            </a:pPr>
            <a:r>
              <a:rPr lang="en-US" altLang="en-US"/>
              <a:t>Shipping</a:t>
            </a:r>
          </a:p>
          <a:p>
            <a:pPr lvl="2">
              <a:buFontTx/>
              <a:buNone/>
            </a:pPr>
            <a:r>
              <a:rPr lang="en-US" altLang="en-US"/>
              <a:t>cryo samples are glass beads</a:t>
            </a:r>
          </a:p>
          <a:p>
            <a:pPr lvl="1">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64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4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264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altLang="en-US"/>
              <a:t>Why harvest at all?</a:t>
            </a:r>
          </a:p>
        </p:txBody>
      </p:sp>
      <p:sp>
        <p:nvSpPr>
          <p:cNvPr id="397315" name="Rectangle 3"/>
          <p:cNvSpPr>
            <a:spLocks noGrp="1" noChangeArrowheads="1"/>
          </p:cNvSpPr>
          <p:nvPr>
            <p:ph type="body" idx="1"/>
          </p:nvPr>
        </p:nvSpPr>
        <p:spPr>
          <a:xfrm>
            <a:off x="1196975" y="1600200"/>
            <a:ext cx="7489825" cy="4525963"/>
          </a:xfrm>
        </p:spPr>
        <p:txBody>
          <a:bodyPr/>
          <a:lstStyle/>
          <a:p>
            <a:pPr>
              <a:buFontTx/>
              <a:buNone/>
            </a:pPr>
            <a:r>
              <a:rPr lang="en-US" altLang="en-US"/>
              <a:t>Radiation damage</a:t>
            </a:r>
          </a:p>
          <a:p>
            <a:pPr lvl="1">
              <a:buFontTx/>
              <a:buNone/>
            </a:pPr>
            <a:r>
              <a:rPr lang="en-US" altLang="en-US"/>
              <a:t>	10-100x reduced at ~100 K</a:t>
            </a:r>
          </a:p>
          <a:p>
            <a:pPr>
              <a:buFontTx/>
              <a:buNone/>
            </a:pPr>
            <a:r>
              <a:rPr lang="en-US" altLang="en-US">
                <a:solidFill>
                  <a:srgbClr val="FF0000"/>
                </a:solidFill>
              </a:rPr>
              <a:t>Background scatter</a:t>
            </a:r>
          </a:p>
          <a:p>
            <a:pPr lvl="2">
              <a:buFontTx/>
              <a:buNone/>
            </a:pPr>
            <a:r>
              <a:rPr lang="en-US" altLang="en-US">
                <a:solidFill>
                  <a:srgbClr val="FF0000"/>
                </a:solidFill>
              </a:rPr>
              <a:t>tray &gt;&gt; xtal</a:t>
            </a:r>
          </a:p>
          <a:p>
            <a:pPr>
              <a:buFontTx/>
              <a:buNone/>
            </a:pPr>
            <a:r>
              <a:rPr lang="en-US" altLang="en-US"/>
              <a:t>Timing</a:t>
            </a:r>
          </a:p>
          <a:p>
            <a:pPr lvl="2">
              <a:buFontTx/>
              <a:buNone/>
            </a:pPr>
            <a:r>
              <a:rPr lang="en-US" altLang="en-US"/>
              <a:t>nothing lasts forever</a:t>
            </a:r>
            <a:endParaRPr lang="en-US" altLang="en-US" sz="2800"/>
          </a:p>
          <a:p>
            <a:pPr>
              <a:buFontTx/>
              <a:buNone/>
            </a:pPr>
            <a:r>
              <a:rPr lang="en-US" altLang="en-US"/>
              <a:t>Shipping</a:t>
            </a:r>
          </a:p>
          <a:p>
            <a:pPr lvl="2">
              <a:buFontTx/>
              <a:buNone/>
            </a:pPr>
            <a:r>
              <a:rPr lang="en-US" altLang="en-US"/>
              <a:t>cryo samples are glass beads</a:t>
            </a:r>
          </a:p>
          <a:p>
            <a:pPr lvl="1">
              <a:buFontTx/>
              <a:buNone/>
            </a:pPr>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6" name="Object 2"/>
          <p:cNvGraphicFramePr>
            <a:graphicFrameLocks noGrp="1" noChangeAspect="1"/>
          </p:cNvGraphicFramePr>
          <p:nvPr>
            <p:ph idx="1"/>
          </p:nvPr>
        </p:nvGraphicFramePr>
        <p:xfrm>
          <a:off x="890588" y="1122363"/>
          <a:ext cx="7204075" cy="5046662"/>
        </p:xfrm>
        <a:graphic>
          <a:graphicData uri="http://schemas.openxmlformats.org/presentationml/2006/ole">
            <mc:AlternateContent xmlns:mc="http://schemas.openxmlformats.org/markup-compatibility/2006">
              <mc:Choice xmlns:v="urn:schemas-microsoft-com:vml" Requires="v">
                <p:oleObj spid="_x0000_s113803" name="Chart" r:id="rId3" imgW="7219950" imgH="5057775" progId="MSGraph.Chart.8">
                  <p:embed followColorScheme="full"/>
                </p:oleObj>
              </mc:Choice>
              <mc:Fallback>
                <p:oleObj name="Chart" r:id="rId3" imgW="7219950" imgH="5057775"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88" y="1122363"/>
                        <a:ext cx="7204075" cy="5046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667" name="Rectangle 3"/>
          <p:cNvSpPr>
            <a:spLocks noGrp="1" noChangeArrowheads="1"/>
          </p:cNvSpPr>
          <p:nvPr>
            <p:ph type="title"/>
          </p:nvPr>
        </p:nvSpPr>
        <p:spPr>
          <a:noFill/>
          <a:ln/>
        </p:spPr>
        <p:txBody>
          <a:bodyPr/>
          <a:lstStyle/>
          <a:p>
            <a:r>
              <a:rPr lang="en-US" altLang="en-US" sz="4000"/>
              <a:t>X-ray transmission of materials</a:t>
            </a:r>
          </a:p>
        </p:txBody>
      </p:sp>
      <p:sp>
        <p:nvSpPr>
          <p:cNvPr id="113668" name="Text Box 4"/>
          <p:cNvSpPr txBox="1">
            <a:spLocks noChangeArrowheads="1"/>
          </p:cNvSpPr>
          <p:nvPr/>
        </p:nvSpPr>
        <p:spPr bwMode="auto">
          <a:xfrm>
            <a:off x="3470275" y="6010275"/>
            <a:ext cx="281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t>Depth into material (</a:t>
            </a:r>
            <a:r>
              <a:rPr lang="el-GR" altLang="en-US" b="1">
                <a:cs typeface="Arial" pitchFamily="34" charset="0"/>
              </a:rPr>
              <a:t>μ</a:t>
            </a:r>
            <a:r>
              <a:rPr lang="en-US" altLang="en-US" b="1"/>
              <a:t>m)</a:t>
            </a:r>
          </a:p>
        </p:txBody>
      </p:sp>
      <p:sp>
        <p:nvSpPr>
          <p:cNvPr id="113669" name="Text Box 5"/>
          <p:cNvSpPr txBox="1">
            <a:spLocks noChangeArrowheads="1"/>
          </p:cNvSpPr>
          <p:nvPr/>
        </p:nvSpPr>
        <p:spPr bwMode="auto">
          <a:xfrm rot="-5400000">
            <a:off x="-8731" y="3217069"/>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t>transmission</a:t>
            </a:r>
          </a:p>
        </p:txBody>
      </p:sp>
      <p:graphicFrame>
        <p:nvGraphicFramePr>
          <p:cNvPr id="113670" name="Object 6"/>
          <p:cNvGraphicFramePr>
            <a:graphicFrameLocks noChangeAspect="1"/>
          </p:cNvGraphicFramePr>
          <p:nvPr/>
        </p:nvGraphicFramePr>
        <p:xfrm>
          <a:off x="987425" y="4946650"/>
          <a:ext cx="1474788" cy="1116013"/>
        </p:xfrm>
        <a:graphic>
          <a:graphicData uri="http://schemas.openxmlformats.org/presentationml/2006/ole">
            <mc:AlternateContent xmlns:mc="http://schemas.openxmlformats.org/markup-compatibility/2006">
              <mc:Choice xmlns:v="urn:schemas-microsoft-com:vml" Requires="v">
                <p:oleObj spid="_x0000_s113804" name="Chart" r:id="rId5" imgW="1209675" imgH="914400" progId="MSGraph.Chart.8">
                  <p:embed followColorScheme="full"/>
                </p:oleObj>
              </mc:Choice>
              <mc:Fallback>
                <p:oleObj name="Chart" r:id="rId5" imgW="1209675" imgH="914400" progId="MSGraph.Chart.8">
                  <p:embed followColorScheme="full"/>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7425" y="4946650"/>
                        <a:ext cx="1474788" cy="1116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671" name="Text Box 7"/>
          <p:cNvSpPr txBox="1">
            <a:spLocks noChangeArrowheads="1"/>
          </p:cNvSpPr>
          <p:nvPr/>
        </p:nvSpPr>
        <p:spPr bwMode="auto">
          <a:xfrm>
            <a:off x="3754438" y="4175125"/>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990000"/>
                </a:solidFill>
              </a:rPr>
              <a:t>glass</a:t>
            </a:r>
          </a:p>
        </p:txBody>
      </p:sp>
      <p:sp>
        <p:nvSpPr>
          <p:cNvPr id="113672" name="Text Box 8"/>
          <p:cNvSpPr txBox="1">
            <a:spLocks noChangeArrowheads="1"/>
          </p:cNvSpPr>
          <p:nvPr/>
        </p:nvSpPr>
        <p:spPr bwMode="auto">
          <a:xfrm rot="280220">
            <a:off x="6184900" y="2176463"/>
            <a:ext cx="958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protein</a:t>
            </a:r>
          </a:p>
          <a:p>
            <a:r>
              <a:rPr lang="en-US" altLang="en-US" b="1"/>
              <a:t>crystal</a:t>
            </a:r>
          </a:p>
        </p:txBody>
      </p:sp>
      <p:sp>
        <p:nvSpPr>
          <p:cNvPr id="113673" name="Text Box 9"/>
          <p:cNvSpPr txBox="1">
            <a:spLocks noChangeArrowheads="1"/>
          </p:cNvSpPr>
          <p:nvPr/>
        </p:nvSpPr>
        <p:spPr bwMode="auto">
          <a:xfrm rot="310074">
            <a:off x="6642100" y="1833563"/>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rPr>
              <a:t>water</a:t>
            </a:r>
          </a:p>
        </p:txBody>
      </p:sp>
      <p:sp>
        <p:nvSpPr>
          <p:cNvPr id="113674" name="Text Box 10"/>
          <p:cNvSpPr txBox="1">
            <a:spLocks noChangeArrowheads="1"/>
          </p:cNvSpPr>
          <p:nvPr/>
        </p:nvSpPr>
        <p:spPr bwMode="auto">
          <a:xfrm>
            <a:off x="5627688" y="14986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FF0000"/>
                </a:solidFill>
              </a:rPr>
              <a:t>air</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0" name="Object 2"/>
          <p:cNvGraphicFramePr>
            <a:graphicFrameLocks noGrp="1" noChangeAspect="1"/>
          </p:cNvGraphicFramePr>
          <p:nvPr>
            <p:ph idx="1"/>
          </p:nvPr>
        </p:nvGraphicFramePr>
        <p:xfrm>
          <a:off x="457200" y="1122363"/>
          <a:ext cx="8229600" cy="5046662"/>
        </p:xfrm>
        <a:graphic>
          <a:graphicData uri="http://schemas.openxmlformats.org/presentationml/2006/ole">
            <mc:AlternateContent xmlns:mc="http://schemas.openxmlformats.org/markup-compatibility/2006">
              <mc:Choice xmlns:v="urn:schemas-microsoft-com:vml" Requires="v">
                <p:oleObj spid="_x0000_s114767" name="Chart" r:id="rId3" imgW="7219950" imgH="5057775" progId="MSGraph.Chart.8">
                  <p:embed followColorScheme="full"/>
                </p:oleObj>
              </mc:Choice>
              <mc:Fallback>
                <p:oleObj name="Chart" r:id="rId3" imgW="7219950" imgH="5057775"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22363"/>
                        <a:ext cx="8229600" cy="5046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691" name="Rectangle 3"/>
          <p:cNvSpPr>
            <a:spLocks noGrp="1" noChangeArrowheads="1"/>
          </p:cNvSpPr>
          <p:nvPr>
            <p:ph type="title"/>
          </p:nvPr>
        </p:nvSpPr>
        <p:spPr>
          <a:noFill/>
          <a:ln/>
        </p:spPr>
        <p:txBody>
          <a:bodyPr/>
          <a:lstStyle/>
          <a:p>
            <a:r>
              <a:rPr lang="en-US" altLang="en-US" sz="3600"/>
              <a:t>X-ray scattering of materials</a:t>
            </a:r>
          </a:p>
        </p:txBody>
      </p:sp>
      <p:sp>
        <p:nvSpPr>
          <p:cNvPr id="114692" name="Text Box 4"/>
          <p:cNvSpPr txBox="1">
            <a:spLocks noChangeArrowheads="1"/>
          </p:cNvSpPr>
          <p:nvPr/>
        </p:nvSpPr>
        <p:spPr bwMode="auto">
          <a:xfrm rot="-5400000">
            <a:off x="-2449512" y="3371850"/>
            <a:ext cx="56308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t>Differential cross section</a:t>
            </a:r>
          </a:p>
          <a:p>
            <a:pPr algn="ctr"/>
            <a:r>
              <a:rPr lang="en-US" altLang="en-US" sz="1400" b="1"/>
              <a:t> (scattered photons/solid angle/incident photon/meter thickness)</a:t>
            </a:r>
          </a:p>
        </p:txBody>
      </p:sp>
      <p:sp>
        <p:nvSpPr>
          <p:cNvPr id="114693" name="Text Box 5"/>
          <p:cNvSpPr txBox="1">
            <a:spLocks noChangeArrowheads="1"/>
          </p:cNvSpPr>
          <p:nvPr/>
        </p:nvSpPr>
        <p:spPr bwMode="auto">
          <a:xfrm>
            <a:off x="990600" y="5867400"/>
            <a:ext cx="77724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900" b="1">
                <a:sym typeface="Symbol" pitchFamily="18" charset="2"/>
              </a:rPr>
              <a:t> </a:t>
            </a:r>
            <a:r>
              <a:rPr lang="en-US" altLang="en-US" sz="1900" b="1"/>
              <a:t>                7.5                3.8                2.5                1.9               1.5</a:t>
            </a:r>
          </a:p>
        </p:txBody>
      </p:sp>
      <p:sp>
        <p:nvSpPr>
          <p:cNvPr id="114694" name="Text Box 6"/>
          <p:cNvSpPr txBox="1">
            <a:spLocks noChangeArrowheads="1"/>
          </p:cNvSpPr>
          <p:nvPr/>
        </p:nvSpPr>
        <p:spPr bwMode="auto">
          <a:xfrm>
            <a:off x="3917950" y="6172200"/>
            <a:ext cx="164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t>d-spacing (</a:t>
            </a:r>
            <a:r>
              <a:rPr lang="en-US" altLang="en-US" b="1">
                <a:cs typeface="Arial" pitchFamily="34" charset="0"/>
              </a:rPr>
              <a:t>Ǻ</a:t>
            </a:r>
            <a:r>
              <a:rPr lang="en-US" altLang="en-US" b="1"/>
              <a:t>)</a:t>
            </a:r>
          </a:p>
        </p:txBody>
      </p:sp>
      <p:sp>
        <p:nvSpPr>
          <p:cNvPr id="114695" name="Text Box 7"/>
          <p:cNvSpPr txBox="1">
            <a:spLocks noChangeArrowheads="1"/>
          </p:cNvSpPr>
          <p:nvPr/>
        </p:nvSpPr>
        <p:spPr bwMode="auto">
          <a:xfrm>
            <a:off x="5334000" y="4951413"/>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00FF"/>
                </a:solidFill>
              </a:rPr>
              <a:t>water</a:t>
            </a:r>
          </a:p>
        </p:txBody>
      </p:sp>
      <p:sp>
        <p:nvSpPr>
          <p:cNvPr id="114696" name="Text Box 8"/>
          <p:cNvSpPr txBox="1">
            <a:spLocks noChangeArrowheads="1"/>
          </p:cNvSpPr>
          <p:nvPr/>
        </p:nvSpPr>
        <p:spPr bwMode="auto">
          <a:xfrm>
            <a:off x="4772025" y="4681538"/>
            <a:ext cx="15811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800080"/>
                </a:solidFill>
              </a:rPr>
              <a:t>25% glycerol</a:t>
            </a:r>
          </a:p>
        </p:txBody>
      </p:sp>
      <p:sp>
        <p:nvSpPr>
          <p:cNvPr id="114697" name="Text Box 9"/>
          <p:cNvSpPr txBox="1">
            <a:spLocks noChangeArrowheads="1"/>
          </p:cNvSpPr>
          <p:nvPr/>
        </p:nvSpPr>
        <p:spPr bwMode="auto">
          <a:xfrm>
            <a:off x="4772025" y="4448175"/>
            <a:ext cx="172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8A5C00"/>
                </a:solidFill>
              </a:rPr>
              <a:t>paratone-N oil</a:t>
            </a:r>
          </a:p>
        </p:txBody>
      </p:sp>
      <p:sp>
        <p:nvSpPr>
          <p:cNvPr id="114698" name="Line 10"/>
          <p:cNvSpPr>
            <a:spLocks noChangeShapeType="1"/>
          </p:cNvSpPr>
          <p:nvPr/>
        </p:nvSpPr>
        <p:spPr bwMode="auto">
          <a:xfrm flipH="1">
            <a:off x="4187825" y="4813300"/>
            <a:ext cx="584200" cy="247650"/>
          </a:xfrm>
          <a:prstGeom prst="line">
            <a:avLst/>
          </a:prstGeom>
          <a:noFill/>
          <a:ln w="952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699" name="Line 11"/>
          <p:cNvSpPr>
            <a:spLocks noChangeShapeType="1"/>
          </p:cNvSpPr>
          <p:nvPr/>
        </p:nvSpPr>
        <p:spPr bwMode="auto">
          <a:xfrm flipH="1">
            <a:off x="3482975" y="4594225"/>
            <a:ext cx="1295400" cy="258763"/>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0" name="Text Box 12"/>
          <p:cNvSpPr txBox="1">
            <a:spLocks noChangeArrowheads="1"/>
          </p:cNvSpPr>
          <p:nvPr/>
        </p:nvSpPr>
        <p:spPr bwMode="auto">
          <a:xfrm>
            <a:off x="4217988" y="4044950"/>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3366"/>
                </a:solidFill>
              </a:rPr>
              <a:t>plastic</a:t>
            </a:r>
          </a:p>
        </p:txBody>
      </p:sp>
      <p:sp>
        <p:nvSpPr>
          <p:cNvPr id="114701" name="Line 13"/>
          <p:cNvSpPr>
            <a:spLocks noChangeShapeType="1"/>
          </p:cNvSpPr>
          <p:nvPr/>
        </p:nvSpPr>
        <p:spPr bwMode="auto">
          <a:xfrm flipH="1">
            <a:off x="3497263" y="4181475"/>
            <a:ext cx="773112" cy="142875"/>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2" name="Text Box 14"/>
          <p:cNvSpPr txBox="1">
            <a:spLocks noChangeArrowheads="1"/>
          </p:cNvSpPr>
          <p:nvPr/>
        </p:nvSpPr>
        <p:spPr bwMode="auto">
          <a:xfrm>
            <a:off x="3768725" y="2082800"/>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8A5C00"/>
                </a:solidFill>
              </a:rPr>
              <a:t>glass</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SCN01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63" y="0"/>
            <a:ext cx="9948863" cy="7461250"/>
          </a:xfrm>
          <a:prstGeom prst="rect">
            <a:avLst/>
          </a:prstGeom>
          <a:noFill/>
          <a:extLst>
            <a:ext uri="{909E8E84-426E-40DD-AFC4-6F175D3DCCD1}">
              <a14:hiddenFill xmlns:a14="http://schemas.microsoft.com/office/drawing/2010/main">
                <a:solidFill>
                  <a:srgbClr val="FFFFFF"/>
                </a:solidFill>
              </a14:hiddenFill>
            </a:ext>
          </a:extLst>
        </p:spPr>
      </p:pic>
      <p:sp>
        <p:nvSpPr>
          <p:cNvPr id="39939" name="Rectangle 3"/>
          <p:cNvSpPr>
            <a:spLocks noGrp="1" noChangeArrowheads="1"/>
          </p:cNvSpPr>
          <p:nvPr>
            <p:ph type="title"/>
          </p:nvPr>
        </p:nvSpPr>
        <p:spPr>
          <a:xfrm>
            <a:off x="457200" y="20638"/>
            <a:ext cx="8229600" cy="1143000"/>
          </a:xfrm>
        </p:spPr>
        <p:txBody>
          <a:bodyPr/>
          <a:lstStyle/>
          <a:p>
            <a:r>
              <a:rPr lang="en-US" altLang="en-US">
                <a:solidFill>
                  <a:schemeClr val="bg1"/>
                </a:solidFill>
              </a:rPr>
              <a:t>Crowfoot Cell</a:t>
            </a:r>
          </a:p>
        </p:txBody>
      </p:sp>
      <p:grpSp>
        <p:nvGrpSpPr>
          <p:cNvPr id="39940" name="Group 4"/>
          <p:cNvGrpSpPr>
            <a:grpSpLocks/>
          </p:cNvGrpSpPr>
          <p:nvPr/>
        </p:nvGrpSpPr>
        <p:grpSpPr bwMode="auto">
          <a:xfrm>
            <a:off x="246063" y="1289050"/>
            <a:ext cx="7945437" cy="4081463"/>
            <a:chOff x="155" y="812"/>
            <a:chExt cx="5005" cy="2571"/>
          </a:xfrm>
        </p:grpSpPr>
        <p:sp>
          <p:nvSpPr>
            <p:cNvPr id="39941" name="Line 5"/>
            <p:cNvSpPr>
              <a:spLocks noChangeShapeType="1"/>
            </p:cNvSpPr>
            <p:nvPr/>
          </p:nvSpPr>
          <p:spPr bwMode="auto">
            <a:xfrm flipH="1" flipV="1">
              <a:off x="3117" y="2334"/>
              <a:ext cx="2043" cy="70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2" name="Line 6"/>
            <p:cNvSpPr>
              <a:spLocks noChangeShapeType="1"/>
            </p:cNvSpPr>
            <p:nvPr/>
          </p:nvSpPr>
          <p:spPr bwMode="auto">
            <a:xfrm flipH="1" flipV="1">
              <a:off x="472" y="1413"/>
              <a:ext cx="1448" cy="49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3" name="Line 7"/>
            <p:cNvSpPr>
              <a:spLocks noChangeShapeType="1"/>
            </p:cNvSpPr>
            <p:nvPr/>
          </p:nvSpPr>
          <p:spPr bwMode="auto">
            <a:xfrm flipH="1" flipV="1">
              <a:off x="2910" y="2262"/>
              <a:ext cx="126" cy="44"/>
            </a:xfrm>
            <a:prstGeom prst="line">
              <a:avLst/>
            </a:prstGeom>
            <a:noFill/>
            <a:ln w="28575">
              <a:solidFill>
                <a:srgbClr val="FF474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4" name="Line 8"/>
            <p:cNvSpPr>
              <a:spLocks noChangeShapeType="1"/>
            </p:cNvSpPr>
            <p:nvPr/>
          </p:nvSpPr>
          <p:spPr bwMode="auto">
            <a:xfrm flipH="1" flipV="1">
              <a:off x="2538" y="2132"/>
              <a:ext cx="372" cy="130"/>
            </a:xfrm>
            <a:prstGeom prst="line">
              <a:avLst/>
            </a:prstGeom>
            <a:noFill/>
            <a:ln w="28575">
              <a:solidFill>
                <a:srgbClr val="FF9B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5" name="Line 9"/>
            <p:cNvSpPr>
              <a:spLocks noChangeShapeType="1"/>
            </p:cNvSpPr>
            <p:nvPr/>
          </p:nvSpPr>
          <p:spPr bwMode="auto">
            <a:xfrm flipH="1" flipV="1">
              <a:off x="1920" y="1912"/>
              <a:ext cx="243" cy="85"/>
            </a:xfrm>
            <a:prstGeom prst="line">
              <a:avLst/>
            </a:prstGeom>
            <a:noFill/>
            <a:ln w="28575">
              <a:solidFill>
                <a:srgbClr val="FF9B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6" name="Line 10"/>
            <p:cNvSpPr>
              <a:spLocks noChangeShapeType="1"/>
            </p:cNvSpPr>
            <p:nvPr/>
          </p:nvSpPr>
          <p:spPr bwMode="auto">
            <a:xfrm>
              <a:off x="3036" y="1997"/>
              <a:ext cx="59" cy="244"/>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7" name="Line 11"/>
            <p:cNvSpPr>
              <a:spLocks noChangeShapeType="1"/>
            </p:cNvSpPr>
            <p:nvPr/>
          </p:nvSpPr>
          <p:spPr bwMode="auto">
            <a:xfrm flipV="1">
              <a:off x="2662" y="2393"/>
              <a:ext cx="374" cy="271"/>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8" name="Line 12"/>
            <p:cNvSpPr>
              <a:spLocks noChangeShapeType="1"/>
            </p:cNvSpPr>
            <p:nvPr/>
          </p:nvSpPr>
          <p:spPr bwMode="auto">
            <a:xfrm flipV="1">
              <a:off x="2787" y="2346"/>
              <a:ext cx="249" cy="38"/>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9" name="Line 13"/>
            <p:cNvSpPr>
              <a:spLocks noChangeShapeType="1"/>
            </p:cNvSpPr>
            <p:nvPr/>
          </p:nvSpPr>
          <p:spPr bwMode="auto">
            <a:xfrm>
              <a:off x="2959" y="1679"/>
              <a:ext cx="77" cy="318"/>
            </a:xfrm>
            <a:prstGeom prst="line">
              <a:avLst/>
            </a:prstGeom>
            <a:noFill/>
            <a:ln w="9525">
              <a:solidFill>
                <a:srgbClr val="3BFF3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0" name="Line 14"/>
            <p:cNvSpPr>
              <a:spLocks noChangeShapeType="1"/>
            </p:cNvSpPr>
            <p:nvPr/>
          </p:nvSpPr>
          <p:spPr bwMode="auto">
            <a:xfrm flipV="1">
              <a:off x="2458" y="2384"/>
              <a:ext cx="329" cy="50"/>
            </a:xfrm>
            <a:prstGeom prst="line">
              <a:avLst/>
            </a:prstGeom>
            <a:noFill/>
            <a:ln w="9525">
              <a:solidFill>
                <a:srgbClr val="3BFF3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1" name="Line 15"/>
            <p:cNvSpPr>
              <a:spLocks noChangeShapeType="1"/>
            </p:cNvSpPr>
            <p:nvPr/>
          </p:nvSpPr>
          <p:spPr bwMode="auto">
            <a:xfrm flipV="1">
              <a:off x="2530" y="2664"/>
              <a:ext cx="132" cy="96"/>
            </a:xfrm>
            <a:prstGeom prst="line">
              <a:avLst/>
            </a:prstGeom>
            <a:noFill/>
            <a:ln w="9525">
              <a:solidFill>
                <a:srgbClr val="3BFF3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2" name="Line 16"/>
            <p:cNvSpPr>
              <a:spLocks noChangeShapeType="1"/>
            </p:cNvSpPr>
            <p:nvPr/>
          </p:nvSpPr>
          <p:spPr bwMode="auto">
            <a:xfrm>
              <a:off x="2748" y="812"/>
              <a:ext cx="119" cy="493"/>
            </a:xfrm>
            <a:prstGeom prst="line">
              <a:avLst/>
            </a:prstGeom>
            <a:noFill/>
            <a:ln w="9525">
              <a:solidFill>
                <a:srgbClr val="3BFF3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3" name="Line 17"/>
            <p:cNvSpPr>
              <a:spLocks noChangeShapeType="1"/>
            </p:cNvSpPr>
            <p:nvPr/>
          </p:nvSpPr>
          <p:spPr bwMode="auto">
            <a:xfrm flipV="1">
              <a:off x="1667" y="2942"/>
              <a:ext cx="607" cy="441"/>
            </a:xfrm>
            <a:prstGeom prst="line">
              <a:avLst/>
            </a:prstGeom>
            <a:noFill/>
            <a:ln w="9525">
              <a:solidFill>
                <a:srgbClr val="3BFF3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4" name="Line 18"/>
            <p:cNvSpPr>
              <a:spLocks noChangeShapeType="1"/>
            </p:cNvSpPr>
            <p:nvPr/>
          </p:nvSpPr>
          <p:spPr bwMode="auto">
            <a:xfrm flipV="1">
              <a:off x="155" y="2490"/>
              <a:ext cx="1933" cy="294"/>
            </a:xfrm>
            <a:prstGeom prst="line">
              <a:avLst/>
            </a:prstGeom>
            <a:noFill/>
            <a:ln w="9525">
              <a:solidFill>
                <a:srgbClr val="3BFF3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wipe(right)">
                                      <p:cBhvr>
                                        <p:cTn id="7" dur="1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2" name="Picture 2" descr="DSCN01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638" y="20638"/>
            <a:ext cx="9948863" cy="7461250"/>
          </a:xfrm>
          <a:prstGeom prst="rect">
            <a:avLst/>
          </a:prstGeom>
          <a:noFill/>
          <a:extLst>
            <a:ext uri="{909E8E84-426E-40DD-AFC4-6F175D3DCCD1}">
              <a14:hiddenFill xmlns:a14="http://schemas.microsoft.com/office/drawing/2010/main">
                <a:solidFill>
                  <a:srgbClr val="FFFFFF"/>
                </a:solidFill>
              </a14:hiddenFill>
            </a:ext>
          </a:extLst>
        </p:spPr>
      </p:pic>
      <p:sp>
        <p:nvSpPr>
          <p:cNvPr id="40963" name="Rectangle 3"/>
          <p:cNvSpPr>
            <a:spLocks noGrp="1" noChangeArrowheads="1"/>
          </p:cNvSpPr>
          <p:nvPr>
            <p:ph type="title"/>
          </p:nvPr>
        </p:nvSpPr>
        <p:spPr>
          <a:xfrm>
            <a:off x="457200" y="20638"/>
            <a:ext cx="8229600" cy="1143000"/>
          </a:xfrm>
        </p:spPr>
        <p:txBody>
          <a:bodyPr/>
          <a:lstStyle/>
          <a:p>
            <a:r>
              <a:rPr lang="en-US" altLang="en-US">
                <a:solidFill>
                  <a:schemeClr val="bg1"/>
                </a:solidFill>
              </a:rPr>
              <a:t>Crowfoot Cell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4130" name="Rectangle 2"/>
          <p:cNvSpPr>
            <a:spLocks noGrp="1" noChangeArrowheads="1"/>
          </p:cNvSpPr>
          <p:nvPr>
            <p:ph type="title"/>
          </p:nvPr>
        </p:nvSpPr>
        <p:spPr>
          <a:xfrm>
            <a:off x="698500" y="0"/>
            <a:ext cx="7772400" cy="1143000"/>
          </a:xfrm>
          <a:noFill/>
          <a:ln/>
        </p:spPr>
        <p:txBody>
          <a:bodyPr/>
          <a:lstStyle/>
          <a:p>
            <a:r>
              <a:rPr lang="en-US" altLang="en-US" sz="5400"/>
              <a:t>R</a:t>
            </a:r>
            <a:r>
              <a:rPr lang="en-US" altLang="en-US" sz="5400" baseline="-25000"/>
              <a:t>iso</a:t>
            </a:r>
            <a:r>
              <a:rPr lang="en-US" altLang="en-US" sz="5400"/>
              <a:t> vs dose</a:t>
            </a:r>
          </a:p>
        </p:txBody>
      </p:sp>
      <p:graphicFrame>
        <p:nvGraphicFramePr>
          <p:cNvPr id="2224131" name="Object 3"/>
          <p:cNvGraphicFramePr>
            <a:graphicFrameLocks noChangeAspect="1"/>
          </p:cNvGraphicFramePr>
          <p:nvPr>
            <p:extLst>
              <p:ext uri="{D42A27DB-BD31-4B8C-83A1-F6EECF244321}">
                <p14:modId xmlns:p14="http://schemas.microsoft.com/office/powerpoint/2010/main" val="643090369"/>
              </p:ext>
            </p:extLst>
          </p:nvPr>
        </p:nvGraphicFramePr>
        <p:xfrm>
          <a:off x="993775" y="835025"/>
          <a:ext cx="7464425" cy="5187950"/>
        </p:xfrm>
        <a:graphic>
          <a:graphicData uri="http://schemas.openxmlformats.org/presentationml/2006/ole">
            <mc:AlternateContent xmlns:mc="http://schemas.openxmlformats.org/markup-compatibility/2006">
              <mc:Choice xmlns:v="urn:schemas-microsoft-com:vml" Requires="v">
                <p:oleObj spid="_x0000_s800799" name="Chart" r:id="rId3" imgW="4876942" imgH="3390766" progId="MSGraph.Chart.8">
                  <p:embed followColorScheme="full"/>
                </p:oleObj>
              </mc:Choice>
              <mc:Fallback>
                <p:oleObj name="Chart" r:id="rId3" imgW="4876942" imgH="3390766" progId="MSGraph.Chart.8">
                  <p:embed followColorScheme="full"/>
                  <p:pic>
                    <p:nvPicPr>
                      <p:cNvPr id="0" name=""/>
                      <p:cNvPicPr>
                        <a:picLocks noChangeAspect="1" noChangeArrowheads="1"/>
                      </p:cNvPicPr>
                      <p:nvPr/>
                    </p:nvPicPr>
                    <p:blipFill>
                      <a:blip r:embed="rId4"/>
                      <a:srcRect/>
                      <a:stretch>
                        <a:fillRect/>
                      </a:stretch>
                    </p:blipFill>
                    <p:spPr bwMode="auto">
                      <a:xfrm>
                        <a:off x="993775" y="835025"/>
                        <a:ext cx="7464425" cy="518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24132" name="Text Box 4"/>
          <p:cNvSpPr txBox="1">
            <a:spLocks noChangeArrowheads="1"/>
          </p:cNvSpPr>
          <p:nvPr/>
        </p:nvSpPr>
        <p:spPr bwMode="auto">
          <a:xfrm rot="-5400000">
            <a:off x="179387" y="3048001"/>
            <a:ext cx="1222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solidFill>
                  <a:srgbClr val="000000"/>
                </a:solidFill>
              </a:rPr>
              <a:t>R</a:t>
            </a:r>
            <a:r>
              <a:rPr lang="en-US" altLang="en-US" sz="2400" baseline="-25000">
                <a:solidFill>
                  <a:srgbClr val="000000"/>
                </a:solidFill>
              </a:rPr>
              <a:t>iso</a:t>
            </a:r>
            <a:r>
              <a:rPr lang="en-US" altLang="en-US" sz="2400">
                <a:solidFill>
                  <a:srgbClr val="000000"/>
                </a:solidFill>
              </a:rPr>
              <a:t> (%)</a:t>
            </a:r>
            <a:endParaRPr lang="en-US" altLang="en-US" sz="2400" baseline="-25000">
              <a:solidFill>
                <a:srgbClr val="000000"/>
              </a:solidFill>
            </a:endParaRPr>
          </a:p>
        </p:txBody>
      </p:sp>
      <p:sp>
        <p:nvSpPr>
          <p:cNvPr id="2224133" name="Text Box 5"/>
          <p:cNvSpPr txBox="1">
            <a:spLocks noChangeArrowheads="1"/>
          </p:cNvSpPr>
          <p:nvPr/>
        </p:nvSpPr>
        <p:spPr bwMode="auto">
          <a:xfrm>
            <a:off x="3298825" y="5780088"/>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solidFill>
                  <a:srgbClr val="000000"/>
                </a:solidFill>
              </a:rPr>
              <a:t>change in dose (</a:t>
            </a:r>
            <a:r>
              <a:rPr lang="en-US" altLang="en-US" sz="2400">
                <a:solidFill>
                  <a:srgbClr val="000000"/>
                </a:solidFill>
                <a:cs typeface="Arial" pitchFamily="34" charset="0"/>
              </a:rPr>
              <a:t>MGy</a:t>
            </a:r>
            <a:r>
              <a:rPr lang="en-US" altLang="en-US" sz="2400">
                <a:solidFill>
                  <a:srgbClr val="000000"/>
                </a:solidFill>
                <a:cs typeface="Arial" pitchFamily="34" charset="0"/>
                <a:sym typeface="Symbol" pitchFamily="18" charset="2"/>
              </a:rPr>
              <a:t>)</a:t>
            </a:r>
          </a:p>
        </p:txBody>
      </p:sp>
      <p:sp>
        <p:nvSpPr>
          <p:cNvPr id="2224134" name="Rectangle 6"/>
          <p:cNvSpPr>
            <a:spLocks noChangeArrowheads="1"/>
          </p:cNvSpPr>
          <p:nvPr/>
        </p:nvSpPr>
        <p:spPr bwMode="auto">
          <a:xfrm>
            <a:off x="4479925" y="3246438"/>
            <a:ext cx="2274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solidFill>
                <a:srgbClr val="000000"/>
              </a:solidFill>
            </a:endParaRPr>
          </a:p>
        </p:txBody>
      </p:sp>
      <p:sp>
        <p:nvSpPr>
          <p:cNvPr id="2224135" name="Text Box 7"/>
          <p:cNvSpPr txBox="1">
            <a:spLocks noChangeArrowheads="1"/>
          </p:cNvSpPr>
          <p:nvPr/>
        </p:nvSpPr>
        <p:spPr bwMode="auto">
          <a:xfrm>
            <a:off x="1798638" y="6491288"/>
            <a:ext cx="7345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00"/>
                </a:solidFill>
              </a:rPr>
              <a:t>data taken from Banumathi, </a:t>
            </a:r>
            <a:r>
              <a:rPr lang="en-US" altLang="en-US" i="1">
                <a:solidFill>
                  <a:srgbClr val="000000"/>
                </a:solidFill>
              </a:rPr>
              <a:t>et al.</a:t>
            </a:r>
            <a:r>
              <a:rPr lang="en-US" altLang="en-US">
                <a:solidFill>
                  <a:srgbClr val="000000"/>
                </a:solidFill>
              </a:rPr>
              <a:t> (2004) </a:t>
            </a:r>
            <a:r>
              <a:rPr lang="en-US" altLang="en-US" i="1">
                <a:solidFill>
                  <a:srgbClr val="000000"/>
                </a:solidFill>
              </a:rPr>
              <a:t>Acta Cryst. D</a:t>
            </a:r>
            <a:r>
              <a:rPr lang="en-US" altLang="en-US">
                <a:solidFill>
                  <a:srgbClr val="000000"/>
                </a:solidFill>
              </a:rPr>
              <a:t> </a:t>
            </a:r>
            <a:r>
              <a:rPr lang="en-US" altLang="en-US" b="1">
                <a:solidFill>
                  <a:srgbClr val="000000"/>
                </a:solidFill>
              </a:rPr>
              <a:t>60</a:t>
            </a:r>
            <a:r>
              <a:rPr lang="en-US" altLang="en-US">
                <a:solidFill>
                  <a:srgbClr val="000000"/>
                </a:solidFill>
              </a:rPr>
              <a:t>, 1085-1093.</a:t>
            </a:r>
          </a:p>
        </p:txBody>
      </p:sp>
    </p:spTree>
    <p:extLst>
      <p:ext uri="{BB962C8B-B14F-4D97-AF65-F5344CB8AC3E}">
        <p14:creationId xmlns:p14="http://schemas.microsoft.com/office/powerpoint/2010/main" val="259875147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0638"/>
            <a:ext cx="8229600" cy="1143000"/>
          </a:xfrm>
        </p:spPr>
        <p:txBody>
          <a:bodyPr/>
          <a:lstStyle/>
          <a:p>
            <a:r>
              <a:rPr lang="en-US" altLang="en-US"/>
              <a:t>Crowfoot Cell</a:t>
            </a:r>
          </a:p>
        </p:txBody>
      </p:sp>
      <p:pic>
        <p:nvPicPr>
          <p:cNvPr id="4198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14545" t="23352" r="15297" b="5823"/>
          <a:stretch>
            <a:fillRect/>
          </a:stretch>
        </p:blipFill>
        <p:spPr>
          <a:xfrm>
            <a:off x="635000" y="1417638"/>
            <a:ext cx="7747000" cy="4300537"/>
          </a:xfrm>
        </p:spPr>
      </p:pic>
      <p:sp>
        <p:nvSpPr>
          <p:cNvPr id="41988" name="Text Box 4"/>
          <p:cNvSpPr txBox="1">
            <a:spLocks noChangeArrowheads="1"/>
          </p:cNvSpPr>
          <p:nvPr/>
        </p:nvSpPr>
        <p:spPr bwMode="auto">
          <a:xfrm>
            <a:off x="1089025" y="6200775"/>
            <a:ext cx="6738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J. D. Bernal and D. Crowfoot, </a:t>
            </a:r>
            <a:r>
              <a:rPr lang="en-US" altLang="en-US" i="1"/>
              <a:t>Nature (London) </a:t>
            </a:r>
            <a:r>
              <a:rPr lang="en-US" altLang="en-US" b="1"/>
              <a:t>133</a:t>
            </a:r>
            <a:r>
              <a:rPr lang="en-US" altLang="en-US"/>
              <a:t>, 794 (1934).</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4946" name="Group 2"/>
          <p:cNvGrpSpPr>
            <a:grpSpLocks/>
          </p:cNvGrpSpPr>
          <p:nvPr/>
        </p:nvGrpSpPr>
        <p:grpSpPr bwMode="auto">
          <a:xfrm flipH="1">
            <a:off x="1334124" y="-1227138"/>
            <a:ext cx="3957403" cy="9561513"/>
            <a:chOff x="1894" y="-773"/>
            <a:chExt cx="2781" cy="6023"/>
          </a:xfrm>
        </p:grpSpPr>
        <p:pic>
          <p:nvPicPr>
            <p:cNvPr id="31549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4061">
              <a:off x="2393" y="-362"/>
              <a:ext cx="1681" cy="5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54948" name="Rectangle 4"/>
            <p:cNvSpPr>
              <a:spLocks noChangeArrowheads="1"/>
            </p:cNvSpPr>
            <p:nvPr/>
          </p:nvSpPr>
          <p:spPr bwMode="auto">
            <a:xfrm>
              <a:off x="1894" y="-347"/>
              <a:ext cx="666" cy="379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prstClr val="black"/>
                </a:solidFill>
                <a:cs typeface="Arial" charset="0"/>
              </a:endParaRPr>
            </a:p>
          </p:txBody>
        </p:sp>
        <p:sp>
          <p:nvSpPr>
            <p:cNvPr id="3154949" name="Rectangle 5"/>
            <p:cNvSpPr>
              <a:spLocks noChangeArrowheads="1"/>
            </p:cNvSpPr>
            <p:nvPr/>
          </p:nvSpPr>
          <p:spPr bwMode="auto">
            <a:xfrm rot="284723">
              <a:off x="3852" y="1629"/>
              <a:ext cx="823" cy="33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prstClr val="black"/>
                </a:solidFill>
                <a:cs typeface="Arial" charset="0"/>
              </a:endParaRPr>
            </a:p>
          </p:txBody>
        </p:sp>
        <p:sp>
          <p:nvSpPr>
            <p:cNvPr id="3154950" name="Rectangle 6"/>
            <p:cNvSpPr>
              <a:spLocks noChangeArrowheads="1"/>
            </p:cNvSpPr>
            <p:nvPr/>
          </p:nvSpPr>
          <p:spPr bwMode="auto">
            <a:xfrm rot="-1566722">
              <a:off x="2458" y="3251"/>
              <a:ext cx="547" cy="1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prstClr val="black"/>
                </a:solidFill>
                <a:cs typeface="Arial" charset="0"/>
              </a:endParaRPr>
            </a:p>
          </p:txBody>
        </p:sp>
        <p:sp>
          <p:nvSpPr>
            <p:cNvPr id="3154951" name="Rectangle 7"/>
            <p:cNvSpPr>
              <a:spLocks noChangeArrowheads="1"/>
            </p:cNvSpPr>
            <p:nvPr/>
          </p:nvSpPr>
          <p:spPr bwMode="auto">
            <a:xfrm rot="-2115212">
              <a:off x="3215" y="-773"/>
              <a:ext cx="650" cy="15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prstClr val="black"/>
                </a:solidFill>
                <a:cs typeface="Arial" charset="0"/>
              </a:endParaRPr>
            </a:p>
          </p:txBody>
        </p:sp>
      </p:grpSp>
      <p:sp>
        <p:nvSpPr>
          <p:cNvPr id="3154964" name="Rectangle 20"/>
          <p:cNvSpPr>
            <a:spLocks noChangeArrowheads="1"/>
          </p:cNvSpPr>
          <p:nvPr/>
        </p:nvSpPr>
        <p:spPr bwMode="auto">
          <a:xfrm flipH="1">
            <a:off x="866775" y="2057400"/>
            <a:ext cx="381000" cy="3810000"/>
          </a:xfrm>
          <a:prstGeom prst="rect">
            <a:avLst/>
          </a:prstGeom>
          <a:solidFill>
            <a:srgbClr val="CC66FF">
              <a:alpha val="50000"/>
            </a:srgbClr>
          </a:solidFill>
          <a:ln w="9525">
            <a:miter lim="800000"/>
            <a:headEnd/>
            <a:tailEnd/>
          </a:ln>
          <a:effectLst/>
          <a:scene3d>
            <a:camera prst="legacyObliqueTopLeft">
              <a:rot lat="21299999" lon="2400000" rev="0"/>
            </a:camera>
            <a:lightRig rig="legacyFlat3" dir="t"/>
          </a:scene3d>
          <a:sp3d extrusionH="430200" prstMaterial="legacyMatte">
            <a:bevelT w="13500" h="13500" prst="angle"/>
            <a:bevelB w="13500" h="13500" prst="angle"/>
            <a:extrusionClr>
              <a:srgbClr val="CC66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auto">
              <a:spcBef>
                <a:spcPts val="0"/>
              </a:spcBef>
              <a:spcAft>
                <a:spcPts val="0"/>
              </a:spcAft>
            </a:pPr>
            <a:endParaRPr lang="en-US" dirty="0">
              <a:solidFill>
                <a:prstClr val="black"/>
              </a:solidFill>
              <a:cs typeface="Arial" charset="0"/>
            </a:endParaRPr>
          </a:p>
        </p:txBody>
      </p:sp>
      <p:sp>
        <p:nvSpPr>
          <p:cNvPr id="3154952" name="AutoShape 8"/>
          <p:cNvSpPr>
            <a:spLocks noChangeArrowheads="1"/>
          </p:cNvSpPr>
          <p:nvPr/>
        </p:nvSpPr>
        <p:spPr bwMode="auto">
          <a:xfrm rot="20618651" flipH="1" flipV="1">
            <a:off x="4524375" y="3276600"/>
            <a:ext cx="914400" cy="914400"/>
          </a:xfrm>
          <a:prstGeom prst="rtTriangl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prstClr val="black"/>
              </a:solidFill>
              <a:cs typeface="Arial" charset="0"/>
            </a:endParaRPr>
          </a:p>
        </p:txBody>
      </p:sp>
      <p:sp>
        <p:nvSpPr>
          <p:cNvPr id="3154953" name="Rectangle 9"/>
          <p:cNvSpPr>
            <a:spLocks noChangeArrowheads="1"/>
          </p:cNvSpPr>
          <p:nvPr/>
        </p:nvSpPr>
        <p:spPr bwMode="auto">
          <a:xfrm rot="20691244">
            <a:off x="4802187" y="3535363"/>
            <a:ext cx="8636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prstClr val="black"/>
              </a:solidFill>
              <a:cs typeface="Arial" charset="0"/>
            </a:endParaRPr>
          </a:p>
        </p:txBody>
      </p:sp>
      <p:sp>
        <p:nvSpPr>
          <p:cNvPr id="3154955" name="AutoShape 11"/>
          <p:cNvSpPr>
            <a:spLocks noChangeArrowheads="1"/>
          </p:cNvSpPr>
          <p:nvPr/>
        </p:nvSpPr>
        <p:spPr bwMode="auto">
          <a:xfrm rot="16200000" flipH="1">
            <a:off x="6391275" y="2324100"/>
            <a:ext cx="1524000" cy="2667000"/>
          </a:xfrm>
          <a:prstGeom prst="can">
            <a:avLst>
              <a:gd name="adj" fmla="val 16341"/>
            </a:avLst>
          </a:prstGeom>
          <a:solidFill>
            <a:srgbClr val="008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prstClr val="black"/>
              </a:solidFill>
              <a:cs typeface="Arial" charset="0"/>
            </a:endParaRPr>
          </a:p>
        </p:txBody>
      </p:sp>
      <p:sp>
        <p:nvSpPr>
          <p:cNvPr id="3154956" name="AutoShape 12"/>
          <p:cNvSpPr>
            <a:spLocks noChangeArrowheads="1"/>
          </p:cNvSpPr>
          <p:nvPr/>
        </p:nvSpPr>
        <p:spPr bwMode="auto">
          <a:xfrm rot="5400000" flipH="1">
            <a:off x="1321593" y="3305969"/>
            <a:ext cx="242888" cy="762000"/>
          </a:xfrm>
          <a:prstGeom prst="can">
            <a:avLst>
              <a:gd name="adj" fmla="val 29296"/>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prstClr val="black"/>
              </a:solidFill>
              <a:cs typeface="Arial" charset="0"/>
            </a:endParaRPr>
          </a:p>
        </p:txBody>
      </p:sp>
      <p:sp>
        <p:nvSpPr>
          <p:cNvPr id="3154957" name="Rectangle 13"/>
          <p:cNvSpPr>
            <a:spLocks noChangeArrowheads="1"/>
          </p:cNvSpPr>
          <p:nvPr/>
        </p:nvSpPr>
        <p:spPr bwMode="auto">
          <a:xfrm>
            <a:off x="5895975" y="3657600"/>
            <a:ext cx="76200" cy="76200"/>
          </a:xfrm>
          <a:prstGeom prst="rect">
            <a:avLst/>
          </a:prstGeom>
          <a:solidFill>
            <a:schemeClr val="tx2"/>
          </a:soli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prstClr val="black"/>
              </a:solidFill>
              <a:cs typeface="Arial" charset="0"/>
            </a:endParaRPr>
          </a:p>
        </p:txBody>
      </p:sp>
      <p:sp>
        <p:nvSpPr>
          <p:cNvPr id="3154958" name="Text Box 14"/>
          <p:cNvSpPr txBox="1">
            <a:spLocks noChangeArrowheads="1"/>
          </p:cNvSpPr>
          <p:nvPr/>
        </p:nvSpPr>
        <p:spPr bwMode="auto">
          <a:xfrm>
            <a:off x="6581775" y="3429000"/>
            <a:ext cx="11699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US" altLang="en-US" sz="2400" dirty="0">
                <a:solidFill>
                  <a:prstClr val="black"/>
                </a:solidFill>
                <a:cs typeface="Arial" charset="0"/>
              </a:rPr>
              <a:t>pinhole</a:t>
            </a:r>
          </a:p>
        </p:txBody>
      </p:sp>
      <p:sp>
        <p:nvSpPr>
          <p:cNvPr id="3154959" name="Text Box 15"/>
          <p:cNvSpPr txBox="1">
            <a:spLocks noChangeArrowheads="1"/>
          </p:cNvSpPr>
          <p:nvPr/>
        </p:nvSpPr>
        <p:spPr bwMode="auto">
          <a:xfrm rot="20682600">
            <a:off x="4538662" y="2747963"/>
            <a:ext cx="9810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US" altLang="en-US" sz="2400" dirty="0">
                <a:solidFill>
                  <a:prstClr val="black"/>
                </a:solidFill>
                <a:cs typeface="Arial" charset="0"/>
              </a:rPr>
              <a:t>mirror</a:t>
            </a:r>
          </a:p>
        </p:txBody>
      </p:sp>
      <p:sp>
        <p:nvSpPr>
          <p:cNvPr id="3154960" name="Line 16"/>
          <p:cNvSpPr>
            <a:spLocks noChangeShapeType="1"/>
          </p:cNvSpPr>
          <p:nvPr/>
        </p:nvSpPr>
        <p:spPr bwMode="auto">
          <a:xfrm flipV="1">
            <a:off x="3609975" y="3429000"/>
            <a:ext cx="838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prstClr val="black"/>
              </a:solidFill>
              <a:cs typeface="Arial" charset="0"/>
            </a:endParaRPr>
          </a:p>
        </p:txBody>
      </p:sp>
      <p:sp>
        <p:nvSpPr>
          <p:cNvPr id="3154961" name="Line 17"/>
          <p:cNvSpPr>
            <a:spLocks noChangeShapeType="1"/>
          </p:cNvSpPr>
          <p:nvPr/>
        </p:nvSpPr>
        <p:spPr bwMode="auto">
          <a:xfrm flipV="1">
            <a:off x="3609975" y="3581400"/>
            <a:ext cx="1081087" cy="10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prstClr val="black"/>
              </a:solidFill>
              <a:cs typeface="Arial" charset="0"/>
            </a:endParaRPr>
          </a:p>
        </p:txBody>
      </p:sp>
      <p:sp>
        <p:nvSpPr>
          <p:cNvPr id="3154962" name="Line 18"/>
          <p:cNvSpPr>
            <a:spLocks noChangeShapeType="1"/>
          </p:cNvSpPr>
          <p:nvPr/>
        </p:nvSpPr>
        <p:spPr bwMode="auto">
          <a:xfrm>
            <a:off x="4829175" y="3810000"/>
            <a:ext cx="954087" cy="149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prstClr val="black"/>
              </a:solidFill>
              <a:cs typeface="Arial" charset="0"/>
            </a:endParaRPr>
          </a:p>
        </p:txBody>
      </p:sp>
      <p:sp>
        <p:nvSpPr>
          <p:cNvPr id="3154963" name="Rectangle 19"/>
          <p:cNvSpPr>
            <a:spLocks noChangeArrowheads="1"/>
          </p:cNvSpPr>
          <p:nvPr/>
        </p:nvSpPr>
        <p:spPr bwMode="auto">
          <a:xfrm>
            <a:off x="3194050" y="3657600"/>
            <a:ext cx="2778125" cy="76200"/>
          </a:xfrm>
          <a:prstGeom prst="rect">
            <a:avLst/>
          </a:prstGeom>
          <a:solidFill>
            <a:srgbClr val="669900"/>
          </a:soli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prstClr val="black"/>
              </a:solidFill>
              <a:cs typeface="Arial" charset="0"/>
            </a:endParaRPr>
          </a:p>
        </p:txBody>
      </p:sp>
      <p:sp>
        <p:nvSpPr>
          <p:cNvPr id="3154965" name="Rectangle 21"/>
          <p:cNvSpPr>
            <a:spLocks noChangeArrowheads="1"/>
          </p:cNvSpPr>
          <p:nvPr/>
        </p:nvSpPr>
        <p:spPr bwMode="auto">
          <a:xfrm rot="1620533">
            <a:off x="157162" y="2540000"/>
            <a:ext cx="2316163" cy="68263"/>
          </a:xfrm>
          <a:prstGeom prst="rect">
            <a:avLst/>
          </a:prstGeom>
          <a:solidFill>
            <a:srgbClr val="669900">
              <a:alpha val="50000"/>
            </a:srgbClr>
          </a:soli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prstClr val="black"/>
              </a:solidFill>
              <a:cs typeface="Arial" charset="0"/>
            </a:endParaRPr>
          </a:p>
        </p:txBody>
      </p:sp>
      <p:sp>
        <p:nvSpPr>
          <p:cNvPr id="3154966" name="Rectangle 22"/>
          <p:cNvSpPr>
            <a:spLocks noChangeArrowheads="1"/>
          </p:cNvSpPr>
          <p:nvPr/>
        </p:nvSpPr>
        <p:spPr bwMode="auto">
          <a:xfrm>
            <a:off x="1781175" y="3657600"/>
            <a:ext cx="631825" cy="61913"/>
          </a:xfrm>
          <a:prstGeom prst="rect">
            <a:avLst/>
          </a:prstGeom>
          <a:solidFill>
            <a:srgbClr val="669900"/>
          </a:soli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prstClr val="black"/>
              </a:solidFill>
              <a:cs typeface="Arial" charset="0"/>
            </a:endParaRPr>
          </a:p>
        </p:txBody>
      </p:sp>
      <p:sp>
        <p:nvSpPr>
          <p:cNvPr id="3154967" name="Rectangle 23"/>
          <p:cNvSpPr>
            <a:spLocks noChangeArrowheads="1"/>
          </p:cNvSpPr>
          <p:nvPr/>
        </p:nvSpPr>
        <p:spPr bwMode="auto">
          <a:xfrm rot="19979467" flipV="1">
            <a:off x="152400" y="4754563"/>
            <a:ext cx="2430462" cy="66675"/>
          </a:xfrm>
          <a:prstGeom prst="rect">
            <a:avLst/>
          </a:prstGeom>
          <a:solidFill>
            <a:srgbClr val="669900">
              <a:alpha val="50000"/>
            </a:srgbClr>
          </a:soli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prstClr val="black"/>
              </a:solidFill>
              <a:cs typeface="Arial" charset="0"/>
            </a:endParaRPr>
          </a:p>
        </p:txBody>
      </p:sp>
      <p:sp>
        <p:nvSpPr>
          <p:cNvPr id="3154968" name="AutoShape 24"/>
          <p:cNvSpPr>
            <a:spLocks noChangeArrowheads="1"/>
          </p:cNvSpPr>
          <p:nvPr/>
        </p:nvSpPr>
        <p:spPr bwMode="auto">
          <a:xfrm rot="19949778" flipH="1">
            <a:off x="5095875" y="4900613"/>
            <a:ext cx="2684462" cy="3117850"/>
          </a:xfrm>
          <a:prstGeom prst="can">
            <a:avLst>
              <a:gd name="adj" fmla="val 5264"/>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prstClr val="black"/>
              </a:solidFill>
              <a:cs typeface="Arial" charset="0"/>
            </a:endParaRPr>
          </a:p>
        </p:txBody>
      </p:sp>
      <p:sp>
        <p:nvSpPr>
          <p:cNvPr id="3154969" name="Line 25"/>
          <p:cNvSpPr>
            <a:spLocks noChangeShapeType="1"/>
          </p:cNvSpPr>
          <p:nvPr/>
        </p:nvSpPr>
        <p:spPr bwMode="auto">
          <a:xfrm rot="19949778" flipV="1">
            <a:off x="4386262" y="3424238"/>
            <a:ext cx="566738" cy="2043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prstClr val="black"/>
              </a:solidFill>
              <a:cs typeface="Arial" charset="0"/>
            </a:endParaRPr>
          </a:p>
        </p:txBody>
      </p:sp>
      <p:sp>
        <p:nvSpPr>
          <p:cNvPr id="3154970" name="Text Box 26"/>
          <p:cNvSpPr txBox="1">
            <a:spLocks noChangeArrowheads="1"/>
          </p:cNvSpPr>
          <p:nvPr/>
        </p:nvSpPr>
        <p:spPr bwMode="auto">
          <a:xfrm rot="19917014">
            <a:off x="5268912" y="5540375"/>
            <a:ext cx="174466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en-US" altLang="en-US" sz="2400" dirty="0">
                <a:solidFill>
                  <a:prstClr val="black"/>
                </a:solidFill>
                <a:cs typeface="Arial" charset="0"/>
              </a:rPr>
              <a:t>microscope</a:t>
            </a:r>
          </a:p>
        </p:txBody>
      </p:sp>
      <p:sp>
        <p:nvSpPr>
          <p:cNvPr id="28" name="Text Box 15"/>
          <p:cNvSpPr txBox="1">
            <a:spLocks noChangeArrowheads="1"/>
          </p:cNvSpPr>
          <p:nvPr/>
        </p:nvSpPr>
        <p:spPr bwMode="auto">
          <a:xfrm>
            <a:off x="4474646" y="650245"/>
            <a:ext cx="2034531"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altLang="en-US" sz="2400" dirty="0" smtClean="0">
                <a:solidFill>
                  <a:prstClr val="black"/>
                </a:solidFill>
                <a:cs typeface="Arial" charset="0"/>
              </a:rPr>
              <a:t>SBS</a:t>
            </a:r>
          </a:p>
          <a:p>
            <a:pPr fontAlgn="auto">
              <a:spcBef>
                <a:spcPts val="0"/>
              </a:spcBef>
              <a:spcAft>
                <a:spcPts val="0"/>
              </a:spcAft>
            </a:pPr>
            <a:r>
              <a:rPr lang="en-US" altLang="en-US" sz="2400" dirty="0">
                <a:solidFill>
                  <a:prstClr val="black"/>
                </a:solidFill>
                <a:cs typeface="Arial" charset="0"/>
              </a:rPr>
              <a:t>f</a:t>
            </a:r>
            <a:r>
              <a:rPr lang="en-US" altLang="en-US" sz="2400" dirty="0" smtClean="0">
                <a:solidFill>
                  <a:prstClr val="black"/>
                </a:solidFill>
                <a:cs typeface="Arial" charset="0"/>
              </a:rPr>
              <a:t>ormat</a:t>
            </a:r>
          </a:p>
          <a:p>
            <a:pPr fontAlgn="auto">
              <a:spcBef>
                <a:spcPts val="0"/>
              </a:spcBef>
              <a:spcAft>
                <a:spcPts val="0"/>
              </a:spcAft>
            </a:pPr>
            <a:r>
              <a:rPr lang="en-US" altLang="en-US" sz="2400" dirty="0" smtClean="0">
                <a:solidFill>
                  <a:prstClr val="black"/>
                </a:solidFill>
                <a:cs typeface="Arial" charset="0"/>
              </a:rPr>
              <a:t>crystallization</a:t>
            </a:r>
          </a:p>
          <a:p>
            <a:pPr fontAlgn="auto">
              <a:spcBef>
                <a:spcPts val="0"/>
              </a:spcBef>
              <a:spcAft>
                <a:spcPts val="0"/>
              </a:spcAft>
            </a:pPr>
            <a:r>
              <a:rPr lang="en-US" altLang="en-US" sz="2400" dirty="0" smtClean="0">
                <a:solidFill>
                  <a:prstClr val="black"/>
                </a:solidFill>
                <a:cs typeface="Arial" charset="0"/>
              </a:rPr>
              <a:t>tray</a:t>
            </a:r>
            <a:endParaRPr lang="en-US" altLang="en-US" sz="2400" dirty="0">
              <a:solidFill>
                <a:prstClr val="black"/>
              </a:solidFill>
              <a:cs typeface="Arial" charset="0"/>
            </a:endParaRPr>
          </a:p>
        </p:txBody>
      </p:sp>
    </p:spTree>
    <p:extLst>
      <p:ext uri="{BB962C8B-B14F-4D97-AF65-F5344CB8AC3E}">
        <p14:creationId xmlns:p14="http://schemas.microsoft.com/office/powerpoint/2010/main" val="157797960"/>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Plate goniometers</a:t>
            </a:r>
          </a:p>
        </p:txBody>
      </p:sp>
      <p:sp>
        <p:nvSpPr>
          <p:cNvPr id="44035" name="Rectangle 3"/>
          <p:cNvSpPr>
            <a:spLocks noChangeArrowheads="1"/>
          </p:cNvSpPr>
          <p:nvPr/>
        </p:nvSpPr>
        <p:spPr bwMode="auto">
          <a:xfrm>
            <a:off x="447992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44036" name="Picture 4" descr="DSC054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DSC054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88"/>
            <a:ext cx="457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en-US" altLang="en-US"/>
          </a:p>
        </p:txBody>
      </p:sp>
      <p:pic>
        <p:nvPicPr>
          <p:cNvPr id="47107" name="Picture 3" descr="DSC0056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0" y="0"/>
            <a:ext cx="9144000" cy="6858000"/>
          </a:xfrm>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en-US" altLang="en-US"/>
          </a:p>
        </p:txBody>
      </p:sp>
      <p:sp>
        <p:nvSpPr>
          <p:cNvPr id="49155" name="Rectangle 3"/>
          <p:cNvSpPr>
            <a:spLocks noGrp="1" noChangeArrowheads="1"/>
          </p:cNvSpPr>
          <p:nvPr>
            <p:ph type="body" idx="1"/>
          </p:nvPr>
        </p:nvSpPr>
        <p:spPr/>
        <p:txBody>
          <a:bodyPr/>
          <a:lstStyle/>
          <a:p>
            <a:endParaRPr lang="en-US" altLang="en-US"/>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7624762" y="2780552"/>
            <a:ext cx="1012037" cy="246018"/>
          </a:xfrm>
          <a:custGeom>
            <a:avLst/>
            <a:gdLst>
              <a:gd name="connsiteX0" fmla="*/ 563292 w 1108969"/>
              <a:gd name="connsiteY0" fmla="*/ 0 h 403755"/>
              <a:gd name="connsiteX1" fmla="*/ 772842 w 1108969"/>
              <a:gd name="connsiteY1" fmla="*/ 30956 h 403755"/>
              <a:gd name="connsiteX2" fmla="*/ 984773 w 1108969"/>
              <a:gd name="connsiteY2" fmla="*/ 138113 h 403755"/>
              <a:gd name="connsiteX3" fmla="*/ 1068117 w 1108969"/>
              <a:gd name="connsiteY3" fmla="*/ 304800 h 403755"/>
              <a:gd name="connsiteX4" fmla="*/ 1068117 w 1108969"/>
              <a:gd name="connsiteY4" fmla="*/ 395288 h 403755"/>
              <a:gd name="connsiteX5" fmla="*/ 560911 w 1108969"/>
              <a:gd name="connsiteY5" fmla="*/ 397669 h 403755"/>
              <a:gd name="connsiteX6" fmla="*/ 34654 w 1108969"/>
              <a:gd name="connsiteY6" fmla="*/ 397669 h 403755"/>
              <a:gd name="connsiteX7" fmla="*/ 56086 w 1108969"/>
              <a:gd name="connsiteY7" fmla="*/ 316706 h 403755"/>
              <a:gd name="connsiteX8" fmla="*/ 103711 w 1108969"/>
              <a:gd name="connsiteY8" fmla="*/ 183356 h 403755"/>
              <a:gd name="connsiteX9" fmla="*/ 277542 w 1108969"/>
              <a:gd name="connsiteY9" fmla="*/ 54769 h 403755"/>
              <a:gd name="connsiteX10" fmla="*/ 446611 w 1108969"/>
              <a:gd name="connsiteY10" fmla="*/ 9525 h 403755"/>
              <a:gd name="connsiteX0" fmla="*/ 563292 w 1108969"/>
              <a:gd name="connsiteY0" fmla="*/ 0 h 403755"/>
              <a:gd name="connsiteX1" fmla="*/ 772842 w 1108969"/>
              <a:gd name="connsiteY1" fmla="*/ 30956 h 403755"/>
              <a:gd name="connsiteX2" fmla="*/ 984773 w 1108969"/>
              <a:gd name="connsiteY2" fmla="*/ 138113 h 403755"/>
              <a:gd name="connsiteX3" fmla="*/ 1068117 w 1108969"/>
              <a:gd name="connsiteY3" fmla="*/ 304800 h 403755"/>
              <a:gd name="connsiteX4" fmla="*/ 1068117 w 1108969"/>
              <a:gd name="connsiteY4" fmla="*/ 395288 h 403755"/>
              <a:gd name="connsiteX5" fmla="*/ 560911 w 1108969"/>
              <a:gd name="connsiteY5" fmla="*/ 397669 h 403755"/>
              <a:gd name="connsiteX6" fmla="*/ 34654 w 1108969"/>
              <a:gd name="connsiteY6" fmla="*/ 397669 h 403755"/>
              <a:gd name="connsiteX7" fmla="*/ 56086 w 1108969"/>
              <a:gd name="connsiteY7" fmla="*/ 316706 h 403755"/>
              <a:gd name="connsiteX8" fmla="*/ 103711 w 1108969"/>
              <a:gd name="connsiteY8" fmla="*/ 183356 h 403755"/>
              <a:gd name="connsiteX9" fmla="*/ 277542 w 1108969"/>
              <a:gd name="connsiteY9" fmla="*/ 54769 h 403755"/>
              <a:gd name="connsiteX10" fmla="*/ 446611 w 1108969"/>
              <a:gd name="connsiteY10" fmla="*/ 9525 h 403755"/>
              <a:gd name="connsiteX11" fmla="*/ 563292 w 1108969"/>
              <a:gd name="connsiteY11" fmla="*/ 0 h 403755"/>
              <a:gd name="connsiteX0" fmla="*/ 563292 w 1074034"/>
              <a:gd name="connsiteY0" fmla="*/ 0 h 449358"/>
              <a:gd name="connsiteX1" fmla="*/ 772842 w 1074034"/>
              <a:gd name="connsiteY1" fmla="*/ 30956 h 449358"/>
              <a:gd name="connsiteX2" fmla="*/ 984773 w 1074034"/>
              <a:gd name="connsiteY2" fmla="*/ 138113 h 449358"/>
              <a:gd name="connsiteX3" fmla="*/ 1068117 w 1074034"/>
              <a:gd name="connsiteY3" fmla="*/ 304800 h 449358"/>
              <a:gd name="connsiteX4" fmla="*/ 1068117 w 1074034"/>
              <a:gd name="connsiteY4" fmla="*/ 395288 h 449358"/>
              <a:gd name="connsiteX5" fmla="*/ 560911 w 1074034"/>
              <a:gd name="connsiteY5" fmla="*/ 397669 h 449358"/>
              <a:gd name="connsiteX6" fmla="*/ 34654 w 1074034"/>
              <a:gd name="connsiteY6" fmla="*/ 397669 h 449358"/>
              <a:gd name="connsiteX7" fmla="*/ 56086 w 1074034"/>
              <a:gd name="connsiteY7" fmla="*/ 316706 h 449358"/>
              <a:gd name="connsiteX8" fmla="*/ 103711 w 1074034"/>
              <a:gd name="connsiteY8" fmla="*/ 183356 h 449358"/>
              <a:gd name="connsiteX9" fmla="*/ 277542 w 1074034"/>
              <a:gd name="connsiteY9" fmla="*/ 54769 h 449358"/>
              <a:gd name="connsiteX10" fmla="*/ 446611 w 1074034"/>
              <a:gd name="connsiteY10" fmla="*/ 9525 h 449358"/>
              <a:gd name="connsiteX11" fmla="*/ 563292 w 1074034"/>
              <a:gd name="connsiteY11" fmla="*/ 0 h 449358"/>
              <a:gd name="connsiteX0" fmla="*/ 563292 w 1123729"/>
              <a:gd name="connsiteY0" fmla="*/ 0 h 403755"/>
              <a:gd name="connsiteX1" fmla="*/ 772842 w 1123729"/>
              <a:gd name="connsiteY1" fmla="*/ 30956 h 403755"/>
              <a:gd name="connsiteX2" fmla="*/ 984773 w 1123729"/>
              <a:gd name="connsiteY2" fmla="*/ 138113 h 403755"/>
              <a:gd name="connsiteX3" fmla="*/ 1068117 w 1123729"/>
              <a:gd name="connsiteY3" fmla="*/ 304800 h 403755"/>
              <a:gd name="connsiteX4" fmla="*/ 1068117 w 1123729"/>
              <a:gd name="connsiteY4" fmla="*/ 395288 h 403755"/>
              <a:gd name="connsiteX5" fmla="*/ 560911 w 1123729"/>
              <a:gd name="connsiteY5" fmla="*/ 397669 h 403755"/>
              <a:gd name="connsiteX6" fmla="*/ 34654 w 1123729"/>
              <a:gd name="connsiteY6" fmla="*/ 397669 h 403755"/>
              <a:gd name="connsiteX7" fmla="*/ 56086 w 1123729"/>
              <a:gd name="connsiteY7" fmla="*/ 316706 h 403755"/>
              <a:gd name="connsiteX8" fmla="*/ 103711 w 1123729"/>
              <a:gd name="connsiteY8" fmla="*/ 183356 h 403755"/>
              <a:gd name="connsiteX9" fmla="*/ 277542 w 1123729"/>
              <a:gd name="connsiteY9" fmla="*/ 54769 h 403755"/>
              <a:gd name="connsiteX10" fmla="*/ 446611 w 1123729"/>
              <a:gd name="connsiteY10" fmla="*/ 9525 h 403755"/>
              <a:gd name="connsiteX11" fmla="*/ 563292 w 1123729"/>
              <a:gd name="connsiteY11" fmla="*/ 0 h 403755"/>
              <a:gd name="connsiteX0" fmla="*/ 563292 w 1123729"/>
              <a:gd name="connsiteY0" fmla="*/ 0 h 403755"/>
              <a:gd name="connsiteX1" fmla="*/ 772842 w 1123729"/>
              <a:gd name="connsiteY1" fmla="*/ 30956 h 403755"/>
              <a:gd name="connsiteX2" fmla="*/ 984773 w 1123729"/>
              <a:gd name="connsiteY2" fmla="*/ 138113 h 403755"/>
              <a:gd name="connsiteX3" fmla="*/ 1068117 w 1123729"/>
              <a:gd name="connsiteY3" fmla="*/ 304800 h 403755"/>
              <a:gd name="connsiteX4" fmla="*/ 1068117 w 1123729"/>
              <a:gd name="connsiteY4" fmla="*/ 395288 h 403755"/>
              <a:gd name="connsiteX5" fmla="*/ 560911 w 1123729"/>
              <a:gd name="connsiteY5" fmla="*/ 397669 h 403755"/>
              <a:gd name="connsiteX6" fmla="*/ 34654 w 1123729"/>
              <a:gd name="connsiteY6" fmla="*/ 397669 h 403755"/>
              <a:gd name="connsiteX7" fmla="*/ 56086 w 1123729"/>
              <a:gd name="connsiteY7" fmla="*/ 316706 h 403755"/>
              <a:gd name="connsiteX8" fmla="*/ 103711 w 1123729"/>
              <a:gd name="connsiteY8" fmla="*/ 183356 h 403755"/>
              <a:gd name="connsiteX9" fmla="*/ 277542 w 1123729"/>
              <a:gd name="connsiteY9" fmla="*/ 54769 h 403755"/>
              <a:gd name="connsiteX10" fmla="*/ 446611 w 1123729"/>
              <a:gd name="connsiteY10" fmla="*/ 9525 h 403755"/>
              <a:gd name="connsiteX11" fmla="*/ 563292 w 1123729"/>
              <a:gd name="connsiteY11" fmla="*/ 0 h 403755"/>
              <a:gd name="connsiteX0" fmla="*/ 563292 w 1072490"/>
              <a:gd name="connsiteY0" fmla="*/ 0 h 403755"/>
              <a:gd name="connsiteX1" fmla="*/ 772842 w 1072490"/>
              <a:gd name="connsiteY1" fmla="*/ 30956 h 403755"/>
              <a:gd name="connsiteX2" fmla="*/ 984773 w 1072490"/>
              <a:gd name="connsiteY2" fmla="*/ 138113 h 403755"/>
              <a:gd name="connsiteX3" fmla="*/ 1068117 w 1072490"/>
              <a:gd name="connsiteY3" fmla="*/ 304800 h 403755"/>
              <a:gd name="connsiteX4" fmla="*/ 1068117 w 1072490"/>
              <a:gd name="connsiteY4" fmla="*/ 395288 h 403755"/>
              <a:gd name="connsiteX5" fmla="*/ 560911 w 1072490"/>
              <a:gd name="connsiteY5" fmla="*/ 397669 h 403755"/>
              <a:gd name="connsiteX6" fmla="*/ 34654 w 1072490"/>
              <a:gd name="connsiteY6" fmla="*/ 397669 h 403755"/>
              <a:gd name="connsiteX7" fmla="*/ 56086 w 1072490"/>
              <a:gd name="connsiteY7" fmla="*/ 316706 h 403755"/>
              <a:gd name="connsiteX8" fmla="*/ 103711 w 1072490"/>
              <a:gd name="connsiteY8" fmla="*/ 183356 h 403755"/>
              <a:gd name="connsiteX9" fmla="*/ 277542 w 1072490"/>
              <a:gd name="connsiteY9" fmla="*/ 54769 h 403755"/>
              <a:gd name="connsiteX10" fmla="*/ 446611 w 1072490"/>
              <a:gd name="connsiteY10" fmla="*/ 9525 h 403755"/>
              <a:gd name="connsiteX11" fmla="*/ 563292 w 1072490"/>
              <a:gd name="connsiteY11" fmla="*/ 0 h 403755"/>
              <a:gd name="connsiteX0" fmla="*/ 563292 w 1091861"/>
              <a:gd name="connsiteY0" fmla="*/ 0 h 403755"/>
              <a:gd name="connsiteX1" fmla="*/ 772842 w 1091861"/>
              <a:gd name="connsiteY1" fmla="*/ 30956 h 403755"/>
              <a:gd name="connsiteX2" fmla="*/ 984773 w 1091861"/>
              <a:gd name="connsiteY2" fmla="*/ 138113 h 403755"/>
              <a:gd name="connsiteX3" fmla="*/ 1068117 w 1091861"/>
              <a:gd name="connsiteY3" fmla="*/ 395288 h 403755"/>
              <a:gd name="connsiteX4" fmla="*/ 560911 w 1091861"/>
              <a:gd name="connsiteY4" fmla="*/ 397669 h 403755"/>
              <a:gd name="connsiteX5" fmla="*/ 34654 w 1091861"/>
              <a:gd name="connsiteY5" fmla="*/ 397669 h 403755"/>
              <a:gd name="connsiteX6" fmla="*/ 56086 w 1091861"/>
              <a:gd name="connsiteY6" fmla="*/ 316706 h 403755"/>
              <a:gd name="connsiteX7" fmla="*/ 103711 w 1091861"/>
              <a:gd name="connsiteY7" fmla="*/ 183356 h 403755"/>
              <a:gd name="connsiteX8" fmla="*/ 277542 w 1091861"/>
              <a:gd name="connsiteY8" fmla="*/ 54769 h 403755"/>
              <a:gd name="connsiteX9" fmla="*/ 446611 w 1091861"/>
              <a:gd name="connsiteY9" fmla="*/ 9525 h 403755"/>
              <a:gd name="connsiteX10" fmla="*/ 563292 w 1091861"/>
              <a:gd name="connsiteY10" fmla="*/ 0 h 403755"/>
              <a:gd name="connsiteX0" fmla="*/ 563292 w 1068167"/>
              <a:gd name="connsiteY0" fmla="*/ 0 h 403755"/>
              <a:gd name="connsiteX1" fmla="*/ 772842 w 1068167"/>
              <a:gd name="connsiteY1" fmla="*/ 30956 h 403755"/>
              <a:gd name="connsiteX2" fmla="*/ 984773 w 1068167"/>
              <a:gd name="connsiteY2" fmla="*/ 138113 h 403755"/>
              <a:gd name="connsiteX3" fmla="*/ 1068117 w 1068167"/>
              <a:gd name="connsiteY3" fmla="*/ 395288 h 403755"/>
              <a:gd name="connsiteX4" fmla="*/ 560911 w 1068167"/>
              <a:gd name="connsiteY4" fmla="*/ 397669 h 403755"/>
              <a:gd name="connsiteX5" fmla="*/ 34654 w 1068167"/>
              <a:gd name="connsiteY5" fmla="*/ 397669 h 403755"/>
              <a:gd name="connsiteX6" fmla="*/ 56086 w 1068167"/>
              <a:gd name="connsiteY6" fmla="*/ 316706 h 403755"/>
              <a:gd name="connsiteX7" fmla="*/ 103711 w 1068167"/>
              <a:gd name="connsiteY7" fmla="*/ 183356 h 403755"/>
              <a:gd name="connsiteX8" fmla="*/ 277542 w 1068167"/>
              <a:gd name="connsiteY8" fmla="*/ 54769 h 403755"/>
              <a:gd name="connsiteX9" fmla="*/ 446611 w 1068167"/>
              <a:gd name="connsiteY9" fmla="*/ 9525 h 403755"/>
              <a:gd name="connsiteX10" fmla="*/ 563292 w 1068167"/>
              <a:gd name="connsiteY10" fmla="*/ 0 h 403755"/>
              <a:gd name="connsiteX0" fmla="*/ 546428 w 1051303"/>
              <a:gd name="connsiteY0" fmla="*/ 0 h 403755"/>
              <a:gd name="connsiteX1" fmla="*/ 755978 w 1051303"/>
              <a:gd name="connsiteY1" fmla="*/ 30956 h 403755"/>
              <a:gd name="connsiteX2" fmla="*/ 967909 w 1051303"/>
              <a:gd name="connsiteY2" fmla="*/ 138113 h 403755"/>
              <a:gd name="connsiteX3" fmla="*/ 1051253 w 1051303"/>
              <a:gd name="connsiteY3" fmla="*/ 395288 h 403755"/>
              <a:gd name="connsiteX4" fmla="*/ 544047 w 1051303"/>
              <a:gd name="connsiteY4" fmla="*/ 397669 h 403755"/>
              <a:gd name="connsiteX5" fmla="*/ 39222 w 1051303"/>
              <a:gd name="connsiteY5" fmla="*/ 397669 h 403755"/>
              <a:gd name="connsiteX6" fmla="*/ 39222 w 1051303"/>
              <a:gd name="connsiteY6" fmla="*/ 316706 h 403755"/>
              <a:gd name="connsiteX7" fmla="*/ 86847 w 1051303"/>
              <a:gd name="connsiteY7" fmla="*/ 183356 h 403755"/>
              <a:gd name="connsiteX8" fmla="*/ 260678 w 1051303"/>
              <a:gd name="connsiteY8" fmla="*/ 54769 h 403755"/>
              <a:gd name="connsiteX9" fmla="*/ 429747 w 1051303"/>
              <a:gd name="connsiteY9" fmla="*/ 9525 h 403755"/>
              <a:gd name="connsiteX10" fmla="*/ 546428 w 1051303"/>
              <a:gd name="connsiteY10" fmla="*/ 0 h 403755"/>
              <a:gd name="connsiteX0" fmla="*/ 546428 w 1051303"/>
              <a:gd name="connsiteY0" fmla="*/ 0 h 397669"/>
              <a:gd name="connsiteX1" fmla="*/ 755978 w 1051303"/>
              <a:gd name="connsiteY1" fmla="*/ 30956 h 397669"/>
              <a:gd name="connsiteX2" fmla="*/ 967909 w 1051303"/>
              <a:gd name="connsiteY2" fmla="*/ 138113 h 397669"/>
              <a:gd name="connsiteX3" fmla="*/ 1051253 w 1051303"/>
              <a:gd name="connsiteY3" fmla="*/ 395288 h 397669"/>
              <a:gd name="connsiteX4" fmla="*/ 544047 w 1051303"/>
              <a:gd name="connsiteY4" fmla="*/ 397669 h 397669"/>
              <a:gd name="connsiteX5" fmla="*/ 39222 w 1051303"/>
              <a:gd name="connsiteY5" fmla="*/ 397669 h 397669"/>
              <a:gd name="connsiteX6" fmla="*/ 39222 w 1051303"/>
              <a:gd name="connsiteY6" fmla="*/ 316706 h 397669"/>
              <a:gd name="connsiteX7" fmla="*/ 86847 w 1051303"/>
              <a:gd name="connsiteY7" fmla="*/ 183356 h 397669"/>
              <a:gd name="connsiteX8" fmla="*/ 260678 w 1051303"/>
              <a:gd name="connsiteY8" fmla="*/ 54769 h 397669"/>
              <a:gd name="connsiteX9" fmla="*/ 429747 w 1051303"/>
              <a:gd name="connsiteY9" fmla="*/ 9525 h 397669"/>
              <a:gd name="connsiteX10" fmla="*/ 546428 w 1051303"/>
              <a:gd name="connsiteY10" fmla="*/ 0 h 397669"/>
              <a:gd name="connsiteX0" fmla="*/ 511550 w 1016425"/>
              <a:gd name="connsiteY0" fmla="*/ 0 h 397669"/>
              <a:gd name="connsiteX1" fmla="*/ 721100 w 1016425"/>
              <a:gd name="connsiteY1" fmla="*/ 30956 h 397669"/>
              <a:gd name="connsiteX2" fmla="*/ 933031 w 1016425"/>
              <a:gd name="connsiteY2" fmla="*/ 138113 h 397669"/>
              <a:gd name="connsiteX3" fmla="*/ 1016375 w 1016425"/>
              <a:gd name="connsiteY3" fmla="*/ 395288 h 397669"/>
              <a:gd name="connsiteX4" fmla="*/ 509169 w 1016425"/>
              <a:gd name="connsiteY4" fmla="*/ 397669 h 397669"/>
              <a:gd name="connsiteX5" fmla="*/ 4344 w 1016425"/>
              <a:gd name="connsiteY5" fmla="*/ 397669 h 397669"/>
              <a:gd name="connsiteX6" fmla="*/ 4344 w 1016425"/>
              <a:gd name="connsiteY6" fmla="*/ 316706 h 397669"/>
              <a:gd name="connsiteX7" fmla="*/ 51969 w 1016425"/>
              <a:gd name="connsiteY7" fmla="*/ 183356 h 397669"/>
              <a:gd name="connsiteX8" fmla="*/ 225800 w 1016425"/>
              <a:gd name="connsiteY8" fmla="*/ 54769 h 397669"/>
              <a:gd name="connsiteX9" fmla="*/ 394869 w 1016425"/>
              <a:gd name="connsiteY9" fmla="*/ 9525 h 397669"/>
              <a:gd name="connsiteX10" fmla="*/ 511550 w 1016425"/>
              <a:gd name="connsiteY10" fmla="*/ 0 h 397669"/>
              <a:gd name="connsiteX0" fmla="*/ 537545 w 1042420"/>
              <a:gd name="connsiteY0" fmla="*/ 0 h 397669"/>
              <a:gd name="connsiteX1" fmla="*/ 747095 w 1042420"/>
              <a:gd name="connsiteY1" fmla="*/ 30956 h 397669"/>
              <a:gd name="connsiteX2" fmla="*/ 959026 w 1042420"/>
              <a:gd name="connsiteY2" fmla="*/ 138113 h 397669"/>
              <a:gd name="connsiteX3" fmla="*/ 1042370 w 1042420"/>
              <a:gd name="connsiteY3" fmla="*/ 395288 h 397669"/>
              <a:gd name="connsiteX4" fmla="*/ 535164 w 1042420"/>
              <a:gd name="connsiteY4" fmla="*/ 397669 h 397669"/>
              <a:gd name="connsiteX5" fmla="*/ 30339 w 1042420"/>
              <a:gd name="connsiteY5" fmla="*/ 397669 h 397669"/>
              <a:gd name="connsiteX6" fmla="*/ 77964 w 1042420"/>
              <a:gd name="connsiteY6" fmla="*/ 183356 h 397669"/>
              <a:gd name="connsiteX7" fmla="*/ 251795 w 1042420"/>
              <a:gd name="connsiteY7" fmla="*/ 54769 h 397669"/>
              <a:gd name="connsiteX8" fmla="*/ 420864 w 1042420"/>
              <a:gd name="connsiteY8" fmla="*/ 9525 h 397669"/>
              <a:gd name="connsiteX9" fmla="*/ 537545 w 1042420"/>
              <a:gd name="connsiteY9" fmla="*/ 0 h 397669"/>
              <a:gd name="connsiteX0" fmla="*/ 508045 w 1012920"/>
              <a:gd name="connsiteY0" fmla="*/ 0 h 397669"/>
              <a:gd name="connsiteX1" fmla="*/ 717595 w 1012920"/>
              <a:gd name="connsiteY1" fmla="*/ 30956 h 397669"/>
              <a:gd name="connsiteX2" fmla="*/ 929526 w 1012920"/>
              <a:gd name="connsiteY2" fmla="*/ 138113 h 397669"/>
              <a:gd name="connsiteX3" fmla="*/ 1012870 w 1012920"/>
              <a:gd name="connsiteY3" fmla="*/ 395288 h 397669"/>
              <a:gd name="connsiteX4" fmla="*/ 505664 w 1012920"/>
              <a:gd name="connsiteY4" fmla="*/ 397669 h 397669"/>
              <a:gd name="connsiteX5" fmla="*/ 839 w 1012920"/>
              <a:gd name="connsiteY5" fmla="*/ 397669 h 397669"/>
              <a:gd name="connsiteX6" fmla="*/ 48464 w 1012920"/>
              <a:gd name="connsiteY6" fmla="*/ 183356 h 397669"/>
              <a:gd name="connsiteX7" fmla="*/ 222295 w 1012920"/>
              <a:gd name="connsiteY7" fmla="*/ 54769 h 397669"/>
              <a:gd name="connsiteX8" fmla="*/ 391364 w 1012920"/>
              <a:gd name="connsiteY8" fmla="*/ 9525 h 397669"/>
              <a:gd name="connsiteX9" fmla="*/ 508045 w 1012920"/>
              <a:gd name="connsiteY9" fmla="*/ 0 h 397669"/>
              <a:gd name="connsiteX0" fmla="*/ 508045 w 1012971"/>
              <a:gd name="connsiteY0" fmla="*/ 0 h 397669"/>
              <a:gd name="connsiteX1" fmla="*/ 603295 w 1012971"/>
              <a:gd name="connsiteY1" fmla="*/ 154781 h 397669"/>
              <a:gd name="connsiteX2" fmla="*/ 929526 w 1012971"/>
              <a:gd name="connsiteY2" fmla="*/ 138113 h 397669"/>
              <a:gd name="connsiteX3" fmla="*/ 1012870 w 1012971"/>
              <a:gd name="connsiteY3" fmla="*/ 395288 h 397669"/>
              <a:gd name="connsiteX4" fmla="*/ 505664 w 1012971"/>
              <a:gd name="connsiteY4" fmla="*/ 397669 h 397669"/>
              <a:gd name="connsiteX5" fmla="*/ 839 w 1012971"/>
              <a:gd name="connsiteY5" fmla="*/ 397669 h 397669"/>
              <a:gd name="connsiteX6" fmla="*/ 48464 w 1012971"/>
              <a:gd name="connsiteY6" fmla="*/ 183356 h 397669"/>
              <a:gd name="connsiteX7" fmla="*/ 222295 w 1012971"/>
              <a:gd name="connsiteY7" fmla="*/ 54769 h 397669"/>
              <a:gd name="connsiteX8" fmla="*/ 391364 w 1012971"/>
              <a:gd name="connsiteY8" fmla="*/ 9525 h 397669"/>
              <a:gd name="connsiteX9" fmla="*/ 508045 w 1012971"/>
              <a:gd name="connsiteY9" fmla="*/ 0 h 397669"/>
              <a:gd name="connsiteX0" fmla="*/ 508045 w 1012877"/>
              <a:gd name="connsiteY0" fmla="*/ 0 h 397669"/>
              <a:gd name="connsiteX1" fmla="*/ 603295 w 1012877"/>
              <a:gd name="connsiteY1" fmla="*/ 154781 h 397669"/>
              <a:gd name="connsiteX2" fmla="*/ 681876 w 1012877"/>
              <a:gd name="connsiteY2" fmla="*/ 316707 h 397669"/>
              <a:gd name="connsiteX3" fmla="*/ 1012870 w 1012877"/>
              <a:gd name="connsiteY3" fmla="*/ 395288 h 397669"/>
              <a:gd name="connsiteX4" fmla="*/ 505664 w 1012877"/>
              <a:gd name="connsiteY4" fmla="*/ 397669 h 397669"/>
              <a:gd name="connsiteX5" fmla="*/ 839 w 1012877"/>
              <a:gd name="connsiteY5" fmla="*/ 397669 h 397669"/>
              <a:gd name="connsiteX6" fmla="*/ 48464 w 1012877"/>
              <a:gd name="connsiteY6" fmla="*/ 183356 h 397669"/>
              <a:gd name="connsiteX7" fmla="*/ 222295 w 1012877"/>
              <a:gd name="connsiteY7" fmla="*/ 54769 h 397669"/>
              <a:gd name="connsiteX8" fmla="*/ 391364 w 1012877"/>
              <a:gd name="connsiteY8" fmla="*/ 9525 h 397669"/>
              <a:gd name="connsiteX9" fmla="*/ 508045 w 1012877"/>
              <a:gd name="connsiteY9" fmla="*/ 0 h 397669"/>
              <a:gd name="connsiteX0" fmla="*/ 507381 w 1012213"/>
              <a:gd name="connsiteY0" fmla="*/ 0 h 397669"/>
              <a:gd name="connsiteX1" fmla="*/ 602631 w 1012213"/>
              <a:gd name="connsiteY1" fmla="*/ 154781 h 397669"/>
              <a:gd name="connsiteX2" fmla="*/ 681212 w 1012213"/>
              <a:gd name="connsiteY2" fmla="*/ 316707 h 397669"/>
              <a:gd name="connsiteX3" fmla="*/ 1012206 w 1012213"/>
              <a:gd name="connsiteY3" fmla="*/ 395288 h 397669"/>
              <a:gd name="connsiteX4" fmla="*/ 505000 w 1012213"/>
              <a:gd name="connsiteY4" fmla="*/ 397669 h 397669"/>
              <a:gd name="connsiteX5" fmla="*/ 175 w 1012213"/>
              <a:gd name="connsiteY5" fmla="*/ 397669 h 397669"/>
              <a:gd name="connsiteX6" fmla="*/ 126381 w 1012213"/>
              <a:gd name="connsiteY6" fmla="*/ 309562 h 397669"/>
              <a:gd name="connsiteX7" fmla="*/ 221631 w 1012213"/>
              <a:gd name="connsiteY7" fmla="*/ 54769 h 397669"/>
              <a:gd name="connsiteX8" fmla="*/ 390700 w 1012213"/>
              <a:gd name="connsiteY8" fmla="*/ 9525 h 397669"/>
              <a:gd name="connsiteX9" fmla="*/ 507381 w 1012213"/>
              <a:gd name="connsiteY9" fmla="*/ 0 h 397669"/>
              <a:gd name="connsiteX0" fmla="*/ 507393 w 1012225"/>
              <a:gd name="connsiteY0" fmla="*/ 0 h 397669"/>
              <a:gd name="connsiteX1" fmla="*/ 602643 w 1012225"/>
              <a:gd name="connsiteY1" fmla="*/ 154781 h 397669"/>
              <a:gd name="connsiteX2" fmla="*/ 681224 w 1012225"/>
              <a:gd name="connsiteY2" fmla="*/ 316707 h 397669"/>
              <a:gd name="connsiteX3" fmla="*/ 1012218 w 1012225"/>
              <a:gd name="connsiteY3" fmla="*/ 395288 h 397669"/>
              <a:gd name="connsiteX4" fmla="*/ 505012 w 1012225"/>
              <a:gd name="connsiteY4" fmla="*/ 397669 h 397669"/>
              <a:gd name="connsiteX5" fmla="*/ 187 w 1012225"/>
              <a:gd name="connsiteY5" fmla="*/ 397669 h 397669"/>
              <a:gd name="connsiteX6" fmla="*/ 126393 w 1012225"/>
              <a:gd name="connsiteY6" fmla="*/ 309562 h 397669"/>
              <a:gd name="connsiteX7" fmla="*/ 262124 w 1012225"/>
              <a:gd name="connsiteY7" fmla="*/ 323851 h 397669"/>
              <a:gd name="connsiteX8" fmla="*/ 390712 w 1012225"/>
              <a:gd name="connsiteY8" fmla="*/ 9525 h 397669"/>
              <a:gd name="connsiteX9" fmla="*/ 507393 w 1012225"/>
              <a:gd name="connsiteY9" fmla="*/ 0 h 397669"/>
              <a:gd name="connsiteX0" fmla="*/ 507393 w 1012225"/>
              <a:gd name="connsiteY0" fmla="*/ 0 h 397669"/>
              <a:gd name="connsiteX1" fmla="*/ 602643 w 1012225"/>
              <a:gd name="connsiteY1" fmla="*/ 154781 h 397669"/>
              <a:gd name="connsiteX2" fmla="*/ 681224 w 1012225"/>
              <a:gd name="connsiteY2" fmla="*/ 316707 h 397669"/>
              <a:gd name="connsiteX3" fmla="*/ 1012218 w 1012225"/>
              <a:gd name="connsiteY3" fmla="*/ 395288 h 397669"/>
              <a:gd name="connsiteX4" fmla="*/ 505012 w 1012225"/>
              <a:gd name="connsiteY4" fmla="*/ 397669 h 397669"/>
              <a:gd name="connsiteX5" fmla="*/ 187 w 1012225"/>
              <a:gd name="connsiteY5" fmla="*/ 397669 h 397669"/>
              <a:gd name="connsiteX6" fmla="*/ 126393 w 1012225"/>
              <a:gd name="connsiteY6" fmla="*/ 309562 h 397669"/>
              <a:gd name="connsiteX7" fmla="*/ 262124 w 1012225"/>
              <a:gd name="connsiteY7" fmla="*/ 323851 h 397669"/>
              <a:gd name="connsiteX8" fmla="*/ 414525 w 1012225"/>
              <a:gd name="connsiteY8" fmla="*/ 273844 h 397669"/>
              <a:gd name="connsiteX9" fmla="*/ 507393 w 1012225"/>
              <a:gd name="connsiteY9" fmla="*/ 0 h 397669"/>
              <a:gd name="connsiteX0" fmla="*/ 488343 w 1012225"/>
              <a:gd name="connsiteY0" fmla="*/ 9528 h 254797"/>
              <a:gd name="connsiteX1" fmla="*/ 602643 w 1012225"/>
              <a:gd name="connsiteY1" fmla="*/ 11909 h 254797"/>
              <a:gd name="connsiteX2" fmla="*/ 681224 w 1012225"/>
              <a:gd name="connsiteY2" fmla="*/ 173835 h 254797"/>
              <a:gd name="connsiteX3" fmla="*/ 1012218 w 1012225"/>
              <a:gd name="connsiteY3" fmla="*/ 252416 h 254797"/>
              <a:gd name="connsiteX4" fmla="*/ 505012 w 1012225"/>
              <a:gd name="connsiteY4" fmla="*/ 254797 h 254797"/>
              <a:gd name="connsiteX5" fmla="*/ 187 w 1012225"/>
              <a:gd name="connsiteY5" fmla="*/ 254797 h 254797"/>
              <a:gd name="connsiteX6" fmla="*/ 126393 w 1012225"/>
              <a:gd name="connsiteY6" fmla="*/ 166690 h 254797"/>
              <a:gd name="connsiteX7" fmla="*/ 262124 w 1012225"/>
              <a:gd name="connsiteY7" fmla="*/ 180979 h 254797"/>
              <a:gd name="connsiteX8" fmla="*/ 414525 w 1012225"/>
              <a:gd name="connsiteY8" fmla="*/ 130972 h 254797"/>
              <a:gd name="connsiteX9" fmla="*/ 488343 w 1012225"/>
              <a:gd name="connsiteY9" fmla="*/ 9528 h 254797"/>
              <a:gd name="connsiteX0" fmla="*/ 488343 w 1012225"/>
              <a:gd name="connsiteY0" fmla="*/ 463 h 245732"/>
              <a:gd name="connsiteX1" fmla="*/ 600262 w 1012225"/>
              <a:gd name="connsiteY1" fmla="*/ 17132 h 245732"/>
              <a:gd name="connsiteX2" fmla="*/ 681224 w 1012225"/>
              <a:gd name="connsiteY2" fmla="*/ 164770 h 245732"/>
              <a:gd name="connsiteX3" fmla="*/ 1012218 w 1012225"/>
              <a:gd name="connsiteY3" fmla="*/ 243351 h 245732"/>
              <a:gd name="connsiteX4" fmla="*/ 505012 w 1012225"/>
              <a:gd name="connsiteY4" fmla="*/ 245732 h 245732"/>
              <a:gd name="connsiteX5" fmla="*/ 187 w 1012225"/>
              <a:gd name="connsiteY5" fmla="*/ 245732 h 245732"/>
              <a:gd name="connsiteX6" fmla="*/ 126393 w 1012225"/>
              <a:gd name="connsiteY6" fmla="*/ 157625 h 245732"/>
              <a:gd name="connsiteX7" fmla="*/ 262124 w 1012225"/>
              <a:gd name="connsiteY7" fmla="*/ 171914 h 245732"/>
              <a:gd name="connsiteX8" fmla="*/ 414525 w 1012225"/>
              <a:gd name="connsiteY8" fmla="*/ 121907 h 245732"/>
              <a:gd name="connsiteX9" fmla="*/ 488343 w 1012225"/>
              <a:gd name="connsiteY9" fmla="*/ 463 h 245732"/>
              <a:gd name="connsiteX0" fmla="*/ 488343 w 1012224"/>
              <a:gd name="connsiteY0" fmla="*/ 749 h 246018"/>
              <a:gd name="connsiteX1" fmla="*/ 600262 w 1012224"/>
              <a:gd name="connsiteY1" fmla="*/ 17418 h 246018"/>
              <a:gd name="connsiteX2" fmla="*/ 669318 w 1012224"/>
              <a:gd name="connsiteY2" fmla="*/ 169818 h 246018"/>
              <a:gd name="connsiteX3" fmla="*/ 1012218 w 1012224"/>
              <a:gd name="connsiteY3" fmla="*/ 243637 h 246018"/>
              <a:gd name="connsiteX4" fmla="*/ 505012 w 1012224"/>
              <a:gd name="connsiteY4" fmla="*/ 246018 h 246018"/>
              <a:gd name="connsiteX5" fmla="*/ 187 w 1012224"/>
              <a:gd name="connsiteY5" fmla="*/ 246018 h 246018"/>
              <a:gd name="connsiteX6" fmla="*/ 126393 w 1012224"/>
              <a:gd name="connsiteY6" fmla="*/ 157911 h 246018"/>
              <a:gd name="connsiteX7" fmla="*/ 262124 w 1012224"/>
              <a:gd name="connsiteY7" fmla="*/ 172200 h 246018"/>
              <a:gd name="connsiteX8" fmla="*/ 414525 w 1012224"/>
              <a:gd name="connsiteY8" fmla="*/ 122193 h 246018"/>
              <a:gd name="connsiteX9" fmla="*/ 488343 w 1012224"/>
              <a:gd name="connsiteY9" fmla="*/ 749 h 246018"/>
              <a:gd name="connsiteX0" fmla="*/ 492838 w 1016719"/>
              <a:gd name="connsiteY0" fmla="*/ 749 h 246018"/>
              <a:gd name="connsiteX1" fmla="*/ 604757 w 1016719"/>
              <a:gd name="connsiteY1" fmla="*/ 17418 h 246018"/>
              <a:gd name="connsiteX2" fmla="*/ 673813 w 1016719"/>
              <a:gd name="connsiteY2" fmla="*/ 169818 h 246018"/>
              <a:gd name="connsiteX3" fmla="*/ 1016713 w 1016719"/>
              <a:gd name="connsiteY3" fmla="*/ 243637 h 246018"/>
              <a:gd name="connsiteX4" fmla="*/ 509507 w 1016719"/>
              <a:gd name="connsiteY4" fmla="*/ 246018 h 246018"/>
              <a:gd name="connsiteX5" fmla="*/ 4682 w 1016719"/>
              <a:gd name="connsiteY5" fmla="*/ 246018 h 246018"/>
              <a:gd name="connsiteX6" fmla="*/ 266619 w 1016719"/>
              <a:gd name="connsiteY6" fmla="*/ 172200 h 246018"/>
              <a:gd name="connsiteX7" fmla="*/ 419020 w 1016719"/>
              <a:gd name="connsiteY7" fmla="*/ 122193 h 246018"/>
              <a:gd name="connsiteX8" fmla="*/ 492838 w 1016719"/>
              <a:gd name="connsiteY8" fmla="*/ 749 h 246018"/>
              <a:gd name="connsiteX0" fmla="*/ 488156 w 1012037"/>
              <a:gd name="connsiteY0" fmla="*/ 749 h 246018"/>
              <a:gd name="connsiteX1" fmla="*/ 600075 w 1012037"/>
              <a:gd name="connsiteY1" fmla="*/ 17418 h 246018"/>
              <a:gd name="connsiteX2" fmla="*/ 669131 w 1012037"/>
              <a:gd name="connsiteY2" fmla="*/ 169818 h 246018"/>
              <a:gd name="connsiteX3" fmla="*/ 1012031 w 1012037"/>
              <a:gd name="connsiteY3" fmla="*/ 243637 h 246018"/>
              <a:gd name="connsiteX4" fmla="*/ 504825 w 1012037"/>
              <a:gd name="connsiteY4" fmla="*/ 246018 h 246018"/>
              <a:gd name="connsiteX5" fmla="*/ 0 w 1012037"/>
              <a:gd name="connsiteY5" fmla="*/ 246018 h 246018"/>
              <a:gd name="connsiteX6" fmla="*/ 261937 w 1012037"/>
              <a:gd name="connsiteY6" fmla="*/ 172200 h 246018"/>
              <a:gd name="connsiteX7" fmla="*/ 414338 w 1012037"/>
              <a:gd name="connsiteY7" fmla="*/ 122193 h 246018"/>
              <a:gd name="connsiteX8" fmla="*/ 488156 w 1012037"/>
              <a:gd name="connsiteY8" fmla="*/ 749 h 24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2037" h="246018">
                <a:moveTo>
                  <a:pt x="488156" y="749"/>
                </a:moveTo>
                <a:cubicBezTo>
                  <a:pt x="557807" y="4717"/>
                  <a:pt x="569913" y="-10760"/>
                  <a:pt x="600075" y="17418"/>
                </a:cubicBezTo>
                <a:cubicBezTo>
                  <a:pt x="630237" y="45596"/>
                  <a:pt x="600472" y="132115"/>
                  <a:pt x="669131" y="169818"/>
                </a:cubicBezTo>
                <a:cubicBezTo>
                  <a:pt x="737790" y="207521"/>
                  <a:pt x="1013619" y="147990"/>
                  <a:pt x="1012031" y="243637"/>
                </a:cubicBezTo>
                <a:lnTo>
                  <a:pt x="504825" y="246018"/>
                </a:lnTo>
                <a:lnTo>
                  <a:pt x="0" y="246018"/>
                </a:lnTo>
                <a:cubicBezTo>
                  <a:pt x="9525" y="157515"/>
                  <a:pt x="192881" y="192837"/>
                  <a:pt x="261937" y="172200"/>
                </a:cubicBezTo>
                <a:cubicBezTo>
                  <a:pt x="309959" y="166247"/>
                  <a:pt x="358378" y="130329"/>
                  <a:pt x="414338" y="122193"/>
                </a:cubicBezTo>
                <a:lnTo>
                  <a:pt x="488156" y="749"/>
                </a:lnTo>
                <a:close/>
              </a:path>
            </a:pathLst>
          </a:cu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Freeform 58"/>
          <p:cNvSpPr/>
          <p:nvPr/>
        </p:nvSpPr>
        <p:spPr>
          <a:xfrm>
            <a:off x="7619178" y="2626535"/>
            <a:ext cx="1012920" cy="397669"/>
          </a:xfrm>
          <a:custGeom>
            <a:avLst/>
            <a:gdLst>
              <a:gd name="connsiteX0" fmla="*/ 563292 w 1108969"/>
              <a:gd name="connsiteY0" fmla="*/ 0 h 403755"/>
              <a:gd name="connsiteX1" fmla="*/ 772842 w 1108969"/>
              <a:gd name="connsiteY1" fmla="*/ 30956 h 403755"/>
              <a:gd name="connsiteX2" fmla="*/ 984773 w 1108969"/>
              <a:gd name="connsiteY2" fmla="*/ 138113 h 403755"/>
              <a:gd name="connsiteX3" fmla="*/ 1068117 w 1108969"/>
              <a:gd name="connsiteY3" fmla="*/ 304800 h 403755"/>
              <a:gd name="connsiteX4" fmla="*/ 1068117 w 1108969"/>
              <a:gd name="connsiteY4" fmla="*/ 395288 h 403755"/>
              <a:gd name="connsiteX5" fmla="*/ 560911 w 1108969"/>
              <a:gd name="connsiteY5" fmla="*/ 397669 h 403755"/>
              <a:gd name="connsiteX6" fmla="*/ 34654 w 1108969"/>
              <a:gd name="connsiteY6" fmla="*/ 397669 h 403755"/>
              <a:gd name="connsiteX7" fmla="*/ 56086 w 1108969"/>
              <a:gd name="connsiteY7" fmla="*/ 316706 h 403755"/>
              <a:gd name="connsiteX8" fmla="*/ 103711 w 1108969"/>
              <a:gd name="connsiteY8" fmla="*/ 183356 h 403755"/>
              <a:gd name="connsiteX9" fmla="*/ 277542 w 1108969"/>
              <a:gd name="connsiteY9" fmla="*/ 54769 h 403755"/>
              <a:gd name="connsiteX10" fmla="*/ 446611 w 1108969"/>
              <a:gd name="connsiteY10" fmla="*/ 9525 h 403755"/>
              <a:gd name="connsiteX0" fmla="*/ 563292 w 1108969"/>
              <a:gd name="connsiteY0" fmla="*/ 0 h 403755"/>
              <a:gd name="connsiteX1" fmla="*/ 772842 w 1108969"/>
              <a:gd name="connsiteY1" fmla="*/ 30956 h 403755"/>
              <a:gd name="connsiteX2" fmla="*/ 984773 w 1108969"/>
              <a:gd name="connsiteY2" fmla="*/ 138113 h 403755"/>
              <a:gd name="connsiteX3" fmla="*/ 1068117 w 1108969"/>
              <a:gd name="connsiteY3" fmla="*/ 304800 h 403755"/>
              <a:gd name="connsiteX4" fmla="*/ 1068117 w 1108969"/>
              <a:gd name="connsiteY4" fmla="*/ 395288 h 403755"/>
              <a:gd name="connsiteX5" fmla="*/ 560911 w 1108969"/>
              <a:gd name="connsiteY5" fmla="*/ 397669 h 403755"/>
              <a:gd name="connsiteX6" fmla="*/ 34654 w 1108969"/>
              <a:gd name="connsiteY6" fmla="*/ 397669 h 403755"/>
              <a:gd name="connsiteX7" fmla="*/ 56086 w 1108969"/>
              <a:gd name="connsiteY7" fmla="*/ 316706 h 403755"/>
              <a:gd name="connsiteX8" fmla="*/ 103711 w 1108969"/>
              <a:gd name="connsiteY8" fmla="*/ 183356 h 403755"/>
              <a:gd name="connsiteX9" fmla="*/ 277542 w 1108969"/>
              <a:gd name="connsiteY9" fmla="*/ 54769 h 403755"/>
              <a:gd name="connsiteX10" fmla="*/ 446611 w 1108969"/>
              <a:gd name="connsiteY10" fmla="*/ 9525 h 403755"/>
              <a:gd name="connsiteX11" fmla="*/ 563292 w 1108969"/>
              <a:gd name="connsiteY11" fmla="*/ 0 h 403755"/>
              <a:gd name="connsiteX0" fmla="*/ 563292 w 1074034"/>
              <a:gd name="connsiteY0" fmla="*/ 0 h 449358"/>
              <a:gd name="connsiteX1" fmla="*/ 772842 w 1074034"/>
              <a:gd name="connsiteY1" fmla="*/ 30956 h 449358"/>
              <a:gd name="connsiteX2" fmla="*/ 984773 w 1074034"/>
              <a:gd name="connsiteY2" fmla="*/ 138113 h 449358"/>
              <a:gd name="connsiteX3" fmla="*/ 1068117 w 1074034"/>
              <a:gd name="connsiteY3" fmla="*/ 304800 h 449358"/>
              <a:gd name="connsiteX4" fmla="*/ 1068117 w 1074034"/>
              <a:gd name="connsiteY4" fmla="*/ 395288 h 449358"/>
              <a:gd name="connsiteX5" fmla="*/ 560911 w 1074034"/>
              <a:gd name="connsiteY5" fmla="*/ 397669 h 449358"/>
              <a:gd name="connsiteX6" fmla="*/ 34654 w 1074034"/>
              <a:gd name="connsiteY6" fmla="*/ 397669 h 449358"/>
              <a:gd name="connsiteX7" fmla="*/ 56086 w 1074034"/>
              <a:gd name="connsiteY7" fmla="*/ 316706 h 449358"/>
              <a:gd name="connsiteX8" fmla="*/ 103711 w 1074034"/>
              <a:gd name="connsiteY8" fmla="*/ 183356 h 449358"/>
              <a:gd name="connsiteX9" fmla="*/ 277542 w 1074034"/>
              <a:gd name="connsiteY9" fmla="*/ 54769 h 449358"/>
              <a:gd name="connsiteX10" fmla="*/ 446611 w 1074034"/>
              <a:gd name="connsiteY10" fmla="*/ 9525 h 449358"/>
              <a:gd name="connsiteX11" fmla="*/ 563292 w 1074034"/>
              <a:gd name="connsiteY11" fmla="*/ 0 h 449358"/>
              <a:gd name="connsiteX0" fmla="*/ 563292 w 1123729"/>
              <a:gd name="connsiteY0" fmla="*/ 0 h 403755"/>
              <a:gd name="connsiteX1" fmla="*/ 772842 w 1123729"/>
              <a:gd name="connsiteY1" fmla="*/ 30956 h 403755"/>
              <a:gd name="connsiteX2" fmla="*/ 984773 w 1123729"/>
              <a:gd name="connsiteY2" fmla="*/ 138113 h 403755"/>
              <a:gd name="connsiteX3" fmla="*/ 1068117 w 1123729"/>
              <a:gd name="connsiteY3" fmla="*/ 304800 h 403755"/>
              <a:gd name="connsiteX4" fmla="*/ 1068117 w 1123729"/>
              <a:gd name="connsiteY4" fmla="*/ 395288 h 403755"/>
              <a:gd name="connsiteX5" fmla="*/ 560911 w 1123729"/>
              <a:gd name="connsiteY5" fmla="*/ 397669 h 403755"/>
              <a:gd name="connsiteX6" fmla="*/ 34654 w 1123729"/>
              <a:gd name="connsiteY6" fmla="*/ 397669 h 403755"/>
              <a:gd name="connsiteX7" fmla="*/ 56086 w 1123729"/>
              <a:gd name="connsiteY7" fmla="*/ 316706 h 403755"/>
              <a:gd name="connsiteX8" fmla="*/ 103711 w 1123729"/>
              <a:gd name="connsiteY8" fmla="*/ 183356 h 403755"/>
              <a:gd name="connsiteX9" fmla="*/ 277542 w 1123729"/>
              <a:gd name="connsiteY9" fmla="*/ 54769 h 403755"/>
              <a:gd name="connsiteX10" fmla="*/ 446611 w 1123729"/>
              <a:gd name="connsiteY10" fmla="*/ 9525 h 403755"/>
              <a:gd name="connsiteX11" fmla="*/ 563292 w 1123729"/>
              <a:gd name="connsiteY11" fmla="*/ 0 h 403755"/>
              <a:gd name="connsiteX0" fmla="*/ 563292 w 1123729"/>
              <a:gd name="connsiteY0" fmla="*/ 0 h 403755"/>
              <a:gd name="connsiteX1" fmla="*/ 772842 w 1123729"/>
              <a:gd name="connsiteY1" fmla="*/ 30956 h 403755"/>
              <a:gd name="connsiteX2" fmla="*/ 984773 w 1123729"/>
              <a:gd name="connsiteY2" fmla="*/ 138113 h 403755"/>
              <a:gd name="connsiteX3" fmla="*/ 1068117 w 1123729"/>
              <a:gd name="connsiteY3" fmla="*/ 304800 h 403755"/>
              <a:gd name="connsiteX4" fmla="*/ 1068117 w 1123729"/>
              <a:gd name="connsiteY4" fmla="*/ 395288 h 403755"/>
              <a:gd name="connsiteX5" fmla="*/ 560911 w 1123729"/>
              <a:gd name="connsiteY5" fmla="*/ 397669 h 403755"/>
              <a:gd name="connsiteX6" fmla="*/ 34654 w 1123729"/>
              <a:gd name="connsiteY6" fmla="*/ 397669 h 403755"/>
              <a:gd name="connsiteX7" fmla="*/ 56086 w 1123729"/>
              <a:gd name="connsiteY7" fmla="*/ 316706 h 403755"/>
              <a:gd name="connsiteX8" fmla="*/ 103711 w 1123729"/>
              <a:gd name="connsiteY8" fmla="*/ 183356 h 403755"/>
              <a:gd name="connsiteX9" fmla="*/ 277542 w 1123729"/>
              <a:gd name="connsiteY9" fmla="*/ 54769 h 403755"/>
              <a:gd name="connsiteX10" fmla="*/ 446611 w 1123729"/>
              <a:gd name="connsiteY10" fmla="*/ 9525 h 403755"/>
              <a:gd name="connsiteX11" fmla="*/ 563292 w 1123729"/>
              <a:gd name="connsiteY11" fmla="*/ 0 h 403755"/>
              <a:gd name="connsiteX0" fmla="*/ 563292 w 1072490"/>
              <a:gd name="connsiteY0" fmla="*/ 0 h 403755"/>
              <a:gd name="connsiteX1" fmla="*/ 772842 w 1072490"/>
              <a:gd name="connsiteY1" fmla="*/ 30956 h 403755"/>
              <a:gd name="connsiteX2" fmla="*/ 984773 w 1072490"/>
              <a:gd name="connsiteY2" fmla="*/ 138113 h 403755"/>
              <a:gd name="connsiteX3" fmla="*/ 1068117 w 1072490"/>
              <a:gd name="connsiteY3" fmla="*/ 304800 h 403755"/>
              <a:gd name="connsiteX4" fmla="*/ 1068117 w 1072490"/>
              <a:gd name="connsiteY4" fmla="*/ 395288 h 403755"/>
              <a:gd name="connsiteX5" fmla="*/ 560911 w 1072490"/>
              <a:gd name="connsiteY5" fmla="*/ 397669 h 403755"/>
              <a:gd name="connsiteX6" fmla="*/ 34654 w 1072490"/>
              <a:gd name="connsiteY6" fmla="*/ 397669 h 403755"/>
              <a:gd name="connsiteX7" fmla="*/ 56086 w 1072490"/>
              <a:gd name="connsiteY7" fmla="*/ 316706 h 403755"/>
              <a:gd name="connsiteX8" fmla="*/ 103711 w 1072490"/>
              <a:gd name="connsiteY8" fmla="*/ 183356 h 403755"/>
              <a:gd name="connsiteX9" fmla="*/ 277542 w 1072490"/>
              <a:gd name="connsiteY9" fmla="*/ 54769 h 403755"/>
              <a:gd name="connsiteX10" fmla="*/ 446611 w 1072490"/>
              <a:gd name="connsiteY10" fmla="*/ 9525 h 403755"/>
              <a:gd name="connsiteX11" fmla="*/ 563292 w 1072490"/>
              <a:gd name="connsiteY11" fmla="*/ 0 h 403755"/>
              <a:gd name="connsiteX0" fmla="*/ 563292 w 1091861"/>
              <a:gd name="connsiteY0" fmla="*/ 0 h 403755"/>
              <a:gd name="connsiteX1" fmla="*/ 772842 w 1091861"/>
              <a:gd name="connsiteY1" fmla="*/ 30956 h 403755"/>
              <a:gd name="connsiteX2" fmla="*/ 984773 w 1091861"/>
              <a:gd name="connsiteY2" fmla="*/ 138113 h 403755"/>
              <a:gd name="connsiteX3" fmla="*/ 1068117 w 1091861"/>
              <a:gd name="connsiteY3" fmla="*/ 395288 h 403755"/>
              <a:gd name="connsiteX4" fmla="*/ 560911 w 1091861"/>
              <a:gd name="connsiteY4" fmla="*/ 397669 h 403755"/>
              <a:gd name="connsiteX5" fmla="*/ 34654 w 1091861"/>
              <a:gd name="connsiteY5" fmla="*/ 397669 h 403755"/>
              <a:gd name="connsiteX6" fmla="*/ 56086 w 1091861"/>
              <a:gd name="connsiteY6" fmla="*/ 316706 h 403755"/>
              <a:gd name="connsiteX7" fmla="*/ 103711 w 1091861"/>
              <a:gd name="connsiteY7" fmla="*/ 183356 h 403755"/>
              <a:gd name="connsiteX8" fmla="*/ 277542 w 1091861"/>
              <a:gd name="connsiteY8" fmla="*/ 54769 h 403755"/>
              <a:gd name="connsiteX9" fmla="*/ 446611 w 1091861"/>
              <a:gd name="connsiteY9" fmla="*/ 9525 h 403755"/>
              <a:gd name="connsiteX10" fmla="*/ 563292 w 1091861"/>
              <a:gd name="connsiteY10" fmla="*/ 0 h 403755"/>
              <a:gd name="connsiteX0" fmla="*/ 563292 w 1068167"/>
              <a:gd name="connsiteY0" fmla="*/ 0 h 403755"/>
              <a:gd name="connsiteX1" fmla="*/ 772842 w 1068167"/>
              <a:gd name="connsiteY1" fmla="*/ 30956 h 403755"/>
              <a:gd name="connsiteX2" fmla="*/ 984773 w 1068167"/>
              <a:gd name="connsiteY2" fmla="*/ 138113 h 403755"/>
              <a:gd name="connsiteX3" fmla="*/ 1068117 w 1068167"/>
              <a:gd name="connsiteY3" fmla="*/ 395288 h 403755"/>
              <a:gd name="connsiteX4" fmla="*/ 560911 w 1068167"/>
              <a:gd name="connsiteY4" fmla="*/ 397669 h 403755"/>
              <a:gd name="connsiteX5" fmla="*/ 34654 w 1068167"/>
              <a:gd name="connsiteY5" fmla="*/ 397669 h 403755"/>
              <a:gd name="connsiteX6" fmla="*/ 56086 w 1068167"/>
              <a:gd name="connsiteY6" fmla="*/ 316706 h 403755"/>
              <a:gd name="connsiteX7" fmla="*/ 103711 w 1068167"/>
              <a:gd name="connsiteY7" fmla="*/ 183356 h 403755"/>
              <a:gd name="connsiteX8" fmla="*/ 277542 w 1068167"/>
              <a:gd name="connsiteY8" fmla="*/ 54769 h 403755"/>
              <a:gd name="connsiteX9" fmla="*/ 446611 w 1068167"/>
              <a:gd name="connsiteY9" fmla="*/ 9525 h 403755"/>
              <a:gd name="connsiteX10" fmla="*/ 563292 w 1068167"/>
              <a:gd name="connsiteY10" fmla="*/ 0 h 403755"/>
              <a:gd name="connsiteX0" fmla="*/ 546428 w 1051303"/>
              <a:gd name="connsiteY0" fmla="*/ 0 h 403755"/>
              <a:gd name="connsiteX1" fmla="*/ 755978 w 1051303"/>
              <a:gd name="connsiteY1" fmla="*/ 30956 h 403755"/>
              <a:gd name="connsiteX2" fmla="*/ 967909 w 1051303"/>
              <a:gd name="connsiteY2" fmla="*/ 138113 h 403755"/>
              <a:gd name="connsiteX3" fmla="*/ 1051253 w 1051303"/>
              <a:gd name="connsiteY3" fmla="*/ 395288 h 403755"/>
              <a:gd name="connsiteX4" fmla="*/ 544047 w 1051303"/>
              <a:gd name="connsiteY4" fmla="*/ 397669 h 403755"/>
              <a:gd name="connsiteX5" fmla="*/ 39222 w 1051303"/>
              <a:gd name="connsiteY5" fmla="*/ 397669 h 403755"/>
              <a:gd name="connsiteX6" fmla="*/ 39222 w 1051303"/>
              <a:gd name="connsiteY6" fmla="*/ 316706 h 403755"/>
              <a:gd name="connsiteX7" fmla="*/ 86847 w 1051303"/>
              <a:gd name="connsiteY7" fmla="*/ 183356 h 403755"/>
              <a:gd name="connsiteX8" fmla="*/ 260678 w 1051303"/>
              <a:gd name="connsiteY8" fmla="*/ 54769 h 403755"/>
              <a:gd name="connsiteX9" fmla="*/ 429747 w 1051303"/>
              <a:gd name="connsiteY9" fmla="*/ 9525 h 403755"/>
              <a:gd name="connsiteX10" fmla="*/ 546428 w 1051303"/>
              <a:gd name="connsiteY10" fmla="*/ 0 h 403755"/>
              <a:gd name="connsiteX0" fmla="*/ 546428 w 1051303"/>
              <a:gd name="connsiteY0" fmla="*/ 0 h 397669"/>
              <a:gd name="connsiteX1" fmla="*/ 755978 w 1051303"/>
              <a:gd name="connsiteY1" fmla="*/ 30956 h 397669"/>
              <a:gd name="connsiteX2" fmla="*/ 967909 w 1051303"/>
              <a:gd name="connsiteY2" fmla="*/ 138113 h 397669"/>
              <a:gd name="connsiteX3" fmla="*/ 1051253 w 1051303"/>
              <a:gd name="connsiteY3" fmla="*/ 395288 h 397669"/>
              <a:gd name="connsiteX4" fmla="*/ 544047 w 1051303"/>
              <a:gd name="connsiteY4" fmla="*/ 397669 h 397669"/>
              <a:gd name="connsiteX5" fmla="*/ 39222 w 1051303"/>
              <a:gd name="connsiteY5" fmla="*/ 397669 h 397669"/>
              <a:gd name="connsiteX6" fmla="*/ 39222 w 1051303"/>
              <a:gd name="connsiteY6" fmla="*/ 316706 h 397669"/>
              <a:gd name="connsiteX7" fmla="*/ 86847 w 1051303"/>
              <a:gd name="connsiteY7" fmla="*/ 183356 h 397669"/>
              <a:gd name="connsiteX8" fmla="*/ 260678 w 1051303"/>
              <a:gd name="connsiteY8" fmla="*/ 54769 h 397669"/>
              <a:gd name="connsiteX9" fmla="*/ 429747 w 1051303"/>
              <a:gd name="connsiteY9" fmla="*/ 9525 h 397669"/>
              <a:gd name="connsiteX10" fmla="*/ 546428 w 1051303"/>
              <a:gd name="connsiteY10" fmla="*/ 0 h 397669"/>
              <a:gd name="connsiteX0" fmla="*/ 511550 w 1016425"/>
              <a:gd name="connsiteY0" fmla="*/ 0 h 397669"/>
              <a:gd name="connsiteX1" fmla="*/ 721100 w 1016425"/>
              <a:gd name="connsiteY1" fmla="*/ 30956 h 397669"/>
              <a:gd name="connsiteX2" fmla="*/ 933031 w 1016425"/>
              <a:gd name="connsiteY2" fmla="*/ 138113 h 397669"/>
              <a:gd name="connsiteX3" fmla="*/ 1016375 w 1016425"/>
              <a:gd name="connsiteY3" fmla="*/ 395288 h 397669"/>
              <a:gd name="connsiteX4" fmla="*/ 509169 w 1016425"/>
              <a:gd name="connsiteY4" fmla="*/ 397669 h 397669"/>
              <a:gd name="connsiteX5" fmla="*/ 4344 w 1016425"/>
              <a:gd name="connsiteY5" fmla="*/ 397669 h 397669"/>
              <a:gd name="connsiteX6" fmla="*/ 4344 w 1016425"/>
              <a:gd name="connsiteY6" fmla="*/ 316706 h 397669"/>
              <a:gd name="connsiteX7" fmla="*/ 51969 w 1016425"/>
              <a:gd name="connsiteY7" fmla="*/ 183356 h 397669"/>
              <a:gd name="connsiteX8" fmla="*/ 225800 w 1016425"/>
              <a:gd name="connsiteY8" fmla="*/ 54769 h 397669"/>
              <a:gd name="connsiteX9" fmla="*/ 394869 w 1016425"/>
              <a:gd name="connsiteY9" fmla="*/ 9525 h 397669"/>
              <a:gd name="connsiteX10" fmla="*/ 511550 w 1016425"/>
              <a:gd name="connsiteY10" fmla="*/ 0 h 397669"/>
              <a:gd name="connsiteX0" fmla="*/ 537545 w 1042420"/>
              <a:gd name="connsiteY0" fmla="*/ 0 h 397669"/>
              <a:gd name="connsiteX1" fmla="*/ 747095 w 1042420"/>
              <a:gd name="connsiteY1" fmla="*/ 30956 h 397669"/>
              <a:gd name="connsiteX2" fmla="*/ 959026 w 1042420"/>
              <a:gd name="connsiteY2" fmla="*/ 138113 h 397669"/>
              <a:gd name="connsiteX3" fmla="*/ 1042370 w 1042420"/>
              <a:gd name="connsiteY3" fmla="*/ 395288 h 397669"/>
              <a:gd name="connsiteX4" fmla="*/ 535164 w 1042420"/>
              <a:gd name="connsiteY4" fmla="*/ 397669 h 397669"/>
              <a:gd name="connsiteX5" fmla="*/ 30339 w 1042420"/>
              <a:gd name="connsiteY5" fmla="*/ 397669 h 397669"/>
              <a:gd name="connsiteX6" fmla="*/ 77964 w 1042420"/>
              <a:gd name="connsiteY6" fmla="*/ 183356 h 397669"/>
              <a:gd name="connsiteX7" fmla="*/ 251795 w 1042420"/>
              <a:gd name="connsiteY7" fmla="*/ 54769 h 397669"/>
              <a:gd name="connsiteX8" fmla="*/ 420864 w 1042420"/>
              <a:gd name="connsiteY8" fmla="*/ 9525 h 397669"/>
              <a:gd name="connsiteX9" fmla="*/ 537545 w 1042420"/>
              <a:gd name="connsiteY9" fmla="*/ 0 h 397669"/>
              <a:gd name="connsiteX0" fmla="*/ 508045 w 1012920"/>
              <a:gd name="connsiteY0" fmla="*/ 0 h 397669"/>
              <a:gd name="connsiteX1" fmla="*/ 717595 w 1012920"/>
              <a:gd name="connsiteY1" fmla="*/ 30956 h 397669"/>
              <a:gd name="connsiteX2" fmla="*/ 929526 w 1012920"/>
              <a:gd name="connsiteY2" fmla="*/ 138113 h 397669"/>
              <a:gd name="connsiteX3" fmla="*/ 1012870 w 1012920"/>
              <a:gd name="connsiteY3" fmla="*/ 395288 h 397669"/>
              <a:gd name="connsiteX4" fmla="*/ 505664 w 1012920"/>
              <a:gd name="connsiteY4" fmla="*/ 397669 h 397669"/>
              <a:gd name="connsiteX5" fmla="*/ 839 w 1012920"/>
              <a:gd name="connsiteY5" fmla="*/ 397669 h 397669"/>
              <a:gd name="connsiteX6" fmla="*/ 48464 w 1012920"/>
              <a:gd name="connsiteY6" fmla="*/ 183356 h 397669"/>
              <a:gd name="connsiteX7" fmla="*/ 222295 w 1012920"/>
              <a:gd name="connsiteY7" fmla="*/ 54769 h 397669"/>
              <a:gd name="connsiteX8" fmla="*/ 391364 w 1012920"/>
              <a:gd name="connsiteY8" fmla="*/ 9525 h 397669"/>
              <a:gd name="connsiteX9" fmla="*/ 508045 w 1012920"/>
              <a:gd name="connsiteY9" fmla="*/ 0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2920" h="397669">
                <a:moveTo>
                  <a:pt x="508045" y="0"/>
                </a:moveTo>
                <a:cubicBezTo>
                  <a:pt x="577696" y="3968"/>
                  <a:pt x="647348" y="7937"/>
                  <a:pt x="717595" y="30956"/>
                </a:cubicBezTo>
                <a:cubicBezTo>
                  <a:pt x="787842" y="53975"/>
                  <a:pt x="880314" y="77391"/>
                  <a:pt x="929526" y="138113"/>
                </a:cubicBezTo>
                <a:cubicBezTo>
                  <a:pt x="978738" y="198835"/>
                  <a:pt x="1014458" y="299641"/>
                  <a:pt x="1012870" y="395288"/>
                </a:cubicBezTo>
                <a:lnTo>
                  <a:pt x="505664" y="397669"/>
                </a:lnTo>
                <a:lnTo>
                  <a:pt x="839" y="397669"/>
                </a:lnTo>
                <a:cubicBezTo>
                  <a:pt x="-3924" y="323850"/>
                  <a:pt x="11555" y="240506"/>
                  <a:pt x="48464" y="183356"/>
                </a:cubicBezTo>
                <a:cubicBezTo>
                  <a:pt x="85373" y="139700"/>
                  <a:pt x="165145" y="83741"/>
                  <a:pt x="222295" y="54769"/>
                </a:cubicBezTo>
                <a:cubicBezTo>
                  <a:pt x="279445" y="25797"/>
                  <a:pt x="335404" y="17661"/>
                  <a:pt x="391364" y="9525"/>
                </a:cubicBezTo>
                <a:lnTo>
                  <a:pt x="508045" y="0"/>
                </a:lnTo>
                <a:close/>
              </a:path>
            </a:pathLst>
          </a:cu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050" name="Group 58"/>
          <p:cNvGrpSpPr>
            <a:grpSpLocks/>
          </p:cNvGrpSpPr>
          <p:nvPr/>
        </p:nvGrpSpPr>
        <p:grpSpPr bwMode="auto">
          <a:xfrm>
            <a:off x="1936750" y="2616200"/>
            <a:ext cx="1806575" cy="3425825"/>
            <a:chOff x="1366" y="1315"/>
            <a:chExt cx="1138" cy="2158"/>
          </a:xfrm>
        </p:grpSpPr>
        <p:sp>
          <p:nvSpPr>
            <p:cNvPr id="2090" name="Rectangle 7"/>
            <p:cNvSpPr>
              <a:spLocks noChangeArrowheads="1"/>
            </p:cNvSpPr>
            <p:nvPr/>
          </p:nvSpPr>
          <p:spPr bwMode="auto">
            <a:xfrm>
              <a:off x="1423" y="1315"/>
              <a:ext cx="1070" cy="300"/>
            </a:xfrm>
            <a:prstGeom prst="rect">
              <a:avLst/>
            </a:prstGeom>
            <a:solidFill>
              <a:srgbClr val="A7FFA7"/>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en-US" altLang="en-US" sz="1800" b="1">
                <a:solidFill>
                  <a:srgbClr val="FFFFFF"/>
                </a:solidFill>
                <a:latin typeface="Arial" pitchFamily="34" charset="0"/>
                <a:ea typeface="MS PGothic" pitchFamily="34" charset="-128"/>
              </a:endParaRPr>
            </a:p>
          </p:txBody>
        </p:sp>
        <p:sp>
          <p:nvSpPr>
            <p:cNvPr id="2091" name="Rectangle 9"/>
            <p:cNvSpPr>
              <a:spLocks noChangeArrowheads="1"/>
            </p:cNvSpPr>
            <p:nvPr/>
          </p:nvSpPr>
          <p:spPr bwMode="auto">
            <a:xfrm>
              <a:off x="1792" y="1381"/>
              <a:ext cx="320" cy="17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solidFill>
                  <a:srgbClr val="000000"/>
                </a:solidFill>
                <a:latin typeface="Arial" pitchFamily="34" charset="0"/>
                <a:ea typeface="MS PGothic" pitchFamily="34" charset="-128"/>
              </a:endParaRPr>
            </a:p>
          </p:txBody>
        </p:sp>
        <p:sp>
          <p:nvSpPr>
            <p:cNvPr id="2092" name="Rectangle 10"/>
            <p:cNvSpPr>
              <a:spLocks noChangeArrowheads="1"/>
            </p:cNvSpPr>
            <p:nvPr/>
          </p:nvSpPr>
          <p:spPr bwMode="auto">
            <a:xfrm>
              <a:off x="1906" y="1466"/>
              <a:ext cx="56" cy="56"/>
            </a:xfrm>
            <a:prstGeom prst="rect">
              <a:avLst/>
            </a:prstGeom>
            <a:solidFill>
              <a:srgbClr val="FF0000"/>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solidFill>
                  <a:srgbClr val="000000"/>
                </a:solidFill>
                <a:latin typeface="Arial" pitchFamily="34" charset="0"/>
                <a:ea typeface="MS PGothic" pitchFamily="34" charset="-128"/>
              </a:endParaRPr>
            </a:p>
          </p:txBody>
        </p:sp>
        <p:sp>
          <p:nvSpPr>
            <p:cNvPr id="2093" name="Text Box 30"/>
            <p:cNvSpPr txBox="1">
              <a:spLocks noChangeArrowheads="1"/>
            </p:cNvSpPr>
            <p:nvPr/>
          </p:nvSpPr>
          <p:spPr bwMode="auto">
            <a:xfrm>
              <a:off x="1410" y="2314"/>
              <a:ext cx="8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800">
                  <a:solidFill>
                    <a:srgbClr val="000000"/>
                  </a:solidFill>
                  <a:latin typeface="Arial" pitchFamily="34" charset="0"/>
                  <a:ea typeface="MS PGothic" pitchFamily="34" charset="-128"/>
                </a:rPr>
                <a:t>Fluidigm</a:t>
              </a:r>
            </a:p>
            <a:p>
              <a:pPr algn="ctr">
                <a:spcBef>
                  <a:spcPct val="0"/>
                </a:spcBef>
                <a:buFontTx/>
                <a:buNone/>
              </a:pPr>
              <a:r>
                <a:rPr lang="en-US" altLang="en-US" sz="1800">
                  <a:solidFill>
                    <a:srgbClr val="000000"/>
                  </a:solidFill>
                  <a:latin typeface="Arial" pitchFamily="34" charset="0"/>
                  <a:ea typeface="MS PGothic" pitchFamily="34" charset="-128"/>
                </a:rPr>
                <a:t>Topaz® DC</a:t>
              </a:r>
            </a:p>
          </p:txBody>
        </p:sp>
        <p:sp>
          <p:nvSpPr>
            <p:cNvPr id="2094" name="Rectangle 31"/>
            <p:cNvSpPr>
              <a:spLocks noChangeArrowheads="1"/>
            </p:cNvSpPr>
            <p:nvPr/>
          </p:nvSpPr>
          <p:spPr bwMode="auto">
            <a:xfrm>
              <a:off x="1366" y="2879"/>
              <a:ext cx="1138"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400" b="1">
                  <a:solidFill>
                    <a:srgbClr val="000000"/>
                  </a:solidFill>
                  <a:latin typeface="Arial" pitchFamily="34" charset="0"/>
                  <a:ea typeface="MS PGothic" pitchFamily="34" charset="-128"/>
                </a:rPr>
                <a:t>http://www.fluidigm.com/home/fluidigm/docs/Datasheet_1.96DC.pdf</a:t>
              </a:r>
            </a:p>
          </p:txBody>
        </p:sp>
        <p:sp>
          <p:nvSpPr>
            <p:cNvPr id="2095" name="Text Box 40"/>
            <p:cNvSpPr txBox="1">
              <a:spLocks noChangeArrowheads="1"/>
            </p:cNvSpPr>
            <p:nvPr/>
          </p:nvSpPr>
          <p:spPr bwMode="auto">
            <a:xfrm>
              <a:off x="1670" y="1686"/>
              <a:ext cx="5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solidFill>
                    <a:srgbClr val="000000"/>
                  </a:solidFill>
                  <a:latin typeface="Arial" pitchFamily="34" charset="0"/>
                  <a:ea typeface="MS PGothic" pitchFamily="34" charset="-128"/>
                </a:rPr>
                <a:t>200 </a:t>
              </a:r>
              <a:r>
                <a:rPr lang="el-GR" altLang="en-US" sz="1800">
                  <a:solidFill>
                    <a:srgbClr val="000000"/>
                  </a:solidFill>
                  <a:latin typeface="Arial" pitchFamily="34" charset="0"/>
                  <a:ea typeface="MS PGothic" pitchFamily="34" charset="-128"/>
                </a:rPr>
                <a:t>μ</a:t>
              </a:r>
              <a:r>
                <a:rPr lang="en-US" altLang="en-US" sz="1800">
                  <a:solidFill>
                    <a:srgbClr val="000000"/>
                  </a:solidFill>
                  <a:latin typeface="Arial" pitchFamily="34" charset="0"/>
                  <a:ea typeface="MS PGothic" pitchFamily="34" charset="-128"/>
                </a:rPr>
                <a:t>m</a:t>
              </a:r>
              <a:endParaRPr lang="el-GR" altLang="en-US" sz="1800">
                <a:solidFill>
                  <a:srgbClr val="000000"/>
                </a:solidFill>
                <a:latin typeface="Arial" pitchFamily="34" charset="0"/>
                <a:ea typeface="MS PGothic" pitchFamily="34" charset="-128"/>
              </a:endParaRPr>
            </a:p>
          </p:txBody>
        </p:sp>
      </p:grpSp>
      <p:grpSp>
        <p:nvGrpSpPr>
          <p:cNvPr id="2051" name="Group 59"/>
          <p:cNvGrpSpPr>
            <a:grpSpLocks/>
          </p:cNvGrpSpPr>
          <p:nvPr/>
        </p:nvGrpSpPr>
        <p:grpSpPr bwMode="auto">
          <a:xfrm>
            <a:off x="3644218" y="1646238"/>
            <a:ext cx="1971675" cy="4191000"/>
            <a:chOff x="2714" y="704"/>
            <a:chExt cx="1441" cy="2640"/>
          </a:xfrm>
        </p:grpSpPr>
        <p:sp>
          <p:nvSpPr>
            <p:cNvPr id="2083" name="Oval 34"/>
            <p:cNvSpPr>
              <a:spLocks noChangeArrowheads="1"/>
            </p:cNvSpPr>
            <p:nvPr/>
          </p:nvSpPr>
          <p:spPr bwMode="auto">
            <a:xfrm>
              <a:off x="3052" y="1201"/>
              <a:ext cx="765" cy="7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solidFill>
                  <a:srgbClr val="000000"/>
                </a:solidFill>
                <a:latin typeface="Arial" pitchFamily="34" charset="0"/>
                <a:ea typeface="MS PGothic" pitchFamily="34" charset="-128"/>
              </a:endParaRPr>
            </a:p>
          </p:txBody>
        </p:sp>
        <p:sp>
          <p:nvSpPr>
            <p:cNvPr id="2084" name="Rectangle 32"/>
            <p:cNvSpPr>
              <a:spLocks noChangeArrowheads="1"/>
            </p:cNvSpPr>
            <p:nvPr/>
          </p:nvSpPr>
          <p:spPr bwMode="auto">
            <a:xfrm>
              <a:off x="2739" y="2879"/>
              <a:ext cx="1416"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400" b="1">
                  <a:solidFill>
                    <a:srgbClr val="000000"/>
                  </a:solidFill>
                  <a:latin typeface="Arial" pitchFamily="34" charset="0"/>
                  <a:ea typeface="MS PGothic" pitchFamily="34" charset="-128"/>
                </a:rPr>
                <a:t>Soliman, A. </a:t>
              </a:r>
              <a:r>
                <a:rPr lang="en-US" altLang="en-US" sz="1400" b="1" i="1">
                  <a:solidFill>
                    <a:srgbClr val="000000"/>
                  </a:solidFill>
                  <a:latin typeface="Arial" pitchFamily="34" charset="0"/>
                  <a:ea typeface="MS PGothic" pitchFamily="34" charset="-128"/>
                </a:rPr>
                <a:t>et al.</a:t>
              </a:r>
              <a:r>
                <a:rPr lang="en-US" altLang="en-US" sz="1400" b="1">
                  <a:solidFill>
                    <a:srgbClr val="000000"/>
                  </a:solidFill>
                  <a:latin typeface="Arial" pitchFamily="34" charset="0"/>
                  <a:ea typeface="MS PGothic" pitchFamily="34" charset="-128"/>
                </a:rPr>
                <a:t> (2011). </a:t>
              </a:r>
              <a:r>
                <a:rPr lang="en-US" altLang="en-US" sz="1400" b="1" i="1">
                  <a:solidFill>
                    <a:srgbClr val="000000"/>
                  </a:solidFill>
                  <a:latin typeface="Arial" pitchFamily="34" charset="0"/>
                  <a:ea typeface="MS PGothic" pitchFamily="34" charset="-128"/>
                </a:rPr>
                <a:t>Acta Cryst. D</a:t>
              </a:r>
              <a:r>
                <a:rPr lang="en-US" altLang="en-US" sz="1400" b="1">
                  <a:solidFill>
                    <a:srgbClr val="000000"/>
                  </a:solidFill>
                  <a:latin typeface="Arial" pitchFamily="34" charset="0"/>
                  <a:ea typeface="MS PGothic" pitchFamily="34" charset="-128"/>
                </a:rPr>
                <a:t> 67, 646-656. </a:t>
              </a:r>
            </a:p>
          </p:txBody>
        </p:sp>
        <p:sp>
          <p:nvSpPr>
            <p:cNvPr id="2085" name="Rectangle 33"/>
            <p:cNvSpPr>
              <a:spLocks noChangeArrowheads="1"/>
            </p:cNvSpPr>
            <p:nvPr/>
          </p:nvSpPr>
          <p:spPr bwMode="auto">
            <a:xfrm>
              <a:off x="2854" y="1554"/>
              <a:ext cx="1161" cy="449"/>
            </a:xfrm>
            <a:prstGeom prst="rect">
              <a:avLst/>
            </a:prstGeom>
            <a:solidFill>
              <a:srgbClr val="4BFF4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800">
                  <a:solidFill>
                    <a:srgbClr val="000000"/>
                  </a:solidFill>
                  <a:latin typeface="Arial" pitchFamily="34" charset="0"/>
                  <a:ea typeface="MS PGothic" pitchFamily="34" charset="-128"/>
                </a:rPr>
                <a:t>250 </a:t>
              </a:r>
              <a:r>
                <a:rPr lang="el-GR" altLang="en-US" sz="1800">
                  <a:solidFill>
                    <a:srgbClr val="000000"/>
                  </a:solidFill>
                  <a:latin typeface="Arial" pitchFamily="34" charset="0"/>
                  <a:ea typeface="MS PGothic" pitchFamily="34" charset="-128"/>
                </a:rPr>
                <a:t>μ</a:t>
              </a:r>
              <a:r>
                <a:rPr lang="en-US" altLang="en-US" sz="1800">
                  <a:solidFill>
                    <a:srgbClr val="000000"/>
                  </a:solidFill>
                  <a:latin typeface="Arial" pitchFamily="34" charset="0"/>
                  <a:ea typeface="MS PGothic" pitchFamily="34" charset="-128"/>
                </a:rPr>
                <a:t>m</a:t>
              </a:r>
              <a:endParaRPr lang="el-GR" altLang="en-US" sz="1800">
                <a:solidFill>
                  <a:srgbClr val="000000"/>
                </a:solidFill>
                <a:latin typeface="Arial" pitchFamily="34" charset="0"/>
                <a:ea typeface="MS PGothic" pitchFamily="34" charset="-128"/>
              </a:endParaRPr>
            </a:p>
          </p:txBody>
        </p:sp>
        <p:sp>
          <p:nvSpPr>
            <p:cNvPr id="2086" name="Rectangle 35"/>
            <p:cNvSpPr>
              <a:spLocks noChangeArrowheads="1"/>
            </p:cNvSpPr>
            <p:nvPr/>
          </p:nvSpPr>
          <p:spPr bwMode="auto">
            <a:xfrm>
              <a:off x="3400" y="1466"/>
              <a:ext cx="56" cy="56"/>
            </a:xfrm>
            <a:prstGeom prst="rect">
              <a:avLst/>
            </a:prstGeom>
            <a:solidFill>
              <a:srgbClr val="FF0000"/>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solidFill>
                  <a:srgbClr val="000000"/>
                </a:solidFill>
                <a:latin typeface="Arial" pitchFamily="34" charset="0"/>
                <a:ea typeface="MS PGothic" pitchFamily="34" charset="-128"/>
              </a:endParaRPr>
            </a:p>
          </p:txBody>
        </p:sp>
        <p:sp>
          <p:nvSpPr>
            <p:cNvPr id="2087" name="Text Box 37"/>
            <p:cNvSpPr txBox="1">
              <a:spLocks noChangeArrowheads="1"/>
            </p:cNvSpPr>
            <p:nvPr/>
          </p:nvSpPr>
          <p:spPr bwMode="auto">
            <a:xfrm>
              <a:off x="2714" y="2314"/>
              <a:ext cx="121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800">
                  <a:solidFill>
                    <a:srgbClr val="000000"/>
                  </a:solidFill>
                  <a:latin typeface="Arial" pitchFamily="34" charset="0"/>
                  <a:ea typeface="MS PGothic" pitchFamily="34" charset="-128"/>
                </a:rPr>
                <a:t>NatX-ray</a:t>
              </a:r>
            </a:p>
            <a:p>
              <a:pPr algn="ctr">
                <a:spcBef>
                  <a:spcPct val="0"/>
                </a:spcBef>
                <a:buFontTx/>
                <a:buNone/>
              </a:pPr>
              <a:r>
                <a:rPr lang="en-US" altLang="en-US" sz="1800">
                  <a:solidFill>
                    <a:srgbClr val="000000"/>
                  </a:solidFill>
                  <a:latin typeface="Arial" pitchFamily="34" charset="0"/>
                  <a:ea typeface="MS PGothic" pitchFamily="34" charset="-128"/>
                </a:rPr>
                <a:t>CrystalQuick™ X</a:t>
              </a:r>
            </a:p>
          </p:txBody>
        </p:sp>
        <p:sp>
          <p:nvSpPr>
            <p:cNvPr id="2088" name="Rectangle 45"/>
            <p:cNvSpPr>
              <a:spLocks noChangeArrowheads="1"/>
            </p:cNvSpPr>
            <p:nvPr/>
          </p:nvSpPr>
          <p:spPr bwMode="auto">
            <a:xfrm>
              <a:off x="2851" y="704"/>
              <a:ext cx="1161" cy="75"/>
            </a:xfrm>
            <a:prstGeom prst="rect">
              <a:avLst/>
            </a:prstGeom>
            <a:solidFill>
              <a:srgbClr val="4BFF4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el-GR" altLang="en-US" sz="1800">
                <a:solidFill>
                  <a:srgbClr val="000000"/>
                </a:solidFill>
                <a:latin typeface="Arial" pitchFamily="34" charset="0"/>
                <a:ea typeface="MS PGothic" pitchFamily="34" charset="-128"/>
              </a:endParaRPr>
            </a:p>
          </p:txBody>
        </p:sp>
        <p:sp>
          <p:nvSpPr>
            <p:cNvPr id="2089" name="Text Box 46"/>
            <p:cNvSpPr txBox="1">
              <a:spLocks noChangeArrowheads="1"/>
            </p:cNvSpPr>
            <p:nvPr/>
          </p:nvSpPr>
          <p:spPr bwMode="auto">
            <a:xfrm>
              <a:off x="3003" y="721"/>
              <a:ext cx="9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solidFill>
                    <a:srgbClr val="000000"/>
                  </a:solidFill>
                  <a:latin typeface="Arial" pitchFamily="34" charset="0"/>
                  <a:ea typeface="MS PGothic" pitchFamily="34" charset="-128"/>
                </a:rPr>
                <a:t>~50 </a:t>
              </a:r>
              <a:r>
                <a:rPr lang="el-GR" altLang="en-US" sz="1800">
                  <a:solidFill>
                    <a:srgbClr val="000000"/>
                  </a:solidFill>
                  <a:latin typeface="Arial" pitchFamily="34" charset="0"/>
                  <a:ea typeface="MS PGothic" pitchFamily="34" charset="-128"/>
                </a:rPr>
                <a:t>μ</a:t>
              </a:r>
              <a:r>
                <a:rPr lang="en-US" altLang="en-US" sz="1800">
                  <a:solidFill>
                    <a:srgbClr val="000000"/>
                  </a:solidFill>
                  <a:latin typeface="Arial" pitchFamily="34" charset="0"/>
                  <a:ea typeface="MS PGothic" pitchFamily="34" charset="-128"/>
                </a:rPr>
                <a:t>m tape</a:t>
              </a:r>
              <a:endParaRPr lang="el-GR" altLang="en-US" sz="1800">
                <a:solidFill>
                  <a:srgbClr val="000000"/>
                </a:solidFill>
                <a:latin typeface="Arial" pitchFamily="34" charset="0"/>
                <a:ea typeface="MS PGothic" pitchFamily="34" charset="-128"/>
              </a:endParaRPr>
            </a:p>
          </p:txBody>
        </p:sp>
      </p:grpSp>
      <p:grpSp>
        <p:nvGrpSpPr>
          <p:cNvPr id="2052" name="Group 61"/>
          <p:cNvGrpSpPr>
            <a:grpSpLocks/>
          </p:cNvGrpSpPr>
          <p:nvPr/>
        </p:nvGrpSpPr>
        <p:grpSpPr bwMode="auto">
          <a:xfrm>
            <a:off x="-608013" y="1687513"/>
            <a:ext cx="2451101" cy="4354512"/>
            <a:chOff x="-383" y="730"/>
            <a:chExt cx="1544" cy="2743"/>
          </a:xfrm>
        </p:grpSpPr>
        <p:grpSp>
          <p:nvGrpSpPr>
            <p:cNvPr id="2071" name="Group 12"/>
            <p:cNvGrpSpPr>
              <a:grpSpLocks/>
            </p:cNvGrpSpPr>
            <p:nvPr/>
          </p:nvGrpSpPr>
          <p:grpSpPr bwMode="auto">
            <a:xfrm flipH="1">
              <a:off x="-383" y="1296"/>
              <a:ext cx="1410" cy="316"/>
              <a:chOff x="4438" y="3135"/>
              <a:chExt cx="1410" cy="316"/>
            </a:xfrm>
          </p:grpSpPr>
          <p:sp>
            <p:nvSpPr>
              <p:cNvPr id="2078" name="Freeform 13"/>
              <p:cNvSpPr>
                <a:spLocks noChangeAspect="1"/>
              </p:cNvSpPr>
              <p:nvPr/>
            </p:nvSpPr>
            <p:spPr bwMode="auto">
              <a:xfrm>
                <a:off x="4438" y="3135"/>
                <a:ext cx="764" cy="316"/>
              </a:xfrm>
              <a:custGeom>
                <a:avLst/>
                <a:gdLst>
                  <a:gd name="T0" fmla="*/ 66 w 2552"/>
                  <a:gd name="T1" fmla="*/ 6 h 1384"/>
                  <a:gd name="T2" fmla="*/ 32 w 2552"/>
                  <a:gd name="T3" fmla="*/ 15 h 1384"/>
                  <a:gd name="T4" fmla="*/ 9 w 2552"/>
                  <a:gd name="T5" fmla="*/ 13 h 1384"/>
                  <a:gd name="T6" fmla="*/ 0 w 2552"/>
                  <a:gd name="T7" fmla="*/ 7 h 1384"/>
                  <a:gd name="T8" fmla="*/ 8 w 2552"/>
                  <a:gd name="T9" fmla="*/ 2 h 1384"/>
                  <a:gd name="T10" fmla="*/ 29 w 2552"/>
                  <a:gd name="T11" fmla="*/ 0 h 1384"/>
                  <a:gd name="T12" fmla="*/ 45 w 2552"/>
                  <a:gd name="T13" fmla="*/ 4 h 1384"/>
                  <a:gd name="T14" fmla="*/ 63 w 2552"/>
                  <a:gd name="T15" fmla="*/ 7 h 1384"/>
                  <a:gd name="T16" fmla="*/ 69 w 2552"/>
                  <a:gd name="T17" fmla="*/ 7 h 1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52" h="1384">
                    <a:moveTo>
                      <a:pt x="2456" y="512"/>
                    </a:moveTo>
                    <a:cubicBezTo>
                      <a:pt x="2008" y="844"/>
                      <a:pt x="1560" y="1176"/>
                      <a:pt x="1208" y="1280"/>
                    </a:cubicBezTo>
                    <a:cubicBezTo>
                      <a:pt x="856" y="1384"/>
                      <a:pt x="544" y="1248"/>
                      <a:pt x="344" y="1136"/>
                    </a:cubicBezTo>
                    <a:cubicBezTo>
                      <a:pt x="144" y="1024"/>
                      <a:pt x="16" y="776"/>
                      <a:pt x="8" y="608"/>
                    </a:cubicBezTo>
                    <a:cubicBezTo>
                      <a:pt x="0" y="440"/>
                      <a:pt x="120" y="224"/>
                      <a:pt x="296" y="128"/>
                    </a:cubicBezTo>
                    <a:cubicBezTo>
                      <a:pt x="472" y="32"/>
                      <a:pt x="832" y="0"/>
                      <a:pt x="1064" y="32"/>
                    </a:cubicBezTo>
                    <a:cubicBezTo>
                      <a:pt x="1296" y="64"/>
                      <a:pt x="1472" y="232"/>
                      <a:pt x="1688" y="320"/>
                    </a:cubicBezTo>
                    <a:cubicBezTo>
                      <a:pt x="1904" y="408"/>
                      <a:pt x="2216" y="520"/>
                      <a:pt x="2360" y="560"/>
                    </a:cubicBezTo>
                    <a:cubicBezTo>
                      <a:pt x="2504" y="600"/>
                      <a:pt x="2528" y="580"/>
                      <a:pt x="2552" y="560"/>
                    </a:cubicBezTo>
                  </a:path>
                </a:pathLst>
              </a:custGeom>
              <a:solidFill>
                <a:schemeClr val="accent1"/>
              </a:solidFill>
              <a:ln w="88900">
                <a:solidFill>
                  <a:srgbClr val="8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079" name="Rectangle 14"/>
              <p:cNvSpPr>
                <a:spLocks noChangeArrowheads="1"/>
              </p:cNvSpPr>
              <p:nvPr/>
            </p:nvSpPr>
            <p:spPr bwMode="auto">
              <a:xfrm>
                <a:off x="4658" y="3279"/>
                <a:ext cx="56" cy="56"/>
              </a:xfrm>
              <a:prstGeom prst="rect">
                <a:avLst/>
              </a:prstGeom>
              <a:solidFill>
                <a:srgbClr val="FF0000"/>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solidFill>
                    <a:srgbClr val="000000"/>
                  </a:solidFill>
                  <a:latin typeface="Arial" pitchFamily="34" charset="0"/>
                  <a:ea typeface="MS PGothic" pitchFamily="34" charset="-128"/>
                </a:endParaRPr>
              </a:p>
            </p:txBody>
          </p:sp>
          <p:sp>
            <p:nvSpPr>
              <p:cNvPr id="2080" name="Freeform 15"/>
              <p:cNvSpPr>
                <a:spLocks/>
              </p:cNvSpPr>
              <p:nvPr/>
            </p:nvSpPr>
            <p:spPr bwMode="auto">
              <a:xfrm>
                <a:off x="5136" y="3223"/>
                <a:ext cx="712" cy="66"/>
              </a:xfrm>
              <a:custGeom>
                <a:avLst/>
                <a:gdLst>
                  <a:gd name="T0" fmla="*/ 0 w 712"/>
                  <a:gd name="T1" fmla="*/ 53 h 66"/>
                  <a:gd name="T2" fmla="*/ 124 w 712"/>
                  <a:gd name="T3" fmla="*/ 1 h 66"/>
                  <a:gd name="T4" fmla="*/ 264 w 712"/>
                  <a:gd name="T5" fmla="*/ 61 h 66"/>
                  <a:gd name="T6" fmla="*/ 420 w 712"/>
                  <a:gd name="T7" fmla="*/ 5 h 66"/>
                  <a:gd name="T8" fmla="*/ 564 w 712"/>
                  <a:gd name="T9" fmla="*/ 65 h 66"/>
                  <a:gd name="T10" fmla="*/ 712 w 712"/>
                  <a:gd name="T11" fmla="*/ 1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2" h="66">
                    <a:moveTo>
                      <a:pt x="0" y="53"/>
                    </a:moveTo>
                    <a:cubicBezTo>
                      <a:pt x="40" y="26"/>
                      <a:pt x="80" y="0"/>
                      <a:pt x="124" y="1"/>
                    </a:cubicBezTo>
                    <a:cubicBezTo>
                      <a:pt x="168" y="2"/>
                      <a:pt x="215" y="60"/>
                      <a:pt x="264" y="61"/>
                    </a:cubicBezTo>
                    <a:cubicBezTo>
                      <a:pt x="313" y="62"/>
                      <a:pt x="370" y="4"/>
                      <a:pt x="420" y="5"/>
                    </a:cubicBezTo>
                    <a:cubicBezTo>
                      <a:pt x="470" y="6"/>
                      <a:pt x="515" y="66"/>
                      <a:pt x="564" y="65"/>
                    </a:cubicBezTo>
                    <a:cubicBezTo>
                      <a:pt x="613" y="64"/>
                      <a:pt x="687" y="12"/>
                      <a:pt x="712" y="1"/>
                    </a:cubicBezTo>
                  </a:path>
                </a:pathLst>
              </a:custGeom>
              <a:noFill/>
              <a:ln w="88900">
                <a:solidFill>
                  <a:srgbClr val="8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081" name="Freeform 16"/>
              <p:cNvSpPr>
                <a:spLocks/>
              </p:cNvSpPr>
              <p:nvPr/>
            </p:nvSpPr>
            <p:spPr bwMode="auto">
              <a:xfrm rot="10800000" flipH="1">
                <a:off x="5112" y="3219"/>
                <a:ext cx="712" cy="66"/>
              </a:xfrm>
              <a:custGeom>
                <a:avLst/>
                <a:gdLst>
                  <a:gd name="T0" fmla="*/ 0 w 712"/>
                  <a:gd name="T1" fmla="*/ 53 h 66"/>
                  <a:gd name="T2" fmla="*/ 124 w 712"/>
                  <a:gd name="T3" fmla="*/ 1 h 66"/>
                  <a:gd name="T4" fmla="*/ 264 w 712"/>
                  <a:gd name="T5" fmla="*/ 61 h 66"/>
                  <a:gd name="T6" fmla="*/ 420 w 712"/>
                  <a:gd name="T7" fmla="*/ 5 h 66"/>
                  <a:gd name="T8" fmla="*/ 564 w 712"/>
                  <a:gd name="T9" fmla="*/ 65 h 66"/>
                  <a:gd name="T10" fmla="*/ 712 w 712"/>
                  <a:gd name="T11" fmla="*/ 1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2" h="66">
                    <a:moveTo>
                      <a:pt x="0" y="53"/>
                    </a:moveTo>
                    <a:cubicBezTo>
                      <a:pt x="40" y="26"/>
                      <a:pt x="80" y="0"/>
                      <a:pt x="124" y="1"/>
                    </a:cubicBezTo>
                    <a:cubicBezTo>
                      <a:pt x="168" y="2"/>
                      <a:pt x="215" y="60"/>
                      <a:pt x="264" y="61"/>
                    </a:cubicBezTo>
                    <a:cubicBezTo>
                      <a:pt x="313" y="62"/>
                      <a:pt x="370" y="4"/>
                      <a:pt x="420" y="5"/>
                    </a:cubicBezTo>
                    <a:cubicBezTo>
                      <a:pt x="470" y="6"/>
                      <a:pt x="515" y="66"/>
                      <a:pt x="564" y="65"/>
                    </a:cubicBezTo>
                    <a:cubicBezTo>
                      <a:pt x="613" y="64"/>
                      <a:pt x="687" y="12"/>
                      <a:pt x="712" y="1"/>
                    </a:cubicBezTo>
                  </a:path>
                </a:pathLst>
              </a:custGeom>
              <a:noFill/>
              <a:ln w="88900">
                <a:solidFill>
                  <a:srgbClr val="8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082" name="Oval 17"/>
              <p:cNvSpPr>
                <a:spLocks noChangeArrowheads="1"/>
              </p:cNvSpPr>
              <p:nvPr/>
            </p:nvSpPr>
            <p:spPr bwMode="auto">
              <a:xfrm>
                <a:off x="5096" y="3147"/>
                <a:ext cx="90" cy="8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solidFill>
                    <a:srgbClr val="000000"/>
                  </a:solidFill>
                  <a:latin typeface="Arial" pitchFamily="34" charset="0"/>
                  <a:ea typeface="MS PGothic" pitchFamily="34" charset="-128"/>
                </a:endParaRPr>
              </a:p>
            </p:txBody>
          </p:sp>
        </p:grpSp>
        <p:sp>
          <p:nvSpPr>
            <p:cNvPr id="2072" name="Text Box 36"/>
            <p:cNvSpPr txBox="1">
              <a:spLocks noChangeArrowheads="1"/>
            </p:cNvSpPr>
            <p:nvPr/>
          </p:nvSpPr>
          <p:spPr bwMode="auto">
            <a:xfrm>
              <a:off x="224" y="2315"/>
              <a:ext cx="8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800">
                  <a:solidFill>
                    <a:srgbClr val="000000"/>
                  </a:solidFill>
                  <a:latin typeface="Arial" pitchFamily="34" charset="0"/>
                  <a:ea typeface="MS PGothic" pitchFamily="34" charset="-128"/>
                </a:rPr>
                <a:t>MiTeGen</a:t>
              </a:r>
            </a:p>
            <a:p>
              <a:pPr algn="ctr">
                <a:spcBef>
                  <a:spcPct val="0"/>
                </a:spcBef>
                <a:buFontTx/>
                <a:buNone/>
              </a:pPr>
              <a:r>
                <a:rPr lang="en-US" altLang="en-US" sz="1800">
                  <a:solidFill>
                    <a:srgbClr val="000000"/>
                  </a:solidFill>
                  <a:latin typeface="Arial" pitchFamily="34" charset="0"/>
                  <a:ea typeface="MS PGothic" pitchFamily="34" charset="-128"/>
                </a:rPr>
                <a:t>MicroRT™</a:t>
              </a:r>
            </a:p>
          </p:txBody>
        </p:sp>
        <p:sp>
          <p:nvSpPr>
            <p:cNvPr id="2073" name="Rectangle 53"/>
            <p:cNvSpPr>
              <a:spLocks noChangeArrowheads="1"/>
            </p:cNvSpPr>
            <p:nvPr/>
          </p:nvSpPr>
          <p:spPr bwMode="auto">
            <a:xfrm>
              <a:off x="0" y="1974"/>
              <a:ext cx="1161" cy="35"/>
            </a:xfrm>
            <a:prstGeom prst="rect">
              <a:avLst/>
            </a:prstGeom>
            <a:solidFill>
              <a:srgbClr val="4BFF4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el-GR" altLang="en-US" sz="1800">
                <a:solidFill>
                  <a:srgbClr val="000000"/>
                </a:solidFill>
                <a:latin typeface="Arial" pitchFamily="34" charset="0"/>
                <a:ea typeface="MS PGothic" pitchFamily="34" charset="-128"/>
              </a:endParaRPr>
            </a:p>
          </p:txBody>
        </p:sp>
        <p:sp>
          <p:nvSpPr>
            <p:cNvPr id="2074" name="Text Box 54"/>
            <p:cNvSpPr txBox="1">
              <a:spLocks noChangeArrowheads="1"/>
            </p:cNvSpPr>
            <p:nvPr/>
          </p:nvSpPr>
          <p:spPr bwMode="auto">
            <a:xfrm>
              <a:off x="152" y="1991"/>
              <a:ext cx="8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solidFill>
                    <a:srgbClr val="000000"/>
                  </a:solidFill>
                  <a:latin typeface="Arial" pitchFamily="34" charset="0"/>
                  <a:ea typeface="MS PGothic" pitchFamily="34" charset="-128"/>
                </a:rPr>
                <a:t>25 </a:t>
              </a:r>
              <a:r>
                <a:rPr lang="el-GR" altLang="en-US" sz="1800">
                  <a:solidFill>
                    <a:srgbClr val="000000"/>
                  </a:solidFill>
                  <a:latin typeface="Arial" pitchFamily="34" charset="0"/>
                  <a:ea typeface="MS PGothic" pitchFamily="34" charset="-128"/>
                </a:rPr>
                <a:t>μ</a:t>
              </a:r>
              <a:r>
                <a:rPr lang="en-US" altLang="en-US" sz="1800">
                  <a:solidFill>
                    <a:srgbClr val="000000"/>
                  </a:solidFill>
                  <a:latin typeface="Arial" pitchFamily="34" charset="0"/>
                  <a:ea typeface="MS PGothic" pitchFamily="34" charset="-128"/>
                </a:rPr>
                <a:t>m wall</a:t>
              </a:r>
              <a:endParaRPr lang="el-GR" altLang="en-US" sz="1800">
                <a:solidFill>
                  <a:srgbClr val="000000"/>
                </a:solidFill>
                <a:latin typeface="Arial" pitchFamily="34" charset="0"/>
                <a:ea typeface="MS PGothic" pitchFamily="34" charset="-128"/>
              </a:endParaRPr>
            </a:p>
          </p:txBody>
        </p:sp>
        <p:sp>
          <p:nvSpPr>
            <p:cNvPr id="2075" name="Rectangle 55"/>
            <p:cNvSpPr>
              <a:spLocks noChangeArrowheads="1"/>
            </p:cNvSpPr>
            <p:nvPr/>
          </p:nvSpPr>
          <p:spPr bwMode="auto">
            <a:xfrm>
              <a:off x="0" y="730"/>
              <a:ext cx="1161" cy="35"/>
            </a:xfrm>
            <a:prstGeom prst="rect">
              <a:avLst/>
            </a:prstGeom>
            <a:solidFill>
              <a:srgbClr val="4BFF4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el-GR" altLang="en-US" sz="1800">
                <a:solidFill>
                  <a:srgbClr val="000000"/>
                </a:solidFill>
                <a:latin typeface="Arial" pitchFamily="34" charset="0"/>
                <a:ea typeface="MS PGothic" pitchFamily="34" charset="-128"/>
              </a:endParaRPr>
            </a:p>
          </p:txBody>
        </p:sp>
        <p:sp>
          <p:nvSpPr>
            <p:cNvPr id="2076" name="Text Box 56"/>
            <p:cNvSpPr txBox="1">
              <a:spLocks noChangeArrowheads="1"/>
            </p:cNvSpPr>
            <p:nvPr/>
          </p:nvSpPr>
          <p:spPr bwMode="auto">
            <a:xfrm>
              <a:off x="152" y="747"/>
              <a:ext cx="8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a:solidFill>
                    <a:srgbClr val="000000"/>
                  </a:solidFill>
                  <a:latin typeface="Arial" pitchFamily="34" charset="0"/>
                  <a:ea typeface="MS PGothic" pitchFamily="34" charset="-128"/>
                </a:rPr>
                <a:t>25 </a:t>
              </a:r>
              <a:r>
                <a:rPr lang="el-GR" altLang="en-US" sz="1800">
                  <a:solidFill>
                    <a:srgbClr val="000000"/>
                  </a:solidFill>
                  <a:latin typeface="Arial" pitchFamily="34" charset="0"/>
                  <a:ea typeface="MS PGothic" pitchFamily="34" charset="-128"/>
                </a:rPr>
                <a:t>μ</a:t>
              </a:r>
              <a:r>
                <a:rPr lang="en-US" altLang="en-US" sz="1800">
                  <a:solidFill>
                    <a:srgbClr val="000000"/>
                  </a:solidFill>
                  <a:latin typeface="Arial" pitchFamily="34" charset="0"/>
                  <a:ea typeface="MS PGothic" pitchFamily="34" charset="-128"/>
                </a:rPr>
                <a:t>m wall</a:t>
              </a:r>
              <a:endParaRPr lang="el-GR" altLang="en-US" sz="1800">
                <a:solidFill>
                  <a:srgbClr val="000000"/>
                </a:solidFill>
                <a:latin typeface="Arial" pitchFamily="34" charset="0"/>
                <a:ea typeface="MS PGothic" pitchFamily="34" charset="-128"/>
              </a:endParaRPr>
            </a:p>
          </p:txBody>
        </p:sp>
        <p:sp>
          <p:nvSpPr>
            <p:cNvPr id="2077" name="Rectangle 57"/>
            <p:cNvSpPr>
              <a:spLocks noChangeArrowheads="1"/>
            </p:cNvSpPr>
            <p:nvPr/>
          </p:nvSpPr>
          <p:spPr bwMode="auto">
            <a:xfrm>
              <a:off x="100" y="2879"/>
              <a:ext cx="971"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400" b="1">
                  <a:solidFill>
                    <a:srgbClr val="000000"/>
                  </a:solidFill>
                  <a:latin typeface="Arial" pitchFamily="34" charset="0"/>
                  <a:ea typeface="MS PGothic" pitchFamily="34" charset="-128"/>
                </a:rPr>
                <a:t>http://www.mitegen.com/products/micrort/micrort.shtml</a:t>
              </a:r>
            </a:p>
          </p:txBody>
        </p:sp>
      </p:grpSp>
      <p:sp>
        <p:nvSpPr>
          <p:cNvPr id="2053" name="Rectangle 62"/>
          <p:cNvSpPr>
            <a:spLocks noChangeArrowheads="1"/>
          </p:cNvSpPr>
          <p:nvPr/>
        </p:nvSpPr>
        <p:spPr bwMode="auto">
          <a:xfrm>
            <a:off x="2032000" y="2717800"/>
            <a:ext cx="577850" cy="27940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900">
                <a:solidFill>
                  <a:srgbClr val="FFFFFF"/>
                </a:solidFill>
                <a:latin typeface="Arial" pitchFamily="34" charset="0"/>
                <a:ea typeface="MS PGothic" pitchFamily="34" charset="-128"/>
              </a:rPr>
              <a:t>PDMS</a:t>
            </a:r>
          </a:p>
        </p:txBody>
      </p:sp>
      <p:sp>
        <p:nvSpPr>
          <p:cNvPr id="2054" name="Rectangle 63"/>
          <p:cNvSpPr>
            <a:spLocks noChangeArrowheads="1"/>
          </p:cNvSpPr>
          <p:nvPr/>
        </p:nvSpPr>
        <p:spPr bwMode="auto">
          <a:xfrm>
            <a:off x="3124200" y="2717800"/>
            <a:ext cx="596900" cy="27940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900">
                <a:solidFill>
                  <a:srgbClr val="FFFFFF"/>
                </a:solidFill>
                <a:latin typeface="Arial" pitchFamily="34" charset="0"/>
                <a:ea typeface="MS PGothic" pitchFamily="34" charset="-128"/>
              </a:rPr>
              <a:t>PDMS</a:t>
            </a:r>
          </a:p>
        </p:txBody>
      </p:sp>
      <p:grpSp>
        <p:nvGrpSpPr>
          <p:cNvPr id="2055" name="Group 59"/>
          <p:cNvGrpSpPr>
            <a:grpSpLocks/>
          </p:cNvGrpSpPr>
          <p:nvPr/>
        </p:nvGrpSpPr>
        <p:grpSpPr bwMode="auto">
          <a:xfrm>
            <a:off x="5628593" y="1642543"/>
            <a:ext cx="1544637" cy="4406900"/>
            <a:chOff x="2851" y="704"/>
            <a:chExt cx="1164" cy="2776"/>
          </a:xfrm>
        </p:grpSpPr>
        <p:sp>
          <p:nvSpPr>
            <p:cNvPr id="2064" name="Oval 34"/>
            <p:cNvSpPr>
              <a:spLocks noChangeArrowheads="1"/>
            </p:cNvSpPr>
            <p:nvPr/>
          </p:nvSpPr>
          <p:spPr bwMode="auto">
            <a:xfrm>
              <a:off x="3052" y="1324"/>
              <a:ext cx="765" cy="40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solidFill>
                  <a:srgbClr val="000000"/>
                </a:solidFill>
                <a:latin typeface="Arial" pitchFamily="34" charset="0"/>
                <a:ea typeface="MS PGothic" pitchFamily="34" charset="-128"/>
              </a:endParaRPr>
            </a:p>
          </p:txBody>
        </p:sp>
        <p:sp>
          <p:nvSpPr>
            <p:cNvPr id="2065" name="Rectangle 32"/>
            <p:cNvSpPr>
              <a:spLocks noChangeArrowheads="1"/>
            </p:cNvSpPr>
            <p:nvPr/>
          </p:nvSpPr>
          <p:spPr bwMode="auto">
            <a:xfrm>
              <a:off x="2854" y="2879"/>
              <a:ext cx="1158"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400" b="1" dirty="0">
                  <a:solidFill>
                    <a:srgbClr val="000000"/>
                  </a:solidFill>
                  <a:latin typeface="Arial" pitchFamily="34" charset="0"/>
                  <a:ea typeface="MS PGothic" pitchFamily="34" charset="-128"/>
                </a:rPr>
                <a:t>http://www.mitegen.com/mic_catalog.php?c=insituplates</a:t>
              </a:r>
            </a:p>
          </p:txBody>
        </p:sp>
        <p:sp>
          <p:nvSpPr>
            <p:cNvPr id="2066" name="Rectangle 33"/>
            <p:cNvSpPr>
              <a:spLocks noChangeArrowheads="1"/>
            </p:cNvSpPr>
            <p:nvPr/>
          </p:nvSpPr>
          <p:spPr bwMode="auto">
            <a:xfrm>
              <a:off x="2854" y="1554"/>
              <a:ext cx="1161" cy="179"/>
            </a:xfrm>
            <a:prstGeom prst="rect">
              <a:avLst/>
            </a:prstGeom>
            <a:solidFill>
              <a:srgbClr val="4BFF4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800">
                  <a:solidFill>
                    <a:srgbClr val="000000"/>
                  </a:solidFill>
                  <a:latin typeface="Arial" pitchFamily="34" charset="0"/>
                  <a:ea typeface="MS PGothic" pitchFamily="34" charset="-128"/>
                </a:rPr>
                <a:t>100 </a:t>
              </a:r>
              <a:r>
                <a:rPr lang="el-GR" altLang="en-US" sz="1800">
                  <a:solidFill>
                    <a:srgbClr val="000000"/>
                  </a:solidFill>
                  <a:latin typeface="Arial" pitchFamily="34" charset="0"/>
                  <a:ea typeface="MS PGothic" pitchFamily="34" charset="-128"/>
                </a:rPr>
                <a:t>μ</a:t>
              </a:r>
              <a:r>
                <a:rPr lang="en-US" altLang="en-US" sz="1800">
                  <a:solidFill>
                    <a:srgbClr val="000000"/>
                  </a:solidFill>
                  <a:latin typeface="Arial" pitchFamily="34" charset="0"/>
                  <a:ea typeface="MS PGothic" pitchFamily="34" charset="-128"/>
                </a:rPr>
                <a:t>m</a:t>
              </a:r>
              <a:endParaRPr lang="el-GR" altLang="en-US" sz="1800">
                <a:solidFill>
                  <a:srgbClr val="000000"/>
                </a:solidFill>
                <a:latin typeface="Arial" pitchFamily="34" charset="0"/>
                <a:ea typeface="MS PGothic" pitchFamily="34" charset="-128"/>
              </a:endParaRPr>
            </a:p>
          </p:txBody>
        </p:sp>
        <p:sp>
          <p:nvSpPr>
            <p:cNvPr id="2067" name="Rectangle 35"/>
            <p:cNvSpPr>
              <a:spLocks noChangeArrowheads="1"/>
            </p:cNvSpPr>
            <p:nvPr/>
          </p:nvSpPr>
          <p:spPr bwMode="auto">
            <a:xfrm>
              <a:off x="3400" y="1466"/>
              <a:ext cx="56" cy="56"/>
            </a:xfrm>
            <a:prstGeom prst="rect">
              <a:avLst/>
            </a:prstGeom>
            <a:solidFill>
              <a:srgbClr val="FF0000"/>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solidFill>
                  <a:srgbClr val="000000"/>
                </a:solidFill>
                <a:latin typeface="Arial" pitchFamily="34" charset="0"/>
                <a:ea typeface="MS PGothic" pitchFamily="34" charset="-128"/>
              </a:endParaRPr>
            </a:p>
          </p:txBody>
        </p:sp>
        <p:sp>
          <p:nvSpPr>
            <p:cNvPr id="2068" name="Text Box 37"/>
            <p:cNvSpPr txBox="1">
              <a:spLocks noChangeArrowheads="1"/>
            </p:cNvSpPr>
            <p:nvPr/>
          </p:nvSpPr>
          <p:spPr bwMode="auto">
            <a:xfrm>
              <a:off x="2971" y="2314"/>
              <a:ext cx="69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800" dirty="0" err="1">
                  <a:solidFill>
                    <a:srgbClr val="000000"/>
                  </a:solidFill>
                  <a:latin typeface="Arial" pitchFamily="34" charset="0"/>
                  <a:ea typeface="MS PGothic" pitchFamily="34" charset="-128"/>
                </a:rPr>
                <a:t>MiTeGen</a:t>
              </a:r>
              <a:endParaRPr lang="en-US" altLang="en-US" sz="1800" dirty="0">
                <a:solidFill>
                  <a:srgbClr val="000000"/>
                </a:solidFill>
                <a:latin typeface="Arial" pitchFamily="34" charset="0"/>
                <a:ea typeface="MS PGothic" pitchFamily="34" charset="-128"/>
              </a:endParaRPr>
            </a:p>
            <a:p>
              <a:pPr algn="ctr">
                <a:spcBef>
                  <a:spcPct val="0"/>
                </a:spcBef>
                <a:buFontTx/>
                <a:buNone/>
              </a:pPr>
              <a:r>
                <a:rPr lang="en-US" altLang="en-US" sz="1800" dirty="0">
                  <a:solidFill>
                    <a:srgbClr val="000000"/>
                  </a:solidFill>
                  <a:latin typeface="Arial" pitchFamily="34" charset="0"/>
                  <a:ea typeface="MS PGothic" pitchFamily="34" charset="-128"/>
                </a:rPr>
                <a:t>in-situ-1</a:t>
              </a:r>
            </a:p>
          </p:txBody>
        </p:sp>
        <p:sp>
          <p:nvSpPr>
            <p:cNvPr id="2069" name="Rectangle 45"/>
            <p:cNvSpPr>
              <a:spLocks noChangeArrowheads="1"/>
            </p:cNvSpPr>
            <p:nvPr/>
          </p:nvSpPr>
          <p:spPr bwMode="auto">
            <a:xfrm>
              <a:off x="2851" y="704"/>
              <a:ext cx="1161" cy="75"/>
            </a:xfrm>
            <a:prstGeom prst="rect">
              <a:avLst/>
            </a:prstGeom>
            <a:solidFill>
              <a:srgbClr val="4BFF4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el-GR" altLang="en-US" sz="1800">
                <a:solidFill>
                  <a:srgbClr val="000000"/>
                </a:solidFill>
                <a:latin typeface="Arial" pitchFamily="34" charset="0"/>
                <a:ea typeface="MS PGothic" pitchFamily="34" charset="-128"/>
              </a:endParaRPr>
            </a:p>
          </p:txBody>
        </p:sp>
        <p:sp>
          <p:nvSpPr>
            <p:cNvPr id="2070" name="Text Box 46"/>
            <p:cNvSpPr txBox="1">
              <a:spLocks noChangeArrowheads="1"/>
            </p:cNvSpPr>
            <p:nvPr/>
          </p:nvSpPr>
          <p:spPr bwMode="auto">
            <a:xfrm>
              <a:off x="3003" y="721"/>
              <a:ext cx="9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dirty="0">
                  <a:solidFill>
                    <a:srgbClr val="000000"/>
                  </a:solidFill>
                  <a:latin typeface="Arial" pitchFamily="34" charset="0"/>
                  <a:ea typeface="MS PGothic" pitchFamily="34" charset="-128"/>
                </a:rPr>
                <a:t>~50 </a:t>
              </a:r>
              <a:r>
                <a:rPr lang="el-GR" altLang="en-US" sz="1800" dirty="0">
                  <a:solidFill>
                    <a:srgbClr val="000000"/>
                  </a:solidFill>
                  <a:latin typeface="Arial" pitchFamily="34" charset="0"/>
                  <a:ea typeface="MS PGothic" pitchFamily="34" charset="-128"/>
                </a:rPr>
                <a:t>μ</a:t>
              </a:r>
              <a:r>
                <a:rPr lang="en-US" altLang="en-US" sz="1800" dirty="0">
                  <a:solidFill>
                    <a:srgbClr val="000000"/>
                  </a:solidFill>
                  <a:latin typeface="Arial" pitchFamily="34" charset="0"/>
                  <a:ea typeface="MS PGothic" pitchFamily="34" charset="-128"/>
                </a:rPr>
                <a:t>m tape</a:t>
              </a:r>
              <a:endParaRPr lang="el-GR" altLang="en-US" sz="1800" dirty="0">
                <a:solidFill>
                  <a:srgbClr val="000000"/>
                </a:solidFill>
                <a:latin typeface="Arial" pitchFamily="34" charset="0"/>
                <a:ea typeface="MS PGothic" pitchFamily="34" charset="-128"/>
              </a:endParaRPr>
            </a:p>
          </p:txBody>
        </p:sp>
      </p:grpSp>
      <p:sp>
        <p:nvSpPr>
          <p:cNvPr id="2057"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lnSpc>
                <a:spcPct val="150000"/>
              </a:lnSpc>
              <a:spcBef>
                <a:spcPct val="0"/>
              </a:spcBef>
              <a:buFontTx/>
              <a:buNone/>
            </a:pPr>
            <a:r>
              <a:rPr lang="en-US" altLang="en-US" i="1">
                <a:solidFill>
                  <a:srgbClr val="000000"/>
                </a:solidFill>
                <a:latin typeface="Arial" pitchFamily="34" charset="0"/>
                <a:ea typeface="MS PGothic" pitchFamily="34" charset="-128"/>
              </a:rPr>
              <a:t>in-situ</a:t>
            </a:r>
            <a:r>
              <a:rPr lang="en-US" altLang="en-US">
                <a:solidFill>
                  <a:srgbClr val="000000"/>
                </a:solidFill>
                <a:latin typeface="Arial" pitchFamily="34" charset="0"/>
                <a:ea typeface="MS PGothic" pitchFamily="34" charset="-128"/>
              </a:rPr>
              <a:t> diffraction systems</a:t>
            </a:r>
          </a:p>
        </p:txBody>
      </p:sp>
      <p:grpSp>
        <p:nvGrpSpPr>
          <p:cNvPr id="48" name="Group 59"/>
          <p:cNvGrpSpPr>
            <a:grpSpLocks/>
          </p:cNvGrpSpPr>
          <p:nvPr/>
        </p:nvGrpSpPr>
        <p:grpSpPr bwMode="auto">
          <a:xfrm>
            <a:off x="7085557" y="1645043"/>
            <a:ext cx="1938757" cy="5022851"/>
            <a:chOff x="2648" y="704"/>
            <a:chExt cx="1461" cy="3164"/>
          </a:xfrm>
        </p:grpSpPr>
        <p:sp>
          <p:nvSpPr>
            <p:cNvPr id="50" name="Rectangle 32"/>
            <p:cNvSpPr>
              <a:spLocks noChangeArrowheads="1"/>
            </p:cNvSpPr>
            <p:nvPr/>
          </p:nvSpPr>
          <p:spPr bwMode="auto">
            <a:xfrm>
              <a:off x="2854" y="2879"/>
              <a:ext cx="1255"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sz="1600" b="1" dirty="0" err="1">
                  <a:solidFill>
                    <a:srgbClr val="000000"/>
                  </a:solidFill>
                </a:rPr>
                <a:t>Márquez</a:t>
              </a:r>
              <a:r>
                <a:rPr lang="en-US" sz="1600" b="1" dirty="0">
                  <a:solidFill>
                    <a:srgbClr val="000000"/>
                  </a:solidFill>
                </a:rPr>
                <a:t>, J. &amp; </a:t>
              </a:r>
              <a:r>
                <a:rPr lang="en-US" sz="1600" b="1" dirty="0" err="1">
                  <a:solidFill>
                    <a:srgbClr val="000000"/>
                  </a:solidFill>
                </a:rPr>
                <a:t>Cipriani</a:t>
              </a:r>
              <a:r>
                <a:rPr lang="en-US" sz="1600" b="1" dirty="0">
                  <a:solidFill>
                    <a:srgbClr val="000000"/>
                  </a:solidFill>
                </a:rPr>
                <a:t>, F. (2014) </a:t>
              </a:r>
              <a:r>
                <a:rPr lang="en-US" sz="1600" b="1" i="1" dirty="0" smtClean="0">
                  <a:solidFill>
                    <a:srgbClr val="000000"/>
                  </a:solidFill>
                </a:rPr>
                <a:t>Structural </a:t>
              </a:r>
              <a:r>
                <a:rPr lang="en-US" sz="1600" b="1" i="1" dirty="0">
                  <a:solidFill>
                    <a:srgbClr val="000000"/>
                  </a:solidFill>
                </a:rPr>
                <a:t>Genomics </a:t>
              </a:r>
              <a:r>
                <a:rPr lang="en-US" sz="1600" b="1" dirty="0">
                  <a:solidFill>
                    <a:srgbClr val="000000"/>
                  </a:solidFill>
                </a:rPr>
                <a:t>(Chen, Y. W., </a:t>
              </a:r>
              <a:r>
                <a:rPr lang="en-US" sz="1600" b="1" dirty="0" err="1">
                  <a:solidFill>
                    <a:srgbClr val="000000"/>
                  </a:solidFill>
                </a:rPr>
                <a:t>ed</a:t>
              </a:r>
              <a:r>
                <a:rPr lang="en-US" sz="1600" b="1" dirty="0">
                  <a:solidFill>
                    <a:srgbClr val="000000"/>
                  </a:solidFill>
                </a:rPr>
                <a:t>) pp. </a:t>
              </a:r>
              <a:r>
                <a:rPr lang="en-US" sz="1600" b="1" dirty="0" smtClean="0">
                  <a:solidFill>
                    <a:srgbClr val="000000"/>
                  </a:solidFill>
                </a:rPr>
                <a:t>197-203</a:t>
              </a:r>
              <a:r>
                <a:rPr lang="en-US" sz="1600" b="1" dirty="0">
                  <a:solidFill>
                    <a:srgbClr val="000000"/>
                  </a:solidFill>
                </a:rPr>
                <a:t>.</a:t>
              </a:r>
              <a:endParaRPr lang="en-US" altLang="en-US" sz="1600" b="1" dirty="0">
                <a:solidFill>
                  <a:srgbClr val="000000"/>
                </a:solidFill>
                <a:latin typeface="Arial" pitchFamily="34" charset="0"/>
                <a:ea typeface="MS PGothic" pitchFamily="34" charset="-128"/>
              </a:endParaRPr>
            </a:p>
          </p:txBody>
        </p:sp>
        <p:sp>
          <p:nvSpPr>
            <p:cNvPr id="51" name="Rectangle 33"/>
            <p:cNvSpPr>
              <a:spLocks noChangeArrowheads="1"/>
            </p:cNvSpPr>
            <p:nvPr/>
          </p:nvSpPr>
          <p:spPr bwMode="auto">
            <a:xfrm>
              <a:off x="2854" y="1554"/>
              <a:ext cx="1161" cy="45"/>
            </a:xfrm>
            <a:prstGeom prst="rect">
              <a:avLst/>
            </a:prstGeom>
            <a:solidFill>
              <a:srgbClr val="4BFF4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el-GR" altLang="en-US" sz="1800" dirty="0">
                <a:solidFill>
                  <a:srgbClr val="000000"/>
                </a:solidFill>
                <a:latin typeface="Arial" pitchFamily="34" charset="0"/>
                <a:ea typeface="MS PGothic" pitchFamily="34" charset="-128"/>
              </a:endParaRPr>
            </a:p>
          </p:txBody>
        </p:sp>
        <p:sp>
          <p:nvSpPr>
            <p:cNvPr id="52" name="Rectangle 35"/>
            <p:cNvSpPr>
              <a:spLocks noChangeArrowheads="1"/>
            </p:cNvSpPr>
            <p:nvPr/>
          </p:nvSpPr>
          <p:spPr bwMode="auto">
            <a:xfrm>
              <a:off x="3400" y="1466"/>
              <a:ext cx="56" cy="56"/>
            </a:xfrm>
            <a:prstGeom prst="rect">
              <a:avLst/>
            </a:prstGeom>
            <a:solidFill>
              <a:srgbClr val="FF0000"/>
            </a:solidFill>
            <a:ln w="9525">
              <a:miter lim="800000"/>
              <a:headEnd/>
              <a:tailEnd/>
            </a:ln>
            <a:effectLst/>
            <a:scene3d>
              <a:camera prst="legacyObliqueTopRight"/>
              <a:lightRig rig="legacyFlat3" dir="b"/>
            </a:scene3d>
            <a:sp3d extrusionH="1254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solidFill>
                  <a:srgbClr val="000000"/>
                </a:solidFill>
                <a:latin typeface="Arial" pitchFamily="34" charset="0"/>
                <a:ea typeface="MS PGothic" pitchFamily="34" charset="-128"/>
              </a:endParaRPr>
            </a:p>
          </p:txBody>
        </p:sp>
        <p:sp>
          <p:nvSpPr>
            <p:cNvPr id="53" name="Text Box 37"/>
            <p:cNvSpPr txBox="1">
              <a:spLocks noChangeArrowheads="1"/>
            </p:cNvSpPr>
            <p:nvPr/>
          </p:nvSpPr>
          <p:spPr bwMode="auto">
            <a:xfrm>
              <a:off x="2648" y="2314"/>
              <a:ext cx="135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800" dirty="0" smtClean="0">
                  <a:solidFill>
                    <a:srgbClr val="000000"/>
                  </a:solidFill>
                  <a:latin typeface="Arial" pitchFamily="34" charset="0"/>
                  <a:ea typeface="MS PGothic" pitchFamily="34" charset="-128"/>
                </a:rPr>
                <a:t>Crystal </a:t>
              </a:r>
              <a:r>
                <a:rPr lang="en-US" altLang="en-US" sz="1800" dirty="0" err="1" smtClean="0">
                  <a:solidFill>
                    <a:srgbClr val="000000"/>
                  </a:solidFill>
                  <a:latin typeface="Arial" pitchFamily="34" charset="0"/>
                  <a:ea typeface="MS PGothic" pitchFamily="34" charset="-128"/>
                </a:rPr>
                <a:t>Direct</a:t>
              </a:r>
              <a:r>
                <a:rPr lang="en-US" altLang="en-US" sz="1800" baseline="30000" dirty="0" err="1" smtClean="0">
                  <a:solidFill>
                    <a:srgbClr val="000000"/>
                  </a:solidFill>
                  <a:latin typeface="Arial" pitchFamily="34" charset="0"/>
                  <a:ea typeface="MS PGothic" pitchFamily="34" charset="-128"/>
                </a:rPr>
                <a:t>TM</a:t>
              </a:r>
              <a:endParaRPr lang="en-US" altLang="en-US" sz="1800" baseline="30000" dirty="0">
                <a:solidFill>
                  <a:srgbClr val="000000"/>
                </a:solidFill>
                <a:latin typeface="Arial" pitchFamily="34" charset="0"/>
                <a:ea typeface="MS PGothic" pitchFamily="34" charset="-128"/>
              </a:endParaRPr>
            </a:p>
          </p:txBody>
        </p:sp>
        <p:sp>
          <p:nvSpPr>
            <p:cNvPr id="54" name="Rectangle 45"/>
            <p:cNvSpPr>
              <a:spLocks noChangeArrowheads="1"/>
            </p:cNvSpPr>
            <p:nvPr/>
          </p:nvSpPr>
          <p:spPr bwMode="auto">
            <a:xfrm>
              <a:off x="2851" y="704"/>
              <a:ext cx="1161" cy="75"/>
            </a:xfrm>
            <a:prstGeom prst="rect">
              <a:avLst/>
            </a:prstGeom>
            <a:solidFill>
              <a:srgbClr val="4BFF4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el-GR" altLang="en-US" sz="1800">
                <a:solidFill>
                  <a:srgbClr val="000000"/>
                </a:solidFill>
                <a:latin typeface="Arial" pitchFamily="34" charset="0"/>
                <a:ea typeface="MS PGothic" pitchFamily="34" charset="-128"/>
              </a:endParaRPr>
            </a:p>
          </p:txBody>
        </p:sp>
        <p:sp>
          <p:nvSpPr>
            <p:cNvPr id="55" name="Text Box 46"/>
            <p:cNvSpPr txBox="1">
              <a:spLocks noChangeArrowheads="1"/>
            </p:cNvSpPr>
            <p:nvPr/>
          </p:nvSpPr>
          <p:spPr bwMode="auto">
            <a:xfrm>
              <a:off x="3003" y="721"/>
              <a:ext cx="9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dirty="0">
                  <a:solidFill>
                    <a:srgbClr val="000000"/>
                  </a:solidFill>
                  <a:latin typeface="Arial" pitchFamily="34" charset="0"/>
                  <a:ea typeface="MS PGothic" pitchFamily="34" charset="-128"/>
                </a:rPr>
                <a:t>~50 </a:t>
              </a:r>
              <a:r>
                <a:rPr lang="el-GR" altLang="en-US" sz="1800" dirty="0">
                  <a:solidFill>
                    <a:srgbClr val="000000"/>
                  </a:solidFill>
                  <a:latin typeface="Arial" pitchFamily="34" charset="0"/>
                  <a:ea typeface="MS PGothic" pitchFamily="34" charset="-128"/>
                </a:rPr>
                <a:t>μ</a:t>
              </a:r>
              <a:r>
                <a:rPr lang="en-US" altLang="en-US" sz="1800" dirty="0">
                  <a:solidFill>
                    <a:srgbClr val="000000"/>
                  </a:solidFill>
                  <a:latin typeface="Arial" pitchFamily="34" charset="0"/>
                  <a:ea typeface="MS PGothic" pitchFamily="34" charset="-128"/>
                </a:rPr>
                <a:t>m tape</a:t>
              </a:r>
              <a:endParaRPr lang="el-GR" altLang="en-US" sz="1800" dirty="0">
                <a:solidFill>
                  <a:srgbClr val="000000"/>
                </a:solidFill>
                <a:latin typeface="Arial" pitchFamily="34" charset="0"/>
                <a:ea typeface="MS PGothic" pitchFamily="34" charset="-128"/>
              </a:endParaRPr>
            </a:p>
          </p:txBody>
        </p:sp>
      </p:grpSp>
      <p:sp>
        <p:nvSpPr>
          <p:cNvPr id="56" name="Rectangle 33"/>
          <p:cNvSpPr>
            <a:spLocks noChangeArrowheads="1"/>
          </p:cNvSpPr>
          <p:nvPr/>
        </p:nvSpPr>
        <p:spPr bwMode="auto">
          <a:xfrm>
            <a:off x="7356557" y="3085607"/>
            <a:ext cx="1540655" cy="234557"/>
          </a:xfrm>
          <a:prstGeom prst="rect">
            <a:avLst/>
          </a:prstGeom>
          <a:solidFill>
            <a:schemeClr val="bg1"/>
          </a:solidFill>
          <a:ln w="9525">
            <a:noFill/>
            <a:miter lim="800000"/>
            <a:headEnd/>
            <a:tailEnd/>
          </a:ln>
          <a:effec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800" dirty="0" smtClean="0">
                <a:solidFill>
                  <a:srgbClr val="000000"/>
                </a:solidFill>
                <a:latin typeface="Arial" pitchFamily="34" charset="0"/>
                <a:ea typeface="MS PGothic" pitchFamily="34" charset="-128"/>
              </a:rPr>
              <a:t>25 </a:t>
            </a:r>
            <a:r>
              <a:rPr lang="el-GR" altLang="en-US" sz="1800" dirty="0" smtClean="0">
                <a:solidFill>
                  <a:srgbClr val="000000"/>
                </a:solidFill>
                <a:latin typeface="Arial" pitchFamily="34" charset="0"/>
                <a:ea typeface="MS PGothic" pitchFamily="34" charset="-128"/>
              </a:rPr>
              <a:t>μ</a:t>
            </a:r>
            <a:r>
              <a:rPr lang="en-US" altLang="en-US" sz="1800" dirty="0" smtClean="0">
                <a:solidFill>
                  <a:srgbClr val="000000"/>
                </a:solidFill>
                <a:latin typeface="Arial" pitchFamily="34" charset="0"/>
                <a:ea typeface="MS PGothic" pitchFamily="34" charset="-128"/>
              </a:rPr>
              <a:t>m</a:t>
            </a:r>
            <a:endParaRPr lang="el-GR" altLang="en-US" sz="1800" dirty="0">
              <a:solidFill>
                <a:srgbClr val="000000"/>
              </a:solidFill>
              <a:latin typeface="Arial" pitchFamily="34" charset="0"/>
              <a:ea typeface="MS PGothic" pitchFamily="34" charset="-128"/>
            </a:endParaRPr>
          </a:p>
        </p:txBody>
      </p:sp>
      <p:sp>
        <p:nvSpPr>
          <p:cNvPr id="60" name="Rectangle 33"/>
          <p:cNvSpPr>
            <a:spLocks noChangeArrowheads="1"/>
          </p:cNvSpPr>
          <p:nvPr/>
        </p:nvSpPr>
        <p:spPr bwMode="auto">
          <a:xfrm>
            <a:off x="8467725" y="2991918"/>
            <a:ext cx="84206" cy="234557"/>
          </a:xfrm>
          <a:prstGeom prst="rect">
            <a:avLst/>
          </a:prstGeom>
          <a:solidFill>
            <a:schemeClr val="bg1"/>
          </a:solidFill>
          <a:ln w="9525">
            <a:noFill/>
            <a:miter lim="800000"/>
            <a:headEnd/>
            <a:tailEnd/>
          </a:ln>
          <a:effec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el-GR" altLang="en-US" sz="1800" dirty="0">
              <a:solidFill>
                <a:srgbClr val="000000"/>
              </a:solidFill>
              <a:latin typeface="Arial" pitchFamily="34" charset="0"/>
              <a:ea typeface="MS PGothic" pitchFamily="34" charset="-128"/>
            </a:endParaRPr>
          </a:p>
        </p:txBody>
      </p:sp>
    </p:spTree>
    <p:extLst>
      <p:ext uri="{BB962C8B-B14F-4D97-AF65-F5344CB8AC3E}">
        <p14:creationId xmlns:p14="http://schemas.microsoft.com/office/powerpoint/2010/main" val="26015952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need?</a:t>
            </a:r>
            <a:endParaRPr lang="en-US" dirty="0"/>
          </a:p>
        </p:txBody>
      </p:sp>
      <p:sp>
        <p:nvSpPr>
          <p:cNvPr id="3" name="Content Placeholder 2"/>
          <p:cNvSpPr>
            <a:spLocks noGrp="1"/>
          </p:cNvSpPr>
          <p:nvPr>
            <p:ph idx="1"/>
          </p:nvPr>
        </p:nvSpPr>
        <p:spPr/>
        <p:txBody>
          <a:bodyPr/>
          <a:lstStyle/>
          <a:p>
            <a:pPr>
              <a:lnSpc>
                <a:spcPct val="200000"/>
              </a:lnSpc>
            </a:pPr>
            <a:r>
              <a:rPr lang="en-US" dirty="0" smtClean="0"/>
              <a:t>Thin	plastic = water = protein</a:t>
            </a:r>
          </a:p>
          <a:p>
            <a:pPr>
              <a:lnSpc>
                <a:spcPct val="200000"/>
              </a:lnSpc>
            </a:pPr>
            <a:r>
              <a:rPr lang="en-US" dirty="0" smtClean="0"/>
              <a:t>Light 	low atomic number</a:t>
            </a:r>
          </a:p>
          <a:p>
            <a:pPr>
              <a:lnSpc>
                <a:spcPct val="200000"/>
              </a:lnSpc>
            </a:pPr>
            <a:r>
              <a:rPr lang="en-US" dirty="0" smtClean="0"/>
              <a:t>Tight 	evaporation = </a:t>
            </a:r>
            <a:r>
              <a:rPr lang="en-US" dirty="0" err="1" smtClean="0"/>
              <a:t>nonisomorphism</a:t>
            </a:r>
            <a:endParaRPr lang="en-US" dirty="0" smtClean="0"/>
          </a:p>
          <a:p>
            <a:pPr>
              <a:lnSpc>
                <a:spcPct val="200000"/>
              </a:lnSpc>
            </a:pPr>
            <a:r>
              <a:rPr lang="en-US" dirty="0" smtClean="0"/>
              <a:t>Cheap	$1-20/tray</a:t>
            </a:r>
            <a:endParaRPr lang="en-US" dirty="0"/>
          </a:p>
        </p:txBody>
      </p:sp>
    </p:spTree>
    <p:extLst>
      <p:ext uri="{BB962C8B-B14F-4D97-AF65-F5344CB8AC3E}">
        <p14:creationId xmlns:p14="http://schemas.microsoft.com/office/powerpoint/2010/main" val="287974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really need</a:t>
            </a:r>
            <a:endParaRPr lang="en-US" dirty="0"/>
          </a:p>
        </p:txBody>
      </p:sp>
      <p:pic>
        <p:nvPicPr>
          <p:cNvPr id="3517442" name="Picture 2" descr="graphene s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644" y="3298598"/>
            <a:ext cx="3810000" cy="297180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rot="21250245">
            <a:off x="2511728" y="1450090"/>
            <a:ext cx="5715000" cy="1562327"/>
            <a:chOff x="3232603" y="3860800"/>
            <a:chExt cx="5715000" cy="1562327"/>
          </a:xfrm>
        </p:grpSpPr>
        <p:pic>
          <p:nvPicPr>
            <p:cNvPr id="3517444" name="Picture 4" descr="http://i00.i.aliimg.com/img/pb/643/712/379/379712643_639.jpg"/>
            <p:cNvPicPr>
              <a:picLocks noChangeAspect="1" noChangeArrowheads="1"/>
            </p:cNvPicPr>
            <p:nvPr/>
          </p:nvPicPr>
          <p:blipFill rotWithShape="1">
            <a:blip r:embed="rId3">
              <a:extLst>
                <a:ext uri="{28A0092B-C50C-407E-A947-70E740481C1C}">
                  <a14:useLocalDpi xmlns:a14="http://schemas.microsoft.com/office/drawing/2010/main" val="0"/>
                </a:ext>
              </a:extLst>
            </a:blip>
            <a:srcRect t="51048" b="21615"/>
            <a:stretch/>
          </p:blipFill>
          <p:spPr bwMode="auto">
            <a:xfrm>
              <a:off x="3232603" y="3860800"/>
              <a:ext cx="5715000" cy="15623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462864">
              <a:off x="4627037" y="4193728"/>
              <a:ext cx="2253400" cy="363699"/>
            </a:xfrm>
            <a:prstGeom prst="rect">
              <a:avLst/>
            </a:prstGeom>
            <a:solidFill>
              <a:srgbClr val="FF4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rot="440313">
              <a:off x="4556679" y="4121474"/>
              <a:ext cx="2420856" cy="523220"/>
            </a:xfrm>
            <a:prstGeom prst="rect">
              <a:avLst/>
            </a:prstGeom>
            <a:noFill/>
          </p:spPr>
          <p:txBody>
            <a:bodyPr wrap="none" rtlCol="0">
              <a:spAutoFit/>
            </a:bodyPr>
            <a:lstStyle/>
            <a:p>
              <a:r>
                <a:rPr lang="en-US" sz="2800" dirty="0" smtClean="0">
                  <a:solidFill>
                    <a:srgbClr val="EAF0FE"/>
                  </a:solidFill>
                  <a:latin typeface="Arial Black" panose="020B0A04020102020204" pitchFamily="34" charset="0"/>
                </a:rPr>
                <a:t>GRAPHENE</a:t>
              </a:r>
              <a:endParaRPr lang="en-US" sz="2800" dirty="0">
                <a:solidFill>
                  <a:srgbClr val="EAF0FE"/>
                </a:solidFill>
                <a:latin typeface="Arial Black" panose="020B0A04020102020204" pitchFamily="34" charset="0"/>
              </a:endParaRPr>
            </a:p>
          </p:txBody>
        </p:sp>
      </p:grpSp>
      <p:sp>
        <p:nvSpPr>
          <p:cNvPr id="8" name="Content Placeholder 2"/>
          <p:cNvSpPr>
            <a:spLocks noGrp="1"/>
          </p:cNvSpPr>
          <p:nvPr>
            <p:ph idx="1"/>
          </p:nvPr>
        </p:nvSpPr>
        <p:spPr>
          <a:xfrm>
            <a:off x="457200" y="1600200"/>
            <a:ext cx="8229600" cy="4525963"/>
          </a:xfrm>
        </p:spPr>
        <p:txBody>
          <a:bodyPr/>
          <a:lstStyle/>
          <a:p>
            <a:pPr>
              <a:lnSpc>
                <a:spcPct val="200000"/>
              </a:lnSpc>
              <a:buFont typeface="Wingdings" panose="05000000000000000000" pitchFamily="2" charset="2"/>
              <a:buChar char="ü"/>
            </a:pPr>
            <a:r>
              <a:rPr lang="en-US" dirty="0" smtClean="0">
                <a:solidFill>
                  <a:srgbClr val="20A82D"/>
                </a:solidFill>
              </a:rPr>
              <a:t>Thin	</a:t>
            </a:r>
          </a:p>
          <a:p>
            <a:pPr>
              <a:lnSpc>
                <a:spcPct val="200000"/>
              </a:lnSpc>
              <a:buFont typeface="Wingdings" panose="05000000000000000000" pitchFamily="2" charset="2"/>
              <a:buChar char="ü"/>
            </a:pPr>
            <a:r>
              <a:rPr lang="en-US" dirty="0" smtClean="0">
                <a:solidFill>
                  <a:srgbClr val="20A82D"/>
                </a:solidFill>
              </a:rPr>
              <a:t>Light 	</a:t>
            </a:r>
          </a:p>
          <a:p>
            <a:pPr>
              <a:lnSpc>
                <a:spcPct val="200000"/>
              </a:lnSpc>
              <a:buFont typeface="Wingdings" panose="05000000000000000000" pitchFamily="2" charset="2"/>
              <a:buChar char="ü"/>
            </a:pPr>
            <a:r>
              <a:rPr lang="en-US" dirty="0" smtClean="0">
                <a:solidFill>
                  <a:srgbClr val="20A82D"/>
                </a:solidFill>
              </a:rPr>
              <a:t>Tight </a:t>
            </a:r>
            <a:r>
              <a:rPr lang="en-US" dirty="0" smtClean="0"/>
              <a:t>	</a:t>
            </a:r>
          </a:p>
          <a:p>
            <a:pPr>
              <a:lnSpc>
                <a:spcPct val="200000"/>
              </a:lnSpc>
              <a:buFont typeface="Arial" panose="020B0604020202020204" pitchFamily="34" charset="0"/>
              <a:buChar char="χ"/>
            </a:pPr>
            <a:r>
              <a:rPr lang="en-US" dirty="0" smtClean="0">
                <a:solidFill>
                  <a:srgbClr val="FF0000"/>
                </a:solidFill>
              </a:rPr>
              <a:t>Cheap</a:t>
            </a:r>
            <a:r>
              <a:rPr lang="en-US" dirty="0" smtClean="0"/>
              <a:t>	</a:t>
            </a:r>
            <a:endParaRPr lang="en-US" dirty="0"/>
          </a:p>
        </p:txBody>
      </p:sp>
    </p:spTree>
    <p:extLst>
      <p:ext uri="{BB962C8B-B14F-4D97-AF65-F5344CB8AC3E}">
        <p14:creationId xmlns:p14="http://schemas.microsoft.com/office/powerpoint/2010/main" val="215408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17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altLang="en-US"/>
              <a:t>Why harvest at all?</a:t>
            </a:r>
          </a:p>
        </p:txBody>
      </p:sp>
      <p:sp>
        <p:nvSpPr>
          <p:cNvPr id="396291" name="Rectangle 3"/>
          <p:cNvSpPr>
            <a:spLocks noGrp="1" noChangeArrowheads="1"/>
          </p:cNvSpPr>
          <p:nvPr>
            <p:ph type="body" idx="1"/>
          </p:nvPr>
        </p:nvSpPr>
        <p:spPr>
          <a:xfrm>
            <a:off x="1196975" y="1600200"/>
            <a:ext cx="7489825" cy="4525963"/>
          </a:xfrm>
        </p:spPr>
        <p:txBody>
          <a:bodyPr/>
          <a:lstStyle/>
          <a:p>
            <a:pPr>
              <a:buFontTx/>
              <a:buNone/>
            </a:pPr>
            <a:r>
              <a:rPr lang="en-US" altLang="en-US">
                <a:solidFill>
                  <a:srgbClr val="FF0000"/>
                </a:solidFill>
              </a:rPr>
              <a:t>Radiation damage</a:t>
            </a:r>
          </a:p>
          <a:p>
            <a:pPr lvl="1">
              <a:buFontTx/>
              <a:buNone/>
            </a:pPr>
            <a:r>
              <a:rPr lang="en-US" altLang="en-US">
                <a:solidFill>
                  <a:srgbClr val="FF0000"/>
                </a:solidFill>
              </a:rPr>
              <a:t>	10-100x reduced at ~100 K</a:t>
            </a:r>
          </a:p>
          <a:p>
            <a:pPr>
              <a:buFontTx/>
              <a:buNone/>
            </a:pPr>
            <a:r>
              <a:rPr lang="en-US" altLang="en-US">
                <a:solidFill>
                  <a:schemeClr val="bg2"/>
                </a:solidFill>
              </a:rPr>
              <a:t>Background scatter</a:t>
            </a:r>
          </a:p>
          <a:p>
            <a:pPr lvl="2">
              <a:buFontTx/>
              <a:buNone/>
            </a:pPr>
            <a:r>
              <a:rPr lang="en-US" altLang="en-US">
                <a:solidFill>
                  <a:schemeClr val="bg2"/>
                </a:solidFill>
              </a:rPr>
              <a:t>tray &gt;&gt; xtal</a:t>
            </a:r>
          </a:p>
          <a:p>
            <a:pPr>
              <a:buFontTx/>
              <a:buNone/>
            </a:pPr>
            <a:r>
              <a:rPr lang="en-US" altLang="en-US"/>
              <a:t>Timing</a:t>
            </a:r>
          </a:p>
          <a:p>
            <a:pPr lvl="2">
              <a:buFontTx/>
              <a:buNone/>
            </a:pPr>
            <a:r>
              <a:rPr lang="en-US" altLang="en-US"/>
              <a:t>nothing lasts forever</a:t>
            </a:r>
            <a:endParaRPr lang="en-US" altLang="en-US" sz="2800"/>
          </a:p>
          <a:p>
            <a:pPr>
              <a:buFontTx/>
              <a:buNone/>
            </a:pPr>
            <a:r>
              <a:rPr lang="en-US" altLang="en-US"/>
              <a:t>Shipping</a:t>
            </a:r>
          </a:p>
          <a:p>
            <a:pPr lvl="2">
              <a:buFontTx/>
              <a:buNone/>
            </a:pPr>
            <a:r>
              <a:rPr lang="en-US" altLang="en-US"/>
              <a:t>cryo samples are glass beads</a:t>
            </a:r>
          </a:p>
          <a:p>
            <a:pPr lvl="1">
              <a:buFontTx/>
              <a:buNone/>
            </a:pPr>
            <a:endParaRPr lang="en-US"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n-US" altLang="en-US"/>
          </a:p>
        </p:txBody>
      </p:sp>
      <p:sp>
        <p:nvSpPr>
          <p:cNvPr id="50179" name="Rectangle 3"/>
          <p:cNvSpPr>
            <a:spLocks noGrp="1" noChangeArrowheads="1"/>
          </p:cNvSpPr>
          <p:nvPr>
            <p:ph type="body" idx="1"/>
          </p:nvPr>
        </p:nvSpPr>
        <p:spPr/>
        <p:txBody>
          <a:bodyPr/>
          <a:lstStyle/>
          <a:p>
            <a:endParaRPr lang="en-US" altLang="en-US"/>
          </a:p>
        </p:txBody>
      </p:sp>
      <p:pic>
        <p:nvPicPr>
          <p:cNvPr id="50180" name="Picture 4" descr="chip49_A10-1_targe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0"/>
            <a:ext cx="10191751" cy="6948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5154" name="Rectangle 2"/>
          <p:cNvSpPr>
            <a:spLocks noGrp="1" noChangeArrowheads="1"/>
          </p:cNvSpPr>
          <p:nvPr>
            <p:ph type="title"/>
          </p:nvPr>
        </p:nvSpPr>
        <p:spPr>
          <a:xfrm>
            <a:off x="698500" y="0"/>
            <a:ext cx="7772400" cy="1143000"/>
          </a:xfrm>
          <a:noFill/>
          <a:ln/>
        </p:spPr>
        <p:txBody>
          <a:bodyPr/>
          <a:lstStyle/>
          <a:p>
            <a:r>
              <a:rPr lang="en-US" altLang="en-US" sz="5400"/>
              <a:t>R</a:t>
            </a:r>
            <a:r>
              <a:rPr lang="en-US" altLang="en-US" sz="5400" baseline="-25000"/>
              <a:t>iso</a:t>
            </a:r>
            <a:r>
              <a:rPr lang="en-US" altLang="en-US" sz="5400"/>
              <a:t> vs dose</a:t>
            </a:r>
          </a:p>
        </p:txBody>
      </p:sp>
      <p:graphicFrame>
        <p:nvGraphicFramePr>
          <p:cNvPr id="2225155" name="Object 3"/>
          <p:cNvGraphicFramePr>
            <a:graphicFrameLocks noChangeAspect="1"/>
          </p:cNvGraphicFramePr>
          <p:nvPr>
            <p:extLst>
              <p:ext uri="{D42A27DB-BD31-4B8C-83A1-F6EECF244321}">
                <p14:modId xmlns:p14="http://schemas.microsoft.com/office/powerpoint/2010/main" val="1490262863"/>
              </p:ext>
            </p:extLst>
          </p:nvPr>
        </p:nvGraphicFramePr>
        <p:xfrm>
          <a:off x="993775" y="835025"/>
          <a:ext cx="7464425" cy="5187950"/>
        </p:xfrm>
        <a:graphic>
          <a:graphicData uri="http://schemas.openxmlformats.org/presentationml/2006/ole">
            <mc:AlternateContent xmlns:mc="http://schemas.openxmlformats.org/markup-compatibility/2006">
              <mc:Choice xmlns:v="urn:schemas-microsoft-com:vml" Requires="v">
                <p:oleObj spid="_x0000_s801823" name="Chart" r:id="rId3" imgW="4876942" imgH="3390766" progId="MSGraph.Chart.8">
                  <p:embed followColorScheme="full"/>
                </p:oleObj>
              </mc:Choice>
              <mc:Fallback>
                <p:oleObj name="Chart" r:id="rId3" imgW="4876942" imgH="3390766" progId="MSGraph.Chart.8">
                  <p:embed followColorScheme="full"/>
                  <p:pic>
                    <p:nvPicPr>
                      <p:cNvPr id="0" name=""/>
                      <p:cNvPicPr>
                        <a:picLocks noChangeAspect="1" noChangeArrowheads="1"/>
                      </p:cNvPicPr>
                      <p:nvPr/>
                    </p:nvPicPr>
                    <p:blipFill>
                      <a:blip r:embed="rId4"/>
                      <a:srcRect/>
                      <a:stretch>
                        <a:fillRect/>
                      </a:stretch>
                    </p:blipFill>
                    <p:spPr bwMode="auto">
                      <a:xfrm>
                        <a:off x="993775" y="835025"/>
                        <a:ext cx="7464425" cy="518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25156" name="Text Box 4"/>
          <p:cNvSpPr txBox="1">
            <a:spLocks noChangeArrowheads="1"/>
          </p:cNvSpPr>
          <p:nvPr/>
        </p:nvSpPr>
        <p:spPr bwMode="auto">
          <a:xfrm rot="-5400000">
            <a:off x="179387" y="3048001"/>
            <a:ext cx="1222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solidFill>
                  <a:srgbClr val="000000"/>
                </a:solidFill>
              </a:rPr>
              <a:t>R</a:t>
            </a:r>
            <a:r>
              <a:rPr lang="en-US" altLang="en-US" sz="2400" baseline="-25000">
                <a:solidFill>
                  <a:srgbClr val="000000"/>
                </a:solidFill>
              </a:rPr>
              <a:t>iso</a:t>
            </a:r>
            <a:r>
              <a:rPr lang="en-US" altLang="en-US" sz="2400">
                <a:solidFill>
                  <a:srgbClr val="000000"/>
                </a:solidFill>
              </a:rPr>
              <a:t> (%)</a:t>
            </a:r>
            <a:endParaRPr lang="en-US" altLang="en-US" sz="2400" baseline="-25000">
              <a:solidFill>
                <a:srgbClr val="000000"/>
              </a:solidFill>
            </a:endParaRPr>
          </a:p>
        </p:txBody>
      </p:sp>
      <p:sp>
        <p:nvSpPr>
          <p:cNvPr id="2225157" name="Text Box 5"/>
          <p:cNvSpPr txBox="1">
            <a:spLocks noChangeArrowheads="1"/>
          </p:cNvSpPr>
          <p:nvPr/>
        </p:nvSpPr>
        <p:spPr bwMode="auto">
          <a:xfrm>
            <a:off x="3298825" y="5780088"/>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solidFill>
                  <a:srgbClr val="000000"/>
                </a:solidFill>
              </a:rPr>
              <a:t>change in dose (</a:t>
            </a:r>
            <a:r>
              <a:rPr lang="en-US" altLang="en-US" sz="2400">
                <a:solidFill>
                  <a:srgbClr val="000000"/>
                </a:solidFill>
                <a:cs typeface="Arial" pitchFamily="34" charset="0"/>
              </a:rPr>
              <a:t>MGy</a:t>
            </a:r>
            <a:r>
              <a:rPr lang="en-US" altLang="en-US" sz="2400">
                <a:solidFill>
                  <a:srgbClr val="000000"/>
                </a:solidFill>
                <a:cs typeface="Arial" pitchFamily="34" charset="0"/>
                <a:sym typeface="Symbol" pitchFamily="18" charset="2"/>
              </a:rPr>
              <a:t>)</a:t>
            </a:r>
          </a:p>
        </p:txBody>
      </p:sp>
      <p:sp>
        <p:nvSpPr>
          <p:cNvPr id="2225158" name="Rectangle 6"/>
          <p:cNvSpPr>
            <a:spLocks noChangeArrowheads="1"/>
          </p:cNvSpPr>
          <p:nvPr/>
        </p:nvSpPr>
        <p:spPr bwMode="auto">
          <a:xfrm>
            <a:off x="4479925" y="3246438"/>
            <a:ext cx="2274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solidFill>
                <a:srgbClr val="000000"/>
              </a:solidFill>
            </a:endParaRPr>
          </a:p>
        </p:txBody>
      </p:sp>
      <p:sp>
        <p:nvSpPr>
          <p:cNvPr id="2225159" name="Text Box 7"/>
          <p:cNvSpPr txBox="1">
            <a:spLocks noChangeArrowheads="1"/>
          </p:cNvSpPr>
          <p:nvPr/>
        </p:nvSpPr>
        <p:spPr bwMode="auto">
          <a:xfrm>
            <a:off x="1798638" y="6491288"/>
            <a:ext cx="7345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00"/>
                </a:solidFill>
              </a:rPr>
              <a:t>data taken from Banumathi, </a:t>
            </a:r>
            <a:r>
              <a:rPr lang="en-US" altLang="en-US" i="1">
                <a:solidFill>
                  <a:srgbClr val="000000"/>
                </a:solidFill>
              </a:rPr>
              <a:t>et al.</a:t>
            </a:r>
            <a:r>
              <a:rPr lang="en-US" altLang="en-US">
                <a:solidFill>
                  <a:srgbClr val="000000"/>
                </a:solidFill>
              </a:rPr>
              <a:t> (2004) </a:t>
            </a:r>
            <a:r>
              <a:rPr lang="en-US" altLang="en-US" i="1">
                <a:solidFill>
                  <a:srgbClr val="000000"/>
                </a:solidFill>
              </a:rPr>
              <a:t>Acta Cryst. D</a:t>
            </a:r>
            <a:r>
              <a:rPr lang="en-US" altLang="en-US">
                <a:solidFill>
                  <a:srgbClr val="000000"/>
                </a:solidFill>
              </a:rPr>
              <a:t> </a:t>
            </a:r>
            <a:r>
              <a:rPr lang="en-US" altLang="en-US" b="1">
                <a:solidFill>
                  <a:srgbClr val="000000"/>
                </a:solidFill>
              </a:rPr>
              <a:t>60</a:t>
            </a:r>
            <a:r>
              <a:rPr lang="en-US" altLang="en-US">
                <a:solidFill>
                  <a:srgbClr val="000000"/>
                </a:solidFill>
              </a:rPr>
              <a:t>, 1085-1093.</a:t>
            </a:r>
          </a:p>
        </p:txBody>
      </p:sp>
      <p:sp>
        <p:nvSpPr>
          <p:cNvPr id="2225160" name="Text Box 8"/>
          <p:cNvSpPr txBox="1">
            <a:spLocks noChangeArrowheads="1"/>
          </p:cNvSpPr>
          <p:nvPr/>
        </p:nvSpPr>
        <p:spPr bwMode="auto">
          <a:xfrm>
            <a:off x="2525713" y="1560513"/>
            <a:ext cx="290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000000"/>
                </a:solidFill>
              </a:rPr>
              <a:t>R</a:t>
            </a:r>
            <a:r>
              <a:rPr lang="en-US" altLang="en-US" sz="2800" baseline="-25000">
                <a:solidFill>
                  <a:srgbClr val="000000"/>
                </a:solidFill>
              </a:rPr>
              <a:t>iso</a:t>
            </a:r>
            <a:r>
              <a:rPr lang="en-US" altLang="en-US" sz="2800">
                <a:solidFill>
                  <a:srgbClr val="000000"/>
                </a:solidFill>
              </a:rPr>
              <a:t> </a:t>
            </a:r>
            <a:r>
              <a:rPr lang="en-US" altLang="en-US" sz="2800">
                <a:solidFill>
                  <a:srgbClr val="000000"/>
                </a:solidFill>
                <a:cs typeface="Arial" pitchFamily="34" charset="0"/>
              </a:rPr>
              <a:t>≈</a:t>
            </a:r>
            <a:r>
              <a:rPr lang="en-US" altLang="en-US" sz="2800">
                <a:solidFill>
                  <a:srgbClr val="000000"/>
                </a:solidFill>
              </a:rPr>
              <a:t> 0.7 %/</a:t>
            </a:r>
            <a:r>
              <a:rPr lang="en-US" altLang="en-US" sz="2800">
                <a:solidFill>
                  <a:srgbClr val="000000"/>
                </a:solidFill>
                <a:cs typeface="Arial" pitchFamily="34" charset="0"/>
              </a:rPr>
              <a:t>MGy</a:t>
            </a:r>
          </a:p>
        </p:txBody>
      </p:sp>
      <p:sp>
        <p:nvSpPr>
          <p:cNvPr id="2225161" name="Line 9"/>
          <p:cNvSpPr>
            <a:spLocks noChangeShapeType="1"/>
          </p:cNvSpPr>
          <p:nvPr/>
        </p:nvSpPr>
        <p:spPr bwMode="auto">
          <a:xfrm>
            <a:off x="1879600" y="1854200"/>
            <a:ext cx="550863"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63381266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endParaRPr lang="en-US" altLang="en-US"/>
          </a:p>
        </p:txBody>
      </p:sp>
      <p:sp>
        <p:nvSpPr>
          <p:cNvPr id="51203" name="Rectangle 3"/>
          <p:cNvSpPr>
            <a:spLocks noGrp="1" noChangeArrowheads="1"/>
          </p:cNvSpPr>
          <p:nvPr>
            <p:ph type="body" idx="1"/>
          </p:nvPr>
        </p:nvSpPr>
        <p:spPr/>
        <p:txBody>
          <a:bodyPr/>
          <a:lstStyle/>
          <a:p>
            <a:endParaRPr lang="en-US" altLang="en-US"/>
          </a:p>
        </p:txBody>
      </p:sp>
      <p:pic>
        <p:nvPicPr>
          <p:cNvPr id="51204" name="Picture 4" descr="chip49_A10-1_target1_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0"/>
            <a:ext cx="10191751" cy="6948488"/>
          </a:xfrm>
          <a:prstGeom prst="rect">
            <a:avLst/>
          </a:prstGeom>
          <a:noFill/>
          <a:extLst>
            <a:ext uri="{909E8E84-426E-40DD-AFC4-6F175D3DCCD1}">
              <a14:hiddenFill xmlns:a14="http://schemas.microsoft.com/office/drawing/2010/main">
                <a:solidFill>
                  <a:srgbClr val="FFFFFF"/>
                </a:solidFill>
              </a14:hiddenFill>
            </a:ext>
          </a:extLst>
        </p:spPr>
      </p:pic>
      <p:sp>
        <p:nvSpPr>
          <p:cNvPr id="51205" name="Text Box 5"/>
          <p:cNvSpPr txBox="1">
            <a:spLocks noChangeArrowheads="1"/>
          </p:cNvSpPr>
          <p:nvPr/>
        </p:nvSpPr>
        <p:spPr bwMode="auto">
          <a:xfrm>
            <a:off x="3163888" y="5568950"/>
            <a:ext cx="2854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solidFill>
                  <a:srgbClr val="FF0000"/>
                </a:solidFill>
              </a:rPr>
              <a:t>8000 Gy/s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Example Data</a:t>
            </a:r>
          </a:p>
        </p:txBody>
      </p:sp>
      <p:sp>
        <p:nvSpPr>
          <p:cNvPr id="52227" name="Rectangle 3"/>
          <p:cNvSpPr>
            <a:spLocks noGrp="1" noChangeArrowheads="1"/>
          </p:cNvSpPr>
          <p:nvPr>
            <p:ph type="body" sz="half" idx="1"/>
          </p:nvPr>
        </p:nvSpPr>
        <p:spPr>
          <a:xfrm>
            <a:off x="381000" y="1371600"/>
            <a:ext cx="3962400" cy="4800600"/>
          </a:xfrm>
        </p:spPr>
        <p:txBody>
          <a:bodyPr/>
          <a:lstStyle/>
          <a:p>
            <a:pPr>
              <a:lnSpc>
                <a:spcPct val="80000"/>
              </a:lnSpc>
            </a:pPr>
            <a:r>
              <a:rPr lang="en-US" altLang="en-US" sz="2000" b="1"/>
              <a:t>lysozyme</a:t>
            </a:r>
          </a:p>
          <a:p>
            <a:pPr>
              <a:lnSpc>
                <a:spcPct val="80000"/>
              </a:lnSpc>
            </a:pPr>
            <a:endParaRPr lang="en-US" altLang="en-US" sz="2000" b="1"/>
          </a:p>
          <a:p>
            <a:pPr>
              <a:lnSpc>
                <a:spcPct val="80000"/>
              </a:lnSpc>
            </a:pPr>
            <a:r>
              <a:rPr lang="en-US" altLang="en-US" sz="2000" b="1"/>
              <a:t>50 </a:t>
            </a:r>
            <a:r>
              <a:rPr lang="el-GR" altLang="en-US" sz="2000" b="1">
                <a:cs typeface="Arial" pitchFamily="34" charset="0"/>
              </a:rPr>
              <a:t>μ</a:t>
            </a:r>
            <a:r>
              <a:rPr lang="en-US" altLang="en-US" sz="2000" b="1">
                <a:cs typeface="Arial" pitchFamily="34" charset="0"/>
              </a:rPr>
              <a:t>m beam</a:t>
            </a:r>
            <a:endParaRPr lang="el-GR" altLang="en-US" sz="2000" b="1">
              <a:cs typeface="Arial" pitchFamily="34" charset="0"/>
            </a:endParaRPr>
          </a:p>
          <a:p>
            <a:pPr>
              <a:lnSpc>
                <a:spcPct val="80000"/>
              </a:lnSpc>
            </a:pPr>
            <a:endParaRPr lang="en-US" altLang="en-US" sz="2000" b="1"/>
          </a:p>
          <a:p>
            <a:pPr>
              <a:lnSpc>
                <a:spcPct val="80000"/>
              </a:lnSpc>
            </a:pPr>
            <a:r>
              <a:rPr lang="en-US" altLang="en-US" sz="2000" b="1"/>
              <a:t>37 Gy/s (0.775 </a:t>
            </a:r>
            <a:r>
              <a:rPr lang="en-US" altLang="en-US" sz="2000" b="1">
                <a:cs typeface="Arial" pitchFamily="34" charset="0"/>
              </a:rPr>
              <a:t>Å</a:t>
            </a:r>
            <a:r>
              <a:rPr lang="en-US" altLang="en-US" sz="2000" b="1"/>
              <a:t>)</a:t>
            </a:r>
          </a:p>
          <a:p>
            <a:pPr>
              <a:lnSpc>
                <a:spcPct val="80000"/>
              </a:lnSpc>
            </a:pPr>
            <a:endParaRPr lang="en-US" altLang="en-US" sz="2000" b="1"/>
          </a:p>
          <a:p>
            <a:pPr>
              <a:lnSpc>
                <a:spcPct val="80000"/>
              </a:lnSpc>
            </a:pPr>
            <a:r>
              <a:rPr lang="en-US" altLang="en-US" sz="2000" b="1"/>
              <a:t>30s exposures at 20C</a:t>
            </a:r>
          </a:p>
          <a:p>
            <a:pPr>
              <a:lnSpc>
                <a:spcPct val="80000"/>
              </a:lnSpc>
            </a:pPr>
            <a:endParaRPr lang="en-US" altLang="en-US" sz="2000" b="1"/>
          </a:p>
          <a:p>
            <a:pPr>
              <a:lnSpc>
                <a:spcPct val="80000"/>
              </a:lnSpc>
            </a:pPr>
            <a:r>
              <a:rPr lang="en-US" altLang="en-US" sz="2000" b="1"/>
              <a:t>90</a:t>
            </a:r>
            <a:r>
              <a:rPr lang="en-US" altLang="en-US" sz="2000" b="1">
                <a:cs typeface="Arial" pitchFamily="34" charset="0"/>
              </a:rPr>
              <a:t>° of data</a:t>
            </a:r>
            <a:r>
              <a:rPr lang="en-US" altLang="en-US" sz="2000" b="1"/>
              <a:t>, 97% complete</a:t>
            </a:r>
          </a:p>
          <a:p>
            <a:pPr>
              <a:lnSpc>
                <a:spcPct val="80000"/>
              </a:lnSpc>
            </a:pPr>
            <a:endParaRPr lang="en-US" altLang="en-US" sz="2000" b="1"/>
          </a:p>
          <a:p>
            <a:pPr>
              <a:lnSpc>
                <a:spcPct val="80000"/>
              </a:lnSpc>
            </a:pPr>
            <a:r>
              <a:rPr lang="en-US" altLang="en-US" sz="2000" b="1"/>
              <a:t>I/</a:t>
            </a:r>
            <a:r>
              <a:rPr lang="en-US" altLang="en-US" sz="2000" b="1">
                <a:sym typeface="Symbol" pitchFamily="18" charset="2"/>
              </a:rPr>
              <a:t> = 1.5 at 1.9</a:t>
            </a:r>
            <a:r>
              <a:rPr lang="en-US" altLang="en-US" sz="2000" b="1"/>
              <a:t> Å</a:t>
            </a:r>
          </a:p>
          <a:p>
            <a:pPr>
              <a:lnSpc>
                <a:spcPct val="80000"/>
              </a:lnSpc>
            </a:pPr>
            <a:endParaRPr lang="en-US" altLang="en-US" sz="2000" b="1"/>
          </a:p>
          <a:p>
            <a:pPr>
              <a:lnSpc>
                <a:spcPct val="80000"/>
              </a:lnSpc>
            </a:pPr>
            <a:r>
              <a:rPr lang="en-US" altLang="en-US" sz="2000" b="1"/>
              <a:t>R</a:t>
            </a:r>
            <a:r>
              <a:rPr lang="en-US" altLang="en-US" sz="2000" b="1" baseline="-25000"/>
              <a:t>merge</a:t>
            </a:r>
            <a:r>
              <a:rPr lang="en-US" altLang="en-US" sz="2000" b="1"/>
              <a:t> 18% (overall) 5% (low)</a:t>
            </a:r>
          </a:p>
          <a:p>
            <a:pPr>
              <a:lnSpc>
                <a:spcPct val="80000"/>
              </a:lnSpc>
            </a:pPr>
            <a:endParaRPr lang="en-US" altLang="en-US" sz="2000" b="1"/>
          </a:p>
          <a:p>
            <a:pPr>
              <a:lnSpc>
                <a:spcPct val="80000"/>
              </a:lnSpc>
            </a:pPr>
            <a:r>
              <a:rPr lang="el-GR" altLang="en-US" sz="2000" b="1">
                <a:cs typeface="Arial" pitchFamily="34" charset="0"/>
              </a:rPr>
              <a:t>Δ</a:t>
            </a:r>
            <a:r>
              <a:rPr lang="en-US" altLang="en-US" sz="2000" b="1">
                <a:cs typeface="Arial" pitchFamily="34" charset="0"/>
              </a:rPr>
              <a:t>B same as 20 min at 100K</a:t>
            </a:r>
            <a:endParaRPr lang="el-GR" altLang="en-US" sz="2000" b="1">
              <a:cs typeface="Arial" pitchFamily="34" charset="0"/>
            </a:endParaRPr>
          </a:p>
          <a:p>
            <a:pPr>
              <a:lnSpc>
                <a:spcPct val="80000"/>
              </a:lnSpc>
            </a:pPr>
            <a:endParaRPr lang="en-US" altLang="en-US" sz="2000" b="1"/>
          </a:p>
          <a:p>
            <a:pPr>
              <a:lnSpc>
                <a:spcPct val="80000"/>
              </a:lnSpc>
            </a:pPr>
            <a:endParaRPr lang="en-US" altLang="en-US" sz="2000"/>
          </a:p>
        </p:txBody>
      </p:sp>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l="16667" t="12500" b="10228"/>
          <a:stretch>
            <a:fillRect/>
          </a:stretch>
        </p:blipFill>
        <p:spPr bwMode="auto">
          <a:xfrm>
            <a:off x="4876800" y="1447800"/>
            <a:ext cx="3810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2229" name="Group 5"/>
          <p:cNvGrpSpPr>
            <a:grpSpLocks/>
          </p:cNvGrpSpPr>
          <p:nvPr/>
        </p:nvGrpSpPr>
        <p:grpSpPr bwMode="auto">
          <a:xfrm>
            <a:off x="4343400" y="4029075"/>
            <a:ext cx="4419600" cy="2828925"/>
            <a:chOff x="2736" y="2538"/>
            <a:chExt cx="2784" cy="1782"/>
          </a:xfrm>
        </p:grpSpPr>
        <p:pic>
          <p:nvPicPr>
            <p:cNvPr id="522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 y="2538"/>
              <a:ext cx="2784" cy="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1" name="Text Box 7"/>
            <p:cNvSpPr txBox="1">
              <a:spLocks noChangeArrowheads="1"/>
            </p:cNvSpPr>
            <p:nvPr/>
          </p:nvSpPr>
          <p:spPr bwMode="auto">
            <a:xfrm>
              <a:off x="4512" y="2928"/>
              <a:ext cx="8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B factor</a:t>
              </a:r>
            </a:p>
          </p:txBody>
        </p:sp>
        <p:sp>
          <p:nvSpPr>
            <p:cNvPr id="52232" name="Text Box 8"/>
            <p:cNvSpPr txBox="1">
              <a:spLocks noChangeArrowheads="1"/>
            </p:cNvSpPr>
            <p:nvPr/>
          </p:nvSpPr>
          <p:spPr bwMode="auto">
            <a:xfrm>
              <a:off x="2880" y="3018"/>
              <a:ext cx="432" cy="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5000"/>
                </a:lnSpc>
                <a:spcBef>
                  <a:spcPct val="50000"/>
                </a:spcBef>
              </a:pPr>
              <a:r>
                <a:rPr lang="en-US" altLang="en-US" b="1"/>
                <a:t>-2</a:t>
              </a:r>
            </a:p>
            <a:p>
              <a:pPr>
                <a:lnSpc>
                  <a:spcPct val="65000"/>
                </a:lnSpc>
                <a:spcBef>
                  <a:spcPct val="50000"/>
                </a:spcBef>
              </a:pPr>
              <a:endParaRPr lang="en-US" altLang="en-US" b="1"/>
            </a:p>
            <a:p>
              <a:pPr>
                <a:lnSpc>
                  <a:spcPct val="65000"/>
                </a:lnSpc>
                <a:spcBef>
                  <a:spcPct val="50000"/>
                </a:spcBef>
              </a:pPr>
              <a:r>
                <a:rPr lang="en-US" altLang="en-US" b="1"/>
                <a:t>-4</a:t>
              </a:r>
            </a:p>
            <a:p>
              <a:pPr>
                <a:lnSpc>
                  <a:spcPct val="65000"/>
                </a:lnSpc>
                <a:spcBef>
                  <a:spcPct val="50000"/>
                </a:spcBef>
              </a:pPr>
              <a:endParaRPr lang="en-US" altLang="en-US" b="1"/>
            </a:p>
            <a:p>
              <a:pPr>
                <a:lnSpc>
                  <a:spcPct val="65000"/>
                </a:lnSpc>
                <a:spcBef>
                  <a:spcPct val="50000"/>
                </a:spcBef>
              </a:pPr>
              <a:r>
                <a:rPr lang="en-US" altLang="en-US" b="1"/>
                <a:t>-6</a:t>
              </a:r>
            </a:p>
          </p:txBody>
        </p:sp>
      </p:grpSp>
      <p:grpSp>
        <p:nvGrpSpPr>
          <p:cNvPr id="52233" name="Group 9"/>
          <p:cNvGrpSpPr>
            <a:grpSpLocks/>
          </p:cNvGrpSpPr>
          <p:nvPr/>
        </p:nvGrpSpPr>
        <p:grpSpPr bwMode="auto">
          <a:xfrm>
            <a:off x="4260850" y="1219200"/>
            <a:ext cx="4654550" cy="2876550"/>
            <a:chOff x="2684" y="768"/>
            <a:chExt cx="2932" cy="1812"/>
          </a:xfrm>
        </p:grpSpPr>
        <p:pic>
          <p:nvPicPr>
            <p:cNvPr id="522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768"/>
              <a:ext cx="2832" cy="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35" name="Text Box 11"/>
            <p:cNvSpPr txBox="1">
              <a:spLocks noChangeArrowheads="1"/>
            </p:cNvSpPr>
            <p:nvPr/>
          </p:nvSpPr>
          <p:spPr bwMode="auto">
            <a:xfrm>
              <a:off x="3504" y="1920"/>
              <a:ext cx="153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scale vs batch</a:t>
              </a:r>
            </a:p>
          </p:txBody>
        </p:sp>
        <p:sp>
          <p:nvSpPr>
            <p:cNvPr id="52236" name="Text Box 12"/>
            <p:cNvSpPr txBox="1">
              <a:spLocks noChangeArrowheads="1"/>
            </p:cNvSpPr>
            <p:nvPr/>
          </p:nvSpPr>
          <p:spPr bwMode="auto">
            <a:xfrm>
              <a:off x="2684" y="1223"/>
              <a:ext cx="196" cy="1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a:p>
              <a:endParaRPr lang="en-US" altLang="en-US" b="1"/>
            </a:p>
            <a:p>
              <a:endParaRPr lang="en-US" altLang="en-US" b="1"/>
            </a:p>
            <a:p>
              <a:r>
                <a:rPr lang="en-US" altLang="en-US" b="1"/>
                <a:t>1</a:t>
              </a:r>
            </a:p>
            <a:p>
              <a:endParaRPr lang="en-US" altLang="en-US" b="1"/>
            </a:p>
            <a:p>
              <a:endParaRPr lang="en-US" altLang="en-US" b="1"/>
            </a:p>
            <a:p>
              <a:r>
                <a:rPr lang="en-US" altLang="en-US" b="1"/>
                <a:t>0</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223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2227">
                                            <p:txEl>
                                              <p:pRg st="12" end="1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222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222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r>
              <a:rPr lang="en-US" altLang="en-US"/>
              <a:t>Why harvest at all?</a:t>
            </a:r>
          </a:p>
        </p:txBody>
      </p:sp>
      <p:sp>
        <p:nvSpPr>
          <p:cNvPr id="583683" name="Rectangle 3"/>
          <p:cNvSpPr>
            <a:spLocks noGrp="1" noChangeArrowheads="1"/>
          </p:cNvSpPr>
          <p:nvPr>
            <p:ph type="body" idx="1"/>
          </p:nvPr>
        </p:nvSpPr>
        <p:spPr>
          <a:xfrm>
            <a:off x="1196975" y="1600200"/>
            <a:ext cx="7489825" cy="4525963"/>
          </a:xfrm>
        </p:spPr>
        <p:txBody>
          <a:bodyPr/>
          <a:lstStyle/>
          <a:p>
            <a:pPr>
              <a:buFontTx/>
              <a:buNone/>
            </a:pPr>
            <a:r>
              <a:rPr lang="en-US" altLang="en-US">
                <a:solidFill>
                  <a:srgbClr val="C0C0C0"/>
                </a:solidFill>
              </a:rPr>
              <a:t>Radiation damage</a:t>
            </a:r>
          </a:p>
          <a:p>
            <a:pPr lvl="1">
              <a:buFontTx/>
              <a:buNone/>
            </a:pPr>
            <a:r>
              <a:rPr lang="en-US" altLang="en-US">
                <a:solidFill>
                  <a:srgbClr val="C0C0C0"/>
                </a:solidFill>
              </a:rPr>
              <a:t>	10-100x reduced at ~100 K</a:t>
            </a:r>
          </a:p>
          <a:p>
            <a:pPr>
              <a:buFontTx/>
              <a:buNone/>
            </a:pPr>
            <a:r>
              <a:rPr lang="en-US" altLang="en-US">
                <a:solidFill>
                  <a:schemeClr val="bg2"/>
                </a:solidFill>
              </a:rPr>
              <a:t>Background scatter</a:t>
            </a:r>
          </a:p>
          <a:p>
            <a:pPr lvl="2">
              <a:buFontTx/>
              <a:buNone/>
            </a:pPr>
            <a:r>
              <a:rPr lang="en-US" altLang="en-US">
                <a:solidFill>
                  <a:schemeClr val="bg2"/>
                </a:solidFill>
              </a:rPr>
              <a:t>tray &gt;&gt; xtal</a:t>
            </a:r>
          </a:p>
          <a:p>
            <a:pPr>
              <a:buFontTx/>
              <a:buNone/>
            </a:pPr>
            <a:r>
              <a:rPr lang="en-US" altLang="en-US">
                <a:solidFill>
                  <a:srgbClr val="FF0000"/>
                </a:solidFill>
              </a:rPr>
              <a:t>Timing</a:t>
            </a:r>
          </a:p>
          <a:p>
            <a:pPr lvl="2">
              <a:buFontTx/>
              <a:buNone/>
            </a:pPr>
            <a:r>
              <a:rPr lang="en-US" altLang="en-US">
                <a:solidFill>
                  <a:srgbClr val="FF0000"/>
                </a:solidFill>
              </a:rPr>
              <a:t>nothing lasts forever</a:t>
            </a:r>
            <a:endParaRPr lang="en-US" altLang="en-US" sz="2800">
              <a:solidFill>
                <a:srgbClr val="FF0000"/>
              </a:solidFill>
            </a:endParaRPr>
          </a:p>
          <a:p>
            <a:pPr>
              <a:buFontTx/>
              <a:buNone/>
            </a:pPr>
            <a:r>
              <a:rPr lang="en-US" altLang="en-US"/>
              <a:t>Shipping</a:t>
            </a:r>
          </a:p>
          <a:p>
            <a:pPr lvl="2">
              <a:buFontTx/>
              <a:buNone/>
            </a:pPr>
            <a:r>
              <a:rPr lang="en-US" altLang="en-US"/>
              <a:t>cryo samples are glass beads</a:t>
            </a:r>
          </a:p>
          <a:p>
            <a:pPr lvl="1">
              <a:buFontTx/>
              <a:buNone/>
            </a:pPr>
            <a:endParaRPr lang="en-US"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r>
              <a:rPr lang="en-US" altLang="en-US"/>
              <a:t>Why harvest at all?</a:t>
            </a:r>
          </a:p>
        </p:txBody>
      </p:sp>
      <p:sp>
        <p:nvSpPr>
          <p:cNvPr id="584707" name="Rectangle 3"/>
          <p:cNvSpPr>
            <a:spLocks noGrp="1" noChangeArrowheads="1"/>
          </p:cNvSpPr>
          <p:nvPr>
            <p:ph type="body" idx="1"/>
          </p:nvPr>
        </p:nvSpPr>
        <p:spPr>
          <a:xfrm>
            <a:off x="1196975" y="1600200"/>
            <a:ext cx="7489825" cy="4525963"/>
          </a:xfrm>
        </p:spPr>
        <p:txBody>
          <a:bodyPr/>
          <a:lstStyle/>
          <a:p>
            <a:pPr>
              <a:buFontTx/>
              <a:buNone/>
            </a:pPr>
            <a:r>
              <a:rPr lang="en-US" altLang="en-US">
                <a:solidFill>
                  <a:srgbClr val="C0C0C0"/>
                </a:solidFill>
              </a:rPr>
              <a:t>Radiation damage</a:t>
            </a:r>
          </a:p>
          <a:p>
            <a:pPr lvl="1">
              <a:buFontTx/>
              <a:buNone/>
            </a:pPr>
            <a:r>
              <a:rPr lang="en-US" altLang="en-US">
                <a:solidFill>
                  <a:srgbClr val="C0C0C0"/>
                </a:solidFill>
              </a:rPr>
              <a:t>	10-100x reduced at ~100 K</a:t>
            </a:r>
          </a:p>
          <a:p>
            <a:pPr>
              <a:buFontTx/>
              <a:buNone/>
            </a:pPr>
            <a:r>
              <a:rPr lang="en-US" altLang="en-US">
                <a:solidFill>
                  <a:schemeClr val="bg2"/>
                </a:solidFill>
              </a:rPr>
              <a:t>Background scatter</a:t>
            </a:r>
          </a:p>
          <a:p>
            <a:pPr lvl="2">
              <a:buFontTx/>
              <a:buNone/>
            </a:pPr>
            <a:r>
              <a:rPr lang="en-US" altLang="en-US">
                <a:solidFill>
                  <a:schemeClr val="bg2"/>
                </a:solidFill>
              </a:rPr>
              <a:t>tray &gt;&gt; xtal</a:t>
            </a:r>
          </a:p>
          <a:p>
            <a:pPr>
              <a:buFontTx/>
              <a:buNone/>
            </a:pPr>
            <a:r>
              <a:rPr lang="en-US" altLang="en-US">
                <a:solidFill>
                  <a:srgbClr val="FF0000"/>
                </a:solidFill>
              </a:rPr>
              <a:t>Timing</a:t>
            </a:r>
          </a:p>
          <a:p>
            <a:pPr lvl="2">
              <a:buFontTx/>
              <a:buNone/>
            </a:pPr>
            <a:r>
              <a:rPr lang="en-US" altLang="en-US">
                <a:solidFill>
                  <a:srgbClr val="FF0000"/>
                </a:solidFill>
              </a:rPr>
              <a:t>nothing lasts forever</a:t>
            </a:r>
            <a:endParaRPr lang="en-US" altLang="en-US" sz="2800">
              <a:solidFill>
                <a:srgbClr val="FF0000"/>
              </a:solidFill>
            </a:endParaRPr>
          </a:p>
          <a:p>
            <a:pPr>
              <a:buFontTx/>
              <a:buNone/>
            </a:pPr>
            <a:r>
              <a:rPr lang="en-US" altLang="en-US">
                <a:solidFill>
                  <a:srgbClr val="FF0000"/>
                </a:solidFill>
              </a:rPr>
              <a:t>Shipping</a:t>
            </a:r>
          </a:p>
          <a:p>
            <a:pPr lvl="2">
              <a:buFontTx/>
              <a:buNone/>
            </a:pPr>
            <a:r>
              <a:rPr lang="en-US" altLang="en-US">
                <a:solidFill>
                  <a:srgbClr val="FF0000"/>
                </a:solidFill>
              </a:rPr>
              <a:t>cryo samples are glass beads</a:t>
            </a:r>
          </a:p>
          <a:p>
            <a:pPr lvl="1">
              <a:buFontTx/>
              <a:buNone/>
            </a:pPr>
            <a:endParaRPr lang="en-US"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solidFill>
                  <a:schemeClr val="tx1"/>
                </a:solidFill>
              </a:rPr>
              <a:t>MiTeGen RT cell</a:t>
            </a:r>
          </a:p>
        </p:txBody>
      </p:sp>
      <p:sp>
        <p:nvSpPr>
          <p:cNvPr id="54275" name="Text Box 3"/>
          <p:cNvSpPr txBox="1">
            <a:spLocks noChangeArrowheads="1"/>
          </p:cNvSpPr>
          <p:nvPr/>
        </p:nvSpPr>
        <p:spPr bwMode="auto">
          <a:xfrm>
            <a:off x="862013" y="6229350"/>
            <a:ext cx="7419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Courier New" pitchFamily="49" charset="0"/>
              </a:rPr>
              <a:t>http://www.mitegen.com/products/micrort/micrort.shtml</a:t>
            </a:r>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3" y="1652588"/>
            <a:ext cx="5484812" cy="369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7" name="Picture 5" descr="MiTeGen_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538" y="1643063"/>
            <a:ext cx="2428875" cy="3714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body" idx="1"/>
          </p:nvPr>
        </p:nvSpPr>
        <p:spPr>
          <a:xfrm>
            <a:off x="523875" y="1370013"/>
            <a:ext cx="8162925" cy="5153025"/>
          </a:xfrm>
        </p:spPr>
        <p:txBody>
          <a:bodyPr/>
          <a:lstStyle/>
          <a:p>
            <a:pPr algn="ctr">
              <a:lnSpc>
                <a:spcPct val="130000"/>
              </a:lnSpc>
              <a:buFontTx/>
              <a:buNone/>
            </a:pPr>
            <a:r>
              <a:rPr lang="en-US" altLang="en-US" sz="2800" b="1" dirty="0">
                <a:solidFill>
                  <a:srgbClr val="008000"/>
                </a:solidFill>
              </a:rPr>
              <a:t>assay, control and open mind</a:t>
            </a:r>
          </a:p>
          <a:p>
            <a:pPr algn="ctr">
              <a:lnSpc>
                <a:spcPct val="130000"/>
              </a:lnSpc>
              <a:buFontTx/>
              <a:buNone/>
            </a:pPr>
            <a:r>
              <a:rPr lang="en-US" altLang="en-US" sz="2800" b="1" dirty="0">
                <a:solidFill>
                  <a:srgbClr val="008000"/>
                </a:solidFill>
              </a:rPr>
              <a:t>purity, purity, purity</a:t>
            </a:r>
          </a:p>
          <a:p>
            <a:pPr algn="ctr">
              <a:lnSpc>
                <a:spcPct val="130000"/>
              </a:lnSpc>
              <a:buFontTx/>
              <a:buNone/>
            </a:pPr>
            <a:r>
              <a:rPr lang="en-US" altLang="en-US" sz="2800" b="1" dirty="0">
                <a:solidFill>
                  <a:srgbClr val="008000"/>
                </a:solidFill>
              </a:rPr>
              <a:t>oil is your friend</a:t>
            </a:r>
          </a:p>
          <a:p>
            <a:pPr algn="ctr">
              <a:lnSpc>
                <a:spcPct val="130000"/>
              </a:lnSpc>
              <a:buFontTx/>
              <a:buNone/>
            </a:pPr>
            <a:r>
              <a:rPr lang="en-US" altLang="en-US" sz="2800" b="1" dirty="0" err="1">
                <a:solidFill>
                  <a:srgbClr val="008000"/>
                </a:solidFill>
              </a:rPr>
              <a:t>Warkentin</a:t>
            </a:r>
            <a:r>
              <a:rPr lang="en-US" altLang="en-US" sz="2800" b="1" dirty="0">
                <a:solidFill>
                  <a:srgbClr val="008000"/>
                </a:solidFill>
              </a:rPr>
              <a:t> method</a:t>
            </a:r>
          </a:p>
          <a:p>
            <a:pPr algn="ctr">
              <a:lnSpc>
                <a:spcPct val="130000"/>
              </a:lnSpc>
              <a:buFontTx/>
              <a:buNone/>
            </a:pPr>
            <a:r>
              <a:rPr lang="en-US" altLang="en-US" sz="2800" b="1" dirty="0">
                <a:solidFill>
                  <a:srgbClr val="008000"/>
                </a:solidFill>
              </a:rPr>
              <a:t>try room temp!</a:t>
            </a:r>
          </a:p>
          <a:p>
            <a:pPr algn="ctr">
              <a:lnSpc>
                <a:spcPct val="130000"/>
              </a:lnSpc>
              <a:buFontTx/>
              <a:buNone/>
            </a:pPr>
            <a:endParaRPr lang="en-US" altLang="en-US" sz="2000" b="1" dirty="0">
              <a:solidFill>
                <a:srgbClr val="008000"/>
              </a:solidFill>
            </a:endParaRPr>
          </a:p>
          <a:p>
            <a:pPr algn="ctr">
              <a:lnSpc>
                <a:spcPct val="130000"/>
              </a:lnSpc>
              <a:buFontTx/>
              <a:buNone/>
            </a:pPr>
            <a:r>
              <a:rPr lang="en-US" altLang="en-US" sz="2000" b="1" dirty="0">
                <a:solidFill>
                  <a:srgbClr val="008000"/>
                </a:solidFill>
              </a:rPr>
              <a:t>http://bl831.als.lbl.gov/~jamesh/powerpoint/</a:t>
            </a:r>
          </a:p>
          <a:p>
            <a:pPr algn="ctr">
              <a:lnSpc>
                <a:spcPct val="130000"/>
              </a:lnSpc>
              <a:buFontTx/>
              <a:buNone/>
            </a:pPr>
            <a:r>
              <a:rPr lang="en-US" altLang="en-US" sz="2000" b="1" dirty="0" smtClean="0">
                <a:solidFill>
                  <a:srgbClr val="008000"/>
                </a:solidFill>
              </a:rPr>
              <a:t>CSHL_tipsNtricks_2015.pptx</a:t>
            </a:r>
            <a:endParaRPr lang="en-US" altLang="en-US" sz="2000" b="1" dirty="0">
              <a:solidFill>
                <a:srgbClr val="008000"/>
              </a:solidFill>
            </a:endParaRPr>
          </a:p>
        </p:txBody>
      </p:sp>
      <p:sp>
        <p:nvSpPr>
          <p:cNvPr id="431107" name="Rectangle 3"/>
          <p:cNvSpPr>
            <a:spLocks noGrp="1" noChangeArrowheads="1"/>
          </p:cNvSpPr>
          <p:nvPr>
            <p:ph type="title"/>
          </p:nvPr>
        </p:nvSpPr>
        <p:spPr>
          <a:xfrm>
            <a:off x="685800" y="71438"/>
            <a:ext cx="7772400" cy="1143000"/>
          </a:xfrm>
          <a:noFill/>
        </p:spPr>
        <p:txBody>
          <a:bodyPr/>
          <a:lstStyle/>
          <a:p>
            <a:r>
              <a:rPr lang="en-US" altLang="en-US" b="1"/>
              <a:t>Summary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11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11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11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11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110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3110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1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6406"/>
          <a:stretch/>
        </p:blipFill>
        <p:spPr>
          <a:xfrm>
            <a:off x="0" y="1727200"/>
            <a:ext cx="9144000" cy="5130800"/>
          </a:xfrm>
          <a:prstGeom prst="rect">
            <a:avLst/>
          </a:prstGeom>
        </p:spPr>
      </p:pic>
      <p:sp>
        <p:nvSpPr>
          <p:cNvPr id="8" name="Title 1"/>
          <p:cNvSpPr>
            <a:spLocks noGrp="1"/>
          </p:cNvSpPr>
          <p:nvPr>
            <p:ph type="title"/>
          </p:nvPr>
        </p:nvSpPr>
        <p:spPr>
          <a:xfrm>
            <a:off x="457200" y="-1"/>
            <a:ext cx="8229600" cy="1698171"/>
          </a:xfrm>
        </p:spPr>
        <p:txBody>
          <a:bodyPr>
            <a:normAutofit/>
          </a:bodyPr>
          <a:lstStyle/>
          <a:p>
            <a:r>
              <a:rPr lang="en-US" dirty="0" smtClean="0"/>
              <a:t>Pilatus pile-up for RT MX?</a:t>
            </a:r>
            <a:br>
              <a:rPr lang="en-US" dirty="0" smtClean="0"/>
            </a:br>
            <a:r>
              <a:rPr lang="en-US" dirty="0" smtClean="0"/>
              <a:t>same photons, different speeds</a:t>
            </a:r>
            <a:endParaRPr lang="en-US" dirty="0"/>
          </a:p>
        </p:txBody>
      </p:sp>
      <p:sp>
        <p:nvSpPr>
          <p:cNvPr id="2" name="TextBox 1"/>
          <p:cNvSpPr txBox="1"/>
          <p:nvPr/>
        </p:nvSpPr>
        <p:spPr>
          <a:xfrm>
            <a:off x="0" y="6036662"/>
            <a:ext cx="3212739" cy="830997"/>
          </a:xfrm>
          <a:prstGeom prst="rect">
            <a:avLst/>
          </a:prstGeom>
          <a:solidFill>
            <a:schemeClr val="bg1"/>
          </a:solidFill>
          <a:ln>
            <a:noFill/>
          </a:ln>
        </p:spPr>
        <p:txBody>
          <a:bodyPr wrap="none" rtlCol="0">
            <a:spAutoFit/>
          </a:bodyPr>
          <a:lstStyle/>
          <a:p>
            <a:pPr fontAlgn="auto">
              <a:spcBef>
                <a:spcPts val="0"/>
              </a:spcBef>
              <a:spcAft>
                <a:spcPts val="0"/>
              </a:spcAft>
            </a:pPr>
            <a:r>
              <a:rPr lang="en-US" sz="2400" dirty="0" smtClean="0">
                <a:solidFill>
                  <a:prstClr val="black"/>
                </a:solidFill>
                <a:latin typeface="Arial" panose="020B0604020202020204" pitchFamily="34" charset="0"/>
                <a:cs typeface="Arial" panose="020B0604020202020204" pitchFamily="34" charset="0"/>
              </a:rPr>
              <a:t>Sum of 193 shots with</a:t>
            </a:r>
          </a:p>
          <a:p>
            <a:pPr fontAlgn="auto">
              <a:spcBef>
                <a:spcPts val="0"/>
              </a:spcBef>
              <a:spcAft>
                <a:spcPts val="0"/>
              </a:spcAft>
            </a:pPr>
            <a:r>
              <a:rPr lang="en-US" sz="2400" dirty="0" smtClean="0">
                <a:solidFill>
                  <a:prstClr val="black"/>
                </a:solidFill>
                <a:latin typeface="Arial" panose="020B0604020202020204" pitchFamily="34" charset="0"/>
                <a:cs typeface="Arial" panose="020B0604020202020204" pitchFamily="34" charset="0"/>
              </a:rPr>
              <a:t>193-fold attenuation</a:t>
            </a: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335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698171"/>
          </a:xfrm>
        </p:spPr>
        <p:txBody>
          <a:bodyPr>
            <a:normAutofit/>
          </a:bodyPr>
          <a:lstStyle/>
          <a:p>
            <a:r>
              <a:rPr lang="en-US" dirty="0" smtClean="0"/>
              <a:t>Pilatus pile-up for RT MX?</a:t>
            </a:r>
            <a:br>
              <a:rPr lang="en-US" dirty="0" smtClean="0"/>
            </a:br>
            <a:r>
              <a:rPr lang="en-US" dirty="0" smtClean="0"/>
              <a:t>same photons, different speeds</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6643"/>
          <a:stretch/>
        </p:blipFill>
        <p:spPr>
          <a:xfrm>
            <a:off x="0" y="1741714"/>
            <a:ext cx="9144000" cy="5116286"/>
          </a:xfrm>
          <a:prstGeom prst="rect">
            <a:avLst/>
          </a:prstGeom>
        </p:spPr>
      </p:pic>
      <p:sp>
        <p:nvSpPr>
          <p:cNvPr id="6" name="TextBox 5"/>
          <p:cNvSpPr txBox="1"/>
          <p:nvPr/>
        </p:nvSpPr>
        <p:spPr>
          <a:xfrm>
            <a:off x="0" y="6036662"/>
            <a:ext cx="2137124" cy="830997"/>
          </a:xfrm>
          <a:prstGeom prst="rect">
            <a:avLst/>
          </a:prstGeom>
          <a:solidFill>
            <a:schemeClr val="bg1"/>
          </a:solidFill>
          <a:ln>
            <a:noFill/>
          </a:ln>
        </p:spPr>
        <p:txBody>
          <a:bodyPr wrap="none" rtlCol="0">
            <a:spAutoFit/>
          </a:bodyPr>
          <a:lstStyle/>
          <a:p>
            <a:pPr fontAlgn="auto">
              <a:spcBef>
                <a:spcPts val="0"/>
              </a:spcBef>
              <a:spcAft>
                <a:spcPts val="0"/>
              </a:spcAft>
            </a:pPr>
            <a:r>
              <a:rPr lang="en-US" sz="2400" dirty="0" smtClean="0">
                <a:solidFill>
                  <a:prstClr val="black"/>
                </a:solidFill>
                <a:latin typeface="Arial" panose="020B0604020202020204" pitchFamily="34" charset="0"/>
                <a:cs typeface="Arial" panose="020B0604020202020204" pitchFamily="34" charset="0"/>
              </a:rPr>
              <a:t>1 shot with</a:t>
            </a:r>
          </a:p>
          <a:p>
            <a:pPr fontAlgn="auto">
              <a:spcBef>
                <a:spcPts val="0"/>
              </a:spcBef>
              <a:spcAft>
                <a:spcPts val="0"/>
              </a:spcAft>
            </a:pPr>
            <a:r>
              <a:rPr lang="en-US" sz="2400" dirty="0" smtClean="0">
                <a:solidFill>
                  <a:prstClr val="black"/>
                </a:solidFill>
                <a:latin typeface="Arial" panose="020B0604020202020204" pitchFamily="34" charset="0"/>
                <a:cs typeface="Arial" panose="020B0604020202020204" pitchFamily="34" charset="0"/>
              </a:rPr>
              <a:t>no attenuation</a:t>
            </a: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964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698171"/>
          </a:xfrm>
        </p:spPr>
        <p:txBody>
          <a:bodyPr>
            <a:normAutofit/>
          </a:bodyPr>
          <a:lstStyle/>
          <a:p>
            <a:r>
              <a:rPr lang="en-US" dirty="0" smtClean="0"/>
              <a:t>Pilatus pile-up for RT MX?</a:t>
            </a:r>
            <a:br>
              <a:rPr lang="en-US" dirty="0" smtClean="0"/>
            </a:br>
            <a:r>
              <a:rPr lang="en-US" dirty="0" smtClean="0"/>
              <a:t>same photons, different speeds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901"/>
          <a:stretch/>
        </p:blipFill>
        <p:spPr>
          <a:xfrm>
            <a:off x="682171" y="1669143"/>
            <a:ext cx="7431314" cy="5188857"/>
          </a:xfrm>
          <a:prstGeom prst="rect">
            <a:avLst/>
          </a:prstGeom>
        </p:spPr>
      </p:pic>
      <p:sp>
        <p:nvSpPr>
          <p:cNvPr id="5" name="TextBox 4"/>
          <p:cNvSpPr txBox="1"/>
          <p:nvPr/>
        </p:nvSpPr>
        <p:spPr>
          <a:xfrm>
            <a:off x="4040746" y="4591319"/>
            <a:ext cx="2888087"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Arial" panose="020B0604020202020204" pitchFamily="34" charset="0"/>
                <a:cs typeface="Arial" panose="020B0604020202020204" pitchFamily="34" charset="0"/>
              </a:rPr>
              <a:t>0.016° mosaic</a:t>
            </a:r>
          </a:p>
        </p:txBody>
      </p:sp>
    </p:spTree>
    <p:extLst>
      <p:ext uri="{BB962C8B-B14F-4D97-AF65-F5344CB8AC3E}">
        <p14:creationId xmlns:p14="http://schemas.microsoft.com/office/powerpoint/2010/main" val="2973454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685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5400">
                <a:solidFill>
                  <a:schemeClr val="tx2"/>
                </a:solidFill>
              </a:rPr>
              <a:t>anomalous </a:t>
            </a:r>
            <a:r>
              <a:rPr lang="en-US" altLang="en-US" sz="5400">
                <a:solidFill>
                  <a:srgbClr val="008000"/>
                </a:solidFill>
              </a:rPr>
              <a:t>signal</a:t>
            </a:r>
          </a:p>
        </p:txBody>
      </p:sp>
      <p:sp>
        <p:nvSpPr>
          <p:cNvPr id="268291" name="Rectangle 3"/>
          <p:cNvSpPr>
            <a:spLocks noChangeArrowheads="1"/>
          </p:cNvSpPr>
          <p:nvPr/>
        </p:nvSpPr>
        <p:spPr bwMode="auto">
          <a:xfrm>
            <a:off x="0" y="62166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Crick, F. H. C. &amp; Magdoff, B. S. (1956) </a:t>
            </a:r>
            <a:r>
              <a:rPr lang="en-US" altLang="en-US" sz="1800" i="1"/>
              <a:t>Acta Crystallogr.</a:t>
            </a:r>
            <a:r>
              <a:rPr lang="en-US" altLang="en-US" sz="1800"/>
              <a:t> </a:t>
            </a:r>
            <a:r>
              <a:rPr lang="en-US" altLang="en-US" sz="1800" b="1"/>
              <a:t>9</a:t>
            </a:r>
            <a:r>
              <a:rPr lang="en-US" altLang="en-US" sz="1800"/>
              <a:t>, 901-908.</a:t>
            </a:r>
          </a:p>
          <a:p>
            <a:pPr eaLnBrk="1" hangingPunct="1">
              <a:spcBef>
                <a:spcPct val="0"/>
              </a:spcBef>
              <a:buFontTx/>
              <a:buNone/>
            </a:pPr>
            <a:r>
              <a:rPr lang="en-US" altLang="en-US" sz="1800"/>
              <a:t>Hendrickson, W. A. &amp; Teeter, M. M. (1981) </a:t>
            </a:r>
            <a:r>
              <a:rPr lang="en-US" altLang="en-US" sz="1800" i="1"/>
              <a:t>Nature</a:t>
            </a:r>
            <a:r>
              <a:rPr lang="en-US" altLang="en-US" sz="1800"/>
              <a:t> </a:t>
            </a:r>
            <a:r>
              <a:rPr lang="en-US" altLang="en-US" sz="1800" b="1"/>
              <a:t>290</a:t>
            </a:r>
            <a:r>
              <a:rPr lang="en-US" altLang="en-US" sz="1800"/>
              <a:t>, 107-113.</a:t>
            </a:r>
          </a:p>
        </p:txBody>
      </p:sp>
      <p:sp>
        <p:nvSpPr>
          <p:cNvPr id="268292" name="Text Box 4"/>
          <p:cNvSpPr txBox="1">
            <a:spLocks noChangeArrowheads="1"/>
          </p:cNvSpPr>
          <p:nvPr/>
        </p:nvSpPr>
        <p:spPr bwMode="auto">
          <a:xfrm>
            <a:off x="5205413" y="2306638"/>
            <a:ext cx="32321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0">
                <a:solidFill>
                  <a:srgbClr val="CC3300"/>
                </a:solidFill>
              </a:rPr>
              <a:t># sites</a:t>
            </a:r>
          </a:p>
          <a:p>
            <a:pPr eaLnBrk="1" hangingPunct="1">
              <a:spcBef>
                <a:spcPct val="0"/>
              </a:spcBef>
              <a:buFontTx/>
              <a:buNone/>
            </a:pPr>
            <a:r>
              <a:rPr lang="en-US" altLang="en-US" sz="6000">
                <a:solidFill>
                  <a:srgbClr val="000066"/>
                </a:solidFill>
              </a:rPr>
              <a:t>MW (Da)</a:t>
            </a:r>
          </a:p>
        </p:txBody>
      </p:sp>
      <p:grpSp>
        <p:nvGrpSpPr>
          <p:cNvPr id="268293" name="Group 5"/>
          <p:cNvGrpSpPr>
            <a:grpSpLocks/>
          </p:cNvGrpSpPr>
          <p:nvPr/>
        </p:nvGrpSpPr>
        <p:grpSpPr bwMode="auto">
          <a:xfrm>
            <a:off x="244475" y="2271713"/>
            <a:ext cx="1290638" cy="1920875"/>
            <a:chOff x="446" y="1463"/>
            <a:chExt cx="813" cy="1210"/>
          </a:xfrm>
        </p:grpSpPr>
        <p:sp>
          <p:nvSpPr>
            <p:cNvPr id="268301" name="Text Box 6"/>
            <p:cNvSpPr txBox="1">
              <a:spLocks noChangeArrowheads="1"/>
            </p:cNvSpPr>
            <p:nvPr/>
          </p:nvSpPr>
          <p:spPr bwMode="auto">
            <a:xfrm>
              <a:off x="521" y="1463"/>
              <a:ext cx="730"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l-GR" altLang="en-US" sz="6000">
                  <a:solidFill>
                    <a:srgbClr val="008000"/>
                  </a:solidFill>
                </a:rPr>
                <a:t>Δ</a:t>
              </a:r>
              <a:r>
                <a:rPr lang="en-US" altLang="en-US" sz="6000">
                  <a:solidFill>
                    <a:srgbClr val="008000"/>
                  </a:solidFill>
                </a:rPr>
                <a:t>F</a:t>
              </a:r>
            </a:p>
            <a:p>
              <a:pPr algn="ctr" eaLnBrk="1" hangingPunct="1">
                <a:spcBef>
                  <a:spcPct val="0"/>
                </a:spcBef>
                <a:buFontTx/>
                <a:buNone/>
              </a:pPr>
              <a:r>
                <a:rPr lang="en-US" altLang="en-US" sz="6000">
                  <a:solidFill>
                    <a:srgbClr val="008000"/>
                  </a:solidFill>
                </a:rPr>
                <a:t>F</a:t>
              </a:r>
              <a:endParaRPr lang="el-GR" altLang="en-US" sz="6000">
                <a:solidFill>
                  <a:srgbClr val="008000"/>
                </a:solidFill>
              </a:endParaRPr>
            </a:p>
          </p:txBody>
        </p:sp>
        <p:sp>
          <p:nvSpPr>
            <p:cNvPr id="268302" name="Line 7"/>
            <p:cNvSpPr>
              <a:spLocks noChangeShapeType="1"/>
            </p:cNvSpPr>
            <p:nvPr/>
          </p:nvSpPr>
          <p:spPr bwMode="auto">
            <a:xfrm>
              <a:off x="446" y="2059"/>
              <a:ext cx="813"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8294" name="Text Box 8"/>
          <p:cNvSpPr txBox="1">
            <a:spLocks noChangeArrowheads="1"/>
          </p:cNvSpPr>
          <p:nvPr/>
        </p:nvSpPr>
        <p:spPr bwMode="auto">
          <a:xfrm>
            <a:off x="1690688" y="2693988"/>
            <a:ext cx="246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0"/>
              <a:t>≈</a:t>
            </a:r>
            <a:r>
              <a:rPr lang="en-US" altLang="en-US" sz="3600"/>
              <a:t> </a:t>
            </a:r>
            <a:r>
              <a:rPr lang="en-US" altLang="en-US" sz="6000"/>
              <a:t>1.2 </a:t>
            </a:r>
            <a:r>
              <a:rPr lang="en-US" altLang="en-US" sz="6000">
                <a:solidFill>
                  <a:srgbClr val="CC3300"/>
                </a:solidFill>
              </a:rPr>
              <a:t>f”</a:t>
            </a:r>
          </a:p>
        </p:txBody>
      </p:sp>
      <p:grpSp>
        <p:nvGrpSpPr>
          <p:cNvPr id="268295" name="Group 9"/>
          <p:cNvGrpSpPr>
            <a:grpSpLocks/>
          </p:cNvGrpSpPr>
          <p:nvPr/>
        </p:nvGrpSpPr>
        <p:grpSpPr bwMode="auto">
          <a:xfrm>
            <a:off x="3913188" y="2190750"/>
            <a:ext cx="4503737" cy="2225675"/>
            <a:chOff x="2465" y="1380"/>
            <a:chExt cx="2837" cy="1402"/>
          </a:xfrm>
        </p:grpSpPr>
        <p:sp>
          <p:nvSpPr>
            <p:cNvPr id="268298" name="Line 10"/>
            <p:cNvSpPr>
              <a:spLocks noChangeShapeType="1"/>
            </p:cNvSpPr>
            <p:nvPr/>
          </p:nvSpPr>
          <p:spPr bwMode="auto">
            <a:xfrm>
              <a:off x="3132" y="2053"/>
              <a:ext cx="217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299" name="Text Box 11"/>
            <p:cNvSpPr txBox="1">
              <a:spLocks noChangeArrowheads="1"/>
            </p:cNvSpPr>
            <p:nvPr/>
          </p:nvSpPr>
          <p:spPr bwMode="auto">
            <a:xfrm>
              <a:off x="2465" y="1380"/>
              <a:ext cx="643" cy="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0"/>
                <a:t>√</a:t>
              </a:r>
            </a:p>
          </p:txBody>
        </p:sp>
        <p:sp>
          <p:nvSpPr>
            <p:cNvPr id="268300" name="Line 12"/>
            <p:cNvSpPr>
              <a:spLocks noChangeShapeType="1"/>
            </p:cNvSpPr>
            <p:nvPr/>
          </p:nvSpPr>
          <p:spPr bwMode="auto">
            <a:xfrm>
              <a:off x="3110" y="1491"/>
              <a:ext cx="217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39533" name="Text Box 13"/>
          <p:cNvSpPr txBox="1">
            <a:spLocks noChangeArrowheads="1"/>
          </p:cNvSpPr>
          <p:nvPr/>
        </p:nvSpPr>
        <p:spPr bwMode="auto">
          <a:xfrm>
            <a:off x="5316538" y="4657725"/>
            <a:ext cx="27320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a:t>World record! </a:t>
            </a:r>
          </a:p>
          <a:p>
            <a:pPr algn="ctr" eaLnBrk="1" hangingPunct="1">
              <a:spcBef>
                <a:spcPct val="0"/>
              </a:spcBef>
              <a:buFontTx/>
              <a:buNone/>
            </a:pPr>
            <a:r>
              <a:rPr lang="el-GR" altLang="en-US">
                <a:solidFill>
                  <a:srgbClr val="008000"/>
                </a:solidFill>
              </a:rPr>
              <a:t>Δ</a:t>
            </a:r>
            <a:r>
              <a:rPr lang="en-US" altLang="en-US">
                <a:solidFill>
                  <a:srgbClr val="008000"/>
                </a:solidFill>
              </a:rPr>
              <a:t>F/F</a:t>
            </a:r>
            <a:r>
              <a:rPr lang="en-US" altLang="en-US"/>
              <a:t> = 0.5%</a:t>
            </a:r>
            <a:endParaRPr lang="el-GR" altLang="en-US"/>
          </a:p>
        </p:txBody>
      </p:sp>
      <p:sp>
        <p:nvSpPr>
          <p:cNvPr id="2539534" name="Rectangle 14"/>
          <p:cNvSpPr>
            <a:spLocks noChangeArrowheads="1"/>
          </p:cNvSpPr>
          <p:nvPr/>
        </p:nvSpPr>
        <p:spPr bwMode="auto">
          <a:xfrm>
            <a:off x="7299325" y="5667375"/>
            <a:ext cx="18446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Wang, Dauter &amp; Dauter (2006) </a:t>
            </a:r>
            <a:r>
              <a:rPr lang="en-US" altLang="en-US" sz="1800" i="1"/>
              <a:t>Acta Cryst. D</a:t>
            </a:r>
            <a:r>
              <a:rPr lang="en-US" altLang="en-US" sz="1800"/>
              <a:t> </a:t>
            </a:r>
            <a:r>
              <a:rPr lang="en-US" altLang="en-US" sz="1800" b="1"/>
              <a:t>62</a:t>
            </a:r>
            <a:r>
              <a:rPr lang="en-US" altLang="en-US" sz="1800"/>
              <a:t>, 1475-1483.</a:t>
            </a:r>
          </a:p>
        </p:txBody>
      </p:sp>
    </p:spTree>
    <p:extLst>
      <p:ext uri="{BB962C8B-B14F-4D97-AF65-F5344CB8AC3E}">
        <p14:creationId xmlns:p14="http://schemas.microsoft.com/office/powerpoint/2010/main" val="42342612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39533"/>
                                        </p:tgtEl>
                                        <p:attrNameLst>
                                          <p:attrName>style.visibility</p:attrName>
                                        </p:attrNameLst>
                                      </p:cBhvr>
                                      <p:to>
                                        <p:strVal val="visible"/>
                                      </p:to>
                                    </p:set>
                                    <p:anim calcmode="lin" valueType="num">
                                      <p:cBhvr>
                                        <p:cTn id="7" dur="500" fill="hold"/>
                                        <p:tgtEl>
                                          <p:spTgt spid="2539533"/>
                                        </p:tgtEl>
                                        <p:attrNameLst>
                                          <p:attrName>ppt_w</p:attrName>
                                        </p:attrNameLst>
                                      </p:cBhvr>
                                      <p:tavLst>
                                        <p:tav tm="0">
                                          <p:val>
                                            <p:fltVal val="0"/>
                                          </p:val>
                                        </p:tav>
                                        <p:tav tm="100000">
                                          <p:val>
                                            <p:strVal val="#ppt_w"/>
                                          </p:val>
                                        </p:tav>
                                      </p:tavLst>
                                    </p:anim>
                                    <p:anim calcmode="lin" valueType="num">
                                      <p:cBhvr>
                                        <p:cTn id="8" dur="500" fill="hold"/>
                                        <p:tgtEl>
                                          <p:spTgt spid="253953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2539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33" grpId="0"/>
      <p:bldP spid="25395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1427163"/>
          </a:xfrm>
        </p:spPr>
        <p:txBody>
          <a:bodyPr/>
          <a:lstStyle/>
          <a:p>
            <a:pPr eaLnBrk="1" hangingPunct="1"/>
            <a:r>
              <a:rPr lang="en-US" altLang="en-US" dirty="0" smtClean="0"/>
              <a:t>And the dominant source of error is…</a:t>
            </a:r>
          </a:p>
        </p:txBody>
      </p:sp>
      <p:sp>
        <p:nvSpPr>
          <p:cNvPr id="2290691" name="Rectangle 3"/>
          <p:cNvSpPr>
            <a:spLocks noGrp="1" noChangeArrowheads="1"/>
          </p:cNvSpPr>
          <p:nvPr>
            <p:ph type="body" idx="1"/>
          </p:nvPr>
        </p:nvSpPr>
        <p:spPr>
          <a:xfrm>
            <a:off x="457200" y="1600200"/>
            <a:ext cx="8686800" cy="4976813"/>
          </a:xfrm>
        </p:spPr>
        <p:txBody>
          <a:bodyPr/>
          <a:lstStyle/>
          <a:p>
            <a:r>
              <a:rPr lang="en-US" altLang="en-US" sz="4000" dirty="0" smtClean="0">
                <a:solidFill>
                  <a:schemeClr val="bg1">
                    <a:lumMod val="75000"/>
                  </a:schemeClr>
                </a:solidFill>
              </a:rPr>
              <a:t>Resolution</a:t>
            </a:r>
          </a:p>
          <a:p>
            <a:pPr lvl="1" eaLnBrk="1" hangingPunct="1">
              <a:buFontTx/>
              <a:buNone/>
            </a:pPr>
            <a:r>
              <a:rPr lang="en-US" altLang="en-US" sz="3600" dirty="0" smtClean="0">
                <a:solidFill>
                  <a:schemeClr val="bg1">
                    <a:lumMod val="75000"/>
                  </a:schemeClr>
                </a:solidFill>
              </a:rPr>
              <a:t>Disorder </a:t>
            </a:r>
            <a:r>
              <a:rPr lang="en-US" altLang="en-US" sz="2400" dirty="0" smtClean="0">
                <a:solidFill>
                  <a:schemeClr val="bg1">
                    <a:lumMod val="75000"/>
                  </a:schemeClr>
                </a:solidFill>
              </a:rPr>
              <a:t>(including Radiation Damage)</a:t>
            </a:r>
            <a:endParaRPr lang="en-US" altLang="en-US" sz="3600" dirty="0" smtClean="0">
              <a:solidFill>
                <a:schemeClr val="bg1">
                  <a:lumMod val="75000"/>
                </a:schemeClr>
              </a:solidFill>
            </a:endParaRPr>
          </a:p>
          <a:p>
            <a:pPr lvl="1" eaLnBrk="1" hangingPunct="1">
              <a:buFontTx/>
              <a:buNone/>
            </a:pPr>
            <a:r>
              <a:rPr lang="en-US" altLang="en-US" sz="3600" dirty="0" smtClean="0">
                <a:solidFill>
                  <a:schemeClr val="bg1">
                    <a:lumMod val="75000"/>
                  </a:schemeClr>
                </a:solidFill>
              </a:rPr>
              <a:t>Background</a:t>
            </a:r>
          </a:p>
          <a:p>
            <a:pPr eaLnBrk="1" hangingPunct="1"/>
            <a:r>
              <a:rPr lang="en-US" altLang="en-US" sz="4000" dirty="0" smtClean="0"/>
              <a:t>Phases</a:t>
            </a:r>
          </a:p>
          <a:p>
            <a:pPr lvl="1" eaLnBrk="1" hangingPunct="1">
              <a:buFontTx/>
              <a:buNone/>
            </a:pPr>
            <a:r>
              <a:rPr lang="en-US" altLang="en-US" sz="3600" dirty="0" smtClean="0">
                <a:solidFill>
                  <a:schemeClr val="bg1">
                    <a:lumMod val="75000"/>
                  </a:schemeClr>
                </a:solidFill>
              </a:rPr>
              <a:t>Non-isomorphism </a:t>
            </a:r>
            <a:r>
              <a:rPr lang="en-US" altLang="en-US" sz="2400" dirty="0" smtClean="0">
                <a:solidFill>
                  <a:schemeClr val="bg1">
                    <a:lumMod val="75000"/>
                  </a:schemeClr>
                </a:solidFill>
              </a:rPr>
              <a:t>(including Radiation Damage)</a:t>
            </a:r>
            <a:endParaRPr lang="en-US" altLang="en-US" sz="3600" dirty="0" smtClean="0">
              <a:solidFill>
                <a:schemeClr val="bg1">
                  <a:lumMod val="75000"/>
                </a:schemeClr>
              </a:solidFill>
            </a:endParaRPr>
          </a:p>
          <a:p>
            <a:pPr lvl="1" eaLnBrk="1" hangingPunct="1">
              <a:buFontTx/>
              <a:buNone/>
            </a:pPr>
            <a:r>
              <a:rPr lang="en-US" altLang="en-US" sz="3600" dirty="0" smtClean="0">
                <a:solidFill>
                  <a:srgbClr val="EA0000"/>
                </a:solidFill>
              </a:rPr>
              <a:t>Vibration (beam, </a:t>
            </a:r>
            <a:r>
              <a:rPr lang="en-US" altLang="en-US" sz="3600" dirty="0" err="1" smtClean="0">
                <a:solidFill>
                  <a:srgbClr val="EA0000"/>
                </a:solidFill>
              </a:rPr>
              <a:t>xtal</a:t>
            </a:r>
            <a:r>
              <a:rPr lang="en-US" altLang="en-US" sz="3600" dirty="0" smtClean="0">
                <a:solidFill>
                  <a:srgbClr val="EA0000"/>
                </a:solidFill>
              </a:rPr>
              <a:t>, spindle, etc.)</a:t>
            </a:r>
          </a:p>
          <a:p>
            <a:pPr lvl="1" eaLnBrk="1" hangingPunct="1">
              <a:buFontTx/>
              <a:buNone/>
            </a:pPr>
            <a:r>
              <a:rPr lang="en-US" altLang="en-US" sz="3600" dirty="0" smtClean="0">
                <a:solidFill>
                  <a:srgbClr val="EA0000"/>
                </a:solidFill>
              </a:rPr>
              <a:t>Detector calibration</a:t>
            </a:r>
            <a:endParaRPr lang="en-US" altLang="en-US" sz="3200" dirty="0" smtClean="0">
              <a:solidFill>
                <a:srgbClr val="008000"/>
              </a:solidFill>
            </a:endParaRPr>
          </a:p>
        </p:txBody>
      </p:sp>
    </p:spTree>
    <p:extLst>
      <p:ext uri="{BB962C8B-B14F-4D97-AF65-F5344CB8AC3E}">
        <p14:creationId xmlns:p14="http://schemas.microsoft.com/office/powerpoint/2010/main" val="1472281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1143000"/>
          </a:xfrm>
          <a:noFill/>
          <a:ln/>
        </p:spPr>
        <p:txBody>
          <a:bodyPr/>
          <a:lstStyle/>
          <a:p>
            <a:r>
              <a:rPr lang="en-US" altLang="en-US"/>
              <a:t>Beam Flicker</a:t>
            </a:r>
          </a:p>
        </p:txBody>
      </p:sp>
      <p:graphicFrame>
        <p:nvGraphicFramePr>
          <p:cNvPr id="3075" name="Object 3"/>
          <p:cNvGraphicFramePr>
            <a:graphicFrameLocks noChangeAspect="1"/>
          </p:cNvGraphicFramePr>
          <p:nvPr>
            <p:extLst>
              <p:ext uri="{D42A27DB-BD31-4B8C-83A1-F6EECF244321}">
                <p14:modId xmlns:p14="http://schemas.microsoft.com/office/powerpoint/2010/main" val="355643755"/>
              </p:ext>
            </p:extLst>
          </p:nvPr>
        </p:nvGraphicFramePr>
        <p:xfrm>
          <a:off x="669925" y="938213"/>
          <a:ext cx="7937500" cy="5694362"/>
        </p:xfrm>
        <a:graphic>
          <a:graphicData uri="http://schemas.openxmlformats.org/presentationml/2006/ole">
            <mc:AlternateContent xmlns:mc="http://schemas.openxmlformats.org/markup-compatibility/2006">
              <mc:Choice xmlns:v="urn:schemas-microsoft-com:vml" Requires="v">
                <p:oleObj spid="_x0000_s806918" name="Chart" r:id="rId3" imgW="5166573" imgH="3703320" progId="MSGraph.Chart.8">
                  <p:embed followColorScheme="full"/>
                </p:oleObj>
              </mc:Choice>
              <mc:Fallback>
                <p:oleObj name="Chart" r:id="rId3" imgW="5166573" imgH="3703320" progId="MSGraph.Chart.8">
                  <p:embed followColorScheme="full"/>
                  <p:pic>
                    <p:nvPicPr>
                      <p:cNvPr id="0" name=""/>
                      <p:cNvPicPr>
                        <a:picLocks noChangeAspect="1" noChangeArrowheads="1"/>
                      </p:cNvPicPr>
                      <p:nvPr/>
                    </p:nvPicPr>
                    <p:blipFill>
                      <a:blip r:embed="rId4"/>
                      <a:srcRect/>
                      <a:stretch>
                        <a:fillRect/>
                      </a:stretch>
                    </p:blipFill>
                    <p:spPr bwMode="auto">
                      <a:xfrm>
                        <a:off x="669925" y="938213"/>
                        <a:ext cx="7937500" cy="569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6" name="Text Box 4"/>
          <p:cNvSpPr txBox="1">
            <a:spLocks noChangeArrowheads="1"/>
          </p:cNvSpPr>
          <p:nvPr/>
        </p:nvSpPr>
        <p:spPr bwMode="auto">
          <a:xfrm>
            <a:off x="3570288" y="6057900"/>
            <a:ext cx="2698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a:solidFill>
                  <a:srgbClr val="000000"/>
                </a:solidFill>
                <a:latin typeface="Arial" charset="0"/>
              </a:rPr>
              <a:t>time (seconds)</a:t>
            </a:r>
          </a:p>
        </p:txBody>
      </p:sp>
      <p:sp>
        <p:nvSpPr>
          <p:cNvPr id="3077" name="Text Box 5"/>
          <p:cNvSpPr txBox="1">
            <a:spLocks noChangeArrowheads="1"/>
          </p:cNvSpPr>
          <p:nvPr/>
        </p:nvSpPr>
        <p:spPr bwMode="auto">
          <a:xfrm rot="-5400000">
            <a:off x="-2401093" y="3066256"/>
            <a:ext cx="5600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a:solidFill>
                  <a:srgbClr val="000000"/>
                </a:solidFill>
                <a:latin typeface="Arial" charset="0"/>
              </a:rPr>
              <a:t>normalized flux through pinhole</a:t>
            </a:r>
          </a:p>
        </p:txBody>
      </p:sp>
      <p:sp>
        <p:nvSpPr>
          <p:cNvPr id="3078" name="Line 6"/>
          <p:cNvSpPr>
            <a:spLocks noChangeShapeType="1"/>
          </p:cNvSpPr>
          <p:nvPr/>
        </p:nvSpPr>
        <p:spPr bwMode="auto">
          <a:xfrm flipH="1">
            <a:off x="6613525" y="1143000"/>
            <a:ext cx="865188" cy="998538"/>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endParaRPr>
          </a:p>
        </p:txBody>
      </p:sp>
      <p:sp>
        <p:nvSpPr>
          <p:cNvPr id="3079" name="Text Box 7"/>
          <p:cNvSpPr txBox="1">
            <a:spLocks noChangeArrowheads="1"/>
          </p:cNvSpPr>
          <p:nvPr/>
        </p:nvSpPr>
        <p:spPr bwMode="auto">
          <a:xfrm>
            <a:off x="7478713" y="752475"/>
            <a:ext cx="13652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r>
              <a:rPr lang="en-US" altLang="en-US">
                <a:solidFill>
                  <a:srgbClr val="000000"/>
                </a:solidFill>
                <a:latin typeface="Arial" charset="0"/>
              </a:rPr>
              <a:t>pinhole</a:t>
            </a:r>
          </a:p>
          <a:p>
            <a:pPr>
              <a:lnSpc>
                <a:spcPct val="50000"/>
              </a:lnSpc>
              <a:spcBef>
                <a:spcPct val="50000"/>
              </a:spcBef>
            </a:pPr>
            <a:r>
              <a:rPr lang="en-US" altLang="en-US">
                <a:solidFill>
                  <a:srgbClr val="000000"/>
                </a:solidFill>
                <a:latin typeface="Arial" charset="0"/>
              </a:rPr>
              <a:t>removed</a:t>
            </a:r>
          </a:p>
        </p:txBody>
      </p:sp>
    </p:spTree>
    <p:extLst>
      <p:ext uri="{BB962C8B-B14F-4D97-AF65-F5344CB8AC3E}">
        <p14:creationId xmlns:p14="http://schemas.microsoft.com/office/powerpoint/2010/main" val="17730088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42" name="Rectangle 2"/>
          <p:cNvSpPr>
            <a:spLocks noGrp="1" noChangeArrowheads="1"/>
          </p:cNvSpPr>
          <p:nvPr>
            <p:ph type="title"/>
          </p:nvPr>
        </p:nvSpPr>
        <p:spPr>
          <a:xfrm>
            <a:off x="685800" y="0"/>
            <a:ext cx="7772400" cy="1143000"/>
          </a:xfrm>
          <a:noFill/>
          <a:ln/>
        </p:spPr>
        <p:txBody>
          <a:bodyPr/>
          <a:lstStyle/>
          <a:p>
            <a:r>
              <a:rPr lang="en-US" altLang="en-US" sz="5400"/>
              <a:t>Shutter Jitter</a:t>
            </a:r>
          </a:p>
        </p:txBody>
      </p:sp>
      <p:grpSp>
        <p:nvGrpSpPr>
          <p:cNvPr id="1904665" name="Group 25"/>
          <p:cNvGrpSpPr>
            <a:grpSpLocks/>
          </p:cNvGrpSpPr>
          <p:nvPr/>
        </p:nvGrpSpPr>
        <p:grpSpPr bwMode="auto">
          <a:xfrm>
            <a:off x="-2727325" y="2278063"/>
            <a:ext cx="14347825" cy="2333625"/>
            <a:chOff x="-1718" y="1435"/>
            <a:chExt cx="9038" cy="1470"/>
          </a:xfrm>
        </p:grpSpPr>
        <p:sp>
          <p:nvSpPr>
            <p:cNvPr id="1904643" name="Line 3"/>
            <p:cNvSpPr>
              <a:spLocks noChangeShapeType="1"/>
            </p:cNvSpPr>
            <p:nvPr/>
          </p:nvSpPr>
          <p:spPr bwMode="auto">
            <a:xfrm>
              <a:off x="-1718" y="2905"/>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44" name="Line 4"/>
            <p:cNvSpPr>
              <a:spLocks noChangeShapeType="1"/>
            </p:cNvSpPr>
            <p:nvPr/>
          </p:nvSpPr>
          <p:spPr bwMode="auto">
            <a:xfrm>
              <a:off x="-693" y="2899"/>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45" name="Line 5"/>
            <p:cNvSpPr>
              <a:spLocks noChangeShapeType="1"/>
            </p:cNvSpPr>
            <p:nvPr/>
          </p:nvSpPr>
          <p:spPr bwMode="auto">
            <a:xfrm>
              <a:off x="310" y="1441"/>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46" name="Line 6"/>
            <p:cNvSpPr>
              <a:spLocks noChangeShapeType="1"/>
            </p:cNvSpPr>
            <p:nvPr/>
          </p:nvSpPr>
          <p:spPr bwMode="auto">
            <a:xfrm flipV="1">
              <a:off x="310"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47" name="Line 7"/>
            <p:cNvSpPr>
              <a:spLocks noChangeShapeType="1"/>
            </p:cNvSpPr>
            <p:nvPr/>
          </p:nvSpPr>
          <p:spPr bwMode="auto">
            <a:xfrm>
              <a:off x="1313"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48" name="Line 8"/>
            <p:cNvSpPr>
              <a:spLocks noChangeShapeType="1"/>
            </p:cNvSpPr>
            <p:nvPr/>
          </p:nvSpPr>
          <p:spPr bwMode="auto">
            <a:xfrm flipV="1">
              <a:off x="1302" y="2899"/>
              <a:ext cx="963" cy="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49" name="Line 9"/>
            <p:cNvSpPr>
              <a:spLocks noChangeShapeType="1"/>
            </p:cNvSpPr>
            <p:nvPr/>
          </p:nvSpPr>
          <p:spPr bwMode="auto">
            <a:xfrm>
              <a:off x="2265" y="1447"/>
              <a:ext cx="10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50" name="Line 10"/>
            <p:cNvSpPr>
              <a:spLocks noChangeShapeType="1"/>
            </p:cNvSpPr>
            <p:nvPr/>
          </p:nvSpPr>
          <p:spPr bwMode="auto">
            <a:xfrm flipV="1">
              <a:off x="2265"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51" name="Line 11"/>
            <p:cNvSpPr>
              <a:spLocks noChangeShapeType="1"/>
            </p:cNvSpPr>
            <p:nvPr/>
          </p:nvSpPr>
          <p:spPr bwMode="auto">
            <a:xfrm>
              <a:off x="3280"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52" name="Line 12"/>
            <p:cNvSpPr>
              <a:spLocks noChangeShapeType="1"/>
            </p:cNvSpPr>
            <p:nvPr/>
          </p:nvSpPr>
          <p:spPr bwMode="auto">
            <a:xfrm>
              <a:off x="3280" y="2893"/>
              <a:ext cx="10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53" name="Line 13"/>
            <p:cNvSpPr>
              <a:spLocks noChangeShapeType="1"/>
            </p:cNvSpPr>
            <p:nvPr/>
          </p:nvSpPr>
          <p:spPr bwMode="auto">
            <a:xfrm>
              <a:off x="4311" y="1435"/>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54" name="Line 14"/>
            <p:cNvSpPr>
              <a:spLocks noChangeShapeType="1"/>
            </p:cNvSpPr>
            <p:nvPr/>
          </p:nvSpPr>
          <p:spPr bwMode="auto">
            <a:xfrm flipV="1">
              <a:off x="4311" y="1435"/>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55" name="Line 15"/>
            <p:cNvSpPr>
              <a:spLocks noChangeShapeType="1"/>
            </p:cNvSpPr>
            <p:nvPr/>
          </p:nvSpPr>
          <p:spPr bwMode="auto">
            <a:xfrm>
              <a:off x="5314" y="1435"/>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56" name="Line 16"/>
            <p:cNvSpPr>
              <a:spLocks noChangeShapeType="1"/>
            </p:cNvSpPr>
            <p:nvPr/>
          </p:nvSpPr>
          <p:spPr bwMode="auto">
            <a:xfrm>
              <a:off x="-1696" y="1447"/>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57" name="Line 17"/>
            <p:cNvSpPr>
              <a:spLocks noChangeShapeType="1"/>
            </p:cNvSpPr>
            <p:nvPr/>
          </p:nvSpPr>
          <p:spPr bwMode="auto">
            <a:xfrm flipV="1">
              <a:off x="-1696"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58" name="Line 18"/>
            <p:cNvSpPr>
              <a:spLocks noChangeShapeType="1"/>
            </p:cNvSpPr>
            <p:nvPr/>
          </p:nvSpPr>
          <p:spPr bwMode="auto">
            <a:xfrm>
              <a:off x="-693"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59" name="Line 19"/>
            <p:cNvSpPr>
              <a:spLocks noChangeShapeType="1"/>
            </p:cNvSpPr>
            <p:nvPr/>
          </p:nvSpPr>
          <p:spPr bwMode="auto">
            <a:xfrm>
              <a:off x="5314" y="2899"/>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60" name="Line 20"/>
            <p:cNvSpPr>
              <a:spLocks noChangeShapeType="1"/>
            </p:cNvSpPr>
            <p:nvPr/>
          </p:nvSpPr>
          <p:spPr bwMode="auto">
            <a:xfrm>
              <a:off x="6317" y="1441"/>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61" name="Line 21"/>
            <p:cNvSpPr>
              <a:spLocks noChangeShapeType="1"/>
            </p:cNvSpPr>
            <p:nvPr/>
          </p:nvSpPr>
          <p:spPr bwMode="auto">
            <a:xfrm flipV="1">
              <a:off x="6317"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62" name="Line 22"/>
            <p:cNvSpPr>
              <a:spLocks noChangeShapeType="1"/>
            </p:cNvSpPr>
            <p:nvPr/>
          </p:nvSpPr>
          <p:spPr bwMode="auto">
            <a:xfrm>
              <a:off x="7320"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grpSp>
      <p:sp>
        <p:nvSpPr>
          <p:cNvPr id="1904663" name="Text Box 23"/>
          <p:cNvSpPr txBox="1">
            <a:spLocks noChangeArrowheads="1"/>
          </p:cNvSpPr>
          <p:nvPr/>
        </p:nvSpPr>
        <p:spPr bwMode="auto">
          <a:xfrm>
            <a:off x="746125" y="1766888"/>
            <a:ext cx="73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smtClean="0">
                <a:solidFill>
                  <a:srgbClr val="000000"/>
                </a:solidFill>
              </a:rPr>
              <a:t>open</a:t>
            </a:r>
          </a:p>
        </p:txBody>
      </p:sp>
      <p:sp>
        <p:nvSpPr>
          <p:cNvPr id="1904664" name="Rectangle 24"/>
          <p:cNvSpPr>
            <a:spLocks noChangeArrowheads="1"/>
          </p:cNvSpPr>
          <p:nvPr/>
        </p:nvSpPr>
        <p:spPr bwMode="auto">
          <a:xfrm>
            <a:off x="685800" y="4611688"/>
            <a:ext cx="908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smtClean="0">
                <a:solidFill>
                  <a:srgbClr val="000000"/>
                </a:solidFill>
              </a:rPr>
              <a:t>closed</a:t>
            </a:r>
          </a:p>
        </p:txBody>
      </p:sp>
      <p:grpSp>
        <p:nvGrpSpPr>
          <p:cNvPr id="1904687" name="Group 47"/>
          <p:cNvGrpSpPr>
            <a:grpSpLocks/>
          </p:cNvGrpSpPr>
          <p:nvPr/>
        </p:nvGrpSpPr>
        <p:grpSpPr bwMode="auto">
          <a:xfrm>
            <a:off x="-2727325" y="2278063"/>
            <a:ext cx="14347825" cy="2333625"/>
            <a:chOff x="-1718" y="1435"/>
            <a:chExt cx="9038" cy="1470"/>
          </a:xfrm>
        </p:grpSpPr>
        <p:sp>
          <p:nvSpPr>
            <p:cNvPr id="1904688" name="Line 48"/>
            <p:cNvSpPr>
              <a:spLocks noChangeShapeType="1"/>
            </p:cNvSpPr>
            <p:nvPr/>
          </p:nvSpPr>
          <p:spPr bwMode="auto">
            <a:xfrm>
              <a:off x="-1718" y="2905"/>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89" name="Line 49"/>
            <p:cNvSpPr>
              <a:spLocks noChangeShapeType="1"/>
            </p:cNvSpPr>
            <p:nvPr/>
          </p:nvSpPr>
          <p:spPr bwMode="auto">
            <a:xfrm>
              <a:off x="-693" y="2899"/>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90" name="Line 50"/>
            <p:cNvSpPr>
              <a:spLocks noChangeShapeType="1"/>
            </p:cNvSpPr>
            <p:nvPr/>
          </p:nvSpPr>
          <p:spPr bwMode="auto">
            <a:xfrm>
              <a:off x="310" y="1441"/>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91" name="Line 51"/>
            <p:cNvSpPr>
              <a:spLocks noChangeShapeType="1"/>
            </p:cNvSpPr>
            <p:nvPr/>
          </p:nvSpPr>
          <p:spPr bwMode="auto">
            <a:xfrm flipV="1">
              <a:off x="310"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92" name="Line 52"/>
            <p:cNvSpPr>
              <a:spLocks noChangeShapeType="1"/>
            </p:cNvSpPr>
            <p:nvPr/>
          </p:nvSpPr>
          <p:spPr bwMode="auto">
            <a:xfrm>
              <a:off x="1313"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93" name="Line 53"/>
            <p:cNvSpPr>
              <a:spLocks noChangeShapeType="1"/>
            </p:cNvSpPr>
            <p:nvPr/>
          </p:nvSpPr>
          <p:spPr bwMode="auto">
            <a:xfrm>
              <a:off x="1302" y="2905"/>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94" name="Line 54"/>
            <p:cNvSpPr>
              <a:spLocks noChangeShapeType="1"/>
            </p:cNvSpPr>
            <p:nvPr/>
          </p:nvSpPr>
          <p:spPr bwMode="auto">
            <a:xfrm>
              <a:off x="2305" y="1447"/>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95" name="Line 55"/>
            <p:cNvSpPr>
              <a:spLocks noChangeShapeType="1"/>
            </p:cNvSpPr>
            <p:nvPr/>
          </p:nvSpPr>
          <p:spPr bwMode="auto">
            <a:xfrm flipV="1">
              <a:off x="2305"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96" name="Line 56"/>
            <p:cNvSpPr>
              <a:spLocks noChangeShapeType="1"/>
            </p:cNvSpPr>
            <p:nvPr/>
          </p:nvSpPr>
          <p:spPr bwMode="auto">
            <a:xfrm>
              <a:off x="3308"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97" name="Line 57"/>
            <p:cNvSpPr>
              <a:spLocks noChangeShapeType="1"/>
            </p:cNvSpPr>
            <p:nvPr/>
          </p:nvSpPr>
          <p:spPr bwMode="auto">
            <a:xfrm>
              <a:off x="3308" y="2893"/>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98" name="Line 58"/>
            <p:cNvSpPr>
              <a:spLocks noChangeShapeType="1"/>
            </p:cNvSpPr>
            <p:nvPr/>
          </p:nvSpPr>
          <p:spPr bwMode="auto">
            <a:xfrm>
              <a:off x="4311" y="1435"/>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699" name="Line 59"/>
            <p:cNvSpPr>
              <a:spLocks noChangeShapeType="1"/>
            </p:cNvSpPr>
            <p:nvPr/>
          </p:nvSpPr>
          <p:spPr bwMode="auto">
            <a:xfrm flipV="1">
              <a:off x="4311" y="1435"/>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00" name="Line 60"/>
            <p:cNvSpPr>
              <a:spLocks noChangeShapeType="1"/>
            </p:cNvSpPr>
            <p:nvPr/>
          </p:nvSpPr>
          <p:spPr bwMode="auto">
            <a:xfrm>
              <a:off x="5314" y="1435"/>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01" name="Line 61"/>
            <p:cNvSpPr>
              <a:spLocks noChangeShapeType="1"/>
            </p:cNvSpPr>
            <p:nvPr/>
          </p:nvSpPr>
          <p:spPr bwMode="auto">
            <a:xfrm>
              <a:off x="-1696" y="1447"/>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02" name="Line 62"/>
            <p:cNvSpPr>
              <a:spLocks noChangeShapeType="1"/>
            </p:cNvSpPr>
            <p:nvPr/>
          </p:nvSpPr>
          <p:spPr bwMode="auto">
            <a:xfrm flipV="1">
              <a:off x="-1696"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03" name="Line 63"/>
            <p:cNvSpPr>
              <a:spLocks noChangeShapeType="1"/>
            </p:cNvSpPr>
            <p:nvPr/>
          </p:nvSpPr>
          <p:spPr bwMode="auto">
            <a:xfrm>
              <a:off x="-693"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04" name="Line 64"/>
            <p:cNvSpPr>
              <a:spLocks noChangeShapeType="1"/>
            </p:cNvSpPr>
            <p:nvPr/>
          </p:nvSpPr>
          <p:spPr bwMode="auto">
            <a:xfrm>
              <a:off x="5314" y="2899"/>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05" name="Line 65"/>
            <p:cNvSpPr>
              <a:spLocks noChangeShapeType="1"/>
            </p:cNvSpPr>
            <p:nvPr/>
          </p:nvSpPr>
          <p:spPr bwMode="auto">
            <a:xfrm>
              <a:off x="6317" y="1441"/>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06" name="Line 66"/>
            <p:cNvSpPr>
              <a:spLocks noChangeShapeType="1"/>
            </p:cNvSpPr>
            <p:nvPr/>
          </p:nvSpPr>
          <p:spPr bwMode="auto">
            <a:xfrm flipV="1">
              <a:off x="6317"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07" name="Line 67"/>
            <p:cNvSpPr>
              <a:spLocks noChangeShapeType="1"/>
            </p:cNvSpPr>
            <p:nvPr/>
          </p:nvSpPr>
          <p:spPr bwMode="auto">
            <a:xfrm>
              <a:off x="7320"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grpSp>
      <p:grpSp>
        <p:nvGrpSpPr>
          <p:cNvPr id="1904708" name="Group 68"/>
          <p:cNvGrpSpPr>
            <a:grpSpLocks/>
          </p:cNvGrpSpPr>
          <p:nvPr/>
        </p:nvGrpSpPr>
        <p:grpSpPr bwMode="auto">
          <a:xfrm>
            <a:off x="-2727325" y="2278063"/>
            <a:ext cx="14347825" cy="2333625"/>
            <a:chOff x="-1718" y="1435"/>
            <a:chExt cx="9038" cy="1470"/>
          </a:xfrm>
        </p:grpSpPr>
        <p:sp>
          <p:nvSpPr>
            <p:cNvPr id="1904709" name="Line 69"/>
            <p:cNvSpPr>
              <a:spLocks noChangeShapeType="1"/>
            </p:cNvSpPr>
            <p:nvPr/>
          </p:nvSpPr>
          <p:spPr bwMode="auto">
            <a:xfrm>
              <a:off x="-1718" y="2905"/>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10" name="Line 70"/>
            <p:cNvSpPr>
              <a:spLocks noChangeShapeType="1"/>
            </p:cNvSpPr>
            <p:nvPr/>
          </p:nvSpPr>
          <p:spPr bwMode="auto">
            <a:xfrm>
              <a:off x="-693" y="2899"/>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11" name="Line 71"/>
            <p:cNvSpPr>
              <a:spLocks noChangeShapeType="1"/>
            </p:cNvSpPr>
            <p:nvPr/>
          </p:nvSpPr>
          <p:spPr bwMode="auto">
            <a:xfrm>
              <a:off x="310" y="1441"/>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12" name="Line 72"/>
            <p:cNvSpPr>
              <a:spLocks noChangeShapeType="1"/>
            </p:cNvSpPr>
            <p:nvPr/>
          </p:nvSpPr>
          <p:spPr bwMode="auto">
            <a:xfrm flipV="1">
              <a:off x="310"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13" name="Line 73"/>
            <p:cNvSpPr>
              <a:spLocks noChangeShapeType="1"/>
            </p:cNvSpPr>
            <p:nvPr/>
          </p:nvSpPr>
          <p:spPr bwMode="auto">
            <a:xfrm>
              <a:off x="1313"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14" name="Line 74"/>
            <p:cNvSpPr>
              <a:spLocks noChangeShapeType="1"/>
            </p:cNvSpPr>
            <p:nvPr/>
          </p:nvSpPr>
          <p:spPr bwMode="auto">
            <a:xfrm>
              <a:off x="1302" y="2905"/>
              <a:ext cx="10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15" name="Line 75"/>
            <p:cNvSpPr>
              <a:spLocks noChangeShapeType="1"/>
            </p:cNvSpPr>
            <p:nvPr/>
          </p:nvSpPr>
          <p:spPr bwMode="auto">
            <a:xfrm>
              <a:off x="2345" y="1447"/>
              <a:ext cx="9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16" name="Line 76"/>
            <p:cNvSpPr>
              <a:spLocks noChangeShapeType="1"/>
            </p:cNvSpPr>
            <p:nvPr/>
          </p:nvSpPr>
          <p:spPr bwMode="auto">
            <a:xfrm flipV="1">
              <a:off x="2345"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17" name="Line 77"/>
            <p:cNvSpPr>
              <a:spLocks noChangeShapeType="1"/>
            </p:cNvSpPr>
            <p:nvPr/>
          </p:nvSpPr>
          <p:spPr bwMode="auto">
            <a:xfrm>
              <a:off x="3260"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18" name="Line 78"/>
            <p:cNvSpPr>
              <a:spLocks noChangeShapeType="1"/>
            </p:cNvSpPr>
            <p:nvPr/>
          </p:nvSpPr>
          <p:spPr bwMode="auto">
            <a:xfrm>
              <a:off x="3260" y="2893"/>
              <a:ext cx="10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19" name="Line 79"/>
            <p:cNvSpPr>
              <a:spLocks noChangeShapeType="1"/>
            </p:cNvSpPr>
            <p:nvPr/>
          </p:nvSpPr>
          <p:spPr bwMode="auto">
            <a:xfrm>
              <a:off x="4311" y="1435"/>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20" name="Line 80"/>
            <p:cNvSpPr>
              <a:spLocks noChangeShapeType="1"/>
            </p:cNvSpPr>
            <p:nvPr/>
          </p:nvSpPr>
          <p:spPr bwMode="auto">
            <a:xfrm flipV="1">
              <a:off x="4311" y="1435"/>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21" name="Line 81"/>
            <p:cNvSpPr>
              <a:spLocks noChangeShapeType="1"/>
            </p:cNvSpPr>
            <p:nvPr/>
          </p:nvSpPr>
          <p:spPr bwMode="auto">
            <a:xfrm>
              <a:off x="5314" y="1435"/>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22" name="Line 82"/>
            <p:cNvSpPr>
              <a:spLocks noChangeShapeType="1"/>
            </p:cNvSpPr>
            <p:nvPr/>
          </p:nvSpPr>
          <p:spPr bwMode="auto">
            <a:xfrm>
              <a:off x="-1696" y="1447"/>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23" name="Line 83"/>
            <p:cNvSpPr>
              <a:spLocks noChangeShapeType="1"/>
            </p:cNvSpPr>
            <p:nvPr/>
          </p:nvSpPr>
          <p:spPr bwMode="auto">
            <a:xfrm flipV="1">
              <a:off x="-1696"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24" name="Line 84"/>
            <p:cNvSpPr>
              <a:spLocks noChangeShapeType="1"/>
            </p:cNvSpPr>
            <p:nvPr/>
          </p:nvSpPr>
          <p:spPr bwMode="auto">
            <a:xfrm>
              <a:off x="-693"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25" name="Line 85"/>
            <p:cNvSpPr>
              <a:spLocks noChangeShapeType="1"/>
            </p:cNvSpPr>
            <p:nvPr/>
          </p:nvSpPr>
          <p:spPr bwMode="auto">
            <a:xfrm>
              <a:off x="5314" y="2899"/>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26" name="Line 86"/>
            <p:cNvSpPr>
              <a:spLocks noChangeShapeType="1"/>
            </p:cNvSpPr>
            <p:nvPr/>
          </p:nvSpPr>
          <p:spPr bwMode="auto">
            <a:xfrm>
              <a:off x="6317" y="1441"/>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27" name="Line 87"/>
            <p:cNvSpPr>
              <a:spLocks noChangeShapeType="1"/>
            </p:cNvSpPr>
            <p:nvPr/>
          </p:nvSpPr>
          <p:spPr bwMode="auto">
            <a:xfrm flipV="1">
              <a:off x="6317"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28" name="Line 88"/>
            <p:cNvSpPr>
              <a:spLocks noChangeShapeType="1"/>
            </p:cNvSpPr>
            <p:nvPr/>
          </p:nvSpPr>
          <p:spPr bwMode="auto">
            <a:xfrm>
              <a:off x="7320"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grpSp>
      <p:grpSp>
        <p:nvGrpSpPr>
          <p:cNvPr id="1904729" name="Group 89"/>
          <p:cNvGrpSpPr>
            <a:grpSpLocks/>
          </p:cNvGrpSpPr>
          <p:nvPr/>
        </p:nvGrpSpPr>
        <p:grpSpPr bwMode="auto">
          <a:xfrm>
            <a:off x="-2727325" y="2278063"/>
            <a:ext cx="14347825" cy="2333625"/>
            <a:chOff x="-1718" y="1435"/>
            <a:chExt cx="9038" cy="1470"/>
          </a:xfrm>
        </p:grpSpPr>
        <p:sp>
          <p:nvSpPr>
            <p:cNvPr id="1904730" name="Line 90"/>
            <p:cNvSpPr>
              <a:spLocks noChangeShapeType="1"/>
            </p:cNvSpPr>
            <p:nvPr/>
          </p:nvSpPr>
          <p:spPr bwMode="auto">
            <a:xfrm>
              <a:off x="-1718" y="2905"/>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31" name="Line 91"/>
            <p:cNvSpPr>
              <a:spLocks noChangeShapeType="1"/>
            </p:cNvSpPr>
            <p:nvPr/>
          </p:nvSpPr>
          <p:spPr bwMode="auto">
            <a:xfrm>
              <a:off x="-693" y="2899"/>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32" name="Line 92"/>
            <p:cNvSpPr>
              <a:spLocks noChangeShapeType="1"/>
            </p:cNvSpPr>
            <p:nvPr/>
          </p:nvSpPr>
          <p:spPr bwMode="auto">
            <a:xfrm>
              <a:off x="310" y="1441"/>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33" name="Line 93"/>
            <p:cNvSpPr>
              <a:spLocks noChangeShapeType="1"/>
            </p:cNvSpPr>
            <p:nvPr/>
          </p:nvSpPr>
          <p:spPr bwMode="auto">
            <a:xfrm flipV="1">
              <a:off x="310"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34" name="Line 94"/>
            <p:cNvSpPr>
              <a:spLocks noChangeShapeType="1"/>
            </p:cNvSpPr>
            <p:nvPr/>
          </p:nvSpPr>
          <p:spPr bwMode="auto">
            <a:xfrm>
              <a:off x="1313"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35" name="Line 95"/>
            <p:cNvSpPr>
              <a:spLocks noChangeShapeType="1"/>
            </p:cNvSpPr>
            <p:nvPr/>
          </p:nvSpPr>
          <p:spPr bwMode="auto">
            <a:xfrm>
              <a:off x="1302" y="2905"/>
              <a:ext cx="10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36" name="Line 96"/>
            <p:cNvSpPr>
              <a:spLocks noChangeShapeType="1"/>
            </p:cNvSpPr>
            <p:nvPr/>
          </p:nvSpPr>
          <p:spPr bwMode="auto">
            <a:xfrm>
              <a:off x="2345" y="1447"/>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37" name="Line 97"/>
            <p:cNvSpPr>
              <a:spLocks noChangeShapeType="1"/>
            </p:cNvSpPr>
            <p:nvPr/>
          </p:nvSpPr>
          <p:spPr bwMode="auto">
            <a:xfrm flipV="1">
              <a:off x="2345"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38" name="Line 98"/>
            <p:cNvSpPr>
              <a:spLocks noChangeShapeType="1"/>
            </p:cNvSpPr>
            <p:nvPr/>
          </p:nvSpPr>
          <p:spPr bwMode="auto">
            <a:xfrm>
              <a:off x="3348"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39" name="Line 99"/>
            <p:cNvSpPr>
              <a:spLocks noChangeShapeType="1"/>
            </p:cNvSpPr>
            <p:nvPr/>
          </p:nvSpPr>
          <p:spPr bwMode="auto">
            <a:xfrm>
              <a:off x="3348" y="2893"/>
              <a:ext cx="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40" name="Line 100"/>
            <p:cNvSpPr>
              <a:spLocks noChangeShapeType="1"/>
            </p:cNvSpPr>
            <p:nvPr/>
          </p:nvSpPr>
          <p:spPr bwMode="auto">
            <a:xfrm>
              <a:off x="4311" y="1435"/>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41" name="Line 101"/>
            <p:cNvSpPr>
              <a:spLocks noChangeShapeType="1"/>
            </p:cNvSpPr>
            <p:nvPr/>
          </p:nvSpPr>
          <p:spPr bwMode="auto">
            <a:xfrm flipV="1">
              <a:off x="4311" y="1435"/>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42" name="Line 102"/>
            <p:cNvSpPr>
              <a:spLocks noChangeShapeType="1"/>
            </p:cNvSpPr>
            <p:nvPr/>
          </p:nvSpPr>
          <p:spPr bwMode="auto">
            <a:xfrm>
              <a:off x="5314" y="1435"/>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43" name="Line 103"/>
            <p:cNvSpPr>
              <a:spLocks noChangeShapeType="1"/>
            </p:cNvSpPr>
            <p:nvPr/>
          </p:nvSpPr>
          <p:spPr bwMode="auto">
            <a:xfrm>
              <a:off x="-1696" y="1447"/>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44" name="Line 104"/>
            <p:cNvSpPr>
              <a:spLocks noChangeShapeType="1"/>
            </p:cNvSpPr>
            <p:nvPr/>
          </p:nvSpPr>
          <p:spPr bwMode="auto">
            <a:xfrm flipV="1">
              <a:off x="-1696"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45" name="Line 105"/>
            <p:cNvSpPr>
              <a:spLocks noChangeShapeType="1"/>
            </p:cNvSpPr>
            <p:nvPr/>
          </p:nvSpPr>
          <p:spPr bwMode="auto">
            <a:xfrm>
              <a:off x="-693"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46" name="Line 106"/>
            <p:cNvSpPr>
              <a:spLocks noChangeShapeType="1"/>
            </p:cNvSpPr>
            <p:nvPr/>
          </p:nvSpPr>
          <p:spPr bwMode="auto">
            <a:xfrm>
              <a:off x="5314" y="2899"/>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47" name="Line 107"/>
            <p:cNvSpPr>
              <a:spLocks noChangeShapeType="1"/>
            </p:cNvSpPr>
            <p:nvPr/>
          </p:nvSpPr>
          <p:spPr bwMode="auto">
            <a:xfrm>
              <a:off x="6317" y="1441"/>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48" name="Line 108"/>
            <p:cNvSpPr>
              <a:spLocks noChangeShapeType="1"/>
            </p:cNvSpPr>
            <p:nvPr/>
          </p:nvSpPr>
          <p:spPr bwMode="auto">
            <a:xfrm flipV="1">
              <a:off x="6317"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49" name="Line 109"/>
            <p:cNvSpPr>
              <a:spLocks noChangeShapeType="1"/>
            </p:cNvSpPr>
            <p:nvPr/>
          </p:nvSpPr>
          <p:spPr bwMode="auto">
            <a:xfrm>
              <a:off x="7320"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grpSp>
      <p:grpSp>
        <p:nvGrpSpPr>
          <p:cNvPr id="1904750" name="Group 110"/>
          <p:cNvGrpSpPr>
            <a:grpSpLocks/>
          </p:cNvGrpSpPr>
          <p:nvPr/>
        </p:nvGrpSpPr>
        <p:grpSpPr bwMode="auto">
          <a:xfrm>
            <a:off x="-2727325" y="2278063"/>
            <a:ext cx="14347825" cy="2333625"/>
            <a:chOff x="-1718" y="1435"/>
            <a:chExt cx="9038" cy="1470"/>
          </a:xfrm>
        </p:grpSpPr>
        <p:sp>
          <p:nvSpPr>
            <p:cNvPr id="1904751" name="Line 111"/>
            <p:cNvSpPr>
              <a:spLocks noChangeShapeType="1"/>
            </p:cNvSpPr>
            <p:nvPr/>
          </p:nvSpPr>
          <p:spPr bwMode="auto">
            <a:xfrm>
              <a:off x="-1718" y="2905"/>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52" name="Line 112"/>
            <p:cNvSpPr>
              <a:spLocks noChangeShapeType="1"/>
            </p:cNvSpPr>
            <p:nvPr/>
          </p:nvSpPr>
          <p:spPr bwMode="auto">
            <a:xfrm>
              <a:off x="-693" y="2899"/>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53" name="Line 113"/>
            <p:cNvSpPr>
              <a:spLocks noChangeShapeType="1"/>
            </p:cNvSpPr>
            <p:nvPr/>
          </p:nvSpPr>
          <p:spPr bwMode="auto">
            <a:xfrm>
              <a:off x="310" y="1441"/>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54" name="Line 114"/>
            <p:cNvSpPr>
              <a:spLocks noChangeShapeType="1"/>
            </p:cNvSpPr>
            <p:nvPr/>
          </p:nvSpPr>
          <p:spPr bwMode="auto">
            <a:xfrm flipV="1">
              <a:off x="310"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55" name="Line 115"/>
            <p:cNvSpPr>
              <a:spLocks noChangeShapeType="1"/>
            </p:cNvSpPr>
            <p:nvPr/>
          </p:nvSpPr>
          <p:spPr bwMode="auto">
            <a:xfrm>
              <a:off x="1313"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56" name="Line 116"/>
            <p:cNvSpPr>
              <a:spLocks noChangeShapeType="1"/>
            </p:cNvSpPr>
            <p:nvPr/>
          </p:nvSpPr>
          <p:spPr bwMode="auto">
            <a:xfrm>
              <a:off x="1302" y="2905"/>
              <a:ext cx="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57" name="Line 117"/>
            <p:cNvSpPr>
              <a:spLocks noChangeShapeType="1"/>
            </p:cNvSpPr>
            <p:nvPr/>
          </p:nvSpPr>
          <p:spPr bwMode="auto">
            <a:xfrm flipV="1">
              <a:off x="2253" y="1435"/>
              <a:ext cx="11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58" name="Line 118"/>
            <p:cNvSpPr>
              <a:spLocks noChangeShapeType="1"/>
            </p:cNvSpPr>
            <p:nvPr/>
          </p:nvSpPr>
          <p:spPr bwMode="auto">
            <a:xfrm flipV="1">
              <a:off x="2253"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59" name="Line 119"/>
            <p:cNvSpPr>
              <a:spLocks noChangeShapeType="1"/>
            </p:cNvSpPr>
            <p:nvPr/>
          </p:nvSpPr>
          <p:spPr bwMode="auto">
            <a:xfrm>
              <a:off x="3360"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60" name="Line 120"/>
            <p:cNvSpPr>
              <a:spLocks noChangeShapeType="1"/>
            </p:cNvSpPr>
            <p:nvPr/>
          </p:nvSpPr>
          <p:spPr bwMode="auto">
            <a:xfrm>
              <a:off x="3360" y="2893"/>
              <a:ext cx="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61" name="Line 121"/>
            <p:cNvSpPr>
              <a:spLocks noChangeShapeType="1"/>
            </p:cNvSpPr>
            <p:nvPr/>
          </p:nvSpPr>
          <p:spPr bwMode="auto">
            <a:xfrm>
              <a:off x="4311" y="1435"/>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62" name="Line 122"/>
            <p:cNvSpPr>
              <a:spLocks noChangeShapeType="1"/>
            </p:cNvSpPr>
            <p:nvPr/>
          </p:nvSpPr>
          <p:spPr bwMode="auto">
            <a:xfrm flipV="1">
              <a:off x="4311" y="1435"/>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63" name="Line 123"/>
            <p:cNvSpPr>
              <a:spLocks noChangeShapeType="1"/>
            </p:cNvSpPr>
            <p:nvPr/>
          </p:nvSpPr>
          <p:spPr bwMode="auto">
            <a:xfrm>
              <a:off x="5314" y="1435"/>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64" name="Line 124"/>
            <p:cNvSpPr>
              <a:spLocks noChangeShapeType="1"/>
            </p:cNvSpPr>
            <p:nvPr/>
          </p:nvSpPr>
          <p:spPr bwMode="auto">
            <a:xfrm>
              <a:off x="-1696" y="1447"/>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65" name="Line 125"/>
            <p:cNvSpPr>
              <a:spLocks noChangeShapeType="1"/>
            </p:cNvSpPr>
            <p:nvPr/>
          </p:nvSpPr>
          <p:spPr bwMode="auto">
            <a:xfrm flipV="1">
              <a:off x="-1696"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66" name="Line 126"/>
            <p:cNvSpPr>
              <a:spLocks noChangeShapeType="1"/>
            </p:cNvSpPr>
            <p:nvPr/>
          </p:nvSpPr>
          <p:spPr bwMode="auto">
            <a:xfrm>
              <a:off x="-693"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67" name="Line 127"/>
            <p:cNvSpPr>
              <a:spLocks noChangeShapeType="1"/>
            </p:cNvSpPr>
            <p:nvPr/>
          </p:nvSpPr>
          <p:spPr bwMode="auto">
            <a:xfrm>
              <a:off x="5314" y="2899"/>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68" name="Line 128"/>
            <p:cNvSpPr>
              <a:spLocks noChangeShapeType="1"/>
            </p:cNvSpPr>
            <p:nvPr/>
          </p:nvSpPr>
          <p:spPr bwMode="auto">
            <a:xfrm>
              <a:off x="6317" y="1441"/>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69" name="Line 129"/>
            <p:cNvSpPr>
              <a:spLocks noChangeShapeType="1"/>
            </p:cNvSpPr>
            <p:nvPr/>
          </p:nvSpPr>
          <p:spPr bwMode="auto">
            <a:xfrm flipV="1">
              <a:off x="6317"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70" name="Line 130"/>
            <p:cNvSpPr>
              <a:spLocks noChangeShapeType="1"/>
            </p:cNvSpPr>
            <p:nvPr/>
          </p:nvSpPr>
          <p:spPr bwMode="auto">
            <a:xfrm>
              <a:off x="7320"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grpSp>
      <p:grpSp>
        <p:nvGrpSpPr>
          <p:cNvPr id="1904771" name="Group 131"/>
          <p:cNvGrpSpPr>
            <a:grpSpLocks/>
          </p:cNvGrpSpPr>
          <p:nvPr/>
        </p:nvGrpSpPr>
        <p:grpSpPr bwMode="auto">
          <a:xfrm>
            <a:off x="-2727325" y="2278063"/>
            <a:ext cx="14347825" cy="2333625"/>
            <a:chOff x="-1718" y="1435"/>
            <a:chExt cx="9038" cy="1470"/>
          </a:xfrm>
        </p:grpSpPr>
        <p:sp>
          <p:nvSpPr>
            <p:cNvPr id="1904772" name="Line 132"/>
            <p:cNvSpPr>
              <a:spLocks noChangeShapeType="1"/>
            </p:cNvSpPr>
            <p:nvPr/>
          </p:nvSpPr>
          <p:spPr bwMode="auto">
            <a:xfrm>
              <a:off x="-1718" y="2905"/>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73" name="Line 133"/>
            <p:cNvSpPr>
              <a:spLocks noChangeShapeType="1"/>
            </p:cNvSpPr>
            <p:nvPr/>
          </p:nvSpPr>
          <p:spPr bwMode="auto">
            <a:xfrm>
              <a:off x="-693" y="2899"/>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74" name="Line 134"/>
            <p:cNvSpPr>
              <a:spLocks noChangeShapeType="1"/>
            </p:cNvSpPr>
            <p:nvPr/>
          </p:nvSpPr>
          <p:spPr bwMode="auto">
            <a:xfrm>
              <a:off x="310" y="1441"/>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75" name="Line 135"/>
            <p:cNvSpPr>
              <a:spLocks noChangeShapeType="1"/>
            </p:cNvSpPr>
            <p:nvPr/>
          </p:nvSpPr>
          <p:spPr bwMode="auto">
            <a:xfrm flipV="1">
              <a:off x="310"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76" name="Line 136"/>
            <p:cNvSpPr>
              <a:spLocks noChangeShapeType="1"/>
            </p:cNvSpPr>
            <p:nvPr/>
          </p:nvSpPr>
          <p:spPr bwMode="auto">
            <a:xfrm>
              <a:off x="1313"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77" name="Line 137"/>
            <p:cNvSpPr>
              <a:spLocks noChangeShapeType="1"/>
            </p:cNvSpPr>
            <p:nvPr/>
          </p:nvSpPr>
          <p:spPr bwMode="auto">
            <a:xfrm>
              <a:off x="1302" y="2905"/>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78" name="Line 138"/>
            <p:cNvSpPr>
              <a:spLocks noChangeShapeType="1"/>
            </p:cNvSpPr>
            <p:nvPr/>
          </p:nvSpPr>
          <p:spPr bwMode="auto">
            <a:xfrm>
              <a:off x="2305" y="1447"/>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79" name="Line 139"/>
            <p:cNvSpPr>
              <a:spLocks noChangeShapeType="1"/>
            </p:cNvSpPr>
            <p:nvPr/>
          </p:nvSpPr>
          <p:spPr bwMode="auto">
            <a:xfrm flipV="1">
              <a:off x="2305"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80" name="Line 140"/>
            <p:cNvSpPr>
              <a:spLocks noChangeShapeType="1"/>
            </p:cNvSpPr>
            <p:nvPr/>
          </p:nvSpPr>
          <p:spPr bwMode="auto">
            <a:xfrm>
              <a:off x="3308"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81" name="Line 141"/>
            <p:cNvSpPr>
              <a:spLocks noChangeShapeType="1"/>
            </p:cNvSpPr>
            <p:nvPr/>
          </p:nvSpPr>
          <p:spPr bwMode="auto">
            <a:xfrm>
              <a:off x="3308" y="2893"/>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82" name="Line 142"/>
            <p:cNvSpPr>
              <a:spLocks noChangeShapeType="1"/>
            </p:cNvSpPr>
            <p:nvPr/>
          </p:nvSpPr>
          <p:spPr bwMode="auto">
            <a:xfrm>
              <a:off x="4311" y="1435"/>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83" name="Line 143"/>
            <p:cNvSpPr>
              <a:spLocks noChangeShapeType="1"/>
            </p:cNvSpPr>
            <p:nvPr/>
          </p:nvSpPr>
          <p:spPr bwMode="auto">
            <a:xfrm flipV="1">
              <a:off x="4311" y="1435"/>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84" name="Line 144"/>
            <p:cNvSpPr>
              <a:spLocks noChangeShapeType="1"/>
            </p:cNvSpPr>
            <p:nvPr/>
          </p:nvSpPr>
          <p:spPr bwMode="auto">
            <a:xfrm>
              <a:off x="5314" y="1435"/>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85" name="Line 145"/>
            <p:cNvSpPr>
              <a:spLocks noChangeShapeType="1"/>
            </p:cNvSpPr>
            <p:nvPr/>
          </p:nvSpPr>
          <p:spPr bwMode="auto">
            <a:xfrm>
              <a:off x="-1696" y="1447"/>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86" name="Line 146"/>
            <p:cNvSpPr>
              <a:spLocks noChangeShapeType="1"/>
            </p:cNvSpPr>
            <p:nvPr/>
          </p:nvSpPr>
          <p:spPr bwMode="auto">
            <a:xfrm flipV="1">
              <a:off x="-1696"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87" name="Line 147"/>
            <p:cNvSpPr>
              <a:spLocks noChangeShapeType="1"/>
            </p:cNvSpPr>
            <p:nvPr/>
          </p:nvSpPr>
          <p:spPr bwMode="auto">
            <a:xfrm>
              <a:off x="-693"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88" name="Line 148"/>
            <p:cNvSpPr>
              <a:spLocks noChangeShapeType="1"/>
            </p:cNvSpPr>
            <p:nvPr/>
          </p:nvSpPr>
          <p:spPr bwMode="auto">
            <a:xfrm>
              <a:off x="5314" y="2899"/>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89" name="Line 149"/>
            <p:cNvSpPr>
              <a:spLocks noChangeShapeType="1"/>
            </p:cNvSpPr>
            <p:nvPr/>
          </p:nvSpPr>
          <p:spPr bwMode="auto">
            <a:xfrm>
              <a:off x="6317" y="1441"/>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90" name="Line 150"/>
            <p:cNvSpPr>
              <a:spLocks noChangeShapeType="1"/>
            </p:cNvSpPr>
            <p:nvPr/>
          </p:nvSpPr>
          <p:spPr bwMode="auto">
            <a:xfrm flipV="1">
              <a:off x="6317"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91" name="Line 151"/>
            <p:cNvSpPr>
              <a:spLocks noChangeShapeType="1"/>
            </p:cNvSpPr>
            <p:nvPr/>
          </p:nvSpPr>
          <p:spPr bwMode="auto">
            <a:xfrm>
              <a:off x="7320"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grpSp>
      <p:grpSp>
        <p:nvGrpSpPr>
          <p:cNvPr id="1904792" name="Group 152"/>
          <p:cNvGrpSpPr>
            <a:grpSpLocks/>
          </p:cNvGrpSpPr>
          <p:nvPr/>
        </p:nvGrpSpPr>
        <p:grpSpPr bwMode="auto">
          <a:xfrm>
            <a:off x="-2727325" y="2278063"/>
            <a:ext cx="14347825" cy="2333625"/>
            <a:chOff x="-1718" y="1435"/>
            <a:chExt cx="9038" cy="1470"/>
          </a:xfrm>
        </p:grpSpPr>
        <p:sp>
          <p:nvSpPr>
            <p:cNvPr id="1904793" name="Line 153"/>
            <p:cNvSpPr>
              <a:spLocks noChangeShapeType="1"/>
            </p:cNvSpPr>
            <p:nvPr/>
          </p:nvSpPr>
          <p:spPr bwMode="auto">
            <a:xfrm>
              <a:off x="-1718" y="2905"/>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94" name="Line 154"/>
            <p:cNvSpPr>
              <a:spLocks noChangeShapeType="1"/>
            </p:cNvSpPr>
            <p:nvPr/>
          </p:nvSpPr>
          <p:spPr bwMode="auto">
            <a:xfrm>
              <a:off x="-693" y="2899"/>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95" name="Line 155"/>
            <p:cNvSpPr>
              <a:spLocks noChangeShapeType="1"/>
            </p:cNvSpPr>
            <p:nvPr/>
          </p:nvSpPr>
          <p:spPr bwMode="auto">
            <a:xfrm>
              <a:off x="310" y="1441"/>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96" name="Line 156"/>
            <p:cNvSpPr>
              <a:spLocks noChangeShapeType="1"/>
            </p:cNvSpPr>
            <p:nvPr/>
          </p:nvSpPr>
          <p:spPr bwMode="auto">
            <a:xfrm flipV="1">
              <a:off x="310"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97" name="Line 157"/>
            <p:cNvSpPr>
              <a:spLocks noChangeShapeType="1"/>
            </p:cNvSpPr>
            <p:nvPr/>
          </p:nvSpPr>
          <p:spPr bwMode="auto">
            <a:xfrm>
              <a:off x="1313"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98" name="Line 158"/>
            <p:cNvSpPr>
              <a:spLocks noChangeShapeType="1"/>
            </p:cNvSpPr>
            <p:nvPr/>
          </p:nvSpPr>
          <p:spPr bwMode="auto">
            <a:xfrm flipV="1">
              <a:off x="1302" y="2899"/>
              <a:ext cx="963" cy="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799" name="Line 159"/>
            <p:cNvSpPr>
              <a:spLocks noChangeShapeType="1"/>
            </p:cNvSpPr>
            <p:nvPr/>
          </p:nvSpPr>
          <p:spPr bwMode="auto">
            <a:xfrm>
              <a:off x="2265" y="1447"/>
              <a:ext cx="10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00" name="Line 160"/>
            <p:cNvSpPr>
              <a:spLocks noChangeShapeType="1"/>
            </p:cNvSpPr>
            <p:nvPr/>
          </p:nvSpPr>
          <p:spPr bwMode="auto">
            <a:xfrm flipV="1">
              <a:off x="2265"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01" name="Line 161"/>
            <p:cNvSpPr>
              <a:spLocks noChangeShapeType="1"/>
            </p:cNvSpPr>
            <p:nvPr/>
          </p:nvSpPr>
          <p:spPr bwMode="auto">
            <a:xfrm>
              <a:off x="3280"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02" name="Line 162"/>
            <p:cNvSpPr>
              <a:spLocks noChangeShapeType="1"/>
            </p:cNvSpPr>
            <p:nvPr/>
          </p:nvSpPr>
          <p:spPr bwMode="auto">
            <a:xfrm>
              <a:off x="3280" y="2893"/>
              <a:ext cx="10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03" name="Line 163"/>
            <p:cNvSpPr>
              <a:spLocks noChangeShapeType="1"/>
            </p:cNvSpPr>
            <p:nvPr/>
          </p:nvSpPr>
          <p:spPr bwMode="auto">
            <a:xfrm>
              <a:off x="4311" y="1435"/>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04" name="Line 164"/>
            <p:cNvSpPr>
              <a:spLocks noChangeShapeType="1"/>
            </p:cNvSpPr>
            <p:nvPr/>
          </p:nvSpPr>
          <p:spPr bwMode="auto">
            <a:xfrm flipV="1">
              <a:off x="4311" y="1435"/>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05" name="Line 165"/>
            <p:cNvSpPr>
              <a:spLocks noChangeShapeType="1"/>
            </p:cNvSpPr>
            <p:nvPr/>
          </p:nvSpPr>
          <p:spPr bwMode="auto">
            <a:xfrm>
              <a:off x="5314" y="1435"/>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06" name="Line 166"/>
            <p:cNvSpPr>
              <a:spLocks noChangeShapeType="1"/>
            </p:cNvSpPr>
            <p:nvPr/>
          </p:nvSpPr>
          <p:spPr bwMode="auto">
            <a:xfrm>
              <a:off x="-1696" y="1447"/>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07" name="Line 167"/>
            <p:cNvSpPr>
              <a:spLocks noChangeShapeType="1"/>
            </p:cNvSpPr>
            <p:nvPr/>
          </p:nvSpPr>
          <p:spPr bwMode="auto">
            <a:xfrm flipV="1">
              <a:off x="-1696"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08" name="Line 168"/>
            <p:cNvSpPr>
              <a:spLocks noChangeShapeType="1"/>
            </p:cNvSpPr>
            <p:nvPr/>
          </p:nvSpPr>
          <p:spPr bwMode="auto">
            <a:xfrm>
              <a:off x="-693"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09" name="Line 169"/>
            <p:cNvSpPr>
              <a:spLocks noChangeShapeType="1"/>
            </p:cNvSpPr>
            <p:nvPr/>
          </p:nvSpPr>
          <p:spPr bwMode="auto">
            <a:xfrm>
              <a:off x="5314" y="2899"/>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10" name="Line 170"/>
            <p:cNvSpPr>
              <a:spLocks noChangeShapeType="1"/>
            </p:cNvSpPr>
            <p:nvPr/>
          </p:nvSpPr>
          <p:spPr bwMode="auto">
            <a:xfrm>
              <a:off x="6317" y="1441"/>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11" name="Line 171"/>
            <p:cNvSpPr>
              <a:spLocks noChangeShapeType="1"/>
            </p:cNvSpPr>
            <p:nvPr/>
          </p:nvSpPr>
          <p:spPr bwMode="auto">
            <a:xfrm flipV="1">
              <a:off x="6317"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12" name="Line 172"/>
            <p:cNvSpPr>
              <a:spLocks noChangeShapeType="1"/>
            </p:cNvSpPr>
            <p:nvPr/>
          </p:nvSpPr>
          <p:spPr bwMode="auto">
            <a:xfrm>
              <a:off x="7320"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grpSp>
      <p:grpSp>
        <p:nvGrpSpPr>
          <p:cNvPr id="1904813" name="Group 173"/>
          <p:cNvGrpSpPr>
            <a:grpSpLocks/>
          </p:cNvGrpSpPr>
          <p:nvPr/>
        </p:nvGrpSpPr>
        <p:grpSpPr bwMode="auto">
          <a:xfrm>
            <a:off x="-2727325" y="2278063"/>
            <a:ext cx="14347825" cy="2333625"/>
            <a:chOff x="-1718" y="1435"/>
            <a:chExt cx="9038" cy="1470"/>
          </a:xfrm>
        </p:grpSpPr>
        <p:sp>
          <p:nvSpPr>
            <p:cNvPr id="1904814" name="Line 174"/>
            <p:cNvSpPr>
              <a:spLocks noChangeShapeType="1"/>
            </p:cNvSpPr>
            <p:nvPr/>
          </p:nvSpPr>
          <p:spPr bwMode="auto">
            <a:xfrm>
              <a:off x="-1718" y="2905"/>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15" name="Line 175"/>
            <p:cNvSpPr>
              <a:spLocks noChangeShapeType="1"/>
            </p:cNvSpPr>
            <p:nvPr/>
          </p:nvSpPr>
          <p:spPr bwMode="auto">
            <a:xfrm>
              <a:off x="-693" y="2899"/>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16" name="Line 176"/>
            <p:cNvSpPr>
              <a:spLocks noChangeShapeType="1"/>
            </p:cNvSpPr>
            <p:nvPr/>
          </p:nvSpPr>
          <p:spPr bwMode="auto">
            <a:xfrm>
              <a:off x="310" y="1441"/>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17" name="Line 177"/>
            <p:cNvSpPr>
              <a:spLocks noChangeShapeType="1"/>
            </p:cNvSpPr>
            <p:nvPr/>
          </p:nvSpPr>
          <p:spPr bwMode="auto">
            <a:xfrm flipV="1">
              <a:off x="310"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18" name="Line 178"/>
            <p:cNvSpPr>
              <a:spLocks noChangeShapeType="1"/>
            </p:cNvSpPr>
            <p:nvPr/>
          </p:nvSpPr>
          <p:spPr bwMode="auto">
            <a:xfrm>
              <a:off x="1313"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19" name="Line 179"/>
            <p:cNvSpPr>
              <a:spLocks noChangeShapeType="1"/>
            </p:cNvSpPr>
            <p:nvPr/>
          </p:nvSpPr>
          <p:spPr bwMode="auto">
            <a:xfrm>
              <a:off x="1302" y="2905"/>
              <a:ext cx="10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20" name="Line 180"/>
            <p:cNvSpPr>
              <a:spLocks noChangeShapeType="1"/>
            </p:cNvSpPr>
            <p:nvPr/>
          </p:nvSpPr>
          <p:spPr bwMode="auto">
            <a:xfrm>
              <a:off x="2345" y="1447"/>
              <a:ext cx="9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21" name="Line 181"/>
            <p:cNvSpPr>
              <a:spLocks noChangeShapeType="1"/>
            </p:cNvSpPr>
            <p:nvPr/>
          </p:nvSpPr>
          <p:spPr bwMode="auto">
            <a:xfrm flipV="1">
              <a:off x="2345"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22" name="Line 182"/>
            <p:cNvSpPr>
              <a:spLocks noChangeShapeType="1"/>
            </p:cNvSpPr>
            <p:nvPr/>
          </p:nvSpPr>
          <p:spPr bwMode="auto">
            <a:xfrm>
              <a:off x="3260"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23" name="Line 183"/>
            <p:cNvSpPr>
              <a:spLocks noChangeShapeType="1"/>
            </p:cNvSpPr>
            <p:nvPr/>
          </p:nvSpPr>
          <p:spPr bwMode="auto">
            <a:xfrm>
              <a:off x="3260" y="2893"/>
              <a:ext cx="10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24" name="Line 184"/>
            <p:cNvSpPr>
              <a:spLocks noChangeShapeType="1"/>
            </p:cNvSpPr>
            <p:nvPr/>
          </p:nvSpPr>
          <p:spPr bwMode="auto">
            <a:xfrm>
              <a:off x="4311" y="1435"/>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25" name="Line 185"/>
            <p:cNvSpPr>
              <a:spLocks noChangeShapeType="1"/>
            </p:cNvSpPr>
            <p:nvPr/>
          </p:nvSpPr>
          <p:spPr bwMode="auto">
            <a:xfrm flipV="1">
              <a:off x="4311" y="1435"/>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26" name="Line 186"/>
            <p:cNvSpPr>
              <a:spLocks noChangeShapeType="1"/>
            </p:cNvSpPr>
            <p:nvPr/>
          </p:nvSpPr>
          <p:spPr bwMode="auto">
            <a:xfrm>
              <a:off x="5314" y="1435"/>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27" name="Line 187"/>
            <p:cNvSpPr>
              <a:spLocks noChangeShapeType="1"/>
            </p:cNvSpPr>
            <p:nvPr/>
          </p:nvSpPr>
          <p:spPr bwMode="auto">
            <a:xfrm>
              <a:off x="-1696" y="1447"/>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28" name="Line 188"/>
            <p:cNvSpPr>
              <a:spLocks noChangeShapeType="1"/>
            </p:cNvSpPr>
            <p:nvPr/>
          </p:nvSpPr>
          <p:spPr bwMode="auto">
            <a:xfrm flipV="1">
              <a:off x="-1696"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29" name="Line 189"/>
            <p:cNvSpPr>
              <a:spLocks noChangeShapeType="1"/>
            </p:cNvSpPr>
            <p:nvPr/>
          </p:nvSpPr>
          <p:spPr bwMode="auto">
            <a:xfrm>
              <a:off x="-693" y="1447"/>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30" name="Line 190"/>
            <p:cNvSpPr>
              <a:spLocks noChangeShapeType="1"/>
            </p:cNvSpPr>
            <p:nvPr/>
          </p:nvSpPr>
          <p:spPr bwMode="auto">
            <a:xfrm>
              <a:off x="5314" y="2899"/>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31" name="Line 191"/>
            <p:cNvSpPr>
              <a:spLocks noChangeShapeType="1"/>
            </p:cNvSpPr>
            <p:nvPr/>
          </p:nvSpPr>
          <p:spPr bwMode="auto">
            <a:xfrm>
              <a:off x="6317" y="1441"/>
              <a:ext cx="10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32" name="Line 192"/>
            <p:cNvSpPr>
              <a:spLocks noChangeShapeType="1"/>
            </p:cNvSpPr>
            <p:nvPr/>
          </p:nvSpPr>
          <p:spPr bwMode="auto">
            <a:xfrm flipV="1">
              <a:off x="6317"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33" name="Line 193"/>
            <p:cNvSpPr>
              <a:spLocks noChangeShapeType="1"/>
            </p:cNvSpPr>
            <p:nvPr/>
          </p:nvSpPr>
          <p:spPr bwMode="auto">
            <a:xfrm>
              <a:off x="7320" y="1441"/>
              <a:ext cx="0" cy="14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grpSp>
      <p:sp>
        <p:nvSpPr>
          <p:cNvPr id="1904834" name="Line 194"/>
          <p:cNvSpPr>
            <a:spLocks noChangeShapeType="1"/>
          </p:cNvSpPr>
          <p:nvPr/>
        </p:nvSpPr>
        <p:spPr bwMode="auto">
          <a:xfrm>
            <a:off x="3559175" y="4978400"/>
            <a:ext cx="0" cy="306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35" name="Line 195"/>
          <p:cNvSpPr>
            <a:spLocks noChangeShapeType="1"/>
          </p:cNvSpPr>
          <p:nvPr/>
        </p:nvSpPr>
        <p:spPr bwMode="auto">
          <a:xfrm>
            <a:off x="3729038" y="4972050"/>
            <a:ext cx="0" cy="306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1904836" name="Text Box 196"/>
          <p:cNvSpPr txBox="1">
            <a:spLocks noChangeArrowheads="1"/>
          </p:cNvSpPr>
          <p:nvPr/>
        </p:nvSpPr>
        <p:spPr bwMode="auto">
          <a:xfrm>
            <a:off x="3040063" y="5499100"/>
            <a:ext cx="137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mtClean="0">
                <a:solidFill>
                  <a:srgbClr val="000000"/>
                </a:solidFill>
              </a:rPr>
              <a:t>shutter jitter</a:t>
            </a:r>
          </a:p>
        </p:txBody>
      </p:sp>
    </p:spTree>
    <p:extLst>
      <p:ext uri="{BB962C8B-B14F-4D97-AF65-F5344CB8AC3E}">
        <p14:creationId xmlns:p14="http://schemas.microsoft.com/office/powerpoint/2010/main" val="2457037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90466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0468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190468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9047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190470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90472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19047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9047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190475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90477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190477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90479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1904792"/>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90481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9046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0468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0470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0472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0475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0477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90479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04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18464</TotalTime>
  <Words>1663</Words>
  <Application>Microsoft Office PowerPoint</Application>
  <PresentationFormat>On-screen Show (4:3)</PresentationFormat>
  <Paragraphs>377</Paragraphs>
  <Slides>58</Slides>
  <Notes>6</Notes>
  <HiddenSlides>2</HiddenSlides>
  <MMClips>0</MMClips>
  <ScaleCrop>false</ScaleCrop>
  <HeadingPairs>
    <vt:vector size="6" baseType="variant">
      <vt:variant>
        <vt:lpstr>Theme</vt:lpstr>
      </vt:variant>
      <vt:variant>
        <vt:i4>14</vt:i4>
      </vt:variant>
      <vt:variant>
        <vt:lpstr>Embedded OLE Servers</vt:lpstr>
      </vt:variant>
      <vt:variant>
        <vt:i4>3</vt:i4>
      </vt:variant>
      <vt:variant>
        <vt:lpstr>Slide Titles</vt:lpstr>
      </vt:variant>
      <vt:variant>
        <vt:i4>58</vt:i4>
      </vt:variant>
    </vt:vector>
  </HeadingPairs>
  <TitlesOfParts>
    <vt:vector size="75" baseType="lpstr">
      <vt:lpstr>Default Design</vt:lpstr>
      <vt:lpstr>1_Default Design</vt:lpstr>
      <vt:lpstr>13_Default Design</vt:lpstr>
      <vt:lpstr>15_Default Design</vt:lpstr>
      <vt:lpstr>17_Default Design</vt:lpstr>
      <vt:lpstr>12_Default Design</vt:lpstr>
      <vt:lpstr>18_Default Design</vt:lpstr>
      <vt:lpstr>22_Default Design</vt:lpstr>
      <vt:lpstr>23_Default Design</vt:lpstr>
      <vt:lpstr>6_Office Theme</vt:lpstr>
      <vt:lpstr>3_Default Design</vt:lpstr>
      <vt:lpstr>9_Default Design</vt:lpstr>
      <vt:lpstr>19_Default Design</vt:lpstr>
      <vt:lpstr>2_Default Design</vt:lpstr>
      <vt:lpstr>Chart</vt:lpstr>
      <vt:lpstr>Equation</vt:lpstr>
      <vt:lpstr>Microsoft Graph Chart</vt:lpstr>
      <vt:lpstr>And the dominant source of error is…</vt:lpstr>
      <vt:lpstr>One xtal, no idea? Suggested anomalous protocol:</vt:lpstr>
      <vt:lpstr>PowerPoint Presentation</vt:lpstr>
      <vt:lpstr>Riso vs dose</vt:lpstr>
      <vt:lpstr>Riso vs dose</vt:lpstr>
      <vt:lpstr>PowerPoint Presentation</vt:lpstr>
      <vt:lpstr>And the dominant source of error is…</vt:lpstr>
      <vt:lpstr>Beam Flicker</vt:lpstr>
      <vt:lpstr>Shutter Jitter</vt:lpstr>
      <vt:lpstr>Optimal exposure time (anomalous on a PAD)</vt:lpstr>
      <vt:lpstr>PAD full vs partial</vt:lpstr>
      <vt:lpstr>Optimal exposure time (anomalous on a PAD)</vt:lpstr>
      <vt:lpstr>And the dominant source of error is…</vt:lpstr>
      <vt:lpstr>Detector calibration: 7235 eV</vt:lpstr>
      <vt:lpstr>Detector calibration: 7247 eV</vt:lpstr>
      <vt:lpstr>Gadox calibration vs energy</vt:lpstr>
      <vt:lpstr>PowerPoint Presentation</vt:lpstr>
      <vt:lpstr>Systematic error does not “average out”</vt:lpstr>
      <vt:lpstr>PowerPoint Presentation</vt:lpstr>
      <vt:lpstr>Fractional error</vt:lpstr>
      <vt:lpstr>PowerPoint Presentation</vt:lpstr>
      <vt:lpstr>Data collection parameters:</vt:lpstr>
      <vt:lpstr>PowerPoint Presentation</vt:lpstr>
      <vt:lpstr>140-fold multiplicity</vt:lpstr>
      <vt:lpstr>140-fold multiplicity</vt:lpstr>
      <vt:lpstr>140-fold multiplicity</vt:lpstr>
      <vt:lpstr>140-fold multiplicity</vt:lpstr>
      <vt:lpstr>Discerning Na+ from Mg++</vt:lpstr>
      <vt:lpstr>140-fold multiplicity</vt:lpstr>
      <vt:lpstr>S-SAD merging 20 xtals</vt:lpstr>
      <vt:lpstr>PowerPoint Presentation</vt:lpstr>
      <vt:lpstr>Summary</vt:lpstr>
      <vt:lpstr>Summary</vt:lpstr>
      <vt:lpstr>Why harvest at all?</vt:lpstr>
      <vt:lpstr>Why harvest at all?</vt:lpstr>
      <vt:lpstr>X-ray transmission of materials</vt:lpstr>
      <vt:lpstr>X-ray scattering of materials</vt:lpstr>
      <vt:lpstr>Crowfoot Cell</vt:lpstr>
      <vt:lpstr>Crowfoot Cell</vt:lpstr>
      <vt:lpstr>Crowfoot Cell</vt:lpstr>
      <vt:lpstr>PowerPoint Presentation</vt:lpstr>
      <vt:lpstr>Plate goniometers</vt:lpstr>
      <vt:lpstr>PowerPoint Presentation</vt:lpstr>
      <vt:lpstr>PowerPoint Presentation</vt:lpstr>
      <vt:lpstr>PowerPoint Presentation</vt:lpstr>
      <vt:lpstr>What do we need?</vt:lpstr>
      <vt:lpstr>What we really need</vt:lpstr>
      <vt:lpstr>Why harvest at all?</vt:lpstr>
      <vt:lpstr>PowerPoint Presentation</vt:lpstr>
      <vt:lpstr>PowerPoint Presentation</vt:lpstr>
      <vt:lpstr>Example Data</vt:lpstr>
      <vt:lpstr>Why harvest at all?</vt:lpstr>
      <vt:lpstr>Why harvest at all?</vt:lpstr>
      <vt:lpstr>MiTeGen RT cell</vt:lpstr>
      <vt:lpstr>Summary</vt:lpstr>
      <vt:lpstr>Pilatus pile-up for RT MX? same photons, different speeds</vt:lpstr>
      <vt:lpstr>Pilatus pile-up for RT MX? same photons, different speeds</vt:lpstr>
      <vt:lpstr>Pilatus pile-up for RT MX? same photons, different speeds</vt:lpstr>
    </vt:vector>
  </TitlesOfParts>
  <Company>Advance Light Source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Holton</dc:creator>
  <cp:lastModifiedBy>James_Holton</cp:lastModifiedBy>
  <cp:revision>153</cp:revision>
  <dcterms:created xsi:type="dcterms:W3CDTF">2011-09-30T06:31:32Z</dcterms:created>
  <dcterms:modified xsi:type="dcterms:W3CDTF">2017-10-21T14:09:16Z</dcterms:modified>
</cp:coreProperties>
</file>