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91" r:id="rId4"/>
    <p:sldMasterId id="2147483735" r:id="rId5"/>
    <p:sldMasterId id="2147483830" r:id="rId6"/>
    <p:sldMasterId id="2147483872" r:id="rId7"/>
  </p:sldMasterIdLst>
  <p:notesMasterIdLst>
    <p:notesMasterId r:id="rId56"/>
  </p:notesMasterIdLst>
  <p:sldIdLst>
    <p:sldId id="572" r:id="rId8"/>
    <p:sldId id="413" r:id="rId9"/>
    <p:sldId id="414" r:id="rId10"/>
    <p:sldId id="415" r:id="rId11"/>
    <p:sldId id="416" r:id="rId12"/>
    <p:sldId id="417" r:id="rId13"/>
    <p:sldId id="440" r:id="rId14"/>
    <p:sldId id="441" r:id="rId15"/>
    <p:sldId id="442" r:id="rId16"/>
    <p:sldId id="443" r:id="rId17"/>
    <p:sldId id="444" r:id="rId18"/>
    <p:sldId id="627" r:id="rId19"/>
    <p:sldId id="640" r:id="rId20"/>
    <p:sldId id="639" r:id="rId21"/>
    <p:sldId id="636" r:id="rId22"/>
    <p:sldId id="493" r:id="rId23"/>
    <p:sldId id="605" r:id="rId24"/>
    <p:sldId id="637" r:id="rId25"/>
    <p:sldId id="621" r:id="rId26"/>
    <p:sldId id="622" r:id="rId27"/>
    <p:sldId id="623" r:id="rId28"/>
    <p:sldId id="624" r:id="rId29"/>
    <p:sldId id="604" r:id="rId30"/>
    <p:sldId id="481" r:id="rId31"/>
    <p:sldId id="609" r:id="rId32"/>
    <p:sldId id="606" r:id="rId33"/>
    <p:sldId id="641" r:id="rId34"/>
    <p:sldId id="483" r:id="rId35"/>
    <p:sldId id="482" r:id="rId36"/>
    <p:sldId id="475" r:id="rId37"/>
    <p:sldId id="638" r:id="rId38"/>
    <p:sldId id="626" r:id="rId39"/>
    <p:sldId id="613" r:id="rId40"/>
    <p:sldId id="615" r:id="rId41"/>
    <p:sldId id="614" r:id="rId42"/>
    <p:sldId id="616" r:id="rId43"/>
    <p:sldId id="492" r:id="rId44"/>
    <p:sldId id="485" r:id="rId45"/>
    <p:sldId id="435" r:id="rId46"/>
    <p:sldId id="436" r:id="rId47"/>
    <p:sldId id="438" r:id="rId48"/>
    <p:sldId id="269" r:id="rId49"/>
    <p:sldId id="267" r:id="rId50"/>
    <p:sldId id="270" r:id="rId51"/>
    <p:sldId id="268" r:id="rId52"/>
    <p:sldId id="439" r:id="rId53"/>
    <p:sldId id="272" r:id="rId54"/>
    <p:sldId id="38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  <a:srgbClr val="A50021"/>
    <a:srgbClr val="660066"/>
    <a:srgbClr val="000000"/>
    <a:srgbClr val="CC3300"/>
    <a:srgbClr val="33CCCC"/>
    <a:srgbClr val="66FF66"/>
    <a:srgbClr val="CCFFCC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37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9691E80-1F70-4D5E-9E70-3346552B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CC52-95F0-4F0E-9542-F4132DE47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2B713-C061-4C4A-B006-1A8F2C653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6358-4F78-4EA1-A69D-F54DF5C4B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EC90-B9A8-4FBA-B996-3D5080294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28B3F-2A5E-4CEC-9170-A04634840C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6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7ED7-9549-4DD5-9A0A-629A753860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8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BA7E-529B-411E-BD30-7933DCF461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BFDA-C3A3-4645-9DAD-B0EEF50FF9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B7099-D08F-4C12-B1D1-B0254418F2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31B59-A4DA-4715-945A-6C2B434321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3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07F4-4EFB-4019-9808-0BAFC8F7D1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7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E632-BACF-4DD5-88F7-02CA805B6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4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5732-0EFC-4E57-84EB-8F009C0850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9F14-D48A-4C06-AC96-F17040FB15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5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C2AA-3663-42BF-BDA7-36F0BBE3B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6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B848F-EBCB-43BC-A04F-F210387FD8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1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0F5A26-E009-4AEF-9B04-2B770AC735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23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D4A8BA-F916-410E-8B17-4FAE96AD2E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CE25BF-22F6-48B7-B391-0A984E013F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5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C4DF-6C90-4A72-9862-0FC45E4D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1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881E-BF0B-426B-B339-62562C7A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9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9F5-A1D4-49D8-AA2E-509E8E1A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3B-0EC9-4357-99E5-5F811A30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2EB4-9D58-4B87-A6FE-996A4927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3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D0BD-E322-44F4-9BF6-E5650854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80C1B-745B-47EA-8A4C-613650D36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2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C918-D432-488B-B63D-D9D72B7F5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4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6AD1-60DD-4B13-895C-F5850DCD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CD13-7744-471C-A25F-30AEC673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9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68CB-7CF3-4B82-A840-44C6521A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1739-2B20-4387-8F4C-2C00A7430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0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A54D-A463-4394-9A36-922731D06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45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9BD6-2009-460E-9BAA-C9CEEBEA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8C97-1839-4A17-A3E9-2AFA95E53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8221-9C74-499F-BA2C-58B05AD354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77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DC42-DCA2-48A8-ACDB-0EFF2FCBD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3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A16-3076-41BF-8676-B1EC197C0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17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C1B7-B70A-468D-A50D-1F69B0659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22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4C21-6388-4F81-9980-BE706EDEC5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11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7D21-D5F4-4777-B8BD-819ED14C1D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03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6CDF-0CE0-4A84-8922-1DC981F588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39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A044-F0C6-4559-94BB-7FAD0ABFC0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5064-9B6A-4A6C-A6AC-4A0FF2ECAD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24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D7E5-3114-4809-9E6E-A5FE217337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0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F86B-4C3F-4170-B738-7A2A084AC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53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15A2-C981-454E-89C5-B1EA767E28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00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42DCEF-3B52-48A9-BF73-9C87655D89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2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67A8EB-BD44-4CBD-A594-95E2AE462A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43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1B8C0C-FEF0-42CA-A24F-E9D9B8D843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04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BD3A-DB18-4A61-91E1-4330AC1DD1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4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6D26-78BD-4AD8-ACB3-38446AEE6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54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F95A-89D3-4D7E-9E5F-8B67BB0597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01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D00C5-565A-4CDD-967E-B493ED8CC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99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263C-309C-4341-AA34-349F4F7366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0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61260-2F71-4ACF-B14D-DAC024509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4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A4C9-6593-4402-B3CD-45E841A56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21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3B1A-08C8-450E-9F3F-34707A8DE4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393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A3EDA-2F82-4A46-803E-9C4FC1EA6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2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9B1F-1848-49DD-A912-F35EAF6694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92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A773-1E52-4839-93BB-95A45E0D6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092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A7F0-004E-4454-9803-DA7F6C3A7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63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2E68-D742-47B1-AB99-F7CDBF5E45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51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4307-484E-44AC-886F-58CB37DD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63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CC74-722A-411B-97DE-846B955F1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633-C696-4C21-9D88-85B3ABAB72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87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2C9-3274-4260-8B13-BF5DC5CA7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0715-29BA-4307-8F91-2F022EEA9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3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98C4-FD10-458A-8D81-AB0E98B29C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15FE-579C-4ACD-BC28-231461DFB3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1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D141-8C29-4FD7-8ED0-26137FFD9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1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F50-40E3-4684-9D5A-A6BB96B3E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D59-28AC-4490-861B-531C91623B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9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DBDF-D767-4EF9-BCEA-A825500EC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0695-E251-4F0F-BEA7-1983E0940A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37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10E1-F58B-4BCE-9FA9-739E58BD7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C66F-4941-4190-B66D-7F5A1D070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66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797-5663-47EF-B5B1-A46FAF55A4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5873-04AA-4AB9-A662-9A335355A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08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7BE-5736-444A-B94A-AE49859197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5915-E075-4D45-8F64-C639A36AC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66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2F5A-F564-48EF-A10C-2C5A78713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87DA-E62B-4CCE-9B91-720DC565B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280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A750-B2D8-4FE6-BBDF-DB2B7AF71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5BD5-9E4D-4CDA-9D86-45AEC78DC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507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6D48-F767-4B8F-87B5-919144904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C149-9C8A-45CC-80DD-667EF37A3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872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3B8F98-3796-425A-A413-52F24ABA37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31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47D0-35CD-48EA-81F4-8E7574CE72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9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97C2-339E-44AC-92E1-42D6EEC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35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001AB-F6B5-42B4-BFC0-4E6DBA8C27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3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3031D-04FA-4C8E-9BA6-59A3CB4BA8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741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F7C62-D353-4D89-8059-B36CF80E6A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130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E9AD-D827-406E-9956-C6D980D417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080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7AE3B-78AA-4102-A7E9-CE42C7212B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08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6A819-3D97-42A8-85CC-C0ED9C5C8C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45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99606-9137-4A4F-A3B8-FFBB71AA9C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959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623D-51D2-41DD-9810-68AE0BCE4A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2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22987-2E0D-4F3E-8718-2510E143C7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754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4F406-BD18-46E3-9B56-0C6BE93EC6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4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AC62-9EF5-47C0-9192-76F2719BB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0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6BAC2C-7218-483B-A403-F8357DA7AB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85CC334A-4504-49EC-99D2-3CA8AB362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B8CB44-EA5B-46DA-A15B-9729A54D5F31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794B84-0735-4ACE-B93D-BDD7427E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2389FD-7AD5-441E-A10F-A1FD5D109207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3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9D385FF-C237-4808-BCD9-D5B84D443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8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5569A-5FF9-47CA-995B-8586E0647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E8E52-D886-484D-99DC-06649A733D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5E59DF-D12B-4212-883F-3CC14E21A6C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 rot="162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sample</a:t>
            </a:r>
          </a:p>
        </p:txBody>
      </p:sp>
      <p:grpSp>
        <p:nvGrpSpPr>
          <p:cNvPr id="509959" name="Group 7"/>
          <p:cNvGrpSpPr>
            <a:grpSpLocks/>
          </p:cNvGrpSpPr>
          <p:nvPr/>
        </p:nvGrpSpPr>
        <p:grpSpPr bwMode="auto">
          <a:xfrm>
            <a:off x="6554788" y="1181100"/>
            <a:ext cx="455612" cy="5562600"/>
            <a:chOff x="4129" y="744"/>
            <a:chExt cx="287" cy="3504"/>
          </a:xfrm>
        </p:grpSpPr>
        <p:sp>
          <p:nvSpPr>
            <p:cNvPr id="509960" name="Line 8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9961" name="Text Box 9"/>
            <p:cNvSpPr txBox="1">
              <a:spLocks noChangeArrowheads="1"/>
            </p:cNvSpPr>
            <p:nvPr/>
          </p:nvSpPr>
          <p:spPr bwMode="auto">
            <a:xfrm rot="162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Arial" pitchFamily="34" charset="0"/>
                </a:rPr>
                <a:t>detector</a:t>
              </a:r>
            </a:p>
          </p:txBody>
        </p:sp>
      </p:grp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x-ray beam</a:t>
            </a:r>
          </a:p>
        </p:txBody>
      </p:sp>
      <p:grpSp>
        <p:nvGrpSpPr>
          <p:cNvPr id="509963" name="Group 11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-960" y="2136"/>
            <a:chExt cx="3072" cy="192"/>
          </a:xfrm>
        </p:grpSpPr>
        <p:sp>
          <p:nvSpPr>
            <p:cNvPr id="509964" name="Freeform 12"/>
            <p:cNvSpPr>
              <a:spLocks/>
            </p:cNvSpPr>
            <p:nvPr/>
          </p:nvSpPr>
          <p:spPr bwMode="auto">
            <a:xfrm>
              <a:off x="-960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9965" name="Freeform 13"/>
            <p:cNvSpPr>
              <a:spLocks/>
            </p:cNvSpPr>
            <p:nvPr/>
          </p:nvSpPr>
          <p:spPr bwMode="auto">
            <a:xfrm>
              <a:off x="-576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9966" name="Freeform 14"/>
            <p:cNvSpPr>
              <a:spLocks/>
            </p:cNvSpPr>
            <p:nvPr/>
          </p:nvSpPr>
          <p:spPr bwMode="auto">
            <a:xfrm>
              <a:off x="-192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9967" name="Freeform 15"/>
            <p:cNvSpPr>
              <a:spLocks/>
            </p:cNvSpPr>
            <p:nvPr/>
          </p:nvSpPr>
          <p:spPr bwMode="auto">
            <a:xfrm>
              <a:off x="192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9968" name="Freeform 16"/>
            <p:cNvSpPr>
              <a:spLocks/>
            </p:cNvSpPr>
            <p:nvPr/>
          </p:nvSpPr>
          <p:spPr bwMode="auto">
            <a:xfrm>
              <a:off x="576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9969" name="Freeform 17"/>
            <p:cNvSpPr>
              <a:spLocks/>
            </p:cNvSpPr>
            <p:nvPr/>
          </p:nvSpPr>
          <p:spPr bwMode="auto">
            <a:xfrm>
              <a:off x="960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9970" name="Freeform 18"/>
            <p:cNvSpPr>
              <a:spLocks/>
            </p:cNvSpPr>
            <p:nvPr/>
          </p:nvSpPr>
          <p:spPr bwMode="auto">
            <a:xfrm>
              <a:off x="1344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9971" name="Freeform 19"/>
            <p:cNvSpPr>
              <a:spLocks/>
            </p:cNvSpPr>
            <p:nvPr/>
          </p:nvSpPr>
          <p:spPr bwMode="auto">
            <a:xfrm>
              <a:off x="1728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09972" name="Rectangle 2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scattering</a:t>
            </a:r>
          </a:p>
        </p:txBody>
      </p:sp>
      <p:sp>
        <p:nvSpPr>
          <p:cNvPr id="509973" name="Oval 21"/>
          <p:cNvSpPr>
            <a:spLocks noChangeArrowheads="1"/>
          </p:cNvSpPr>
          <p:nvPr/>
        </p:nvSpPr>
        <p:spPr bwMode="auto">
          <a:xfrm>
            <a:off x="3324225" y="3502025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9974" name="Oval 22"/>
          <p:cNvSpPr>
            <a:spLocks noChangeArrowheads="1"/>
          </p:cNvSpPr>
          <p:nvPr/>
        </p:nvSpPr>
        <p:spPr bwMode="auto">
          <a:xfrm>
            <a:off x="2892425" y="3121025"/>
            <a:ext cx="914400" cy="9144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9975" name="Oval 23"/>
          <p:cNvSpPr>
            <a:spLocks noChangeArrowheads="1"/>
          </p:cNvSpPr>
          <p:nvPr/>
        </p:nvSpPr>
        <p:spPr bwMode="auto">
          <a:xfrm>
            <a:off x="2284413" y="2513013"/>
            <a:ext cx="2130425" cy="2130425"/>
          </a:xfrm>
          <a:prstGeom prst="ellipse">
            <a:avLst/>
          </a:prstGeom>
          <a:noFill/>
          <a:ln w="254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9976" name="Oval 24"/>
          <p:cNvSpPr>
            <a:spLocks noChangeArrowheads="1"/>
          </p:cNvSpPr>
          <p:nvPr/>
        </p:nvSpPr>
        <p:spPr bwMode="auto">
          <a:xfrm>
            <a:off x="1676400" y="1905000"/>
            <a:ext cx="3344863" cy="3344863"/>
          </a:xfrm>
          <a:prstGeom prst="ellips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09977" name="Group 25"/>
          <p:cNvGrpSpPr>
            <a:grpSpLocks/>
          </p:cNvGrpSpPr>
          <p:nvPr/>
        </p:nvGrpSpPr>
        <p:grpSpPr bwMode="auto">
          <a:xfrm>
            <a:off x="-1524000" y="3060700"/>
            <a:ext cx="6545263" cy="3344863"/>
            <a:chOff x="-960" y="1928"/>
            <a:chExt cx="4123" cy="2107"/>
          </a:xfrm>
        </p:grpSpPr>
        <p:grpSp>
          <p:nvGrpSpPr>
            <p:cNvPr id="509978" name="Group 26"/>
            <p:cNvGrpSpPr>
              <a:grpSpLocks/>
            </p:cNvGrpSpPr>
            <p:nvPr/>
          </p:nvGrpSpPr>
          <p:grpSpPr bwMode="auto">
            <a:xfrm>
              <a:off x="-960" y="2904"/>
              <a:ext cx="3072" cy="192"/>
              <a:chOff x="288" y="3936"/>
              <a:chExt cx="3072" cy="192"/>
            </a:xfrm>
          </p:grpSpPr>
          <p:sp>
            <p:nvSpPr>
              <p:cNvPr id="509979" name="Freeform 27"/>
              <p:cNvSpPr>
                <a:spLocks/>
              </p:cNvSpPr>
              <p:nvPr/>
            </p:nvSpPr>
            <p:spPr bwMode="auto">
              <a:xfrm>
                <a:off x="28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80" name="Freeform 28"/>
              <p:cNvSpPr>
                <a:spLocks/>
              </p:cNvSpPr>
              <p:nvPr/>
            </p:nvSpPr>
            <p:spPr bwMode="auto">
              <a:xfrm>
                <a:off x="67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81" name="Freeform 29"/>
              <p:cNvSpPr>
                <a:spLocks/>
              </p:cNvSpPr>
              <p:nvPr/>
            </p:nvSpPr>
            <p:spPr bwMode="auto">
              <a:xfrm>
                <a:off x="105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82" name="Freeform 30"/>
              <p:cNvSpPr>
                <a:spLocks/>
              </p:cNvSpPr>
              <p:nvPr/>
            </p:nvSpPr>
            <p:spPr bwMode="auto">
              <a:xfrm>
                <a:off x="1440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83" name="Freeform 31"/>
              <p:cNvSpPr>
                <a:spLocks/>
              </p:cNvSpPr>
              <p:nvPr/>
            </p:nvSpPr>
            <p:spPr bwMode="auto">
              <a:xfrm>
                <a:off x="1824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84" name="Freeform 32"/>
              <p:cNvSpPr>
                <a:spLocks/>
              </p:cNvSpPr>
              <p:nvPr/>
            </p:nvSpPr>
            <p:spPr bwMode="auto">
              <a:xfrm>
                <a:off x="220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85" name="Freeform 33"/>
              <p:cNvSpPr>
                <a:spLocks/>
              </p:cNvSpPr>
              <p:nvPr/>
            </p:nvSpPr>
            <p:spPr bwMode="auto">
              <a:xfrm>
                <a:off x="259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86" name="Freeform 34"/>
              <p:cNvSpPr>
                <a:spLocks/>
              </p:cNvSpPr>
              <p:nvPr/>
            </p:nvSpPr>
            <p:spPr bwMode="auto">
              <a:xfrm>
                <a:off x="297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09987" name="Oval 35"/>
            <p:cNvSpPr>
              <a:spLocks noChangeArrowheads="1"/>
            </p:cNvSpPr>
            <p:nvPr/>
          </p:nvSpPr>
          <p:spPr bwMode="auto">
            <a:xfrm>
              <a:off x="2064" y="2928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09988" name="Group 36"/>
            <p:cNvGrpSpPr>
              <a:grpSpLocks/>
            </p:cNvGrpSpPr>
            <p:nvPr/>
          </p:nvGrpSpPr>
          <p:grpSpPr bwMode="auto">
            <a:xfrm>
              <a:off x="1056" y="1928"/>
              <a:ext cx="2107" cy="2107"/>
              <a:chOff x="1056" y="1200"/>
              <a:chExt cx="2107" cy="2107"/>
            </a:xfrm>
          </p:grpSpPr>
          <p:sp>
            <p:nvSpPr>
              <p:cNvPr id="509989" name="Oval 37"/>
              <p:cNvSpPr>
                <a:spLocks noChangeArrowheads="1"/>
              </p:cNvSpPr>
              <p:nvPr/>
            </p:nvSpPr>
            <p:spPr bwMode="auto">
              <a:xfrm>
                <a:off x="1822" y="1966"/>
                <a:ext cx="576" cy="576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90" name="Oval 38"/>
              <p:cNvSpPr>
                <a:spLocks noChangeArrowheads="1"/>
              </p:cNvSpPr>
              <p:nvPr/>
            </p:nvSpPr>
            <p:spPr bwMode="auto">
              <a:xfrm>
                <a:off x="1439" y="1583"/>
                <a:ext cx="1342" cy="1342"/>
              </a:xfrm>
              <a:prstGeom prst="ellipse">
                <a:avLst/>
              </a:prstGeom>
              <a:noFill/>
              <a:ln w="25400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9991" name="Oval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2107" cy="2107"/>
              </a:xfrm>
              <a:prstGeom prst="ellipse">
                <a:avLst/>
              </a:prstGeom>
              <a:noFill/>
              <a:ln w="25400">
                <a:solidFill>
                  <a:srgbClr val="CC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58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3.05556E-6 -0.02523 3.05556E-6 -0.04931 -0.00018 -0.04931 C -0.00035 -0.04931 -0.00035 -0.02523 -0.00052 7.40741E-7 C -0.00052 0.02801 -0.00052 0.05602 -0.00087 0.05602 C -0.00104 0.05602 -0.00104 0.02801 -0.00104 7.40741E-7 C -0.00104 -0.02523 -0.00122 -0.04931 -0.00139 -0.04931 C -0.00157 -0.04931 -0.00157 -0.02523 -0.00174 7.40741E-7 C -0.00174 0.02801 -0.00174 0.05602 -0.00191 0.05602 C -0.00209 0.05602 -0.00226 7.40741E-7 -0.00226 0.00023 C -0.00226 -0.02523 -0.00243 -0.04931 -0.00261 -0.04931 C -0.00278 -0.04931 -0.00278 -0.02523 -0.00278 7.40741E-7 C -0.00295 0.02801 -0.00295 0.05602 -0.00313 0.05602 C -0.0033 0.05602 -0.0033 0.02801 -0.00348 7.40741E-7 C -0.00348 -0.02523 -0.00348 -0.04931 -0.00365 -0.04931 C -0.00382 -0.04931 -0.004 -0.02523 -0.004 7.40741E-7 C -0.004 0.02801 -0.00417 0.05602 -0.00434 0.05602 C -0.00452 0.05602 -0.00452 0.02801 -0.00469 7.40741E-7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509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73" grpId="0" animBg="1"/>
      <p:bldP spid="509974" grpId="0" animBg="1"/>
      <p:bldP spid="509975" grpId="0" animBg="1"/>
      <p:bldP spid="5099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detector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x-ray beam</a:t>
            </a:r>
          </a:p>
        </p:txBody>
      </p:sp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100388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9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90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91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92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93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94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95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360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100380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1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2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3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4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5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6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7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61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anomalous scattering</a:t>
            </a:r>
          </a:p>
        </p:txBody>
      </p:sp>
      <p:sp>
        <p:nvSpPr>
          <p:cNvPr id="100362" name="Oval 26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3" name="Freeform 27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Freeform 28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5" name="Freeform 29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Freeform 30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Freeform 31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Freeform 32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9" name="Freeform 33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Freeform 34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1" name="Freeform 35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2" name="Freeform 36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3" name="Freeform 37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Freeform 38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5" name="Freeform 39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6" name="Freeform 40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7" name="Freeform 41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8" name="Freeform 42"/>
          <p:cNvSpPr>
            <a:spLocks/>
          </p:cNvSpPr>
          <p:nvPr/>
        </p:nvSpPr>
        <p:spPr bwMode="auto">
          <a:xfrm>
            <a:off x="6997700" y="1368425"/>
            <a:ext cx="627063" cy="1295400"/>
          </a:xfrm>
          <a:custGeom>
            <a:avLst/>
            <a:gdLst>
              <a:gd name="T0" fmla="*/ 23813 w 395"/>
              <a:gd name="T1" fmla="*/ 0 h 816"/>
              <a:gd name="T2" fmla="*/ 23813 w 395"/>
              <a:gd name="T3" fmla="*/ 228600 h 816"/>
              <a:gd name="T4" fmla="*/ 15875 w 395"/>
              <a:gd name="T5" fmla="*/ 390525 h 816"/>
              <a:gd name="T6" fmla="*/ 120650 w 395"/>
              <a:gd name="T7" fmla="*/ 476250 h 816"/>
              <a:gd name="T8" fmla="*/ 625475 w 395"/>
              <a:gd name="T9" fmla="*/ 533400 h 816"/>
              <a:gd name="T10" fmla="*/ 133350 w 395"/>
              <a:gd name="T11" fmla="*/ 650875 h 816"/>
              <a:gd name="T12" fmla="*/ 28575 w 395"/>
              <a:gd name="T13" fmla="*/ 714375 h 816"/>
              <a:gd name="T14" fmla="*/ 23813 w 395"/>
              <a:gd name="T15" fmla="*/ 838200 h 816"/>
              <a:gd name="T16" fmla="*/ 23813 w 395"/>
              <a:gd name="T17" fmla="*/ 1066800 h 816"/>
              <a:gd name="T18" fmla="*/ 23813 w 395"/>
              <a:gd name="T19" fmla="*/ 129540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5" h="816">
                <a:moveTo>
                  <a:pt x="15" y="0"/>
                </a:moveTo>
                <a:cubicBezTo>
                  <a:pt x="15" y="24"/>
                  <a:pt x="16" y="103"/>
                  <a:pt x="15" y="144"/>
                </a:cubicBezTo>
                <a:cubicBezTo>
                  <a:pt x="14" y="185"/>
                  <a:pt x="0" y="220"/>
                  <a:pt x="10" y="246"/>
                </a:cubicBezTo>
                <a:cubicBezTo>
                  <a:pt x="20" y="272"/>
                  <a:pt x="12" y="285"/>
                  <a:pt x="76" y="300"/>
                </a:cubicBezTo>
                <a:cubicBezTo>
                  <a:pt x="140" y="315"/>
                  <a:pt x="393" y="318"/>
                  <a:pt x="394" y="336"/>
                </a:cubicBezTo>
                <a:cubicBezTo>
                  <a:pt x="395" y="354"/>
                  <a:pt x="147" y="391"/>
                  <a:pt x="84" y="410"/>
                </a:cubicBezTo>
                <a:cubicBezTo>
                  <a:pt x="21" y="429"/>
                  <a:pt x="29" y="430"/>
                  <a:pt x="18" y="450"/>
                </a:cubicBezTo>
                <a:cubicBezTo>
                  <a:pt x="7" y="470"/>
                  <a:pt x="16" y="491"/>
                  <a:pt x="15" y="528"/>
                </a:cubicBezTo>
                <a:cubicBezTo>
                  <a:pt x="14" y="565"/>
                  <a:pt x="15" y="624"/>
                  <a:pt x="15" y="672"/>
                </a:cubicBezTo>
                <a:cubicBezTo>
                  <a:pt x="15" y="720"/>
                  <a:pt x="15" y="792"/>
                  <a:pt x="15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9" name="Oval 43"/>
          <p:cNvSpPr>
            <a:spLocks noChangeArrowheads="1"/>
          </p:cNvSpPr>
          <p:nvPr/>
        </p:nvSpPr>
        <p:spPr bwMode="auto">
          <a:xfrm>
            <a:off x="3249613" y="4602163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detector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x-ray beam</a:t>
            </a: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101414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6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7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8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9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20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21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384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101406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7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8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9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0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1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2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3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5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anomalous scattering</a:t>
            </a:r>
          </a:p>
        </p:txBody>
      </p:sp>
      <p:sp>
        <p:nvSpPr>
          <p:cNvPr id="101386" name="Oval 26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87" name="Oval 27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1388" name="Group 28"/>
          <p:cNvGrpSpPr>
            <a:grpSpLocks/>
          </p:cNvGrpSpPr>
          <p:nvPr/>
        </p:nvGrpSpPr>
        <p:grpSpPr bwMode="auto">
          <a:xfrm>
            <a:off x="3241675" y="1903413"/>
            <a:ext cx="3751263" cy="2732087"/>
            <a:chOff x="2082" y="1183"/>
            <a:chExt cx="2363" cy="1721"/>
          </a:xfrm>
        </p:grpSpPr>
        <p:sp>
          <p:nvSpPr>
            <p:cNvPr id="101398" name="Freeform 29"/>
            <p:cNvSpPr>
              <a:spLocks/>
            </p:cNvSpPr>
            <p:nvPr/>
          </p:nvSpPr>
          <p:spPr bwMode="auto">
            <a:xfrm rot="-2169491">
              <a:off x="2082" y="2712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9" name="Freeform 30"/>
            <p:cNvSpPr>
              <a:spLocks/>
            </p:cNvSpPr>
            <p:nvPr/>
          </p:nvSpPr>
          <p:spPr bwMode="auto">
            <a:xfrm rot="-2169491">
              <a:off x="2392" y="248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0" name="Freeform 31"/>
            <p:cNvSpPr>
              <a:spLocks/>
            </p:cNvSpPr>
            <p:nvPr/>
          </p:nvSpPr>
          <p:spPr bwMode="auto">
            <a:xfrm rot="-2169491">
              <a:off x="2702" y="2259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1" name="Freeform 32"/>
            <p:cNvSpPr>
              <a:spLocks/>
            </p:cNvSpPr>
            <p:nvPr/>
          </p:nvSpPr>
          <p:spPr bwMode="auto">
            <a:xfrm rot="-2169491">
              <a:off x="3012" y="2033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2" name="Freeform 33"/>
            <p:cNvSpPr>
              <a:spLocks/>
            </p:cNvSpPr>
            <p:nvPr/>
          </p:nvSpPr>
          <p:spPr bwMode="auto">
            <a:xfrm rot="-2169491">
              <a:off x="3323" y="180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3" name="Freeform 34"/>
            <p:cNvSpPr>
              <a:spLocks/>
            </p:cNvSpPr>
            <p:nvPr/>
          </p:nvSpPr>
          <p:spPr bwMode="auto">
            <a:xfrm rot="-2169491">
              <a:off x="3633" y="1580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4" name="Freeform 35"/>
            <p:cNvSpPr>
              <a:spLocks/>
            </p:cNvSpPr>
            <p:nvPr/>
          </p:nvSpPr>
          <p:spPr bwMode="auto">
            <a:xfrm rot="-2169491">
              <a:off x="3943" y="1353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5" name="Freeform 36"/>
            <p:cNvSpPr>
              <a:spLocks/>
            </p:cNvSpPr>
            <p:nvPr/>
          </p:nvSpPr>
          <p:spPr bwMode="auto">
            <a:xfrm>
              <a:off x="4285" y="1183"/>
              <a:ext cx="160" cy="153"/>
            </a:xfrm>
            <a:custGeom>
              <a:avLst/>
              <a:gdLst>
                <a:gd name="T0" fmla="*/ 4 w 160"/>
                <a:gd name="T1" fmla="*/ 153 h 153"/>
                <a:gd name="T2" fmla="*/ 25 w 160"/>
                <a:gd name="T3" fmla="*/ 19 h 153"/>
                <a:gd name="T4" fmla="*/ 160 w 160"/>
                <a:gd name="T5" fmla="*/ 40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153">
                  <a:moveTo>
                    <a:pt x="4" y="153"/>
                  </a:moveTo>
                  <a:cubicBezTo>
                    <a:pt x="2" y="95"/>
                    <a:pt x="0" y="38"/>
                    <a:pt x="25" y="19"/>
                  </a:cubicBezTo>
                  <a:cubicBezTo>
                    <a:pt x="51" y="0"/>
                    <a:pt x="138" y="37"/>
                    <a:pt x="160" y="40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9" name="Freeform 37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0" name="Freeform 38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1" name="Freeform 39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2" name="Freeform 40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3" name="Freeform 41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4" name="Freeform 42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5" name="Freeform 43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6" name="Freeform 44"/>
          <p:cNvSpPr>
            <a:spLocks/>
          </p:cNvSpPr>
          <p:nvPr/>
        </p:nvSpPr>
        <p:spPr bwMode="auto">
          <a:xfrm>
            <a:off x="6967538" y="1371600"/>
            <a:ext cx="858837" cy="1295400"/>
          </a:xfrm>
          <a:custGeom>
            <a:avLst/>
            <a:gdLst>
              <a:gd name="T0" fmla="*/ 50800 w 541"/>
              <a:gd name="T1" fmla="*/ 0 h 816"/>
              <a:gd name="T2" fmla="*/ 50800 w 541"/>
              <a:gd name="T3" fmla="*/ 228600 h 816"/>
              <a:gd name="T4" fmla="*/ 42862 w 541"/>
              <a:gd name="T5" fmla="*/ 338138 h 816"/>
              <a:gd name="T6" fmla="*/ 49212 w 541"/>
              <a:gd name="T7" fmla="*/ 428625 h 816"/>
              <a:gd name="T8" fmla="*/ 147637 w 541"/>
              <a:gd name="T9" fmla="*/ 466725 h 816"/>
              <a:gd name="T10" fmla="*/ 857250 w 541"/>
              <a:gd name="T11" fmla="*/ 533400 h 816"/>
              <a:gd name="T12" fmla="*/ 134937 w 541"/>
              <a:gd name="T13" fmla="*/ 654050 h 816"/>
              <a:gd name="T14" fmla="*/ 49212 w 541"/>
              <a:gd name="T15" fmla="*/ 758825 h 816"/>
              <a:gd name="T16" fmla="*/ 50800 w 541"/>
              <a:gd name="T17" fmla="*/ 838200 h 816"/>
              <a:gd name="T18" fmla="*/ 50800 w 541"/>
              <a:gd name="T19" fmla="*/ 1066800 h 816"/>
              <a:gd name="T20" fmla="*/ 50800 w 541"/>
              <a:gd name="T21" fmla="*/ 1295400 h 8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1" h="816">
                <a:moveTo>
                  <a:pt x="32" y="0"/>
                </a:moveTo>
                <a:cubicBezTo>
                  <a:pt x="32" y="24"/>
                  <a:pt x="33" y="109"/>
                  <a:pt x="32" y="144"/>
                </a:cubicBezTo>
                <a:cubicBezTo>
                  <a:pt x="31" y="179"/>
                  <a:pt x="27" y="192"/>
                  <a:pt x="27" y="213"/>
                </a:cubicBezTo>
                <a:cubicBezTo>
                  <a:pt x="27" y="234"/>
                  <a:pt x="20" y="257"/>
                  <a:pt x="31" y="270"/>
                </a:cubicBezTo>
                <a:cubicBezTo>
                  <a:pt x="42" y="283"/>
                  <a:pt x="8" y="283"/>
                  <a:pt x="93" y="294"/>
                </a:cubicBezTo>
                <a:cubicBezTo>
                  <a:pt x="178" y="305"/>
                  <a:pt x="541" y="316"/>
                  <a:pt x="540" y="336"/>
                </a:cubicBezTo>
                <a:cubicBezTo>
                  <a:pt x="539" y="356"/>
                  <a:pt x="170" y="388"/>
                  <a:pt x="85" y="412"/>
                </a:cubicBezTo>
                <a:cubicBezTo>
                  <a:pt x="0" y="436"/>
                  <a:pt x="40" y="459"/>
                  <a:pt x="31" y="478"/>
                </a:cubicBezTo>
                <a:cubicBezTo>
                  <a:pt x="22" y="497"/>
                  <a:pt x="32" y="496"/>
                  <a:pt x="32" y="528"/>
                </a:cubicBezTo>
                <a:cubicBezTo>
                  <a:pt x="32" y="560"/>
                  <a:pt x="32" y="624"/>
                  <a:pt x="32" y="672"/>
                </a:cubicBezTo>
                <a:cubicBezTo>
                  <a:pt x="32" y="720"/>
                  <a:pt x="32" y="792"/>
                  <a:pt x="32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7" name="Oval 45"/>
          <p:cNvSpPr>
            <a:spLocks noChangeArrowheads="1"/>
          </p:cNvSpPr>
          <p:nvPr/>
        </p:nvSpPr>
        <p:spPr bwMode="auto">
          <a:xfrm>
            <a:off x="3249613" y="4602163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513221"/>
              </p:ext>
            </p:extLst>
          </p:nvPr>
        </p:nvGraphicFramePr>
        <p:xfrm>
          <a:off x="419100" y="49213"/>
          <a:ext cx="8547100" cy="68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5" name="Chart" r:id="rId3" imgW="6096075" imgH="4857725" progId="MSGraph.Chart.8">
                  <p:embed followColorScheme="full"/>
                </p:oleObj>
              </mc:Choice>
              <mc:Fallback>
                <p:oleObj name="Chart" r:id="rId3" imgW="6096075" imgH="48577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9213"/>
                        <a:ext cx="8547100" cy="680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38" name="Rectangle 14"/>
          <p:cNvSpPr>
            <a:spLocks noChangeArrowheads="1"/>
          </p:cNvSpPr>
          <p:nvPr/>
        </p:nvSpPr>
        <p:spPr bwMode="auto">
          <a:xfrm>
            <a:off x="0" y="6491288"/>
            <a:ext cx="483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Holton, J. M. (2007) </a:t>
            </a:r>
            <a:r>
              <a:rPr lang="en-US" altLang="en-US" i="1">
                <a:solidFill>
                  <a:srgbClr val="000000"/>
                </a:solidFill>
                <a:latin typeface="Arial" pitchFamily="34" charset="0"/>
              </a:rPr>
              <a:t>J. Synch. Rad.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 pitchFamily="34" charset="0"/>
              </a:rPr>
              <a:t>14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, 51-72.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13760" y="853440"/>
            <a:ext cx="10160" cy="487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917543" y="2452914"/>
            <a:ext cx="268514" cy="370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48114" y="232228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4-wavelength </a:t>
            </a:r>
            <a:r>
              <a:rPr lang="en-US" sz="3600" b="1" dirty="0" smtClean="0"/>
              <a:t>MAD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89760" y="4328160"/>
            <a:ext cx="34834" cy="5500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21280" y="3078480"/>
            <a:ext cx="599440" cy="71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66080" y="3403600"/>
            <a:ext cx="118872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f”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53633"/>
              </p:ext>
            </p:extLst>
          </p:nvPr>
        </p:nvGraphicFramePr>
        <p:xfrm>
          <a:off x="419100" y="49213"/>
          <a:ext cx="8547100" cy="68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8" name="Chart" r:id="rId3" imgW="6096075" imgH="4857725" progId="MSGraph.Chart.8">
                  <p:embed followColorScheme="full"/>
                </p:oleObj>
              </mc:Choice>
              <mc:Fallback>
                <p:oleObj name="Chart" r:id="rId3" imgW="6096075" imgH="48577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9213"/>
                        <a:ext cx="8547100" cy="680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38" name="Rectangle 14"/>
          <p:cNvSpPr>
            <a:spLocks noChangeArrowheads="1"/>
          </p:cNvSpPr>
          <p:nvPr/>
        </p:nvSpPr>
        <p:spPr bwMode="auto">
          <a:xfrm>
            <a:off x="0" y="6491288"/>
            <a:ext cx="483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Holton, J. M. (2007) </a:t>
            </a:r>
            <a:r>
              <a:rPr lang="en-US" altLang="en-US" i="1">
                <a:solidFill>
                  <a:srgbClr val="000000"/>
                </a:solidFill>
                <a:latin typeface="Arial" pitchFamily="34" charset="0"/>
              </a:rPr>
              <a:t>J. Synch. Rad.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 pitchFamily="34" charset="0"/>
              </a:rPr>
              <a:t>14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, 51-72.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13760" y="853440"/>
            <a:ext cx="10160" cy="487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917543" y="2452914"/>
            <a:ext cx="268514" cy="370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48114" y="232228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3-wavelength </a:t>
            </a:r>
            <a:r>
              <a:rPr lang="en-US" sz="3600" b="1" dirty="0" smtClean="0"/>
              <a:t>MAD</a:t>
            </a:r>
            <a:endParaRPr lang="en-US" sz="36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1280" y="3078480"/>
            <a:ext cx="599440" cy="71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66080" y="3403600"/>
            <a:ext cx="118872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f”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10988"/>
              </p:ext>
            </p:extLst>
          </p:nvPr>
        </p:nvGraphicFramePr>
        <p:xfrm>
          <a:off x="419100" y="49213"/>
          <a:ext cx="8547100" cy="68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2" name="Chart" r:id="rId3" imgW="6096075" imgH="4857725" progId="MSGraph.Chart.8">
                  <p:embed followColorScheme="full"/>
                </p:oleObj>
              </mc:Choice>
              <mc:Fallback>
                <p:oleObj name="Chart" r:id="rId3" imgW="6096075" imgH="48577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9213"/>
                        <a:ext cx="8547100" cy="680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38" name="Rectangle 14"/>
          <p:cNvSpPr>
            <a:spLocks noChangeArrowheads="1"/>
          </p:cNvSpPr>
          <p:nvPr/>
        </p:nvSpPr>
        <p:spPr bwMode="auto">
          <a:xfrm>
            <a:off x="0" y="6491288"/>
            <a:ext cx="483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Holton, J. M. (2007) </a:t>
            </a:r>
            <a:r>
              <a:rPr lang="en-US" altLang="en-US" i="1">
                <a:solidFill>
                  <a:srgbClr val="000000"/>
                </a:solidFill>
                <a:latin typeface="Arial" pitchFamily="34" charset="0"/>
              </a:rPr>
              <a:t>J. Synch. Rad.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 pitchFamily="34" charset="0"/>
              </a:rPr>
              <a:t>14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, 51-72.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5429" y="1161143"/>
            <a:ext cx="391885" cy="2322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917543" y="2452914"/>
            <a:ext cx="268514" cy="370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48114" y="232228"/>
            <a:ext cx="4920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Two-wavelength MAD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5466080" y="3403600"/>
            <a:ext cx="118872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f”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670167"/>
              </p:ext>
            </p:extLst>
          </p:nvPr>
        </p:nvGraphicFramePr>
        <p:xfrm>
          <a:off x="419100" y="49213"/>
          <a:ext cx="8547100" cy="68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1" name="Chart" r:id="rId3" imgW="6096075" imgH="4857725" progId="MSGraph.Chart.8">
                  <p:embed followColorScheme="full"/>
                </p:oleObj>
              </mc:Choice>
              <mc:Fallback>
                <p:oleObj name="Chart" r:id="rId3" imgW="6096075" imgH="48577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9213"/>
                        <a:ext cx="8547100" cy="680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3579187" y="1538868"/>
            <a:ext cx="357193" cy="311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53629" y="4293220"/>
            <a:ext cx="368167" cy="3363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72582" y="176471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Is it element X ?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466080" y="3403600"/>
            <a:ext cx="118872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f”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Suggested anomalous protocol:</a:t>
            </a:r>
          </a:p>
        </p:txBody>
      </p:sp>
      <p:sp>
        <p:nvSpPr>
          <p:cNvPr id="289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17988"/>
            <a:ext cx="7772400" cy="20748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3600" smtClean="0">
                <a:cs typeface="Arial" pitchFamily="34" charset="0"/>
              </a:rPr>
              <a:t>2 wavelengths are better than 1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600" smtClean="0">
                <a:cs typeface="Arial" pitchFamily="34" charset="0"/>
              </a:rPr>
              <a:t>	- (peak + inf)/2, and remote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600" smtClean="0">
                <a:cs typeface="Arial" pitchFamily="34" charset="0"/>
              </a:rPr>
              <a:t>MAD, not M-SAD!</a:t>
            </a:r>
          </a:p>
        </p:txBody>
      </p:sp>
      <p:sp>
        <p:nvSpPr>
          <p:cNvPr id="2892804" name="Rectangle 4"/>
          <p:cNvSpPr>
            <a:spLocks noChangeArrowheads="1"/>
          </p:cNvSpPr>
          <p:nvPr/>
        </p:nvSpPr>
        <p:spPr bwMode="auto">
          <a:xfrm>
            <a:off x="2668588" y="1627188"/>
            <a:ext cx="38068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</a:rPr>
              <a:t>360° in &lt; 5 MGy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</a:rPr>
              <a:t>move detector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</a:rPr>
              <a:t>4X exposure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</a:rPr>
              <a:t>goto 2</a:t>
            </a:r>
          </a:p>
        </p:txBody>
      </p:sp>
      <p:sp>
        <p:nvSpPr>
          <p:cNvPr id="2892805" name="Freeform 5"/>
          <p:cNvSpPr>
            <a:spLocks/>
          </p:cNvSpPr>
          <p:nvPr/>
        </p:nvSpPr>
        <p:spPr bwMode="auto">
          <a:xfrm>
            <a:off x="1644650" y="2335213"/>
            <a:ext cx="620713" cy="1068387"/>
          </a:xfrm>
          <a:custGeom>
            <a:avLst/>
            <a:gdLst>
              <a:gd name="T0" fmla="*/ 2147483647 w 391"/>
              <a:gd name="T1" fmla="*/ 2147483647 h 673"/>
              <a:gd name="T2" fmla="*/ 2147483647 w 391"/>
              <a:gd name="T3" fmla="*/ 2147483647 h 673"/>
              <a:gd name="T4" fmla="*/ 2147483647 w 391"/>
              <a:gd name="T5" fmla="*/ 2147483647 h 673"/>
              <a:gd name="T6" fmla="*/ 2147483647 w 391"/>
              <a:gd name="T7" fmla="*/ 2147483647 h 673"/>
              <a:gd name="T8" fmla="*/ 2147483647 w 391"/>
              <a:gd name="T9" fmla="*/ 0 h 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1" h="673">
                <a:moveTo>
                  <a:pt x="391" y="673"/>
                </a:moveTo>
                <a:cubicBezTo>
                  <a:pt x="341" y="658"/>
                  <a:pt x="154" y="643"/>
                  <a:pt x="89" y="585"/>
                </a:cubicBezTo>
                <a:cubicBezTo>
                  <a:pt x="24" y="527"/>
                  <a:pt x="2" y="415"/>
                  <a:pt x="1" y="328"/>
                </a:cubicBezTo>
                <a:cubicBezTo>
                  <a:pt x="0" y="241"/>
                  <a:pt x="24" y="117"/>
                  <a:pt x="81" y="62"/>
                </a:cubicBezTo>
                <a:cubicBezTo>
                  <a:pt x="138" y="7"/>
                  <a:pt x="291" y="13"/>
                  <a:pt x="346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1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9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28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78974"/>
              </p:ext>
            </p:extLst>
          </p:nvPr>
        </p:nvGraphicFramePr>
        <p:xfrm>
          <a:off x="254000" y="936625"/>
          <a:ext cx="8709025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6" name="Chart" r:id="rId3" imgW="7115101" imgH="4629091" progId="MSGraph.Chart.8">
                  <p:embed followColorScheme="full"/>
                </p:oleObj>
              </mc:Choice>
              <mc:Fallback>
                <p:oleObj name="Chart" r:id="rId3" imgW="7115101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936625"/>
                        <a:ext cx="8709025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047827" y="6057900"/>
            <a:ext cx="5184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Required signal-to-noise (I/</a:t>
            </a:r>
            <a:r>
              <a:rPr lang="el-GR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σ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45663" y="3030866"/>
            <a:ext cx="4160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Solve-able proteins (%)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712" y="228600"/>
            <a:ext cx="8575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Phasing from native elements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7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photons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948738"/>
            <a:ext cx="7963458" cy="1678382"/>
          </a:xfrm>
        </p:spPr>
        <p:txBody>
          <a:bodyPr/>
          <a:lstStyle/>
          <a:p>
            <a:pPr marL="0" indent="0">
              <a:buNone/>
            </a:pPr>
            <a:r>
              <a:rPr lang="el-GR" sz="6000" dirty="0" smtClean="0"/>
              <a:t>σ</a:t>
            </a:r>
            <a:r>
              <a:rPr lang="en-US" sz="6000" dirty="0" smtClean="0"/>
              <a:t>(</a:t>
            </a:r>
            <a:r>
              <a:rPr lang="en-US" sz="6000" dirty="0" err="1" smtClean="0"/>
              <a:t>N</a:t>
            </a:r>
            <a:r>
              <a:rPr lang="en-US" sz="6000" baseline="-25000" dirty="0" err="1" smtClean="0"/>
              <a:t>photons</a:t>
            </a:r>
            <a:r>
              <a:rPr lang="en-US" sz="6000" dirty="0" smtClean="0"/>
              <a:t>) &gt;= √</a:t>
            </a:r>
            <a:r>
              <a:rPr lang="en-US" sz="6000" dirty="0" err="1" smtClean="0"/>
              <a:t>N</a:t>
            </a:r>
            <a:r>
              <a:rPr lang="en-US" sz="6000" baseline="-25000" dirty="0" err="1" smtClean="0"/>
              <a:t>photons</a:t>
            </a:r>
            <a:endParaRPr lang="en-US" sz="6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00886" y="2067436"/>
            <a:ext cx="24561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62000" y="4125195"/>
            <a:ext cx="8280399" cy="2222205"/>
            <a:chOff x="762000" y="4125195"/>
            <a:chExt cx="8280399" cy="222220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166068" y="4201036"/>
              <a:ext cx="24234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762000" y="4125195"/>
              <a:ext cx="8280399" cy="2222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6000" b="1" kern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I/</a:t>
              </a:r>
              <a:r>
                <a:rPr lang="el-GR" sz="6000" kern="0" dirty="0" smtClean="0">
                  <a:latin typeface="+mj-lt"/>
                  <a:cs typeface="Courier New" panose="02070309020205020404" pitchFamily="49" charset="0"/>
                </a:rPr>
                <a:t>σ</a:t>
              </a:r>
              <a:r>
                <a:rPr lang="en-US" sz="6000" kern="0" dirty="0" smtClean="0">
                  <a:latin typeface="+mj-lt"/>
                  <a:cs typeface="Courier New" panose="02070309020205020404" pitchFamily="49" charset="0"/>
                </a:rPr>
                <a:t>(</a:t>
              </a:r>
              <a:r>
                <a:rPr lang="en-US" sz="6000" b="1" kern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6000" kern="0" dirty="0" smtClean="0">
                  <a:latin typeface="+mj-lt"/>
                  <a:cs typeface="Courier New" panose="02070309020205020404" pitchFamily="49" charset="0"/>
                </a:rPr>
                <a:t>)</a:t>
              </a:r>
              <a:r>
                <a:rPr lang="en-US" sz="6000" b="1" kern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6000" kern="0" dirty="0" smtClean="0"/>
                <a:t>&lt;= √</a:t>
              </a:r>
              <a:r>
                <a:rPr lang="en-US" sz="6000" kern="0" dirty="0" err="1" smtClean="0"/>
                <a:t>N</a:t>
              </a:r>
              <a:r>
                <a:rPr lang="en-US" sz="6000" kern="0" baseline="-25000" dirty="0" err="1" smtClean="0"/>
                <a:t>photons</a:t>
              </a:r>
              <a:endParaRPr lang="en-US" sz="6000" kern="0" dirty="0" smtClean="0"/>
            </a:p>
            <a:p>
              <a:pPr marL="0" indent="0">
                <a:buFontTx/>
                <a:buNone/>
              </a:pPr>
              <a:endParaRPr lang="en-US" sz="6000" kern="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040" y="5029200"/>
            <a:ext cx="3659976" cy="1082020"/>
            <a:chOff x="193040" y="5029200"/>
            <a:chExt cx="3659976" cy="1082020"/>
          </a:xfrm>
        </p:grpSpPr>
        <p:sp>
          <p:nvSpPr>
            <p:cNvPr id="13" name="TextBox 12"/>
            <p:cNvSpPr txBox="1"/>
            <p:nvPr/>
          </p:nvSpPr>
          <p:spPr>
            <a:xfrm>
              <a:off x="193040" y="5588000"/>
              <a:ext cx="3659976" cy="523220"/>
            </a:xfrm>
            <a:prstGeom prst="rect">
              <a:avLst/>
            </a:prstGeom>
            <a:noFill/>
            <a:ln>
              <a:solidFill>
                <a:srgbClr val="00B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00"/>
                  </a:solidFill>
                </a:rPr>
                <a:t>Signal-to-noise ratio</a:t>
              </a:r>
              <a:endParaRPr lang="en-US" sz="2800" b="1" dirty="0">
                <a:solidFill>
                  <a:srgbClr val="00B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91360" y="5029200"/>
              <a:ext cx="347277" cy="640080"/>
            </a:xfrm>
            <a:custGeom>
              <a:avLst/>
              <a:gdLst>
                <a:gd name="connsiteX0" fmla="*/ 0 w 347277"/>
                <a:gd name="connsiteY0" fmla="*/ 640080 h 640080"/>
                <a:gd name="connsiteX1" fmla="*/ 345440 w 347277"/>
                <a:gd name="connsiteY1" fmla="*/ 335280 h 640080"/>
                <a:gd name="connsiteX2" fmla="*/ 111760 w 347277"/>
                <a:gd name="connsiteY2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277" h="640080">
                  <a:moveTo>
                    <a:pt x="0" y="640080"/>
                  </a:moveTo>
                  <a:cubicBezTo>
                    <a:pt x="163406" y="541020"/>
                    <a:pt x="326813" y="441960"/>
                    <a:pt x="345440" y="335280"/>
                  </a:cubicBezTo>
                  <a:cubicBezTo>
                    <a:pt x="364067" y="228600"/>
                    <a:pt x="237913" y="114300"/>
                    <a:pt x="111760" y="0"/>
                  </a:cubicBezTo>
                </a:path>
              </a:pathLst>
            </a:custGeom>
            <a:noFill/>
            <a:ln w="38100">
              <a:solidFill>
                <a:srgbClr val="00B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7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Line 2"/>
          <p:cNvSpPr>
            <a:spLocks noChangeShapeType="1"/>
          </p:cNvSpPr>
          <p:nvPr/>
        </p:nvSpPr>
        <p:spPr bwMode="auto">
          <a:xfrm flipV="1">
            <a:off x="2039938" y="2292350"/>
            <a:ext cx="5287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8979" name="Line 3"/>
          <p:cNvSpPr>
            <a:spLocks noChangeShapeType="1"/>
          </p:cNvSpPr>
          <p:nvPr/>
        </p:nvSpPr>
        <p:spPr bwMode="auto">
          <a:xfrm flipV="1">
            <a:off x="3951288" y="2397125"/>
            <a:ext cx="3363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8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Anomalous differences</a:t>
            </a:r>
            <a:endParaRPr lang="en-US" altLang="en-US" sz="2800" dirty="0"/>
          </a:p>
        </p:txBody>
      </p:sp>
      <p:sp>
        <p:nvSpPr>
          <p:cNvPr id="1278981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8982" name="Freeform 6"/>
          <p:cNvSpPr>
            <a:spLocks/>
          </p:cNvSpPr>
          <p:nvPr/>
        </p:nvSpPr>
        <p:spPr bwMode="auto">
          <a:xfrm>
            <a:off x="722313" y="2274888"/>
            <a:ext cx="3124200" cy="4046537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8983" name="Freeform 7"/>
          <p:cNvSpPr>
            <a:spLocks/>
          </p:cNvSpPr>
          <p:nvPr/>
        </p:nvSpPr>
        <p:spPr bwMode="auto">
          <a:xfrm>
            <a:off x="5022850" y="2371725"/>
            <a:ext cx="3124200" cy="3951288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8984" name="Text Box 8"/>
          <p:cNvSpPr txBox="1">
            <a:spLocks noChangeArrowheads="1"/>
          </p:cNvSpPr>
          <p:nvPr/>
        </p:nvSpPr>
        <p:spPr bwMode="auto">
          <a:xfrm>
            <a:off x="6824663" y="2792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I-</a:t>
            </a:r>
          </a:p>
        </p:txBody>
      </p:sp>
      <p:sp>
        <p:nvSpPr>
          <p:cNvPr id="1278985" name="Text Box 9"/>
          <p:cNvSpPr txBox="1">
            <a:spLocks noChangeArrowheads="1"/>
          </p:cNvSpPr>
          <p:nvPr/>
        </p:nvSpPr>
        <p:spPr bwMode="auto">
          <a:xfrm>
            <a:off x="2497138" y="27924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I+</a:t>
            </a:r>
          </a:p>
        </p:txBody>
      </p:sp>
      <p:grpSp>
        <p:nvGrpSpPr>
          <p:cNvPr id="1278986" name="Group 10"/>
          <p:cNvGrpSpPr>
            <a:grpSpLocks/>
          </p:cNvGrpSpPr>
          <p:nvPr/>
        </p:nvGrpSpPr>
        <p:grpSpPr bwMode="auto">
          <a:xfrm>
            <a:off x="7453313" y="2085975"/>
            <a:ext cx="876300" cy="457200"/>
            <a:chOff x="4695" y="1314"/>
            <a:chExt cx="552" cy="288"/>
          </a:xfrm>
        </p:grpSpPr>
        <p:sp>
          <p:nvSpPr>
            <p:cNvPr id="1278987" name="Text Box 11"/>
            <p:cNvSpPr txBox="1">
              <a:spLocks noChangeArrowheads="1"/>
            </p:cNvSpPr>
            <p:nvPr/>
          </p:nvSpPr>
          <p:spPr bwMode="auto">
            <a:xfrm>
              <a:off x="4853" y="1314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smtClean="0">
                  <a:solidFill>
                    <a:srgbClr val="000000"/>
                  </a:solidFill>
                </a:rPr>
                <a:t>3%</a:t>
              </a:r>
            </a:p>
          </p:txBody>
        </p:sp>
        <p:sp>
          <p:nvSpPr>
            <p:cNvPr id="1278988" name="Line 12"/>
            <p:cNvSpPr>
              <a:spLocks noChangeShapeType="1"/>
            </p:cNvSpPr>
            <p:nvPr/>
          </p:nvSpPr>
          <p:spPr bwMode="auto">
            <a:xfrm>
              <a:off x="4695" y="143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78989" name="Line 13"/>
          <p:cNvSpPr>
            <a:spLocks noChangeShapeType="1"/>
          </p:cNvSpPr>
          <p:nvPr/>
        </p:nvSpPr>
        <p:spPr bwMode="auto">
          <a:xfrm flipV="1">
            <a:off x="3697288" y="2347913"/>
            <a:ext cx="0" cy="382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78990" name="Text Box 14"/>
          <p:cNvSpPr txBox="1">
            <a:spLocks noChangeArrowheads="1"/>
          </p:cNvSpPr>
          <p:nvPr/>
        </p:nvSpPr>
        <p:spPr bwMode="auto">
          <a:xfrm rot="16200000">
            <a:off x="3209132" y="4264818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100 photons</a:t>
            </a:r>
          </a:p>
        </p:txBody>
      </p:sp>
      <p:grpSp>
        <p:nvGrpSpPr>
          <p:cNvPr id="1278991" name="Group 15"/>
          <p:cNvGrpSpPr>
            <a:grpSpLocks/>
          </p:cNvGrpSpPr>
          <p:nvPr/>
        </p:nvGrpSpPr>
        <p:grpSpPr bwMode="auto">
          <a:xfrm>
            <a:off x="3840163" y="2279650"/>
            <a:ext cx="1608137" cy="981075"/>
            <a:chOff x="2419" y="1436"/>
            <a:chExt cx="1013" cy="618"/>
          </a:xfrm>
        </p:grpSpPr>
        <p:sp>
          <p:nvSpPr>
            <p:cNvPr id="1278992" name="Line 16"/>
            <p:cNvSpPr>
              <a:spLocks noChangeShapeType="1"/>
            </p:cNvSpPr>
            <p:nvPr/>
          </p:nvSpPr>
          <p:spPr bwMode="auto">
            <a:xfrm>
              <a:off x="2419" y="1436"/>
              <a:ext cx="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278993" name="Group 17"/>
            <p:cNvGrpSpPr>
              <a:grpSpLocks/>
            </p:cNvGrpSpPr>
            <p:nvPr/>
          </p:nvGrpSpPr>
          <p:grpSpPr bwMode="auto">
            <a:xfrm>
              <a:off x="2488" y="1543"/>
              <a:ext cx="944" cy="511"/>
              <a:chOff x="2504" y="1511"/>
              <a:chExt cx="944" cy="511"/>
            </a:xfrm>
          </p:grpSpPr>
          <p:sp>
            <p:nvSpPr>
              <p:cNvPr id="1278994" name="Text Box 18"/>
              <p:cNvSpPr txBox="1">
                <a:spLocks noChangeArrowheads="1"/>
              </p:cNvSpPr>
              <p:nvPr/>
            </p:nvSpPr>
            <p:spPr bwMode="auto">
              <a:xfrm rot="2194382">
                <a:off x="2620" y="1791"/>
                <a:ext cx="8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mtClean="0">
                    <a:solidFill>
                      <a:srgbClr val="000000"/>
                    </a:solidFill>
                  </a:rPr>
                  <a:t>10 photons</a:t>
                </a:r>
              </a:p>
            </p:txBody>
          </p:sp>
          <p:sp>
            <p:nvSpPr>
              <p:cNvPr id="1278995" name="Line 19"/>
              <p:cNvSpPr>
                <a:spLocks noChangeShapeType="1"/>
              </p:cNvSpPr>
              <p:nvPr/>
            </p:nvSpPr>
            <p:spPr bwMode="auto">
              <a:xfrm flipH="1" flipV="1">
                <a:off x="2504" y="1511"/>
                <a:ext cx="192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78996" name="Group 20"/>
          <p:cNvGrpSpPr>
            <a:grpSpLocks/>
          </p:cNvGrpSpPr>
          <p:nvPr/>
        </p:nvGrpSpPr>
        <p:grpSpPr bwMode="auto">
          <a:xfrm>
            <a:off x="5559425" y="2343150"/>
            <a:ext cx="415925" cy="3829050"/>
            <a:chOff x="2329" y="1511"/>
            <a:chExt cx="262" cy="2412"/>
          </a:xfrm>
        </p:grpSpPr>
        <p:sp>
          <p:nvSpPr>
            <p:cNvPr id="1278997" name="Line 21"/>
            <p:cNvSpPr>
              <a:spLocks noChangeShapeType="1"/>
            </p:cNvSpPr>
            <p:nvPr/>
          </p:nvSpPr>
          <p:spPr bwMode="auto">
            <a:xfrm flipV="1">
              <a:off x="2329" y="1511"/>
              <a:ext cx="0" cy="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8998" name="Text Box 22"/>
            <p:cNvSpPr txBox="1">
              <a:spLocks noChangeArrowheads="1"/>
            </p:cNvSpPr>
            <p:nvPr/>
          </p:nvSpPr>
          <p:spPr bwMode="auto">
            <a:xfrm rot="16200000">
              <a:off x="2022" y="2718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</a:rPr>
                <a:t>100 photons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78" grpId="0" animBg="1"/>
      <p:bldP spid="1278979" grpId="0" animBg="1"/>
      <p:bldP spid="1278989" grpId="0" animBg="1"/>
      <p:bldP spid="12789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detector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x-ray beam</a:t>
            </a:r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79915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9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600" name="Group 16"/>
          <p:cNvGrpSpPr>
            <a:grpSpLocks/>
          </p:cNvGrpSpPr>
          <p:nvPr/>
        </p:nvGrpSpPr>
        <p:grpSpPr bwMode="auto">
          <a:xfrm rot="245220">
            <a:off x="3363913" y="3532188"/>
            <a:ext cx="3640137" cy="620712"/>
            <a:chOff x="2119" y="1780"/>
            <a:chExt cx="2293" cy="391"/>
          </a:xfrm>
        </p:grpSpPr>
        <p:sp>
          <p:nvSpPr>
            <p:cNvPr id="79909" name="Freeform 17"/>
            <p:cNvSpPr>
              <a:spLocks/>
            </p:cNvSpPr>
            <p:nvPr/>
          </p:nvSpPr>
          <p:spPr bwMode="auto">
            <a:xfrm rot="356812">
              <a:off x="2119" y="1780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Freeform 18"/>
            <p:cNvSpPr>
              <a:spLocks/>
            </p:cNvSpPr>
            <p:nvPr/>
          </p:nvSpPr>
          <p:spPr bwMode="auto">
            <a:xfrm rot="356812">
              <a:off x="2501" y="1820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Freeform 19"/>
            <p:cNvSpPr>
              <a:spLocks/>
            </p:cNvSpPr>
            <p:nvPr/>
          </p:nvSpPr>
          <p:spPr bwMode="auto">
            <a:xfrm rot="356812">
              <a:off x="2883" y="1860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Freeform 20"/>
            <p:cNvSpPr>
              <a:spLocks/>
            </p:cNvSpPr>
            <p:nvPr/>
          </p:nvSpPr>
          <p:spPr bwMode="auto">
            <a:xfrm rot="356812">
              <a:off x="3265" y="1900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Freeform 21"/>
            <p:cNvSpPr>
              <a:spLocks/>
            </p:cNvSpPr>
            <p:nvPr/>
          </p:nvSpPr>
          <p:spPr bwMode="auto">
            <a:xfrm rot="356812">
              <a:off x="3646" y="1939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Freeform 22"/>
            <p:cNvSpPr>
              <a:spLocks/>
            </p:cNvSpPr>
            <p:nvPr/>
          </p:nvSpPr>
          <p:spPr bwMode="auto">
            <a:xfrm rot="356812">
              <a:off x="4028" y="1979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607" name="Group 23"/>
          <p:cNvGrpSpPr>
            <a:grpSpLocks/>
          </p:cNvGrpSpPr>
          <p:nvPr/>
        </p:nvGrpSpPr>
        <p:grpSpPr bwMode="auto">
          <a:xfrm>
            <a:off x="3375025" y="4076700"/>
            <a:ext cx="3624263" cy="744538"/>
            <a:chOff x="2126" y="2124"/>
            <a:chExt cx="2283" cy="469"/>
          </a:xfrm>
        </p:grpSpPr>
        <p:sp>
          <p:nvSpPr>
            <p:cNvPr id="79903" name="Freeform 24"/>
            <p:cNvSpPr>
              <a:spLocks/>
            </p:cNvSpPr>
            <p:nvPr/>
          </p:nvSpPr>
          <p:spPr bwMode="auto">
            <a:xfrm rot="-497829">
              <a:off x="2126" y="2401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Freeform 25"/>
            <p:cNvSpPr>
              <a:spLocks/>
            </p:cNvSpPr>
            <p:nvPr/>
          </p:nvSpPr>
          <p:spPr bwMode="auto">
            <a:xfrm rot="-497829">
              <a:off x="2506" y="234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Freeform 26"/>
            <p:cNvSpPr>
              <a:spLocks/>
            </p:cNvSpPr>
            <p:nvPr/>
          </p:nvSpPr>
          <p:spPr bwMode="auto">
            <a:xfrm rot="-497829">
              <a:off x="2886" y="2291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Freeform 27"/>
            <p:cNvSpPr>
              <a:spLocks/>
            </p:cNvSpPr>
            <p:nvPr/>
          </p:nvSpPr>
          <p:spPr bwMode="auto">
            <a:xfrm rot="-497829">
              <a:off x="3266" y="2235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Freeform 28"/>
            <p:cNvSpPr>
              <a:spLocks/>
            </p:cNvSpPr>
            <p:nvPr/>
          </p:nvSpPr>
          <p:spPr bwMode="auto">
            <a:xfrm rot="-497829">
              <a:off x="3645" y="2180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Freeform 29"/>
            <p:cNvSpPr>
              <a:spLocks/>
            </p:cNvSpPr>
            <p:nvPr/>
          </p:nvSpPr>
          <p:spPr bwMode="auto">
            <a:xfrm rot="-497829">
              <a:off x="4025" y="2124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2" name="Rectangle 3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scattering</a:t>
            </a:r>
          </a:p>
        </p:txBody>
      </p:sp>
      <p:sp>
        <p:nvSpPr>
          <p:cNvPr id="195615" name="Freeform 31"/>
          <p:cNvSpPr>
            <a:spLocks/>
          </p:cNvSpPr>
          <p:nvPr/>
        </p:nvSpPr>
        <p:spPr bwMode="auto">
          <a:xfrm>
            <a:off x="6921500" y="3619500"/>
            <a:ext cx="622300" cy="1295400"/>
          </a:xfrm>
          <a:custGeom>
            <a:avLst/>
            <a:gdLst>
              <a:gd name="T0" fmla="*/ 88900 w 392"/>
              <a:gd name="T1" fmla="*/ 0 h 816"/>
              <a:gd name="T2" fmla="*/ 88900 w 392"/>
              <a:gd name="T3" fmla="*/ 228600 h 816"/>
              <a:gd name="T4" fmla="*/ 88900 w 392"/>
              <a:gd name="T5" fmla="*/ 457200 h 816"/>
              <a:gd name="T6" fmla="*/ 622300 w 392"/>
              <a:gd name="T7" fmla="*/ 533400 h 816"/>
              <a:gd name="T8" fmla="*/ 88900 w 392"/>
              <a:gd name="T9" fmla="*/ 685800 h 816"/>
              <a:gd name="T10" fmla="*/ 88900 w 392"/>
              <a:gd name="T11" fmla="*/ 838200 h 816"/>
              <a:gd name="T12" fmla="*/ 88900 w 392"/>
              <a:gd name="T13" fmla="*/ 1066800 h 816"/>
              <a:gd name="T14" fmla="*/ 88900 w 392"/>
              <a:gd name="T15" fmla="*/ 1295400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2" h="816">
                <a:moveTo>
                  <a:pt x="56" y="0"/>
                </a:moveTo>
                <a:cubicBezTo>
                  <a:pt x="56" y="24"/>
                  <a:pt x="56" y="96"/>
                  <a:pt x="56" y="144"/>
                </a:cubicBezTo>
                <a:cubicBezTo>
                  <a:pt x="56" y="192"/>
                  <a:pt x="0" y="256"/>
                  <a:pt x="56" y="288"/>
                </a:cubicBezTo>
                <a:cubicBezTo>
                  <a:pt x="112" y="320"/>
                  <a:pt x="392" y="312"/>
                  <a:pt x="392" y="336"/>
                </a:cubicBezTo>
                <a:cubicBezTo>
                  <a:pt x="392" y="360"/>
                  <a:pt x="112" y="400"/>
                  <a:pt x="56" y="432"/>
                </a:cubicBezTo>
                <a:cubicBezTo>
                  <a:pt x="0" y="464"/>
                  <a:pt x="56" y="488"/>
                  <a:pt x="56" y="528"/>
                </a:cubicBezTo>
                <a:cubicBezTo>
                  <a:pt x="56" y="568"/>
                  <a:pt x="56" y="624"/>
                  <a:pt x="56" y="672"/>
                </a:cubicBezTo>
                <a:cubicBezTo>
                  <a:pt x="56" y="720"/>
                  <a:pt x="56" y="792"/>
                  <a:pt x="56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Oval 32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9886" name="Group 3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79892" name="Freeform 3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Freeform 3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Freeform 4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5" name="Freeform 4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Freeform 4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Freeform 4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Freeform 4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9" name="Freeform 4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7" name="Oval 46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Line 2"/>
          <p:cNvSpPr>
            <a:spLocks noChangeShapeType="1"/>
          </p:cNvSpPr>
          <p:nvPr/>
        </p:nvSpPr>
        <p:spPr bwMode="auto">
          <a:xfrm flipV="1">
            <a:off x="2039938" y="2292350"/>
            <a:ext cx="5287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03" name="Line 3"/>
          <p:cNvSpPr>
            <a:spLocks noChangeShapeType="1"/>
          </p:cNvSpPr>
          <p:nvPr/>
        </p:nvSpPr>
        <p:spPr bwMode="auto">
          <a:xfrm flipV="1">
            <a:off x="3951288" y="2397125"/>
            <a:ext cx="3363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Anomalous differences</a:t>
            </a:r>
            <a:endParaRPr lang="en-US" altLang="en-US" sz="2800" dirty="0"/>
          </a:p>
        </p:txBody>
      </p:sp>
      <p:sp>
        <p:nvSpPr>
          <p:cNvPr id="1280005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06" name="Freeform 6"/>
          <p:cNvSpPr>
            <a:spLocks/>
          </p:cNvSpPr>
          <p:nvPr/>
        </p:nvSpPr>
        <p:spPr bwMode="auto">
          <a:xfrm>
            <a:off x="722313" y="2274888"/>
            <a:ext cx="3124200" cy="4046537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07" name="Freeform 7"/>
          <p:cNvSpPr>
            <a:spLocks/>
          </p:cNvSpPr>
          <p:nvPr/>
        </p:nvSpPr>
        <p:spPr bwMode="auto">
          <a:xfrm>
            <a:off x="5022850" y="2371725"/>
            <a:ext cx="3124200" cy="3951288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08" name="Text Box 8"/>
          <p:cNvSpPr txBox="1">
            <a:spLocks noChangeArrowheads="1"/>
          </p:cNvSpPr>
          <p:nvPr/>
        </p:nvSpPr>
        <p:spPr bwMode="auto">
          <a:xfrm>
            <a:off x="6824663" y="2792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I-</a:t>
            </a:r>
          </a:p>
        </p:txBody>
      </p:sp>
      <p:sp>
        <p:nvSpPr>
          <p:cNvPr id="1280009" name="Text Box 9"/>
          <p:cNvSpPr txBox="1">
            <a:spLocks noChangeArrowheads="1"/>
          </p:cNvSpPr>
          <p:nvPr/>
        </p:nvSpPr>
        <p:spPr bwMode="auto">
          <a:xfrm>
            <a:off x="2497138" y="27924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I+</a:t>
            </a:r>
          </a:p>
        </p:txBody>
      </p:sp>
      <p:grpSp>
        <p:nvGrpSpPr>
          <p:cNvPr id="1280010" name="Group 10"/>
          <p:cNvGrpSpPr>
            <a:grpSpLocks/>
          </p:cNvGrpSpPr>
          <p:nvPr/>
        </p:nvGrpSpPr>
        <p:grpSpPr bwMode="auto">
          <a:xfrm>
            <a:off x="7453313" y="2085975"/>
            <a:ext cx="876300" cy="457200"/>
            <a:chOff x="4695" y="1314"/>
            <a:chExt cx="552" cy="288"/>
          </a:xfrm>
        </p:grpSpPr>
        <p:sp>
          <p:nvSpPr>
            <p:cNvPr id="1280011" name="Text Box 11"/>
            <p:cNvSpPr txBox="1">
              <a:spLocks noChangeArrowheads="1"/>
            </p:cNvSpPr>
            <p:nvPr/>
          </p:nvSpPr>
          <p:spPr bwMode="auto">
            <a:xfrm>
              <a:off x="4853" y="1314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smtClean="0">
                  <a:solidFill>
                    <a:srgbClr val="000000"/>
                  </a:solidFill>
                </a:rPr>
                <a:t>3%</a:t>
              </a:r>
            </a:p>
          </p:txBody>
        </p:sp>
        <p:sp>
          <p:nvSpPr>
            <p:cNvPr id="1280012" name="Line 12"/>
            <p:cNvSpPr>
              <a:spLocks noChangeShapeType="1"/>
            </p:cNvSpPr>
            <p:nvPr/>
          </p:nvSpPr>
          <p:spPr bwMode="auto">
            <a:xfrm>
              <a:off x="4695" y="143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80013" name="Group 13"/>
          <p:cNvGrpSpPr>
            <a:grpSpLocks/>
          </p:cNvGrpSpPr>
          <p:nvPr/>
        </p:nvGrpSpPr>
        <p:grpSpPr bwMode="auto">
          <a:xfrm>
            <a:off x="3697288" y="2347913"/>
            <a:ext cx="415925" cy="3829050"/>
            <a:chOff x="2329" y="1511"/>
            <a:chExt cx="262" cy="2412"/>
          </a:xfrm>
        </p:grpSpPr>
        <p:sp>
          <p:nvSpPr>
            <p:cNvPr id="1280014" name="Line 14"/>
            <p:cNvSpPr>
              <a:spLocks noChangeShapeType="1"/>
            </p:cNvSpPr>
            <p:nvPr/>
          </p:nvSpPr>
          <p:spPr bwMode="auto">
            <a:xfrm flipV="1">
              <a:off x="2329" y="1511"/>
              <a:ext cx="0" cy="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015" name="Text Box 15"/>
            <p:cNvSpPr txBox="1">
              <a:spLocks noChangeArrowheads="1"/>
            </p:cNvSpPr>
            <p:nvPr/>
          </p:nvSpPr>
          <p:spPr bwMode="auto">
            <a:xfrm rot="16200000">
              <a:off x="2022" y="2718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</a:rPr>
                <a:t>100 photons</a:t>
              </a:r>
            </a:p>
          </p:txBody>
        </p:sp>
      </p:grpSp>
      <p:sp>
        <p:nvSpPr>
          <p:cNvPr id="1280016" name="Line 16"/>
          <p:cNvSpPr>
            <a:spLocks noChangeShapeType="1"/>
          </p:cNvSpPr>
          <p:nvPr/>
        </p:nvSpPr>
        <p:spPr bwMode="auto">
          <a:xfrm>
            <a:off x="3840163" y="2279650"/>
            <a:ext cx="0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280017" name="Group 17"/>
          <p:cNvGrpSpPr>
            <a:grpSpLocks/>
          </p:cNvGrpSpPr>
          <p:nvPr/>
        </p:nvGrpSpPr>
        <p:grpSpPr bwMode="auto">
          <a:xfrm>
            <a:off x="3949700" y="2563813"/>
            <a:ext cx="1498600" cy="811212"/>
            <a:chOff x="2504" y="1511"/>
            <a:chExt cx="944" cy="511"/>
          </a:xfrm>
        </p:grpSpPr>
        <p:sp>
          <p:nvSpPr>
            <p:cNvPr id="1280018" name="Text Box 18"/>
            <p:cNvSpPr txBox="1">
              <a:spLocks noChangeArrowheads="1"/>
            </p:cNvSpPr>
            <p:nvPr/>
          </p:nvSpPr>
          <p:spPr bwMode="auto">
            <a:xfrm rot="2194382">
              <a:off x="2620" y="1791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</a:rPr>
                <a:t>14 photons</a:t>
              </a:r>
            </a:p>
          </p:txBody>
        </p:sp>
        <p:sp>
          <p:nvSpPr>
            <p:cNvPr id="1280019" name="Line 19"/>
            <p:cNvSpPr>
              <a:spLocks noChangeShapeType="1"/>
            </p:cNvSpPr>
            <p:nvPr/>
          </p:nvSpPr>
          <p:spPr bwMode="auto">
            <a:xfrm flipH="1" flipV="1">
              <a:off x="2504" y="1511"/>
              <a:ext cx="19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80020" name="Group 20"/>
          <p:cNvGrpSpPr>
            <a:grpSpLocks/>
          </p:cNvGrpSpPr>
          <p:nvPr/>
        </p:nvGrpSpPr>
        <p:grpSpPr bwMode="auto">
          <a:xfrm>
            <a:off x="5559425" y="2343150"/>
            <a:ext cx="415925" cy="3829050"/>
            <a:chOff x="2329" y="1511"/>
            <a:chExt cx="262" cy="2412"/>
          </a:xfrm>
        </p:grpSpPr>
        <p:sp>
          <p:nvSpPr>
            <p:cNvPr id="1280021" name="Line 21"/>
            <p:cNvSpPr>
              <a:spLocks noChangeShapeType="1"/>
            </p:cNvSpPr>
            <p:nvPr/>
          </p:nvSpPr>
          <p:spPr bwMode="auto">
            <a:xfrm flipV="1">
              <a:off x="2329" y="1511"/>
              <a:ext cx="0" cy="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022" name="Text Box 22"/>
            <p:cNvSpPr txBox="1">
              <a:spLocks noChangeArrowheads="1"/>
            </p:cNvSpPr>
            <p:nvPr/>
          </p:nvSpPr>
          <p:spPr bwMode="auto">
            <a:xfrm rot="16200000">
              <a:off x="2022" y="2718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</a:rPr>
                <a:t>100 photons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0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Line 2"/>
          <p:cNvSpPr>
            <a:spLocks noChangeShapeType="1"/>
          </p:cNvSpPr>
          <p:nvPr/>
        </p:nvSpPr>
        <p:spPr bwMode="auto">
          <a:xfrm flipV="1">
            <a:off x="2039938" y="2292350"/>
            <a:ext cx="5287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1027" name="Line 3"/>
          <p:cNvSpPr>
            <a:spLocks noChangeShapeType="1"/>
          </p:cNvSpPr>
          <p:nvPr/>
        </p:nvSpPr>
        <p:spPr bwMode="auto">
          <a:xfrm flipV="1">
            <a:off x="4176713" y="2397125"/>
            <a:ext cx="31384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Anomalous differences</a:t>
            </a:r>
            <a:endParaRPr lang="en-US" altLang="en-US" sz="2800" dirty="0"/>
          </a:p>
        </p:txBody>
      </p:sp>
      <p:sp>
        <p:nvSpPr>
          <p:cNvPr id="1281029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1030" name="Freeform 6"/>
          <p:cNvSpPr>
            <a:spLocks/>
          </p:cNvSpPr>
          <p:nvPr/>
        </p:nvSpPr>
        <p:spPr bwMode="auto">
          <a:xfrm>
            <a:off x="722313" y="2274888"/>
            <a:ext cx="3124200" cy="4046537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1031" name="Freeform 7"/>
          <p:cNvSpPr>
            <a:spLocks/>
          </p:cNvSpPr>
          <p:nvPr/>
        </p:nvSpPr>
        <p:spPr bwMode="auto">
          <a:xfrm>
            <a:off x="5022850" y="2371725"/>
            <a:ext cx="3124200" cy="3951288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1032" name="Text Box 8"/>
          <p:cNvSpPr txBox="1">
            <a:spLocks noChangeArrowheads="1"/>
          </p:cNvSpPr>
          <p:nvPr/>
        </p:nvSpPr>
        <p:spPr bwMode="auto">
          <a:xfrm>
            <a:off x="7704138" y="20859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smtClean="0">
                <a:solidFill>
                  <a:srgbClr val="000000"/>
                </a:solidFill>
              </a:rPr>
              <a:t>3%</a:t>
            </a:r>
          </a:p>
        </p:txBody>
      </p:sp>
      <p:sp>
        <p:nvSpPr>
          <p:cNvPr id="1281033" name="Text Box 9"/>
          <p:cNvSpPr txBox="1">
            <a:spLocks noChangeArrowheads="1"/>
          </p:cNvSpPr>
          <p:nvPr/>
        </p:nvSpPr>
        <p:spPr bwMode="auto">
          <a:xfrm>
            <a:off x="6824663" y="2792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I-</a:t>
            </a:r>
          </a:p>
        </p:txBody>
      </p:sp>
      <p:sp>
        <p:nvSpPr>
          <p:cNvPr id="1281034" name="Text Box 10"/>
          <p:cNvSpPr txBox="1">
            <a:spLocks noChangeArrowheads="1"/>
          </p:cNvSpPr>
          <p:nvPr/>
        </p:nvSpPr>
        <p:spPr bwMode="auto">
          <a:xfrm>
            <a:off x="2497138" y="27924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I+</a:t>
            </a:r>
          </a:p>
        </p:txBody>
      </p:sp>
      <p:sp>
        <p:nvSpPr>
          <p:cNvPr id="1281035" name="Line 11"/>
          <p:cNvSpPr>
            <a:spLocks noChangeShapeType="1"/>
          </p:cNvSpPr>
          <p:nvPr/>
        </p:nvSpPr>
        <p:spPr bwMode="auto">
          <a:xfrm>
            <a:off x="7453313" y="227965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1036" name="Line 12"/>
          <p:cNvSpPr>
            <a:spLocks noChangeShapeType="1"/>
          </p:cNvSpPr>
          <p:nvPr/>
        </p:nvSpPr>
        <p:spPr bwMode="auto">
          <a:xfrm flipV="1">
            <a:off x="3697288" y="2319338"/>
            <a:ext cx="0" cy="390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1037" name="Text Box 13"/>
          <p:cNvSpPr txBox="1">
            <a:spLocks noChangeArrowheads="1"/>
          </p:cNvSpPr>
          <p:nvPr/>
        </p:nvSpPr>
        <p:spPr bwMode="auto">
          <a:xfrm rot="16200000">
            <a:off x="3147219" y="4250532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2000 photons</a:t>
            </a:r>
          </a:p>
        </p:txBody>
      </p:sp>
      <p:sp>
        <p:nvSpPr>
          <p:cNvPr id="1281038" name="Line 14"/>
          <p:cNvSpPr>
            <a:spLocks noChangeShapeType="1"/>
          </p:cNvSpPr>
          <p:nvPr/>
        </p:nvSpPr>
        <p:spPr bwMode="auto">
          <a:xfrm>
            <a:off x="3840163" y="227965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281039" name="Group 15"/>
          <p:cNvGrpSpPr>
            <a:grpSpLocks/>
          </p:cNvGrpSpPr>
          <p:nvPr/>
        </p:nvGrpSpPr>
        <p:grpSpPr bwMode="auto">
          <a:xfrm>
            <a:off x="3949700" y="2373313"/>
            <a:ext cx="1498600" cy="811212"/>
            <a:chOff x="2504" y="1511"/>
            <a:chExt cx="944" cy="511"/>
          </a:xfrm>
        </p:grpSpPr>
        <p:sp>
          <p:nvSpPr>
            <p:cNvPr id="1281040" name="Text Box 16"/>
            <p:cNvSpPr txBox="1">
              <a:spLocks noChangeArrowheads="1"/>
            </p:cNvSpPr>
            <p:nvPr/>
          </p:nvSpPr>
          <p:spPr bwMode="auto">
            <a:xfrm rot="2194382">
              <a:off x="2620" y="1791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</a:rPr>
                <a:t>67 photons</a:t>
              </a:r>
            </a:p>
          </p:txBody>
        </p:sp>
        <p:sp>
          <p:nvSpPr>
            <p:cNvPr id="1281041" name="Line 17"/>
            <p:cNvSpPr>
              <a:spLocks noChangeShapeType="1"/>
            </p:cNvSpPr>
            <p:nvPr/>
          </p:nvSpPr>
          <p:spPr bwMode="auto">
            <a:xfrm flipH="1" flipV="1">
              <a:off x="2504" y="1511"/>
              <a:ext cx="19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4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Line 2"/>
          <p:cNvSpPr>
            <a:spLocks noChangeShapeType="1"/>
          </p:cNvSpPr>
          <p:nvPr/>
        </p:nvSpPr>
        <p:spPr bwMode="auto">
          <a:xfrm flipV="1">
            <a:off x="2039938" y="2292350"/>
            <a:ext cx="5287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2051" name="Line 3"/>
          <p:cNvSpPr>
            <a:spLocks noChangeShapeType="1"/>
          </p:cNvSpPr>
          <p:nvPr/>
        </p:nvSpPr>
        <p:spPr bwMode="auto">
          <a:xfrm flipV="1">
            <a:off x="3844925" y="2349500"/>
            <a:ext cx="3470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smtClean="0"/>
              <a:t>Anomalous differences</a:t>
            </a:r>
            <a:endParaRPr lang="en-US" altLang="en-US" sz="2800" dirty="0"/>
          </a:p>
        </p:txBody>
      </p:sp>
      <p:sp>
        <p:nvSpPr>
          <p:cNvPr id="1282053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2054" name="Freeform 6"/>
          <p:cNvSpPr>
            <a:spLocks/>
          </p:cNvSpPr>
          <p:nvPr/>
        </p:nvSpPr>
        <p:spPr bwMode="auto">
          <a:xfrm>
            <a:off x="722313" y="2274888"/>
            <a:ext cx="3124200" cy="4046537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5022850" y="2325688"/>
            <a:ext cx="3124200" cy="3997325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2056" name="Text Box 8"/>
          <p:cNvSpPr txBox="1">
            <a:spLocks noChangeArrowheads="1"/>
          </p:cNvSpPr>
          <p:nvPr/>
        </p:nvSpPr>
        <p:spPr bwMode="auto">
          <a:xfrm>
            <a:off x="7359650" y="20923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smtClean="0">
                <a:solidFill>
                  <a:srgbClr val="000000"/>
                </a:solidFill>
              </a:rPr>
              <a:t>1%</a:t>
            </a:r>
          </a:p>
        </p:txBody>
      </p:sp>
      <p:sp>
        <p:nvSpPr>
          <p:cNvPr id="1282057" name="Text Box 9"/>
          <p:cNvSpPr txBox="1">
            <a:spLocks noChangeArrowheads="1"/>
          </p:cNvSpPr>
          <p:nvPr/>
        </p:nvSpPr>
        <p:spPr bwMode="auto">
          <a:xfrm>
            <a:off x="6824663" y="2792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I-</a:t>
            </a:r>
          </a:p>
        </p:txBody>
      </p:sp>
      <p:sp>
        <p:nvSpPr>
          <p:cNvPr id="1282058" name="Text Box 10"/>
          <p:cNvSpPr txBox="1">
            <a:spLocks noChangeArrowheads="1"/>
          </p:cNvSpPr>
          <p:nvPr/>
        </p:nvSpPr>
        <p:spPr bwMode="auto">
          <a:xfrm>
            <a:off x="2497138" y="27924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I+</a:t>
            </a:r>
          </a:p>
        </p:txBody>
      </p:sp>
      <p:sp>
        <p:nvSpPr>
          <p:cNvPr id="1282059" name="Line 11"/>
          <p:cNvSpPr>
            <a:spLocks noChangeShapeType="1"/>
          </p:cNvSpPr>
          <p:nvPr/>
        </p:nvSpPr>
        <p:spPr bwMode="auto">
          <a:xfrm flipV="1">
            <a:off x="3697288" y="2316163"/>
            <a:ext cx="0" cy="391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2060" name="Text Box 12"/>
          <p:cNvSpPr txBox="1">
            <a:spLocks noChangeArrowheads="1"/>
          </p:cNvSpPr>
          <p:nvPr/>
        </p:nvSpPr>
        <p:spPr bwMode="auto">
          <a:xfrm rot="16200000">
            <a:off x="3048794" y="4158457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000000"/>
                </a:solidFill>
              </a:rPr>
              <a:t>20,000 photons</a:t>
            </a:r>
          </a:p>
        </p:txBody>
      </p:sp>
      <p:sp>
        <p:nvSpPr>
          <p:cNvPr id="1282061" name="Line 13"/>
          <p:cNvSpPr>
            <a:spLocks noChangeShapeType="1"/>
          </p:cNvSpPr>
          <p:nvPr/>
        </p:nvSpPr>
        <p:spPr bwMode="auto">
          <a:xfrm>
            <a:off x="3840163" y="2298700"/>
            <a:ext cx="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282062" name="Group 14"/>
          <p:cNvGrpSpPr>
            <a:grpSpLocks/>
          </p:cNvGrpSpPr>
          <p:nvPr/>
        </p:nvGrpSpPr>
        <p:grpSpPr bwMode="auto">
          <a:xfrm>
            <a:off x="3949700" y="2449513"/>
            <a:ext cx="1614488" cy="849312"/>
            <a:chOff x="2504" y="1511"/>
            <a:chExt cx="1017" cy="535"/>
          </a:xfrm>
        </p:grpSpPr>
        <p:sp>
          <p:nvSpPr>
            <p:cNvPr id="1282063" name="Text Box 15"/>
            <p:cNvSpPr txBox="1">
              <a:spLocks noChangeArrowheads="1"/>
            </p:cNvSpPr>
            <p:nvPr/>
          </p:nvSpPr>
          <p:spPr bwMode="auto">
            <a:xfrm rot="2194382">
              <a:off x="2613" y="1815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</a:rPr>
                <a:t>200 photons</a:t>
              </a:r>
            </a:p>
          </p:txBody>
        </p:sp>
        <p:sp>
          <p:nvSpPr>
            <p:cNvPr id="1282064" name="Line 16"/>
            <p:cNvSpPr>
              <a:spLocks noChangeShapeType="1"/>
            </p:cNvSpPr>
            <p:nvPr/>
          </p:nvSpPr>
          <p:spPr bwMode="auto">
            <a:xfrm flipH="1" flipV="1">
              <a:off x="2504" y="1511"/>
              <a:ext cx="19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82065" name="Line 17"/>
          <p:cNvSpPr>
            <a:spLocks noChangeShapeType="1"/>
          </p:cNvSpPr>
          <p:nvPr/>
        </p:nvSpPr>
        <p:spPr bwMode="auto">
          <a:xfrm>
            <a:off x="7259638" y="2298700"/>
            <a:ext cx="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12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to 1,000,000 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17071" y="1673160"/>
            <a:ext cx="1814286" cy="6894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0.1%</a:t>
            </a:r>
            <a:endParaRPr lang="en-US" sz="3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23039" y="1345978"/>
            <a:ext cx="3418120" cy="1200329"/>
            <a:chOff x="1567555" y="1175894"/>
            <a:chExt cx="3418120" cy="1200329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1567555" y="1175894"/>
              <a:ext cx="3418120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sqrt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(1,000,000)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1,000,000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90950" y="1814197"/>
              <a:ext cx="298268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86970" y="5060022"/>
            <a:ext cx="3599535" cy="1077218"/>
            <a:chOff x="3178641" y="5428580"/>
            <a:chExt cx="3599535" cy="1077218"/>
          </a:xfrm>
          <a:noFill/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4963890" y="5687785"/>
              <a:ext cx="1814286" cy="6894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3%</a:t>
              </a:r>
              <a:endPara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78641" y="5428580"/>
              <a:ext cx="2293244" cy="1077218"/>
              <a:chOff x="1567555" y="1175894"/>
              <a:chExt cx="2394845" cy="1077218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567555" y="1175894"/>
                <a:ext cx="2394845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sqrt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(1,000)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1,000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703958" y="1743531"/>
                <a:ext cx="2078449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3911555" y="5156019"/>
            <a:ext cx="4992602" cy="1291435"/>
            <a:chOff x="3986505" y="5319227"/>
            <a:chExt cx="4992602" cy="1291435"/>
          </a:xfrm>
        </p:grpSpPr>
        <p:sp>
          <p:nvSpPr>
            <p:cNvPr id="40" name="Rounded Rectangle 39"/>
            <p:cNvSpPr/>
            <p:nvPr/>
          </p:nvSpPr>
          <p:spPr>
            <a:xfrm>
              <a:off x="3986505" y="5319227"/>
              <a:ext cx="4992602" cy="129143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3798" y="5680381"/>
              <a:ext cx="4905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1000             is a waste!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365971" y="5421176"/>
              <a:ext cx="1513099" cy="1077218"/>
              <a:chOff x="1900710" y="1161380"/>
              <a:chExt cx="1580137" cy="1077218"/>
            </a:xfrm>
            <a:noFill/>
          </p:grpSpPr>
          <p:sp>
            <p:nvSpPr>
              <p:cNvPr id="25" name="Rectangle 24"/>
              <p:cNvSpPr/>
              <p:nvPr/>
            </p:nvSpPr>
            <p:spPr>
              <a:xfrm>
                <a:off x="1900710" y="1161380"/>
                <a:ext cx="1580137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photon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spot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021966" y="1729017"/>
                <a:ext cx="1383101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368965" y="1557048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Theoretically: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4020337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reality: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46368" y="399809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0889" y="2726261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</a:t>
            </a:r>
            <a:r>
              <a:rPr lang="en-US" sz="3600" baseline="-25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0.1% 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34976" y="2726261"/>
            <a:ext cx="3865051" cy="646331"/>
            <a:chOff x="4034976" y="2726261"/>
            <a:chExt cx="3865051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471157" y="2726261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ISa</a:t>
              </a:r>
              <a:r>
                <a:rPr lang="en-US" sz="3600" dirty="0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1000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034976" y="3078991"/>
              <a:ext cx="1203957" cy="242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631961" y="4013080"/>
            <a:ext cx="3670420" cy="646331"/>
            <a:chOff x="4631961" y="4013080"/>
            <a:chExt cx="3670420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5589779" y="4013080"/>
              <a:ext cx="2712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 dirty="0" err="1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</a:t>
              </a:r>
              <a:r>
                <a:rPr lang="en-US" sz="3600" baseline="-25000" dirty="0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r>
                <a:rPr lang="en-US" sz="3600" dirty="0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≈ 3%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631961" y="4343089"/>
              <a:ext cx="759372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37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8240"/>
          </a:xfrm>
        </p:spPr>
        <p:txBody>
          <a:bodyPr/>
          <a:lstStyle/>
          <a:p>
            <a:r>
              <a:rPr lang="en-US" sz="4000" dirty="0" smtClean="0"/>
              <a:t>systematic error</a:t>
            </a:r>
            <a:endParaRPr lang="en-US" sz="4000" dirty="0"/>
          </a:p>
        </p:txBody>
      </p:sp>
      <p:pic>
        <p:nvPicPr>
          <p:cNvPr id="163842" name="Picture 2" descr="It's only a virtue if you're not a screwu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1356360"/>
            <a:ext cx="7391400" cy="52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" y="1229709"/>
            <a:ext cx="8799661" cy="55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47172" y="2215166"/>
            <a:ext cx="2121093" cy="639789"/>
            <a:chOff x="6747172" y="2215166"/>
            <a:chExt cx="2121093" cy="639789"/>
          </a:xfrm>
        </p:grpSpPr>
        <p:sp>
          <p:nvSpPr>
            <p:cNvPr id="2" name="TextBox 1"/>
            <p:cNvSpPr txBox="1"/>
            <p:nvPr/>
          </p:nvSpPr>
          <p:spPr>
            <a:xfrm>
              <a:off x="6747172" y="2485623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Pick-up tool mark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6838682" y="2215166"/>
              <a:ext cx="136950" cy="27045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152840" y="1892000"/>
            <a:ext cx="1792647" cy="1864341"/>
            <a:chOff x="3152840" y="1892000"/>
            <a:chExt cx="1792647" cy="1864341"/>
          </a:xfrm>
        </p:grpSpPr>
        <p:sp>
          <p:nvSpPr>
            <p:cNvPr id="27" name="TextBox 26"/>
            <p:cNvSpPr txBox="1"/>
            <p:nvPr/>
          </p:nvSpPr>
          <p:spPr>
            <a:xfrm>
              <a:off x="3152840" y="1892000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Bragg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glitch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78707" y="2215166"/>
              <a:ext cx="657689" cy="10788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3"/>
            </p:cNvCxnSpPr>
            <p:nvPr/>
          </p:nvCxnSpPr>
          <p:spPr>
            <a:xfrm>
              <a:off x="4004355" y="2215166"/>
              <a:ext cx="941132" cy="5635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978707" y="2215166"/>
              <a:ext cx="155411" cy="1541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83915" y="4102895"/>
            <a:ext cx="2237313" cy="669109"/>
            <a:chOff x="183915" y="4102895"/>
            <a:chExt cx="2237313" cy="669109"/>
          </a:xfrm>
        </p:grpSpPr>
        <p:sp>
          <p:nvSpPr>
            <p:cNvPr id="22" name="TextBox 21"/>
            <p:cNvSpPr txBox="1"/>
            <p:nvPr/>
          </p:nvSpPr>
          <p:spPr>
            <a:xfrm>
              <a:off x="183915" y="4125673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oxygen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inclusions</a:t>
              </a:r>
            </a:p>
          </p:txBody>
        </p:sp>
        <p:cxnSp>
          <p:nvCxnSpPr>
            <p:cNvPr id="25" name="Straight Arrow Connector 24"/>
            <p:cNvCxnSpPr>
              <a:stCxn id="22" idx="3"/>
            </p:cNvCxnSpPr>
            <p:nvPr/>
          </p:nvCxnSpPr>
          <p:spPr>
            <a:xfrm flipV="1">
              <a:off x="1509919" y="4102895"/>
              <a:ext cx="337931" cy="3459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509919" y="4143375"/>
              <a:ext cx="533194" cy="305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509919" y="4448839"/>
              <a:ext cx="911309" cy="1183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57263" y="2266951"/>
            <a:ext cx="2238678" cy="640712"/>
            <a:chOff x="957263" y="2266951"/>
            <a:chExt cx="2238678" cy="640712"/>
          </a:xfrm>
        </p:grpSpPr>
        <p:sp>
          <p:nvSpPr>
            <p:cNvPr id="13" name="TextBox 12"/>
            <p:cNvSpPr txBox="1"/>
            <p:nvPr/>
          </p:nvSpPr>
          <p:spPr>
            <a:xfrm>
              <a:off x="1728873" y="2538331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“tree rings”</a:t>
              </a:r>
            </a:p>
          </p:txBody>
        </p:sp>
        <p:cxnSp>
          <p:nvCxnSpPr>
            <p:cNvPr id="16" name="Straight Arrow Connector 15"/>
            <p:cNvCxnSpPr>
              <a:stCxn id="13" idx="1"/>
            </p:cNvCxnSpPr>
            <p:nvPr/>
          </p:nvCxnSpPr>
          <p:spPr>
            <a:xfrm flipH="1" flipV="1">
              <a:off x="1071563" y="2614613"/>
              <a:ext cx="657310" cy="10838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3" idx="1"/>
            </p:cNvCxnSpPr>
            <p:nvPr/>
          </p:nvCxnSpPr>
          <p:spPr>
            <a:xfrm flipH="1" flipV="1">
              <a:off x="1338263" y="2266951"/>
              <a:ext cx="390610" cy="45604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3" idx="1"/>
            </p:cNvCxnSpPr>
            <p:nvPr/>
          </p:nvCxnSpPr>
          <p:spPr>
            <a:xfrm flipH="1" flipV="1">
              <a:off x="957263" y="2400301"/>
              <a:ext cx="771610" cy="32269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7188200" y="5127925"/>
            <a:ext cx="1743364" cy="1477328"/>
            <a:chOff x="72556" y="3222925"/>
            <a:chExt cx="1743364" cy="1477328"/>
          </a:xfrm>
        </p:grpSpPr>
        <p:sp>
          <p:nvSpPr>
            <p:cNvPr id="96" name="Rectangle 95"/>
            <p:cNvSpPr/>
            <p:nvPr/>
          </p:nvSpPr>
          <p:spPr>
            <a:xfrm>
              <a:off x="72556" y="3258542"/>
              <a:ext cx="1743364" cy="14159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6446" y="3222925"/>
              <a:ext cx="111120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1% high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average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1% low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375353" y="3508583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75353" y="4003882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73048" y="4461620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162896" y="3503821"/>
              <a:ext cx="424913" cy="96591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480925" y="786718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~3x10</a:t>
            </a:r>
            <a:r>
              <a:rPr lang="en-US" baseline="30000" dirty="0">
                <a:solidFill>
                  <a:srgbClr val="000000"/>
                </a:solidFill>
                <a:latin typeface="Arial"/>
              </a:rPr>
              <a:t>5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photon/pixel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Pilatus: subtract smooth baseline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09301"/>
              </p:ext>
            </p:extLst>
          </p:nvPr>
        </p:nvGraphicFramePr>
        <p:xfrm>
          <a:off x="400958" y="928919"/>
          <a:ext cx="8242301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1525"/>
                <a:gridCol w="1816796"/>
                <a:gridCol w="1507399"/>
                <a:gridCol w="1586581"/>
              </a:tblGrid>
              <a:tr h="724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of error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realistic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SHSSS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Perfect detector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 counting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Shutter jitter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flicker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absorption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 damage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Imperfect spindle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vignette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3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Corner correction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AF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SHSSS</a:t>
                      </a:r>
                      <a:endParaRPr lang="en-US" sz="3200" dirty="0">
                        <a:solidFill>
                          <a:srgbClr val="FFAFA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(∞-10 Å)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I/σ asymptotic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8936" y="97974"/>
            <a:ext cx="789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improvement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9944" y="6488668"/>
            <a:ext cx="615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Holton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et 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(2014) "R-factor gap",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FEBS Journal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281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4046-4060.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8457" y="870857"/>
            <a:ext cx="2075543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4457" y="863600"/>
            <a:ext cx="3751943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15322"/>
              </p:ext>
            </p:extLst>
          </p:nvPr>
        </p:nvGraphicFramePr>
        <p:xfrm>
          <a:off x="254000" y="936625"/>
          <a:ext cx="8709025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5" name="Chart" r:id="rId3" imgW="7115101" imgH="4629091" progId="MSGraph.Chart.8">
                  <p:embed followColorScheme="full"/>
                </p:oleObj>
              </mc:Choice>
              <mc:Fallback>
                <p:oleObj name="Chart" r:id="rId3" imgW="7115101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936625"/>
                        <a:ext cx="8709025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047827" y="6057900"/>
            <a:ext cx="5184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Required signal-to-noise (I/</a:t>
            </a:r>
            <a:r>
              <a:rPr lang="el-GR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σ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45663" y="3030866"/>
            <a:ext cx="4160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Solve-able proteins (%)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1447800"/>
            <a:ext cx="1803044" cy="3962400"/>
            <a:chOff x="1371600" y="1447800"/>
            <a:chExt cx="1803044" cy="3962400"/>
          </a:xfrm>
        </p:grpSpPr>
        <p:sp>
          <p:nvSpPr>
            <p:cNvPr id="14" name="TextBox 13"/>
            <p:cNvSpPr txBox="1"/>
            <p:nvPr/>
          </p:nvSpPr>
          <p:spPr>
            <a:xfrm>
              <a:off x="1371600" y="1447800"/>
              <a:ext cx="18030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  <p:cxnSp>
          <p:nvCxnSpPr>
            <p:cNvPr id="18" name="Straight Arrow Connector 17"/>
            <p:cNvCxnSpPr>
              <a:stCxn id="14" idx="2"/>
            </p:cNvCxnSpPr>
            <p:nvPr/>
          </p:nvCxnSpPr>
          <p:spPr>
            <a:xfrm>
              <a:off x="2273122" y="2155686"/>
              <a:ext cx="12878" cy="32545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67400" y="1765300"/>
            <a:ext cx="1740795" cy="1358900"/>
            <a:chOff x="5867400" y="1765300"/>
            <a:chExt cx="1740795" cy="1358900"/>
          </a:xfrm>
        </p:grpSpPr>
        <p:sp>
          <p:nvSpPr>
            <p:cNvPr id="43" name="TextBox 42"/>
            <p:cNvSpPr txBox="1"/>
            <p:nvPr/>
          </p:nvSpPr>
          <p:spPr>
            <a:xfrm>
              <a:off x="5867400" y="2662535"/>
              <a:ext cx="17407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6741025" y="1765300"/>
              <a:ext cx="0" cy="825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68712" y="228600"/>
            <a:ext cx="8575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Phasing from native elements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3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0" y="6491288"/>
            <a:ext cx="6272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Holton &amp; Frankel (2010) </a:t>
            </a:r>
            <a:r>
              <a:rPr lang="en-US" altLang="en-US" sz="1800" i="1">
                <a:solidFill>
                  <a:srgbClr val="000000"/>
                </a:solidFill>
              </a:rPr>
              <a:t>Acta D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66</a:t>
            </a:r>
            <a:r>
              <a:rPr lang="en-US" altLang="en-US" sz="1800">
                <a:solidFill>
                  <a:srgbClr val="000000"/>
                </a:solidFill>
              </a:rPr>
              <a:t> 393-408.</a:t>
            </a:r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0"/>
            <a:ext cx="8086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08164" name="Freeform 4"/>
          <p:cNvSpPr>
            <a:spLocks/>
          </p:cNvSpPr>
          <p:nvPr/>
        </p:nvSpPr>
        <p:spPr bwMode="auto">
          <a:xfrm>
            <a:off x="6148388" y="3419475"/>
            <a:ext cx="869950" cy="660400"/>
          </a:xfrm>
          <a:custGeom>
            <a:avLst/>
            <a:gdLst>
              <a:gd name="T0" fmla="*/ 2147483647 w 548"/>
              <a:gd name="T1" fmla="*/ 0 h 416"/>
              <a:gd name="T2" fmla="*/ 2147483647 w 548"/>
              <a:gd name="T3" fmla="*/ 2147483647 h 416"/>
              <a:gd name="T4" fmla="*/ 2147483647 w 548"/>
              <a:gd name="T5" fmla="*/ 2147483647 h 416"/>
              <a:gd name="T6" fmla="*/ 2147483647 w 548"/>
              <a:gd name="T7" fmla="*/ 2147483647 h 416"/>
              <a:gd name="T8" fmla="*/ 0 w 548"/>
              <a:gd name="T9" fmla="*/ 214748364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" h="416">
                <a:moveTo>
                  <a:pt x="17" y="0"/>
                </a:moveTo>
                <a:cubicBezTo>
                  <a:pt x="75" y="7"/>
                  <a:pt x="283" y="8"/>
                  <a:pt x="368" y="41"/>
                </a:cubicBezTo>
                <a:cubicBezTo>
                  <a:pt x="453" y="74"/>
                  <a:pt x="548" y="143"/>
                  <a:pt x="526" y="200"/>
                </a:cubicBezTo>
                <a:cubicBezTo>
                  <a:pt x="504" y="257"/>
                  <a:pt x="322" y="352"/>
                  <a:pt x="234" y="384"/>
                </a:cubicBezTo>
                <a:cubicBezTo>
                  <a:pt x="146" y="416"/>
                  <a:pt x="73" y="404"/>
                  <a:pt x="0" y="392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80" y="200721"/>
            <a:ext cx="2364059" cy="23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82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0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Fractional error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-165100" y="2062163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600" baseline="30000">
                <a:solidFill>
                  <a:srgbClr val="000066"/>
                </a:solidFill>
              </a:rPr>
              <a:t>mult &gt;</a:t>
            </a:r>
            <a:r>
              <a:rPr lang="en-US" altLang="en-US" sz="6600">
                <a:solidFill>
                  <a:srgbClr val="000066"/>
                </a:solidFill>
              </a:rPr>
              <a:t> </a:t>
            </a:r>
            <a:r>
              <a:rPr lang="en-US" altLang="en-US" sz="18900">
                <a:solidFill>
                  <a:srgbClr val="000000"/>
                </a:solidFill>
              </a:rPr>
              <a:t>(</a:t>
            </a:r>
            <a:r>
              <a:rPr lang="en-US" altLang="en-US" sz="18900">
                <a:solidFill>
                  <a:srgbClr val="000000"/>
                </a:solidFill>
                <a:latin typeface="Times New Roman" pitchFamily="18" charset="0"/>
              </a:rPr>
              <a:t>—</a:t>
            </a:r>
            <a:r>
              <a:rPr lang="en-US" altLang="en-US" sz="18900">
                <a:solidFill>
                  <a:srgbClr val="000000"/>
                </a:solidFill>
              </a:rPr>
              <a:t>)</a:t>
            </a:r>
            <a:r>
              <a:rPr lang="en-US" altLang="en-US" sz="9600" baseline="10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3848100" y="2532063"/>
            <a:ext cx="3208338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CC6600"/>
                </a:solidFill>
              </a:rPr>
              <a:t>~3%</a:t>
            </a:r>
            <a:endParaRPr lang="en-US" altLang="en-US" sz="6600" baseline="-25000">
              <a:solidFill>
                <a:srgbClr val="CC66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006600"/>
                </a:solidFill>
              </a:rPr>
              <a:t>&lt;</a:t>
            </a:r>
            <a:r>
              <a:rPr lang="el-GR" altLang="en-US" sz="6600">
                <a:solidFill>
                  <a:srgbClr val="006600"/>
                </a:solidFill>
              </a:rPr>
              <a:t>Δ</a:t>
            </a:r>
            <a:r>
              <a:rPr lang="en-US" altLang="en-US" sz="6600">
                <a:solidFill>
                  <a:srgbClr val="006600"/>
                </a:solidFill>
              </a:rPr>
              <a:t>F/F&gt;</a:t>
            </a:r>
          </a:p>
        </p:txBody>
      </p:sp>
    </p:spTree>
    <p:extLst>
      <p:ext uri="{BB962C8B-B14F-4D97-AF65-F5344CB8AC3E}">
        <p14:creationId xmlns:p14="http://schemas.microsoft.com/office/powerpoint/2010/main" val="353264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detector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x-ray beam</a:t>
            </a:r>
          </a:p>
        </p:txBody>
      </p:sp>
      <p:grpSp>
        <p:nvGrpSpPr>
          <p:cNvPr id="80903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80929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6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04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80921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5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scattering</a:t>
            </a:r>
          </a:p>
        </p:txBody>
      </p:sp>
      <p:sp>
        <p:nvSpPr>
          <p:cNvPr id="80906" name="Oval 26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7" name="Oval 27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8" name="Freeform 28"/>
          <p:cNvSpPr>
            <a:spLocks/>
          </p:cNvSpPr>
          <p:nvPr/>
        </p:nvSpPr>
        <p:spPr bwMode="auto">
          <a:xfrm rot="-433624">
            <a:off x="3368675" y="3392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Freeform 29"/>
          <p:cNvSpPr>
            <a:spLocks/>
          </p:cNvSpPr>
          <p:nvPr/>
        </p:nvSpPr>
        <p:spPr bwMode="auto">
          <a:xfrm rot="-433624">
            <a:off x="3973513" y="33147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Freeform 30"/>
          <p:cNvSpPr>
            <a:spLocks/>
          </p:cNvSpPr>
          <p:nvPr/>
        </p:nvSpPr>
        <p:spPr bwMode="auto">
          <a:xfrm rot="-433624">
            <a:off x="4578350" y="32385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Freeform 31"/>
          <p:cNvSpPr>
            <a:spLocks/>
          </p:cNvSpPr>
          <p:nvPr/>
        </p:nvSpPr>
        <p:spPr bwMode="auto">
          <a:xfrm rot="-433624">
            <a:off x="5183188" y="3162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Freeform 32"/>
          <p:cNvSpPr>
            <a:spLocks/>
          </p:cNvSpPr>
          <p:nvPr/>
        </p:nvSpPr>
        <p:spPr bwMode="auto">
          <a:xfrm rot="-433624">
            <a:off x="5788025" y="308451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Freeform 33"/>
          <p:cNvSpPr>
            <a:spLocks/>
          </p:cNvSpPr>
          <p:nvPr/>
        </p:nvSpPr>
        <p:spPr bwMode="auto">
          <a:xfrm rot="-433624">
            <a:off x="6392863" y="300831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4" name="Freeform 34"/>
          <p:cNvSpPr>
            <a:spLocks/>
          </p:cNvSpPr>
          <p:nvPr/>
        </p:nvSpPr>
        <p:spPr bwMode="auto">
          <a:xfrm rot="-1405177">
            <a:off x="3375025" y="44291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5" name="Freeform 35"/>
          <p:cNvSpPr>
            <a:spLocks/>
          </p:cNvSpPr>
          <p:nvPr/>
        </p:nvSpPr>
        <p:spPr bwMode="auto">
          <a:xfrm rot="-1405177">
            <a:off x="3935413" y="41862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6" name="Freeform 36"/>
          <p:cNvSpPr>
            <a:spLocks/>
          </p:cNvSpPr>
          <p:nvPr/>
        </p:nvSpPr>
        <p:spPr bwMode="auto">
          <a:xfrm rot="-1405177">
            <a:off x="4494213" y="39433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Freeform 37"/>
          <p:cNvSpPr>
            <a:spLocks/>
          </p:cNvSpPr>
          <p:nvPr/>
        </p:nvSpPr>
        <p:spPr bwMode="auto">
          <a:xfrm rot="-1405177">
            <a:off x="5053013" y="37020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Freeform 38"/>
          <p:cNvSpPr>
            <a:spLocks/>
          </p:cNvSpPr>
          <p:nvPr/>
        </p:nvSpPr>
        <p:spPr bwMode="auto">
          <a:xfrm rot="-1405177">
            <a:off x="5613400" y="3459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9" name="Freeform 39"/>
          <p:cNvSpPr>
            <a:spLocks/>
          </p:cNvSpPr>
          <p:nvPr/>
        </p:nvSpPr>
        <p:spPr bwMode="auto">
          <a:xfrm rot="-1405177">
            <a:off x="6172200" y="32178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0" name="Freeform 40"/>
          <p:cNvSpPr>
            <a:spLocks/>
          </p:cNvSpPr>
          <p:nvPr/>
        </p:nvSpPr>
        <p:spPr bwMode="auto">
          <a:xfrm>
            <a:off x="6754813" y="3027363"/>
            <a:ext cx="280987" cy="220662"/>
          </a:xfrm>
          <a:custGeom>
            <a:avLst/>
            <a:gdLst>
              <a:gd name="T0" fmla="*/ 0 w 177"/>
              <a:gd name="T1" fmla="*/ 220662 h 139"/>
              <a:gd name="T2" fmla="*/ 79375 w 177"/>
              <a:gd name="T3" fmla="*/ 20637 h 139"/>
              <a:gd name="T4" fmla="*/ 280987 w 177"/>
              <a:gd name="T5" fmla="*/ 100012 h 1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" h="139">
                <a:moveTo>
                  <a:pt x="0" y="139"/>
                </a:moveTo>
                <a:cubicBezTo>
                  <a:pt x="11" y="82"/>
                  <a:pt x="21" y="25"/>
                  <a:pt x="50" y="13"/>
                </a:cubicBezTo>
                <a:cubicBezTo>
                  <a:pt x="80" y="0"/>
                  <a:pt x="156" y="55"/>
                  <a:pt x="177" y="63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anomalous </a:t>
            </a:r>
            <a:r>
              <a:rPr lang="en-US" altLang="en-US" sz="5400">
                <a:solidFill>
                  <a:srgbClr val="008000"/>
                </a:solidFill>
              </a:rPr>
              <a:t>signal</a:t>
            </a: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Crick, F. H. C. &amp; Magdoff, B. S. (1956) </a:t>
            </a:r>
            <a:r>
              <a:rPr lang="en-US" altLang="en-US" sz="1800" i="1">
                <a:solidFill>
                  <a:srgbClr val="000000"/>
                </a:solidFill>
              </a:rPr>
              <a:t>Acta Crystallogr.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9</a:t>
            </a:r>
            <a:r>
              <a:rPr lang="en-US" altLang="en-US" sz="1800">
                <a:solidFill>
                  <a:srgbClr val="000000"/>
                </a:solidFill>
              </a:rPr>
              <a:t>, 901-908.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Hendrickson, W. A. &amp; Teeter, M. M. (1981) </a:t>
            </a:r>
            <a:r>
              <a:rPr lang="en-US" altLang="en-US" sz="1800" i="1">
                <a:solidFill>
                  <a:srgbClr val="000000"/>
                </a:solidFill>
              </a:rPr>
              <a:t>Nature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290</a:t>
            </a:r>
            <a:r>
              <a:rPr lang="en-US" altLang="en-US" sz="1800">
                <a:solidFill>
                  <a:srgbClr val="000000"/>
                </a:solidFill>
              </a:rPr>
              <a:t>, 107-113.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5205413" y="2306638"/>
            <a:ext cx="3232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C3300"/>
                </a:solidFill>
              </a:rPr>
              <a:t># sites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66"/>
                </a:solidFill>
              </a:rPr>
              <a:t>MW (Da)</a:t>
            </a:r>
          </a:p>
        </p:txBody>
      </p:sp>
      <p:grpSp>
        <p:nvGrpSpPr>
          <p:cNvPr id="268293" name="Group 5"/>
          <p:cNvGrpSpPr>
            <a:grpSpLocks/>
          </p:cNvGrpSpPr>
          <p:nvPr/>
        </p:nvGrpSpPr>
        <p:grpSpPr bwMode="auto">
          <a:xfrm>
            <a:off x="244475" y="2271713"/>
            <a:ext cx="1290638" cy="1920875"/>
            <a:chOff x="446" y="1463"/>
            <a:chExt cx="813" cy="1210"/>
          </a:xfrm>
        </p:grpSpPr>
        <p:sp>
          <p:nvSpPr>
            <p:cNvPr id="268301" name="Text Box 6"/>
            <p:cNvSpPr txBox="1">
              <a:spLocks noChangeArrowheads="1"/>
            </p:cNvSpPr>
            <p:nvPr/>
          </p:nvSpPr>
          <p:spPr bwMode="auto">
            <a:xfrm>
              <a:off x="521" y="1463"/>
              <a:ext cx="73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6000">
                  <a:solidFill>
                    <a:srgbClr val="008000"/>
                  </a:solidFill>
                </a:rPr>
                <a:t>Δ</a:t>
              </a:r>
              <a:r>
                <a:rPr lang="en-US" altLang="en-US" sz="6000">
                  <a:solidFill>
                    <a:srgbClr val="008000"/>
                  </a:solidFill>
                </a:rPr>
                <a:t>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solidFill>
                    <a:srgbClr val="008000"/>
                  </a:solidFill>
                </a:rPr>
                <a:t>F</a:t>
              </a:r>
              <a:endParaRPr lang="el-GR" altLang="en-US" sz="6000">
                <a:solidFill>
                  <a:srgbClr val="008000"/>
                </a:solidFill>
              </a:endParaRPr>
            </a:p>
          </p:txBody>
        </p:sp>
        <p:sp>
          <p:nvSpPr>
            <p:cNvPr id="268302" name="Line 7"/>
            <p:cNvSpPr>
              <a:spLocks noChangeShapeType="1"/>
            </p:cNvSpPr>
            <p:nvPr/>
          </p:nvSpPr>
          <p:spPr bwMode="auto">
            <a:xfrm>
              <a:off x="446" y="2059"/>
              <a:ext cx="813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8294" name="Text Box 8"/>
          <p:cNvSpPr txBox="1">
            <a:spLocks noChangeArrowheads="1"/>
          </p:cNvSpPr>
          <p:nvPr/>
        </p:nvSpPr>
        <p:spPr bwMode="auto">
          <a:xfrm>
            <a:off x="1690688" y="2693988"/>
            <a:ext cx="246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≈</a:t>
            </a:r>
            <a:r>
              <a:rPr lang="en-US" altLang="en-US" sz="3600">
                <a:solidFill>
                  <a:srgbClr val="000000"/>
                </a:solidFill>
              </a:rPr>
              <a:t> </a:t>
            </a:r>
            <a:r>
              <a:rPr lang="en-US" altLang="en-US" sz="6000">
                <a:solidFill>
                  <a:srgbClr val="000000"/>
                </a:solidFill>
              </a:rPr>
              <a:t>1.2 </a:t>
            </a:r>
            <a:r>
              <a:rPr lang="en-US" altLang="en-US" sz="6000">
                <a:solidFill>
                  <a:srgbClr val="CC3300"/>
                </a:solidFill>
              </a:rPr>
              <a:t>f”</a:t>
            </a:r>
          </a:p>
        </p:txBody>
      </p:sp>
      <p:grpSp>
        <p:nvGrpSpPr>
          <p:cNvPr id="268295" name="Group 9"/>
          <p:cNvGrpSpPr>
            <a:grpSpLocks/>
          </p:cNvGrpSpPr>
          <p:nvPr/>
        </p:nvGrpSpPr>
        <p:grpSpPr bwMode="auto">
          <a:xfrm>
            <a:off x="3913188" y="2190750"/>
            <a:ext cx="4503737" cy="2225675"/>
            <a:chOff x="2465" y="1380"/>
            <a:chExt cx="2837" cy="1402"/>
          </a:xfrm>
        </p:grpSpPr>
        <p:sp>
          <p:nvSpPr>
            <p:cNvPr id="268298" name="Line 10"/>
            <p:cNvSpPr>
              <a:spLocks noChangeShapeType="1"/>
            </p:cNvSpPr>
            <p:nvPr/>
          </p:nvSpPr>
          <p:spPr bwMode="auto">
            <a:xfrm>
              <a:off x="3132" y="2053"/>
              <a:ext cx="21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8299" name="Text Box 11"/>
            <p:cNvSpPr txBox="1">
              <a:spLocks noChangeArrowheads="1"/>
            </p:cNvSpPr>
            <p:nvPr/>
          </p:nvSpPr>
          <p:spPr bwMode="auto">
            <a:xfrm>
              <a:off x="2465" y="1380"/>
              <a:ext cx="643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0">
                  <a:solidFill>
                    <a:srgbClr val="000000"/>
                  </a:solidFill>
                </a:rPr>
                <a:t>√</a:t>
              </a:r>
            </a:p>
          </p:txBody>
        </p:sp>
        <p:sp>
          <p:nvSpPr>
            <p:cNvPr id="268300" name="Line 12"/>
            <p:cNvSpPr>
              <a:spLocks noChangeShapeType="1"/>
            </p:cNvSpPr>
            <p:nvPr/>
          </p:nvSpPr>
          <p:spPr bwMode="auto">
            <a:xfrm>
              <a:off x="3110" y="1491"/>
              <a:ext cx="21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539533" name="Text Box 13"/>
          <p:cNvSpPr txBox="1">
            <a:spLocks noChangeArrowheads="1"/>
          </p:cNvSpPr>
          <p:nvPr/>
        </p:nvSpPr>
        <p:spPr bwMode="auto">
          <a:xfrm>
            <a:off x="5316538" y="4657725"/>
            <a:ext cx="2732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World record!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>
                <a:solidFill>
                  <a:srgbClr val="008000"/>
                </a:solidFill>
              </a:rPr>
              <a:t>Δ</a:t>
            </a:r>
            <a:r>
              <a:rPr lang="en-US" altLang="en-US">
                <a:solidFill>
                  <a:srgbClr val="008000"/>
                </a:solidFill>
              </a:rPr>
              <a:t>F/F</a:t>
            </a:r>
            <a:r>
              <a:rPr lang="en-US" altLang="en-US">
                <a:solidFill>
                  <a:srgbClr val="000000"/>
                </a:solidFill>
              </a:rPr>
              <a:t> = 0.5%</a:t>
            </a:r>
            <a:endParaRPr lang="el-GR" altLang="en-US">
              <a:solidFill>
                <a:srgbClr val="000000"/>
              </a:solidFill>
            </a:endParaRPr>
          </a:p>
        </p:txBody>
      </p:sp>
      <p:sp>
        <p:nvSpPr>
          <p:cNvPr id="2539534" name="Rectangle 14"/>
          <p:cNvSpPr>
            <a:spLocks noChangeArrowheads="1"/>
          </p:cNvSpPr>
          <p:nvPr/>
        </p:nvSpPr>
        <p:spPr bwMode="auto">
          <a:xfrm>
            <a:off x="7299325" y="5667375"/>
            <a:ext cx="1844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Wang, Dauter &amp; Dauter (2006) </a:t>
            </a:r>
            <a:r>
              <a:rPr lang="en-US" altLang="en-US" sz="1800" i="1">
                <a:solidFill>
                  <a:srgbClr val="000000"/>
                </a:solidFill>
              </a:rPr>
              <a:t>Acta Cryst. D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62</a:t>
            </a:r>
            <a:r>
              <a:rPr lang="en-US" altLang="en-US" sz="1800">
                <a:solidFill>
                  <a:srgbClr val="000000"/>
                </a:solidFill>
              </a:rPr>
              <a:t>, 1475-1483.</a:t>
            </a:r>
          </a:p>
        </p:txBody>
      </p:sp>
    </p:spTree>
    <p:extLst>
      <p:ext uri="{BB962C8B-B14F-4D97-AF65-F5344CB8AC3E}">
        <p14:creationId xmlns:p14="http://schemas.microsoft.com/office/powerpoint/2010/main" val="385729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33" grpId="0"/>
      <p:bldP spid="25395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433388" y="504825"/>
          <a:ext cx="8542337" cy="630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4" name="Chart" r:id="rId3" imgW="6096075" imgH="4495744" progId="MSGraph.Chart.8">
                  <p:embed followColorScheme="full"/>
                </p:oleObj>
              </mc:Choice>
              <mc:Fallback>
                <p:oleObj name="Chart" r:id="rId3" imgW="6096075" imgH="449574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504825"/>
                        <a:ext cx="8542337" cy="630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60488"/>
          </a:xfrm>
          <a:noFill/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chemeClr val="tx1"/>
                </a:solidFill>
              </a:rPr>
              <a:t>Anomalous signal</a:t>
            </a:r>
            <a:endParaRPr lang="en-US" altLang="en-US" sz="54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160" y="290576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9120" y="1168400"/>
            <a:ext cx="822960" cy="438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37200" y="3820160"/>
            <a:ext cx="107696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f” 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27838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60" y="15849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130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6160" y="39116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 rot="16200000" flipH="1">
            <a:off x="-975360" y="2712720"/>
            <a:ext cx="324104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“electrons”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dirty="0" smtClean="0"/>
              <a:t>How can I tell: f” 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16400" cy="481511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A50021"/>
                </a:solidFill>
              </a:rPr>
              <a:t>“K” edge  =  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Atom. No. 20 – 40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A5002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A50021"/>
                </a:solidFill>
              </a:rPr>
              <a:t>Ca   4.0	Kr   14.3 </a:t>
            </a:r>
            <a:r>
              <a:rPr lang="en-US" dirty="0" err="1" smtClean="0">
                <a:solidFill>
                  <a:srgbClr val="A50021"/>
                </a:solidFill>
              </a:rPr>
              <a:t>keV</a:t>
            </a:r>
            <a:endParaRPr lang="en-US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A50021"/>
                </a:solidFill>
              </a:rPr>
              <a:t>Fe   7.1	</a:t>
            </a:r>
            <a:r>
              <a:rPr lang="en-US" dirty="0" err="1" smtClean="0">
                <a:solidFill>
                  <a:srgbClr val="A50021"/>
                </a:solidFill>
              </a:rPr>
              <a:t>Sr</a:t>
            </a:r>
            <a:r>
              <a:rPr lang="en-US" dirty="0" smtClean="0">
                <a:solidFill>
                  <a:srgbClr val="A50021"/>
                </a:solidFill>
              </a:rPr>
              <a:t>   16.1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A50021"/>
                </a:solidFill>
              </a:rPr>
              <a:t>Zn   9.7	Mo  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A50021"/>
                </a:solidFill>
              </a:rPr>
              <a:t>Se 12.6	Ru  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A50021"/>
                </a:solidFill>
              </a:rPr>
              <a:t>Br  13.5	</a:t>
            </a:r>
            <a:r>
              <a:rPr lang="en-US" dirty="0" err="1" smtClean="0">
                <a:solidFill>
                  <a:srgbClr val="A50021"/>
                </a:solidFill>
              </a:rPr>
              <a:t>Pd</a:t>
            </a:r>
            <a:r>
              <a:rPr lang="en-US" dirty="0" smtClean="0">
                <a:solidFill>
                  <a:srgbClr val="A50021"/>
                </a:solidFill>
              </a:rPr>
              <a:t>  24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K edge ~ 0.7*Z-10.6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79686" cy="484414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rgbClr val="660066"/>
                </a:solidFill>
              </a:rPr>
              <a:t>“L” edge = 10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Atom. No. </a:t>
            </a:r>
            <a:r>
              <a:rPr lang="en-US" dirty="0" smtClean="0"/>
              <a:t>53 </a:t>
            </a:r>
            <a:r>
              <a:rPr lang="en-US" dirty="0"/>
              <a:t>– </a:t>
            </a:r>
            <a:r>
              <a:rPr lang="en-US" dirty="0" smtClean="0"/>
              <a:t>85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660066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660066"/>
                </a:solidFill>
              </a:rPr>
              <a:t>I</a:t>
            </a:r>
            <a:r>
              <a:rPr lang="en-US" dirty="0" smtClean="0">
                <a:solidFill>
                  <a:srgbClr val="660066"/>
                </a:solidFill>
              </a:rPr>
              <a:t>     4.5	</a:t>
            </a:r>
            <a:r>
              <a:rPr lang="en-US" dirty="0" err="1" smtClean="0">
                <a:solidFill>
                  <a:srgbClr val="660066"/>
                </a:solidFill>
              </a:rPr>
              <a:t>Os</a:t>
            </a:r>
            <a:r>
              <a:rPr lang="en-US" dirty="0" smtClean="0">
                <a:solidFill>
                  <a:srgbClr val="660066"/>
                </a:solidFill>
              </a:rPr>
              <a:t>  10.9  </a:t>
            </a:r>
            <a:r>
              <a:rPr lang="en-US" dirty="0" err="1" smtClean="0">
                <a:solidFill>
                  <a:srgbClr val="660066"/>
                </a:solidFill>
              </a:rPr>
              <a:t>keV</a:t>
            </a:r>
            <a:endParaRPr lang="en-US" dirty="0"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660066"/>
                </a:solidFill>
              </a:rPr>
              <a:t>Xe</a:t>
            </a:r>
            <a:r>
              <a:rPr lang="en-US" dirty="0" smtClean="0">
                <a:solidFill>
                  <a:srgbClr val="660066"/>
                </a:solidFill>
              </a:rPr>
              <a:t>  4.8</a:t>
            </a:r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Au  11.9</a:t>
            </a:r>
            <a:endParaRPr lang="en-US" dirty="0"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660066"/>
                </a:solidFill>
              </a:rPr>
              <a:t>Cs  5.0</a:t>
            </a:r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Hg  12.3</a:t>
            </a:r>
            <a:endParaRPr lang="en-US" dirty="0"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660066"/>
                </a:solidFill>
              </a:rPr>
              <a:t>La  5.6</a:t>
            </a:r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err="1" smtClean="0">
                <a:solidFill>
                  <a:srgbClr val="660066"/>
                </a:solidFill>
              </a:rPr>
              <a:t>Pb</a:t>
            </a:r>
            <a:r>
              <a:rPr lang="en-US" dirty="0" smtClean="0">
                <a:solidFill>
                  <a:srgbClr val="660066"/>
                </a:solidFill>
              </a:rPr>
              <a:t>  13</a:t>
            </a:r>
            <a:endParaRPr lang="en-US" dirty="0"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660066"/>
                </a:solidFill>
              </a:rPr>
              <a:t>Lu  9.2</a:t>
            </a:r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Bi   13.4</a:t>
            </a:r>
            <a:endParaRPr lang="en-US" dirty="0"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66006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 </a:t>
            </a:r>
            <a:r>
              <a:rPr lang="en-US" dirty="0"/>
              <a:t>edge ~ </a:t>
            </a:r>
            <a:r>
              <a:rPr lang="en-US" dirty="0" smtClean="0"/>
              <a:t>0.28*Z-10.2 </a:t>
            </a:r>
            <a:endParaRPr lang="en-US" dirty="0"/>
          </a:p>
          <a:p>
            <a:pPr marL="0" indent="0">
              <a:buNone/>
            </a:pPr>
            <a:endParaRPr lang="en-US" sz="4800" dirty="0">
              <a:solidFill>
                <a:srgbClr val="CC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227" y="1103868"/>
            <a:ext cx="6016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http://skuld.bmsc.washington.edu/scatter/AS_form.html</a:t>
            </a:r>
          </a:p>
        </p:txBody>
      </p:sp>
    </p:spTree>
    <p:extLst>
      <p:ext uri="{BB962C8B-B14F-4D97-AF65-F5344CB8AC3E}">
        <p14:creationId xmlns:p14="http://schemas.microsoft.com/office/powerpoint/2010/main" val="37595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3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00"/>
                </a:solidFill>
              </a:rPr>
              <a:t>CCP4: aimless log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512" y="885375"/>
            <a:ext cx="11951595" cy="4664299"/>
          </a:xfrm>
        </p:spPr>
        <p:txBody>
          <a:bodyPr/>
          <a:lstStyle/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$TABLE:  Analysis against resolution,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XDSdataset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$GRAPHS:I/sigma, Mean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Mn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(I)/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sd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(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Mn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(I)):0|0.216023x0|137.14:2,13,14: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: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Rmerge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,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Rfull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,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Rmeas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,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Rpim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v Resolution:0|0.216023x0|1.70834:2,4,5,6,7: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:Average I,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RMSdeviation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and Sd:0|0.216023x0|1650.8:2,10,11,12: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:Fractional bias:0|0.216023x0|0:2,15: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$$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N  1/d^2  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Dmid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Rmrg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Rfull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Rcum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Rmeas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Rpim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Nmeas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 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AvI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RMSdev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sd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I/RMS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Mn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(I/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sd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)  </a:t>
            </a:r>
            <a:r>
              <a:rPr lang="en-US" sz="16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FrcBias</a:t>
            </a: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$$ $$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1  0.0064  12.55  0.020  0.020  0.020  0.021  0.006    13115     1651     57     42   29.2    137.1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2  0.0191   7.24  0.027  0.027  0.024  0.028  0.008    24753     1171     47     42   25.0    105.2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3  0.0318   5.61  0.038  0.038  0.029  0.040  0.012    32197      857     46     43   18.4     79.6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4  0.0445   4.74  0.034  0.034  0.031  0.035  0.010    37743     1212     57     53   21.4     91.2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5  0.0572   4.18  0.036  0.036  0.032  0.038  0.011    42642     1181     59     57   19.9     83.8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6  0.0699   3.78  0.049  0.049  0.036  0.052  0.015    47224      883     59     57   15.1     65.1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7  0.0826   3.48  0.065  0.065  0.040  0.068  0.020    51052      685     59     58   11.7     50.9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8  0.0953   3.24  0.096  0.096  0.045  0.100  0.029    54636      448     56     56    8.0     35.0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9  0.1080   3.04  0.151  0.151  0.050  0.158  0.046    58072      268     53     53    5.1     22.7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10  0.1207   2.88  0.229  0.229  0.056  0.240  0.070    60731      171     51     51    3.3     15.4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11  0.1334   2.74  0.314  0.314  0.063  0.329  0.097    63807      125     51     51    2.4     11.3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12  0.1461   2.62  0.406  0.406  0.070  0.425  0.125    66241       98     51     52    1.9      8.7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13  0.1588   2.51  0.537  0.537  0.078  0.562  0.166    68272       76     53     53    1.4      6.5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14  0.1715   2.41  0.685  0.685  0.084  0.727  0.237    54170       61     53     54    1.1      4.4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15  0.1843   2.33  0.886  0.886  0.088  0.950  0.333    39781       48     55     56    0.9      3.1     -</a:t>
            </a:r>
          </a:p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16  0.1970   2.25  1.249  1.249  0.092  1.355  0.508    29754       35     57     59    0.6      2.1     </a:t>
            </a:r>
            <a:r>
              <a:rPr lang="en-US" sz="16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-</a:t>
            </a:r>
            <a:endParaRPr lang="en-US" sz="1600" b="1" spc="-200" dirty="0">
              <a:solidFill>
                <a:prstClr val="black"/>
              </a:solidFill>
              <a:latin typeface="Consolas" panose="020B0609020204030204" pitchFamily="49" charset="0"/>
              <a:ea typeface="DFKai-SB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99513" y="2345634"/>
            <a:ext cx="1444487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3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00"/>
                </a:solidFill>
              </a:rPr>
              <a:t>CCP4: aimless log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512" y="1256431"/>
            <a:ext cx="11951595" cy="46642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$TABLE:  Correlations CC(1/2) within dataset, </a:t>
            </a:r>
            <a:r>
              <a:rPr lang="en-US" sz="2400" b="1" spc="-200" dirty="0" err="1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XDSdataset</a:t>
            </a: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$GRAPHS: </a:t>
            </a:r>
            <a:r>
              <a:rPr lang="en-US" sz="2400" b="1" spc="-200" dirty="0" err="1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Anom</a:t>
            </a: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&amp; </a:t>
            </a:r>
            <a:r>
              <a:rPr lang="en-US" sz="2400" b="1" spc="-200" dirty="0" err="1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Imean</a:t>
            </a: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CCs v resolution:0|0.216023x0|1:2,4,7:</a:t>
            </a: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: RMS correlation ratio :0|0.216023x0|2.20344:2,6:</a:t>
            </a: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$$</a:t>
            </a: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N  1/d^2    </a:t>
            </a:r>
            <a:r>
              <a:rPr lang="en-US" sz="2400" b="1" spc="-200" dirty="0" err="1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Dmid</a:t>
            </a: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</a:t>
            </a:r>
            <a:r>
              <a:rPr lang="en-US" sz="2400" b="1" spc="-200" dirty="0" err="1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CCanom</a:t>
            </a: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 </a:t>
            </a:r>
            <a:r>
              <a:rPr lang="en-US" sz="2400" b="1" spc="-200" dirty="0" err="1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Nanom</a:t>
            </a: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</a:t>
            </a:r>
            <a:r>
              <a:rPr lang="en-US" sz="2400" b="1" spc="-200" dirty="0" err="1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RCRanom</a:t>
            </a: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CC1/2   </a:t>
            </a:r>
            <a:r>
              <a:rPr lang="en-US" sz="2400" b="1" spc="-200" dirty="0" err="1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NImean</a:t>
            </a: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$$ $$</a:t>
            </a: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1  0.0064  12.55  0.659      499     2.203   1.000      669</a:t>
            </a: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2  0.0191   7.24  0.550      975     1.853   1.000     1155</a:t>
            </a: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3  0.0318   5.61  0.527     1295     1.798   1.000     1479</a:t>
            </a:r>
          </a:p>
          <a:p>
            <a:pPr marL="0" indent="0">
              <a:buNone/>
            </a:pPr>
            <a:endParaRPr lang="en-US" sz="2400" b="1" spc="-200" dirty="0" smtClean="0">
              <a:solidFill>
                <a:prstClr val="black"/>
              </a:solidFill>
              <a:latin typeface="Consolas" panose="020B0609020204030204" pitchFamily="49" charset="0"/>
              <a:ea typeface="DFKai-SB" panose="03000509000000000000" pitchFamily="65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16  0.1970   2.25  0.037     2123     1.038   0.711     2275</a:t>
            </a:r>
          </a:p>
          <a:p>
            <a:pPr marL="0" indent="0">
              <a:buNone/>
            </a:pPr>
            <a:r>
              <a:rPr lang="en-US" sz="2400" b="1" spc="-200" dirty="0" smtClean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17  0.2097   2.18  0.043     1682     1.044   0.460     1877</a:t>
            </a:r>
          </a:p>
          <a:p>
            <a:pPr marL="0" indent="0">
              <a:buNone/>
            </a:pPr>
            <a:endParaRPr lang="en-US" sz="2400" b="1" spc="-200" dirty="0">
              <a:solidFill>
                <a:prstClr val="black"/>
              </a:solidFill>
              <a:latin typeface="Consolas" panose="020B0609020204030204" pitchFamily="49" charset="0"/>
              <a:ea typeface="DFKai-SB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14053" y="5526151"/>
            <a:ext cx="1444487" cy="748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24540" y="2743195"/>
            <a:ext cx="1444487" cy="1696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00"/>
                </a:solidFill>
              </a:rPr>
              <a:t>XDS: CORRECT.LP or XSCALE.LP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583479" y="779358"/>
            <a:ext cx="24834575" cy="46642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SUBSET OF INTENSITY DATA WITH SIGNAL/NOISE &gt;= -3.0 AS FUNCTION OF RESOLUTION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RESOLUTION     NUMBER OF REFLECTIONS    COMPLETENESS R-FACTOR  </a:t>
            </a:r>
            <a:r>
              <a:rPr lang="en-US" sz="2400" b="1" dirty="0" err="1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R-FACTOR</a:t>
            </a: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COMPARED I/SIGMA   R-</a:t>
            </a:r>
            <a:r>
              <a:rPr lang="en-US" sz="2400" b="1" dirty="0" err="1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meas</a:t>
            </a: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CC(1/2)  </a:t>
            </a:r>
            <a:r>
              <a:rPr lang="en-US" sz="2400" b="1" dirty="0" err="1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Anomal</a:t>
            </a: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SigAno</a:t>
            </a: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Nano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LIMIT     OBSERVED  UNIQUE  POSSIBLE     OF DATA   observed  expected                                      </a:t>
            </a:r>
            <a:r>
              <a:rPr lang="en-US" sz="2400" b="1" dirty="0" err="1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Corr</a:t>
            </a:r>
            <a:endParaRPr lang="en-US" sz="2400" b="1" dirty="0">
              <a:latin typeface="Courier New" panose="02070309020205020404" pitchFamily="49" charset="0"/>
              <a:ea typeface="DFKai-SB" panose="03000509000000000000" pitchFamily="65" charset="-12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ea typeface="DFKai-SB" panose="03000509000000000000" pitchFamily="65" charset="-12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6.39        4103    2517      3135       80.3%       1.7%      1.8%     3018   33.77     2.3%    99.9*    21*   1.012     533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4.54        7339    4970      5544       89.6%       2.6%      2.6%     4585   22.56     3.6%    99.8*     9    0.914     796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3.72        9442    6724      7186       93.6%       2.8%      2.9%     5327   19.99     4.0%    99.7*     9    0.859     877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3.22       11077    7997      8486       94.2%       4.8%      4.9%     6094   12.27     6.8%    99.3*    -1    0.784     913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2.88       12408    8851      9595       92.2%      10.0%     10.1%     7068    6.01    14.2%    97.8*    -2    0.799    1012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2.63       13673    9561     10662       89.7%      20.8%     20.8%     8185    3.10    29.4%    88.8*    -4    0.776    1274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2.44       14360    9852     11510       85.6%      34.5%     34.7%     8981    1.90    48.8%    75.9*     2    0.765    1525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2.28        9501    6495     12416       52.3%      61.8%     59.6%     5991    1.14    87.3%    53.5*    -2    0.722    1031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 2.15        4567    3307     13210       25.0%     120.5%    120.3%     2520    0.59   170.4%    21.9*     4    0.693     408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DFKai-SB" panose="03000509000000000000" pitchFamily="65" charset="-120"/>
                <a:cs typeface="Courier New" panose="02070309020205020404" pitchFamily="49" charset="0"/>
              </a:rPr>
              <a:t>    total       86470   60274     81744       73.7%       6.7%      6.7%    51769    8.97     9.5%    99.5*     2    0.804    8369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ea typeface="DFKai-SB" panose="03000509000000000000" pitchFamily="65" charset="-12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 smtClean="0">
              <a:latin typeface="Courier New" panose="02070309020205020404" pitchFamily="49" charset="0"/>
              <a:ea typeface="DFKai-SB" panose="03000509000000000000" pitchFamily="65" charset="-12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spc="-200" dirty="0">
              <a:solidFill>
                <a:prstClr val="black"/>
              </a:solidFill>
              <a:latin typeface="Courier New" panose="02070309020205020404" pitchFamily="49" charset="0"/>
              <a:ea typeface="DFKai-SB" panose="03000509000000000000" pitchFamily="65" charset="-120"/>
              <a:cs typeface="Courier New" panose="020703090202050204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4888" y="2133600"/>
            <a:ext cx="8428382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00"/>
                </a:solidFill>
              </a:rPr>
              <a:t>XDS: CORRECT.LP or XSCALE.LP</a:t>
            </a:r>
            <a:endParaRPr lang="en-US" dirty="0">
              <a:solidFill>
                <a:srgbClr val="00B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512" y="885375"/>
            <a:ext cx="11951595" cy="4664299"/>
          </a:xfrm>
        </p:spPr>
        <p:txBody>
          <a:bodyPr/>
          <a:lstStyle/>
          <a:p>
            <a:pPr marL="0" indent="0">
              <a:buNone/>
            </a:pPr>
            <a:r>
              <a:rPr lang="en-US" sz="16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</a:t>
            </a: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******************************************************************************</a:t>
            </a: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 CORRECTION PARAMETERS FOR THE STANDARD ERROR OF REFLECTION INTENSITIES</a:t>
            </a: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******************************************************************************</a:t>
            </a:r>
          </a:p>
          <a:p>
            <a:pPr marL="0" indent="0">
              <a:buNone/>
            </a:pPr>
            <a:endParaRPr lang="en-US" sz="2400" b="1" spc="-200" dirty="0">
              <a:solidFill>
                <a:prstClr val="black"/>
              </a:solidFill>
              <a:latin typeface="Consolas" panose="020B0609020204030204" pitchFamily="49" charset="0"/>
              <a:ea typeface="DFKai-SB" panose="03000509000000000000" pitchFamily="65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The variance v0(I) of the intensity I obtained from counting statistics is</a:t>
            </a: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replaced by v(I)=a*(v0(I)+b*I^2). The model parameters a, b are chosen to</a:t>
            </a: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minimize the discrepancies between v(I) and the variance estimated from</a:t>
            </a: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sample statistics of symmetry related reflections. This model implicates</a:t>
            </a: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an asymptotic limit </a:t>
            </a:r>
            <a:r>
              <a:rPr lang="en-US" sz="24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ISa</a:t>
            </a: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=1/SQRT(a*b) for the highest I/Sigma(I) that the</a:t>
            </a: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experimental setup can produce (</a:t>
            </a:r>
            <a:r>
              <a:rPr lang="en-US" sz="24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Diederichs</a:t>
            </a: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(2010) </a:t>
            </a:r>
            <a:r>
              <a:rPr lang="en-US" sz="24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Acta</a:t>
            </a: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</a:t>
            </a:r>
            <a:r>
              <a:rPr lang="en-US" sz="24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Cryst</a:t>
            </a: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D66, 733-740).</a:t>
            </a:r>
          </a:p>
          <a:p>
            <a:pPr marL="0" indent="0">
              <a:buNone/>
            </a:pPr>
            <a:endParaRPr lang="en-US" sz="2400" b="1" spc="-200" dirty="0">
              <a:solidFill>
                <a:prstClr val="black"/>
              </a:solidFill>
              <a:latin typeface="Consolas" panose="020B0609020204030204" pitchFamily="49" charset="0"/>
              <a:ea typeface="DFKai-SB" panose="03000509000000000000" pitchFamily="65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    a        b          </a:t>
            </a:r>
            <a:r>
              <a:rPr lang="en-US" sz="2400" b="1" spc="-200" dirty="0" err="1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ISa</a:t>
            </a:r>
            <a:endParaRPr lang="en-US" sz="2400" b="1" spc="-200" dirty="0">
              <a:solidFill>
                <a:prstClr val="black"/>
              </a:solidFill>
              <a:latin typeface="Consolas" panose="020B0609020204030204" pitchFamily="49" charset="0"/>
              <a:ea typeface="DFKai-SB" panose="03000509000000000000" pitchFamily="65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spc="-200" dirty="0">
                <a:solidFill>
                  <a:prstClr val="black"/>
                </a:solidFill>
                <a:latin typeface="Consolas" panose="020B0609020204030204" pitchFamily="49" charset="0"/>
                <a:ea typeface="DFKai-SB" panose="03000509000000000000" pitchFamily="65" charset="-120"/>
                <a:cs typeface="Consolas" panose="020B0609020204030204" pitchFamily="49" charset="0"/>
              </a:rPr>
              <a:t> 3.806E+00  1.080E-04   49.32</a:t>
            </a:r>
          </a:p>
          <a:p>
            <a:pPr marL="0" indent="0">
              <a:buNone/>
            </a:pPr>
            <a:endParaRPr lang="en-US" sz="2400" b="1" spc="-200" dirty="0">
              <a:solidFill>
                <a:prstClr val="black"/>
              </a:solidFill>
              <a:latin typeface="Consolas" panose="020B0609020204030204" pitchFamily="49" charset="0"/>
              <a:ea typeface="DFKai-SB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61252" y="5486400"/>
            <a:ext cx="1444487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/>
          <a:stretch>
            <a:fillRect/>
          </a:stretch>
        </p:blipFill>
        <p:spPr bwMode="auto">
          <a:xfrm>
            <a:off x="0" y="1233488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r>
              <a:rPr lang="en-US" altLang="en-US" smtClean="0"/>
              <a:t>140-fold multiplicity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1649413" y="3616325"/>
            <a:ext cx="1774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7.4</a:t>
            </a:r>
            <a:r>
              <a:rPr lang="el-GR" altLang="en-US" sz="2800" dirty="0">
                <a:solidFill>
                  <a:srgbClr val="000000"/>
                </a:solidFill>
                <a:cs typeface="Arial" pitchFamily="34" charset="0"/>
              </a:rPr>
              <a:t>σ </a:t>
            </a: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= </a:t>
            </a:r>
            <a:r>
              <a:rPr lang="en-US" altLang="en-US" sz="2800" dirty="0" smtClean="0">
                <a:solidFill>
                  <a:srgbClr val="000000"/>
                </a:solidFill>
                <a:cs typeface="Arial" pitchFamily="34" charset="0"/>
              </a:rPr>
              <a:t>Na</a:t>
            </a:r>
            <a:endParaRPr lang="en-US" altLang="en-US" sz="2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3570288" y="6105525"/>
            <a:ext cx="55737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DELFAN residual anomalous difference</a:t>
            </a:r>
          </a:p>
        </p:txBody>
      </p:sp>
    </p:spTree>
    <p:extLst>
      <p:ext uri="{BB962C8B-B14F-4D97-AF65-F5344CB8AC3E}">
        <p14:creationId xmlns:p14="http://schemas.microsoft.com/office/powerpoint/2010/main" val="3941211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7163"/>
          </a:xfrm>
        </p:spPr>
        <p:txBody>
          <a:bodyPr/>
          <a:lstStyle/>
          <a:p>
            <a:pPr eaLnBrk="1" hangingPunct="1"/>
            <a:r>
              <a:rPr lang="en-US" altLang="en-US" smtClean="0"/>
              <a:t>Data collection parameters:</a:t>
            </a:r>
          </a:p>
        </p:txBody>
      </p:sp>
      <p:sp>
        <p:nvSpPr>
          <p:cNvPr id="290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238"/>
            <a:ext cx="8686800" cy="518477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16 crystals</a:t>
            </a:r>
          </a:p>
          <a:p>
            <a:pPr eaLnBrk="1" hangingPunct="1"/>
            <a:r>
              <a:rPr lang="en-US" altLang="en-US" sz="4000" dirty="0" smtClean="0"/>
              <a:t>360° each, inverse beam </a:t>
            </a:r>
          </a:p>
          <a:p>
            <a:pPr eaLnBrk="1" hangingPunct="1"/>
            <a:r>
              <a:rPr lang="en-US" altLang="en-US" sz="4000" dirty="0" smtClean="0"/>
              <a:t>7235 eV photon energy</a:t>
            </a:r>
          </a:p>
          <a:p>
            <a:pPr eaLnBrk="1" hangingPunct="1"/>
            <a:r>
              <a:rPr lang="en-US" altLang="en-US" sz="4000" dirty="0" smtClean="0"/>
              <a:t>&lt; 1 </a:t>
            </a:r>
            <a:r>
              <a:rPr lang="en-US" altLang="en-US" sz="4000" dirty="0" err="1" smtClean="0"/>
              <a:t>MGy</a:t>
            </a:r>
            <a:r>
              <a:rPr lang="en-US" altLang="en-US" sz="4000" dirty="0" smtClean="0"/>
              <a:t> per </a:t>
            </a:r>
            <a:r>
              <a:rPr lang="en-US" altLang="en-US" sz="4000" dirty="0" err="1" smtClean="0"/>
              <a:t>xtal</a:t>
            </a:r>
            <a:endParaRPr lang="en-US" altLang="en-US" sz="4000" dirty="0" smtClean="0"/>
          </a:p>
          <a:p>
            <a:pPr eaLnBrk="1" hangingPunct="1"/>
            <a:r>
              <a:rPr lang="en-US" altLang="en-US" sz="4000" dirty="0" smtClean="0"/>
              <a:t>Australian Synchrotron MX1</a:t>
            </a:r>
          </a:p>
          <a:p>
            <a:pPr lvl="1" eaLnBrk="1" hangingPunct="1"/>
            <a:r>
              <a:rPr lang="en-US" altLang="en-US" sz="3600" dirty="0" smtClean="0"/>
              <a:t>35 </a:t>
            </a:r>
            <a:r>
              <a:rPr lang="en-US" altLang="en-US" sz="3600" dirty="0" err="1" smtClean="0"/>
              <a:t>kGy</a:t>
            </a:r>
            <a:r>
              <a:rPr lang="en-US" altLang="en-US" sz="3600" dirty="0" smtClean="0"/>
              <a:t>/s into 100 </a:t>
            </a:r>
            <a:r>
              <a:rPr lang="el-GR" altLang="en-US" sz="3600" dirty="0" smtClean="0"/>
              <a:t>μ</a:t>
            </a:r>
            <a:r>
              <a:rPr lang="en-US" altLang="en-US" sz="3600" dirty="0" smtClean="0"/>
              <a:t>m x 100 </a:t>
            </a:r>
            <a:r>
              <a:rPr lang="el-GR" altLang="en-US" sz="3600" dirty="0" smtClean="0"/>
              <a:t>μ</a:t>
            </a:r>
            <a:r>
              <a:rPr lang="en-US" altLang="en-US" sz="3600" dirty="0" smtClean="0"/>
              <a:t>m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99470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“R” factors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743200" y="2895600"/>
            <a:ext cx="370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/>
              <a:t>R = %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detector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x-ray beam</a:t>
            </a:r>
          </a:p>
        </p:txBody>
      </p:sp>
      <p:grpSp>
        <p:nvGrpSpPr>
          <p:cNvPr id="81927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81956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7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8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9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0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1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2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3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28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81948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9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0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1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2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3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9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scattering</a:t>
            </a:r>
          </a:p>
        </p:txBody>
      </p:sp>
      <p:sp>
        <p:nvSpPr>
          <p:cNvPr id="81930" name="Oval 26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1" name="Oval 27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2" name="Freeform 28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Freeform 29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Freeform 30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Freeform 31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Freeform 32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Freeform 33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Freeform 34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Freeform 35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Freeform 36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Freeform 37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2" name="Freeform 38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3" name="Freeform 39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4" name="Freeform 40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5" name="Freeform 41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6" name="Freeform 42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7" name="Freeform 43"/>
          <p:cNvSpPr>
            <a:spLocks/>
          </p:cNvSpPr>
          <p:nvPr/>
        </p:nvSpPr>
        <p:spPr bwMode="auto">
          <a:xfrm>
            <a:off x="6934200" y="1371600"/>
            <a:ext cx="622300" cy="1295400"/>
          </a:xfrm>
          <a:custGeom>
            <a:avLst/>
            <a:gdLst>
              <a:gd name="T0" fmla="*/ 88900 w 392"/>
              <a:gd name="T1" fmla="*/ 0 h 816"/>
              <a:gd name="T2" fmla="*/ 88900 w 392"/>
              <a:gd name="T3" fmla="*/ 228600 h 816"/>
              <a:gd name="T4" fmla="*/ 88900 w 392"/>
              <a:gd name="T5" fmla="*/ 457200 h 816"/>
              <a:gd name="T6" fmla="*/ 622300 w 392"/>
              <a:gd name="T7" fmla="*/ 533400 h 816"/>
              <a:gd name="T8" fmla="*/ 88900 w 392"/>
              <a:gd name="T9" fmla="*/ 685800 h 816"/>
              <a:gd name="T10" fmla="*/ 88900 w 392"/>
              <a:gd name="T11" fmla="*/ 838200 h 816"/>
              <a:gd name="T12" fmla="*/ 88900 w 392"/>
              <a:gd name="T13" fmla="*/ 1066800 h 816"/>
              <a:gd name="T14" fmla="*/ 88900 w 392"/>
              <a:gd name="T15" fmla="*/ 1295400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2" h="816">
                <a:moveTo>
                  <a:pt x="56" y="0"/>
                </a:moveTo>
                <a:cubicBezTo>
                  <a:pt x="56" y="24"/>
                  <a:pt x="56" y="96"/>
                  <a:pt x="56" y="144"/>
                </a:cubicBezTo>
                <a:cubicBezTo>
                  <a:pt x="56" y="192"/>
                  <a:pt x="0" y="256"/>
                  <a:pt x="56" y="288"/>
                </a:cubicBezTo>
                <a:cubicBezTo>
                  <a:pt x="112" y="320"/>
                  <a:pt x="392" y="312"/>
                  <a:pt x="392" y="336"/>
                </a:cubicBezTo>
                <a:cubicBezTo>
                  <a:pt x="392" y="360"/>
                  <a:pt x="112" y="400"/>
                  <a:pt x="56" y="432"/>
                </a:cubicBezTo>
                <a:cubicBezTo>
                  <a:pt x="0" y="464"/>
                  <a:pt x="56" y="488"/>
                  <a:pt x="56" y="528"/>
                </a:cubicBezTo>
                <a:cubicBezTo>
                  <a:pt x="56" y="568"/>
                  <a:pt x="56" y="624"/>
                  <a:pt x="56" y="672"/>
                </a:cubicBezTo>
                <a:cubicBezTo>
                  <a:pt x="56" y="720"/>
                  <a:pt x="56" y="792"/>
                  <a:pt x="56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“R” factors</a:t>
            </a:r>
          </a:p>
        </p:txBody>
      </p:sp>
      <p:graphicFrame>
        <p:nvGraphicFramePr>
          <p:cNvPr id="110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92338" y="1295400"/>
          <a:ext cx="4570412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1" name="Equation" r:id="rId3" imgW="1167893" imgH="482391" progId="Equation.3">
                  <p:embed/>
                </p:oleObj>
              </mc:Choice>
              <mc:Fallback>
                <p:oleObj name="Equation" r:id="rId3" imgW="1167893" imgH="4823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1295400"/>
                        <a:ext cx="4570412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450850" y="3498850"/>
            <a:ext cx="8453438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completely random:			0.59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starting MR solution:			0.4-0.55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something still wrong?:		&gt; 0.3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correct chain trace:			&lt; 0.2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small molecule:				~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“R” factors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450850" y="1458913"/>
            <a:ext cx="8453438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</a:t>
            </a:r>
            <a:r>
              <a:rPr lang="en-US" altLang="en-US" sz="2800" b="1" baseline="-25000"/>
              <a:t>cryst</a:t>
            </a:r>
            <a:r>
              <a:rPr lang="en-US" altLang="en-US" sz="2800" b="1"/>
              <a:t> (or just “R”)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	observed vs calculated data (Fs)</a:t>
            </a:r>
          </a:p>
          <a:p>
            <a:pPr eaLnBrk="1" hangingPunct="1"/>
            <a:r>
              <a:rPr lang="en-US" altLang="en-US" sz="2800" b="1"/>
              <a:t>R</a:t>
            </a:r>
            <a:r>
              <a:rPr lang="en-US" altLang="en-US" sz="2800" b="1" baseline="-25000"/>
              <a:t>free</a:t>
            </a:r>
            <a:r>
              <a:rPr lang="en-US" altLang="en-US" sz="2800" b="1"/>
              <a:t>		</a:t>
            </a:r>
          </a:p>
          <a:p>
            <a:pPr eaLnBrk="1" hangingPunct="1"/>
            <a:r>
              <a:rPr lang="en-US" altLang="en-US" sz="2800" b="1"/>
              <a:t>	cross-check with “random” subset of data</a:t>
            </a:r>
          </a:p>
          <a:p>
            <a:pPr eaLnBrk="1" hangingPunct="1"/>
            <a:r>
              <a:rPr lang="en-US" altLang="en-US" sz="2800" b="1"/>
              <a:t>	should be &lt; 0.3 and &lt; R</a:t>
            </a:r>
            <a:r>
              <a:rPr lang="en-US" altLang="en-US" sz="2800" b="1" baseline="-25000"/>
              <a:t>cryst</a:t>
            </a:r>
            <a:r>
              <a:rPr lang="en-US" altLang="en-US" sz="2800" b="1"/>
              <a:t> + 0.1</a:t>
            </a:r>
            <a:endParaRPr lang="en-US" altLang="en-US" sz="6600" b="1" baseline="-5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0" name="Chart" r:id="rId3" imgW="7448550" imgH="5219700" progId="MSGraph.Chart.8">
                  <p:embed followColorScheme="full"/>
                </p:oleObj>
              </mc:Choice>
              <mc:Fallback>
                <p:oleObj name="Chart" r:id="rId3" imgW="7448550" imgH="52197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structure factor (F)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spot index (h)</a:t>
            </a:r>
            <a:endParaRPr lang="el-GR" altLang="en-US" b="1" baseline="30000">
              <a:cs typeface="Arial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Fitting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4" name="Chart" r:id="rId3" imgW="7448550" imgH="5219700" progId="MSGraph.Chart.8">
                  <p:embed followColorScheme="full"/>
                </p:oleObj>
              </mc:Choice>
              <mc:Fallback>
                <p:oleObj name="Chart" r:id="rId3" imgW="7448550" imgH="52197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7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structure factor (F)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spot index (h)</a:t>
            </a:r>
            <a:endParaRPr lang="el-GR" altLang="en-US" b="1" baseline="30000">
              <a:cs typeface="Arial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Fitting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8" name="Chart" r:id="rId3" imgW="7448550" imgH="5219700" progId="MSGraph.Chart.8">
                  <p:embed followColorScheme="full"/>
                </p:oleObj>
              </mc:Choice>
              <mc:Fallback>
                <p:oleObj name="Chart" r:id="rId3" imgW="7448550" imgH="52197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structure factor (F)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spot index (h)</a:t>
            </a:r>
            <a:endParaRPr lang="el-GR" altLang="en-US" b="1" baseline="30000">
              <a:cs typeface="Arial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Fitting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2" name="Chart" r:id="rId3" imgW="7448550" imgH="5219700" progId="MSGraph.Chart.8">
                  <p:embed followColorScheme="full"/>
                </p:oleObj>
              </mc:Choice>
              <mc:Fallback>
                <p:oleObj name="Chart" r:id="rId3" imgW="7448550" imgH="52197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5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structure factor (F)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spot index (h)</a:t>
            </a:r>
            <a:endParaRPr lang="el-GR" altLang="en-US" b="1" baseline="30000">
              <a:cs typeface="Arial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Fitting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“R” factors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50850" y="1458913"/>
            <a:ext cx="8453438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</a:t>
            </a:r>
            <a:r>
              <a:rPr lang="en-US" altLang="en-US" sz="2800" b="1" baseline="-25000"/>
              <a:t>cryst</a:t>
            </a:r>
            <a:r>
              <a:rPr lang="en-US" altLang="en-US" sz="2800" b="1"/>
              <a:t> (or just “R”)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	observed vs calculated data (Fs)</a:t>
            </a:r>
          </a:p>
          <a:p>
            <a:pPr eaLnBrk="1" hangingPunct="1"/>
            <a:r>
              <a:rPr lang="en-US" altLang="en-US" sz="2800" b="1"/>
              <a:t>R</a:t>
            </a:r>
            <a:r>
              <a:rPr lang="en-US" altLang="en-US" sz="2800" b="1" baseline="-25000"/>
              <a:t>free</a:t>
            </a:r>
            <a:r>
              <a:rPr lang="en-US" altLang="en-US" sz="2800" b="1"/>
              <a:t>		</a:t>
            </a:r>
          </a:p>
          <a:p>
            <a:pPr eaLnBrk="1" hangingPunct="1"/>
            <a:r>
              <a:rPr lang="en-US" altLang="en-US" sz="2800" b="1"/>
              <a:t>	cross-check with “random” subset of data</a:t>
            </a:r>
          </a:p>
          <a:p>
            <a:pPr eaLnBrk="1" hangingPunct="1"/>
            <a:r>
              <a:rPr lang="en-US" altLang="en-US" sz="2800" b="1"/>
              <a:t>	should be &lt; 0.3 and &lt; R</a:t>
            </a:r>
            <a:r>
              <a:rPr lang="en-US" altLang="en-US" sz="2800" b="1" baseline="-25000"/>
              <a:t>cryst</a:t>
            </a:r>
            <a:r>
              <a:rPr lang="en-US" altLang="en-US" sz="2800" b="1"/>
              <a:t> + 0.1</a:t>
            </a:r>
            <a:endParaRPr lang="en-US" altLang="en-US" sz="6600" b="1" baseline="-500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</a:t>
            </a:r>
            <a:r>
              <a:rPr lang="en-US" altLang="en-US" sz="2800" b="1" baseline="-25000"/>
              <a:t>sym</a:t>
            </a:r>
            <a:r>
              <a:rPr lang="en-US" altLang="en-US" sz="2800" b="1"/>
              <a:t>  =  R</a:t>
            </a:r>
            <a:r>
              <a:rPr lang="en-US" altLang="en-US" sz="2800" b="1" baseline="-25000"/>
              <a:t>merge</a:t>
            </a:r>
            <a:r>
              <a:rPr lang="en-US" altLang="en-US" sz="2800" b="1"/>
              <a:t>	(self-consistency of data: Is)</a:t>
            </a:r>
            <a:endParaRPr lang="en-US" altLang="en-US" sz="2800" b="1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R</a:t>
            </a:r>
            <a:r>
              <a:rPr lang="en-US" altLang="en-US" baseline="-25000" smtClean="0"/>
              <a:t>merge</a:t>
            </a:r>
          </a:p>
        </p:txBody>
      </p:sp>
      <p:graphicFrame>
        <p:nvGraphicFramePr>
          <p:cNvPr id="1177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0" y="1296988"/>
          <a:ext cx="4570413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2" name="Equation" r:id="rId3" imgW="1307532" imgH="495085" progId="Equation.3">
                  <p:embed/>
                </p:oleObj>
              </mc:Choice>
              <mc:Fallback>
                <p:oleObj name="Equation" r:id="rId3" imgW="1307532" imgH="4950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6988"/>
                        <a:ext cx="4570413" cy="173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0850" y="3498850"/>
            <a:ext cx="8453438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completely random:			0.59</a:t>
            </a:r>
          </a:p>
          <a:p>
            <a:pPr eaLnBrk="1" hangingPunct="1"/>
            <a:r>
              <a:rPr lang="en-US" altLang="en-US" sz="2800" b="1"/>
              <a:t>weak data (high angle):		0.7- </a:t>
            </a:r>
            <a:r>
              <a:rPr lang="en-US" altLang="en-US" sz="6600" b="1" baseline="-5000">
                <a:cs typeface="Arial" charset="0"/>
              </a:rPr>
              <a:t>∞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wrong symmetry choice?:		~0.2-0.55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small or disordered crystal:	~0.1-0.2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typical:					~ 0.05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6226175" y="2200275"/>
            <a:ext cx="2484438" cy="822325"/>
            <a:chOff x="3922" y="1386"/>
            <a:chExt cx="1565" cy="518"/>
          </a:xfrm>
        </p:grpSpPr>
        <p:sp>
          <p:nvSpPr>
            <p:cNvPr id="117766" name="Text Box 5"/>
            <p:cNvSpPr txBox="1">
              <a:spLocks noChangeArrowheads="1"/>
            </p:cNvSpPr>
            <p:nvPr/>
          </p:nvSpPr>
          <p:spPr bwMode="auto">
            <a:xfrm>
              <a:off x="4451" y="1386"/>
              <a:ext cx="10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FF0000"/>
                  </a:solidFill>
                </a:rPr>
                <a:t>blows up</a:t>
              </a:r>
            </a:p>
            <a:p>
              <a:pPr algn="ctr" eaLnBrk="1" hangingPunct="1"/>
              <a:r>
                <a:rPr lang="en-US" altLang="en-US" sz="2400">
                  <a:solidFill>
                    <a:srgbClr val="FF0000"/>
                  </a:solidFill>
                </a:rPr>
                <a:t>as </a:t>
              </a:r>
              <a:r>
                <a:rPr lang="en-US" altLang="en-US" sz="2400" i="1">
                  <a:solidFill>
                    <a:srgbClr val="FF0000"/>
                  </a:solidFill>
                </a:rPr>
                <a:t>I</a:t>
              </a:r>
              <a:r>
                <a:rPr lang="en-US" altLang="en-US" sz="2400" i="1" baseline="-25000">
                  <a:solidFill>
                    <a:srgbClr val="FF0000"/>
                  </a:solidFill>
                </a:rPr>
                <a:t>obs</a:t>
              </a:r>
              <a:r>
                <a:rPr lang="en-US" altLang="en-US" sz="2400">
                  <a:solidFill>
                    <a:srgbClr val="FF0000"/>
                  </a:solidFill>
                </a:rPr>
                <a:t> </a:t>
              </a:r>
              <a:r>
                <a:rPr lang="en-US" altLang="en-US" sz="2400">
                  <a:solidFill>
                    <a:srgbClr val="FF0000"/>
                  </a:solidFill>
                  <a:cs typeface="Arial" charset="0"/>
                </a:rPr>
                <a:t>→ 0</a:t>
              </a:r>
            </a:p>
          </p:txBody>
        </p:sp>
        <p:sp>
          <p:nvSpPr>
            <p:cNvPr id="117767" name="Line 6"/>
            <p:cNvSpPr>
              <a:spLocks noChangeShapeType="1"/>
            </p:cNvSpPr>
            <p:nvPr/>
          </p:nvSpPr>
          <p:spPr bwMode="auto">
            <a:xfrm flipH="1">
              <a:off x="3922" y="1641"/>
              <a:ext cx="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“R” factors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450850" y="1458913"/>
            <a:ext cx="84534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</a:t>
            </a:r>
            <a:r>
              <a:rPr lang="en-US" altLang="en-US" sz="2800" b="1" baseline="-25000"/>
              <a:t>cryst</a:t>
            </a:r>
            <a:r>
              <a:rPr lang="en-US" altLang="en-US" sz="2800" b="1"/>
              <a:t> (or just “R”)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	observed vs calculated data (Fs)</a:t>
            </a:r>
          </a:p>
          <a:p>
            <a:pPr eaLnBrk="1" hangingPunct="1"/>
            <a:r>
              <a:rPr lang="en-US" altLang="en-US" sz="2800" b="1"/>
              <a:t>R</a:t>
            </a:r>
            <a:r>
              <a:rPr lang="en-US" altLang="en-US" sz="2800" b="1" baseline="-25000"/>
              <a:t>free</a:t>
            </a:r>
            <a:r>
              <a:rPr lang="en-US" altLang="en-US" sz="2800" b="1"/>
              <a:t>		</a:t>
            </a:r>
          </a:p>
          <a:p>
            <a:pPr eaLnBrk="1" hangingPunct="1"/>
            <a:r>
              <a:rPr lang="en-US" altLang="en-US" sz="2800" b="1"/>
              <a:t>	cross-check with “random” subset of data</a:t>
            </a:r>
          </a:p>
          <a:p>
            <a:pPr eaLnBrk="1" hangingPunct="1"/>
            <a:r>
              <a:rPr lang="en-US" altLang="en-US" sz="2800" b="1"/>
              <a:t>	should be &lt; 0.3 and &lt; R</a:t>
            </a:r>
            <a:r>
              <a:rPr lang="en-US" altLang="en-US" sz="2800" b="1" baseline="-25000"/>
              <a:t>cryst</a:t>
            </a:r>
            <a:r>
              <a:rPr lang="en-US" altLang="en-US" sz="2800" b="1"/>
              <a:t> + 0.1</a:t>
            </a:r>
            <a:endParaRPr lang="en-US" altLang="en-US" sz="6600" b="1" baseline="-500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</a:t>
            </a:r>
            <a:r>
              <a:rPr lang="en-US" altLang="en-US" sz="2800" b="1" baseline="-25000"/>
              <a:t>sym</a:t>
            </a:r>
            <a:r>
              <a:rPr lang="en-US" altLang="en-US" sz="2800" b="1"/>
              <a:t>  =  R</a:t>
            </a:r>
            <a:r>
              <a:rPr lang="en-US" altLang="en-US" sz="2800" b="1" baseline="-25000"/>
              <a:t>merge</a:t>
            </a:r>
            <a:r>
              <a:rPr lang="en-US" altLang="en-US" sz="2800" b="1"/>
              <a:t>	(self-consistency of data: Is)</a:t>
            </a:r>
            <a:endParaRPr lang="en-US" altLang="en-US" sz="2800" b="1" baseline="-25000"/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</a:t>
            </a:r>
            <a:r>
              <a:rPr lang="en-US" altLang="en-US" sz="2800" b="1" baseline="-25000"/>
              <a:t>rim</a:t>
            </a:r>
            <a:r>
              <a:rPr lang="en-US" altLang="en-US" sz="2800" b="1"/>
              <a:t>   R</a:t>
            </a:r>
            <a:r>
              <a:rPr lang="en-US" altLang="en-US" sz="2800" b="1" baseline="-25000"/>
              <a:t>pim</a:t>
            </a:r>
            <a:r>
              <a:rPr lang="en-US" altLang="en-US" sz="2800" b="1"/>
              <a:t>   R</a:t>
            </a:r>
            <a:r>
              <a:rPr lang="en-US" altLang="en-US" sz="2800" b="1" baseline="-25000"/>
              <a:t>meas</a:t>
            </a:r>
            <a:r>
              <a:rPr lang="en-US" altLang="en-US" sz="2800" b="1"/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</a:t>
            </a:r>
            <a:r>
              <a:rPr lang="en-US" altLang="en-US" sz="2800" b="1" baseline="-25000"/>
              <a:t>iso</a:t>
            </a:r>
            <a:r>
              <a:rPr lang="en-US" altLang="en-US" sz="2800" b="1"/>
              <a:t>   R</a:t>
            </a:r>
            <a:r>
              <a:rPr lang="en-US" altLang="en-US" sz="2800" b="1" baseline="-25000"/>
              <a:t>anom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</a:t>
            </a:r>
            <a:r>
              <a:rPr lang="en-US" altLang="en-US" sz="2800" b="1" baseline="-25000"/>
              <a:t>diff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859213" y="4972050"/>
            <a:ext cx="5070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R</a:t>
            </a:r>
            <a:r>
              <a:rPr lang="en-US" altLang="en-US" sz="3600" b="1" baseline="-25000"/>
              <a:t>sym</a:t>
            </a:r>
            <a:r>
              <a:rPr lang="en-US" altLang="en-US" sz="3600" b="1"/>
              <a:t> is “unfair” to high multiplicity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552450" y="533400"/>
            <a:ext cx="7905750" cy="5280025"/>
            <a:chOff x="348" y="336"/>
            <a:chExt cx="4980" cy="3326"/>
          </a:xfrm>
        </p:grpSpPr>
        <p:sp>
          <p:nvSpPr>
            <p:cNvPr id="82949" name="Rectangle 3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0" name="Line 4"/>
            <p:cNvSpPr>
              <a:spLocks noChangeShapeType="1"/>
            </p:cNvSpPr>
            <p:nvPr/>
          </p:nvSpPr>
          <p:spPr bwMode="auto">
            <a:xfrm>
              <a:off x="2832" y="1920"/>
              <a:ext cx="0" cy="120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1" name="Oval 5"/>
            <p:cNvSpPr>
              <a:spLocks noChangeArrowheads="1"/>
            </p:cNvSpPr>
            <p:nvPr/>
          </p:nvSpPr>
          <p:spPr bwMode="auto">
            <a:xfrm>
              <a:off x="2680" y="17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2" name="Oval 6"/>
            <p:cNvSpPr>
              <a:spLocks noChangeArrowheads="1"/>
            </p:cNvSpPr>
            <p:nvPr/>
          </p:nvSpPr>
          <p:spPr bwMode="auto">
            <a:xfrm>
              <a:off x="334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3" name="Line 7"/>
            <p:cNvSpPr>
              <a:spLocks noChangeShapeType="1"/>
            </p:cNvSpPr>
            <p:nvPr/>
          </p:nvSpPr>
          <p:spPr bwMode="auto">
            <a:xfrm>
              <a:off x="384" y="1920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Line 8"/>
            <p:cNvSpPr>
              <a:spLocks noChangeShapeType="1"/>
            </p:cNvSpPr>
            <p:nvPr/>
          </p:nvSpPr>
          <p:spPr bwMode="auto">
            <a:xfrm>
              <a:off x="384" y="3120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Line 9"/>
            <p:cNvSpPr>
              <a:spLocks noChangeShapeType="1"/>
            </p:cNvSpPr>
            <p:nvPr/>
          </p:nvSpPr>
          <p:spPr bwMode="auto">
            <a:xfrm flipV="1">
              <a:off x="2832" y="336"/>
              <a:ext cx="1824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0"/>
            <p:cNvSpPr>
              <a:spLocks noChangeShapeType="1"/>
            </p:cNvSpPr>
            <p:nvPr/>
          </p:nvSpPr>
          <p:spPr bwMode="auto">
            <a:xfrm flipV="1">
              <a:off x="3504" y="1536"/>
              <a:ext cx="1824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Line 11"/>
            <p:cNvSpPr>
              <a:spLocks noChangeShapeType="1"/>
            </p:cNvSpPr>
            <p:nvPr/>
          </p:nvSpPr>
          <p:spPr bwMode="auto">
            <a:xfrm flipH="1">
              <a:off x="384" y="28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Text Box 12"/>
            <p:cNvSpPr txBox="1">
              <a:spLocks noChangeArrowheads="1"/>
            </p:cNvSpPr>
            <p:nvPr/>
          </p:nvSpPr>
          <p:spPr bwMode="auto">
            <a:xfrm>
              <a:off x="348" y="2496"/>
              <a:ext cx="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to source</a:t>
              </a:r>
            </a:p>
          </p:txBody>
        </p:sp>
        <p:sp>
          <p:nvSpPr>
            <p:cNvPr id="82959" name="Text Box 13"/>
            <p:cNvSpPr txBox="1">
              <a:spLocks noChangeArrowheads="1"/>
            </p:cNvSpPr>
            <p:nvPr/>
          </p:nvSpPr>
          <p:spPr bwMode="auto">
            <a:xfrm rot="-2388334">
              <a:off x="4320" y="864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to detector</a:t>
              </a:r>
            </a:p>
          </p:txBody>
        </p:sp>
        <p:sp>
          <p:nvSpPr>
            <p:cNvPr id="82960" name="Line 14"/>
            <p:cNvSpPr>
              <a:spLocks noChangeShapeType="1"/>
            </p:cNvSpPr>
            <p:nvPr/>
          </p:nvSpPr>
          <p:spPr bwMode="auto">
            <a:xfrm flipV="1">
              <a:off x="4560" y="960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Line 15"/>
            <p:cNvSpPr>
              <a:spLocks noChangeShapeType="1"/>
            </p:cNvSpPr>
            <p:nvPr/>
          </p:nvSpPr>
          <p:spPr bwMode="auto">
            <a:xfrm>
              <a:off x="2832" y="1920"/>
              <a:ext cx="672" cy="1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Text Box 16"/>
            <p:cNvSpPr txBox="1">
              <a:spLocks noChangeArrowheads="1"/>
            </p:cNvSpPr>
            <p:nvPr/>
          </p:nvSpPr>
          <p:spPr bwMode="auto">
            <a:xfrm rot="-1882992">
              <a:off x="3163" y="2349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bg2"/>
                  </a:solidFill>
                </a:rPr>
                <a:t>d</a:t>
              </a:r>
            </a:p>
          </p:txBody>
        </p:sp>
        <p:cxnSp>
          <p:nvCxnSpPr>
            <p:cNvPr id="82963" name="AutoShape 17"/>
            <p:cNvCxnSpPr>
              <a:cxnSpLocks noChangeShapeType="1"/>
            </p:cNvCxnSpPr>
            <p:nvPr/>
          </p:nvCxnSpPr>
          <p:spPr bwMode="auto">
            <a:xfrm rot="5400000" flipH="1">
              <a:off x="3096" y="3240"/>
              <a:ext cx="336" cy="288"/>
            </a:xfrm>
            <a:prstGeom prst="curvedConnector3">
              <a:avLst>
                <a:gd name="adj1" fmla="val 1011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64" name="Text Box 18"/>
            <p:cNvSpPr txBox="1">
              <a:spLocks noChangeArrowheads="1"/>
            </p:cNvSpPr>
            <p:nvPr/>
          </p:nvSpPr>
          <p:spPr bwMode="auto">
            <a:xfrm>
              <a:off x="3398" y="3431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  <a:r>
                <a:rPr lang="en-US" altLang="en-US">
                  <a:cs typeface="Arial" charset="0"/>
                </a:rPr>
                <a:t>∙</a:t>
              </a:r>
              <a:r>
                <a:rPr lang="en-US" altLang="en-US"/>
                <a:t>sin(</a:t>
              </a:r>
              <a:r>
                <a:rPr lang="el-GR" altLang="en-US">
                  <a:cs typeface="Arial" charset="0"/>
                </a:rPr>
                <a:t>θ</a:t>
              </a:r>
              <a:r>
                <a:rPr lang="en-US" altLang="en-US">
                  <a:cs typeface="Arial" charset="0"/>
                </a:rPr>
                <a:t>)</a:t>
              </a:r>
              <a:endParaRPr lang="el-GR" altLang="en-US">
                <a:cs typeface="Arial" charset="0"/>
              </a:endParaRPr>
            </a:p>
          </p:txBody>
        </p:sp>
        <p:sp>
          <p:nvSpPr>
            <p:cNvPr id="82965" name="Arc 19"/>
            <p:cNvSpPr>
              <a:spLocks/>
            </p:cNvSpPr>
            <p:nvPr/>
          </p:nvSpPr>
          <p:spPr bwMode="auto">
            <a:xfrm rot="670182" flipV="1">
              <a:off x="2832" y="2015"/>
              <a:ext cx="194" cy="287"/>
            </a:xfrm>
            <a:custGeom>
              <a:avLst/>
              <a:gdLst>
                <a:gd name="T0" fmla="*/ 26 w 14629"/>
                <a:gd name="T1" fmla="*/ 0 h 21513"/>
                <a:gd name="T2" fmla="*/ 194 w 14629"/>
                <a:gd name="T3" fmla="*/ 75 h 21513"/>
                <a:gd name="T4" fmla="*/ 0 w 14629"/>
                <a:gd name="T5" fmla="*/ 287 h 215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29" h="21513" fill="none" extrusionOk="0">
                  <a:moveTo>
                    <a:pt x="1939" y="0"/>
                  </a:moveTo>
                  <a:cubicBezTo>
                    <a:pt x="6672" y="427"/>
                    <a:pt x="11132" y="2402"/>
                    <a:pt x="14628" y="5621"/>
                  </a:cubicBezTo>
                </a:path>
                <a:path w="14629" h="21513" stroke="0" extrusionOk="0">
                  <a:moveTo>
                    <a:pt x="1939" y="0"/>
                  </a:moveTo>
                  <a:cubicBezTo>
                    <a:pt x="6672" y="427"/>
                    <a:pt x="11132" y="2402"/>
                    <a:pt x="14628" y="5621"/>
                  </a:cubicBezTo>
                  <a:lnTo>
                    <a:pt x="0" y="21513"/>
                  </a:lnTo>
                  <a:lnTo>
                    <a:pt x="1939" y="0"/>
                  </a:lnTo>
                  <a:close/>
                </a:path>
              </a:pathLst>
            </a:cu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0"/>
            <p:cNvSpPr txBox="1">
              <a:spLocks noChangeArrowheads="1"/>
            </p:cNvSpPr>
            <p:nvPr/>
          </p:nvSpPr>
          <p:spPr bwMode="auto">
            <a:xfrm>
              <a:off x="2802" y="207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n-US">
                  <a:solidFill>
                    <a:schemeClr val="bg2"/>
                  </a:solidFill>
                  <a:cs typeface="Arial" charset="0"/>
                </a:rPr>
                <a:t>θ</a:t>
              </a:r>
            </a:p>
          </p:txBody>
        </p:sp>
        <p:sp>
          <p:nvSpPr>
            <p:cNvPr id="82967" name="Text Box 21"/>
            <p:cNvSpPr txBox="1">
              <a:spLocks noChangeArrowheads="1"/>
            </p:cNvSpPr>
            <p:nvPr/>
          </p:nvSpPr>
          <p:spPr bwMode="auto">
            <a:xfrm>
              <a:off x="2964" y="1833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atom #1</a:t>
              </a:r>
            </a:p>
          </p:txBody>
        </p:sp>
        <p:sp>
          <p:nvSpPr>
            <p:cNvPr id="82968" name="Text Box 22"/>
            <p:cNvSpPr txBox="1">
              <a:spLocks noChangeArrowheads="1"/>
            </p:cNvSpPr>
            <p:nvPr/>
          </p:nvSpPr>
          <p:spPr bwMode="auto">
            <a:xfrm>
              <a:off x="3636" y="3033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atom #2</a:t>
              </a:r>
            </a:p>
          </p:txBody>
        </p:sp>
      </p:grpSp>
      <p:sp>
        <p:nvSpPr>
          <p:cNvPr id="82947" name="Text Box 23"/>
          <p:cNvSpPr txBox="1">
            <a:spLocks noChangeArrowheads="1"/>
          </p:cNvSpPr>
          <p:nvPr/>
        </p:nvSpPr>
        <p:spPr bwMode="auto">
          <a:xfrm>
            <a:off x="398463" y="269875"/>
            <a:ext cx="3956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/>
              <a:t>Bragg’s Law</a:t>
            </a:r>
          </a:p>
        </p:txBody>
      </p:sp>
      <p:sp>
        <p:nvSpPr>
          <p:cNvPr id="198680" name="Text Box 24"/>
          <p:cNvSpPr txBox="1">
            <a:spLocks noChangeArrowheads="1"/>
          </p:cNvSpPr>
          <p:nvPr/>
        </p:nvSpPr>
        <p:spPr bwMode="auto">
          <a:xfrm>
            <a:off x="1128713" y="1676400"/>
            <a:ext cx="246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/>
              <a:t>n</a:t>
            </a:r>
            <a:r>
              <a:rPr lang="el-GR" altLang="en-US" sz="2800" b="1">
                <a:cs typeface="Arial" charset="0"/>
              </a:rPr>
              <a:t>λ</a:t>
            </a:r>
            <a:r>
              <a:rPr lang="en-US" altLang="en-US" sz="2800" b="1">
                <a:cs typeface="Arial" charset="0"/>
              </a:rPr>
              <a:t> = 2d sin(</a:t>
            </a:r>
            <a:r>
              <a:rPr lang="el-GR" altLang="en-US" sz="2800" b="1">
                <a:cs typeface="Arial" charset="0"/>
              </a:rPr>
              <a:t>θ</a:t>
            </a:r>
            <a:r>
              <a:rPr lang="en-US" altLang="en-US" sz="2800" b="1">
                <a:cs typeface="Arial" charset="0"/>
              </a:rPr>
              <a:t>)</a:t>
            </a:r>
            <a:endParaRPr lang="el-GR" altLang="en-US" sz="2800" b="1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495800" y="4800600"/>
            <a:ext cx="152400" cy="1524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1" name="Oval 3"/>
          <p:cNvSpPr>
            <a:spLocks noChangeArrowheads="1"/>
          </p:cNvSpPr>
          <p:nvPr/>
        </p:nvSpPr>
        <p:spPr bwMode="auto">
          <a:xfrm>
            <a:off x="4265613" y="327025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5308600" y="4724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609600" y="34925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609600" y="49530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V="1">
            <a:off x="5562600" y="1185863"/>
            <a:ext cx="1279525" cy="3767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H="1">
            <a:off x="6096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552450" y="39624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to source</a:t>
            </a:r>
          </a:p>
        </p:txBody>
      </p:sp>
      <p:grpSp>
        <p:nvGrpSpPr>
          <p:cNvPr id="83978" name="Group 10"/>
          <p:cNvGrpSpPr>
            <a:grpSpLocks/>
          </p:cNvGrpSpPr>
          <p:nvPr/>
        </p:nvGrpSpPr>
        <p:grpSpPr bwMode="auto">
          <a:xfrm rot="-1919995">
            <a:off x="5294313" y="1450975"/>
            <a:ext cx="1263650" cy="838200"/>
            <a:chOff x="4320" y="864"/>
            <a:chExt cx="796" cy="528"/>
          </a:xfrm>
        </p:grpSpPr>
        <p:sp>
          <p:nvSpPr>
            <p:cNvPr id="83992" name="Text Box 11"/>
            <p:cNvSpPr txBox="1">
              <a:spLocks noChangeArrowheads="1"/>
            </p:cNvSpPr>
            <p:nvPr/>
          </p:nvSpPr>
          <p:spPr bwMode="auto">
            <a:xfrm rot="-2388334">
              <a:off x="4320" y="864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to detector</a:t>
              </a:r>
            </a:p>
          </p:txBody>
        </p:sp>
        <p:sp>
          <p:nvSpPr>
            <p:cNvPr id="83993" name="Line 12"/>
            <p:cNvSpPr>
              <a:spLocks noChangeShapeType="1"/>
            </p:cNvSpPr>
            <p:nvPr/>
          </p:nvSpPr>
          <p:spPr bwMode="auto">
            <a:xfrm flipV="1">
              <a:off x="4560" y="960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979" name="Group 13"/>
          <p:cNvGrpSpPr>
            <a:grpSpLocks/>
          </p:cNvGrpSpPr>
          <p:nvPr/>
        </p:nvGrpSpPr>
        <p:grpSpPr bwMode="auto">
          <a:xfrm>
            <a:off x="4492625" y="3486150"/>
            <a:ext cx="1069975" cy="1466850"/>
            <a:chOff x="2830" y="2196"/>
            <a:chExt cx="674" cy="924"/>
          </a:xfrm>
        </p:grpSpPr>
        <p:sp>
          <p:nvSpPr>
            <p:cNvPr id="83990" name="Line 14"/>
            <p:cNvSpPr>
              <a:spLocks noChangeShapeType="1"/>
            </p:cNvSpPr>
            <p:nvPr/>
          </p:nvSpPr>
          <p:spPr bwMode="auto">
            <a:xfrm>
              <a:off x="2832" y="2199"/>
              <a:ext cx="0" cy="92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Line 15"/>
            <p:cNvSpPr>
              <a:spLocks noChangeShapeType="1"/>
            </p:cNvSpPr>
            <p:nvPr/>
          </p:nvSpPr>
          <p:spPr bwMode="auto">
            <a:xfrm>
              <a:off x="2830" y="2196"/>
              <a:ext cx="674" cy="9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80" name="Text Box 16"/>
          <p:cNvSpPr txBox="1">
            <a:spLocks noChangeArrowheads="1"/>
          </p:cNvSpPr>
          <p:nvPr/>
        </p:nvSpPr>
        <p:spPr bwMode="auto">
          <a:xfrm rot="-1882992">
            <a:off x="5100638" y="38750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2"/>
                </a:solidFill>
              </a:rPr>
              <a:t>d</a:t>
            </a:r>
          </a:p>
        </p:txBody>
      </p:sp>
      <p:cxnSp>
        <p:nvCxnSpPr>
          <p:cNvPr id="83981" name="AutoShape 17"/>
          <p:cNvCxnSpPr>
            <a:cxnSpLocks noChangeShapeType="1"/>
          </p:cNvCxnSpPr>
          <p:nvPr/>
        </p:nvCxnSpPr>
        <p:spPr bwMode="auto">
          <a:xfrm rot="5400000" flipH="1">
            <a:off x="4914900" y="5143500"/>
            <a:ext cx="533400" cy="457200"/>
          </a:xfrm>
          <a:prstGeom prst="curvedConnector3">
            <a:avLst>
              <a:gd name="adj1" fmla="val 1011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2" name="Text Box 18"/>
          <p:cNvSpPr txBox="1">
            <a:spLocks noChangeArrowheads="1"/>
          </p:cNvSpPr>
          <p:nvPr/>
        </p:nvSpPr>
        <p:spPr bwMode="auto">
          <a:xfrm>
            <a:off x="5394325" y="54467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  <a:r>
              <a:rPr lang="en-US" altLang="en-US">
                <a:cs typeface="Arial" charset="0"/>
              </a:rPr>
              <a:t>∙</a:t>
            </a:r>
            <a:r>
              <a:rPr lang="en-US" altLang="en-US"/>
              <a:t>sin(</a:t>
            </a:r>
            <a:r>
              <a:rPr lang="el-GR" altLang="en-US">
                <a:cs typeface="Arial" charset="0"/>
              </a:rPr>
              <a:t>θ</a:t>
            </a:r>
            <a:r>
              <a:rPr lang="en-US" altLang="en-US">
                <a:cs typeface="Arial" charset="0"/>
              </a:rPr>
              <a:t>)</a:t>
            </a:r>
            <a:endParaRPr lang="el-GR" altLang="en-US">
              <a:cs typeface="Arial" charset="0"/>
            </a:endParaRPr>
          </a:p>
        </p:txBody>
      </p:sp>
      <p:sp>
        <p:nvSpPr>
          <p:cNvPr id="83983" name="Arc 19"/>
          <p:cNvSpPr>
            <a:spLocks/>
          </p:cNvSpPr>
          <p:nvPr/>
        </p:nvSpPr>
        <p:spPr bwMode="auto">
          <a:xfrm rot="670182" flipV="1">
            <a:off x="4495800" y="3648075"/>
            <a:ext cx="360363" cy="455613"/>
          </a:xfrm>
          <a:custGeom>
            <a:avLst/>
            <a:gdLst>
              <a:gd name="T0" fmla="*/ 40857 w 17111"/>
              <a:gd name="T1" fmla="*/ 0 h 21513"/>
              <a:gd name="T2" fmla="*/ 360363 w 17111"/>
              <a:gd name="T3" fmla="*/ 176438 h 21513"/>
              <a:gd name="T4" fmla="*/ 0 w 17111"/>
              <a:gd name="T5" fmla="*/ 455613 h 215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11" h="21513" fill="none" extrusionOk="0">
                <a:moveTo>
                  <a:pt x="1939" y="0"/>
                </a:moveTo>
                <a:cubicBezTo>
                  <a:pt x="7937" y="541"/>
                  <a:pt x="13436" y="3560"/>
                  <a:pt x="17111" y="8330"/>
                </a:cubicBezTo>
              </a:path>
              <a:path w="17111" h="21513" stroke="0" extrusionOk="0">
                <a:moveTo>
                  <a:pt x="1939" y="0"/>
                </a:moveTo>
                <a:cubicBezTo>
                  <a:pt x="7937" y="541"/>
                  <a:pt x="13436" y="3560"/>
                  <a:pt x="17111" y="8330"/>
                </a:cubicBezTo>
                <a:lnTo>
                  <a:pt x="0" y="21513"/>
                </a:lnTo>
                <a:lnTo>
                  <a:pt x="1939" y="0"/>
                </a:lnTo>
                <a:close/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Text Box 20"/>
          <p:cNvSpPr txBox="1">
            <a:spLocks noChangeArrowheads="1"/>
          </p:cNvSpPr>
          <p:nvPr/>
        </p:nvSpPr>
        <p:spPr bwMode="auto">
          <a:xfrm>
            <a:off x="4445000" y="36766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n-US">
                <a:solidFill>
                  <a:schemeClr val="bg2"/>
                </a:solidFill>
                <a:cs typeface="Arial" charset="0"/>
              </a:rPr>
              <a:t>θ</a:t>
            </a:r>
          </a:p>
        </p:txBody>
      </p:sp>
      <p:sp>
        <p:nvSpPr>
          <p:cNvPr id="83985" name="Text Box 21"/>
          <p:cNvSpPr txBox="1">
            <a:spLocks noChangeArrowheads="1"/>
          </p:cNvSpPr>
          <p:nvPr/>
        </p:nvSpPr>
        <p:spPr bwMode="auto">
          <a:xfrm>
            <a:off x="4705350" y="32750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atom #1</a:t>
            </a:r>
          </a:p>
        </p:txBody>
      </p:sp>
      <p:sp>
        <p:nvSpPr>
          <p:cNvPr id="83986" name="Text Box 22"/>
          <p:cNvSpPr txBox="1">
            <a:spLocks noChangeArrowheads="1"/>
          </p:cNvSpPr>
          <p:nvPr/>
        </p:nvSpPr>
        <p:spPr bwMode="auto">
          <a:xfrm>
            <a:off x="5772150" y="48148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atom #2</a:t>
            </a:r>
          </a:p>
        </p:txBody>
      </p:sp>
      <p:sp>
        <p:nvSpPr>
          <p:cNvPr id="83987" name="Text Box 23"/>
          <p:cNvSpPr txBox="1">
            <a:spLocks noChangeArrowheads="1"/>
          </p:cNvSpPr>
          <p:nvPr/>
        </p:nvSpPr>
        <p:spPr bwMode="auto">
          <a:xfrm>
            <a:off x="398463" y="269875"/>
            <a:ext cx="3956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/>
              <a:t>Bragg’s Law</a:t>
            </a:r>
          </a:p>
        </p:txBody>
      </p:sp>
      <p:sp>
        <p:nvSpPr>
          <p:cNvPr id="83988" name="Text Box 24"/>
          <p:cNvSpPr txBox="1">
            <a:spLocks noChangeArrowheads="1"/>
          </p:cNvSpPr>
          <p:nvPr/>
        </p:nvSpPr>
        <p:spPr bwMode="auto">
          <a:xfrm>
            <a:off x="1128713" y="1676400"/>
            <a:ext cx="246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/>
              <a:t>n</a:t>
            </a:r>
            <a:r>
              <a:rPr lang="el-GR" altLang="en-US" sz="2800" b="1">
                <a:cs typeface="Arial" charset="0"/>
              </a:rPr>
              <a:t>λ</a:t>
            </a:r>
            <a:r>
              <a:rPr lang="en-US" altLang="en-US" sz="2800" b="1">
                <a:cs typeface="Arial" charset="0"/>
              </a:rPr>
              <a:t> = 2d sin(</a:t>
            </a:r>
            <a:r>
              <a:rPr lang="el-GR" altLang="en-US" sz="2800" b="1">
                <a:cs typeface="Arial" charset="0"/>
              </a:rPr>
              <a:t>θ</a:t>
            </a:r>
            <a:r>
              <a:rPr lang="en-US" altLang="en-US" sz="2800" b="1">
                <a:cs typeface="Arial" charset="0"/>
              </a:rPr>
              <a:t>)</a:t>
            </a:r>
            <a:endParaRPr lang="el-GR" altLang="en-US" sz="2800" b="1">
              <a:cs typeface="Arial" charset="0"/>
            </a:endParaRPr>
          </a:p>
        </p:txBody>
      </p:sp>
      <p:sp>
        <p:nvSpPr>
          <p:cNvPr id="83989" name="Line 25"/>
          <p:cNvSpPr>
            <a:spLocks noChangeShapeType="1"/>
          </p:cNvSpPr>
          <p:nvPr/>
        </p:nvSpPr>
        <p:spPr bwMode="auto">
          <a:xfrm flipV="1">
            <a:off x="4495800" y="663575"/>
            <a:ext cx="962025" cy="283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x-ray beam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97317" name="Freeform 6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8" name="Freeform 7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9" name="Freeform 8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Freeform 9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1" name="Freeform 10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2" name="Freeform 11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3" name="Freeform 12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4" name="Freeform 13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286" name="Group 14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97309" name="Freeform 15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Freeform 16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Freeform 17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Freeform 18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3" name="Freeform 19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Freeform 20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Freeform 21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6" name="Freeform 22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7" name="Rectangle 2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anomalous scattering</a:t>
            </a:r>
          </a:p>
        </p:txBody>
      </p:sp>
      <p:sp>
        <p:nvSpPr>
          <p:cNvPr id="97288" name="Oval 24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89" name="Freeform 25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Freeform 26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Freeform 27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Freeform 28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Freeform 29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Freeform 30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Freeform 31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Freeform 32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Freeform 33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8" name="Freeform 34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9" name="Freeform 35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Freeform 36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Freeform 37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2" name="Freeform 38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3" name="Freeform 39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304" name="Group 40"/>
          <p:cNvGrpSpPr>
            <a:grpSpLocks/>
          </p:cNvGrpSpPr>
          <p:nvPr/>
        </p:nvGrpSpPr>
        <p:grpSpPr bwMode="auto">
          <a:xfrm>
            <a:off x="6554788" y="1181100"/>
            <a:ext cx="1069975" cy="5562600"/>
            <a:chOff x="4129" y="744"/>
            <a:chExt cx="674" cy="3504"/>
          </a:xfrm>
        </p:grpSpPr>
        <p:sp>
          <p:nvSpPr>
            <p:cNvPr id="97306" name="Line 41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Text Box 42"/>
            <p:cNvSpPr txBox="1">
              <a:spLocks noChangeArrowheads="1"/>
            </p:cNvSpPr>
            <p:nvPr/>
          </p:nvSpPr>
          <p:spPr bwMode="auto">
            <a:xfrm rot="-54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detector</a:t>
              </a:r>
            </a:p>
          </p:txBody>
        </p:sp>
        <p:sp>
          <p:nvSpPr>
            <p:cNvPr id="97308" name="Freeform 43"/>
            <p:cNvSpPr>
              <a:spLocks/>
            </p:cNvSpPr>
            <p:nvPr/>
          </p:nvSpPr>
          <p:spPr bwMode="auto">
            <a:xfrm>
              <a:off x="4408" y="862"/>
              <a:ext cx="395" cy="816"/>
            </a:xfrm>
            <a:custGeom>
              <a:avLst/>
              <a:gdLst>
                <a:gd name="T0" fmla="*/ 15 w 395"/>
                <a:gd name="T1" fmla="*/ 0 h 816"/>
                <a:gd name="T2" fmla="*/ 15 w 395"/>
                <a:gd name="T3" fmla="*/ 144 h 816"/>
                <a:gd name="T4" fmla="*/ 10 w 395"/>
                <a:gd name="T5" fmla="*/ 246 h 816"/>
                <a:gd name="T6" fmla="*/ 76 w 395"/>
                <a:gd name="T7" fmla="*/ 300 h 816"/>
                <a:gd name="T8" fmla="*/ 394 w 395"/>
                <a:gd name="T9" fmla="*/ 336 h 816"/>
                <a:gd name="T10" fmla="*/ 84 w 395"/>
                <a:gd name="T11" fmla="*/ 410 h 816"/>
                <a:gd name="T12" fmla="*/ 18 w 395"/>
                <a:gd name="T13" fmla="*/ 450 h 816"/>
                <a:gd name="T14" fmla="*/ 15 w 395"/>
                <a:gd name="T15" fmla="*/ 528 h 816"/>
                <a:gd name="T16" fmla="*/ 15 w 395"/>
                <a:gd name="T17" fmla="*/ 672 h 816"/>
                <a:gd name="T18" fmla="*/ 15 w 395"/>
                <a:gd name="T19" fmla="*/ 816 h 8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5" h="816">
                  <a:moveTo>
                    <a:pt x="15" y="0"/>
                  </a:moveTo>
                  <a:cubicBezTo>
                    <a:pt x="15" y="24"/>
                    <a:pt x="16" y="103"/>
                    <a:pt x="15" y="144"/>
                  </a:cubicBezTo>
                  <a:cubicBezTo>
                    <a:pt x="14" y="185"/>
                    <a:pt x="0" y="220"/>
                    <a:pt x="10" y="246"/>
                  </a:cubicBezTo>
                  <a:cubicBezTo>
                    <a:pt x="20" y="272"/>
                    <a:pt x="12" y="285"/>
                    <a:pt x="76" y="300"/>
                  </a:cubicBezTo>
                  <a:cubicBezTo>
                    <a:pt x="140" y="315"/>
                    <a:pt x="393" y="318"/>
                    <a:pt x="394" y="336"/>
                  </a:cubicBezTo>
                  <a:cubicBezTo>
                    <a:pt x="395" y="354"/>
                    <a:pt x="147" y="391"/>
                    <a:pt x="84" y="410"/>
                  </a:cubicBezTo>
                  <a:cubicBezTo>
                    <a:pt x="21" y="429"/>
                    <a:pt x="29" y="430"/>
                    <a:pt x="18" y="450"/>
                  </a:cubicBezTo>
                  <a:cubicBezTo>
                    <a:pt x="7" y="470"/>
                    <a:pt x="16" y="491"/>
                    <a:pt x="15" y="528"/>
                  </a:cubicBezTo>
                  <a:cubicBezTo>
                    <a:pt x="14" y="565"/>
                    <a:pt x="15" y="624"/>
                    <a:pt x="15" y="672"/>
                  </a:cubicBezTo>
                  <a:cubicBezTo>
                    <a:pt x="15" y="720"/>
                    <a:pt x="15" y="792"/>
                    <a:pt x="15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5" name="Oval 44"/>
          <p:cNvSpPr>
            <a:spLocks noChangeArrowheads="1"/>
          </p:cNvSpPr>
          <p:nvPr/>
        </p:nvSpPr>
        <p:spPr bwMode="auto">
          <a:xfrm>
            <a:off x="3236913" y="3476625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 rot="-54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detector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x-ray beam</a:t>
            </a:r>
          </a:p>
        </p:txBody>
      </p:sp>
      <p:grpSp>
        <p:nvGrpSpPr>
          <p:cNvPr id="98311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98340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1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2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3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4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5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6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7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12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98332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3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4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5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6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7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8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9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13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anomalous scattering</a:t>
            </a:r>
          </a:p>
        </p:txBody>
      </p:sp>
      <p:sp>
        <p:nvSpPr>
          <p:cNvPr id="98314" name="Oval 26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5" name="Freeform 27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Freeform 28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7" name="Freeform 29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Freeform 30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Freeform 31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0" name="Freeform 32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Freeform 33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Freeform 34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Freeform 35"/>
          <p:cNvSpPr>
            <a:spLocks/>
          </p:cNvSpPr>
          <p:nvPr/>
        </p:nvSpPr>
        <p:spPr bwMode="auto">
          <a:xfrm rot="-1514108">
            <a:off x="3814763" y="30241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Freeform 36"/>
          <p:cNvSpPr>
            <a:spLocks/>
          </p:cNvSpPr>
          <p:nvPr/>
        </p:nvSpPr>
        <p:spPr bwMode="auto">
          <a:xfrm rot="-1514108">
            <a:off x="4365625" y="27638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Freeform 37"/>
          <p:cNvSpPr>
            <a:spLocks/>
          </p:cNvSpPr>
          <p:nvPr/>
        </p:nvSpPr>
        <p:spPr bwMode="auto">
          <a:xfrm rot="-1514108">
            <a:off x="4918075" y="2503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6" name="Freeform 38"/>
          <p:cNvSpPr>
            <a:spLocks/>
          </p:cNvSpPr>
          <p:nvPr/>
        </p:nvSpPr>
        <p:spPr bwMode="auto">
          <a:xfrm rot="-1514108">
            <a:off x="5468938" y="22447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Freeform 39"/>
          <p:cNvSpPr>
            <a:spLocks/>
          </p:cNvSpPr>
          <p:nvPr/>
        </p:nvSpPr>
        <p:spPr bwMode="auto">
          <a:xfrm rot="-1514108">
            <a:off x="6021388" y="19843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8" name="Freeform 40"/>
          <p:cNvSpPr>
            <a:spLocks/>
          </p:cNvSpPr>
          <p:nvPr/>
        </p:nvSpPr>
        <p:spPr bwMode="auto">
          <a:xfrm>
            <a:off x="6600825" y="17811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9" name="Freeform 41"/>
          <p:cNvSpPr>
            <a:spLocks/>
          </p:cNvSpPr>
          <p:nvPr/>
        </p:nvSpPr>
        <p:spPr bwMode="auto">
          <a:xfrm>
            <a:off x="6989763" y="1371600"/>
            <a:ext cx="479425" cy="1295400"/>
          </a:xfrm>
          <a:custGeom>
            <a:avLst/>
            <a:gdLst>
              <a:gd name="T0" fmla="*/ 31750 w 302"/>
              <a:gd name="T1" fmla="*/ 0 h 816"/>
              <a:gd name="T2" fmla="*/ 31750 w 302"/>
              <a:gd name="T3" fmla="*/ 228600 h 816"/>
              <a:gd name="T4" fmla="*/ 74613 w 302"/>
              <a:gd name="T5" fmla="*/ 469900 h 816"/>
              <a:gd name="T6" fmla="*/ 477838 w 302"/>
              <a:gd name="T7" fmla="*/ 542925 h 816"/>
              <a:gd name="T8" fmla="*/ 80963 w 302"/>
              <a:gd name="T9" fmla="*/ 666750 h 816"/>
              <a:gd name="T10" fmla="*/ 31750 w 302"/>
              <a:gd name="T11" fmla="*/ 838200 h 816"/>
              <a:gd name="T12" fmla="*/ 31750 w 302"/>
              <a:gd name="T13" fmla="*/ 1066800 h 816"/>
              <a:gd name="T14" fmla="*/ 31750 w 302"/>
              <a:gd name="T15" fmla="*/ 1295400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2" h="816">
                <a:moveTo>
                  <a:pt x="20" y="0"/>
                </a:moveTo>
                <a:cubicBezTo>
                  <a:pt x="20" y="24"/>
                  <a:pt x="16" y="95"/>
                  <a:pt x="20" y="144"/>
                </a:cubicBezTo>
                <a:cubicBezTo>
                  <a:pt x="24" y="193"/>
                  <a:pt x="0" y="263"/>
                  <a:pt x="47" y="296"/>
                </a:cubicBezTo>
                <a:cubicBezTo>
                  <a:pt x="94" y="329"/>
                  <a:pt x="300" y="321"/>
                  <a:pt x="301" y="342"/>
                </a:cubicBezTo>
                <a:cubicBezTo>
                  <a:pt x="302" y="363"/>
                  <a:pt x="98" y="389"/>
                  <a:pt x="51" y="420"/>
                </a:cubicBezTo>
                <a:cubicBezTo>
                  <a:pt x="4" y="451"/>
                  <a:pt x="25" y="486"/>
                  <a:pt x="20" y="528"/>
                </a:cubicBezTo>
                <a:cubicBezTo>
                  <a:pt x="15" y="570"/>
                  <a:pt x="20" y="624"/>
                  <a:pt x="20" y="672"/>
                </a:cubicBezTo>
                <a:cubicBezTo>
                  <a:pt x="20" y="720"/>
                  <a:pt x="20" y="792"/>
                  <a:pt x="20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0" name="Freeform 42"/>
          <p:cNvSpPr>
            <a:spLocks/>
          </p:cNvSpPr>
          <p:nvPr/>
        </p:nvSpPr>
        <p:spPr bwMode="auto">
          <a:xfrm rot="-1514108">
            <a:off x="3263900" y="32829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Oval 43"/>
          <p:cNvSpPr>
            <a:spLocks noChangeArrowheads="1"/>
          </p:cNvSpPr>
          <p:nvPr/>
        </p:nvSpPr>
        <p:spPr bwMode="auto">
          <a:xfrm>
            <a:off x="3236913" y="3476625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 rot="-54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x-ray beam</a:t>
            </a:r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99368" name="Freeform 6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9" name="Freeform 7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0" name="Freeform 8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1" name="Freeform 9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2" name="Freeform 10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3" name="Freeform 11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4" name="Freeform 12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5" name="Freeform 13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34" name="Group 14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99360" name="Freeform 15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1" name="Freeform 16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2" name="Freeform 17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3" name="Freeform 18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4" name="Freeform 19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5" name="Freeform 20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6" name="Freeform 21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7" name="Freeform 22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5" name="Rectangle 2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chemeClr val="tx2"/>
                </a:solidFill>
              </a:rPr>
              <a:t>anomalous scattering</a:t>
            </a:r>
          </a:p>
        </p:txBody>
      </p:sp>
      <p:sp>
        <p:nvSpPr>
          <p:cNvPr id="99336" name="Freeform 24"/>
          <p:cNvSpPr>
            <a:spLocks/>
          </p:cNvSpPr>
          <p:nvPr/>
        </p:nvSpPr>
        <p:spPr bwMode="auto">
          <a:xfrm rot="-2169491">
            <a:off x="3305175" y="430530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7" name="Freeform 25"/>
          <p:cNvSpPr>
            <a:spLocks/>
          </p:cNvSpPr>
          <p:nvPr/>
        </p:nvSpPr>
        <p:spPr bwMode="auto">
          <a:xfrm rot="-2169491">
            <a:off x="3797300" y="39465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8" name="Freeform 26"/>
          <p:cNvSpPr>
            <a:spLocks/>
          </p:cNvSpPr>
          <p:nvPr/>
        </p:nvSpPr>
        <p:spPr bwMode="auto">
          <a:xfrm rot="-2169491">
            <a:off x="4289425" y="3586163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9" name="Freeform 27"/>
          <p:cNvSpPr>
            <a:spLocks/>
          </p:cNvSpPr>
          <p:nvPr/>
        </p:nvSpPr>
        <p:spPr bwMode="auto">
          <a:xfrm rot="-2169491">
            <a:off x="4781550" y="32273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0" name="Freeform 28"/>
          <p:cNvSpPr>
            <a:spLocks/>
          </p:cNvSpPr>
          <p:nvPr/>
        </p:nvSpPr>
        <p:spPr bwMode="auto">
          <a:xfrm rot="-2169491">
            <a:off x="5275263" y="2867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1" name="Freeform 29"/>
          <p:cNvSpPr>
            <a:spLocks/>
          </p:cNvSpPr>
          <p:nvPr/>
        </p:nvSpPr>
        <p:spPr bwMode="auto">
          <a:xfrm rot="-2169491">
            <a:off x="5767388" y="2508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2" name="Freeform 30"/>
          <p:cNvSpPr>
            <a:spLocks/>
          </p:cNvSpPr>
          <p:nvPr/>
        </p:nvSpPr>
        <p:spPr bwMode="auto">
          <a:xfrm rot="-2169491">
            <a:off x="6259513" y="21478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3" name="Freeform 31"/>
          <p:cNvSpPr>
            <a:spLocks/>
          </p:cNvSpPr>
          <p:nvPr/>
        </p:nvSpPr>
        <p:spPr bwMode="auto">
          <a:xfrm>
            <a:off x="6802438" y="1878013"/>
            <a:ext cx="254000" cy="242887"/>
          </a:xfrm>
          <a:custGeom>
            <a:avLst/>
            <a:gdLst>
              <a:gd name="T0" fmla="*/ 6350 w 160"/>
              <a:gd name="T1" fmla="*/ 242887 h 153"/>
              <a:gd name="T2" fmla="*/ 39688 w 160"/>
              <a:gd name="T3" fmla="*/ 30162 h 153"/>
              <a:gd name="T4" fmla="*/ 254000 w 160"/>
              <a:gd name="T5" fmla="*/ 63500 h 1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0" h="153">
                <a:moveTo>
                  <a:pt x="4" y="153"/>
                </a:moveTo>
                <a:cubicBezTo>
                  <a:pt x="2" y="95"/>
                  <a:pt x="0" y="38"/>
                  <a:pt x="25" y="19"/>
                </a:cubicBezTo>
                <a:cubicBezTo>
                  <a:pt x="51" y="0"/>
                  <a:pt x="138" y="37"/>
                  <a:pt x="160" y="4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4" name="Freeform 32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5" name="Freeform 33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6" name="Freeform 34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7" name="Freeform 35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8" name="Freeform 36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9" name="Freeform 37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152400 h 192"/>
              <a:gd name="T2" fmla="*/ 152400 w 384"/>
              <a:gd name="T3" fmla="*/ 0 h 192"/>
              <a:gd name="T4" fmla="*/ 304800 w 384"/>
              <a:gd name="T5" fmla="*/ 152400 h 192"/>
              <a:gd name="T6" fmla="*/ 457200 w 384"/>
              <a:gd name="T7" fmla="*/ 304800 h 192"/>
              <a:gd name="T8" fmla="*/ 609600 w 384"/>
              <a:gd name="T9" fmla="*/ 1524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0" name="Freeform 38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223838 h 141"/>
              <a:gd name="T2" fmla="*/ 73025 w 226"/>
              <a:gd name="T3" fmla="*/ 22225 h 141"/>
              <a:gd name="T4" fmla="*/ 276225 w 226"/>
              <a:gd name="T5" fmla="*/ 95250 h 141"/>
              <a:gd name="T6" fmla="*/ 358775 w 226"/>
              <a:gd name="T7" fmla="*/ 127000 h 1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351" name="Group 39"/>
          <p:cNvGrpSpPr>
            <a:grpSpLocks/>
          </p:cNvGrpSpPr>
          <p:nvPr/>
        </p:nvGrpSpPr>
        <p:grpSpPr bwMode="auto">
          <a:xfrm>
            <a:off x="6554788" y="1181100"/>
            <a:ext cx="1069975" cy="5562600"/>
            <a:chOff x="4129" y="744"/>
            <a:chExt cx="674" cy="3504"/>
          </a:xfrm>
        </p:grpSpPr>
        <p:sp>
          <p:nvSpPr>
            <p:cNvPr id="99357" name="Line 40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8" name="Text Box 41"/>
            <p:cNvSpPr txBox="1">
              <a:spLocks noChangeArrowheads="1"/>
            </p:cNvSpPr>
            <p:nvPr/>
          </p:nvSpPr>
          <p:spPr bwMode="auto">
            <a:xfrm rot="-54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detector</a:t>
              </a:r>
            </a:p>
          </p:txBody>
        </p:sp>
        <p:sp>
          <p:nvSpPr>
            <p:cNvPr id="99359" name="Freeform 42"/>
            <p:cNvSpPr>
              <a:spLocks/>
            </p:cNvSpPr>
            <p:nvPr/>
          </p:nvSpPr>
          <p:spPr bwMode="auto">
            <a:xfrm>
              <a:off x="4408" y="862"/>
              <a:ext cx="395" cy="816"/>
            </a:xfrm>
            <a:custGeom>
              <a:avLst/>
              <a:gdLst>
                <a:gd name="T0" fmla="*/ 15 w 395"/>
                <a:gd name="T1" fmla="*/ 0 h 816"/>
                <a:gd name="T2" fmla="*/ 15 w 395"/>
                <a:gd name="T3" fmla="*/ 144 h 816"/>
                <a:gd name="T4" fmla="*/ 10 w 395"/>
                <a:gd name="T5" fmla="*/ 246 h 816"/>
                <a:gd name="T6" fmla="*/ 76 w 395"/>
                <a:gd name="T7" fmla="*/ 300 h 816"/>
                <a:gd name="T8" fmla="*/ 394 w 395"/>
                <a:gd name="T9" fmla="*/ 336 h 816"/>
                <a:gd name="T10" fmla="*/ 84 w 395"/>
                <a:gd name="T11" fmla="*/ 410 h 816"/>
                <a:gd name="T12" fmla="*/ 18 w 395"/>
                <a:gd name="T13" fmla="*/ 450 h 816"/>
                <a:gd name="T14" fmla="*/ 15 w 395"/>
                <a:gd name="T15" fmla="*/ 528 h 816"/>
                <a:gd name="T16" fmla="*/ 15 w 395"/>
                <a:gd name="T17" fmla="*/ 672 h 816"/>
                <a:gd name="T18" fmla="*/ 15 w 395"/>
                <a:gd name="T19" fmla="*/ 816 h 8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5" h="816">
                  <a:moveTo>
                    <a:pt x="15" y="0"/>
                  </a:moveTo>
                  <a:cubicBezTo>
                    <a:pt x="15" y="24"/>
                    <a:pt x="16" y="103"/>
                    <a:pt x="15" y="144"/>
                  </a:cubicBezTo>
                  <a:cubicBezTo>
                    <a:pt x="14" y="185"/>
                    <a:pt x="0" y="220"/>
                    <a:pt x="10" y="246"/>
                  </a:cubicBezTo>
                  <a:cubicBezTo>
                    <a:pt x="20" y="272"/>
                    <a:pt x="12" y="285"/>
                    <a:pt x="76" y="300"/>
                  </a:cubicBezTo>
                  <a:cubicBezTo>
                    <a:pt x="140" y="315"/>
                    <a:pt x="393" y="318"/>
                    <a:pt x="394" y="336"/>
                  </a:cubicBezTo>
                  <a:cubicBezTo>
                    <a:pt x="395" y="354"/>
                    <a:pt x="147" y="391"/>
                    <a:pt x="84" y="410"/>
                  </a:cubicBezTo>
                  <a:cubicBezTo>
                    <a:pt x="21" y="429"/>
                    <a:pt x="29" y="430"/>
                    <a:pt x="18" y="450"/>
                  </a:cubicBezTo>
                  <a:cubicBezTo>
                    <a:pt x="7" y="470"/>
                    <a:pt x="16" y="491"/>
                    <a:pt x="15" y="528"/>
                  </a:cubicBezTo>
                  <a:cubicBezTo>
                    <a:pt x="14" y="565"/>
                    <a:pt x="15" y="624"/>
                    <a:pt x="15" y="672"/>
                  </a:cubicBezTo>
                  <a:cubicBezTo>
                    <a:pt x="15" y="720"/>
                    <a:pt x="15" y="792"/>
                    <a:pt x="15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8395" name="Group 43"/>
          <p:cNvGrpSpPr>
            <a:grpSpLocks/>
          </p:cNvGrpSpPr>
          <p:nvPr/>
        </p:nvGrpSpPr>
        <p:grpSpPr bwMode="auto">
          <a:xfrm>
            <a:off x="3236913" y="3476625"/>
            <a:ext cx="204787" cy="1323975"/>
            <a:chOff x="2039" y="2190"/>
            <a:chExt cx="129" cy="834"/>
          </a:xfrm>
        </p:grpSpPr>
        <p:sp>
          <p:nvSpPr>
            <p:cNvPr id="99355" name="Oval 44"/>
            <p:cNvSpPr>
              <a:spLocks noChangeArrowheads="1"/>
            </p:cNvSpPr>
            <p:nvPr/>
          </p:nvSpPr>
          <p:spPr bwMode="auto">
            <a:xfrm>
              <a:off x="2064" y="2928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356" name="Oval 45"/>
            <p:cNvSpPr>
              <a:spLocks noChangeArrowheads="1"/>
            </p:cNvSpPr>
            <p:nvPr/>
          </p:nvSpPr>
          <p:spPr bwMode="auto">
            <a:xfrm>
              <a:off x="2039" y="2190"/>
              <a:ext cx="129" cy="13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28398" name="Oval 46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8399" name="Oval 47"/>
          <p:cNvSpPr>
            <a:spLocks noChangeArrowheads="1"/>
          </p:cNvSpPr>
          <p:nvPr/>
        </p:nvSpPr>
        <p:spPr bwMode="auto">
          <a:xfrm>
            <a:off x="3249613" y="4602163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8" grpId="0" animBg="1"/>
      <p:bldP spid="22839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37207</TotalTime>
  <Words>1555</Words>
  <Application>Microsoft Office PowerPoint</Application>
  <PresentationFormat>On-screen Show (4:3)</PresentationFormat>
  <Paragraphs>366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Default Design</vt:lpstr>
      <vt:lpstr>10_Default Design</vt:lpstr>
      <vt:lpstr>13_Default Design</vt:lpstr>
      <vt:lpstr>8_Default Design</vt:lpstr>
      <vt:lpstr>3_Default Design</vt:lpstr>
      <vt:lpstr>Office Theme</vt:lpstr>
      <vt:lpstr>1_Default Design</vt:lpstr>
      <vt:lpstr>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anomalous protocol:</vt:lpstr>
      <vt:lpstr>PowerPoint Presentation</vt:lpstr>
      <vt:lpstr>Counting photons</vt:lpstr>
      <vt:lpstr>Anomalous differences</vt:lpstr>
      <vt:lpstr>Anomalous differences</vt:lpstr>
      <vt:lpstr>Anomalous differences</vt:lpstr>
      <vt:lpstr>Anomalous differences</vt:lpstr>
      <vt:lpstr>Can you count to 1,000,000 ?</vt:lpstr>
      <vt:lpstr>systematic error</vt:lpstr>
      <vt:lpstr>PowerPoint Presentation</vt:lpstr>
      <vt:lpstr>PowerPoint Presentation</vt:lpstr>
      <vt:lpstr>PowerPoint Presentation</vt:lpstr>
      <vt:lpstr>PowerPoint Presentation</vt:lpstr>
      <vt:lpstr>Fractional error</vt:lpstr>
      <vt:lpstr>PowerPoint Presentation</vt:lpstr>
      <vt:lpstr>Anomalous signal</vt:lpstr>
      <vt:lpstr>How can I tell: f” ?</vt:lpstr>
      <vt:lpstr>CCP4: aimless log</vt:lpstr>
      <vt:lpstr>CCP4: aimless log</vt:lpstr>
      <vt:lpstr>XDS: CORRECT.LP or XSCALE.LP</vt:lpstr>
      <vt:lpstr>XDS: CORRECT.LP or XSCALE.LP</vt:lpstr>
      <vt:lpstr>140-fold multiplicity</vt:lpstr>
      <vt:lpstr>Data collection parameters:</vt:lpstr>
      <vt:lpstr>“R” factors</vt:lpstr>
      <vt:lpstr>“R” factors</vt:lpstr>
      <vt:lpstr>“R” factors</vt:lpstr>
      <vt:lpstr>PowerPoint Presentation</vt:lpstr>
      <vt:lpstr>PowerPoint Presentation</vt:lpstr>
      <vt:lpstr>PowerPoint Presentation</vt:lpstr>
      <vt:lpstr>PowerPoint Presentation</vt:lpstr>
      <vt:lpstr>“R” factors</vt:lpstr>
      <vt:lpstr>Rmerge</vt:lpstr>
      <vt:lpstr>“R” factors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Crystallography</dc:title>
  <dc:creator>James Holton</dc:creator>
  <cp:lastModifiedBy>James_Holton</cp:lastModifiedBy>
  <cp:revision>79</cp:revision>
  <dcterms:created xsi:type="dcterms:W3CDTF">2010-03-07T18:24:14Z</dcterms:created>
  <dcterms:modified xsi:type="dcterms:W3CDTF">2023-10-19T15:08:34Z</dcterms:modified>
</cp:coreProperties>
</file>