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73" r:id="rId3"/>
    <p:sldMasterId id="2147483797" r:id="rId4"/>
    <p:sldMasterId id="2147483809" r:id="rId5"/>
    <p:sldMasterId id="2147483811" r:id="rId6"/>
  </p:sldMasterIdLst>
  <p:sldIdLst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08" r:id="rId39"/>
    <p:sldId id="285" r:id="rId40"/>
    <p:sldId id="324" r:id="rId41"/>
    <p:sldId id="363" r:id="rId42"/>
    <p:sldId id="362" r:id="rId43"/>
    <p:sldId id="315" r:id="rId44"/>
    <p:sldId id="316" r:id="rId45"/>
    <p:sldId id="317" r:id="rId46"/>
    <p:sldId id="318" r:id="rId47"/>
    <p:sldId id="319" r:id="rId48"/>
    <p:sldId id="320" r:id="rId49"/>
    <p:sldId id="325" r:id="rId50"/>
    <p:sldId id="326" r:id="rId51"/>
    <p:sldId id="327" r:id="rId52"/>
    <p:sldId id="328" r:id="rId53"/>
    <p:sldId id="32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15560391730138E-2"/>
          <c:y val="4.4374009508716325E-2"/>
          <c:w val="0.87051142546245919"/>
          <c:h val="0.816164817749603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error</c:v>
                </c:pt>
              </c:strCache>
            </c:strRef>
          </c:tx>
          <c:spPr>
            <a:ln w="36573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0">
                  <c:v>6.38545E-3</c:v>
                </c:pt>
                <c:pt idx="1">
                  <c:v>6.3770199999999997E-3</c:v>
                </c:pt>
                <c:pt idx="2">
                  <c:v>6.3704399999999998E-3</c:v>
                </c:pt>
                <c:pt idx="3">
                  <c:v>6.3612599999999997E-3</c:v>
                </c:pt>
                <c:pt idx="4">
                  <c:v>6.35463E-3</c:v>
                </c:pt>
                <c:pt idx="5">
                  <c:v>6.3466299999999998E-3</c:v>
                </c:pt>
                <c:pt idx="6">
                  <c:v>6.3390499999999997E-3</c:v>
                </c:pt>
                <c:pt idx="7">
                  <c:v>6.3331100000000003E-3</c:v>
                </c:pt>
                <c:pt idx="8">
                  <c:v>6.3281199999999996E-3</c:v>
                </c:pt>
                <c:pt idx="9">
                  <c:v>6.3218199999999997E-3</c:v>
                </c:pt>
                <c:pt idx="10">
                  <c:v>6.3169400000000001E-3</c:v>
                </c:pt>
                <c:pt idx="11">
                  <c:v>6.3122400000000002E-3</c:v>
                </c:pt>
                <c:pt idx="12">
                  <c:v>6.30761E-3</c:v>
                </c:pt>
                <c:pt idx="13">
                  <c:v>6.3035499999999998E-3</c:v>
                </c:pt>
                <c:pt idx="14">
                  <c:v>6.2986300000000004E-3</c:v>
                </c:pt>
                <c:pt idx="15">
                  <c:v>6.29518E-3</c:v>
                </c:pt>
                <c:pt idx="16">
                  <c:v>6.2920299999999997E-3</c:v>
                </c:pt>
                <c:pt idx="17">
                  <c:v>6.2881500000000002E-3</c:v>
                </c:pt>
                <c:pt idx="18">
                  <c:v>6.2851299999999999E-3</c:v>
                </c:pt>
                <c:pt idx="19">
                  <c:v>6.2824700000000001E-3</c:v>
                </c:pt>
                <c:pt idx="20">
                  <c:v>6.2808100000000004E-3</c:v>
                </c:pt>
                <c:pt idx="21">
                  <c:v>6.2806099999999998E-3</c:v>
                </c:pt>
                <c:pt idx="22">
                  <c:v>6.2828700000000003E-3</c:v>
                </c:pt>
                <c:pt idx="23">
                  <c:v>6.2871400000000001E-3</c:v>
                </c:pt>
                <c:pt idx="24">
                  <c:v>6.3048799999999997E-3</c:v>
                </c:pt>
                <c:pt idx="25">
                  <c:v>6.3317399999999998E-3</c:v>
                </c:pt>
                <c:pt idx="26">
                  <c:v>6.3767700000000004E-3</c:v>
                </c:pt>
                <c:pt idx="27">
                  <c:v>6.4529899999999996E-3</c:v>
                </c:pt>
                <c:pt idx="28">
                  <c:v>6.5500100000000002E-3</c:v>
                </c:pt>
                <c:pt idx="29">
                  <c:v>6.7898799999999999E-3</c:v>
                </c:pt>
                <c:pt idx="30">
                  <c:v>6.93503E-3</c:v>
                </c:pt>
                <c:pt idx="31">
                  <c:v>7.2771800000000003E-3</c:v>
                </c:pt>
                <c:pt idx="32">
                  <c:v>7.5335000000000003E-3</c:v>
                </c:pt>
                <c:pt idx="33">
                  <c:v>7.9267499999999998E-3</c:v>
                </c:pt>
                <c:pt idx="34">
                  <c:v>8.2266700000000002E-3</c:v>
                </c:pt>
                <c:pt idx="35">
                  <c:v>8.5917000000000007E-3</c:v>
                </c:pt>
                <c:pt idx="36">
                  <c:v>9.0308200000000002E-3</c:v>
                </c:pt>
                <c:pt idx="37">
                  <c:v>9.6402999999999992E-3</c:v>
                </c:pt>
                <c:pt idx="38">
                  <c:v>1.0141900000000001E-2</c:v>
                </c:pt>
                <c:pt idx="39">
                  <c:v>1.0578199999999999E-2</c:v>
                </c:pt>
                <c:pt idx="40">
                  <c:v>1.12341E-2</c:v>
                </c:pt>
                <c:pt idx="41">
                  <c:v>1.17985E-2</c:v>
                </c:pt>
                <c:pt idx="42">
                  <c:v>1.26629E-2</c:v>
                </c:pt>
                <c:pt idx="43">
                  <c:v>1.3292E-2</c:v>
                </c:pt>
                <c:pt idx="44">
                  <c:v>1.39338E-2</c:v>
                </c:pt>
                <c:pt idx="45">
                  <c:v>1.4783900000000001E-2</c:v>
                </c:pt>
                <c:pt idx="46">
                  <c:v>1.52625E-2</c:v>
                </c:pt>
                <c:pt idx="47">
                  <c:v>1.6205600000000001E-2</c:v>
                </c:pt>
                <c:pt idx="48">
                  <c:v>1.71101E-2</c:v>
                </c:pt>
                <c:pt idx="49">
                  <c:v>1.8169500000000002E-2</c:v>
                </c:pt>
                <c:pt idx="50">
                  <c:v>1.87926E-2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termination</c:v>
                </c:pt>
              </c:strCache>
            </c:strRef>
          </c:tx>
          <c:spPr>
            <a:ln w="36573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Sheet1!$C$2:$C$52</c:f>
              <c:numCache>
                <c:formatCode>General</c:formatCode>
                <c:ptCount val="51"/>
                <c:pt idx="0">
                  <c:v>1.16696E-4</c:v>
                </c:pt>
                <c:pt idx="1">
                  <c:v>1.4118099999999999E-4</c:v>
                </c:pt>
                <c:pt idx="2">
                  <c:v>1.66928E-4</c:v>
                </c:pt>
                <c:pt idx="3">
                  <c:v>2.0737800000000001E-4</c:v>
                </c:pt>
                <c:pt idx="4">
                  <c:v>2.4052200000000001E-4</c:v>
                </c:pt>
                <c:pt idx="5">
                  <c:v>2.8835299999999998E-4</c:v>
                </c:pt>
                <c:pt idx="6">
                  <c:v>3.43934E-4</c:v>
                </c:pt>
                <c:pt idx="7">
                  <c:v>4.0287299999999999E-4</c:v>
                </c:pt>
                <c:pt idx="8">
                  <c:v>4.6367199999999999E-4</c:v>
                </c:pt>
                <c:pt idx="9">
                  <c:v>5.4496999999999998E-4</c:v>
                </c:pt>
                <c:pt idx="10">
                  <c:v>6.2311899999999999E-4</c:v>
                </c:pt>
                <c:pt idx="11">
                  <c:v>7.2092100000000002E-4</c:v>
                </c:pt>
                <c:pt idx="12">
                  <c:v>8.2139400000000003E-4</c:v>
                </c:pt>
                <c:pt idx="13">
                  <c:v>9.1786600000000004E-4</c:v>
                </c:pt>
                <c:pt idx="14">
                  <c:v>1.0631200000000001E-3</c:v>
                </c:pt>
                <c:pt idx="15">
                  <c:v>1.1962800000000001E-3</c:v>
                </c:pt>
                <c:pt idx="16">
                  <c:v>1.3388899999999999E-3</c:v>
                </c:pt>
                <c:pt idx="17">
                  <c:v>1.51271E-3</c:v>
                </c:pt>
                <c:pt idx="18">
                  <c:v>1.70755E-3</c:v>
                </c:pt>
                <c:pt idx="19">
                  <c:v>1.9086699999999999E-3</c:v>
                </c:pt>
                <c:pt idx="20">
                  <c:v>2.1400999999999998E-3</c:v>
                </c:pt>
                <c:pt idx="21">
                  <c:v>2.3446299999999999E-3</c:v>
                </c:pt>
                <c:pt idx="22">
                  <c:v>2.62407E-3</c:v>
                </c:pt>
                <c:pt idx="23">
                  <c:v>2.8107100000000001E-3</c:v>
                </c:pt>
                <c:pt idx="24">
                  <c:v>3.1804799999999999E-3</c:v>
                </c:pt>
                <c:pt idx="25">
                  <c:v>3.4765099999999999E-3</c:v>
                </c:pt>
                <c:pt idx="26">
                  <c:v>3.7848600000000001E-3</c:v>
                </c:pt>
                <c:pt idx="27">
                  <c:v>4.1158399999999999E-3</c:v>
                </c:pt>
                <c:pt idx="28">
                  <c:v>4.4212499999999998E-3</c:v>
                </c:pt>
                <c:pt idx="29">
                  <c:v>4.9665300000000003E-3</c:v>
                </c:pt>
                <c:pt idx="30">
                  <c:v>5.2371400000000004E-3</c:v>
                </c:pt>
                <c:pt idx="31">
                  <c:v>5.7965100000000004E-3</c:v>
                </c:pt>
                <c:pt idx="32">
                  <c:v>6.1838099999999997E-3</c:v>
                </c:pt>
                <c:pt idx="33">
                  <c:v>6.7416300000000002E-3</c:v>
                </c:pt>
                <c:pt idx="34">
                  <c:v>7.1473500000000002E-3</c:v>
                </c:pt>
                <c:pt idx="35">
                  <c:v>7.62336E-3</c:v>
                </c:pt>
                <c:pt idx="36">
                  <c:v>8.1752500000000002E-3</c:v>
                </c:pt>
                <c:pt idx="37">
                  <c:v>8.9132399999999994E-3</c:v>
                </c:pt>
                <c:pt idx="38">
                  <c:v>9.5025999999999999E-3</c:v>
                </c:pt>
                <c:pt idx="39">
                  <c:v>1.0003099999999999E-2</c:v>
                </c:pt>
                <c:pt idx="40">
                  <c:v>1.07393E-2</c:v>
                </c:pt>
                <c:pt idx="41">
                  <c:v>1.1360800000000001E-2</c:v>
                </c:pt>
                <c:pt idx="42">
                  <c:v>1.22965E-2</c:v>
                </c:pt>
                <c:pt idx="43">
                  <c:v>1.29686E-2</c:v>
                </c:pt>
                <c:pt idx="44">
                  <c:v>1.3647299999999999E-2</c:v>
                </c:pt>
                <c:pt idx="45">
                  <c:v>1.45386E-2</c:v>
                </c:pt>
                <c:pt idx="46">
                  <c:v>1.50365E-2</c:v>
                </c:pt>
                <c:pt idx="47">
                  <c:v>1.6012100000000001E-2</c:v>
                </c:pt>
                <c:pt idx="48">
                  <c:v>1.69424E-2</c:v>
                </c:pt>
                <c:pt idx="49">
                  <c:v>1.80267E-2</c:v>
                </c:pt>
                <c:pt idx="50">
                  <c:v>1.8662000000000002E-2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noise in data</c:v>
                </c:pt>
              </c:strCache>
            </c:strRef>
          </c:tx>
          <c:spPr>
            <a:ln w="36573">
              <a:solidFill>
                <a:srgbClr val="0066CC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Sheet1!$D$2:$D$52</c:f>
              <c:numCache>
                <c:formatCode>General</c:formatCode>
                <c:ptCount val="51"/>
                <c:pt idx="0">
                  <c:v>6.3843900000000002E-3</c:v>
                </c:pt>
                <c:pt idx="1">
                  <c:v>6.3754500000000004E-3</c:v>
                </c:pt>
                <c:pt idx="2">
                  <c:v>6.3682499999999998E-3</c:v>
                </c:pt>
                <c:pt idx="3">
                  <c:v>6.3578699999999998E-3</c:v>
                </c:pt>
                <c:pt idx="4">
                  <c:v>6.3500700000000002E-3</c:v>
                </c:pt>
                <c:pt idx="5">
                  <c:v>6.3400699999999997E-3</c:v>
                </c:pt>
                <c:pt idx="6">
                  <c:v>6.3297099999999997E-3</c:v>
                </c:pt>
                <c:pt idx="7">
                  <c:v>6.3202800000000002E-3</c:v>
                </c:pt>
                <c:pt idx="8">
                  <c:v>6.31111E-3</c:v>
                </c:pt>
                <c:pt idx="9">
                  <c:v>6.2982799999999999E-3</c:v>
                </c:pt>
                <c:pt idx="10">
                  <c:v>6.28613E-3</c:v>
                </c:pt>
                <c:pt idx="11">
                  <c:v>6.2709300000000001E-3</c:v>
                </c:pt>
                <c:pt idx="12">
                  <c:v>6.2538799999999999E-3</c:v>
                </c:pt>
                <c:pt idx="13">
                  <c:v>6.2363499999999999E-3</c:v>
                </c:pt>
                <c:pt idx="14">
                  <c:v>6.2082400000000003E-3</c:v>
                </c:pt>
                <c:pt idx="15">
                  <c:v>6.1804499999999997E-3</c:v>
                </c:pt>
                <c:pt idx="16">
                  <c:v>6.1479000000000004E-3</c:v>
                </c:pt>
                <c:pt idx="17">
                  <c:v>6.1034399999999999E-3</c:v>
                </c:pt>
                <c:pt idx="18">
                  <c:v>6.0486699999999999E-3</c:v>
                </c:pt>
                <c:pt idx="19">
                  <c:v>5.9854399999999999E-3</c:v>
                </c:pt>
                <c:pt idx="20">
                  <c:v>5.9048700000000004E-3</c:v>
                </c:pt>
                <c:pt idx="21">
                  <c:v>5.8264399999999996E-3</c:v>
                </c:pt>
                <c:pt idx="22">
                  <c:v>5.70851E-3</c:v>
                </c:pt>
                <c:pt idx="23">
                  <c:v>5.6237099999999996E-3</c:v>
                </c:pt>
                <c:pt idx="24">
                  <c:v>5.4436700000000003E-3</c:v>
                </c:pt>
                <c:pt idx="25">
                  <c:v>5.2916999999999999E-3</c:v>
                </c:pt>
                <c:pt idx="26">
                  <c:v>5.13176E-3</c:v>
                </c:pt>
                <c:pt idx="27">
                  <c:v>4.9696799999999998E-3</c:v>
                </c:pt>
                <c:pt idx="28">
                  <c:v>4.8324099999999997E-3</c:v>
                </c:pt>
                <c:pt idx="29">
                  <c:v>4.6296999999999996E-3</c:v>
                </c:pt>
                <c:pt idx="30">
                  <c:v>4.5458900000000003E-3</c:v>
                </c:pt>
                <c:pt idx="31">
                  <c:v>4.3995500000000003E-3</c:v>
                </c:pt>
                <c:pt idx="32">
                  <c:v>4.3025900000000002E-3</c:v>
                </c:pt>
                <c:pt idx="33">
                  <c:v>4.1691499999999999E-3</c:v>
                </c:pt>
                <c:pt idx="34">
                  <c:v>4.0732600000000004E-3</c:v>
                </c:pt>
                <c:pt idx="35">
                  <c:v>3.9622700000000004E-3</c:v>
                </c:pt>
                <c:pt idx="36">
                  <c:v>3.83651E-3</c:v>
                </c:pt>
                <c:pt idx="37">
                  <c:v>3.67249E-3</c:v>
                </c:pt>
                <c:pt idx="38">
                  <c:v>3.54361E-3</c:v>
                </c:pt>
                <c:pt idx="39">
                  <c:v>3.4401800000000001E-3</c:v>
                </c:pt>
                <c:pt idx="40">
                  <c:v>3.29678E-3</c:v>
                </c:pt>
                <c:pt idx="41">
                  <c:v>3.1834799999999998E-3</c:v>
                </c:pt>
                <c:pt idx="42">
                  <c:v>3.0234900000000002E-3</c:v>
                </c:pt>
                <c:pt idx="43">
                  <c:v>2.91399E-3</c:v>
                </c:pt>
                <c:pt idx="44">
                  <c:v>2.8108600000000001E-3</c:v>
                </c:pt>
                <c:pt idx="45">
                  <c:v>2.6816000000000001E-3</c:v>
                </c:pt>
                <c:pt idx="46">
                  <c:v>2.6168099999999998E-3</c:v>
                </c:pt>
                <c:pt idx="47">
                  <c:v>2.49657E-3</c:v>
                </c:pt>
                <c:pt idx="48">
                  <c:v>2.3891199999999998E-3</c:v>
                </c:pt>
                <c:pt idx="49">
                  <c:v>2.2724500000000001E-3</c:v>
                </c:pt>
                <c:pt idx="50">
                  <c:v>2.21127E-3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320128"/>
        <c:axId val="180321664"/>
      </c:scatterChart>
      <c:valAx>
        <c:axId val="180320128"/>
        <c:scaling>
          <c:orientation val="minMax"/>
          <c:max val="1.3"/>
          <c:min val="0.8"/>
        </c:scaling>
        <c:delete val="0"/>
        <c:axPos val="b"/>
        <c:majorGridlines>
          <c:spPr>
            <a:ln w="12191">
              <a:solidFill>
                <a:srgbClr val="C0C0C0"/>
              </a:solidFill>
              <a:prstDash val="solid"/>
            </a:ln>
          </c:spPr>
        </c:majorGridlines>
        <c:minorGridlines>
          <c:spPr>
            <a:ln w="12191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cross"/>
        <c:minorTickMark val="cross"/>
        <c:tickLblPos val="low"/>
        <c:spPr>
          <a:ln w="12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321664"/>
        <c:crosses val="autoZero"/>
        <c:crossBetween val="midCat"/>
        <c:minorUnit val="0.1"/>
      </c:valAx>
      <c:valAx>
        <c:axId val="180321664"/>
        <c:scaling>
          <c:orientation val="minMax"/>
        </c:scaling>
        <c:delete val="0"/>
        <c:axPos val="l"/>
        <c:majorGridlines>
          <c:spPr>
            <a:ln w="12191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320128"/>
        <c:crossesAt val="0.8"/>
        <c:crossBetween val="midCat"/>
      </c:valAx>
      <c:spPr>
        <a:noFill/>
        <a:ln w="1219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88139281828074"/>
          <c:y val="6.6561014263074481E-2"/>
          <c:w val="0.37323177366702942"/>
          <c:h val="0.27099841521394613"/>
        </c:manualLayout>
      </c:layout>
      <c:overlay val="0"/>
      <c:spPr>
        <a:solidFill>
          <a:schemeClr val="bg1"/>
        </a:solidFill>
        <a:ln w="3048">
          <a:solidFill>
            <a:schemeClr val="tx1"/>
          </a:solidFill>
          <a:prstDash val="solid"/>
        </a:ln>
      </c:spPr>
      <c:txPr>
        <a:bodyPr/>
        <a:lstStyle/>
        <a:p>
          <a:pPr>
            <a:defRPr sz="17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7157784743994"/>
          <c:y val="6.3391442155309036E-2"/>
          <c:w val="0.83176593521421116"/>
          <c:h val="0.787638668779714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error</c:v>
                </c:pt>
              </c:strCache>
            </c:strRef>
          </c:tx>
          <c:spPr>
            <a:ln w="36559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40">
                  <c:v>1.12341E-2</c:v>
                </c:pt>
                <c:pt idx="41">
                  <c:v>1.17985E-2</c:v>
                </c:pt>
                <c:pt idx="42">
                  <c:v>1.26629E-2</c:v>
                </c:pt>
                <c:pt idx="43">
                  <c:v>1.3292E-2</c:v>
                </c:pt>
                <c:pt idx="44">
                  <c:v>1.39338E-2</c:v>
                </c:pt>
                <c:pt idx="45">
                  <c:v>1.4783900000000001E-2</c:v>
                </c:pt>
                <c:pt idx="46">
                  <c:v>1.52625E-2</c:v>
                </c:pt>
                <c:pt idx="47">
                  <c:v>1.6205600000000001E-2</c:v>
                </c:pt>
                <c:pt idx="48">
                  <c:v>1.71101E-2</c:v>
                </c:pt>
                <c:pt idx="49">
                  <c:v>1.8169500000000002E-2</c:v>
                </c:pt>
                <c:pt idx="50">
                  <c:v>1.87926E-2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CC1/2</c:v>
                </c:pt>
              </c:strCache>
            </c:strRef>
          </c:tx>
          <c:spPr>
            <a:ln w="36559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Sheet1!$E$2:$E$52</c:f>
              <c:numCache>
                <c:formatCode>General</c:formatCode>
                <c:ptCount val="51"/>
                <c:pt idx="0">
                  <c:v>2.75429E-4</c:v>
                </c:pt>
                <c:pt idx="1">
                  <c:v>9.3159700000000005E-4</c:v>
                </c:pt>
                <c:pt idx="2">
                  <c:v>1.1407100000000001E-3</c:v>
                </c:pt>
                <c:pt idx="3">
                  <c:v>9.3939100000000003E-4</c:v>
                </c:pt>
                <c:pt idx="4">
                  <c:v>-8.5547100000000001E-4</c:v>
                </c:pt>
                <c:pt idx="5" formatCode="0.00E+00">
                  <c:v>8.5189899999999996E-5</c:v>
                </c:pt>
                <c:pt idx="6">
                  <c:v>1.7707000000000001E-3</c:v>
                </c:pt>
                <c:pt idx="7">
                  <c:v>1.86554E-3</c:v>
                </c:pt>
                <c:pt idx="8">
                  <c:v>4.47422E-4</c:v>
                </c:pt>
                <c:pt idx="9">
                  <c:v>-8.3644100000000005E-4</c:v>
                </c:pt>
                <c:pt idx="10" formatCode="0.00E+00">
                  <c:v>-8.9753000000000006E-5</c:v>
                </c:pt>
                <c:pt idx="11">
                  <c:v>-1.28557E-3</c:v>
                </c:pt>
                <c:pt idx="12">
                  <c:v>-2.2441000000000002E-3</c:v>
                </c:pt>
                <c:pt idx="13">
                  <c:v>-1.1231500000000001E-3</c:v>
                </c:pt>
                <c:pt idx="14">
                  <c:v>-6.2170200000000002E-4</c:v>
                </c:pt>
                <c:pt idx="15">
                  <c:v>-6.3862800000000003E-4</c:v>
                </c:pt>
                <c:pt idx="16">
                  <c:v>3.9935300000000002E-4</c:v>
                </c:pt>
                <c:pt idx="17">
                  <c:v>2.0736399999999999E-3</c:v>
                </c:pt>
                <c:pt idx="18">
                  <c:v>2.3748799999999998E-3</c:v>
                </c:pt>
                <c:pt idx="19">
                  <c:v>1.9910399999999999E-3</c:v>
                </c:pt>
                <c:pt idx="20">
                  <c:v>1.52541E-3</c:v>
                </c:pt>
                <c:pt idx="21">
                  <c:v>1.18738E-3</c:v>
                </c:pt>
                <c:pt idx="22">
                  <c:v>1.29656E-3</c:v>
                </c:pt>
                <c:pt idx="23">
                  <c:v>7.0441699999999998E-3</c:v>
                </c:pt>
                <c:pt idx="24">
                  <c:v>1.06587E-2</c:v>
                </c:pt>
                <c:pt idx="25">
                  <c:v>1.4305500000000001E-2</c:v>
                </c:pt>
                <c:pt idx="26">
                  <c:v>2.1538700000000001E-2</c:v>
                </c:pt>
                <c:pt idx="27">
                  <c:v>3.1659300000000001E-2</c:v>
                </c:pt>
                <c:pt idx="28">
                  <c:v>4.4803599999999999E-2</c:v>
                </c:pt>
                <c:pt idx="29">
                  <c:v>5.4607700000000002E-2</c:v>
                </c:pt>
                <c:pt idx="30">
                  <c:v>8.5054299999999999E-2</c:v>
                </c:pt>
                <c:pt idx="31">
                  <c:v>0.105119</c:v>
                </c:pt>
                <c:pt idx="32">
                  <c:v>0.151231</c:v>
                </c:pt>
                <c:pt idx="33">
                  <c:v>0.192192</c:v>
                </c:pt>
                <c:pt idx="34">
                  <c:v>0.246582</c:v>
                </c:pt>
                <c:pt idx="35">
                  <c:v>0.30220900000000001</c:v>
                </c:pt>
                <c:pt idx="36">
                  <c:v>0.374002</c:v>
                </c:pt>
                <c:pt idx="37">
                  <c:v>0.43568800000000002</c:v>
                </c:pt>
                <c:pt idx="38">
                  <c:v>0.50224899999999995</c:v>
                </c:pt>
                <c:pt idx="39">
                  <c:v>0.58077000000000001</c:v>
                </c:pt>
                <c:pt idx="40">
                  <c:v>0.63947900000000002</c:v>
                </c:pt>
                <c:pt idx="41">
                  <c:v>0.71345400000000003</c:v>
                </c:pt>
                <c:pt idx="42">
                  <c:v>0.75572700000000004</c:v>
                </c:pt>
                <c:pt idx="43">
                  <c:v>0.79925400000000002</c:v>
                </c:pt>
                <c:pt idx="44">
                  <c:v>0.83529799999999998</c:v>
                </c:pt>
                <c:pt idx="45">
                  <c:v>0.86090500000000003</c:v>
                </c:pt>
                <c:pt idx="46">
                  <c:v>0.89447699999999997</c:v>
                </c:pt>
                <c:pt idx="47">
                  <c:v>0.91137900000000005</c:v>
                </c:pt>
                <c:pt idx="48">
                  <c:v>0.92902799999999996</c:v>
                </c:pt>
                <c:pt idx="49">
                  <c:v>0.94132499999999997</c:v>
                </c:pt>
                <c:pt idx="50">
                  <c:v>0.95425400000000005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CCtrue</c:v>
                </c:pt>
              </c:strCache>
            </c:strRef>
          </c:tx>
          <c:spPr>
            <a:ln w="36559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Sheet1!$G$2:$G$52</c:f>
              <c:numCache>
                <c:formatCode>General</c:formatCode>
                <c:ptCount val="51"/>
                <c:pt idx="0">
                  <c:v>-1.87389E-3</c:v>
                </c:pt>
                <c:pt idx="1">
                  <c:v>-9.56604E-4</c:v>
                </c:pt>
                <c:pt idx="2">
                  <c:v>7.8927000000000001E-4</c:v>
                </c:pt>
                <c:pt idx="3">
                  <c:v>-4.7161300000000001E-4</c:v>
                </c:pt>
                <c:pt idx="4">
                  <c:v>8.6675900000000004E-4</c:v>
                </c:pt>
                <c:pt idx="5">
                  <c:v>1.3378999999999999E-3</c:v>
                </c:pt>
                <c:pt idx="6">
                  <c:v>2.1406999999999999E-4</c:v>
                </c:pt>
                <c:pt idx="7">
                  <c:v>1.8880100000000001E-3</c:v>
                </c:pt>
                <c:pt idx="8">
                  <c:v>2.7656E-3</c:v>
                </c:pt>
                <c:pt idx="9">
                  <c:v>3.6656200000000001E-3</c:v>
                </c:pt>
                <c:pt idx="10">
                  <c:v>5.0632400000000001E-3</c:v>
                </c:pt>
                <c:pt idx="11">
                  <c:v>6.3692899999999997E-3</c:v>
                </c:pt>
                <c:pt idx="12">
                  <c:v>6.79993E-3</c:v>
                </c:pt>
                <c:pt idx="13">
                  <c:v>1.07653E-2</c:v>
                </c:pt>
                <c:pt idx="14">
                  <c:v>1.38712E-2</c:v>
                </c:pt>
                <c:pt idx="15">
                  <c:v>1.7120099999999999E-2</c:v>
                </c:pt>
                <c:pt idx="16">
                  <c:v>2.3753699999999999E-2</c:v>
                </c:pt>
                <c:pt idx="17">
                  <c:v>3.05226E-2</c:v>
                </c:pt>
                <c:pt idx="18">
                  <c:v>3.8896399999999998E-2</c:v>
                </c:pt>
                <c:pt idx="19">
                  <c:v>4.7731900000000001E-2</c:v>
                </c:pt>
                <c:pt idx="20">
                  <c:v>6.1880499999999998E-2</c:v>
                </c:pt>
                <c:pt idx="21">
                  <c:v>7.8774499999999997E-2</c:v>
                </c:pt>
                <c:pt idx="22">
                  <c:v>9.0571499999999999E-2</c:v>
                </c:pt>
                <c:pt idx="23">
                  <c:v>0.11774999999999999</c:v>
                </c:pt>
                <c:pt idx="24">
                  <c:v>0.139349</c:v>
                </c:pt>
                <c:pt idx="25">
                  <c:v>0.16920499999999999</c:v>
                </c:pt>
                <c:pt idx="26">
                  <c:v>0.20285600000000001</c:v>
                </c:pt>
                <c:pt idx="27">
                  <c:v>0.24066799999999999</c:v>
                </c:pt>
                <c:pt idx="28">
                  <c:v>0.29171999999999998</c:v>
                </c:pt>
                <c:pt idx="29">
                  <c:v>0.32686500000000002</c:v>
                </c:pt>
                <c:pt idx="30">
                  <c:v>0.400142</c:v>
                </c:pt>
                <c:pt idx="31">
                  <c:v>0.43863400000000002</c:v>
                </c:pt>
                <c:pt idx="32">
                  <c:v>0.51218200000000003</c:v>
                </c:pt>
                <c:pt idx="33">
                  <c:v>0.56570500000000001</c:v>
                </c:pt>
                <c:pt idx="34">
                  <c:v>0.62646000000000002</c:v>
                </c:pt>
                <c:pt idx="35">
                  <c:v>0.68067699999999998</c:v>
                </c:pt>
                <c:pt idx="36">
                  <c:v>0.73760700000000001</c:v>
                </c:pt>
                <c:pt idx="37">
                  <c:v>0.77832100000000004</c:v>
                </c:pt>
                <c:pt idx="38">
                  <c:v>0.81872699999999998</c:v>
                </c:pt>
                <c:pt idx="39">
                  <c:v>0.85909599999999997</c:v>
                </c:pt>
                <c:pt idx="40">
                  <c:v>0.88409300000000002</c:v>
                </c:pt>
                <c:pt idx="41">
                  <c:v>0.91269800000000001</c:v>
                </c:pt>
                <c:pt idx="42">
                  <c:v>0.92781999999999998</c:v>
                </c:pt>
                <c:pt idx="43">
                  <c:v>0.94254499999999997</c:v>
                </c:pt>
                <c:pt idx="44">
                  <c:v>0.95428599999999997</c:v>
                </c:pt>
                <c:pt idx="45">
                  <c:v>0.96199100000000004</c:v>
                </c:pt>
                <c:pt idx="46">
                  <c:v>0.97175999999999996</c:v>
                </c:pt>
                <c:pt idx="47">
                  <c:v>0.97662899999999997</c:v>
                </c:pt>
                <c:pt idx="48">
                  <c:v>0.98145800000000005</c:v>
                </c:pt>
                <c:pt idx="49">
                  <c:v>0.98478600000000005</c:v>
                </c:pt>
                <c:pt idx="50">
                  <c:v>0.98824599999999996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783360"/>
        <c:axId val="180789248"/>
      </c:scatterChart>
      <c:valAx>
        <c:axId val="180783360"/>
        <c:scaling>
          <c:orientation val="minMax"/>
          <c:max val="1.1000000000000001"/>
          <c:min val="0.8"/>
        </c:scaling>
        <c:delete val="0"/>
        <c:axPos val="b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minorGridlines>
          <c:spPr>
            <a:ln w="12186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cross"/>
        <c:minorTickMark val="cross"/>
        <c:tickLblPos val="low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789248"/>
        <c:crosses val="autoZero"/>
        <c:crossBetween val="midCat"/>
        <c:minorUnit val="0.1"/>
      </c:valAx>
      <c:valAx>
        <c:axId val="180789248"/>
        <c:scaling>
          <c:orientation val="minMax"/>
          <c:max val="0.2"/>
          <c:min val="-0.01"/>
        </c:scaling>
        <c:delete val="0"/>
        <c:axPos val="l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783360"/>
        <c:crossesAt val="0.8"/>
        <c:crossBetween val="midCat"/>
      </c:valAx>
      <c:spPr>
        <a:noFill/>
        <a:ln w="1218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842215256008365"/>
          <c:y val="0.10301109350237718"/>
          <c:w val="0.23719958202716823"/>
          <c:h val="0.18066561014263072"/>
        </c:manualLayout>
      </c:layout>
      <c:overlay val="0"/>
      <c:spPr>
        <a:solidFill>
          <a:schemeClr val="bg1"/>
        </a:solidFill>
        <a:ln w="3047">
          <a:solidFill>
            <a:schemeClr val="tx1"/>
          </a:solidFill>
          <a:prstDash val="solid"/>
        </a:ln>
      </c:spPr>
      <c:txPr>
        <a:bodyPr/>
        <a:lstStyle/>
        <a:p>
          <a:pPr>
            <a:defRPr sz="17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2664576802508"/>
          <c:y val="6.3391442155309036E-2"/>
          <c:w val="0.83281086729362597"/>
          <c:h val="0.787638668779714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error</c:v>
                </c:pt>
              </c:strCache>
            </c:strRef>
          </c:tx>
          <c:spPr>
            <a:ln w="36559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40">
                  <c:v>1.12341E-2</c:v>
                </c:pt>
                <c:pt idx="41">
                  <c:v>1.17985E-2</c:v>
                </c:pt>
                <c:pt idx="42">
                  <c:v>1.26629E-2</c:v>
                </c:pt>
                <c:pt idx="43">
                  <c:v>1.3292E-2</c:v>
                </c:pt>
                <c:pt idx="44">
                  <c:v>1.39338E-2</c:v>
                </c:pt>
                <c:pt idx="45">
                  <c:v>1.4783900000000001E-2</c:v>
                </c:pt>
                <c:pt idx="46">
                  <c:v>1.52625E-2</c:v>
                </c:pt>
                <c:pt idx="47">
                  <c:v>1.6205600000000001E-2</c:v>
                </c:pt>
                <c:pt idx="48">
                  <c:v>1.71101E-2</c:v>
                </c:pt>
                <c:pt idx="49">
                  <c:v>1.8169500000000002E-2</c:v>
                </c:pt>
                <c:pt idx="50">
                  <c:v>1.87926E-2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CC1/2</c:v>
                </c:pt>
              </c:strCache>
            </c:strRef>
          </c:tx>
          <c:spPr>
            <a:ln w="36559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Sheet1!$E$2:$E$52</c:f>
              <c:numCache>
                <c:formatCode>General</c:formatCode>
                <c:ptCount val="51"/>
                <c:pt idx="0">
                  <c:v>2.75429E-4</c:v>
                </c:pt>
                <c:pt idx="1">
                  <c:v>9.3159700000000005E-4</c:v>
                </c:pt>
                <c:pt idx="2">
                  <c:v>1.1407100000000001E-3</c:v>
                </c:pt>
                <c:pt idx="3">
                  <c:v>9.3939100000000003E-4</c:v>
                </c:pt>
                <c:pt idx="4">
                  <c:v>-8.5547100000000001E-4</c:v>
                </c:pt>
                <c:pt idx="5" formatCode="0.00E+00">
                  <c:v>8.5189899999999996E-5</c:v>
                </c:pt>
                <c:pt idx="6">
                  <c:v>1.7707000000000001E-3</c:v>
                </c:pt>
                <c:pt idx="7">
                  <c:v>1.86554E-3</c:v>
                </c:pt>
                <c:pt idx="8">
                  <c:v>4.47422E-4</c:v>
                </c:pt>
                <c:pt idx="9">
                  <c:v>-8.3644100000000005E-4</c:v>
                </c:pt>
                <c:pt idx="10" formatCode="0.00E+00">
                  <c:v>-8.9753000000000006E-5</c:v>
                </c:pt>
                <c:pt idx="11">
                  <c:v>-1.28557E-3</c:v>
                </c:pt>
                <c:pt idx="12">
                  <c:v>-2.2441000000000002E-3</c:v>
                </c:pt>
                <c:pt idx="13">
                  <c:v>-1.1231500000000001E-3</c:v>
                </c:pt>
                <c:pt idx="14">
                  <c:v>-6.2170200000000002E-4</c:v>
                </c:pt>
                <c:pt idx="15">
                  <c:v>-6.3862800000000003E-4</c:v>
                </c:pt>
                <c:pt idx="16">
                  <c:v>3.9935300000000002E-4</c:v>
                </c:pt>
                <c:pt idx="17">
                  <c:v>2.0736399999999999E-3</c:v>
                </c:pt>
                <c:pt idx="18">
                  <c:v>2.3748799999999998E-3</c:v>
                </c:pt>
                <c:pt idx="19">
                  <c:v>1.9910399999999999E-3</c:v>
                </c:pt>
                <c:pt idx="20">
                  <c:v>1.52541E-3</c:v>
                </c:pt>
                <c:pt idx="21">
                  <c:v>1.18738E-3</c:v>
                </c:pt>
                <c:pt idx="22">
                  <c:v>1.29656E-3</c:v>
                </c:pt>
                <c:pt idx="23">
                  <c:v>7.0441699999999998E-3</c:v>
                </c:pt>
                <c:pt idx="24">
                  <c:v>1.06587E-2</c:v>
                </c:pt>
                <c:pt idx="25">
                  <c:v>1.4305500000000001E-2</c:v>
                </c:pt>
                <c:pt idx="26">
                  <c:v>2.1538700000000001E-2</c:v>
                </c:pt>
                <c:pt idx="27">
                  <c:v>3.1659300000000001E-2</c:v>
                </c:pt>
                <c:pt idx="28">
                  <c:v>4.4803599999999999E-2</c:v>
                </c:pt>
                <c:pt idx="29">
                  <c:v>5.4607700000000002E-2</c:v>
                </c:pt>
                <c:pt idx="30">
                  <c:v>8.5054299999999999E-2</c:v>
                </c:pt>
                <c:pt idx="31">
                  <c:v>0.105119</c:v>
                </c:pt>
                <c:pt idx="32">
                  <c:v>0.151231</c:v>
                </c:pt>
                <c:pt idx="33">
                  <c:v>0.192192</c:v>
                </c:pt>
                <c:pt idx="34">
                  <c:v>0.246582</c:v>
                </c:pt>
                <c:pt idx="35">
                  <c:v>0.30220900000000001</c:v>
                </c:pt>
                <c:pt idx="36">
                  <c:v>0.374002</c:v>
                </c:pt>
                <c:pt idx="37">
                  <c:v>0.43568800000000002</c:v>
                </c:pt>
                <c:pt idx="38">
                  <c:v>0.50224899999999995</c:v>
                </c:pt>
                <c:pt idx="39">
                  <c:v>0.58077000000000001</c:v>
                </c:pt>
                <c:pt idx="40">
                  <c:v>0.63947900000000002</c:v>
                </c:pt>
                <c:pt idx="41">
                  <c:v>0.71345400000000003</c:v>
                </c:pt>
                <c:pt idx="42">
                  <c:v>0.75572700000000004</c:v>
                </c:pt>
                <c:pt idx="43">
                  <c:v>0.79925400000000002</c:v>
                </c:pt>
                <c:pt idx="44">
                  <c:v>0.83529799999999998</c:v>
                </c:pt>
                <c:pt idx="45">
                  <c:v>0.86090500000000003</c:v>
                </c:pt>
                <c:pt idx="46">
                  <c:v>0.89447699999999997</c:v>
                </c:pt>
                <c:pt idx="47">
                  <c:v>0.91137900000000005</c:v>
                </c:pt>
                <c:pt idx="48">
                  <c:v>0.92902799999999996</c:v>
                </c:pt>
                <c:pt idx="49">
                  <c:v>0.94132499999999997</c:v>
                </c:pt>
                <c:pt idx="50">
                  <c:v>0.95425400000000005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CCtrue</c:v>
                </c:pt>
              </c:strCache>
            </c:strRef>
          </c:tx>
          <c:spPr>
            <a:ln w="36559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Sheet1!$G$2:$G$52</c:f>
              <c:numCache>
                <c:formatCode>General</c:formatCode>
                <c:ptCount val="51"/>
                <c:pt idx="0">
                  <c:v>-1.87389E-3</c:v>
                </c:pt>
                <c:pt idx="1">
                  <c:v>-9.56604E-4</c:v>
                </c:pt>
                <c:pt idx="2">
                  <c:v>7.8927000000000001E-4</c:v>
                </c:pt>
                <c:pt idx="3">
                  <c:v>-4.7161300000000001E-4</c:v>
                </c:pt>
                <c:pt idx="4">
                  <c:v>8.6675900000000004E-4</c:v>
                </c:pt>
                <c:pt idx="5">
                  <c:v>1.3378999999999999E-3</c:v>
                </c:pt>
                <c:pt idx="6">
                  <c:v>2.1406999999999999E-4</c:v>
                </c:pt>
                <c:pt idx="7">
                  <c:v>1.8880100000000001E-3</c:v>
                </c:pt>
                <c:pt idx="8">
                  <c:v>2.7656E-3</c:v>
                </c:pt>
                <c:pt idx="9">
                  <c:v>3.6656200000000001E-3</c:v>
                </c:pt>
                <c:pt idx="10">
                  <c:v>5.0632400000000001E-3</c:v>
                </c:pt>
                <c:pt idx="11">
                  <c:v>6.3692899999999997E-3</c:v>
                </c:pt>
                <c:pt idx="12">
                  <c:v>6.79993E-3</c:v>
                </c:pt>
                <c:pt idx="13">
                  <c:v>1.07653E-2</c:v>
                </c:pt>
                <c:pt idx="14">
                  <c:v>1.38712E-2</c:v>
                </c:pt>
                <c:pt idx="15">
                  <c:v>1.7120099999999999E-2</c:v>
                </c:pt>
                <c:pt idx="16">
                  <c:v>2.3753699999999999E-2</c:v>
                </c:pt>
                <c:pt idx="17">
                  <c:v>3.05226E-2</c:v>
                </c:pt>
                <c:pt idx="18">
                  <c:v>3.8896399999999998E-2</c:v>
                </c:pt>
                <c:pt idx="19">
                  <c:v>4.7731900000000001E-2</c:v>
                </c:pt>
                <c:pt idx="20">
                  <c:v>6.1880499999999998E-2</c:v>
                </c:pt>
                <c:pt idx="21">
                  <c:v>7.8774499999999997E-2</c:v>
                </c:pt>
                <c:pt idx="22">
                  <c:v>9.0571499999999999E-2</c:v>
                </c:pt>
                <c:pt idx="23">
                  <c:v>0.11774999999999999</c:v>
                </c:pt>
                <c:pt idx="24">
                  <c:v>0.139349</c:v>
                </c:pt>
                <c:pt idx="25">
                  <c:v>0.16920499999999999</c:v>
                </c:pt>
                <c:pt idx="26">
                  <c:v>0.20285600000000001</c:v>
                </c:pt>
                <c:pt idx="27">
                  <c:v>0.24066799999999999</c:v>
                </c:pt>
                <c:pt idx="28">
                  <c:v>0.29171999999999998</c:v>
                </c:pt>
                <c:pt idx="29">
                  <c:v>0.32686500000000002</c:v>
                </c:pt>
                <c:pt idx="30">
                  <c:v>0.400142</c:v>
                </c:pt>
                <c:pt idx="31">
                  <c:v>0.43863400000000002</c:v>
                </c:pt>
                <c:pt idx="32">
                  <c:v>0.51218200000000003</c:v>
                </c:pt>
                <c:pt idx="33">
                  <c:v>0.56570500000000001</c:v>
                </c:pt>
                <c:pt idx="34">
                  <c:v>0.62646000000000002</c:v>
                </c:pt>
                <c:pt idx="35">
                  <c:v>0.68067699999999998</c:v>
                </c:pt>
                <c:pt idx="36">
                  <c:v>0.73760700000000001</c:v>
                </c:pt>
                <c:pt idx="37">
                  <c:v>0.77832100000000004</c:v>
                </c:pt>
                <c:pt idx="38">
                  <c:v>0.81872699999999998</c:v>
                </c:pt>
                <c:pt idx="39">
                  <c:v>0.85909599999999997</c:v>
                </c:pt>
                <c:pt idx="40">
                  <c:v>0.88409300000000002</c:v>
                </c:pt>
                <c:pt idx="41">
                  <c:v>0.91269800000000001</c:v>
                </c:pt>
                <c:pt idx="42">
                  <c:v>0.92781999999999998</c:v>
                </c:pt>
                <c:pt idx="43">
                  <c:v>0.94254499999999997</c:v>
                </c:pt>
                <c:pt idx="44">
                  <c:v>0.95428599999999997</c:v>
                </c:pt>
                <c:pt idx="45">
                  <c:v>0.96199100000000004</c:v>
                </c:pt>
                <c:pt idx="46">
                  <c:v>0.97175999999999996</c:v>
                </c:pt>
                <c:pt idx="47">
                  <c:v>0.97662899999999997</c:v>
                </c:pt>
                <c:pt idx="48">
                  <c:v>0.98145800000000005</c:v>
                </c:pt>
                <c:pt idx="49">
                  <c:v>0.98478600000000005</c:v>
                </c:pt>
                <c:pt idx="50">
                  <c:v>0.98824599999999996</c:v>
                </c:pt>
              </c:numCache>
            </c:numRef>
          </c:yVal>
          <c:smooth val="1"/>
        </c:ser>
        <c:ser>
          <c:idx val="7"/>
          <c:order val="3"/>
          <c:tx>
            <c:strRef>
              <c:f>Sheet1!$I$1</c:f>
              <c:strCache>
                <c:ptCount val="1"/>
                <c:pt idx="0">
                  <c:v>CC*</c:v>
                </c:pt>
              </c:strCache>
            </c:strRef>
          </c:tx>
          <c:spPr>
            <a:ln w="36559">
              <a:solidFill>
                <a:srgbClr val="0000FF"/>
              </a:solidFill>
              <a:prstDash val="solid"/>
            </a:ln>
          </c:spPr>
          <c:marker>
            <c:symbol val="dot"/>
            <c:size val="8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Sheet1!$I$2:$I$52</c:f>
              <c:numCache>
                <c:formatCode>General</c:formatCode>
                <c:ptCount val="51"/>
                <c:pt idx="0">
                  <c:v>2.3467100000000001E-2</c:v>
                </c:pt>
                <c:pt idx="1">
                  <c:v>4.3144599999999998E-2</c:v>
                </c:pt>
                <c:pt idx="2">
                  <c:v>4.7737000000000002E-2</c:v>
                </c:pt>
                <c:pt idx="3">
                  <c:v>4.3324599999999998E-2</c:v>
                </c:pt>
                <c:pt idx="4">
                  <c:v>0</c:v>
                </c:pt>
                <c:pt idx="5">
                  <c:v>1.30524E-2</c:v>
                </c:pt>
                <c:pt idx="6">
                  <c:v>5.9457000000000003E-2</c:v>
                </c:pt>
                <c:pt idx="7">
                  <c:v>6.1025700000000002E-2</c:v>
                </c:pt>
                <c:pt idx="8">
                  <c:v>2.9907300000000001E-2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2.8255700000000002E-2</c:v>
                </c:pt>
                <c:pt idx="17">
                  <c:v>6.4332700000000007E-2</c:v>
                </c:pt>
                <c:pt idx="18">
                  <c:v>6.8836800000000004E-2</c:v>
                </c:pt>
                <c:pt idx="19">
                  <c:v>6.3041E-2</c:v>
                </c:pt>
                <c:pt idx="20">
                  <c:v>5.5192100000000001E-2</c:v>
                </c:pt>
                <c:pt idx="21">
                  <c:v>4.8702599999999999E-2</c:v>
                </c:pt>
                <c:pt idx="22">
                  <c:v>5.0889700000000003E-2</c:v>
                </c:pt>
                <c:pt idx="23">
                  <c:v>0.11827799999999999</c:v>
                </c:pt>
                <c:pt idx="24">
                  <c:v>0.145233</c:v>
                </c:pt>
                <c:pt idx="25">
                  <c:v>0.16795099999999999</c:v>
                </c:pt>
                <c:pt idx="26">
                  <c:v>0.20535100000000001</c:v>
                </c:pt>
                <c:pt idx="27">
                  <c:v>0.24774099999999999</c:v>
                </c:pt>
                <c:pt idx="28">
                  <c:v>0.29285600000000001</c:v>
                </c:pt>
                <c:pt idx="29">
                  <c:v>0.32180799999999998</c:v>
                </c:pt>
                <c:pt idx="30">
                  <c:v>0.39594699999999999</c:v>
                </c:pt>
                <c:pt idx="31">
                  <c:v>0.43616500000000002</c:v>
                </c:pt>
                <c:pt idx="32">
                  <c:v>0.512571</c:v>
                </c:pt>
                <c:pt idx="33">
                  <c:v>0.56781899999999996</c:v>
                </c:pt>
                <c:pt idx="34">
                  <c:v>0.62897800000000004</c:v>
                </c:pt>
                <c:pt idx="35">
                  <c:v>0.681284</c:v>
                </c:pt>
                <c:pt idx="36">
                  <c:v>0.73783299999999996</c:v>
                </c:pt>
                <c:pt idx="37">
                  <c:v>0.77906299999999995</c:v>
                </c:pt>
                <c:pt idx="38">
                  <c:v>0.81771799999999994</c:v>
                </c:pt>
                <c:pt idx="39">
                  <c:v>0.85720099999999999</c:v>
                </c:pt>
                <c:pt idx="40">
                  <c:v>0.88323300000000005</c:v>
                </c:pt>
                <c:pt idx="41">
                  <c:v>0.91256099999999996</c:v>
                </c:pt>
                <c:pt idx="42">
                  <c:v>0.92783099999999996</c:v>
                </c:pt>
                <c:pt idx="43">
                  <c:v>0.94256499999999999</c:v>
                </c:pt>
                <c:pt idx="44">
                  <c:v>0.95407500000000001</c:v>
                </c:pt>
                <c:pt idx="45">
                  <c:v>0.96190100000000001</c:v>
                </c:pt>
                <c:pt idx="46">
                  <c:v>0.97175100000000003</c:v>
                </c:pt>
                <c:pt idx="47">
                  <c:v>0.97654200000000002</c:v>
                </c:pt>
                <c:pt idx="48">
                  <c:v>0.98143199999999997</c:v>
                </c:pt>
                <c:pt idx="49">
                  <c:v>0.98477199999999998</c:v>
                </c:pt>
                <c:pt idx="50">
                  <c:v>0.98822600000000005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821376"/>
        <c:axId val="180823552"/>
      </c:scatterChart>
      <c:valAx>
        <c:axId val="180821376"/>
        <c:scaling>
          <c:orientation val="minMax"/>
          <c:max val="1.1000000000000001"/>
          <c:min val="0.8"/>
        </c:scaling>
        <c:delete val="0"/>
        <c:axPos val="b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minorGridlines>
          <c:spPr>
            <a:ln w="12186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cross"/>
        <c:minorTickMark val="cross"/>
        <c:tickLblPos val="low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823552"/>
        <c:crosses val="autoZero"/>
        <c:crossBetween val="midCat"/>
        <c:minorUnit val="0.1"/>
      </c:valAx>
      <c:valAx>
        <c:axId val="180823552"/>
        <c:scaling>
          <c:orientation val="minMax"/>
          <c:max val="0.2"/>
          <c:min val="-0.01"/>
        </c:scaling>
        <c:delete val="0"/>
        <c:axPos val="l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821376"/>
        <c:crossesAt val="0.8"/>
        <c:crossBetween val="midCat"/>
      </c:valAx>
      <c:spPr>
        <a:noFill/>
        <a:ln w="1218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737722048066878"/>
          <c:y val="0.1045958795562599"/>
          <c:w val="0.23719958202716823"/>
          <c:h val="0.24405705229793978"/>
        </c:manualLayout>
      </c:layout>
      <c:overlay val="0"/>
      <c:spPr>
        <a:solidFill>
          <a:schemeClr val="bg1"/>
        </a:solidFill>
        <a:ln w="3047">
          <a:solidFill>
            <a:schemeClr val="tx1"/>
          </a:solidFill>
          <a:prstDash val="solid"/>
        </a:ln>
      </c:spPr>
      <c:txPr>
        <a:bodyPr/>
        <a:lstStyle/>
        <a:p>
          <a:pPr>
            <a:defRPr sz="17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6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616D6-D506-4FC7-B1C8-A4D40E59BF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62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8B265-BC0A-4F4C-9A03-091AC5C668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BE955-026A-4415-8C31-09E032086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86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0578-06D2-4560-95E0-87B03ACC39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3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7A449-A711-4FF3-966C-99EFB1E5B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34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D9E2-9971-4CC4-9F46-781EF6A52D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39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CDB3-A653-4A4F-901E-D463422437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0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666C-B800-45C0-9F92-B42376221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6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7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0F046-D910-4B1C-8750-8BDFE7591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95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0E53A-6C4F-40D5-BFC6-86962FAEA6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91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9A4F8-C52C-4DAC-8DB0-83A290794E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6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EE83C-ED22-4606-9577-1ABBFD601B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66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1D6A-1C50-4B67-8B32-02F48A28EC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69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6EC5A-BDB6-4A39-B2AA-7B68AC842B9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38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E9ECD-53B9-4D4E-8185-8A83CCB666D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624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68C13-6EC6-4337-80E1-C996335F50B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40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A1FF1-FF2A-4D67-8F4D-3768106D66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05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D5430-D48F-4880-91B9-CE80DC38939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897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E502C-AF76-48A7-964D-5201083394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82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D1CB2-A06E-4EB3-92AF-D9747124F88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21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5C48C-BCE4-4842-9EAF-E7E467E10A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07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FAFA2-9171-4724-86DE-B3C583E3D3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718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A803B-A40D-4EA0-933B-D2E0012E532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1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BC32A-A832-4BB7-AD78-0F5584D954B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46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65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71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81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7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5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976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08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52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75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26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13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5635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79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7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8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4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AB5-7778-40AE-B503-377C8AF7EC90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A42A-E813-4C45-94A4-3E91378D7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775A3-E5BC-489F-9BD3-F622E4C39F3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32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2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2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2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81C572-654A-4CBD-B844-0F25304EB06B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10/12/2022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4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2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10/12/2022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2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13492" cy="6324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24400" y="5029200"/>
            <a:ext cx="12954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5105400"/>
            <a:ext cx="1219200" cy="1295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7800" y="13716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19200" y="7620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2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43000" y="21336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28800" y="2971800"/>
            <a:ext cx="990600" cy="381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5000" y="8382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7800" y="12954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1" y="259628"/>
            <a:ext cx="8853917" cy="633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1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7000" y="7620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7800" y="12954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7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52800" y="7620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974"/>
            <a:ext cx="9144000" cy="53320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7800" y="12954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47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8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DUI: scale merge refine!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63000" cy="5105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/>
              <a:t>| pointless </a:t>
            </a:r>
            <a:r>
              <a:rPr lang="en-US" dirty="0" err="1"/>
              <a:t>hklin</a:t>
            </a:r>
            <a:r>
              <a:rPr lang="en-US" dirty="0"/>
              <a:t> </a:t>
            </a:r>
            <a:r>
              <a:rPr lang="en-US" dirty="0" err="1"/>
              <a:t>hkl_out.mtz</a:t>
            </a:r>
            <a:r>
              <a:rPr lang="en-US" dirty="0"/>
              <a:t> </a:t>
            </a:r>
            <a:r>
              <a:rPr lang="en-US" dirty="0" err="1"/>
              <a:t>hklout</a:t>
            </a:r>
            <a:r>
              <a:rPr lang="en-US" dirty="0"/>
              <a:t> </a:t>
            </a:r>
            <a:r>
              <a:rPr lang="en-US" dirty="0" err="1"/>
              <a:t>pointless.mtz</a:t>
            </a:r>
            <a:r>
              <a:rPr lang="en-US" dirty="0"/>
              <a:t> </a:t>
            </a:r>
            <a:r>
              <a:rPr lang="en-US" dirty="0" smtClean="0"/>
              <a:t>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tee pointless.log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/>
              <a:t>refine parallel | aimless </a:t>
            </a:r>
            <a:r>
              <a:rPr lang="en-US" dirty="0" err="1"/>
              <a:t>hklin</a:t>
            </a:r>
            <a:r>
              <a:rPr lang="en-US" dirty="0"/>
              <a:t> </a:t>
            </a:r>
            <a:r>
              <a:rPr lang="en-US" dirty="0" err="1"/>
              <a:t>pointless.mtz</a:t>
            </a:r>
            <a:r>
              <a:rPr lang="en-US" dirty="0"/>
              <a:t> </a:t>
            </a:r>
            <a:r>
              <a:rPr lang="en-US" dirty="0" smtClean="0"/>
              <a:t>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/>
              <a:t>aimless.mtz</a:t>
            </a:r>
            <a:r>
              <a:rPr lang="en-US" dirty="0"/>
              <a:t> | tee aimless.log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/>
              <a:t>| truncate </a:t>
            </a:r>
            <a:r>
              <a:rPr lang="en-US" dirty="0" err="1"/>
              <a:t>hklin</a:t>
            </a:r>
            <a:r>
              <a:rPr lang="en-US" dirty="0"/>
              <a:t> </a:t>
            </a:r>
            <a:r>
              <a:rPr lang="en-US" dirty="0" err="1"/>
              <a:t>aimless.mtz</a:t>
            </a:r>
            <a:r>
              <a:rPr lang="en-US" dirty="0"/>
              <a:t> </a:t>
            </a:r>
            <a:r>
              <a:rPr lang="en-US" dirty="0" err="1"/>
              <a:t>hklout</a:t>
            </a:r>
            <a:r>
              <a:rPr lang="en-US" dirty="0"/>
              <a:t> </a:t>
            </a:r>
            <a:r>
              <a:rPr lang="en-US" dirty="0" err="1"/>
              <a:t>truncated.mtz</a:t>
            </a:r>
            <a:r>
              <a:rPr lang="en-US" dirty="0"/>
              <a:t> </a:t>
            </a:r>
            <a:r>
              <a:rPr lang="en-US" dirty="0" smtClean="0"/>
              <a:t>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tee truncate.log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err="1" smtClean="0"/>
              <a:t>wget</a:t>
            </a:r>
            <a:r>
              <a:rPr lang="en-US" dirty="0" smtClean="0"/>
              <a:t> </a:t>
            </a:r>
            <a:r>
              <a:rPr lang="en-US" dirty="0"/>
              <a:t>http://www.rcsb.org/pdb/files/5x9L.pdb.gz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err="1" smtClean="0"/>
              <a:t>gunzip</a:t>
            </a:r>
            <a:r>
              <a:rPr lang="en-US" dirty="0" smtClean="0"/>
              <a:t> </a:t>
            </a:r>
            <a:r>
              <a:rPr lang="en-US" dirty="0"/>
              <a:t>5x9L.pdb.gz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/>
              <a:t>| pointless </a:t>
            </a:r>
            <a:r>
              <a:rPr lang="en-US" dirty="0" err="1"/>
              <a:t>xyzin</a:t>
            </a:r>
            <a:r>
              <a:rPr lang="en-US" dirty="0"/>
              <a:t> 5x9L.pdb </a:t>
            </a:r>
            <a:r>
              <a:rPr lang="en-US" dirty="0" err="1"/>
              <a:t>hklin</a:t>
            </a:r>
            <a:r>
              <a:rPr lang="en-US" dirty="0"/>
              <a:t> </a:t>
            </a:r>
            <a:r>
              <a:rPr lang="en-US" dirty="0" err="1"/>
              <a:t>truncated.mtz</a:t>
            </a:r>
            <a:r>
              <a:rPr lang="en-US" dirty="0"/>
              <a:t> </a:t>
            </a:r>
            <a:r>
              <a:rPr lang="en-US" dirty="0" smtClean="0"/>
              <a:t>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/>
              <a:t>reindexed.mtz</a:t>
            </a:r>
            <a:r>
              <a:rPr lang="en-US" dirty="0"/>
              <a:t> | tee reindex.log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err="1" smtClean="0"/>
              <a:t>uniqueify</a:t>
            </a:r>
            <a:r>
              <a:rPr lang="en-US" dirty="0" smtClean="0"/>
              <a:t> </a:t>
            </a:r>
            <a:r>
              <a:rPr lang="en-US" dirty="0" err="1"/>
              <a:t>reindexed.mtz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$ </a:t>
            </a:r>
            <a:r>
              <a:rPr lang="en-US" dirty="0" smtClean="0"/>
              <a:t>echo </a:t>
            </a:r>
            <a:r>
              <a:rPr lang="en-US" dirty="0"/>
              <a:t>| refmac5 </a:t>
            </a:r>
            <a:r>
              <a:rPr lang="en-US" dirty="0" err="1"/>
              <a:t>hklin</a:t>
            </a:r>
            <a:r>
              <a:rPr lang="en-US" dirty="0"/>
              <a:t> </a:t>
            </a:r>
            <a:r>
              <a:rPr lang="en-US" dirty="0" err="1"/>
              <a:t>reindexed-unique.mtz</a:t>
            </a:r>
            <a:r>
              <a:rPr lang="en-US" dirty="0"/>
              <a:t> </a:t>
            </a:r>
            <a:r>
              <a:rPr lang="en-US" dirty="0" err="1"/>
              <a:t>xyzin</a:t>
            </a:r>
            <a:r>
              <a:rPr lang="en-US" dirty="0"/>
              <a:t> 5x9L.pdb \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  <a:r>
              <a:rPr lang="en-US" dirty="0" err="1"/>
              <a:t>hklout</a:t>
            </a:r>
            <a:r>
              <a:rPr lang="en-US" dirty="0"/>
              <a:t> </a:t>
            </a:r>
            <a:r>
              <a:rPr lang="en-US" dirty="0" err="1"/>
              <a:t>refmacout.mtz</a:t>
            </a:r>
            <a:r>
              <a:rPr lang="en-US" dirty="0"/>
              <a:t> </a:t>
            </a:r>
            <a:r>
              <a:rPr lang="en-US" dirty="0" err="1"/>
              <a:t>xyzout</a:t>
            </a:r>
            <a:r>
              <a:rPr lang="en-US" dirty="0"/>
              <a:t> refmacout.pdb </a:t>
            </a:r>
            <a:r>
              <a:rPr lang="en-US" dirty="0" smtClean="0"/>
              <a:t>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tee refmac.log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5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253" cy="70104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24200" y="5867400"/>
            <a:ext cx="3886200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331556"/>
            <a:ext cx="3156798" cy="1381575"/>
            <a:chOff x="990600" y="331556"/>
            <a:chExt cx="3156798" cy="1381575"/>
          </a:xfrm>
        </p:grpSpPr>
        <p:sp>
          <p:nvSpPr>
            <p:cNvPr id="5" name="TextBox 4"/>
            <p:cNvSpPr txBox="1"/>
            <p:nvPr/>
          </p:nvSpPr>
          <p:spPr>
            <a:xfrm>
              <a:off x="990600" y="1066800"/>
              <a:ext cx="21852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Left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click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38901" y="331556"/>
              <a:ext cx="1908497" cy="805705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8497" h="805705">
                  <a:moveTo>
                    <a:pt x="0" y="805705"/>
                  </a:moveTo>
                  <a:cubicBezTo>
                    <a:pt x="363740" y="486597"/>
                    <a:pt x="573368" y="494552"/>
                    <a:pt x="891451" y="360268"/>
                  </a:cubicBezTo>
                  <a:cubicBezTo>
                    <a:pt x="1209534" y="225984"/>
                    <a:pt x="1399767" y="312481"/>
                    <a:pt x="1908497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0" y="57912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click</a:t>
            </a:r>
          </a:p>
        </p:txBody>
      </p:sp>
    </p:spTree>
    <p:extLst>
      <p:ext uri="{BB962C8B-B14F-4D97-AF65-F5344CB8AC3E}">
        <p14:creationId xmlns:p14="http://schemas.microsoft.com/office/powerpoint/2010/main" val="9521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" t="7488" r="5486" b="15060"/>
          <a:stretch/>
        </p:blipFill>
        <p:spPr>
          <a:xfrm>
            <a:off x="457200" y="1752600"/>
            <a:ext cx="8352890" cy="28870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362200" y="3276586"/>
            <a:ext cx="6420124" cy="2768277"/>
            <a:chOff x="717551" y="1374995"/>
            <a:chExt cx="6420124" cy="2768277"/>
          </a:xfrm>
        </p:grpSpPr>
        <p:sp>
          <p:nvSpPr>
            <p:cNvPr id="8" name="Freeform 7"/>
            <p:cNvSpPr/>
            <p:nvPr/>
          </p:nvSpPr>
          <p:spPr>
            <a:xfrm>
              <a:off x="717551" y="1374995"/>
              <a:ext cx="3875853" cy="2038633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  <a:gd name="connsiteX0" fmla="*/ 3120989 w 3150880"/>
                <a:gd name="connsiteY0" fmla="*/ 36601 h 1908510"/>
                <a:gd name="connsiteX1" fmla="*/ 77438 w 3150880"/>
                <a:gd name="connsiteY1" fmla="*/ 1820656 h 1908510"/>
                <a:gd name="connsiteX2" fmla="*/ 1094484 w 3150880"/>
                <a:gd name="connsiteY2" fmla="*/ 1460388 h 1908510"/>
                <a:gd name="connsiteX0" fmla="*/ 3120989 w 3120989"/>
                <a:gd name="connsiteY0" fmla="*/ 0 h 1871909"/>
                <a:gd name="connsiteX1" fmla="*/ 77438 w 3120989"/>
                <a:gd name="connsiteY1" fmla="*/ 1784055 h 1871909"/>
                <a:gd name="connsiteX2" fmla="*/ 1094484 w 3120989"/>
                <a:gd name="connsiteY2" fmla="*/ 1423787 h 1871909"/>
                <a:gd name="connsiteX0" fmla="*/ 6292716 w 6292716"/>
                <a:gd name="connsiteY0" fmla="*/ 127611 h 1911938"/>
                <a:gd name="connsiteX1" fmla="*/ 3249165 w 6292716"/>
                <a:gd name="connsiteY1" fmla="*/ 1911666 h 1911938"/>
                <a:gd name="connsiteX2" fmla="*/ 64081 w 6292716"/>
                <a:gd name="connsiteY2" fmla="*/ 0 h 1911938"/>
                <a:gd name="connsiteX0" fmla="*/ 6228635 w 6228635"/>
                <a:gd name="connsiteY0" fmla="*/ 127625 h 1911952"/>
                <a:gd name="connsiteX1" fmla="*/ 3185084 w 6228635"/>
                <a:gd name="connsiteY1" fmla="*/ 1911680 h 1911952"/>
                <a:gd name="connsiteX2" fmla="*/ 0 w 6228635"/>
                <a:gd name="connsiteY2" fmla="*/ 14 h 1911952"/>
                <a:gd name="connsiteX0" fmla="*/ 6341651 w 6341651"/>
                <a:gd name="connsiteY0" fmla="*/ 96803 h 1881015"/>
                <a:gd name="connsiteX1" fmla="*/ 3298100 w 6341651"/>
                <a:gd name="connsiteY1" fmla="*/ 1880858 h 1881015"/>
                <a:gd name="connsiteX2" fmla="*/ 0 w 6341651"/>
                <a:gd name="connsiteY2" fmla="*/ 15 h 1881015"/>
                <a:gd name="connsiteX0" fmla="*/ 3875853 w 3875853"/>
                <a:gd name="connsiteY0" fmla="*/ 2038621 h 2330933"/>
                <a:gd name="connsiteX1" fmla="*/ 3298100 w 3875853"/>
                <a:gd name="connsiteY1" fmla="*/ 1880860 h 2330933"/>
                <a:gd name="connsiteX2" fmla="*/ 0 w 3875853"/>
                <a:gd name="connsiteY2" fmla="*/ 17 h 2330933"/>
                <a:gd name="connsiteX0" fmla="*/ 3875853 w 3875853"/>
                <a:gd name="connsiteY0" fmla="*/ 2038621 h 2038621"/>
                <a:gd name="connsiteX1" fmla="*/ 3298100 w 3875853"/>
                <a:gd name="connsiteY1" fmla="*/ 1880860 h 2038621"/>
                <a:gd name="connsiteX2" fmla="*/ 0 w 3875853"/>
                <a:gd name="connsiteY2" fmla="*/ 17 h 2038621"/>
                <a:gd name="connsiteX0" fmla="*/ 3875853 w 3875853"/>
                <a:gd name="connsiteY0" fmla="*/ 2038633 h 2038633"/>
                <a:gd name="connsiteX1" fmla="*/ 2568635 w 3875853"/>
                <a:gd name="connsiteY1" fmla="*/ 1243874 h 2038633"/>
                <a:gd name="connsiteX2" fmla="*/ 0 w 3875853"/>
                <a:gd name="connsiteY2" fmla="*/ 29 h 2038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75853" h="2038633">
                  <a:moveTo>
                    <a:pt x="3875853" y="2038633"/>
                  </a:moveTo>
                  <a:cubicBezTo>
                    <a:pt x="3242999" y="1657879"/>
                    <a:pt x="3214610" y="1583641"/>
                    <a:pt x="2568635" y="1243874"/>
                  </a:cubicBezTo>
                  <a:cubicBezTo>
                    <a:pt x="1922660" y="904107"/>
                    <a:pt x="1885148" y="-5989"/>
                    <a:pt x="0" y="29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9951" y="3127609"/>
              <a:ext cx="245772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ype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(with keyboard)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173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659"/>
            <a:ext cx="9144000" cy="571268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17551" y="1375009"/>
            <a:ext cx="6639589" cy="1881015"/>
            <a:chOff x="717551" y="1375009"/>
            <a:chExt cx="6639589" cy="1881015"/>
          </a:xfrm>
        </p:grpSpPr>
        <p:sp>
          <p:nvSpPr>
            <p:cNvPr id="4" name="Freeform 3"/>
            <p:cNvSpPr/>
            <p:nvPr/>
          </p:nvSpPr>
          <p:spPr>
            <a:xfrm>
              <a:off x="717551" y="1375009"/>
              <a:ext cx="6341651" cy="1881015"/>
            </a:xfrm>
            <a:custGeom>
              <a:avLst/>
              <a:gdLst>
                <a:gd name="connsiteX0" fmla="*/ 585230 w 585230"/>
                <a:gd name="connsiteY0" fmla="*/ 0 h 478565"/>
                <a:gd name="connsiteX1" fmla="*/ 38299 w 585230"/>
                <a:gd name="connsiteY1" fmla="*/ 119641 h 478565"/>
                <a:gd name="connsiteX2" fmla="*/ 89574 w 585230"/>
                <a:gd name="connsiteY2" fmla="*/ 478565 h 478565"/>
                <a:gd name="connsiteX0" fmla="*/ 550232 w 1482684"/>
                <a:gd name="connsiteY0" fmla="*/ 0 h 133697"/>
                <a:gd name="connsiteX1" fmla="*/ 3301 w 1482684"/>
                <a:gd name="connsiteY1" fmla="*/ 119641 h 133697"/>
                <a:gd name="connsiteX2" fmla="*/ 1482684 w 1482684"/>
                <a:gd name="connsiteY2" fmla="*/ 47050 h 133697"/>
                <a:gd name="connsiteX0" fmla="*/ 51631 w 984083"/>
                <a:gd name="connsiteY0" fmla="*/ 0 h 123872"/>
                <a:gd name="connsiteX1" fmla="*/ 367729 w 984083"/>
                <a:gd name="connsiteY1" fmla="*/ 109367 h 123872"/>
                <a:gd name="connsiteX2" fmla="*/ 984083 w 984083"/>
                <a:gd name="connsiteY2" fmla="*/ 47050 h 123872"/>
                <a:gd name="connsiteX0" fmla="*/ 51631 w 984083"/>
                <a:gd name="connsiteY0" fmla="*/ 0 h 147996"/>
                <a:gd name="connsiteX1" fmla="*/ 367729 w 984083"/>
                <a:gd name="connsiteY1" fmla="*/ 109367 h 147996"/>
                <a:gd name="connsiteX2" fmla="*/ 984083 w 984083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86196 w 1018648"/>
                <a:gd name="connsiteY0" fmla="*/ 0 h 147996"/>
                <a:gd name="connsiteX1" fmla="*/ 402294 w 1018648"/>
                <a:gd name="connsiteY1" fmla="*/ 109367 h 147996"/>
                <a:gd name="connsiteX2" fmla="*/ 1018648 w 1018648"/>
                <a:gd name="connsiteY2" fmla="*/ 47050 h 147996"/>
                <a:gd name="connsiteX0" fmla="*/ 94507 w 1026959"/>
                <a:gd name="connsiteY0" fmla="*/ 996 h 110578"/>
                <a:gd name="connsiteX1" fmla="*/ 410605 w 1026959"/>
                <a:gd name="connsiteY1" fmla="*/ 110363 h 110578"/>
                <a:gd name="connsiteX2" fmla="*/ 1026959 w 1026959"/>
                <a:gd name="connsiteY2" fmla="*/ 48046 h 110578"/>
                <a:gd name="connsiteX0" fmla="*/ 93044 w 1950170"/>
                <a:gd name="connsiteY0" fmla="*/ 466482 h 595084"/>
                <a:gd name="connsiteX1" fmla="*/ 409142 w 1950170"/>
                <a:gd name="connsiteY1" fmla="*/ 575849 h 595084"/>
                <a:gd name="connsiteX2" fmla="*/ 1950170 w 1950170"/>
                <a:gd name="connsiteY2" fmla="*/ 20372 h 595084"/>
                <a:gd name="connsiteX0" fmla="*/ 93044 w 1950170"/>
                <a:gd name="connsiteY0" fmla="*/ 446110 h 574712"/>
                <a:gd name="connsiteX1" fmla="*/ 409142 w 1950170"/>
                <a:gd name="connsiteY1" fmla="*/ 555477 h 574712"/>
                <a:gd name="connsiteX2" fmla="*/ 1950170 w 1950170"/>
                <a:gd name="connsiteY2" fmla="*/ 0 h 574712"/>
                <a:gd name="connsiteX0" fmla="*/ 85306 w 1993803"/>
                <a:gd name="connsiteY0" fmla="*/ 805705 h 807662"/>
                <a:gd name="connsiteX1" fmla="*/ 452775 w 1993803"/>
                <a:gd name="connsiteY1" fmla="*/ 555477 h 807662"/>
                <a:gd name="connsiteX2" fmla="*/ 1993803 w 1993803"/>
                <a:gd name="connsiteY2" fmla="*/ 0 h 807662"/>
                <a:gd name="connsiteX0" fmla="*/ 41408 w 1949905"/>
                <a:gd name="connsiteY0" fmla="*/ 805705 h 806567"/>
                <a:gd name="connsiteX1" fmla="*/ 932859 w 1949905"/>
                <a:gd name="connsiteY1" fmla="*/ 360268 h 806567"/>
                <a:gd name="connsiteX2" fmla="*/ 1949905 w 1949905"/>
                <a:gd name="connsiteY2" fmla="*/ 0 h 806567"/>
                <a:gd name="connsiteX0" fmla="*/ 0 w 1908497"/>
                <a:gd name="connsiteY0" fmla="*/ 805705 h 805705"/>
                <a:gd name="connsiteX1" fmla="*/ 891451 w 1908497"/>
                <a:gd name="connsiteY1" fmla="*/ 360268 h 805705"/>
                <a:gd name="connsiteX2" fmla="*/ 1908497 w 1908497"/>
                <a:gd name="connsiteY2" fmla="*/ 0 h 805705"/>
                <a:gd name="connsiteX0" fmla="*/ 3120989 w 3150880"/>
                <a:gd name="connsiteY0" fmla="*/ 36601 h 1908510"/>
                <a:gd name="connsiteX1" fmla="*/ 77438 w 3150880"/>
                <a:gd name="connsiteY1" fmla="*/ 1820656 h 1908510"/>
                <a:gd name="connsiteX2" fmla="*/ 1094484 w 3150880"/>
                <a:gd name="connsiteY2" fmla="*/ 1460388 h 1908510"/>
                <a:gd name="connsiteX0" fmla="*/ 3120989 w 3120989"/>
                <a:gd name="connsiteY0" fmla="*/ 0 h 1871909"/>
                <a:gd name="connsiteX1" fmla="*/ 77438 w 3120989"/>
                <a:gd name="connsiteY1" fmla="*/ 1784055 h 1871909"/>
                <a:gd name="connsiteX2" fmla="*/ 1094484 w 3120989"/>
                <a:gd name="connsiteY2" fmla="*/ 1423787 h 1871909"/>
                <a:gd name="connsiteX0" fmla="*/ 6292716 w 6292716"/>
                <a:gd name="connsiteY0" fmla="*/ 127611 h 1911938"/>
                <a:gd name="connsiteX1" fmla="*/ 3249165 w 6292716"/>
                <a:gd name="connsiteY1" fmla="*/ 1911666 h 1911938"/>
                <a:gd name="connsiteX2" fmla="*/ 64081 w 6292716"/>
                <a:gd name="connsiteY2" fmla="*/ 0 h 1911938"/>
                <a:gd name="connsiteX0" fmla="*/ 6228635 w 6228635"/>
                <a:gd name="connsiteY0" fmla="*/ 127625 h 1911952"/>
                <a:gd name="connsiteX1" fmla="*/ 3185084 w 6228635"/>
                <a:gd name="connsiteY1" fmla="*/ 1911680 h 1911952"/>
                <a:gd name="connsiteX2" fmla="*/ 0 w 6228635"/>
                <a:gd name="connsiteY2" fmla="*/ 14 h 1911952"/>
                <a:gd name="connsiteX0" fmla="*/ 6341651 w 6341651"/>
                <a:gd name="connsiteY0" fmla="*/ 96803 h 1881015"/>
                <a:gd name="connsiteX1" fmla="*/ 3298100 w 6341651"/>
                <a:gd name="connsiteY1" fmla="*/ 1880858 h 1881015"/>
                <a:gd name="connsiteX2" fmla="*/ 0 w 6341651"/>
                <a:gd name="connsiteY2" fmla="*/ 15 h 188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1651" h="1881015">
                  <a:moveTo>
                    <a:pt x="6341651" y="96803"/>
                  </a:moveTo>
                  <a:cubicBezTo>
                    <a:pt x="5564959" y="671546"/>
                    <a:pt x="4355042" y="1896989"/>
                    <a:pt x="3298100" y="1880858"/>
                  </a:cubicBezTo>
                  <a:cubicBezTo>
                    <a:pt x="2241158" y="1864727"/>
                    <a:pt x="1885148" y="-6003"/>
                    <a:pt x="0" y="15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2133600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drag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6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042"/>
            <a:ext cx="9144000" cy="56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" y="0"/>
            <a:ext cx="9014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JMHolton@lbl.gov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6706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cs typeface="Arial" panose="020B0604020202020204" pitchFamily="34" charset="0"/>
              </a:rPr>
              <a:t>Correct beam center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241" y="1366462"/>
            <a:ext cx="572270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prstClr val="black"/>
                </a:solidFill>
                <a:latin typeface="Arial"/>
              </a:rPr>
              <a:t>155.063 155.647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prstClr val="black"/>
                </a:solidFill>
                <a:latin typeface="Arial"/>
              </a:rPr>
              <a:t>159.353 155.063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prstClr val="black"/>
                </a:solidFill>
                <a:latin typeface="Arial"/>
              </a:rPr>
              <a:t>159.301 155.011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prstClr val="black"/>
                </a:solidFill>
                <a:latin typeface="Arial"/>
              </a:rPr>
              <a:t>1512.73 1554.57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prstClr val="black"/>
                </a:solidFill>
                <a:latin typeface="Arial"/>
              </a:rPr>
              <a:t>155.063 159.356 -250</a:t>
            </a:r>
            <a:endParaRPr lang="en-US" sz="4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8333" y="1366462"/>
            <a:ext cx="28356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prstClr val="black"/>
                </a:solidFill>
                <a:latin typeface="Arial"/>
              </a:rPr>
              <a:t>ADXV 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prstClr val="black"/>
                </a:solidFill>
                <a:latin typeface="Arial"/>
              </a:rPr>
              <a:t>HKL2000 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prstClr val="black"/>
                </a:solidFill>
                <a:latin typeface="Arial"/>
              </a:rPr>
              <a:t>MOSFLM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prstClr val="black"/>
                </a:solidFill>
                <a:latin typeface="Arial"/>
              </a:rPr>
              <a:t>XDS</a:t>
            </a:r>
          </a:p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prstClr val="black"/>
                </a:solidFill>
                <a:latin typeface="Arial"/>
              </a:rPr>
              <a:t>DIALS</a:t>
            </a:r>
            <a:endParaRPr lang="en-US" sz="44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7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Re-indexing cheat sheet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err="1">
                <a:solidFill>
                  <a:prstClr val="black"/>
                </a:solidFill>
                <a:latin typeface="Arial" pitchFamily="34" charset="0"/>
              </a:rPr>
              <a:t>Dauter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</a:rPr>
              <a:t>, Z. (1999). "Data-collection </a:t>
            </a:r>
            <a:r>
              <a:rPr lang="fr-FR" dirty="0" err="1">
                <a:solidFill>
                  <a:prstClr val="black"/>
                </a:solidFill>
                <a:latin typeface="Arial" pitchFamily="34" charset="0"/>
              </a:rPr>
              <a:t>strategies</a:t>
            </a:r>
            <a:r>
              <a:rPr lang="fr-FR" dirty="0">
                <a:solidFill>
                  <a:prstClr val="black"/>
                </a:solidFill>
                <a:latin typeface="Arial" pitchFamily="34" charset="0"/>
              </a:rPr>
              <a:t>." </a:t>
            </a:r>
            <a:r>
              <a:rPr lang="fr-FR" u="sng" dirty="0">
                <a:solidFill>
                  <a:prstClr val="black"/>
                </a:solidFill>
                <a:latin typeface="Arial" pitchFamily="34" charset="0"/>
              </a:rPr>
              <a:t>Acta </a:t>
            </a:r>
            <a:r>
              <a:rPr lang="fr-FR" u="sng" dirty="0" err="1" smtClean="0">
                <a:solidFill>
                  <a:prstClr val="black"/>
                </a:solidFill>
                <a:latin typeface="Arial" pitchFamily="34" charset="0"/>
              </a:rPr>
              <a:t>Cryst</a:t>
            </a:r>
            <a:r>
              <a:rPr lang="fr-FR" u="sng" dirty="0" smtClean="0">
                <a:solidFill>
                  <a:prstClr val="black"/>
                </a:solidFill>
                <a:latin typeface="Arial" pitchFamily="34" charset="0"/>
              </a:rPr>
              <a:t>. </a:t>
            </a:r>
            <a:r>
              <a:rPr lang="fr-FR" u="sng" dirty="0">
                <a:solidFill>
                  <a:prstClr val="black"/>
                </a:solidFill>
                <a:latin typeface="Arial" pitchFamily="34" charset="0"/>
              </a:rPr>
              <a:t>D </a:t>
            </a:r>
            <a:r>
              <a:rPr lang="fr-FR" b="1" u="sng" dirty="0">
                <a:solidFill>
                  <a:prstClr val="black"/>
                </a:solidFill>
                <a:latin typeface="Arial" pitchFamily="34" charset="0"/>
              </a:rPr>
              <a:t>55</a:t>
            </a:r>
            <a:r>
              <a:rPr lang="fr-FR" u="sng" dirty="0">
                <a:solidFill>
                  <a:prstClr val="black"/>
                </a:solidFill>
                <a:latin typeface="Arial" pitchFamily="34" charset="0"/>
              </a:rPr>
              <a:t>(10): 1703-1717.</a:t>
            </a: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7826540" cy="459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80279" y="1654139"/>
            <a:ext cx="647272" cy="30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DIALS: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067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source </a:t>
            </a:r>
            <a:r>
              <a:rPr lang="en-US" sz="2800" dirty="0" smtClean="0"/>
              <a:t>/Applications/dials-v1-7-2/</a:t>
            </a:r>
            <a:r>
              <a:rPr lang="en-US" sz="2800" dirty="0" err="1" smtClean="0"/>
              <a:t>dials_env.csh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x</a:t>
            </a:r>
            <a:r>
              <a:rPr lang="en-US" dirty="0" smtClean="0"/>
              <a:t>ia2 </a:t>
            </a:r>
            <a:r>
              <a:rPr lang="en-US" dirty="0" err="1" smtClean="0"/>
              <a:t>mosflm_beam_centre</a:t>
            </a:r>
            <a:r>
              <a:rPr lang="en-US" dirty="0" smtClean="0"/>
              <a:t>=151.4,144.8</a:t>
            </a:r>
          </a:p>
          <a:p>
            <a:pPr marL="0" indent="0">
              <a:buNone/>
            </a:pPr>
            <a:r>
              <a:rPr lang="en-US" dirty="0" smtClean="0"/>
              <a:t>/home/data/data2016/SERCAT-Sun/MM/MLYS/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dials.reciprocal_space_viewer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3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569"/>
            <a:ext cx="11915372" cy="609343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990600" y="2667000"/>
            <a:ext cx="5029200" cy="1361420"/>
            <a:chOff x="1524000" y="2133600"/>
            <a:chExt cx="5105400" cy="1361420"/>
          </a:xfrm>
        </p:grpSpPr>
        <p:sp>
          <p:nvSpPr>
            <p:cNvPr id="6" name="Right Brace 5"/>
            <p:cNvSpPr/>
            <p:nvPr/>
          </p:nvSpPr>
          <p:spPr>
            <a:xfrm rot="5400000">
              <a:off x="3695700" y="-38100"/>
              <a:ext cx="762000" cy="5105400"/>
            </a:xfrm>
            <a:prstGeom prst="righ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0" y="2971800"/>
              <a:ext cx="25202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“prompt”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53200" y="2514600"/>
            <a:ext cx="1827009" cy="1571589"/>
            <a:chOff x="7050024" y="1929384"/>
            <a:chExt cx="1963077" cy="1571589"/>
          </a:xfrm>
        </p:grpSpPr>
        <p:sp>
          <p:nvSpPr>
            <p:cNvPr id="9" name="TextBox 8"/>
            <p:cNvSpPr txBox="1"/>
            <p:nvPr/>
          </p:nvSpPr>
          <p:spPr>
            <a:xfrm>
              <a:off x="7315200" y="2362200"/>
              <a:ext cx="169790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Cursor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does not move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mouse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050024" y="1929384"/>
              <a:ext cx="420624" cy="457200"/>
            </a:xfrm>
            <a:custGeom>
              <a:avLst/>
              <a:gdLst>
                <a:gd name="connsiteX0" fmla="*/ 420624 w 420624"/>
                <a:gd name="connsiteY0" fmla="*/ 457200 h 457200"/>
                <a:gd name="connsiteX1" fmla="*/ 283464 w 420624"/>
                <a:gd name="connsiteY1" fmla="*/ 146304 h 457200"/>
                <a:gd name="connsiteX2" fmla="*/ 0 w 420624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24" h="457200">
                  <a:moveTo>
                    <a:pt x="420624" y="457200"/>
                  </a:moveTo>
                  <a:cubicBezTo>
                    <a:pt x="387096" y="339852"/>
                    <a:pt x="353568" y="222504"/>
                    <a:pt x="283464" y="146304"/>
                  </a:cubicBezTo>
                  <a:cubicBezTo>
                    <a:pt x="213360" y="70104"/>
                    <a:pt x="106680" y="35052"/>
                    <a:pt x="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7600" y="4267200"/>
            <a:ext cx="2743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select and paste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all pasted text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to the cursor</a:t>
            </a:r>
          </a:p>
        </p:txBody>
      </p:sp>
    </p:spTree>
    <p:extLst>
      <p:ext uri="{BB962C8B-B14F-4D97-AF65-F5344CB8AC3E}">
        <p14:creationId xmlns:p14="http://schemas.microsoft.com/office/powerpoint/2010/main" val="21329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How to run DIALS the hard way: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dials.import</a:t>
            </a:r>
            <a:r>
              <a:rPr lang="en-US" dirty="0" smtClean="0"/>
              <a:t> /home/ …. /MLYS/</a:t>
            </a: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dials.find_spots</a:t>
            </a:r>
            <a:r>
              <a:rPr lang="en-US" dirty="0" smtClean="0"/>
              <a:t> </a:t>
            </a:r>
            <a:r>
              <a:rPr lang="en-US" dirty="0" err="1"/>
              <a:t>datablock.json</a:t>
            </a:r>
            <a:r>
              <a:rPr lang="en-US" dirty="0"/>
              <a:t> </a:t>
            </a:r>
            <a:r>
              <a:rPr lang="en-US" dirty="0" err="1" smtClean="0"/>
              <a:t>nproc</a:t>
            </a:r>
            <a:r>
              <a:rPr lang="en-US" dirty="0" smtClean="0"/>
              <a:t>=8</a:t>
            </a: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dials.reciprocal_space_viewer</a:t>
            </a:r>
            <a:r>
              <a:rPr lang="en-US" dirty="0" smtClean="0"/>
              <a:t> </a:t>
            </a:r>
            <a:r>
              <a:rPr lang="en-US" dirty="0" err="1" smtClean="0"/>
              <a:t>datablock.json</a:t>
            </a:r>
            <a:r>
              <a:rPr lang="en-US" dirty="0" smtClean="0"/>
              <a:t> </a:t>
            </a:r>
            <a:r>
              <a:rPr lang="en-US" dirty="0" err="1" smtClean="0"/>
              <a:t>strong.pickle</a:t>
            </a:r>
            <a:r>
              <a:rPr lang="en-US" dirty="0" smtClean="0"/>
              <a:t> &amp;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dials.image_viewer</a:t>
            </a:r>
            <a:r>
              <a:rPr lang="en-US" dirty="0" smtClean="0"/>
              <a:t> </a:t>
            </a:r>
            <a:r>
              <a:rPr lang="en-US" dirty="0" err="1" smtClean="0"/>
              <a:t>datablock.json</a:t>
            </a:r>
            <a:r>
              <a:rPr lang="en-US" dirty="0" smtClean="0"/>
              <a:t> &amp;</a:t>
            </a: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dials.generate_mask</a:t>
            </a:r>
            <a:r>
              <a:rPr lang="en-US" dirty="0" smtClean="0"/>
              <a:t> </a:t>
            </a:r>
            <a:r>
              <a:rPr lang="en-US" dirty="0" err="1" smtClean="0"/>
              <a:t>untrusted.polygon</a:t>
            </a:r>
            <a:r>
              <a:rPr lang="en-US" dirty="0" smtClean="0"/>
              <a:t>=1958,2024,0,2005,0,2151,1956,2125 </a:t>
            </a:r>
            <a:r>
              <a:rPr lang="en-US" dirty="0" err="1" smtClean="0"/>
              <a:t>untrusted.circle</a:t>
            </a:r>
            <a:r>
              <a:rPr lang="en-US" dirty="0" smtClean="0"/>
              <a:t>=1964,2073,200</a:t>
            </a:r>
          </a:p>
          <a:p>
            <a:pPr marL="0" indent="0">
              <a:buNone/>
            </a:pPr>
            <a:r>
              <a:rPr lang="en-US" dirty="0" smtClean="0"/>
              <a:t>% open –t </a:t>
            </a:r>
            <a:r>
              <a:rPr lang="en-US" dirty="0" err="1" smtClean="0"/>
              <a:t>datablock.json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2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1" y="0"/>
            <a:ext cx="9144000" cy="1143000"/>
          </a:xfrm>
        </p:spPr>
        <p:txBody>
          <a:bodyPr/>
          <a:lstStyle/>
          <a:p>
            <a:r>
              <a:rPr lang="en-US" dirty="0" smtClean="0"/>
              <a:t>How to run DIALS the hard way: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% open -t </a:t>
            </a:r>
            <a:r>
              <a:rPr lang="en-US" dirty="0" err="1"/>
              <a:t>datablock.json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	Change origin to -144.8,151.4,-200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	edit mask = </a:t>
            </a:r>
            <a:r>
              <a:rPr lang="en-US" dirty="0" err="1" smtClean="0">
                <a:solidFill>
                  <a:srgbClr val="00B050"/>
                </a:solidFill>
              </a:rPr>
              <a:t>mask.pickle</a:t>
            </a: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dials.find_spots</a:t>
            </a:r>
            <a:r>
              <a:rPr lang="en-US" dirty="0" smtClean="0"/>
              <a:t> </a:t>
            </a:r>
            <a:r>
              <a:rPr lang="en-US" dirty="0" err="1"/>
              <a:t>datablock.json</a:t>
            </a:r>
            <a:r>
              <a:rPr lang="en-US" dirty="0"/>
              <a:t> </a:t>
            </a:r>
            <a:r>
              <a:rPr lang="en-US" dirty="0" err="1"/>
              <a:t>nproc</a:t>
            </a:r>
            <a:r>
              <a:rPr lang="en-US" dirty="0"/>
              <a:t>=8</a:t>
            </a: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dials.index</a:t>
            </a:r>
            <a:r>
              <a:rPr lang="en-US" dirty="0" smtClean="0"/>
              <a:t> </a:t>
            </a:r>
            <a:r>
              <a:rPr lang="en-US" dirty="0" err="1"/>
              <a:t>datablock.json</a:t>
            </a:r>
            <a:r>
              <a:rPr lang="en-US" dirty="0"/>
              <a:t> </a:t>
            </a:r>
            <a:r>
              <a:rPr lang="en-US" dirty="0" err="1" smtClean="0"/>
              <a:t>strong.pickle</a:t>
            </a:r>
            <a:r>
              <a:rPr lang="en-US" dirty="0" smtClean="0"/>
              <a:t> \        	</a:t>
            </a:r>
            <a:r>
              <a:rPr lang="en-US" dirty="0" err="1" smtClean="0"/>
              <a:t>space_group</a:t>
            </a:r>
            <a:r>
              <a:rPr lang="en-US" dirty="0" smtClean="0"/>
              <a:t>=P21 \ 	</a:t>
            </a:r>
            <a:r>
              <a:rPr lang="en-US" dirty="0" err="1" smtClean="0"/>
              <a:t>unit_cell</a:t>
            </a:r>
            <a:r>
              <a:rPr lang="en-US" dirty="0" smtClean="0"/>
              <a:t>=27.28,62.44,59.82,90,90.615,90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dials.integrate</a:t>
            </a:r>
            <a:r>
              <a:rPr lang="en-US" dirty="0" smtClean="0"/>
              <a:t> </a:t>
            </a:r>
            <a:r>
              <a:rPr lang="en-US" dirty="0" err="1" smtClean="0"/>
              <a:t>experiments.json</a:t>
            </a:r>
            <a:r>
              <a:rPr lang="en-US" dirty="0" smtClean="0"/>
              <a:t> </a:t>
            </a:r>
            <a:r>
              <a:rPr lang="en-US" dirty="0" err="1" smtClean="0"/>
              <a:t>indexed.pickle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% </a:t>
            </a:r>
            <a:r>
              <a:rPr lang="en-US" dirty="0" err="1"/>
              <a:t>dials.image_viewer</a:t>
            </a:r>
            <a:r>
              <a:rPr lang="en-US" dirty="0"/>
              <a:t> </a:t>
            </a:r>
            <a:r>
              <a:rPr lang="en-US" dirty="0" err="1" smtClean="0"/>
              <a:t>integrated.pickle</a:t>
            </a:r>
            <a:r>
              <a:rPr lang="en-US" dirty="0" smtClean="0"/>
              <a:t> \ 	</a:t>
            </a:r>
            <a:r>
              <a:rPr lang="en-US" dirty="0" err="1" smtClean="0"/>
              <a:t>integrated_experiments.json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2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81" y="0"/>
            <a:ext cx="9144000" cy="1143000"/>
          </a:xfrm>
        </p:spPr>
        <p:txBody>
          <a:bodyPr/>
          <a:lstStyle/>
          <a:p>
            <a:r>
              <a:rPr lang="en-US" dirty="0" smtClean="0"/>
              <a:t>How to run DIALS the hard way: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% </a:t>
            </a:r>
            <a:r>
              <a:rPr lang="en-US" dirty="0" err="1"/>
              <a:t>dials.export</a:t>
            </a:r>
            <a:r>
              <a:rPr lang="en-US" dirty="0"/>
              <a:t> </a:t>
            </a:r>
            <a:r>
              <a:rPr lang="en-US" dirty="0" err="1"/>
              <a:t>integrated_experiments.json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integrated.pickle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% pointless </a:t>
            </a:r>
            <a:r>
              <a:rPr lang="en-US" dirty="0" err="1" smtClean="0"/>
              <a:t>hklin</a:t>
            </a:r>
            <a:r>
              <a:rPr lang="en-US" dirty="0" smtClean="0"/>
              <a:t> </a:t>
            </a:r>
            <a:r>
              <a:rPr lang="en-US" dirty="0" err="1" smtClean="0"/>
              <a:t>integrated.mtz</a:t>
            </a:r>
            <a:r>
              <a:rPr lang="en-US" dirty="0" smtClean="0"/>
              <a:t>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 smtClean="0"/>
              <a:t>ptls.mtz</a:t>
            </a:r>
            <a:r>
              <a:rPr lang="en-US" dirty="0" smtClean="0"/>
              <a:t> | 	tee pointless.log</a:t>
            </a:r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/>
              <a:t>e</a:t>
            </a:r>
            <a:r>
              <a:rPr lang="en-US" dirty="0" err="1" smtClean="0">
                <a:solidFill>
                  <a:srgbClr val="00B050"/>
                </a:solidFill>
              </a:rPr>
              <a:t>grep</a:t>
            </a:r>
            <a:r>
              <a:rPr lang="en-US" dirty="0" smtClean="0">
                <a:solidFill>
                  <a:srgbClr val="00B050"/>
                </a:solidFill>
              </a:rPr>
              <a:t> “</a:t>
            </a:r>
            <a:r>
              <a:rPr lang="en-US" dirty="0" err="1" smtClean="0">
                <a:solidFill>
                  <a:srgbClr val="00B050"/>
                </a:solidFill>
              </a:rPr>
              <a:t>Best|twin</a:t>
            </a:r>
            <a:r>
              <a:rPr lang="en-US" dirty="0" smtClean="0">
                <a:solidFill>
                  <a:srgbClr val="00B050"/>
                </a:solidFill>
              </a:rPr>
              <a:t>” pointless.log</a:t>
            </a:r>
          </a:p>
          <a:p>
            <a:pPr marL="0" indent="0">
              <a:buNone/>
            </a:pPr>
            <a:r>
              <a:rPr lang="en-US" dirty="0" smtClean="0"/>
              <a:t>% echo “refine parallel” 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aimless </a:t>
            </a:r>
            <a:r>
              <a:rPr lang="en-US" dirty="0" err="1" smtClean="0"/>
              <a:t>hklin</a:t>
            </a:r>
            <a:r>
              <a:rPr lang="en-US" dirty="0" smtClean="0"/>
              <a:t> </a:t>
            </a:r>
            <a:r>
              <a:rPr lang="en-US" dirty="0" err="1" smtClean="0"/>
              <a:t>ptls.mtz</a:t>
            </a:r>
            <a:r>
              <a:rPr lang="en-US" dirty="0"/>
              <a:t>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 smtClean="0"/>
              <a:t>amls.mtz</a:t>
            </a:r>
            <a:r>
              <a:rPr lang="en-US" dirty="0" smtClean="0"/>
              <a:t> |\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tee aimless.log</a:t>
            </a:r>
          </a:p>
          <a:p>
            <a:pPr marL="0" indent="0">
              <a:buNone/>
            </a:pPr>
            <a:r>
              <a:rPr lang="en-US" dirty="0" smtClean="0"/>
              <a:t>% truncate </a:t>
            </a:r>
            <a:r>
              <a:rPr lang="en-US" dirty="0" err="1" smtClean="0"/>
              <a:t>hklin</a:t>
            </a:r>
            <a:r>
              <a:rPr lang="en-US" dirty="0" smtClean="0"/>
              <a:t> </a:t>
            </a:r>
            <a:r>
              <a:rPr lang="en-US" dirty="0" err="1" smtClean="0"/>
              <a:t>amls.mtz</a:t>
            </a:r>
            <a:r>
              <a:rPr lang="en-US" dirty="0" smtClean="0"/>
              <a:t>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 smtClean="0"/>
              <a:t>truncated.mtz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% </a:t>
            </a:r>
            <a:r>
              <a:rPr lang="en-US" dirty="0" err="1" smtClean="0">
                <a:solidFill>
                  <a:srgbClr val="00B050"/>
                </a:solidFill>
              </a:rPr>
              <a:t>phenix.autosol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truncated.mtz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XDS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xdsgui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demo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xds_tutorial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xds_tutorial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ln –sf ~/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/AA*/ data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xdsgui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819400" y="2057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3733800" y="19050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underscore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905000"/>
            <a:ext cx="990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type!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7000" y="25908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7658100" y="316508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</p:spTree>
    <p:extLst>
      <p:ext uri="{BB962C8B-B14F-4D97-AF65-F5344CB8AC3E}">
        <p14:creationId xmlns:p14="http://schemas.microsoft.com/office/powerpoint/2010/main" val="398785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animBg="1"/>
      <p:bldP spid="7" grpId="0" uiExpand="1" animBg="1"/>
      <p:bldP spid="9" grpId="0" uiExpand="1" animBg="1"/>
      <p:bldP spid="10" grpId="0" uiExpand="1" animBg="1"/>
      <p:bldP spid="11" grpId="0" uiExpan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$ echo </a:t>
            </a:r>
            <a:r>
              <a:rPr lang="en-US" dirty="0" err="1" smtClean="0"/>
              <a:t>symm</a:t>
            </a:r>
            <a:r>
              <a:rPr lang="en-US" dirty="0" smtClean="0"/>
              <a:t> P43212 |\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err="1" smtClean="0"/>
              <a:t>reindex</a:t>
            </a:r>
            <a:r>
              <a:rPr lang="en-US" dirty="0" smtClean="0"/>
              <a:t> </a:t>
            </a:r>
            <a:r>
              <a:rPr lang="en-US" dirty="0" err="1" smtClean="0"/>
              <a:t>hklin</a:t>
            </a:r>
            <a:r>
              <a:rPr lang="en-US" dirty="0" smtClean="0"/>
              <a:t> </a:t>
            </a:r>
            <a:r>
              <a:rPr lang="en-US" dirty="0" err="1" smtClean="0"/>
              <a:t>output_file_name.mtz</a:t>
            </a:r>
            <a:r>
              <a:rPr lang="en-US" dirty="0" smtClean="0"/>
              <a:t> </a:t>
            </a:r>
            <a:r>
              <a:rPr lang="en-US" dirty="0" err="1" smtClean="0"/>
              <a:t>hklout</a:t>
            </a:r>
            <a:r>
              <a:rPr lang="en-US" dirty="0" smtClean="0"/>
              <a:t> </a:t>
            </a:r>
            <a:r>
              <a:rPr lang="en-US" dirty="0" err="1" smtClean="0"/>
              <a:t>reindexed.mtz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$ </a:t>
            </a:r>
            <a:r>
              <a:rPr lang="en-US" dirty="0" err="1" smtClean="0"/>
              <a:t>uniqueify</a:t>
            </a:r>
            <a:r>
              <a:rPr lang="en-US" dirty="0" smtClean="0"/>
              <a:t> </a:t>
            </a:r>
            <a:r>
              <a:rPr lang="en-US" dirty="0" err="1" smtClean="0"/>
              <a:t>reindexed.mtz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cat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 EOF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MERGE2CBF.INP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NAME_TEMPLATE_OF_DATA_FRAMES= 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data/you/weak_?????.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DATA_RANGE= 1 1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NAME_TEMPLATE_OF_OUTPUT_FRAMES=/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data/you/sum_???.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NUMBER_OF_DATA_FRAMES_COVERED_BY_EACH_OUTPUT_FRAME= 10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merge2cbf</a:t>
            </a:r>
            <a:endParaRPr lang="en-US" b="1" dirty="0" smtClean="0"/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50"/>
                </a:solidFill>
                <a:cs typeface="Courier New" panose="02070309020205020404" pitchFamily="49" charset="0"/>
              </a:rPr>
              <a:t>Which is better?:</a:t>
            </a:r>
          </a:p>
          <a:p>
            <a:pPr marL="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xds_runme.com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weak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xds_runme.com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data/you/sum_?????.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3194" y="5558245"/>
            <a:ext cx="2276488" cy="646331"/>
            <a:chOff x="5963194" y="5558245"/>
            <a:chExt cx="2276488" cy="646331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5963194" y="5617029"/>
              <a:ext cx="783772" cy="14369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746966" y="5558245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“</a:t>
              </a:r>
              <a:r>
                <a:rPr lang="en-US" dirty="0" err="1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lossy</a:t>
              </a: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”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compression</a:t>
              </a: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9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multiple data sets?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cat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 EOF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MERGE2CBF.INP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NAME_TEMPLATE_OF_DATA_FRAMES= 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data/you/weak_?????.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DATA_RANGE= 1 1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NAME_TEMPLATE_OF_OUTPUT_FRAMES=/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data/you/sum_???.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NUMBER_OF_DATA_FRAMES_COVERED_BY_EACH_OUTPUT_FRAME= 10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EOF</a:t>
            </a: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merge2cbf</a:t>
            </a:r>
            <a:endParaRPr lang="en-US" b="1" dirty="0" smtClean="0"/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B050"/>
                </a:solidFill>
                <a:cs typeface="Courier New" panose="02070309020205020404" pitchFamily="49" charset="0"/>
              </a:rPr>
              <a:t>Which is better?:</a:t>
            </a:r>
          </a:p>
          <a:p>
            <a:pPr marL="0" indent="0">
              <a:buNone/>
            </a:pP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xds_runme.com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weak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 xds_runme.com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data/you/sum_?????.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cbf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63194" y="5558245"/>
            <a:ext cx="2276488" cy="646331"/>
            <a:chOff x="5963194" y="5558245"/>
            <a:chExt cx="2276488" cy="646331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5963194" y="5617029"/>
              <a:ext cx="783772" cy="14369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746966" y="5558245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“</a:t>
              </a:r>
              <a:r>
                <a:rPr lang="en-US" dirty="0" err="1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lossy</a:t>
              </a: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”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compression</a:t>
              </a:r>
              <a:endParaRPr lang="en-US" dirty="0">
                <a:solidFill>
                  <a:srgbClr val="C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9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dirty="0" smtClean="0"/>
              <a:t>Resolution cutoff?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603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optimistic: add nothing but noise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pessimistic: series-termination error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Happy medium?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Random atoms, compute F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Gaussian noise, RMS = 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Truncate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Subtract “right” map, RMS difference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322735"/>
              </p:ext>
            </p:extLst>
          </p:nvPr>
        </p:nvGraphicFramePr>
        <p:xfrm>
          <a:off x="663611" y="639628"/>
          <a:ext cx="8436521" cy="579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34044" y="3263090"/>
            <a:ext cx="3736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Error in map (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rms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 e</a:t>
            </a:r>
            <a:r>
              <a:rPr lang="en-US" altLang="en-US" sz="28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-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cs typeface="Arial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39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DIALS demo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mkdir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dials_tutorial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dials_tutorial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pc="-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ln   –sf   ~/data   .</a:t>
            </a:r>
            <a:endParaRPr lang="en-US" spc="-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~]$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dui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819400" y="2057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4267200" y="18288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underscore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1905000"/>
            <a:ext cx="990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type!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10400" y="25908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endParaRPr lang="en-US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2286000" y="429228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3505200" y="4415877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  <p:sp>
        <p:nvSpPr>
          <p:cNvPr id="13" name="Right Arrow 12"/>
          <p:cNvSpPr/>
          <p:nvPr/>
        </p:nvSpPr>
        <p:spPr>
          <a:xfrm rot="16200000">
            <a:off x="5562600" y="44158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Space!</a:t>
            </a:r>
          </a:p>
        </p:txBody>
      </p:sp>
    </p:spTree>
    <p:extLst>
      <p:ext uri="{BB962C8B-B14F-4D97-AF65-F5344CB8AC3E}">
        <p14:creationId xmlns:p14="http://schemas.microsoft.com/office/powerpoint/2010/main" val="181410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52930"/>
              </p:ext>
            </p:extLst>
          </p:nvPr>
        </p:nvGraphicFramePr>
        <p:xfrm>
          <a:off x="317500" y="641350"/>
          <a:ext cx="8775700" cy="57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90533" y="3263090"/>
            <a:ext cx="406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Correlation Coefficient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cs typeface="Arial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0938" y="851338"/>
            <a:ext cx="6369269" cy="3759214"/>
          </a:xfrm>
          <a:custGeom>
            <a:avLst/>
            <a:gdLst>
              <a:gd name="connsiteX0" fmla="*/ 0 w 6369269"/>
              <a:gd name="connsiteY0" fmla="*/ 430924 h 3759214"/>
              <a:gd name="connsiteX1" fmla="*/ 714703 w 6369269"/>
              <a:gd name="connsiteY1" fmla="*/ 1177159 h 3759214"/>
              <a:gd name="connsiteX2" fmla="*/ 1524000 w 6369269"/>
              <a:gd name="connsiteY2" fmla="*/ 1954924 h 3759214"/>
              <a:gd name="connsiteX3" fmla="*/ 2343807 w 6369269"/>
              <a:gd name="connsiteY3" fmla="*/ 2543503 h 3759214"/>
              <a:gd name="connsiteX4" fmla="*/ 3121572 w 6369269"/>
              <a:gd name="connsiteY4" fmla="*/ 3048000 h 3759214"/>
              <a:gd name="connsiteX5" fmla="*/ 3888828 w 6369269"/>
              <a:gd name="connsiteY5" fmla="*/ 3405352 h 3759214"/>
              <a:gd name="connsiteX6" fmla="*/ 4435365 w 6369269"/>
              <a:gd name="connsiteY6" fmla="*/ 3657600 h 3759214"/>
              <a:gd name="connsiteX7" fmla="*/ 4813738 w 6369269"/>
              <a:gd name="connsiteY7" fmla="*/ 3741683 h 3759214"/>
              <a:gd name="connsiteX8" fmla="*/ 5129048 w 6369269"/>
              <a:gd name="connsiteY8" fmla="*/ 3752193 h 3759214"/>
              <a:gd name="connsiteX9" fmla="*/ 5423338 w 6369269"/>
              <a:gd name="connsiteY9" fmla="*/ 3657600 h 3759214"/>
              <a:gd name="connsiteX10" fmla="*/ 5591503 w 6369269"/>
              <a:gd name="connsiteY10" fmla="*/ 3531476 h 3759214"/>
              <a:gd name="connsiteX11" fmla="*/ 5707117 w 6369269"/>
              <a:gd name="connsiteY11" fmla="*/ 3247696 h 3759214"/>
              <a:gd name="connsiteX12" fmla="*/ 5854262 w 6369269"/>
              <a:gd name="connsiteY12" fmla="*/ 2848303 h 3759214"/>
              <a:gd name="connsiteX13" fmla="*/ 6043448 w 6369269"/>
              <a:gd name="connsiteY13" fmla="*/ 2186152 h 3759214"/>
              <a:gd name="connsiteX14" fmla="*/ 6211614 w 6369269"/>
              <a:gd name="connsiteY14" fmla="*/ 1292772 h 3759214"/>
              <a:gd name="connsiteX15" fmla="*/ 6316717 w 6369269"/>
              <a:gd name="connsiteY15" fmla="*/ 546538 h 3759214"/>
              <a:gd name="connsiteX16" fmla="*/ 6369269 w 6369269"/>
              <a:gd name="connsiteY16" fmla="*/ 0 h 37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9269" h="3759214">
                <a:moveTo>
                  <a:pt x="0" y="430924"/>
                </a:moveTo>
                <a:cubicBezTo>
                  <a:pt x="230351" y="677041"/>
                  <a:pt x="460703" y="923159"/>
                  <a:pt x="714703" y="1177159"/>
                </a:cubicBezTo>
                <a:cubicBezTo>
                  <a:pt x="968703" y="1431159"/>
                  <a:pt x="1252483" y="1727200"/>
                  <a:pt x="1524000" y="1954924"/>
                </a:cubicBezTo>
                <a:cubicBezTo>
                  <a:pt x="1795517" y="2182648"/>
                  <a:pt x="2077545" y="2361324"/>
                  <a:pt x="2343807" y="2543503"/>
                </a:cubicBezTo>
                <a:cubicBezTo>
                  <a:pt x="2610069" y="2725682"/>
                  <a:pt x="2864068" y="2904358"/>
                  <a:pt x="3121572" y="3048000"/>
                </a:cubicBezTo>
                <a:cubicBezTo>
                  <a:pt x="3379076" y="3191642"/>
                  <a:pt x="3888828" y="3405352"/>
                  <a:pt x="3888828" y="3405352"/>
                </a:cubicBezTo>
                <a:cubicBezTo>
                  <a:pt x="4107793" y="3506952"/>
                  <a:pt x="4281213" y="3601545"/>
                  <a:pt x="4435365" y="3657600"/>
                </a:cubicBezTo>
                <a:cubicBezTo>
                  <a:pt x="4589517" y="3713655"/>
                  <a:pt x="4698124" y="3725918"/>
                  <a:pt x="4813738" y="3741683"/>
                </a:cubicBezTo>
                <a:cubicBezTo>
                  <a:pt x="4929352" y="3757448"/>
                  <a:pt x="5027448" y="3766207"/>
                  <a:pt x="5129048" y="3752193"/>
                </a:cubicBezTo>
                <a:cubicBezTo>
                  <a:pt x="5230648" y="3738179"/>
                  <a:pt x="5346262" y="3694386"/>
                  <a:pt x="5423338" y="3657600"/>
                </a:cubicBezTo>
                <a:cubicBezTo>
                  <a:pt x="5500414" y="3620814"/>
                  <a:pt x="5544207" y="3599793"/>
                  <a:pt x="5591503" y="3531476"/>
                </a:cubicBezTo>
                <a:cubicBezTo>
                  <a:pt x="5638799" y="3463159"/>
                  <a:pt x="5663324" y="3361558"/>
                  <a:pt x="5707117" y="3247696"/>
                </a:cubicBezTo>
                <a:cubicBezTo>
                  <a:pt x="5750910" y="3133834"/>
                  <a:pt x="5798207" y="3025227"/>
                  <a:pt x="5854262" y="2848303"/>
                </a:cubicBezTo>
                <a:cubicBezTo>
                  <a:pt x="5910317" y="2671379"/>
                  <a:pt x="5983889" y="2445407"/>
                  <a:pt x="6043448" y="2186152"/>
                </a:cubicBezTo>
                <a:cubicBezTo>
                  <a:pt x="6103007" y="1926897"/>
                  <a:pt x="6166069" y="1566041"/>
                  <a:pt x="6211614" y="1292772"/>
                </a:cubicBezTo>
                <a:cubicBezTo>
                  <a:pt x="6257159" y="1019503"/>
                  <a:pt x="6290441" y="762000"/>
                  <a:pt x="6316717" y="546538"/>
                </a:cubicBezTo>
                <a:cubicBezTo>
                  <a:pt x="6342993" y="331076"/>
                  <a:pt x="6356131" y="165538"/>
                  <a:pt x="636926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50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824"/>
              </p:ext>
            </p:extLst>
          </p:nvPr>
        </p:nvGraphicFramePr>
        <p:xfrm>
          <a:off x="317500" y="641350"/>
          <a:ext cx="8775700" cy="57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90533" y="3263090"/>
            <a:ext cx="406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Correlation Coefficient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cs typeface="Arial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0938" y="851338"/>
            <a:ext cx="6369269" cy="3759214"/>
          </a:xfrm>
          <a:custGeom>
            <a:avLst/>
            <a:gdLst>
              <a:gd name="connsiteX0" fmla="*/ 0 w 6369269"/>
              <a:gd name="connsiteY0" fmla="*/ 430924 h 3759214"/>
              <a:gd name="connsiteX1" fmla="*/ 714703 w 6369269"/>
              <a:gd name="connsiteY1" fmla="*/ 1177159 h 3759214"/>
              <a:gd name="connsiteX2" fmla="*/ 1524000 w 6369269"/>
              <a:gd name="connsiteY2" fmla="*/ 1954924 h 3759214"/>
              <a:gd name="connsiteX3" fmla="*/ 2343807 w 6369269"/>
              <a:gd name="connsiteY3" fmla="*/ 2543503 h 3759214"/>
              <a:gd name="connsiteX4" fmla="*/ 3121572 w 6369269"/>
              <a:gd name="connsiteY4" fmla="*/ 3048000 h 3759214"/>
              <a:gd name="connsiteX5" fmla="*/ 3888828 w 6369269"/>
              <a:gd name="connsiteY5" fmla="*/ 3405352 h 3759214"/>
              <a:gd name="connsiteX6" fmla="*/ 4435365 w 6369269"/>
              <a:gd name="connsiteY6" fmla="*/ 3657600 h 3759214"/>
              <a:gd name="connsiteX7" fmla="*/ 4813738 w 6369269"/>
              <a:gd name="connsiteY7" fmla="*/ 3741683 h 3759214"/>
              <a:gd name="connsiteX8" fmla="*/ 5129048 w 6369269"/>
              <a:gd name="connsiteY8" fmla="*/ 3752193 h 3759214"/>
              <a:gd name="connsiteX9" fmla="*/ 5423338 w 6369269"/>
              <a:gd name="connsiteY9" fmla="*/ 3657600 h 3759214"/>
              <a:gd name="connsiteX10" fmla="*/ 5591503 w 6369269"/>
              <a:gd name="connsiteY10" fmla="*/ 3531476 h 3759214"/>
              <a:gd name="connsiteX11" fmla="*/ 5707117 w 6369269"/>
              <a:gd name="connsiteY11" fmla="*/ 3247696 h 3759214"/>
              <a:gd name="connsiteX12" fmla="*/ 5854262 w 6369269"/>
              <a:gd name="connsiteY12" fmla="*/ 2848303 h 3759214"/>
              <a:gd name="connsiteX13" fmla="*/ 6043448 w 6369269"/>
              <a:gd name="connsiteY13" fmla="*/ 2186152 h 3759214"/>
              <a:gd name="connsiteX14" fmla="*/ 6211614 w 6369269"/>
              <a:gd name="connsiteY14" fmla="*/ 1292772 h 3759214"/>
              <a:gd name="connsiteX15" fmla="*/ 6316717 w 6369269"/>
              <a:gd name="connsiteY15" fmla="*/ 546538 h 3759214"/>
              <a:gd name="connsiteX16" fmla="*/ 6369269 w 6369269"/>
              <a:gd name="connsiteY16" fmla="*/ 0 h 37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9269" h="3759214">
                <a:moveTo>
                  <a:pt x="0" y="430924"/>
                </a:moveTo>
                <a:cubicBezTo>
                  <a:pt x="230351" y="677041"/>
                  <a:pt x="460703" y="923159"/>
                  <a:pt x="714703" y="1177159"/>
                </a:cubicBezTo>
                <a:cubicBezTo>
                  <a:pt x="968703" y="1431159"/>
                  <a:pt x="1252483" y="1727200"/>
                  <a:pt x="1524000" y="1954924"/>
                </a:cubicBezTo>
                <a:cubicBezTo>
                  <a:pt x="1795517" y="2182648"/>
                  <a:pt x="2077545" y="2361324"/>
                  <a:pt x="2343807" y="2543503"/>
                </a:cubicBezTo>
                <a:cubicBezTo>
                  <a:pt x="2610069" y="2725682"/>
                  <a:pt x="2864068" y="2904358"/>
                  <a:pt x="3121572" y="3048000"/>
                </a:cubicBezTo>
                <a:cubicBezTo>
                  <a:pt x="3379076" y="3191642"/>
                  <a:pt x="3888828" y="3405352"/>
                  <a:pt x="3888828" y="3405352"/>
                </a:cubicBezTo>
                <a:cubicBezTo>
                  <a:pt x="4107793" y="3506952"/>
                  <a:pt x="4281213" y="3601545"/>
                  <a:pt x="4435365" y="3657600"/>
                </a:cubicBezTo>
                <a:cubicBezTo>
                  <a:pt x="4589517" y="3713655"/>
                  <a:pt x="4698124" y="3725918"/>
                  <a:pt x="4813738" y="3741683"/>
                </a:cubicBezTo>
                <a:cubicBezTo>
                  <a:pt x="4929352" y="3757448"/>
                  <a:pt x="5027448" y="3766207"/>
                  <a:pt x="5129048" y="3752193"/>
                </a:cubicBezTo>
                <a:cubicBezTo>
                  <a:pt x="5230648" y="3738179"/>
                  <a:pt x="5346262" y="3694386"/>
                  <a:pt x="5423338" y="3657600"/>
                </a:cubicBezTo>
                <a:cubicBezTo>
                  <a:pt x="5500414" y="3620814"/>
                  <a:pt x="5544207" y="3599793"/>
                  <a:pt x="5591503" y="3531476"/>
                </a:cubicBezTo>
                <a:cubicBezTo>
                  <a:pt x="5638799" y="3463159"/>
                  <a:pt x="5663324" y="3361558"/>
                  <a:pt x="5707117" y="3247696"/>
                </a:cubicBezTo>
                <a:cubicBezTo>
                  <a:pt x="5750910" y="3133834"/>
                  <a:pt x="5798207" y="3025227"/>
                  <a:pt x="5854262" y="2848303"/>
                </a:cubicBezTo>
                <a:cubicBezTo>
                  <a:pt x="5910317" y="2671379"/>
                  <a:pt x="5983889" y="2445407"/>
                  <a:pt x="6043448" y="2186152"/>
                </a:cubicBezTo>
                <a:cubicBezTo>
                  <a:pt x="6103007" y="1926897"/>
                  <a:pt x="6166069" y="1566041"/>
                  <a:pt x="6211614" y="1292772"/>
                </a:cubicBezTo>
                <a:cubicBezTo>
                  <a:pt x="6257159" y="1019503"/>
                  <a:pt x="6290441" y="762000"/>
                  <a:pt x="6316717" y="546538"/>
                </a:cubicBezTo>
                <a:cubicBezTo>
                  <a:pt x="6342993" y="331076"/>
                  <a:pt x="6356131" y="165538"/>
                  <a:pt x="636926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521649"/>
              </p:ext>
            </p:extLst>
          </p:nvPr>
        </p:nvGraphicFramePr>
        <p:xfrm>
          <a:off x="95250" y="590550"/>
          <a:ext cx="11112500" cy="733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hart" r:id="rId3" imgW="110025712" imgH="110025595" progId="MSGraph.Chart.8">
                  <p:embed followColorScheme="full"/>
                </p:oleObj>
              </mc:Choice>
              <mc:Fallback>
                <p:oleObj name="Chart" r:id="rId3" imgW="110025712" imgH="11002559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11112500" cy="733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949677" y="2989821"/>
            <a:ext cx="2642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log( intensity 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7265" y="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Wilson Plot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14400" y="5867400"/>
            <a:ext cx="8092966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cs typeface="Arial" charset="0"/>
              </a:rPr>
              <a:t>        2.2     1.6      1.3      1.1     1.0      0.9    0.85     0.8    0.75     0.7</a:t>
            </a:r>
            <a:endParaRPr lang="en-US" altLang="en-US" sz="2000" b="1" dirty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			resolution (Å)</a:t>
            </a:r>
          </a:p>
          <a:p>
            <a:pPr eaLnBrk="1" fontAlgn="base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963612" y="5853082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8</a:t>
            </a:r>
            <a:endParaRPr lang="en-US" sz="2000" b="1" dirty="0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0224" y="96733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endParaRPr lang="en-US" sz="2000" b="1" dirty="0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57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0.0 Å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my reviewer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9509"/>
            <a:ext cx="8229600" cy="35266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R</a:t>
            </a:r>
            <a:r>
              <a:rPr lang="en-US" baseline="-25000" dirty="0" err="1" smtClean="0">
                <a:solidFill>
                  <a:srgbClr val="C00000"/>
                </a:solidFill>
              </a:rPr>
              <a:t>merge</a:t>
            </a:r>
            <a:r>
              <a:rPr lang="en-US" dirty="0" smtClean="0">
                <a:solidFill>
                  <a:srgbClr val="C00000"/>
                </a:solidFill>
              </a:rPr>
              <a:t> in high-resolution bin is &gt;100% 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Answer:  this is expected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0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6609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6000" dirty="0" smtClean="0">
                <a:latin typeface="Arial" pitchFamily="34" charset="0"/>
                <a:cs typeface="Arial" pitchFamily="34" charset="0"/>
              </a:rPr>
              <a:t>Expected </a:t>
            </a:r>
            <a:r>
              <a:rPr lang="en-US" altLang="en-US" sz="6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en-US" sz="6000" baseline="-25000" dirty="0" err="1" smtClean="0">
                <a:latin typeface="Arial" pitchFamily="34" charset="0"/>
                <a:cs typeface="Arial" pitchFamily="34" charset="0"/>
              </a:rPr>
              <a:t>merge</a:t>
            </a:r>
            <a:r>
              <a:rPr lang="en-US" altLang="en-US" sz="6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6000" dirty="0">
                <a:solidFill>
                  <a:srgbClr val="FF0000"/>
                </a:solidFill>
              </a:rPr>
              <a:t>as </a:t>
            </a:r>
            <a:r>
              <a:rPr lang="en-US" altLang="en-US" sz="6000" i="1" dirty="0" err="1" smtClean="0">
                <a:solidFill>
                  <a:srgbClr val="FF0000"/>
                </a:solidFill>
              </a:rPr>
              <a:t>I</a:t>
            </a:r>
            <a:r>
              <a:rPr lang="en-US" altLang="en-US" sz="6000" i="1" baseline="-25000" dirty="0" err="1" smtClean="0">
                <a:solidFill>
                  <a:srgbClr val="FF0000"/>
                </a:solidFill>
              </a:rPr>
              <a:t>obs</a:t>
            </a:r>
            <a:r>
              <a:rPr lang="en-US" altLang="en-US" sz="6000" dirty="0" smtClean="0">
                <a:solidFill>
                  <a:srgbClr val="FF0000"/>
                </a:solidFill>
              </a:rPr>
              <a:t> </a:t>
            </a:r>
            <a:r>
              <a:rPr lang="en-US" altLang="en-US" sz="6000" dirty="0">
                <a:solidFill>
                  <a:srgbClr val="FF0000"/>
                </a:solidFill>
                <a:cs typeface="Arial" charset="0"/>
              </a:rPr>
              <a:t>→ 0</a:t>
            </a:r>
            <a:br>
              <a:rPr lang="en-US" altLang="en-US" sz="6000" dirty="0">
                <a:solidFill>
                  <a:srgbClr val="FF0000"/>
                </a:solidFill>
                <a:cs typeface="Arial" charset="0"/>
              </a:rPr>
            </a:br>
            <a:endParaRPr lang="en-US" altLang="en-US" sz="6000" baseline="-25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055810"/>
              </p:ext>
            </p:extLst>
          </p:nvPr>
        </p:nvGraphicFramePr>
        <p:xfrm>
          <a:off x="1210818" y="2518265"/>
          <a:ext cx="6602773" cy="257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3" imgW="1269720" imgH="495000" progId="Equation.3">
                  <p:embed/>
                </p:oleObj>
              </mc:Choice>
              <mc:Fallback>
                <p:oleObj name="Equation" r:id="rId3" imgW="12697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818" y="2518265"/>
                        <a:ext cx="6602773" cy="2575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1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75163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747219" y="3051375"/>
            <a:ext cx="19144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Average value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Averaging Gaussian error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83004" y="6322990"/>
            <a:ext cx="3760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Number of samples averaged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04727"/>
              </p:ext>
            </p:extLst>
          </p:nvPr>
        </p:nvGraphicFramePr>
        <p:xfrm>
          <a:off x="2649849" y="4068184"/>
          <a:ext cx="2614613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Chart" r:id="rId5" imgW="7534440" imgH="4981642" progId="MSGraph.Chart.8">
                  <p:embed followColorScheme="full"/>
                </p:oleObj>
              </mc:Choice>
              <mc:Fallback>
                <p:oleObj name="Chart" r:id="rId5" imgW="7534440" imgH="4981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849" y="4068184"/>
                        <a:ext cx="2614613" cy="17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18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05727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747219" y="3051375"/>
            <a:ext cx="19144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Average value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Averaging Gauss/Gauss error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83004" y="6322990"/>
            <a:ext cx="3760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Number of samples averaged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40846"/>
              </p:ext>
            </p:extLst>
          </p:nvPr>
        </p:nvGraphicFramePr>
        <p:xfrm>
          <a:off x="2649538" y="4068763"/>
          <a:ext cx="2614612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Chart" r:id="rId5" imgW="7534440" imgH="4981642" progId="MSGraph.Chart.8">
                  <p:embed followColorScheme="full"/>
                </p:oleObj>
              </mc:Choice>
              <mc:Fallback>
                <p:oleObj name="Chart" r:id="rId5" imgW="7534440" imgH="4981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4068763"/>
                        <a:ext cx="2614612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17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38556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58949" y="3051375"/>
            <a:ext cx="3337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Average outer-shell </a:t>
            </a:r>
            <a:r>
              <a:rPr lang="en-US" alt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</a:t>
            </a:r>
            <a:r>
              <a:rPr lang="en-US" alt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merge</a:t>
            </a:r>
            <a:endParaRPr lang="en-US" alt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</a:t>
            </a:r>
            <a:r>
              <a:rPr lang="en-US" sz="40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merge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 at the resolution limit in PDB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00118" y="6322990"/>
            <a:ext cx="726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Year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4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62200" y="22098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7" y="608957"/>
            <a:ext cx="8015526" cy="56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7" y="608957"/>
            <a:ext cx="8015526" cy="56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7800" y="1371600"/>
            <a:ext cx="19050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501"/>
            <a:ext cx="9144000" cy="55469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33400" y="838200"/>
            <a:ext cx="990600" cy="8382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8980</TotalTime>
  <Words>592</Words>
  <Application>Microsoft Office PowerPoint</Application>
  <PresentationFormat>On-screen Show (4:3)</PresentationFormat>
  <Paragraphs>174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Office Theme</vt:lpstr>
      <vt:lpstr>5_Default Design</vt:lpstr>
      <vt:lpstr>6_Default Design</vt:lpstr>
      <vt:lpstr>3_Office Theme</vt:lpstr>
      <vt:lpstr>8_Office Theme</vt:lpstr>
      <vt:lpstr>9_Office Theme</vt:lpstr>
      <vt:lpstr>Chart</vt:lpstr>
      <vt:lpstr>Equation</vt:lpstr>
      <vt:lpstr>PowerPoint Presentation</vt:lpstr>
      <vt:lpstr>PowerPoint Presentation</vt:lpstr>
      <vt:lpstr>PowerPoint Presentation</vt:lpstr>
      <vt:lpstr>DIALS 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DUI: scale merge refine!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Correct beam center</vt:lpstr>
      <vt:lpstr>Re-indexing cheat sheet</vt:lpstr>
      <vt:lpstr>How to run DIALS:</vt:lpstr>
      <vt:lpstr>How to run DIALS the hard way:</vt:lpstr>
      <vt:lpstr>How to run DIALS the hard way:</vt:lpstr>
      <vt:lpstr>How to run DIALS the hard way:</vt:lpstr>
      <vt:lpstr>XDS and xdsgui demo</vt:lpstr>
      <vt:lpstr>PowerPoint Presentation</vt:lpstr>
      <vt:lpstr>Adding images</vt:lpstr>
      <vt:lpstr>Merge multiple data sets?</vt:lpstr>
      <vt:lpstr>Resolution cutoff?</vt:lpstr>
      <vt:lpstr>Optimum resolution cutoff is:</vt:lpstr>
      <vt:lpstr>PowerPoint Presentation</vt:lpstr>
      <vt:lpstr>PowerPoint Presentation</vt:lpstr>
      <vt:lpstr>PowerPoint Presentation</vt:lpstr>
      <vt:lpstr>PowerPoint Presentation</vt:lpstr>
      <vt:lpstr>Optimum resolution cutoff is:</vt:lpstr>
      <vt:lpstr>But my reviewer says…</vt:lpstr>
      <vt:lpstr>Expected Rmerge as Iobs → 0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31</cp:revision>
  <dcterms:created xsi:type="dcterms:W3CDTF">2018-04-24T18:45:50Z</dcterms:created>
  <dcterms:modified xsi:type="dcterms:W3CDTF">2022-10-13T13:07:32Z</dcterms:modified>
</cp:coreProperties>
</file>