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0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1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6" r:id="rId3"/>
    <p:sldMasterId id="2147483691" r:id="rId4"/>
    <p:sldMasterId id="2147483735" r:id="rId5"/>
    <p:sldMasterId id="2147483749" r:id="rId6"/>
    <p:sldMasterId id="2147483762" r:id="rId7"/>
    <p:sldMasterId id="2147483777" r:id="rId8"/>
    <p:sldMasterId id="2147483789" r:id="rId9"/>
    <p:sldMasterId id="2147483802" r:id="rId10"/>
    <p:sldMasterId id="2147483817" r:id="rId11"/>
    <p:sldMasterId id="2147483830" r:id="rId12"/>
  </p:sldMasterIdLst>
  <p:notesMasterIdLst>
    <p:notesMasterId r:id="rId85"/>
  </p:notesMasterIdLst>
  <p:sldIdLst>
    <p:sldId id="556" r:id="rId13"/>
    <p:sldId id="557" r:id="rId14"/>
    <p:sldId id="562" r:id="rId15"/>
    <p:sldId id="563" r:id="rId16"/>
    <p:sldId id="565" r:id="rId17"/>
    <p:sldId id="566" r:id="rId18"/>
    <p:sldId id="539" r:id="rId19"/>
    <p:sldId id="541" r:id="rId20"/>
    <p:sldId id="542" r:id="rId21"/>
    <p:sldId id="571" r:id="rId22"/>
    <p:sldId id="560" r:id="rId23"/>
    <p:sldId id="561" r:id="rId24"/>
    <p:sldId id="553" r:id="rId25"/>
    <p:sldId id="554" r:id="rId26"/>
    <p:sldId id="540" r:id="rId27"/>
    <p:sldId id="555" r:id="rId28"/>
    <p:sldId id="323" r:id="rId29"/>
    <p:sldId id="324" r:id="rId30"/>
    <p:sldId id="329" r:id="rId31"/>
    <p:sldId id="331" r:id="rId32"/>
    <p:sldId id="453" r:id="rId33"/>
    <p:sldId id="333" r:id="rId34"/>
    <p:sldId id="355" r:id="rId35"/>
    <p:sldId id="374" r:id="rId36"/>
    <p:sldId id="337" r:id="rId37"/>
    <p:sldId id="572" r:id="rId38"/>
    <p:sldId id="412" r:id="rId39"/>
    <p:sldId id="425" r:id="rId40"/>
    <p:sldId id="426" r:id="rId41"/>
    <p:sldId id="292" r:id="rId42"/>
    <p:sldId id="298" r:id="rId43"/>
    <p:sldId id="295" r:id="rId44"/>
    <p:sldId id="294" r:id="rId45"/>
    <p:sldId id="296" r:id="rId46"/>
    <p:sldId id="297" r:id="rId47"/>
    <p:sldId id="410" r:id="rId48"/>
    <p:sldId id="454" r:id="rId49"/>
    <p:sldId id="458" r:id="rId50"/>
    <p:sldId id="459" r:id="rId51"/>
    <p:sldId id="460" r:id="rId52"/>
    <p:sldId id="462" r:id="rId53"/>
    <p:sldId id="463" r:id="rId54"/>
    <p:sldId id="464" r:id="rId55"/>
    <p:sldId id="465" r:id="rId56"/>
    <p:sldId id="467" r:id="rId57"/>
    <p:sldId id="468" r:id="rId58"/>
    <p:sldId id="573" r:id="rId59"/>
    <p:sldId id="574" r:id="rId60"/>
    <p:sldId id="579" r:id="rId61"/>
    <p:sldId id="469" r:id="rId62"/>
    <p:sldId id="470" r:id="rId63"/>
    <p:sldId id="471" r:id="rId64"/>
    <p:sldId id="472" r:id="rId65"/>
    <p:sldId id="473" r:id="rId66"/>
    <p:sldId id="475" r:id="rId67"/>
    <p:sldId id="482" r:id="rId68"/>
    <p:sldId id="604" r:id="rId69"/>
    <p:sldId id="605" r:id="rId70"/>
    <p:sldId id="606" r:id="rId71"/>
    <p:sldId id="608" r:id="rId72"/>
    <p:sldId id="584" r:id="rId73"/>
    <p:sldId id="478" r:id="rId74"/>
    <p:sldId id="609" r:id="rId75"/>
    <p:sldId id="611" r:id="rId76"/>
    <p:sldId id="597" r:id="rId77"/>
    <p:sldId id="483" r:id="rId78"/>
    <p:sldId id="484" r:id="rId79"/>
    <p:sldId id="486" r:id="rId80"/>
    <p:sldId id="487" r:id="rId81"/>
    <p:sldId id="492" r:id="rId82"/>
    <p:sldId id="493" r:id="rId83"/>
    <p:sldId id="495" r:id="rId8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  <a:srgbClr val="66FF66"/>
    <a:srgbClr val="CCFFCC"/>
    <a:srgbClr val="33CC33"/>
    <a:srgbClr val="00B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-5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76" Type="http://schemas.openxmlformats.org/officeDocument/2006/relationships/slide" Target="slides/slide64.xml"/><Relationship Id="rId84" Type="http://schemas.openxmlformats.org/officeDocument/2006/relationships/slide" Target="slides/slide72.xml"/><Relationship Id="rId89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8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slide" Target="slides/slide6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slide" Target="slides/slide68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slide" Target="slides/slide7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slide" Target="slides/slide69.xml"/><Relationship Id="rId86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29691E80-1F70-4D5E-9E70-3346552B3E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021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1E19BC2-3B37-45F1-A4D9-342FF9E7BAC4}" type="slidenum">
              <a:rPr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3</a:t>
            </a:fld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243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CC52-95F0-4F0E-9542-F4132DE47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89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2B713-C061-4C4A-B006-1A8F2C653A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5040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6682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0873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24040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4691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20530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2A8A4-4852-4CD5-8283-83B1CF7FC8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883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8995E-C354-48EB-9D31-20E6298B6D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50534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7AFE3-BBF6-41DE-B4EC-E8EB4F020A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0774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26C83-9480-4B50-98E6-80C0C76FC7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48315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0C515-22D4-4C64-9E9D-FAF0A62B6E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712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66358-4F78-4EA1-A69D-F54DF5C4B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5981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E5317-3242-40BE-8382-AE0CEF8FE2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71315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D0F59-95C9-4E33-9A5A-246E3042BB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01884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25A7A-1E43-44AE-8F18-490C4020E5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3010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31106-D5FC-4544-9925-34DAA865EB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79709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9AA84-5497-4F83-9385-8D211ED0D1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49166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B2402-B209-40DC-898A-BEE554BC1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5504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B2573-538F-4476-B91C-4BC22FC257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38957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5A54F-BCC0-4B40-A06A-012531F33B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1221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0FD38-AD3B-4D61-8E26-A705473227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64715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48EF2-2648-4FD6-89BB-A61E6969DA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77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4EC90-B9A8-4FBA-B996-3D5080294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98485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5F7BE-9662-4757-BA3F-C3EF3AE6D6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0828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EFF66-E7A4-4DBB-8EAC-F663D8E65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674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AC1A1-5263-4027-B3C0-59668A10AA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51038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F2671-76D7-4C00-BE11-BEF329A176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6701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FD97C-D2BA-4A10-9FA1-F0225F8B07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18071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ECA5C-0D7A-4A94-8B69-9F083CE05D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99088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D2D6E-252D-44F8-A8E3-798418F3A1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3094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9F4A7-63D9-4427-8712-FE4B79987E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71242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A0439-750B-4094-8998-A5F572D3BE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61402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35AC8-7D01-48B4-9ACE-457A56F2ED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515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728B3F-2A5E-4CEC-9170-A04634840C8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16357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85DCCA37-29D7-4C3E-B607-8105DB685A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4744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BD5D3-A91B-4242-9C33-559AD9B75C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43919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238AC-998B-4721-85F1-4A19C5B0BD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77061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9F3C9-9DB0-4F34-9021-1004067533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754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C42F2-CE64-4626-9438-8C88C365B9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87059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A7272-8CBC-4D5B-AF2C-214FAE8128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61114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A8F2F-02C3-4FB8-ACF3-02DC7034AC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99557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B47B1-F605-4736-A38F-B36465135C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11770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B2610-17F2-4A16-A1BF-B667D221E0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92385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F6294-5677-4EE7-8260-12D1662EAB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212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77ED7-9549-4DD5-9A0A-629A753860F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08966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B4D0F-47E2-4B63-957B-D8AD748D2D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82116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2475B-8DDC-4561-AB95-0E817EA5FC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05601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CB9B3-8A7F-4E11-A5AC-FA50E3674F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0848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CC74-722A-411B-97DE-846B955F1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F633-C696-4C21-9D88-85B3ABAB72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98717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42C9-3274-4260-8B13-BF5DC5CA7B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0715-29BA-4307-8F91-2F022EEA92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2317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298C4-FD10-458A-8D81-AB0E98B29C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D15FE-579C-4ACD-BC28-231461DFB3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51984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2F50-40E3-4684-9D5A-A6BB96B3EF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7D59-28AC-4490-861B-531C91623B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9941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6DBDF-D767-4EF9-BCEA-A825500EC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0695-E251-4F0F-BEA7-1983E0940A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3745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D10E1-F58B-4BCE-9FA9-739E58BD7B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4C66F-4941-4190-B66D-7F5A1D0707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26639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9E797-5663-47EF-B5B1-A46FAF55A4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45873-04AA-4AB9-A662-9A335355A8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708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17BA7E-529B-411E-BD30-7933DCF4611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4647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57BE-5736-444A-B94A-AE49859197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A5915-E075-4D45-8F64-C639A36AC1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78669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72F5A-F564-48EF-A10C-2C5A787138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87DA-E62B-4CCE-9B91-720DC565B1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92807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A750-B2D8-4FE6-BBDF-DB2B7AF71B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5BD5-9E4D-4CDA-9D86-45AEC78DC8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5078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6D48-F767-4B8F-87B5-919144904A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0C149-9C8A-45CC-80DD-667EF37A33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08726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3B8F98-3796-425A-A413-52F24ABA37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531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AABFDA-C3A3-4645-9DAD-B0EEF50FF9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508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B7099-D08F-4C12-B1D1-B0254418F29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925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31B59-A4DA-4715-945A-6C2B434321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438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F907F4-4EFB-4019-9808-0BAFC8F7D1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875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8E632-BACF-4DD5-88F7-02CA805B6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94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45732-0EFC-4E57-84EB-8F009C0850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06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ED9F14-D48A-4C06-AC96-F17040FB15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53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D6C2AA-3663-42BF-BDA7-36F0BBE3BF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3667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1B848F-EBCB-43BC-A04F-F210387FD83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0912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10F5A26-E009-4AEF-9B04-2B770AC735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231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BD4A8BA-F916-410E-8B17-4FAE96AD2ED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25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4CE25BF-22F6-48B7-B391-0A984E013F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25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9C4DF-6C90-4A72-9862-0FC45E4D4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117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7881E-BF0B-426B-B339-62562C7A5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490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009F5-A1D4-49D8-AA2E-509E8E1A3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44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C9E3B-0EC9-4357-99E5-5F811A30E1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16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B2EB4-9D58-4B87-A6FE-996A4927F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537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6D0BD-E322-44F4-9BF6-E56508542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567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80C1B-745B-47EA-8A4C-613650D36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3027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0C918-D432-488B-B63D-D9D72B7F5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847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A6AD1-60DD-4B13-895C-F5850DCDA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74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ACD13-7744-471C-A25F-30AEC6733D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91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068CB-7CF3-4B82-A840-44C6521AD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09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81739-2B20-4387-8F4C-2C00A7430B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6802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AA54D-A463-4394-9A36-922731D06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457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79BD6-2009-460E-9BAA-C9CEEBEAB0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59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98C97-1839-4A17-A3E9-2AFA95E53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314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91FB1-7F7C-48FF-B605-02D84E152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315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38221-9C74-499F-BA2C-58B05AD354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7772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BDC42-DCA2-48A8-ACDB-0EFF2FCBDF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637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30A16-3076-41BF-8676-B1EC197C01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7178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CC1B7-B70A-468D-A50D-1F69B0659A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4224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D4C21-6388-4F81-9980-BE706EDEC5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9111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07D21-D5F4-4777-B8BD-819ED14C1D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7037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F6CDF-0CE0-4A84-8922-1DC981F588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8392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DA044-F0C6-4559-94BB-7FAD0ABFC0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4222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75064-9B6A-4A6C-A6AC-4A0FF2ECAD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24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6F86B-4C3F-4170-B738-7A2A084AC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531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ED7E5-3114-4809-9E6E-A5FE217337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6090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615A2-C981-454E-89C5-B1EA767E28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0001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F42DCEF-3B52-48A9-BF73-9C87655D89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7227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167A8EB-BD44-4CBD-A594-95E2AE462A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4436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F1B8C0C-FEF0-42CA-A24F-E9D9B8D843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2046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BBD3A-DB18-4A61-91E1-4330AC1DD1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549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B6D26-78BD-4AD8-ACB3-38446AEE66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1545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EF95A-89D3-4D7E-9E5F-8B67BB0597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0010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D00C5-565A-4CDD-967E-B493ED8CC1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2996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0263C-309C-4341-AA34-349F4F7366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580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1A4C9-6593-4402-B3CD-45E841A56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21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61260-2F71-4ACF-B14D-DAC024509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1495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AC3B1A-08C8-450E-9F3F-34707A8DE4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3393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A3EDA-2F82-4A46-803E-9C4FC1EA65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1231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29B1F-1848-49DD-A912-F35EAF6694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1929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4A773-1E52-4839-93BB-95A45E0D63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8092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7A7F0-004E-4454-9803-DA7F6C3A7F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5636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12E68-D742-47B1-AB99-F7CDBF5E45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7512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F4307-484E-44AC-886F-58CB37DDD9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6638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2A8A4-4852-4CD5-8283-83B1CF7FC8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6602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8995E-C354-48EB-9D31-20E6298B6D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56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4D141-8C29-4FD7-8ED0-26137FFD9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6818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7AFE3-BBF6-41DE-B4EC-E8EB4F020A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8210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26C83-9480-4B50-98E6-80C0C76FC7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6048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0C515-22D4-4C64-9E9D-FAF0A62B6E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7546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E5317-3242-40BE-8382-AE0CEF8FE2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689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D0F59-95C9-4E33-9A5A-246E3042BB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369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25A7A-1E43-44AE-8F18-490C4020E5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8781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31106-D5FC-4544-9925-34DAA865EB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3427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9AA84-5497-4F83-9385-8D211ED0D1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4348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B2402-B209-40DC-898A-BEE554BC1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7628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B2573-538F-4476-B91C-4BC22FC257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534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A97C2-339E-44AC-92E1-42D6EECACC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7135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2302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925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1063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479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16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6504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791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0638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385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318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CAC62-9EF5-47C0-9192-76F2719BB9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03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9479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19000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6031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77512-3F26-4011-94EF-964901E595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366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8285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2292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268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5578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8778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30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fld id="{85CC334A-4504-49EC-99D2-3CA8AB3620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DD26EF6B-4132-4FD0-9383-B302836929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50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E16CF886-B2EB-4509-B4D3-6D0AB3F9A1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37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D5569A-5FF9-47CA-995B-8586E06472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BE8E52-D886-484D-99DC-06649A733D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1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DB8CB44-EA5B-46DA-A15B-9729A54D5F31}" type="slidenum">
              <a:rPr lang="en-US" altLang="en-US">
                <a:solidFill>
                  <a:srgbClr val="000000"/>
                </a:solidFill>
                <a:latin typeface="Arial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E794B84-0735-4ACE-B93D-BDD7427E8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45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62389FD-7AD5-441E-A10F-A1FD5D109207}" type="slidenum">
              <a:rPr lang="en-US" altLang="en-US">
                <a:solidFill>
                  <a:srgbClr val="000000"/>
                </a:solidFill>
                <a:latin typeface="Arial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03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39D385FF-C237-4808-BCD9-D5B84D4431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683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F7FD9C9F-D622-424D-8CE6-E994D23C18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135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E5DA0C5-A6CD-4677-99BF-A14A93AED537}" type="slidenum">
              <a:rPr lang="en-US" altLang="en-US">
                <a:solidFill>
                  <a:srgbClr val="000000"/>
                </a:solidFill>
                <a:latin typeface="Arial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38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786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F7FD9C9F-D622-424D-8CE6-E994D23C18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288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5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5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JMHolton\Desktop\James_Holton\movies\resolution.mpe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JMHolton\Desktop\James_Holton\movies\lo_cut.mpe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JMHolton\Desktop\James_Holton\movies\rfactor.mpe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JMHolton\Desktop\James_Holton\movies\dephase.mpe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JMHolton\Desktop\James_Holton\movies\overload.mpe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JMHolton\Desktop\James_Holton\movies\osc.mpe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JMHolton\Desktop\James_Holton\movies\completeness.mpe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1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54.wmf"/><Relationship Id="rId4" Type="http://schemas.openxmlformats.org/officeDocument/2006/relationships/oleObject" Target="../embeddings/oleObject6.bin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57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8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9.e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dirty="0"/>
              <a:t>PowerPoint File available: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76813"/>
          </a:xfrm>
        </p:spPr>
        <p:txBody>
          <a:bodyPr/>
          <a:lstStyle/>
          <a:p>
            <a:endParaRPr lang="en-US" altLang="en-US" sz="6600" dirty="0"/>
          </a:p>
          <a:p>
            <a:pPr algn="ctr">
              <a:buFontTx/>
              <a:buNone/>
            </a:pPr>
            <a:r>
              <a:rPr lang="en-US" altLang="en-US" sz="4400" dirty="0"/>
              <a:t>http://bl831.als.lbl.gov/</a:t>
            </a:r>
          </a:p>
          <a:p>
            <a:pPr algn="ctr">
              <a:buFontTx/>
              <a:buNone/>
            </a:pPr>
            <a:r>
              <a:rPr lang="en-US" altLang="en-US" sz="4400" dirty="0"/>
              <a:t>~</a:t>
            </a:r>
            <a:r>
              <a:rPr lang="en-US" altLang="en-US" sz="4400" dirty="0" err="1"/>
              <a:t>jamesh</a:t>
            </a:r>
            <a:r>
              <a:rPr lang="en-US" altLang="en-US" sz="4400" dirty="0"/>
              <a:t>/</a:t>
            </a:r>
            <a:r>
              <a:rPr lang="en-US" altLang="en-US" sz="4400" dirty="0" err="1"/>
              <a:t>powerpoint</a:t>
            </a:r>
            <a:r>
              <a:rPr lang="en-US" altLang="en-US" sz="4400" dirty="0"/>
              <a:t>/</a:t>
            </a:r>
          </a:p>
          <a:p>
            <a:pPr algn="ctr">
              <a:buFontTx/>
              <a:buNone/>
            </a:pPr>
            <a:r>
              <a:rPr lang="en-US" altLang="en-US" sz="4400" dirty="0" smtClean="0"/>
              <a:t>CSHL_SvN_2015.pptx</a:t>
            </a:r>
            <a:endParaRPr lang="en-US" altLang="en-US" sz="4400" dirty="0"/>
          </a:p>
          <a:p>
            <a:pPr algn="ctr">
              <a:buFontTx/>
              <a:buNone/>
            </a:pP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27575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pt-BR" altLang="en-US" sz="5400" dirty="0" smtClean="0"/>
              <a:t>Phase Problem: Se vs S</a:t>
            </a:r>
            <a:endParaRPr lang="en-US" altLang="en-US" sz="5400" dirty="0" smtClean="0"/>
          </a:p>
        </p:txBody>
      </p:sp>
      <p:graphicFrame>
        <p:nvGraphicFramePr>
          <p:cNvPr id="52736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8514122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11" name="Chart" r:id="rId3" imgW="6458065" imgH="4638809" progId="MSGraph.Chart.8">
                  <p:embed followColorScheme="full"/>
                </p:oleObj>
              </mc:Choice>
              <mc:Fallback>
                <p:oleObj name="Chart" r:id="rId3" imgW="6458065" imgH="4638809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7364" name="Text Box 4"/>
          <p:cNvSpPr txBox="1">
            <a:spLocks noChangeArrowheads="1"/>
          </p:cNvSpPr>
          <p:nvPr/>
        </p:nvSpPr>
        <p:spPr bwMode="auto">
          <a:xfrm>
            <a:off x="3635375" y="6057900"/>
            <a:ext cx="261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fraction Sulfur</a:t>
            </a:r>
          </a:p>
        </p:txBody>
      </p:sp>
      <p:sp>
        <p:nvSpPr>
          <p:cNvPr id="527365" name="Text Box 5"/>
          <p:cNvSpPr txBox="1">
            <a:spLocks noChangeArrowheads="1"/>
          </p:cNvSpPr>
          <p:nvPr/>
        </p:nvSpPr>
        <p:spPr bwMode="auto">
          <a:xfrm rot="-5400000">
            <a:off x="-1553368" y="3058318"/>
            <a:ext cx="3905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correlation coefficient</a:t>
            </a:r>
          </a:p>
        </p:txBody>
      </p:sp>
    </p:spTree>
    <p:extLst>
      <p:ext uri="{BB962C8B-B14F-4D97-AF65-F5344CB8AC3E}">
        <p14:creationId xmlns:p14="http://schemas.microsoft.com/office/powerpoint/2010/main" val="1672614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3" descr="C:\Users\JMHolton\Desktop\James_Holton\projects\workshop_fakedata2\movie\frac0.7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5" name="Text Box 5"/>
          <p:cNvSpPr txBox="1">
            <a:spLocks noChangeArrowheads="1"/>
          </p:cNvSpPr>
          <p:nvPr/>
        </p:nvSpPr>
        <p:spPr bwMode="auto">
          <a:xfrm>
            <a:off x="0" y="6248400"/>
            <a:ext cx="3238500" cy="615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400">
                <a:solidFill>
                  <a:srgbClr val="000000"/>
                </a:solidFill>
                <a:latin typeface="Helvetica" pitchFamily="34" charset="0"/>
              </a:rPr>
              <a:t>21% Se  79% S</a:t>
            </a:r>
          </a:p>
        </p:txBody>
      </p:sp>
    </p:spTree>
    <p:extLst>
      <p:ext uri="{BB962C8B-B14F-4D97-AF65-F5344CB8AC3E}">
        <p14:creationId xmlns:p14="http://schemas.microsoft.com/office/powerpoint/2010/main" val="20137239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242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24260" name="Picture 2" descr="C:\Users\JMHolton\Desktop\James_Holton\projects\workshop_fakedata2\movie\frac0.8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1" name="Text Box 5"/>
          <p:cNvSpPr txBox="1">
            <a:spLocks noChangeArrowheads="1"/>
          </p:cNvSpPr>
          <p:nvPr/>
        </p:nvSpPr>
        <p:spPr bwMode="auto">
          <a:xfrm>
            <a:off x="0" y="6248400"/>
            <a:ext cx="3206750" cy="615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400">
                <a:solidFill>
                  <a:srgbClr val="000000"/>
                </a:solidFill>
                <a:latin typeface="Helvetica" pitchFamily="34" charset="0"/>
              </a:rPr>
              <a:t>11% Se  89% S</a:t>
            </a:r>
          </a:p>
        </p:txBody>
      </p:sp>
    </p:spTree>
    <p:extLst>
      <p:ext uri="{BB962C8B-B14F-4D97-AF65-F5344CB8AC3E}">
        <p14:creationId xmlns:p14="http://schemas.microsoft.com/office/powerpoint/2010/main" val="38801258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r>
              <a:rPr lang="en-US" altLang="en-US" sz="5400" smtClean="0"/>
              <a:t>Finding sites</a:t>
            </a:r>
          </a:p>
        </p:txBody>
      </p:sp>
      <p:graphicFrame>
        <p:nvGraphicFramePr>
          <p:cNvPr id="57347" name="Object 3"/>
          <p:cNvGraphicFramePr>
            <a:graphicFrameLocks noChangeAspect="1"/>
          </p:cNvGraphicFramePr>
          <p:nvPr/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03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3635375" y="6057900"/>
            <a:ext cx="261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</a:rPr>
              <a:t>fraction Sulfur</a:t>
            </a: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 rot="-5400000">
            <a:off x="-1710531" y="3056732"/>
            <a:ext cx="4219575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</a:rPr>
              <a:t>Number of correct sites</a:t>
            </a: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8097838" y="1095375"/>
            <a:ext cx="744537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1000"/>
              </a:lnSpc>
              <a:spcBef>
                <a:spcPts val="2500"/>
              </a:spcBef>
            </a:pPr>
            <a:r>
              <a:rPr lang="en-US" altLang="en-US" sz="2400">
                <a:solidFill>
                  <a:srgbClr val="FF6600"/>
                </a:solidFill>
              </a:rPr>
              <a:t>25</a:t>
            </a:r>
          </a:p>
          <a:p>
            <a:pPr eaLnBrk="1" hangingPunct="1">
              <a:lnSpc>
                <a:spcPct val="131000"/>
              </a:lnSpc>
              <a:spcBef>
                <a:spcPts val="2500"/>
              </a:spcBef>
            </a:pPr>
            <a:r>
              <a:rPr lang="en-US" altLang="en-US" sz="2400">
                <a:solidFill>
                  <a:srgbClr val="FF6600"/>
                </a:solidFill>
              </a:rPr>
              <a:t>20</a:t>
            </a:r>
          </a:p>
          <a:p>
            <a:pPr eaLnBrk="1" hangingPunct="1">
              <a:lnSpc>
                <a:spcPct val="131000"/>
              </a:lnSpc>
              <a:spcBef>
                <a:spcPts val="2500"/>
              </a:spcBef>
            </a:pPr>
            <a:r>
              <a:rPr lang="en-US" altLang="en-US" sz="2400">
                <a:solidFill>
                  <a:srgbClr val="FF6600"/>
                </a:solidFill>
              </a:rPr>
              <a:t>15</a:t>
            </a:r>
          </a:p>
          <a:p>
            <a:pPr eaLnBrk="1" hangingPunct="1">
              <a:lnSpc>
                <a:spcPct val="131000"/>
              </a:lnSpc>
              <a:spcBef>
                <a:spcPts val="2500"/>
              </a:spcBef>
            </a:pPr>
            <a:r>
              <a:rPr lang="en-US" altLang="en-US" sz="2400">
                <a:solidFill>
                  <a:srgbClr val="FF6600"/>
                </a:solidFill>
              </a:rPr>
              <a:t>10</a:t>
            </a:r>
          </a:p>
          <a:p>
            <a:pPr eaLnBrk="1" hangingPunct="1">
              <a:lnSpc>
                <a:spcPct val="131000"/>
              </a:lnSpc>
              <a:spcBef>
                <a:spcPts val="2500"/>
              </a:spcBef>
            </a:pPr>
            <a:r>
              <a:rPr lang="en-US" altLang="en-US" sz="2400">
                <a:solidFill>
                  <a:srgbClr val="FF6600"/>
                </a:solidFill>
              </a:rPr>
              <a:t>5</a:t>
            </a:r>
          </a:p>
          <a:p>
            <a:pPr eaLnBrk="1" hangingPunct="1">
              <a:lnSpc>
                <a:spcPct val="131000"/>
              </a:lnSpc>
              <a:spcBef>
                <a:spcPts val="2500"/>
              </a:spcBef>
            </a:pPr>
            <a:r>
              <a:rPr lang="en-US" altLang="en-US" sz="2400">
                <a:solidFill>
                  <a:srgbClr val="FF6600"/>
                </a:solidFill>
              </a:rPr>
              <a:t>0</a:t>
            </a: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 rot="-5400000">
            <a:off x="7431881" y="3117057"/>
            <a:ext cx="27146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6600"/>
                </a:solidFill>
              </a:rPr>
              <a:t>peak height (</a:t>
            </a:r>
            <a:r>
              <a:rPr lang="en-US" altLang="en-US" sz="2800" b="1">
                <a:solidFill>
                  <a:srgbClr val="FF6600"/>
                </a:solidFill>
                <a:sym typeface="Symbol" pitchFamily="18" charset="2"/>
              </a:rPr>
              <a:t></a:t>
            </a:r>
            <a:r>
              <a:rPr lang="en-US" altLang="en-US" sz="2800" b="1">
                <a:solidFill>
                  <a:srgbClr val="FF66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017631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r>
              <a:rPr lang="en-US" altLang="en-US" sz="5400" smtClean="0"/>
              <a:t>Finding sites</a:t>
            </a:r>
          </a:p>
        </p:txBody>
      </p:sp>
      <p:graphicFrame>
        <p:nvGraphicFramePr>
          <p:cNvPr id="58371" name="Object 3"/>
          <p:cNvGraphicFramePr>
            <a:graphicFrameLocks noChangeAspect="1"/>
          </p:cNvGraphicFramePr>
          <p:nvPr/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27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3635375" y="6057900"/>
            <a:ext cx="261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</a:rPr>
              <a:t>fraction Sulfur</a:t>
            </a: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 rot="-5400000">
            <a:off x="-1710531" y="3056732"/>
            <a:ext cx="4219575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</a:rPr>
              <a:t>Number of correct sites</a:t>
            </a:r>
          </a:p>
        </p:txBody>
      </p:sp>
    </p:spTree>
    <p:extLst>
      <p:ext uri="{BB962C8B-B14F-4D97-AF65-F5344CB8AC3E}">
        <p14:creationId xmlns:p14="http://schemas.microsoft.com/office/powerpoint/2010/main" val="9078470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5400" smtClean="0"/>
              <a:t>MR simulation</a:t>
            </a:r>
          </a:p>
        </p:txBody>
      </p:sp>
      <p:graphicFrame>
        <p:nvGraphicFramePr>
          <p:cNvPr id="44035" name="Object 3"/>
          <p:cNvGraphicFramePr>
            <a:graphicFrameLocks noChangeAspect="1"/>
          </p:cNvGraphicFramePr>
          <p:nvPr/>
        </p:nvGraphicFramePr>
        <p:xfrm>
          <a:off x="993775" y="1371600"/>
          <a:ext cx="7464425" cy="489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51" name="Chart" r:id="rId3" imgW="6096075" imgH="4000416" progId="MSGraph.Chart.8">
                  <p:embed followColorScheme="full"/>
                </p:oleObj>
              </mc:Choice>
              <mc:Fallback>
                <p:oleObj name="Chart" r:id="rId3" imgW="6096075" imgH="400041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775" y="1371600"/>
                        <a:ext cx="7464425" cy="489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1609725" y="5729288"/>
            <a:ext cx="59245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000000"/>
                </a:solidFill>
              </a:rPr>
              <a:t>Rmsd from perfect search model (Å)</a:t>
            </a:r>
          </a:p>
        </p:txBody>
      </p:sp>
      <p:sp>
        <p:nvSpPr>
          <p:cNvPr id="44037" name="Text Box 6"/>
          <p:cNvSpPr txBox="1">
            <a:spLocks noChangeArrowheads="1"/>
          </p:cNvSpPr>
          <p:nvPr/>
        </p:nvSpPr>
        <p:spPr bwMode="auto">
          <a:xfrm>
            <a:off x="3076575" y="1092200"/>
            <a:ext cx="29924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00"/>
                </a:solidFill>
              </a:rPr>
              <a:t>corrupted model</a:t>
            </a:r>
          </a:p>
        </p:txBody>
      </p:sp>
      <p:sp>
        <p:nvSpPr>
          <p:cNvPr id="44038" name="Text Box 7"/>
          <p:cNvSpPr txBox="1">
            <a:spLocks noChangeArrowheads="1"/>
          </p:cNvSpPr>
          <p:nvPr/>
        </p:nvSpPr>
        <p:spPr bwMode="auto">
          <a:xfrm rot="-5400000">
            <a:off x="-1294606" y="3293269"/>
            <a:ext cx="419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00"/>
                </a:solidFill>
              </a:rPr>
              <a:t>Correlation coefficient to correct density</a:t>
            </a:r>
          </a:p>
        </p:txBody>
      </p:sp>
    </p:spTree>
    <p:extLst>
      <p:ext uri="{BB962C8B-B14F-4D97-AF65-F5344CB8AC3E}">
        <p14:creationId xmlns:p14="http://schemas.microsoft.com/office/powerpoint/2010/main" val="8690407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smtClean="0"/>
              <a:t>The transitions are sharp!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685800" y="3282950"/>
            <a:ext cx="7772400" cy="281305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mtClean="0"/>
              <a:t>How can we predict success/failure?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85800" y="470078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6000" kern="0" smtClean="0">
                <a:solidFill>
                  <a:schemeClr val="tx1"/>
                </a:solidFill>
              </a:rPr>
              <a:t>Know Thy Experiment</a:t>
            </a:r>
            <a:endParaRPr lang="en-US" altLang="en-US" sz="6000" kern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11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0" y="2782888"/>
            <a:ext cx="5018088" cy="1319212"/>
            <a:chOff x="-1194" y="2058"/>
            <a:chExt cx="3161" cy="831"/>
          </a:xfrm>
        </p:grpSpPr>
        <p:grpSp>
          <p:nvGrpSpPr>
            <p:cNvPr id="55329" name="Group 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5351" name="Freeform 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2" name="Freeform 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30" name="Group 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5349" name="Freeform 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0" name="Freeform 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31" name="Group 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5347" name="Freeform 1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8" name="Freeform 1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32" name="Group 1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5345" name="Freeform 1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6" name="Freeform 1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33" name="Group 1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5343" name="Freeform 1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4" name="Freeform 1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34" name="Group 1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5341" name="Freeform 1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2" name="Freeform 2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35" name="Group 2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5339" name="Freeform 2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0" name="Freeform 2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5336" name="Freeform 2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37" name="Freeform 2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38" name="Rectangle 2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55299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Elastic scattering</a:t>
            </a:r>
          </a:p>
        </p:txBody>
      </p:sp>
      <p:sp>
        <p:nvSpPr>
          <p:cNvPr id="55300" name="Oval 28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5301" name="Oval 29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5302" name="Oval 30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5303" name="Oval 31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55304" name="Group 32"/>
          <p:cNvGrpSpPr>
            <a:grpSpLocks/>
          </p:cNvGrpSpPr>
          <p:nvPr/>
        </p:nvGrpSpPr>
        <p:grpSpPr bwMode="auto">
          <a:xfrm rot="-2052048">
            <a:off x="4125913" y="1389063"/>
            <a:ext cx="5018087" cy="1319212"/>
            <a:chOff x="-1194" y="2058"/>
            <a:chExt cx="3161" cy="831"/>
          </a:xfrm>
        </p:grpSpPr>
        <p:grpSp>
          <p:nvGrpSpPr>
            <p:cNvPr id="55305" name="Group 3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5327" name="Freeform 3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8" name="Freeform 3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06" name="Group 3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5325" name="Freeform 3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6" name="Freeform 3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07" name="Group 3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5323" name="Freeform 4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4" name="Freeform 4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08" name="Group 4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5321" name="Freeform 4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2" name="Freeform 4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09" name="Group 4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5319" name="Freeform 4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0" name="Freeform 4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10" name="Group 4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5317" name="Freeform 4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8" name="Freeform 5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11" name="Group 5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5315" name="Freeform 5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6" name="Freeform 5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5312" name="Freeform 5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3" name="Freeform 5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4" name="Rectangle 5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2"/>
          <p:cNvGrpSpPr>
            <a:grpSpLocks/>
          </p:cNvGrpSpPr>
          <p:nvPr/>
        </p:nvGrpSpPr>
        <p:grpSpPr bwMode="auto">
          <a:xfrm>
            <a:off x="0" y="2782888"/>
            <a:ext cx="5018088" cy="1319212"/>
            <a:chOff x="-1194" y="2058"/>
            <a:chExt cx="3161" cy="831"/>
          </a:xfrm>
        </p:grpSpPr>
        <p:grpSp>
          <p:nvGrpSpPr>
            <p:cNvPr id="56353" name="Group 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6375" name="Freeform 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6" name="Freeform 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54" name="Group 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6373" name="Freeform 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4" name="Freeform 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55" name="Group 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6371" name="Freeform 1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2" name="Freeform 1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56" name="Group 1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6369" name="Freeform 1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0" name="Freeform 1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57" name="Group 1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6367" name="Freeform 1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8" name="Freeform 1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58" name="Group 1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6365" name="Freeform 1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6" name="Freeform 2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59" name="Group 2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6363" name="Freeform 2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4" name="Freeform 2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6360" name="Freeform 2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1" name="Freeform 2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2" name="Rectangle 2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56323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Inelastic scattering</a:t>
            </a:r>
          </a:p>
        </p:txBody>
      </p:sp>
      <p:sp>
        <p:nvSpPr>
          <p:cNvPr id="56324" name="Oval 28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6325" name="Oval 29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6326" name="Oval 30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6327" name="Oval 31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56328" name="Group 32"/>
          <p:cNvGrpSpPr>
            <a:grpSpLocks/>
          </p:cNvGrpSpPr>
          <p:nvPr/>
        </p:nvGrpSpPr>
        <p:grpSpPr bwMode="auto">
          <a:xfrm rot="-2052048">
            <a:off x="4100513" y="1306513"/>
            <a:ext cx="5310187" cy="1319212"/>
            <a:chOff x="-1194" y="2058"/>
            <a:chExt cx="3161" cy="831"/>
          </a:xfrm>
        </p:grpSpPr>
        <p:grpSp>
          <p:nvGrpSpPr>
            <p:cNvPr id="56329" name="Group 3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6351" name="Freeform 3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2" name="Freeform 3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30" name="Group 3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6349" name="Freeform 3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0" name="Freeform 3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31" name="Group 3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6347" name="Freeform 4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8" name="Freeform 4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32" name="Group 4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6345" name="Freeform 4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6" name="Freeform 4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33" name="Group 4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6343" name="Freeform 4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4" name="Freeform 4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34" name="Group 4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6341" name="Freeform 4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2" name="Freeform 5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35" name="Group 5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6339" name="Freeform 5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0" name="Freeform 5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6336" name="Freeform 5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37" name="Freeform 5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38" name="Rectangle 5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Oval 2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Photoelectric absorption</a:t>
            </a: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2608263" y="3146425"/>
            <a:ext cx="1924050" cy="71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45" name="Oval 5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4386263" y="15462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/>
              <a:t>e</a:t>
            </a:r>
            <a:r>
              <a:rPr lang="en-US" altLang="en-US" b="1" baseline="30000"/>
              <a:t>-</a:t>
            </a:r>
          </a:p>
        </p:txBody>
      </p:sp>
      <p:grpSp>
        <p:nvGrpSpPr>
          <p:cNvPr id="61447" name="Group 7"/>
          <p:cNvGrpSpPr>
            <a:grpSpLocks/>
          </p:cNvGrpSpPr>
          <p:nvPr/>
        </p:nvGrpSpPr>
        <p:grpSpPr bwMode="auto">
          <a:xfrm>
            <a:off x="0" y="3124200"/>
            <a:ext cx="4733925" cy="585788"/>
            <a:chOff x="0" y="1968"/>
            <a:chExt cx="2982" cy="369"/>
          </a:xfrm>
        </p:grpSpPr>
        <p:grpSp>
          <p:nvGrpSpPr>
            <p:cNvPr id="61453" name="Group 8"/>
            <p:cNvGrpSpPr>
              <a:grpSpLocks/>
            </p:cNvGrpSpPr>
            <p:nvPr/>
          </p:nvGrpSpPr>
          <p:grpSpPr bwMode="auto">
            <a:xfrm>
              <a:off x="0" y="1968"/>
              <a:ext cx="370" cy="369"/>
              <a:chOff x="362" y="2318"/>
              <a:chExt cx="370" cy="369"/>
            </a:xfrm>
          </p:grpSpPr>
          <p:sp>
            <p:nvSpPr>
              <p:cNvPr id="61475" name="Freeform 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76" name="Freeform 1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454" name="Group 11"/>
            <p:cNvGrpSpPr>
              <a:grpSpLocks/>
            </p:cNvGrpSpPr>
            <p:nvPr/>
          </p:nvGrpSpPr>
          <p:grpSpPr bwMode="auto">
            <a:xfrm>
              <a:off x="368" y="1968"/>
              <a:ext cx="370" cy="369"/>
              <a:chOff x="362" y="2318"/>
              <a:chExt cx="370" cy="369"/>
            </a:xfrm>
          </p:grpSpPr>
          <p:sp>
            <p:nvSpPr>
              <p:cNvPr id="61473" name="Freeform 1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74" name="Freeform 1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455" name="Group 14"/>
            <p:cNvGrpSpPr>
              <a:grpSpLocks/>
            </p:cNvGrpSpPr>
            <p:nvPr/>
          </p:nvGrpSpPr>
          <p:grpSpPr bwMode="auto">
            <a:xfrm>
              <a:off x="736" y="1968"/>
              <a:ext cx="370" cy="369"/>
              <a:chOff x="362" y="2318"/>
              <a:chExt cx="370" cy="369"/>
            </a:xfrm>
          </p:grpSpPr>
          <p:sp>
            <p:nvSpPr>
              <p:cNvPr id="61471" name="Freeform 1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72" name="Freeform 1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456" name="Group 17"/>
            <p:cNvGrpSpPr>
              <a:grpSpLocks/>
            </p:cNvGrpSpPr>
            <p:nvPr/>
          </p:nvGrpSpPr>
          <p:grpSpPr bwMode="auto">
            <a:xfrm>
              <a:off x="1104" y="1968"/>
              <a:ext cx="370" cy="369"/>
              <a:chOff x="362" y="2318"/>
              <a:chExt cx="370" cy="369"/>
            </a:xfrm>
          </p:grpSpPr>
          <p:sp>
            <p:nvSpPr>
              <p:cNvPr id="61469" name="Freeform 1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70" name="Freeform 1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457" name="Group 20"/>
            <p:cNvGrpSpPr>
              <a:grpSpLocks/>
            </p:cNvGrpSpPr>
            <p:nvPr/>
          </p:nvGrpSpPr>
          <p:grpSpPr bwMode="auto">
            <a:xfrm>
              <a:off x="1472" y="1968"/>
              <a:ext cx="370" cy="369"/>
              <a:chOff x="362" y="2318"/>
              <a:chExt cx="370" cy="369"/>
            </a:xfrm>
          </p:grpSpPr>
          <p:sp>
            <p:nvSpPr>
              <p:cNvPr id="61467" name="Freeform 2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68" name="Freeform 2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458" name="Group 23"/>
            <p:cNvGrpSpPr>
              <a:grpSpLocks/>
            </p:cNvGrpSpPr>
            <p:nvPr/>
          </p:nvGrpSpPr>
          <p:grpSpPr bwMode="auto">
            <a:xfrm>
              <a:off x="1840" y="1968"/>
              <a:ext cx="370" cy="369"/>
              <a:chOff x="362" y="2318"/>
              <a:chExt cx="370" cy="369"/>
            </a:xfrm>
          </p:grpSpPr>
          <p:sp>
            <p:nvSpPr>
              <p:cNvPr id="61465" name="Freeform 2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66" name="Freeform 2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459" name="Group 26"/>
            <p:cNvGrpSpPr>
              <a:grpSpLocks/>
            </p:cNvGrpSpPr>
            <p:nvPr/>
          </p:nvGrpSpPr>
          <p:grpSpPr bwMode="auto">
            <a:xfrm>
              <a:off x="2208" y="1968"/>
              <a:ext cx="370" cy="369"/>
              <a:chOff x="362" y="2318"/>
              <a:chExt cx="370" cy="369"/>
            </a:xfrm>
          </p:grpSpPr>
          <p:sp>
            <p:nvSpPr>
              <p:cNvPr id="61463" name="Freeform 2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64" name="Freeform 2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460" name="Freeform 29"/>
            <p:cNvSpPr>
              <a:spLocks/>
            </p:cNvSpPr>
            <p:nvPr/>
          </p:nvSpPr>
          <p:spPr bwMode="auto">
            <a:xfrm>
              <a:off x="2576" y="2149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1" name="Freeform 30"/>
            <p:cNvSpPr>
              <a:spLocks/>
            </p:cNvSpPr>
            <p:nvPr/>
          </p:nvSpPr>
          <p:spPr bwMode="auto">
            <a:xfrm rot="10800000">
              <a:off x="2761" y="1968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2" name="Rectangle 31"/>
            <p:cNvSpPr>
              <a:spLocks noChangeArrowheads="1"/>
            </p:cNvSpPr>
            <p:nvPr/>
          </p:nvSpPr>
          <p:spPr bwMode="auto">
            <a:xfrm>
              <a:off x="2855" y="1973"/>
              <a:ext cx="127" cy="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1448" name="Line 32"/>
          <p:cNvSpPr>
            <a:spLocks noChangeShapeType="1"/>
          </p:cNvSpPr>
          <p:nvPr/>
        </p:nvSpPr>
        <p:spPr bwMode="auto">
          <a:xfrm flipV="1">
            <a:off x="4545013" y="1881188"/>
            <a:ext cx="0" cy="1533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9" name="Oval 33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50" name="Oval 34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51" name="Rectangle 35"/>
          <p:cNvSpPr>
            <a:spLocks noChangeArrowheads="1"/>
          </p:cNvSpPr>
          <p:nvPr/>
        </p:nvSpPr>
        <p:spPr bwMode="auto">
          <a:xfrm>
            <a:off x="1376363" y="3822700"/>
            <a:ext cx="1924050" cy="792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52" name="Text Box 36"/>
          <p:cNvSpPr txBox="1">
            <a:spLocks noChangeArrowheads="1"/>
          </p:cNvSpPr>
          <p:nvPr/>
        </p:nvSpPr>
        <p:spPr bwMode="auto">
          <a:xfrm>
            <a:off x="4341813" y="3517900"/>
            <a:ext cx="681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0000"/>
                </a:solidFill>
              </a:rPr>
              <a:t>+</a:t>
            </a:r>
            <a:endParaRPr lang="en-US" altLang="en-US" sz="4000" b="1" baseline="300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002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71285" y="1906588"/>
            <a:ext cx="7772400" cy="4951412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  <a:r>
              <a:rPr lang="en-US" alt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 creator: Tom </a:t>
            </a:r>
            <a:r>
              <a:rPr lang="en-US" alt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for Structure of Membrane Proteins (CSMP)</a:t>
            </a:r>
          </a:p>
          <a:p>
            <a:pPr algn="ctr" eaLnBrk="1" hangingPunct="1">
              <a:buFontTx/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Membrane Protein Expression Center II (MPEC)</a:t>
            </a:r>
          </a:p>
          <a:p>
            <a:pPr algn="ctr" eaLnBrk="1" hangingPunct="1">
              <a:buFontTx/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for HIV Accessory and Regulatory Complexes (HARC)</a:t>
            </a:r>
          </a:p>
          <a:p>
            <a:pPr algn="ctr" eaLnBrk="1" hangingPunct="1">
              <a:buFontTx/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 </a:t>
            </a:r>
            <a:r>
              <a:rPr lang="en-US" altLang="en-US" sz="18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Multicampus</a:t>
            </a: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Research Programs and Initiatives (MRPI)</a:t>
            </a:r>
          </a:p>
          <a:p>
            <a:pPr algn="ctr" eaLnBrk="1" hangingPunct="1">
              <a:buNone/>
            </a:pP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 Program for Breakthrough Biomedical Research (PBBR) </a:t>
            </a: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Diffraction Analysis Technologies (IDAT)</a:t>
            </a:r>
          </a:p>
          <a:p>
            <a:pPr algn="ctr" eaLnBrk="1" hangingPunct="1">
              <a:buFontTx/>
              <a:buNone/>
            </a:pPr>
            <a:r>
              <a:rPr lang="en-US" altLang="en-US" sz="1800" b="1" dirty="0" err="1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Plexxikon</a:t>
            </a: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Inc.</a:t>
            </a:r>
          </a:p>
          <a:p>
            <a:pPr algn="ctr" eaLnBrk="1" hangingPunct="1">
              <a:buFontTx/>
              <a:buNone/>
            </a:pP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D Anderson </a:t>
            </a: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CRC</a:t>
            </a:r>
          </a:p>
          <a:p>
            <a:pPr algn="ctr" eaLnBrk="1" hangingPunct="1"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Radiation </a:t>
            </a:r>
            <a:r>
              <a:rPr lang="en-US" alt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</a:t>
            </a: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Biology Resource (SLAC)</a:t>
            </a:r>
          </a:p>
          <a:p>
            <a:pPr algn="ctr" eaLnBrk="1" hangingPunct="1">
              <a:buFontTx/>
              <a:buNone/>
            </a:pP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3924" y="1074057"/>
            <a:ext cx="7994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Robert Stroud      James Fraser     John Spence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Chris Nielsen  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Clemens 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Schulze-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Briese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          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Aina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Cohen   Ana Gonzalez </a:t>
            </a:r>
          </a:p>
        </p:txBody>
      </p:sp>
    </p:spTree>
    <p:extLst>
      <p:ext uri="{BB962C8B-B14F-4D97-AF65-F5344CB8AC3E}">
        <p14:creationId xmlns:p14="http://schemas.microsoft.com/office/powerpoint/2010/main" val="4862893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Fluorescence</a:t>
            </a:r>
          </a:p>
        </p:txBody>
      </p:sp>
      <p:sp>
        <p:nvSpPr>
          <p:cNvPr id="63491" name="Oval 3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492" name="Line 4"/>
          <p:cNvSpPr>
            <a:spLocks noChangeShapeType="1"/>
          </p:cNvSpPr>
          <p:nvPr/>
        </p:nvSpPr>
        <p:spPr bwMode="auto">
          <a:xfrm>
            <a:off x="4502150" y="2970213"/>
            <a:ext cx="14288" cy="442912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4078288" y="2986088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/>
              <a:t>e</a:t>
            </a:r>
            <a:r>
              <a:rPr lang="en-US" altLang="en-US" b="1" baseline="30000"/>
              <a:t>-</a:t>
            </a: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4546600" y="3367088"/>
            <a:ext cx="1695450" cy="376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4133850" y="3627438"/>
            <a:ext cx="3000375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496" name="Oval 8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2820988" y="1573213"/>
            <a:ext cx="1695450" cy="1385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498" name="Oval 10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63499" name="Group 11"/>
          <p:cNvGrpSpPr>
            <a:grpSpLocks/>
          </p:cNvGrpSpPr>
          <p:nvPr/>
        </p:nvGrpSpPr>
        <p:grpSpPr bwMode="auto">
          <a:xfrm rot="-2052048">
            <a:off x="4054475" y="1157288"/>
            <a:ext cx="5840413" cy="1319212"/>
            <a:chOff x="-1194" y="2058"/>
            <a:chExt cx="3161" cy="831"/>
          </a:xfrm>
        </p:grpSpPr>
        <p:grpSp>
          <p:nvGrpSpPr>
            <p:cNvPr id="63502" name="Group 12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63524" name="Freeform 1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25" name="Freeform 1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503" name="Group 15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63522" name="Freeform 1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23" name="Freeform 1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504" name="Group 18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63520" name="Freeform 1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21" name="Freeform 2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505" name="Group 21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63518" name="Freeform 2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19" name="Freeform 2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506" name="Group 24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63516" name="Freeform 2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17" name="Freeform 2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507" name="Group 27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63514" name="Freeform 2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15" name="Freeform 2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508" name="Group 30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63512" name="Freeform 3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13" name="Freeform 3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3509" name="Freeform 33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0" name="Freeform 34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1" name="Rectangle 35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3500" name="Oval 36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501" name="Text Box 37"/>
          <p:cNvSpPr txBox="1">
            <a:spLocks noChangeArrowheads="1"/>
          </p:cNvSpPr>
          <p:nvPr/>
        </p:nvSpPr>
        <p:spPr bwMode="auto">
          <a:xfrm>
            <a:off x="4341813" y="3517900"/>
            <a:ext cx="681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0000"/>
                </a:solidFill>
              </a:rPr>
              <a:t>+</a:t>
            </a:r>
            <a:endParaRPr lang="en-US" altLang="en-US" sz="4000" b="1" baseline="300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Metal identification</a:t>
            </a:r>
            <a:endParaRPr lang="en-US" dirty="0"/>
          </a:p>
        </p:txBody>
      </p:sp>
      <p:pic>
        <p:nvPicPr>
          <p:cNvPr id="245762" name="Picture 2" descr="http://smb.slac.stanford.edu/facilities/software/blu-ice/images/scan_tab/excite_scan_labe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096250" cy="515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64" name="Picture 4" descr="The 2010 CXRO X-Ray Data Bookl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1981200"/>
            <a:ext cx="30861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0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Auger emission</a:t>
            </a:r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4546600" y="3367088"/>
            <a:ext cx="1695450" cy="376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4133850" y="3627438"/>
            <a:ext cx="3000375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41" name="Oval 5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2820988" y="1573213"/>
            <a:ext cx="1695450" cy="1385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43" name="Oval 7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44" name="Oval 8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4198938" y="3517900"/>
            <a:ext cx="8239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0000"/>
                </a:solidFill>
              </a:rPr>
              <a:t>++</a:t>
            </a:r>
            <a:endParaRPr lang="en-US" altLang="en-US" sz="4000" b="1" baseline="30000">
              <a:solidFill>
                <a:srgbClr val="FF0000"/>
              </a:solidFill>
            </a:endParaRPr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2743200" y="17748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/>
              <a:t>e</a:t>
            </a:r>
            <a:r>
              <a:rPr lang="en-US" altLang="en-US" b="1" baseline="30000"/>
              <a:t>-</a:t>
            </a:r>
          </a:p>
        </p:txBody>
      </p:sp>
      <p:sp>
        <p:nvSpPr>
          <p:cNvPr id="65547" name="Line 11"/>
          <p:cNvSpPr>
            <a:spLocks noChangeShapeType="1"/>
          </p:cNvSpPr>
          <p:nvPr/>
        </p:nvSpPr>
        <p:spPr bwMode="auto">
          <a:xfrm flipH="1" flipV="1">
            <a:off x="3076575" y="2041525"/>
            <a:ext cx="1377950" cy="90963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Ionization track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0660" name="Line 4"/>
          <p:cNvSpPr>
            <a:spLocks noChangeShapeType="1"/>
          </p:cNvSpPr>
          <p:nvPr/>
        </p:nvSpPr>
        <p:spPr bwMode="auto">
          <a:xfrm rot="-5400000">
            <a:off x="4756944" y="137319"/>
            <a:ext cx="12700" cy="760888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1" name="Oval 5"/>
          <p:cNvSpPr>
            <a:spLocks noChangeArrowheads="1"/>
          </p:cNvSpPr>
          <p:nvPr/>
        </p:nvSpPr>
        <p:spPr bwMode="auto">
          <a:xfrm rot="-54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70662" name="Group 6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0794" name="Oval 7"/>
            <p:cNvSpPr>
              <a:spLocks noChangeArrowheads="1"/>
            </p:cNvSpPr>
            <p:nvPr/>
          </p:nvSpPr>
          <p:spPr bwMode="auto">
            <a:xfrm rot="-54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95" name="Oval 8"/>
            <p:cNvSpPr>
              <a:spLocks noChangeArrowheads="1"/>
            </p:cNvSpPr>
            <p:nvPr/>
          </p:nvSpPr>
          <p:spPr bwMode="auto">
            <a:xfrm rot="-54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96" name="Oval 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97" name="Oval 10"/>
            <p:cNvSpPr>
              <a:spLocks noChangeArrowheads="1"/>
            </p:cNvSpPr>
            <p:nvPr/>
          </p:nvSpPr>
          <p:spPr bwMode="auto">
            <a:xfrm rot="-202832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0663" name="Group 11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0790" name="Oval 12"/>
            <p:cNvSpPr>
              <a:spLocks noChangeArrowheads="1"/>
            </p:cNvSpPr>
            <p:nvPr/>
          </p:nvSpPr>
          <p:spPr bwMode="auto">
            <a:xfrm rot="-54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91" name="Oval 13"/>
            <p:cNvSpPr>
              <a:spLocks noChangeArrowheads="1"/>
            </p:cNvSpPr>
            <p:nvPr/>
          </p:nvSpPr>
          <p:spPr bwMode="auto">
            <a:xfrm rot="-54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92" name="Oval 1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93" name="Oval 15"/>
            <p:cNvSpPr>
              <a:spLocks noChangeArrowheads="1"/>
            </p:cNvSpPr>
            <p:nvPr/>
          </p:nvSpPr>
          <p:spPr bwMode="auto">
            <a:xfrm rot="-202832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0664" name="Group 16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0786" name="Oval 17"/>
            <p:cNvSpPr>
              <a:spLocks noChangeArrowheads="1"/>
            </p:cNvSpPr>
            <p:nvPr/>
          </p:nvSpPr>
          <p:spPr bwMode="auto">
            <a:xfrm rot="-54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87" name="Oval 18"/>
            <p:cNvSpPr>
              <a:spLocks noChangeArrowheads="1"/>
            </p:cNvSpPr>
            <p:nvPr/>
          </p:nvSpPr>
          <p:spPr bwMode="auto">
            <a:xfrm rot="-54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88" name="Oval 1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89" name="Oval 20"/>
            <p:cNvSpPr>
              <a:spLocks noChangeArrowheads="1"/>
            </p:cNvSpPr>
            <p:nvPr/>
          </p:nvSpPr>
          <p:spPr bwMode="auto">
            <a:xfrm rot="-202832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0665" name="Group 21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0782" name="Oval 22"/>
            <p:cNvSpPr>
              <a:spLocks noChangeArrowheads="1"/>
            </p:cNvSpPr>
            <p:nvPr/>
          </p:nvSpPr>
          <p:spPr bwMode="auto">
            <a:xfrm rot="-54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83" name="Oval 23"/>
            <p:cNvSpPr>
              <a:spLocks noChangeArrowheads="1"/>
            </p:cNvSpPr>
            <p:nvPr/>
          </p:nvSpPr>
          <p:spPr bwMode="auto">
            <a:xfrm rot="-54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84" name="Oval 2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85" name="Oval 25"/>
            <p:cNvSpPr>
              <a:spLocks noChangeArrowheads="1"/>
            </p:cNvSpPr>
            <p:nvPr/>
          </p:nvSpPr>
          <p:spPr bwMode="auto">
            <a:xfrm rot="-202832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0666" name="Group 26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0778" name="Oval 27"/>
            <p:cNvSpPr>
              <a:spLocks noChangeArrowheads="1"/>
            </p:cNvSpPr>
            <p:nvPr/>
          </p:nvSpPr>
          <p:spPr bwMode="auto">
            <a:xfrm rot="-54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79" name="Oval 28"/>
            <p:cNvSpPr>
              <a:spLocks noChangeArrowheads="1"/>
            </p:cNvSpPr>
            <p:nvPr/>
          </p:nvSpPr>
          <p:spPr bwMode="auto">
            <a:xfrm rot="-54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80" name="Oval 2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81" name="Oval 30"/>
            <p:cNvSpPr>
              <a:spLocks noChangeArrowheads="1"/>
            </p:cNvSpPr>
            <p:nvPr/>
          </p:nvSpPr>
          <p:spPr bwMode="auto">
            <a:xfrm rot="-202832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0667" name="Group 31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0774" name="Oval 32"/>
            <p:cNvSpPr>
              <a:spLocks noChangeArrowheads="1"/>
            </p:cNvSpPr>
            <p:nvPr/>
          </p:nvSpPr>
          <p:spPr bwMode="auto">
            <a:xfrm rot="-54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75" name="Oval 33"/>
            <p:cNvSpPr>
              <a:spLocks noChangeArrowheads="1"/>
            </p:cNvSpPr>
            <p:nvPr/>
          </p:nvSpPr>
          <p:spPr bwMode="auto">
            <a:xfrm rot="-54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76" name="Oval 3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77" name="Oval 35"/>
            <p:cNvSpPr>
              <a:spLocks noChangeArrowheads="1"/>
            </p:cNvSpPr>
            <p:nvPr/>
          </p:nvSpPr>
          <p:spPr bwMode="auto">
            <a:xfrm rot="-202832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0668" name="Group 36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0770" name="Oval 37"/>
            <p:cNvSpPr>
              <a:spLocks noChangeArrowheads="1"/>
            </p:cNvSpPr>
            <p:nvPr/>
          </p:nvSpPr>
          <p:spPr bwMode="auto">
            <a:xfrm rot="-54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71" name="Oval 38"/>
            <p:cNvSpPr>
              <a:spLocks noChangeArrowheads="1"/>
            </p:cNvSpPr>
            <p:nvPr/>
          </p:nvSpPr>
          <p:spPr bwMode="auto">
            <a:xfrm rot="-54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72" name="Oval 3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73" name="Oval 40"/>
            <p:cNvSpPr>
              <a:spLocks noChangeArrowheads="1"/>
            </p:cNvSpPr>
            <p:nvPr/>
          </p:nvSpPr>
          <p:spPr bwMode="auto">
            <a:xfrm rot="-202832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0669" name="Group 41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0766" name="Oval 42"/>
            <p:cNvSpPr>
              <a:spLocks noChangeArrowheads="1"/>
            </p:cNvSpPr>
            <p:nvPr/>
          </p:nvSpPr>
          <p:spPr bwMode="auto">
            <a:xfrm rot="-54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67" name="Oval 43"/>
            <p:cNvSpPr>
              <a:spLocks noChangeArrowheads="1"/>
            </p:cNvSpPr>
            <p:nvPr/>
          </p:nvSpPr>
          <p:spPr bwMode="auto">
            <a:xfrm rot="-54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68" name="Oval 4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69" name="Oval 45"/>
            <p:cNvSpPr>
              <a:spLocks noChangeArrowheads="1"/>
            </p:cNvSpPr>
            <p:nvPr/>
          </p:nvSpPr>
          <p:spPr bwMode="auto">
            <a:xfrm rot="-202832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0670" name="Group 46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0762" name="Oval 47"/>
            <p:cNvSpPr>
              <a:spLocks noChangeArrowheads="1"/>
            </p:cNvSpPr>
            <p:nvPr/>
          </p:nvSpPr>
          <p:spPr bwMode="auto">
            <a:xfrm rot="-54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63" name="Oval 48"/>
            <p:cNvSpPr>
              <a:spLocks noChangeArrowheads="1"/>
            </p:cNvSpPr>
            <p:nvPr/>
          </p:nvSpPr>
          <p:spPr bwMode="auto">
            <a:xfrm rot="-54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64" name="Oval 4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65" name="Oval 50"/>
            <p:cNvSpPr>
              <a:spLocks noChangeArrowheads="1"/>
            </p:cNvSpPr>
            <p:nvPr/>
          </p:nvSpPr>
          <p:spPr bwMode="auto">
            <a:xfrm rot="-202832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0671" name="Group 51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0758" name="Oval 52"/>
            <p:cNvSpPr>
              <a:spLocks noChangeArrowheads="1"/>
            </p:cNvSpPr>
            <p:nvPr/>
          </p:nvSpPr>
          <p:spPr bwMode="auto">
            <a:xfrm rot="-54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59" name="Oval 53"/>
            <p:cNvSpPr>
              <a:spLocks noChangeArrowheads="1"/>
            </p:cNvSpPr>
            <p:nvPr/>
          </p:nvSpPr>
          <p:spPr bwMode="auto">
            <a:xfrm rot="-54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60" name="Oval 5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61" name="Oval 55"/>
            <p:cNvSpPr>
              <a:spLocks noChangeArrowheads="1"/>
            </p:cNvSpPr>
            <p:nvPr/>
          </p:nvSpPr>
          <p:spPr bwMode="auto">
            <a:xfrm rot="-202832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0672" name="Group 56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0754" name="Oval 57"/>
            <p:cNvSpPr>
              <a:spLocks noChangeArrowheads="1"/>
            </p:cNvSpPr>
            <p:nvPr/>
          </p:nvSpPr>
          <p:spPr bwMode="auto">
            <a:xfrm rot="-54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55" name="Oval 58"/>
            <p:cNvSpPr>
              <a:spLocks noChangeArrowheads="1"/>
            </p:cNvSpPr>
            <p:nvPr/>
          </p:nvSpPr>
          <p:spPr bwMode="auto">
            <a:xfrm rot="-54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56" name="Oval 5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57" name="Oval 60"/>
            <p:cNvSpPr>
              <a:spLocks noChangeArrowheads="1"/>
            </p:cNvSpPr>
            <p:nvPr/>
          </p:nvSpPr>
          <p:spPr bwMode="auto">
            <a:xfrm rot="-202832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0673" name="Group 61"/>
          <p:cNvGrpSpPr>
            <a:grpSpLocks/>
          </p:cNvGrpSpPr>
          <p:nvPr/>
        </p:nvGrpSpPr>
        <p:grpSpPr bwMode="auto">
          <a:xfrm>
            <a:off x="3549650" y="1960563"/>
            <a:ext cx="1298575" cy="858837"/>
            <a:chOff x="2236" y="1235"/>
            <a:chExt cx="818" cy="541"/>
          </a:xfrm>
        </p:grpSpPr>
        <p:sp>
          <p:nvSpPr>
            <p:cNvPr id="70750" name="Oval 62"/>
            <p:cNvSpPr>
              <a:spLocks noChangeArrowheads="1"/>
            </p:cNvSpPr>
            <p:nvPr/>
          </p:nvSpPr>
          <p:spPr bwMode="auto">
            <a:xfrm rot="-4271272">
              <a:off x="2401" y="1435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51" name="Oval 63"/>
            <p:cNvSpPr>
              <a:spLocks noChangeArrowheads="1"/>
            </p:cNvSpPr>
            <p:nvPr/>
          </p:nvSpPr>
          <p:spPr bwMode="auto">
            <a:xfrm rot="-4271272">
              <a:off x="2642" y="1498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52" name="Oval 64"/>
            <p:cNvSpPr>
              <a:spLocks noChangeArrowheads="1"/>
            </p:cNvSpPr>
            <p:nvPr/>
          </p:nvSpPr>
          <p:spPr bwMode="auto">
            <a:xfrm rot="-7675323">
              <a:off x="2378" y="1441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53" name="Oval 65"/>
            <p:cNvSpPr>
              <a:spLocks noChangeAspect="1" noChangeArrowheads="1"/>
            </p:cNvSpPr>
            <p:nvPr/>
          </p:nvSpPr>
          <p:spPr bwMode="auto">
            <a:xfrm rot="-899594">
              <a:off x="2236" y="14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0674" name="Group 66"/>
          <p:cNvGrpSpPr>
            <a:grpSpLocks/>
          </p:cNvGrpSpPr>
          <p:nvPr/>
        </p:nvGrpSpPr>
        <p:grpSpPr bwMode="auto">
          <a:xfrm>
            <a:off x="1700213" y="1692275"/>
            <a:ext cx="858837" cy="1295400"/>
            <a:chOff x="1071" y="1066"/>
            <a:chExt cx="541" cy="816"/>
          </a:xfrm>
        </p:grpSpPr>
        <p:sp>
          <p:nvSpPr>
            <p:cNvPr id="70746" name="Oval 67"/>
            <p:cNvSpPr>
              <a:spLocks noChangeArrowheads="1"/>
            </p:cNvSpPr>
            <p:nvPr/>
          </p:nvSpPr>
          <p:spPr bwMode="auto">
            <a:xfrm rot="-4661418">
              <a:off x="1094" y="1398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47" name="Oval 68"/>
            <p:cNvSpPr>
              <a:spLocks noChangeArrowheads="1"/>
            </p:cNvSpPr>
            <p:nvPr/>
          </p:nvSpPr>
          <p:spPr bwMode="auto">
            <a:xfrm rot="-4661418">
              <a:off x="1335" y="1461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48" name="Oval 69"/>
            <p:cNvSpPr>
              <a:spLocks noChangeAspect="1" noChangeArrowheads="1"/>
            </p:cNvSpPr>
            <p:nvPr/>
          </p:nvSpPr>
          <p:spPr bwMode="auto">
            <a:xfrm rot="-8065471">
              <a:off x="933" y="1376"/>
              <a:ext cx="816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49" name="Oval 70"/>
            <p:cNvSpPr>
              <a:spLocks noChangeArrowheads="1"/>
            </p:cNvSpPr>
            <p:nvPr/>
          </p:nvSpPr>
          <p:spPr bwMode="auto">
            <a:xfrm rot="-1289740">
              <a:off x="1071" y="1404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0675" name="Group 71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0742" name="Oval 72"/>
            <p:cNvSpPr>
              <a:spLocks noChangeArrowheads="1"/>
            </p:cNvSpPr>
            <p:nvPr/>
          </p:nvSpPr>
          <p:spPr bwMode="auto">
            <a:xfrm rot="-54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43" name="Oval 73"/>
            <p:cNvSpPr>
              <a:spLocks noChangeArrowheads="1"/>
            </p:cNvSpPr>
            <p:nvPr/>
          </p:nvSpPr>
          <p:spPr bwMode="auto">
            <a:xfrm rot="-54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44" name="Oval 7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45" name="Oval 75"/>
            <p:cNvSpPr>
              <a:spLocks noChangeArrowheads="1"/>
            </p:cNvSpPr>
            <p:nvPr/>
          </p:nvSpPr>
          <p:spPr bwMode="auto">
            <a:xfrm rot="-202832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0676" name="Group 76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0738" name="Oval 77"/>
            <p:cNvSpPr>
              <a:spLocks noChangeArrowheads="1"/>
            </p:cNvSpPr>
            <p:nvPr/>
          </p:nvSpPr>
          <p:spPr bwMode="auto">
            <a:xfrm rot="-54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39" name="Oval 78"/>
            <p:cNvSpPr>
              <a:spLocks noChangeArrowheads="1"/>
            </p:cNvSpPr>
            <p:nvPr/>
          </p:nvSpPr>
          <p:spPr bwMode="auto">
            <a:xfrm rot="-54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40" name="Oval 7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41" name="Oval 80"/>
            <p:cNvSpPr>
              <a:spLocks noChangeArrowheads="1"/>
            </p:cNvSpPr>
            <p:nvPr/>
          </p:nvSpPr>
          <p:spPr bwMode="auto">
            <a:xfrm rot="-202832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70677" name="Line 81"/>
          <p:cNvSpPr>
            <a:spLocks noChangeShapeType="1"/>
          </p:cNvSpPr>
          <p:nvPr/>
        </p:nvSpPr>
        <p:spPr bwMode="auto">
          <a:xfrm rot="7111499" flipV="1">
            <a:off x="3621088" y="5651500"/>
            <a:ext cx="3175" cy="5429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78" name="Text Box 82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0679" name="Line 83"/>
          <p:cNvSpPr>
            <a:spLocks noChangeShapeType="1"/>
          </p:cNvSpPr>
          <p:nvPr/>
        </p:nvSpPr>
        <p:spPr bwMode="auto">
          <a:xfrm flipV="1">
            <a:off x="7673975" y="2679700"/>
            <a:ext cx="725488" cy="12446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80" name="Line 84"/>
          <p:cNvSpPr>
            <a:spLocks noChangeShapeType="1"/>
          </p:cNvSpPr>
          <p:nvPr/>
        </p:nvSpPr>
        <p:spPr bwMode="auto">
          <a:xfrm rot="-8434833" flipH="1" flipV="1">
            <a:off x="2424113" y="4284663"/>
            <a:ext cx="1322387" cy="969962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81" name="Line 85"/>
          <p:cNvSpPr>
            <a:spLocks noChangeShapeType="1"/>
          </p:cNvSpPr>
          <p:nvPr/>
        </p:nvSpPr>
        <p:spPr bwMode="auto">
          <a:xfrm flipH="1" flipV="1">
            <a:off x="2717800" y="1466850"/>
            <a:ext cx="333375" cy="127317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82" name="Line 86"/>
          <p:cNvSpPr>
            <a:spLocks noChangeShapeType="1"/>
          </p:cNvSpPr>
          <p:nvPr/>
        </p:nvSpPr>
        <p:spPr bwMode="auto">
          <a:xfrm flipV="1">
            <a:off x="1968500" y="2838450"/>
            <a:ext cx="1146175" cy="59213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83" name="Line 87"/>
          <p:cNvSpPr>
            <a:spLocks noChangeShapeType="1"/>
          </p:cNvSpPr>
          <p:nvPr/>
        </p:nvSpPr>
        <p:spPr bwMode="auto">
          <a:xfrm flipV="1">
            <a:off x="1687513" y="1684338"/>
            <a:ext cx="492125" cy="22606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84" name="Line 88"/>
          <p:cNvSpPr>
            <a:spLocks noChangeShapeType="1"/>
          </p:cNvSpPr>
          <p:nvPr/>
        </p:nvSpPr>
        <p:spPr bwMode="auto">
          <a:xfrm>
            <a:off x="5829300" y="3952875"/>
            <a:ext cx="536575" cy="165735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85" name="Line 89"/>
          <p:cNvSpPr>
            <a:spLocks noChangeShapeType="1"/>
          </p:cNvSpPr>
          <p:nvPr/>
        </p:nvSpPr>
        <p:spPr bwMode="auto">
          <a:xfrm flipH="1" flipV="1">
            <a:off x="4500563" y="3443288"/>
            <a:ext cx="131762" cy="517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86" name="Line 90"/>
          <p:cNvSpPr>
            <a:spLocks noChangeShapeType="1"/>
          </p:cNvSpPr>
          <p:nvPr/>
        </p:nvSpPr>
        <p:spPr bwMode="auto">
          <a:xfrm flipV="1">
            <a:off x="4487863" y="1468438"/>
            <a:ext cx="376237" cy="16510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0687" name="Group 91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0734" name="Oval 92"/>
            <p:cNvSpPr>
              <a:spLocks noChangeArrowheads="1"/>
            </p:cNvSpPr>
            <p:nvPr/>
          </p:nvSpPr>
          <p:spPr bwMode="auto">
            <a:xfrm rot="-54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35" name="Oval 93"/>
            <p:cNvSpPr>
              <a:spLocks noChangeArrowheads="1"/>
            </p:cNvSpPr>
            <p:nvPr/>
          </p:nvSpPr>
          <p:spPr bwMode="auto">
            <a:xfrm rot="-54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36" name="Oval 9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37" name="Oval 95"/>
            <p:cNvSpPr>
              <a:spLocks noChangeArrowheads="1"/>
            </p:cNvSpPr>
            <p:nvPr/>
          </p:nvSpPr>
          <p:spPr bwMode="auto">
            <a:xfrm rot="-202832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70688" name="Text Box 96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0689" name="Text Box 97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0690" name="Text Box 98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0691" name="Text Box 99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0692" name="Text Box 100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0693" name="Text Box 101"/>
          <p:cNvSpPr txBox="1">
            <a:spLocks noChangeArrowheads="1"/>
          </p:cNvSpPr>
          <p:nvPr/>
        </p:nvSpPr>
        <p:spPr bwMode="auto">
          <a:xfrm>
            <a:off x="4656138" y="35226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0694" name="Text Box 102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0695" name="Oval 103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0696" name="Oval 104"/>
          <p:cNvSpPr>
            <a:spLocks noChangeArrowheads="1"/>
          </p:cNvSpPr>
          <p:nvPr/>
        </p:nvSpPr>
        <p:spPr bwMode="auto">
          <a:xfrm rot="-202832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0697" name="Oval 105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0698" name="Oval 106"/>
          <p:cNvSpPr>
            <a:spLocks noChangeArrowheads="1"/>
          </p:cNvSpPr>
          <p:nvPr/>
        </p:nvSpPr>
        <p:spPr bwMode="auto">
          <a:xfrm rot="-202832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0699" name="Oval 107"/>
          <p:cNvSpPr>
            <a:spLocks noChangeArrowheads="1"/>
          </p:cNvSpPr>
          <p:nvPr/>
        </p:nvSpPr>
        <p:spPr bwMode="auto">
          <a:xfrm rot="-54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0700" name="Oval 108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0701" name="Oval 109"/>
          <p:cNvSpPr>
            <a:spLocks noChangeArrowheads="1"/>
          </p:cNvSpPr>
          <p:nvPr/>
        </p:nvSpPr>
        <p:spPr bwMode="auto">
          <a:xfrm rot="-54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0702" name="Oval 110"/>
          <p:cNvSpPr>
            <a:spLocks noChangeArrowheads="1"/>
          </p:cNvSpPr>
          <p:nvPr/>
        </p:nvSpPr>
        <p:spPr bwMode="auto">
          <a:xfrm rot="-2028322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0703" name="Oval 111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0704" name="Oval 112"/>
          <p:cNvSpPr>
            <a:spLocks noChangeArrowheads="1"/>
          </p:cNvSpPr>
          <p:nvPr/>
        </p:nvSpPr>
        <p:spPr bwMode="auto">
          <a:xfrm rot="-202832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0705" name="Oval 113"/>
          <p:cNvSpPr>
            <a:spLocks noChangeArrowheads="1"/>
          </p:cNvSpPr>
          <p:nvPr/>
        </p:nvSpPr>
        <p:spPr bwMode="auto">
          <a:xfrm rot="-775323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0706" name="Oval 114"/>
          <p:cNvSpPr>
            <a:spLocks noChangeArrowheads="1"/>
          </p:cNvSpPr>
          <p:nvPr/>
        </p:nvSpPr>
        <p:spPr bwMode="auto">
          <a:xfrm rot="10442717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0707" name="Oval 115"/>
          <p:cNvSpPr>
            <a:spLocks noChangeArrowheads="1"/>
          </p:cNvSpPr>
          <p:nvPr/>
        </p:nvSpPr>
        <p:spPr bwMode="auto">
          <a:xfrm rot="-495692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0708" name="Oval 116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0709" name="Oval 117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0710" name="Oval 118"/>
          <p:cNvSpPr>
            <a:spLocks noChangeArrowheads="1"/>
          </p:cNvSpPr>
          <p:nvPr/>
        </p:nvSpPr>
        <p:spPr bwMode="auto">
          <a:xfrm rot="-202832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0711" name="Text Box 119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0712" name="Text Box 120"/>
          <p:cNvSpPr txBox="1">
            <a:spLocks noChangeArrowheads="1"/>
          </p:cNvSpPr>
          <p:nvPr/>
        </p:nvSpPr>
        <p:spPr bwMode="auto">
          <a:xfrm>
            <a:off x="3187700" y="551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0713" name="Text Box 121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0714" name="Text Box 122"/>
          <p:cNvSpPr txBox="1">
            <a:spLocks noChangeArrowheads="1"/>
          </p:cNvSpPr>
          <p:nvPr/>
        </p:nvSpPr>
        <p:spPr bwMode="auto">
          <a:xfrm>
            <a:off x="2970213" y="25209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0715" name="Text Box 123"/>
          <p:cNvSpPr txBox="1">
            <a:spLocks noChangeArrowheads="1"/>
          </p:cNvSpPr>
          <p:nvPr/>
        </p:nvSpPr>
        <p:spPr bwMode="auto">
          <a:xfrm>
            <a:off x="4224338" y="31670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0716" name="Text Box 124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0717" name="Text Box 125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70718" name="Group 126"/>
          <p:cNvGrpSpPr>
            <a:grpSpLocks/>
          </p:cNvGrpSpPr>
          <p:nvPr/>
        </p:nvGrpSpPr>
        <p:grpSpPr bwMode="auto">
          <a:xfrm>
            <a:off x="1270000" y="4121150"/>
            <a:ext cx="858838" cy="366713"/>
            <a:chOff x="800" y="2596"/>
            <a:chExt cx="541" cy="231"/>
          </a:xfrm>
        </p:grpSpPr>
        <p:sp>
          <p:nvSpPr>
            <p:cNvPr id="70731" name="Oval 127"/>
            <p:cNvSpPr>
              <a:spLocks noChangeArrowheads="1"/>
            </p:cNvSpPr>
            <p:nvPr/>
          </p:nvSpPr>
          <p:spPr bwMode="auto">
            <a:xfrm rot="-8804052">
              <a:off x="800" y="2634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32" name="Oval 128"/>
            <p:cNvSpPr>
              <a:spLocks noChangeArrowheads="1"/>
            </p:cNvSpPr>
            <p:nvPr/>
          </p:nvSpPr>
          <p:spPr bwMode="auto">
            <a:xfrm rot="-2028322">
              <a:off x="800" y="2634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33" name="Text Box 129"/>
            <p:cNvSpPr txBox="1">
              <a:spLocks noChangeArrowheads="1"/>
            </p:cNvSpPr>
            <p:nvPr/>
          </p:nvSpPr>
          <p:spPr bwMode="auto">
            <a:xfrm>
              <a:off x="966" y="2596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  <p:sp>
        <p:nvSpPr>
          <p:cNvPr id="70719" name="Text Box 130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70720" name="Group 131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0727" name="Oval 132"/>
            <p:cNvSpPr>
              <a:spLocks noChangeArrowheads="1"/>
            </p:cNvSpPr>
            <p:nvPr/>
          </p:nvSpPr>
          <p:spPr bwMode="auto">
            <a:xfrm rot="-54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28" name="Oval 133"/>
            <p:cNvSpPr>
              <a:spLocks noChangeArrowheads="1"/>
            </p:cNvSpPr>
            <p:nvPr/>
          </p:nvSpPr>
          <p:spPr bwMode="auto">
            <a:xfrm rot="-54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29" name="Oval 13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30" name="Oval 135"/>
            <p:cNvSpPr>
              <a:spLocks noChangeArrowheads="1"/>
            </p:cNvSpPr>
            <p:nvPr/>
          </p:nvSpPr>
          <p:spPr bwMode="auto">
            <a:xfrm rot="-202832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70721" name="Text Box 136"/>
          <p:cNvSpPr txBox="1">
            <a:spLocks noChangeArrowheads="1"/>
          </p:cNvSpPr>
          <p:nvPr/>
        </p:nvSpPr>
        <p:spPr bwMode="auto">
          <a:xfrm>
            <a:off x="3081338" y="29083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grpSp>
        <p:nvGrpSpPr>
          <p:cNvPr id="70722" name="Group 137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0723" name="Oval 138"/>
            <p:cNvSpPr>
              <a:spLocks noChangeArrowheads="1"/>
            </p:cNvSpPr>
            <p:nvPr/>
          </p:nvSpPr>
          <p:spPr bwMode="auto">
            <a:xfrm rot="-3730302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24" name="Oval 139"/>
            <p:cNvSpPr>
              <a:spLocks noChangeArrowheads="1"/>
            </p:cNvSpPr>
            <p:nvPr/>
          </p:nvSpPr>
          <p:spPr bwMode="auto">
            <a:xfrm rot="-3730302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25" name="Oval 140"/>
            <p:cNvSpPr>
              <a:spLocks noChangeArrowheads="1"/>
            </p:cNvSpPr>
            <p:nvPr/>
          </p:nvSpPr>
          <p:spPr bwMode="auto">
            <a:xfrm rot="-358623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726" name="Text Box 141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21975" cy="731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07" name="Oval 3"/>
          <p:cNvSpPr>
            <a:spLocks noChangeArrowheads="1"/>
          </p:cNvSpPr>
          <p:nvPr/>
        </p:nvSpPr>
        <p:spPr bwMode="auto">
          <a:xfrm>
            <a:off x="4443413" y="2263775"/>
            <a:ext cx="2003425" cy="2032000"/>
          </a:xfrm>
          <a:prstGeom prst="ellips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76804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/>
              <a:t>beamstop</a:t>
            </a:r>
          </a:p>
        </p:txBody>
      </p:sp>
      <p:grpSp>
        <p:nvGrpSpPr>
          <p:cNvPr id="76806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76828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29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6830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6831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76807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8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9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0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1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76812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chemeClr val="bg1"/>
                </a:solidFill>
              </a:rPr>
              <a:t>Transmitted (98%)</a:t>
            </a:r>
          </a:p>
        </p:txBody>
      </p:sp>
      <p:sp>
        <p:nvSpPr>
          <p:cNvPr id="76813" name="Text Box 17"/>
          <p:cNvSpPr txBox="1">
            <a:spLocks noChangeArrowheads="1"/>
          </p:cNvSpPr>
          <p:nvPr/>
        </p:nvSpPr>
        <p:spPr bwMode="auto">
          <a:xfrm>
            <a:off x="2906713" y="6053138"/>
            <a:ext cx="321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useful/absorbed energy: 7.3%</a:t>
            </a:r>
          </a:p>
        </p:txBody>
      </p:sp>
      <p:sp>
        <p:nvSpPr>
          <p:cNvPr id="76814" name="Text Box 18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76815" name="Text Box 19"/>
          <p:cNvSpPr txBox="1">
            <a:spLocks noChangeArrowheads="1"/>
          </p:cNvSpPr>
          <p:nvPr/>
        </p:nvSpPr>
        <p:spPr bwMode="auto">
          <a:xfrm>
            <a:off x="5772150" y="4541838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Photoelectric (87%)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76816" name="Text Box 20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/>
              <a:t>Protein</a:t>
            </a:r>
          </a:p>
          <a:p>
            <a:pPr algn="ctr" eaLnBrk="1" hangingPunct="1"/>
            <a:r>
              <a:rPr lang="en-US" altLang="en-US" sz="3200" b="1"/>
              <a:t>1A x-rays</a:t>
            </a:r>
          </a:p>
        </p:txBody>
      </p:sp>
      <p:sp>
        <p:nvSpPr>
          <p:cNvPr id="76817" name="Line 21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8" name="Text Box 22"/>
          <p:cNvSpPr txBox="1">
            <a:spLocks noChangeArrowheads="1"/>
          </p:cNvSpPr>
          <p:nvPr/>
        </p:nvSpPr>
        <p:spPr bwMode="auto">
          <a:xfrm>
            <a:off x="4927600" y="5351463"/>
            <a:ext cx="1627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Re-emitted (~0%)</a:t>
            </a:r>
          </a:p>
        </p:txBody>
      </p:sp>
      <p:sp>
        <p:nvSpPr>
          <p:cNvPr id="76819" name="Text Box 23"/>
          <p:cNvSpPr txBox="1">
            <a:spLocks noChangeArrowheads="1"/>
          </p:cNvSpPr>
          <p:nvPr/>
        </p:nvSpPr>
        <p:spPr bwMode="auto">
          <a:xfrm>
            <a:off x="6927850" y="5351463"/>
            <a:ext cx="1533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Absorbed (99%)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76820" name="Text Box 24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76821" name="Text Box 25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Absorbed (~0%)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76822" name="Line 26"/>
          <p:cNvSpPr>
            <a:spLocks noChangeShapeType="1"/>
          </p:cNvSpPr>
          <p:nvPr/>
        </p:nvSpPr>
        <p:spPr bwMode="auto">
          <a:xfrm>
            <a:off x="4570413" y="3887788"/>
            <a:ext cx="1720850" cy="661987"/>
          </a:xfrm>
          <a:prstGeom prst="line">
            <a:avLst/>
          </a:prstGeom>
          <a:noFill/>
          <a:ln w="7620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23" name="Line 27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6824" name="Picture 28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25" name="Line 29"/>
          <p:cNvSpPr>
            <a:spLocks noChangeShapeType="1"/>
          </p:cNvSpPr>
          <p:nvPr/>
        </p:nvSpPr>
        <p:spPr bwMode="auto">
          <a:xfrm flipH="1">
            <a:off x="5592763" y="4818063"/>
            <a:ext cx="833437" cy="554037"/>
          </a:xfrm>
          <a:prstGeom prst="line">
            <a:avLst/>
          </a:prstGeom>
          <a:noFill/>
          <a:ln w="635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26" name="Line 30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27" name="Line 31"/>
          <p:cNvSpPr>
            <a:spLocks noChangeShapeType="1"/>
          </p:cNvSpPr>
          <p:nvPr/>
        </p:nvSpPr>
        <p:spPr bwMode="auto">
          <a:xfrm>
            <a:off x="6577013" y="4840288"/>
            <a:ext cx="806450" cy="5095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7" name="Rectangle 5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9958" name="Text Box 6"/>
          <p:cNvSpPr txBox="1">
            <a:spLocks noChangeArrowheads="1"/>
          </p:cNvSpPr>
          <p:nvPr/>
        </p:nvSpPr>
        <p:spPr bwMode="auto">
          <a:xfrm rot="162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latin typeface="Arial" pitchFamily="34" charset="0"/>
              </a:rPr>
              <a:t>sample</a:t>
            </a:r>
          </a:p>
        </p:txBody>
      </p:sp>
      <p:grpSp>
        <p:nvGrpSpPr>
          <p:cNvPr id="509959" name="Group 7"/>
          <p:cNvGrpSpPr>
            <a:grpSpLocks/>
          </p:cNvGrpSpPr>
          <p:nvPr/>
        </p:nvGrpSpPr>
        <p:grpSpPr bwMode="auto">
          <a:xfrm>
            <a:off x="6554788" y="1181100"/>
            <a:ext cx="455612" cy="5562600"/>
            <a:chOff x="4129" y="744"/>
            <a:chExt cx="287" cy="3504"/>
          </a:xfrm>
        </p:grpSpPr>
        <p:sp>
          <p:nvSpPr>
            <p:cNvPr id="509960" name="Line 8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09961" name="Text Box 9"/>
            <p:cNvSpPr txBox="1">
              <a:spLocks noChangeArrowheads="1"/>
            </p:cNvSpPr>
            <p:nvPr/>
          </p:nvSpPr>
          <p:spPr bwMode="auto">
            <a:xfrm rot="162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rgbClr val="000000"/>
                  </a:solidFill>
                  <a:latin typeface="Arial" pitchFamily="34" charset="0"/>
                </a:rPr>
                <a:t>detector</a:t>
              </a:r>
            </a:p>
          </p:txBody>
        </p:sp>
      </p:grpSp>
      <p:sp>
        <p:nvSpPr>
          <p:cNvPr id="509962" name="Text Box 10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latin typeface="Arial" pitchFamily="34" charset="0"/>
              </a:rPr>
              <a:t>x-ray beam</a:t>
            </a:r>
          </a:p>
        </p:txBody>
      </p:sp>
      <p:grpSp>
        <p:nvGrpSpPr>
          <p:cNvPr id="509963" name="Group 11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-960" y="2136"/>
            <a:chExt cx="3072" cy="192"/>
          </a:xfrm>
        </p:grpSpPr>
        <p:sp>
          <p:nvSpPr>
            <p:cNvPr id="509964" name="Freeform 12"/>
            <p:cNvSpPr>
              <a:spLocks/>
            </p:cNvSpPr>
            <p:nvPr/>
          </p:nvSpPr>
          <p:spPr bwMode="auto">
            <a:xfrm>
              <a:off x="-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09965" name="Freeform 13"/>
            <p:cNvSpPr>
              <a:spLocks/>
            </p:cNvSpPr>
            <p:nvPr/>
          </p:nvSpPr>
          <p:spPr bwMode="auto">
            <a:xfrm>
              <a:off x="-576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09966" name="Freeform 14"/>
            <p:cNvSpPr>
              <a:spLocks/>
            </p:cNvSpPr>
            <p:nvPr/>
          </p:nvSpPr>
          <p:spPr bwMode="auto">
            <a:xfrm>
              <a:off x="-192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09967" name="Freeform 15"/>
            <p:cNvSpPr>
              <a:spLocks/>
            </p:cNvSpPr>
            <p:nvPr/>
          </p:nvSpPr>
          <p:spPr bwMode="auto">
            <a:xfrm>
              <a:off x="192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09968" name="Freeform 16"/>
            <p:cNvSpPr>
              <a:spLocks/>
            </p:cNvSpPr>
            <p:nvPr/>
          </p:nvSpPr>
          <p:spPr bwMode="auto">
            <a:xfrm>
              <a:off x="576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09969" name="Freeform 17"/>
            <p:cNvSpPr>
              <a:spLocks/>
            </p:cNvSpPr>
            <p:nvPr/>
          </p:nvSpPr>
          <p:spPr bwMode="auto">
            <a:xfrm>
              <a:off x="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09970" name="Freeform 18"/>
            <p:cNvSpPr>
              <a:spLocks/>
            </p:cNvSpPr>
            <p:nvPr/>
          </p:nvSpPr>
          <p:spPr bwMode="auto">
            <a:xfrm>
              <a:off x="1344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09971" name="Freeform 19"/>
            <p:cNvSpPr>
              <a:spLocks/>
            </p:cNvSpPr>
            <p:nvPr/>
          </p:nvSpPr>
          <p:spPr bwMode="auto">
            <a:xfrm>
              <a:off x="1728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509972" name="Rectangle 20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509973" name="Oval 21"/>
          <p:cNvSpPr>
            <a:spLocks noChangeArrowheads="1"/>
          </p:cNvSpPr>
          <p:nvPr/>
        </p:nvSpPr>
        <p:spPr bwMode="auto">
          <a:xfrm>
            <a:off x="3324225" y="3502025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9974" name="Oval 22"/>
          <p:cNvSpPr>
            <a:spLocks noChangeArrowheads="1"/>
          </p:cNvSpPr>
          <p:nvPr/>
        </p:nvSpPr>
        <p:spPr bwMode="auto">
          <a:xfrm>
            <a:off x="2892425" y="3121025"/>
            <a:ext cx="914400" cy="914400"/>
          </a:xfrm>
          <a:prstGeom prst="ellips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9975" name="Oval 23"/>
          <p:cNvSpPr>
            <a:spLocks noChangeArrowheads="1"/>
          </p:cNvSpPr>
          <p:nvPr/>
        </p:nvSpPr>
        <p:spPr bwMode="auto">
          <a:xfrm>
            <a:off x="2284413" y="2513013"/>
            <a:ext cx="2130425" cy="2130425"/>
          </a:xfrm>
          <a:prstGeom prst="ellipse">
            <a:avLst/>
          </a:prstGeom>
          <a:noFill/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9976" name="Oval 24"/>
          <p:cNvSpPr>
            <a:spLocks noChangeArrowheads="1"/>
          </p:cNvSpPr>
          <p:nvPr/>
        </p:nvSpPr>
        <p:spPr bwMode="auto">
          <a:xfrm>
            <a:off x="1676400" y="1905000"/>
            <a:ext cx="3344863" cy="3344863"/>
          </a:xfrm>
          <a:prstGeom prst="ellipse">
            <a:avLst/>
          </a:prstGeom>
          <a:noFill/>
          <a:ln w="25400">
            <a:solidFill>
              <a:srgbClr val="CC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509977" name="Group 25"/>
          <p:cNvGrpSpPr>
            <a:grpSpLocks/>
          </p:cNvGrpSpPr>
          <p:nvPr/>
        </p:nvGrpSpPr>
        <p:grpSpPr bwMode="auto">
          <a:xfrm>
            <a:off x="-1524000" y="3060700"/>
            <a:ext cx="6545263" cy="3344863"/>
            <a:chOff x="-960" y="1928"/>
            <a:chExt cx="4123" cy="2107"/>
          </a:xfrm>
        </p:grpSpPr>
        <p:grpSp>
          <p:nvGrpSpPr>
            <p:cNvPr id="509978" name="Group 26"/>
            <p:cNvGrpSpPr>
              <a:grpSpLocks/>
            </p:cNvGrpSpPr>
            <p:nvPr/>
          </p:nvGrpSpPr>
          <p:grpSpPr bwMode="auto">
            <a:xfrm>
              <a:off x="-960" y="2904"/>
              <a:ext cx="3072" cy="192"/>
              <a:chOff x="288" y="3936"/>
              <a:chExt cx="3072" cy="192"/>
            </a:xfrm>
          </p:grpSpPr>
          <p:sp>
            <p:nvSpPr>
              <p:cNvPr id="509979" name="Freeform 27"/>
              <p:cNvSpPr>
                <a:spLocks/>
              </p:cNvSpPr>
              <p:nvPr/>
            </p:nvSpPr>
            <p:spPr bwMode="auto">
              <a:xfrm>
                <a:off x="28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09980" name="Freeform 28"/>
              <p:cNvSpPr>
                <a:spLocks/>
              </p:cNvSpPr>
              <p:nvPr/>
            </p:nvSpPr>
            <p:spPr bwMode="auto">
              <a:xfrm>
                <a:off x="67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09981" name="Freeform 29"/>
              <p:cNvSpPr>
                <a:spLocks/>
              </p:cNvSpPr>
              <p:nvPr/>
            </p:nvSpPr>
            <p:spPr bwMode="auto">
              <a:xfrm>
                <a:off x="105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09982" name="Freeform 30"/>
              <p:cNvSpPr>
                <a:spLocks/>
              </p:cNvSpPr>
              <p:nvPr/>
            </p:nvSpPr>
            <p:spPr bwMode="auto">
              <a:xfrm>
                <a:off x="1440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09983" name="Freeform 31"/>
              <p:cNvSpPr>
                <a:spLocks/>
              </p:cNvSpPr>
              <p:nvPr/>
            </p:nvSpPr>
            <p:spPr bwMode="auto">
              <a:xfrm>
                <a:off x="1824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09984" name="Freeform 32"/>
              <p:cNvSpPr>
                <a:spLocks/>
              </p:cNvSpPr>
              <p:nvPr/>
            </p:nvSpPr>
            <p:spPr bwMode="auto">
              <a:xfrm>
                <a:off x="220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09985" name="Freeform 33"/>
              <p:cNvSpPr>
                <a:spLocks/>
              </p:cNvSpPr>
              <p:nvPr/>
            </p:nvSpPr>
            <p:spPr bwMode="auto">
              <a:xfrm>
                <a:off x="259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09986" name="Freeform 34"/>
              <p:cNvSpPr>
                <a:spLocks/>
              </p:cNvSpPr>
              <p:nvPr/>
            </p:nvSpPr>
            <p:spPr bwMode="auto">
              <a:xfrm>
                <a:off x="297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509987" name="Oval 35"/>
            <p:cNvSpPr>
              <a:spLocks noChangeArrowheads="1"/>
            </p:cNvSpPr>
            <p:nvPr/>
          </p:nvSpPr>
          <p:spPr bwMode="auto">
            <a:xfrm>
              <a:off x="2064" y="2928"/>
              <a:ext cx="96" cy="9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grpSp>
          <p:nvGrpSpPr>
            <p:cNvPr id="509988" name="Group 36"/>
            <p:cNvGrpSpPr>
              <a:grpSpLocks/>
            </p:cNvGrpSpPr>
            <p:nvPr/>
          </p:nvGrpSpPr>
          <p:grpSpPr bwMode="auto">
            <a:xfrm>
              <a:off x="1056" y="1928"/>
              <a:ext cx="2107" cy="2107"/>
              <a:chOff x="1056" y="1200"/>
              <a:chExt cx="2107" cy="2107"/>
            </a:xfrm>
          </p:grpSpPr>
          <p:sp>
            <p:nvSpPr>
              <p:cNvPr id="509989" name="Oval 37"/>
              <p:cNvSpPr>
                <a:spLocks noChangeArrowheads="1"/>
              </p:cNvSpPr>
              <p:nvPr/>
            </p:nvSpPr>
            <p:spPr bwMode="auto">
              <a:xfrm>
                <a:off x="1822" y="1966"/>
                <a:ext cx="576" cy="576"/>
              </a:xfrm>
              <a:prstGeom prst="ellips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09990" name="Oval 38"/>
              <p:cNvSpPr>
                <a:spLocks noChangeArrowheads="1"/>
              </p:cNvSpPr>
              <p:nvPr/>
            </p:nvSpPr>
            <p:spPr bwMode="auto">
              <a:xfrm>
                <a:off x="1439" y="1583"/>
                <a:ext cx="1342" cy="1342"/>
              </a:xfrm>
              <a:prstGeom prst="ellipse">
                <a:avLst/>
              </a:prstGeom>
              <a:noFill/>
              <a:ln w="25400">
                <a:solidFill>
                  <a:srgbClr val="66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09991" name="Oval 39"/>
              <p:cNvSpPr>
                <a:spLocks noChangeArrowheads="1"/>
              </p:cNvSpPr>
              <p:nvPr/>
            </p:nvSpPr>
            <p:spPr bwMode="auto">
              <a:xfrm>
                <a:off x="1056" y="1200"/>
                <a:ext cx="2107" cy="2107"/>
              </a:xfrm>
              <a:prstGeom prst="ellipse">
                <a:avLst/>
              </a:prstGeom>
              <a:noFill/>
              <a:ln w="25400">
                <a:solidFill>
                  <a:srgbClr val="CCFF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75802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9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40741E-7 C 3.05556E-6 -0.02523 3.05556E-6 -0.04931 -0.00018 -0.04931 C -0.00035 -0.04931 -0.00035 -0.02523 -0.00052 7.40741E-7 C -0.00052 0.02801 -0.00052 0.05602 -0.00087 0.05602 C -0.00104 0.05602 -0.00104 0.02801 -0.00104 7.40741E-7 C -0.00104 -0.02523 -0.00122 -0.04931 -0.00139 -0.04931 C -0.00157 -0.04931 -0.00157 -0.02523 -0.00174 7.40741E-7 C -0.00174 0.02801 -0.00174 0.05602 -0.00191 0.05602 C -0.00209 0.05602 -0.00226 7.40741E-7 -0.00226 0.00023 C -0.00226 -0.02523 -0.00243 -0.04931 -0.00261 -0.04931 C -0.00278 -0.04931 -0.00278 -0.02523 -0.00278 7.40741E-7 C -0.00295 0.02801 -0.00295 0.05602 -0.00313 0.05602 C -0.0033 0.05602 -0.0033 0.02801 -0.00348 7.40741E-7 C -0.00348 -0.02523 -0.00348 -0.04931 -0.00365 -0.04931 C -0.00382 -0.04931 -0.004 -0.02523 -0.004 7.40741E-7 C -0.004 0.02801 -0.00417 0.05602 -0.00434 0.05602 C -0.00452 0.05602 -0.00452 0.02801 -0.00469 7.40741E-7 " pathEditMode="relative" rAng="0" ptsTypes="fffffffffffffffff">
                                      <p:cBhvr>
                                        <p:cTn id="11" dur="2000" fill="hold"/>
                                        <p:tgtEl>
                                          <p:spTgt spid="5099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973" grpId="0" animBg="1"/>
      <p:bldP spid="509974" grpId="0" animBg="1"/>
      <p:bldP spid="509975" grpId="0" animBg="1"/>
      <p:bldP spid="50997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AutoShape 2"/>
          <p:cNvSpPr>
            <a:spLocks noChangeArrowheads="1"/>
          </p:cNvSpPr>
          <p:nvPr/>
        </p:nvSpPr>
        <p:spPr bwMode="auto">
          <a:xfrm>
            <a:off x="304800" y="6248400"/>
            <a:ext cx="1905000" cy="304800"/>
          </a:xfrm>
          <a:prstGeom prst="parallelogram">
            <a:avLst>
              <a:gd name="adj" fmla="val 15625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94563" name="Group 3"/>
          <p:cNvGrpSpPr>
            <a:grpSpLocks/>
          </p:cNvGrpSpPr>
          <p:nvPr/>
        </p:nvGrpSpPr>
        <p:grpSpPr bwMode="auto">
          <a:xfrm>
            <a:off x="1066800" y="228600"/>
            <a:ext cx="7847013" cy="6399213"/>
            <a:chOff x="672" y="144"/>
            <a:chExt cx="4943" cy="4031"/>
          </a:xfrm>
        </p:grpSpPr>
        <p:pic>
          <p:nvPicPr>
            <p:cNvPr id="78915" name="Picture 4" descr="wb_0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44"/>
              <a:ext cx="4031" cy="40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8916" name="Group 5"/>
            <p:cNvGrpSpPr>
              <a:grpSpLocks/>
            </p:cNvGrpSpPr>
            <p:nvPr/>
          </p:nvGrpSpPr>
          <p:grpSpPr bwMode="auto">
            <a:xfrm>
              <a:off x="672" y="3936"/>
              <a:ext cx="278" cy="86"/>
              <a:chOff x="672" y="3994"/>
              <a:chExt cx="278" cy="86"/>
            </a:xfrm>
          </p:grpSpPr>
          <p:sp>
            <p:nvSpPr>
              <p:cNvPr id="78917" name="AutoShape 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918" name="AutoShape 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78852" name="Freeform 8"/>
          <p:cNvSpPr>
            <a:spLocks/>
          </p:cNvSpPr>
          <p:nvPr/>
        </p:nvSpPr>
        <p:spPr bwMode="auto">
          <a:xfrm>
            <a:off x="1828800" y="6477000"/>
            <a:ext cx="609600" cy="330200"/>
          </a:xfrm>
          <a:custGeom>
            <a:avLst/>
            <a:gdLst>
              <a:gd name="T0" fmla="*/ 0 w 384"/>
              <a:gd name="T1" fmla="*/ 152400 h 208"/>
              <a:gd name="T2" fmla="*/ 304800 w 384"/>
              <a:gd name="T3" fmla="*/ 304800 h 208"/>
              <a:gd name="T4" fmla="*/ 609600 w 384"/>
              <a:gd name="T5" fmla="*/ 0 h 2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208">
                <a:moveTo>
                  <a:pt x="0" y="96"/>
                </a:moveTo>
                <a:cubicBezTo>
                  <a:pt x="64" y="152"/>
                  <a:pt x="128" y="208"/>
                  <a:pt x="192" y="192"/>
                </a:cubicBezTo>
                <a:cubicBezTo>
                  <a:pt x="256" y="176"/>
                  <a:pt x="320" y="88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4569" name="Group 9"/>
          <p:cNvGrpSpPr>
            <a:grpSpLocks/>
          </p:cNvGrpSpPr>
          <p:nvPr/>
        </p:nvGrpSpPr>
        <p:grpSpPr bwMode="auto">
          <a:xfrm>
            <a:off x="1066800" y="228600"/>
            <a:ext cx="7845425" cy="6399213"/>
            <a:chOff x="672" y="143"/>
            <a:chExt cx="4942" cy="4031"/>
          </a:xfrm>
        </p:grpSpPr>
        <p:grpSp>
          <p:nvGrpSpPr>
            <p:cNvPr id="78911" name="Group 10"/>
            <p:cNvGrpSpPr>
              <a:grpSpLocks/>
            </p:cNvGrpSpPr>
            <p:nvPr/>
          </p:nvGrpSpPr>
          <p:grpSpPr bwMode="auto">
            <a:xfrm>
              <a:off x="672" y="3888"/>
              <a:ext cx="278" cy="86"/>
              <a:chOff x="672" y="3994"/>
              <a:chExt cx="278" cy="86"/>
            </a:xfrm>
          </p:grpSpPr>
          <p:sp>
            <p:nvSpPr>
              <p:cNvPr id="78913" name="AutoShape 1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914" name="AutoShape 1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pic>
          <p:nvPicPr>
            <p:cNvPr id="78912" name="Picture 13" descr="wb_00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74" name="Group 14"/>
          <p:cNvGrpSpPr>
            <a:grpSpLocks/>
          </p:cNvGrpSpPr>
          <p:nvPr/>
        </p:nvGrpSpPr>
        <p:grpSpPr bwMode="auto">
          <a:xfrm>
            <a:off x="1066800" y="228600"/>
            <a:ext cx="7845425" cy="6399213"/>
            <a:chOff x="672" y="143"/>
            <a:chExt cx="4942" cy="4031"/>
          </a:xfrm>
        </p:grpSpPr>
        <p:pic>
          <p:nvPicPr>
            <p:cNvPr id="78907" name="Picture 15" descr="wb_00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8908" name="Group 16"/>
            <p:cNvGrpSpPr>
              <a:grpSpLocks/>
            </p:cNvGrpSpPr>
            <p:nvPr/>
          </p:nvGrpSpPr>
          <p:grpSpPr bwMode="auto">
            <a:xfrm>
              <a:off x="672" y="3840"/>
              <a:ext cx="278" cy="86"/>
              <a:chOff x="672" y="3994"/>
              <a:chExt cx="278" cy="86"/>
            </a:xfrm>
          </p:grpSpPr>
          <p:sp>
            <p:nvSpPr>
              <p:cNvPr id="78909" name="AutoShape 17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910" name="AutoShape 18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194579" name="Group 1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903" name="Group 20"/>
            <p:cNvGrpSpPr>
              <a:grpSpLocks/>
            </p:cNvGrpSpPr>
            <p:nvPr/>
          </p:nvGrpSpPr>
          <p:grpSpPr bwMode="auto">
            <a:xfrm>
              <a:off x="672" y="3744"/>
              <a:ext cx="278" cy="86"/>
              <a:chOff x="672" y="3994"/>
              <a:chExt cx="278" cy="86"/>
            </a:xfrm>
          </p:grpSpPr>
          <p:sp>
            <p:nvSpPr>
              <p:cNvPr id="78905" name="AutoShape 2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906" name="AutoShape 2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pic>
          <p:nvPicPr>
            <p:cNvPr id="78904" name="Picture 23" descr="wb_00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84" name="Group 2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99" name="Group 25"/>
            <p:cNvGrpSpPr>
              <a:grpSpLocks/>
            </p:cNvGrpSpPr>
            <p:nvPr/>
          </p:nvGrpSpPr>
          <p:grpSpPr bwMode="auto">
            <a:xfrm>
              <a:off x="672" y="3600"/>
              <a:ext cx="278" cy="86"/>
              <a:chOff x="672" y="3994"/>
              <a:chExt cx="278" cy="86"/>
            </a:xfrm>
          </p:grpSpPr>
          <p:sp>
            <p:nvSpPr>
              <p:cNvPr id="78901" name="AutoShape 2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902" name="AutoShape 2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pic>
          <p:nvPicPr>
            <p:cNvPr id="78900" name="Picture 28" descr="wb_00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89" name="Group 2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95" name="Group 30"/>
            <p:cNvGrpSpPr>
              <a:grpSpLocks/>
            </p:cNvGrpSpPr>
            <p:nvPr/>
          </p:nvGrpSpPr>
          <p:grpSpPr bwMode="auto">
            <a:xfrm>
              <a:off x="672" y="3360"/>
              <a:ext cx="278" cy="86"/>
              <a:chOff x="672" y="3994"/>
              <a:chExt cx="278" cy="86"/>
            </a:xfrm>
          </p:grpSpPr>
          <p:sp>
            <p:nvSpPr>
              <p:cNvPr id="78897" name="AutoShape 3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898" name="AutoShape 3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pic>
          <p:nvPicPr>
            <p:cNvPr id="78896" name="Picture 33" descr="wb_0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94" name="Group 3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91" name="Group 35"/>
            <p:cNvGrpSpPr>
              <a:grpSpLocks/>
            </p:cNvGrpSpPr>
            <p:nvPr/>
          </p:nvGrpSpPr>
          <p:grpSpPr bwMode="auto">
            <a:xfrm>
              <a:off x="672" y="3034"/>
              <a:ext cx="278" cy="86"/>
              <a:chOff x="672" y="3994"/>
              <a:chExt cx="278" cy="86"/>
            </a:xfrm>
          </p:grpSpPr>
          <p:sp>
            <p:nvSpPr>
              <p:cNvPr id="78893" name="AutoShape 3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894" name="AutoShape 3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pic>
          <p:nvPicPr>
            <p:cNvPr id="78892" name="Picture 38" descr="wb_0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99" name="Group 3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87" name="Group 40"/>
            <p:cNvGrpSpPr>
              <a:grpSpLocks/>
            </p:cNvGrpSpPr>
            <p:nvPr/>
          </p:nvGrpSpPr>
          <p:grpSpPr bwMode="auto">
            <a:xfrm>
              <a:off x="672" y="2544"/>
              <a:ext cx="278" cy="86"/>
              <a:chOff x="672" y="3994"/>
              <a:chExt cx="278" cy="86"/>
            </a:xfrm>
          </p:grpSpPr>
          <p:sp>
            <p:nvSpPr>
              <p:cNvPr id="78889" name="AutoShape 4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890" name="AutoShape 4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pic>
          <p:nvPicPr>
            <p:cNvPr id="78888" name="Picture 43" descr="wb_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04" name="Group 4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83" name="Group 45"/>
            <p:cNvGrpSpPr>
              <a:grpSpLocks/>
            </p:cNvGrpSpPr>
            <p:nvPr/>
          </p:nvGrpSpPr>
          <p:grpSpPr bwMode="auto">
            <a:xfrm>
              <a:off x="672" y="1872"/>
              <a:ext cx="278" cy="86"/>
              <a:chOff x="672" y="3994"/>
              <a:chExt cx="278" cy="86"/>
            </a:xfrm>
          </p:grpSpPr>
          <p:sp>
            <p:nvSpPr>
              <p:cNvPr id="78885" name="AutoShape 4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886" name="AutoShape 4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pic>
          <p:nvPicPr>
            <p:cNvPr id="78884" name="Picture 48" descr="wb_01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09" name="Group 4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79" name="Group 50"/>
            <p:cNvGrpSpPr>
              <a:grpSpLocks/>
            </p:cNvGrpSpPr>
            <p:nvPr/>
          </p:nvGrpSpPr>
          <p:grpSpPr bwMode="auto">
            <a:xfrm>
              <a:off x="672" y="912"/>
              <a:ext cx="278" cy="86"/>
              <a:chOff x="672" y="3994"/>
              <a:chExt cx="278" cy="86"/>
            </a:xfrm>
          </p:grpSpPr>
          <p:sp>
            <p:nvSpPr>
              <p:cNvPr id="78881" name="AutoShape 5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882" name="AutoShape 5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pic>
          <p:nvPicPr>
            <p:cNvPr id="78880" name="Picture 53" descr="wb_019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14" name="Picture 54" descr="wb_0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5" name="Picture 55" descr="wb_0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6" name="Picture 56" descr="wb_02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7" name="Picture 57" descr="wb_0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8" name="Picture 58" descr="wb_02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9" name="Picture 59" descr="wb_03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0" name="Picture 60" descr="wb_03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1" name="Picture 61" descr="wb_03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2" name="Picture 62" descr="wb_03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3" name="Picture 63" descr="wb_03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4" name="Picture 64" descr="wb_04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5" name="Picture 65" descr="wb_04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6" name="Picture 66" descr="wb_045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7" name="Picture 67" descr="wb_047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8" name="Picture 68" descr="wb_049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9" name="Picture 69" descr="wb_05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78" name="Rectangle 70"/>
          <p:cNvSpPr>
            <a:spLocks noChangeArrowheads="1"/>
          </p:cNvSpPr>
          <p:nvPr/>
        </p:nvSpPr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tx2"/>
                </a:solidFill>
              </a:rPr>
              <a:t>scattering from a lattice</a:t>
            </a: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colored by phase</a:t>
            </a: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sample</a:t>
            </a: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detector</a:t>
            </a:r>
          </a:p>
        </p:txBody>
      </p:sp>
      <p:pic>
        <p:nvPicPr>
          <p:cNvPr id="91142" name="Picture 6" descr="phaseframe_0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phasefr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3" name="Picture 3" descr="phaseframe_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tx2"/>
                </a:solidFill>
              </a:rPr>
              <a:t>scattering from a crystal structure</a:t>
            </a:r>
          </a:p>
        </p:txBody>
      </p: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colored by phase</a:t>
            </a:r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sample</a:t>
            </a:r>
          </a:p>
        </p:txBody>
      </p:sp>
      <p:sp>
        <p:nvSpPr>
          <p:cNvPr id="92167" name="Text Box 7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detector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87960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The “success rate” </a:t>
            </a:r>
            <a:br>
              <a:rPr lang="en-US" altLang="en-US" smtClean="0"/>
            </a:br>
            <a:r>
              <a:rPr lang="en-US" altLang="en-US" smtClean="0"/>
              <a:t>of structure determination</a:t>
            </a:r>
          </a:p>
        </p:txBody>
      </p:sp>
      <p:sp>
        <p:nvSpPr>
          <p:cNvPr id="1327107" name="Text Box 3"/>
          <p:cNvSpPr txBox="1">
            <a:spLocks noChangeArrowheads="1"/>
          </p:cNvSpPr>
          <p:nvPr/>
        </p:nvSpPr>
        <p:spPr bwMode="auto">
          <a:xfrm>
            <a:off x="1346200" y="2095500"/>
            <a:ext cx="6426200" cy="421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en-US" altLang="en-US" sz="3600" dirty="0">
                <a:solidFill>
                  <a:srgbClr val="C80000"/>
                </a:solidFill>
              </a:rPr>
              <a:t>100 s/dataset  </a:t>
            </a: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en-US" altLang="en-US" sz="3600" dirty="0">
                <a:solidFill>
                  <a:srgbClr val="C8A000"/>
                </a:solidFill>
              </a:rPr>
              <a:t>200 days/year</a:t>
            </a: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en-US" altLang="en-US" sz="3600" dirty="0">
                <a:solidFill>
                  <a:srgbClr val="990099"/>
                </a:solidFill>
              </a:rPr>
              <a:t>~150 </a:t>
            </a:r>
            <a:r>
              <a:rPr lang="en-US" altLang="en-US" sz="3600" dirty="0" err="1">
                <a:solidFill>
                  <a:srgbClr val="990099"/>
                </a:solidFill>
              </a:rPr>
              <a:t>beamlines</a:t>
            </a:r>
            <a:endParaRPr lang="en-US" altLang="en-US" sz="3600" dirty="0">
              <a:solidFill>
                <a:srgbClr val="990099"/>
              </a:solidFill>
            </a:endParaRPr>
          </a:p>
          <a:p>
            <a:pPr algn="ctr" eaLnBrk="1" hangingPunct="1">
              <a:spcBef>
                <a:spcPct val="30000"/>
              </a:spcBef>
              <a:buFontTx/>
              <a:buNone/>
            </a:pPr>
            <a:endParaRPr lang="en-US" altLang="en-US" sz="3600" dirty="0">
              <a:solidFill>
                <a:srgbClr val="990099"/>
              </a:solidFill>
            </a:endParaRP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en-US" altLang="en-US" sz="3600" dirty="0">
                <a:solidFill>
                  <a:srgbClr val="009600"/>
                </a:solidFill>
              </a:rPr>
              <a:t>~26,000,000 datasets/year</a:t>
            </a: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en-US" altLang="en-US" sz="3600" dirty="0" smtClean="0">
                <a:solidFill>
                  <a:srgbClr val="C80000"/>
                </a:solidFill>
              </a:rPr>
              <a:t>9640</a:t>
            </a:r>
            <a:r>
              <a:rPr lang="en-US" altLang="en-US" sz="3600" dirty="0" smtClean="0">
                <a:solidFill>
                  <a:srgbClr val="009600"/>
                </a:solidFill>
              </a:rPr>
              <a:t> </a:t>
            </a:r>
            <a:r>
              <a:rPr lang="en-US" altLang="en-US" sz="3600" dirty="0">
                <a:solidFill>
                  <a:srgbClr val="009600"/>
                </a:solidFill>
              </a:rPr>
              <a:t>PDBs in </a:t>
            </a:r>
            <a:r>
              <a:rPr lang="en-US" altLang="en-US" sz="3600" dirty="0" smtClean="0">
                <a:solidFill>
                  <a:srgbClr val="A0A000"/>
                </a:solidFill>
              </a:rPr>
              <a:t>2014</a:t>
            </a:r>
            <a:endParaRPr lang="en-US" altLang="en-US" sz="3600" dirty="0">
              <a:solidFill>
                <a:srgbClr val="A0A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979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Resolution</a:t>
            </a:r>
          </a:p>
        </p:txBody>
      </p:sp>
      <p:pic>
        <p:nvPicPr>
          <p:cNvPr id="57348" name="resolution.mpeg">
            <a:hlinkClick r:id="" action="ppaction://media"/>
          </p:cNvPr>
          <p:cNvPicPr>
            <a:picLocks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813" y="1143000"/>
            <a:ext cx="7313612" cy="5484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2100" name="Text Box 6"/>
          <p:cNvSpPr txBox="1">
            <a:spLocks noChangeArrowheads="1"/>
          </p:cNvSpPr>
          <p:nvPr/>
        </p:nvSpPr>
        <p:spPr bwMode="auto">
          <a:xfrm>
            <a:off x="827088" y="6596063"/>
            <a:ext cx="60340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bg1"/>
                </a:solidFill>
                <a:latin typeface="Courier New" pitchFamily="49" charset="0"/>
              </a:rPr>
              <a:t>http://bl831.als.lbl.gov/~jamesh/movies/resolution.mpeg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7" fill="hold"/>
                                        <p:tgtEl>
                                          <p:spTgt spid="573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734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7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73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8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Resolution: low-angle cutoff</a:t>
            </a:r>
          </a:p>
        </p:txBody>
      </p:sp>
      <p:pic>
        <p:nvPicPr>
          <p:cNvPr id="64520" name="lo_cut.mpeg">
            <a:hlinkClick r:id="" action="ppaction://media"/>
          </p:cNvPr>
          <p:cNvPicPr>
            <a:picLocks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24" name="Text Box 10"/>
          <p:cNvSpPr txBox="1">
            <a:spLocks noChangeArrowheads="1"/>
          </p:cNvSpPr>
          <p:nvPr/>
        </p:nvSpPr>
        <p:spPr bwMode="auto">
          <a:xfrm>
            <a:off x="827088" y="6596063"/>
            <a:ext cx="5608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bg1"/>
                </a:solidFill>
                <a:latin typeface="Courier New" pitchFamily="49" charset="0"/>
              </a:rPr>
              <a:t>http://bl831.als.lbl.gov/~jamesh/movies/lo_cut.mpeg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4" fill="hold"/>
                                        <p:tgtEl>
                                          <p:spTgt spid="645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45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45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45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520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R-factor</a:t>
            </a:r>
          </a:p>
        </p:txBody>
      </p:sp>
      <p:pic>
        <p:nvPicPr>
          <p:cNvPr id="61445" name="rfactor.mpeg">
            <a:hlinkClick r:id="" action="ppaction://media"/>
          </p:cNvPr>
          <p:cNvPicPr>
            <a:picLocks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4148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71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bg1"/>
                </a:solidFill>
                <a:latin typeface="Courier New" pitchFamily="49" charset="0"/>
              </a:rPr>
              <a:t>http://bl831.als.lbl.gov/~jamesh/movies/rfactor.mpeg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00" fill="hold"/>
                                        <p:tgtEl>
                                          <p:spTgt spid="614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144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14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4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Figure of Merit</a:t>
            </a:r>
          </a:p>
        </p:txBody>
      </p:sp>
      <p:pic>
        <p:nvPicPr>
          <p:cNvPr id="60421" name="dephase.mpeg">
            <a:hlinkClick r:id="" action="ppaction://media"/>
          </p:cNvPr>
          <p:cNvPicPr>
            <a:picLocks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5172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71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bg1"/>
                </a:solidFill>
                <a:latin typeface="Courier New" pitchFamily="49" charset="0"/>
              </a:rPr>
              <a:t>http://bl831.als.lbl.gov/~jamesh/movies/dephase.mpeg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7" fill="hold"/>
                                        <p:tgtEl>
                                          <p:spTgt spid="604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04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04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04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21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Overloads</a:t>
            </a:r>
          </a:p>
        </p:txBody>
      </p:sp>
      <p:pic>
        <p:nvPicPr>
          <p:cNvPr id="62469" name="overload.mpeg">
            <a:hlinkClick r:id="" action="ppaction://media"/>
          </p:cNvPr>
          <p:cNvPicPr>
            <a:picLocks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6196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927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bg1"/>
                </a:solidFill>
                <a:latin typeface="Courier New" pitchFamily="49" charset="0"/>
              </a:rPr>
              <a:t>http://bl831.als.lbl.gov/~jamesh/movies/overloads.mpeg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0" fill="hold"/>
                                        <p:tgtEl>
                                          <p:spTgt spid="624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246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24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24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69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Completeness: missing wedge</a:t>
            </a:r>
          </a:p>
        </p:txBody>
      </p:sp>
      <p:pic>
        <p:nvPicPr>
          <p:cNvPr id="63493" name="osc.mpeg">
            <a:hlinkClick r:id="" action="ppaction://media"/>
          </p:cNvPr>
          <p:cNvPicPr>
            <a:picLocks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7220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289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bg1"/>
                </a:solidFill>
                <a:latin typeface="Courier New" pitchFamily="49" charset="0"/>
              </a:rPr>
              <a:t>http://bl831.als.lbl.gov/~jamesh/movies/osc.mpeg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4" fill="hold"/>
                                        <p:tgtEl>
                                          <p:spTgt spid="634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349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3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34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9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Completeness: random deletion</a:t>
            </a:r>
          </a:p>
        </p:txBody>
      </p:sp>
      <p:pic>
        <p:nvPicPr>
          <p:cNvPr id="192517" name="completeness.mpeg">
            <a:hlinkClick r:id="" action="ppaction://media"/>
          </p:cNvPr>
          <p:cNvPicPr>
            <a:picLocks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8244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62468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bg1"/>
                </a:solidFill>
                <a:latin typeface="Courier New" pitchFamily="49" charset="0"/>
              </a:rPr>
              <a:t>http://bl831.als.lbl.gov/~jamesh/movies/completeness.mpeg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7" fill="hold"/>
                                        <p:tgtEl>
                                          <p:spTgt spid="1925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25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25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25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517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27163"/>
          </a:xfrm>
        </p:spPr>
        <p:txBody>
          <a:bodyPr/>
          <a:lstStyle/>
          <a:p>
            <a:pPr eaLnBrk="1" hangingPunct="1"/>
            <a:r>
              <a:rPr lang="en-US" altLang="en-US" sz="6000" dirty="0" smtClean="0"/>
              <a:t>At the </a:t>
            </a:r>
            <a:r>
              <a:rPr lang="en-US" altLang="en-US" sz="6000" dirty="0" err="1" smtClean="0"/>
              <a:t>beamline</a:t>
            </a:r>
            <a:r>
              <a:rPr lang="en-US" altLang="en-US" sz="6000" dirty="0" smtClean="0"/>
              <a:t>…</a:t>
            </a:r>
          </a:p>
        </p:txBody>
      </p:sp>
      <p:sp>
        <p:nvSpPr>
          <p:cNvPr id="2290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976813"/>
          </a:xfrm>
        </p:spPr>
        <p:txBody>
          <a:bodyPr/>
          <a:lstStyle/>
          <a:p>
            <a:r>
              <a:rPr lang="en-US" altLang="en-US" sz="4000" dirty="0" smtClean="0"/>
              <a:t>Resolution</a:t>
            </a:r>
          </a:p>
          <a:p>
            <a:pPr lvl="1" eaLnBrk="1" hangingPunct="1">
              <a:buFontTx/>
              <a:buNone/>
            </a:pPr>
            <a:r>
              <a:rPr lang="en-US" altLang="en-US" sz="3600" dirty="0">
                <a:solidFill>
                  <a:srgbClr val="EA0000"/>
                </a:solidFill>
              </a:rPr>
              <a:t>p</a:t>
            </a:r>
            <a:r>
              <a:rPr lang="en-US" altLang="en-US" sz="3600" dirty="0" smtClean="0">
                <a:solidFill>
                  <a:srgbClr val="EA0000"/>
                </a:solidFill>
              </a:rPr>
              <a:t>roblem: background</a:t>
            </a:r>
          </a:p>
          <a:p>
            <a:pPr lvl="1" eaLnBrk="1" hangingPunct="1">
              <a:buFontTx/>
              <a:buNone/>
            </a:pPr>
            <a:r>
              <a:rPr lang="en-US" altLang="en-US" sz="3600" dirty="0" smtClean="0">
                <a:solidFill>
                  <a:srgbClr val="008000"/>
                </a:solidFill>
              </a:rPr>
              <a:t>solution: </a:t>
            </a:r>
            <a:r>
              <a:rPr lang="en-US" altLang="en-US" sz="3200" dirty="0" smtClean="0">
                <a:solidFill>
                  <a:srgbClr val="008000"/>
                </a:solidFill>
              </a:rPr>
              <a:t>use as few pixels as possible</a:t>
            </a:r>
          </a:p>
          <a:p>
            <a:pPr eaLnBrk="1" hangingPunct="1"/>
            <a:r>
              <a:rPr lang="en-US" altLang="en-US" sz="4000" dirty="0" smtClean="0"/>
              <a:t>Phases</a:t>
            </a:r>
          </a:p>
          <a:p>
            <a:pPr lvl="1" eaLnBrk="1" hangingPunct="1">
              <a:buFontTx/>
              <a:buNone/>
            </a:pPr>
            <a:r>
              <a:rPr lang="en-US" altLang="en-US" sz="3600" dirty="0" smtClean="0">
                <a:solidFill>
                  <a:srgbClr val="EA0000"/>
                </a:solidFill>
              </a:rPr>
              <a:t>problem: fractional errors</a:t>
            </a:r>
          </a:p>
          <a:p>
            <a:pPr lvl="1" eaLnBrk="1" hangingPunct="1">
              <a:buFontTx/>
              <a:buNone/>
            </a:pPr>
            <a:r>
              <a:rPr lang="en-US" altLang="en-US" sz="3600" dirty="0" smtClean="0">
                <a:solidFill>
                  <a:srgbClr val="008000"/>
                </a:solidFill>
              </a:rPr>
              <a:t>solution: </a:t>
            </a:r>
            <a:r>
              <a:rPr lang="en-US" altLang="en-US" sz="3200" dirty="0" smtClean="0">
                <a:solidFill>
                  <a:srgbClr val="008000"/>
                </a:solidFill>
              </a:rPr>
              <a:t>use as many pixels as possible</a:t>
            </a:r>
          </a:p>
          <a:p>
            <a:pPr lvl="1" eaLnBrk="1" hangingPunct="1">
              <a:buFontTx/>
              <a:buNone/>
            </a:pPr>
            <a:endParaRPr lang="en-US" altLang="en-US" sz="3200" dirty="0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90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634" name="Group 2"/>
          <p:cNvGrpSpPr>
            <a:grpSpLocks/>
          </p:cNvGrpSpPr>
          <p:nvPr/>
        </p:nvGrpSpPr>
        <p:grpSpPr bwMode="auto">
          <a:xfrm>
            <a:off x="5548313" y="2247900"/>
            <a:ext cx="2847975" cy="2832100"/>
            <a:chOff x="3494" y="1415"/>
            <a:chExt cx="1794" cy="1784"/>
          </a:xfrm>
        </p:grpSpPr>
        <p:sp>
          <p:nvSpPr>
            <p:cNvPr id="197645" name="Rectangle 3"/>
            <p:cNvSpPr>
              <a:spLocks noChangeArrowheads="1"/>
            </p:cNvSpPr>
            <p:nvPr/>
          </p:nvSpPr>
          <p:spPr bwMode="auto">
            <a:xfrm>
              <a:off x="3494" y="1415"/>
              <a:ext cx="1794" cy="1784"/>
            </a:xfrm>
            <a:prstGeom prst="rect">
              <a:avLst/>
            </a:prstGeom>
            <a:solidFill>
              <a:srgbClr val="DBDBDB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97646" name="Line 4"/>
            <p:cNvSpPr>
              <a:spLocks noChangeShapeType="1"/>
            </p:cNvSpPr>
            <p:nvPr/>
          </p:nvSpPr>
          <p:spPr bwMode="auto">
            <a:xfrm>
              <a:off x="4392" y="1424"/>
              <a:ext cx="0" cy="176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7647" name="Line 5"/>
            <p:cNvSpPr>
              <a:spLocks noChangeShapeType="1"/>
            </p:cNvSpPr>
            <p:nvPr/>
          </p:nvSpPr>
          <p:spPr bwMode="auto">
            <a:xfrm>
              <a:off x="3502" y="2300"/>
              <a:ext cx="177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763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shoot the whole crystal</a:t>
            </a:r>
          </a:p>
        </p:txBody>
      </p:sp>
      <p:sp>
        <p:nvSpPr>
          <p:cNvPr id="197636" name="Text Box 7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7637" name="Rectangle 9"/>
          <p:cNvSpPr>
            <a:spLocks noChangeArrowheads="1"/>
          </p:cNvSpPr>
          <p:nvPr/>
        </p:nvSpPr>
        <p:spPr bwMode="auto">
          <a:xfrm>
            <a:off x="-188913" y="3436938"/>
            <a:ext cx="5980113" cy="14605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97638" name="Picture 10" descr="diff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2224088"/>
            <a:ext cx="28702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9" name="Freeform 12"/>
          <p:cNvSpPr>
            <a:spLocks noChangeAspect="1"/>
          </p:cNvSpPr>
          <p:nvPr/>
        </p:nvSpPr>
        <p:spPr bwMode="auto">
          <a:xfrm rot="5400000">
            <a:off x="2238375" y="3508375"/>
            <a:ext cx="1212850" cy="501650"/>
          </a:xfrm>
          <a:custGeom>
            <a:avLst/>
            <a:gdLst>
              <a:gd name="T0" fmla="*/ 554729645 w 2552"/>
              <a:gd name="T1" fmla="*/ 67266770 h 1384"/>
              <a:gd name="T2" fmla="*/ 272847527 w 2552"/>
              <a:gd name="T3" fmla="*/ 168166564 h 1384"/>
              <a:gd name="T4" fmla="*/ 77698441 w 2552"/>
              <a:gd name="T5" fmla="*/ 149247762 h 1384"/>
              <a:gd name="T6" fmla="*/ 1806918 w 2552"/>
              <a:gd name="T7" fmla="*/ 79879063 h 1384"/>
              <a:gd name="T8" fmla="*/ 66856455 w 2552"/>
              <a:gd name="T9" fmla="*/ 16816511 h 1384"/>
              <a:gd name="T10" fmla="*/ 240322521 w 2552"/>
              <a:gd name="T11" fmla="*/ 4204218 h 1384"/>
              <a:gd name="T12" fmla="*/ 381263580 w 2552"/>
              <a:gd name="T13" fmla="*/ 42041460 h 1384"/>
              <a:gd name="T14" fmla="*/ 533046149 w 2552"/>
              <a:gd name="T15" fmla="*/ 73572917 h 1384"/>
              <a:gd name="T16" fmla="*/ 576412666 w 2552"/>
              <a:gd name="T17" fmla="*/ 73572917 h 13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552" h="1384">
                <a:moveTo>
                  <a:pt x="2456" y="512"/>
                </a:moveTo>
                <a:cubicBezTo>
                  <a:pt x="2008" y="844"/>
                  <a:pt x="1560" y="1176"/>
                  <a:pt x="1208" y="1280"/>
                </a:cubicBezTo>
                <a:cubicBezTo>
                  <a:pt x="856" y="1384"/>
                  <a:pt x="544" y="1248"/>
                  <a:pt x="344" y="1136"/>
                </a:cubicBezTo>
                <a:cubicBezTo>
                  <a:pt x="144" y="1024"/>
                  <a:pt x="16" y="776"/>
                  <a:pt x="8" y="608"/>
                </a:cubicBezTo>
                <a:cubicBezTo>
                  <a:pt x="0" y="440"/>
                  <a:pt x="120" y="224"/>
                  <a:pt x="296" y="128"/>
                </a:cubicBezTo>
                <a:cubicBezTo>
                  <a:pt x="472" y="32"/>
                  <a:pt x="832" y="0"/>
                  <a:pt x="1064" y="32"/>
                </a:cubicBezTo>
                <a:cubicBezTo>
                  <a:pt x="1296" y="64"/>
                  <a:pt x="1472" y="232"/>
                  <a:pt x="1688" y="320"/>
                </a:cubicBezTo>
                <a:cubicBezTo>
                  <a:pt x="1904" y="408"/>
                  <a:pt x="2216" y="520"/>
                  <a:pt x="2360" y="560"/>
                </a:cubicBezTo>
                <a:cubicBezTo>
                  <a:pt x="2504" y="600"/>
                  <a:pt x="2528" y="580"/>
                  <a:pt x="2552" y="560"/>
                </a:cubicBezTo>
              </a:path>
            </a:pathLst>
          </a:custGeom>
          <a:solidFill>
            <a:schemeClr val="accent1"/>
          </a:solidFill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7640" name="Rectangle 13"/>
          <p:cNvSpPr>
            <a:spLocks noChangeArrowheads="1"/>
          </p:cNvSpPr>
          <p:nvPr/>
        </p:nvSpPr>
        <p:spPr bwMode="auto">
          <a:xfrm rot="5400000">
            <a:off x="2778125" y="3502025"/>
            <a:ext cx="88900" cy="889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7641" name="Freeform 14"/>
          <p:cNvSpPr>
            <a:spLocks/>
          </p:cNvSpPr>
          <p:nvPr/>
        </p:nvSpPr>
        <p:spPr bwMode="auto">
          <a:xfrm rot="5400000">
            <a:off x="2338388" y="4773612"/>
            <a:ext cx="1130300" cy="104775"/>
          </a:xfrm>
          <a:custGeom>
            <a:avLst/>
            <a:gdLst>
              <a:gd name="T0" fmla="*/ 0 w 712"/>
              <a:gd name="T1" fmla="*/ 133569075 h 66"/>
              <a:gd name="T2" fmla="*/ 312499375 w 712"/>
              <a:gd name="T3" fmla="*/ 2520950 h 66"/>
              <a:gd name="T4" fmla="*/ 665321250 w 712"/>
              <a:gd name="T5" fmla="*/ 153730325 h 66"/>
              <a:gd name="T6" fmla="*/ 1058465625 w 712"/>
              <a:gd name="T7" fmla="*/ 12601575 h 66"/>
              <a:gd name="T8" fmla="*/ 1421368125 w 712"/>
              <a:gd name="T9" fmla="*/ 163810950 h 66"/>
              <a:gd name="T10" fmla="*/ 1794351250 w 712"/>
              <a:gd name="T11" fmla="*/ 2520950 h 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12" h="66">
                <a:moveTo>
                  <a:pt x="0" y="53"/>
                </a:moveTo>
                <a:cubicBezTo>
                  <a:pt x="40" y="26"/>
                  <a:pt x="80" y="0"/>
                  <a:pt x="124" y="1"/>
                </a:cubicBezTo>
                <a:cubicBezTo>
                  <a:pt x="168" y="2"/>
                  <a:pt x="215" y="60"/>
                  <a:pt x="264" y="61"/>
                </a:cubicBezTo>
                <a:cubicBezTo>
                  <a:pt x="313" y="62"/>
                  <a:pt x="370" y="4"/>
                  <a:pt x="420" y="5"/>
                </a:cubicBezTo>
                <a:cubicBezTo>
                  <a:pt x="470" y="6"/>
                  <a:pt x="515" y="66"/>
                  <a:pt x="564" y="65"/>
                </a:cubicBezTo>
                <a:cubicBezTo>
                  <a:pt x="613" y="64"/>
                  <a:pt x="687" y="12"/>
                  <a:pt x="712" y="1"/>
                </a:cubicBezTo>
              </a:path>
            </a:pathLst>
          </a:custGeom>
          <a:noFill/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7642" name="Freeform 15"/>
          <p:cNvSpPr>
            <a:spLocks/>
          </p:cNvSpPr>
          <p:nvPr/>
        </p:nvSpPr>
        <p:spPr bwMode="auto">
          <a:xfrm rot="16200000" flipH="1">
            <a:off x="2344738" y="4735512"/>
            <a:ext cx="1130300" cy="104775"/>
          </a:xfrm>
          <a:custGeom>
            <a:avLst/>
            <a:gdLst>
              <a:gd name="T0" fmla="*/ 0 w 712"/>
              <a:gd name="T1" fmla="*/ 133569075 h 66"/>
              <a:gd name="T2" fmla="*/ 312499375 w 712"/>
              <a:gd name="T3" fmla="*/ 2520950 h 66"/>
              <a:gd name="T4" fmla="*/ 665321250 w 712"/>
              <a:gd name="T5" fmla="*/ 153730325 h 66"/>
              <a:gd name="T6" fmla="*/ 1058465625 w 712"/>
              <a:gd name="T7" fmla="*/ 12601575 h 66"/>
              <a:gd name="T8" fmla="*/ 1421368125 w 712"/>
              <a:gd name="T9" fmla="*/ 163810950 h 66"/>
              <a:gd name="T10" fmla="*/ 1794351250 w 712"/>
              <a:gd name="T11" fmla="*/ 2520950 h 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12" h="66">
                <a:moveTo>
                  <a:pt x="0" y="53"/>
                </a:moveTo>
                <a:cubicBezTo>
                  <a:pt x="40" y="26"/>
                  <a:pt x="80" y="0"/>
                  <a:pt x="124" y="1"/>
                </a:cubicBezTo>
                <a:cubicBezTo>
                  <a:pt x="168" y="2"/>
                  <a:pt x="215" y="60"/>
                  <a:pt x="264" y="61"/>
                </a:cubicBezTo>
                <a:cubicBezTo>
                  <a:pt x="313" y="62"/>
                  <a:pt x="370" y="4"/>
                  <a:pt x="420" y="5"/>
                </a:cubicBezTo>
                <a:cubicBezTo>
                  <a:pt x="470" y="6"/>
                  <a:pt x="515" y="66"/>
                  <a:pt x="564" y="65"/>
                </a:cubicBezTo>
                <a:cubicBezTo>
                  <a:pt x="613" y="64"/>
                  <a:pt x="687" y="12"/>
                  <a:pt x="712" y="1"/>
                </a:cubicBezTo>
              </a:path>
            </a:pathLst>
          </a:custGeom>
          <a:noFill/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7643" name="Oval 16"/>
          <p:cNvSpPr>
            <a:spLocks noChangeArrowheads="1"/>
          </p:cNvSpPr>
          <p:nvPr/>
        </p:nvSpPr>
        <p:spPr bwMode="auto">
          <a:xfrm rot="5400000">
            <a:off x="2938462" y="4202113"/>
            <a:ext cx="142875" cy="1333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7644" name="Rectangle 17"/>
          <p:cNvSpPr>
            <a:spLocks noChangeArrowheads="1"/>
          </p:cNvSpPr>
          <p:nvPr/>
        </p:nvSpPr>
        <p:spPr bwMode="auto">
          <a:xfrm>
            <a:off x="5546725" y="2246313"/>
            <a:ext cx="2847975" cy="2832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8325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Freeform 12"/>
          <p:cNvSpPr>
            <a:spLocks noChangeAspect="1"/>
          </p:cNvSpPr>
          <p:nvPr/>
        </p:nvSpPr>
        <p:spPr bwMode="auto">
          <a:xfrm rot="5400000">
            <a:off x="2238375" y="3508375"/>
            <a:ext cx="1212850" cy="501650"/>
          </a:xfrm>
          <a:custGeom>
            <a:avLst/>
            <a:gdLst>
              <a:gd name="T0" fmla="*/ 554729645 w 2552"/>
              <a:gd name="T1" fmla="*/ 67266770 h 1384"/>
              <a:gd name="T2" fmla="*/ 272847527 w 2552"/>
              <a:gd name="T3" fmla="*/ 168166564 h 1384"/>
              <a:gd name="T4" fmla="*/ 77698441 w 2552"/>
              <a:gd name="T5" fmla="*/ 149247762 h 1384"/>
              <a:gd name="T6" fmla="*/ 1806918 w 2552"/>
              <a:gd name="T7" fmla="*/ 79879063 h 1384"/>
              <a:gd name="T8" fmla="*/ 66856455 w 2552"/>
              <a:gd name="T9" fmla="*/ 16816511 h 1384"/>
              <a:gd name="T10" fmla="*/ 240322521 w 2552"/>
              <a:gd name="T11" fmla="*/ 4204218 h 1384"/>
              <a:gd name="T12" fmla="*/ 381263580 w 2552"/>
              <a:gd name="T13" fmla="*/ 42041460 h 1384"/>
              <a:gd name="T14" fmla="*/ 533046149 w 2552"/>
              <a:gd name="T15" fmla="*/ 73572917 h 1384"/>
              <a:gd name="T16" fmla="*/ 576412666 w 2552"/>
              <a:gd name="T17" fmla="*/ 73572917 h 13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552" h="1384">
                <a:moveTo>
                  <a:pt x="2456" y="512"/>
                </a:moveTo>
                <a:cubicBezTo>
                  <a:pt x="2008" y="844"/>
                  <a:pt x="1560" y="1176"/>
                  <a:pt x="1208" y="1280"/>
                </a:cubicBezTo>
                <a:cubicBezTo>
                  <a:pt x="856" y="1384"/>
                  <a:pt x="544" y="1248"/>
                  <a:pt x="344" y="1136"/>
                </a:cubicBezTo>
                <a:cubicBezTo>
                  <a:pt x="144" y="1024"/>
                  <a:pt x="16" y="776"/>
                  <a:pt x="8" y="608"/>
                </a:cubicBezTo>
                <a:cubicBezTo>
                  <a:pt x="0" y="440"/>
                  <a:pt x="120" y="224"/>
                  <a:pt x="296" y="128"/>
                </a:cubicBezTo>
                <a:cubicBezTo>
                  <a:pt x="472" y="32"/>
                  <a:pt x="832" y="0"/>
                  <a:pt x="1064" y="32"/>
                </a:cubicBezTo>
                <a:cubicBezTo>
                  <a:pt x="1296" y="64"/>
                  <a:pt x="1472" y="232"/>
                  <a:pt x="1688" y="320"/>
                </a:cubicBezTo>
                <a:cubicBezTo>
                  <a:pt x="1904" y="408"/>
                  <a:pt x="2216" y="520"/>
                  <a:pt x="2360" y="560"/>
                </a:cubicBezTo>
                <a:cubicBezTo>
                  <a:pt x="2504" y="600"/>
                  <a:pt x="2528" y="580"/>
                  <a:pt x="2552" y="560"/>
                </a:cubicBezTo>
              </a:path>
            </a:pathLst>
          </a:custGeom>
          <a:solidFill>
            <a:schemeClr val="accent1"/>
          </a:solidFill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8659" name="Group 2"/>
          <p:cNvGrpSpPr>
            <a:grpSpLocks/>
          </p:cNvGrpSpPr>
          <p:nvPr/>
        </p:nvGrpSpPr>
        <p:grpSpPr bwMode="auto">
          <a:xfrm>
            <a:off x="5548313" y="2247900"/>
            <a:ext cx="2847975" cy="2832100"/>
            <a:chOff x="3494" y="1415"/>
            <a:chExt cx="1794" cy="1784"/>
          </a:xfrm>
        </p:grpSpPr>
        <p:sp>
          <p:nvSpPr>
            <p:cNvPr id="198670" name="Rectangle 3"/>
            <p:cNvSpPr>
              <a:spLocks noChangeArrowheads="1"/>
            </p:cNvSpPr>
            <p:nvPr/>
          </p:nvSpPr>
          <p:spPr bwMode="auto">
            <a:xfrm>
              <a:off x="3494" y="1415"/>
              <a:ext cx="1794" cy="1784"/>
            </a:xfrm>
            <a:prstGeom prst="rect">
              <a:avLst/>
            </a:prstGeom>
            <a:solidFill>
              <a:srgbClr val="DBDBDB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98671" name="Line 4"/>
            <p:cNvSpPr>
              <a:spLocks noChangeShapeType="1"/>
            </p:cNvSpPr>
            <p:nvPr/>
          </p:nvSpPr>
          <p:spPr bwMode="auto">
            <a:xfrm>
              <a:off x="4392" y="1424"/>
              <a:ext cx="0" cy="176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8672" name="Line 5"/>
            <p:cNvSpPr>
              <a:spLocks noChangeShapeType="1"/>
            </p:cNvSpPr>
            <p:nvPr/>
          </p:nvSpPr>
          <p:spPr bwMode="auto">
            <a:xfrm>
              <a:off x="3502" y="2300"/>
              <a:ext cx="177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7031" name="Rectangle 7"/>
          <p:cNvSpPr>
            <a:spLocks noChangeArrowheads="1"/>
          </p:cNvSpPr>
          <p:nvPr/>
        </p:nvSpPr>
        <p:spPr bwMode="auto">
          <a:xfrm>
            <a:off x="-188913" y="3436938"/>
            <a:ext cx="5980113" cy="14605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866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shoot the whole crystal</a:t>
            </a:r>
          </a:p>
        </p:txBody>
      </p:sp>
      <p:sp>
        <p:nvSpPr>
          <p:cNvPr id="198662" name="Text Box 10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8663" name="Freeform 12"/>
          <p:cNvSpPr>
            <a:spLocks noChangeAspect="1"/>
          </p:cNvSpPr>
          <p:nvPr/>
        </p:nvSpPr>
        <p:spPr bwMode="auto">
          <a:xfrm rot="5400000">
            <a:off x="2238375" y="3508375"/>
            <a:ext cx="1212850" cy="501650"/>
          </a:xfrm>
          <a:custGeom>
            <a:avLst/>
            <a:gdLst>
              <a:gd name="T0" fmla="*/ 554729645 w 2552"/>
              <a:gd name="T1" fmla="*/ 67266770 h 1384"/>
              <a:gd name="T2" fmla="*/ 272847527 w 2552"/>
              <a:gd name="T3" fmla="*/ 168166564 h 1384"/>
              <a:gd name="T4" fmla="*/ 77698441 w 2552"/>
              <a:gd name="T5" fmla="*/ 149247762 h 1384"/>
              <a:gd name="T6" fmla="*/ 1806918 w 2552"/>
              <a:gd name="T7" fmla="*/ 79879063 h 1384"/>
              <a:gd name="T8" fmla="*/ 66856455 w 2552"/>
              <a:gd name="T9" fmla="*/ 16816511 h 1384"/>
              <a:gd name="T10" fmla="*/ 240322521 w 2552"/>
              <a:gd name="T11" fmla="*/ 4204218 h 1384"/>
              <a:gd name="T12" fmla="*/ 381263580 w 2552"/>
              <a:gd name="T13" fmla="*/ 42041460 h 1384"/>
              <a:gd name="T14" fmla="*/ 533046149 w 2552"/>
              <a:gd name="T15" fmla="*/ 73572917 h 1384"/>
              <a:gd name="T16" fmla="*/ 576412666 w 2552"/>
              <a:gd name="T17" fmla="*/ 73572917 h 13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552" h="1384">
                <a:moveTo>
                  <a:pt x="2456" y="512"/>
                </a:moveTo>
                <a:cubicBezTo>
                  <a:pt x="2008" y="844"/>
                  <a:pt x="1560" y="1176"/>
                  <a:pt x="1208" y="1280"/>
                </a:cubicBezTo>
                <a:cubicBezTo>
                  <a:pt x="856" y="1384"/>
                  <a:pt x="544" y="1248"/>
                  <a:pt x="344" y="1136"/>
                </a:cubicBezTo>
                <a:cubicBezTo>
                  <a:pt x="144" y="1024"/>
                  <a:pt x="16" y="776"/>
                  <a:pt x="8" y="608"/>
                </a:cubicBezTo>
                <a:cubicBezTo>
                  <a:pt x="0" y="440"/>
                  <a:pt x="120" y="224"/>
                  <a:pt x="296" y="128"/>
                </a:cubicBezTo>
                <a:cubicBezTo>
                  <a:pt x="472" y="32"/>
                  <a:pt x="832" y="0"/>
                  <a:pt x="1064" y="32"/>
                </a:cubicBezTo>
                <a:cubicBezTo>
                  <a:pt x="1296" y="64"/>
                  <a:pt x="1472" y="232"/>
                  <a:pt x="1688" y="320"/>
                </a:cubicBezTo>
                <a:cubicBezTo>
                  <a:pt x="1904" y="408"/>
                  <a:pt x="2216" y="520"/>
                  <a:pt x="2360" y="560"/>
                </a:cubicBezTo>
                <a:cubicBezTo>
                  <a:pt x="2504" y="600"/>
                  <a:pt x="2528" y="580"/>
                  <a:pt x="2552" y="560"/>
                </a:cubicBezTo>
              </a:path>
            </a:pathLst>
          </a:custGeom>
          <a:solidFill>
            <a:schemeClr val="accent1">
              <a:alpha val="0"/>
            </a:schemeClr>
          </a:solidFill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8664" name="Freeform 13"/>
          <p:cNvSpPr>
            <a:spLocks/>
          </p:cNvSpPr>
          <p:nvPr/>
        </p:nvSpPr>
        <p:spPr bwMode="auto">
          <a:xfrm rot="5400000">
            <a:off x="2338388" y="4773612"/>
            <a:ext cx="1130300" cy="104775"/>
          </a:xfrm>
          <a:custGeom>
            <a:avLst/>
            <a:gdLst>
              <a:gd name="T0" fmla="*/ 0 w 712"/>
              <a:gd name="T1" fmla="*/ 133569075 h 66"/>
              <a:gd name="T2" fmla="*/ 312499375 w 712"/>
              <a:gd name="T3" fmla="*/ 2520950 h 66"/>
              <a:gd name="T4" fmla="*/ 665321250 w 712"/>
              <a:gd name="T5" fmla="*/ 153730325 h 66"/>
              <a:gd name="T6" fmla="*/ 1058465625 w 712"/>
              <a:gd name="T7" fmla="*/ 12601575 h 66"/>
              <a:gd name="T8" fmla="*/ 1421368125 w 712"/>
              <a:gd name="T9" fmla="*/ 163810950 h 66"/>
              <a:gd name="T10" fmla="*/ 1794351250 w 712"/>
              <a:gd name="T11" fmla="*/ 2520950 h 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12" h="66">
                <a:moveTo>
                  <a:pt x="0" y="53"/>
                </a:moveTo>
                <a:cubicBezTo>
                  <a:pt x="40" y="26"/>
                  <a:pt x="80" y="0"/>
                  <a:pt x="124" y="1"/>
                </a:cubicBezTo>
                <a:cubicBezTo>
                  <a:pt x="168" y="2"/>
                  <a:pt x="215" y="60"/>
                  <a:pt x="264" y="61"/>
                </a:cubicBezTo>
                <a:cubicBezTo>
                  <a:pt x="313" y="62"/>
                  <a:pt x="370" y="4"/>
                  <a:pt x="420" y="5"/>
                </a:cubicBezTo>
                <a:cubicBezTo>
                  <a:pt x="470" y="6"/>
                  <a:pt x="515" y="66"/>
                  <a:pt x="564" y="65"/>
                </a:cubicBezTo>
                <a:cubicBezTo>
                  <a:pt x="613" y="64"/>
                  <a:pt x="687" y="12"/>
                  <a:pt x="712" y="1"/>
                </a:cubicBezTo>
              </a:path>
            </a:pathLst>
          </a:custGeom>
          <a:noFill/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8665" name="Freeform 14"/>
          <p:cNvSpPr>
            <a:spLocks/>
          </p:cNvSpPr>
          <p:nvPr/>
        </p:nvSpPr>
        <p:spPr bwMode="auto">
          <a:xfrm rot="16200000" flipH="1">
            <a:off x="2344738" y="4735512"/>
            <a:ext cx="1130300" cy="104775"/>
          </a:xfrm>
          <a:custGeom>
            <a:avLst/>
            <a:gdLst>
              <a:gd name="T0" fmla="*/ 0 w 712"/>
              <a:gd name="T1" fmla="*/ 133569075 h 66"/>
              <a:gd name="T2" fmla="*/ 312499375 w 712"/>
              <a:gd name="T3" fmla="*/ 2520950 h 66"/>
              <a:gd name="T4" fmla="*/ 665321250 w 712"/>
              <a:gd name="T5" fmla="*/ 153730325 h 66"/>
              <a:gd name="T6" fmla="*/ 1058465625 w 712"/>
              <a:gd name="T7" fmla="*/ 12601575 h 66"/>
              <a:gd name="T8" fmla="*/ 1421368125 w 712"/>
              <a:gd name="T9" fmla="*/ 163810950 h 66"/>
              <a:gd name="T10" fmla="*/ 1794351250 w 712"/>
              <a:gd name="T11" fmla="*/ 2520950 h 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12" h="66">
                <a:moveTo>
                  <a:pt x="0" y="53"/>
                </a:moveTo>
                <a:cubicBezTo>
                  <a:pt x="40" y="26"/>
                  <a:pt x="80" y="0"/>
                  <a:pt x="124" y="1"/>
                </a:cubicBezTo>
                <a:cubicBezTo>
                  <a:pt x="168" y="2"/>
                  <a:pt x="215" y="60"/>
                  <a:pt x="264" y="61"/>
                </a:cubicBezTo>
                <a:cubicBezTo>
                  <a:pt x="313" y="62"/>
                  <a:pt x="370" y="4"/>
                  <a:pt x="420" y="5"/>
                </a:cubicBezTo>
                <a:cubicBezTo>
                  <a:pt x="470" y="6"/>
                  <a:pt x="515" y="66"/>
                  <a:pt x="564" y="65"/>
                </a:cubicBezTo>
                <a:cubicBezTo>
                  <a:pt x="613" y="64"/>
                  <a:pt x="687" y="12"/>
                  <a:pt x="712" y="1"/>
                </a:cubicBezTo>
              </a:path>
            </a:pathLst>
          </a:custGeom>
          <a:noFill/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8666" name="Oval 15"/>
          <p:cNvSpPr>
            <a:spLocks noChangeArrowheads="1"/>
          </p:cNvSpPr>
          <p:nvPr/>
        </p:nvSpPr>
        <p:spPr bwMode="auto">
          <a:xfrm rot="5400000">
            <a:off x="2938462" y="4202113"/>
            <a:ext cx="142875" cy="1333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8667" name="Rectangle 16"/>
          <p:cNvSpPr>
            <a:spLocks noChangeArrowheads="1"/>
          </p:cNvSpPr>
          <p:nvPr/>
        </p:nvSpPr>
        <p:spPr bwMode="auto">
          <a:xfrm>
            <a:off x="5546725" y="2246313"/>
            <a:ext cx="2847975" cy="2832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8668" name="Rectangle 13"/>
          <p:cNvSpPr>
            <a:spLocks noChangeArrowheads="1"/>
          </p:cNvSpPr>
          <p:nvPr/>
        </p:nvSpPr>
        <p:spPr bwMode="auto">
          <a:xfrm rot="3990954">
            <a:off x="2278062" y="3546476"/>
            <a:ext cx="1089025" cy="889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98669" name="Picture 10" descr="diff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2224088"/>
            <a:ext cx="28702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255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5.55556E-6 C 0.00313 -0.00394 0.00608 -0.00811 0.00921 -0.01205 C 0.00973 -0.01737 0.0099 -0.02293 0.01059 -0.02825 C 0.01094 -0.03103 0.01025 -0.03519 0.01216 -0.03635 C 0.01441 -0.03797 0.01719 -0.03496 0.0198 -0.03427 C 0.02032 -0.00881 0.01997 0.01689 0.02118 0.04235 C 0.02136 0.04675 0.02431 0.05462 0.02431 0.05462 C 0.02205 0.07152 0.02292 0.0699 0.01059 0.06666 C 0.00608 0.0574 0.00608 0.05416 0.00608 0.04235 " pathEditMode="relative" ptsTypes="ffffffffA">
                                      <p:cBhvr>
                                        <p:cTn id="6" dur="2000" fill="hold"/>
                                        <p:tgtEl>
                                          <p:spTgt spid="257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0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7200" smtClean="0">
                <a:solidFill>
                  <a:srgbClr val="00A400"/>
                </a:solidFill>
              </a:rPr>
              <a:t>signal</a:t>
            </a:r>
            <a:r>
              <a:rPr lang="en-US" altLang="en-US" sz="7200" smtClean="0"/>
              <a:t> </a:t>
            </a:r>
            <a:r>
              <a:rPr lang="en-US" altLang="en-US" sz="4800" i="1" smtClean="0"/>
              <a:t>vs</a:t>
            </a:r>
            <a:r>
              <a:rPr lang="en-US" altLang="en-US" sz="7200" smtClean="0"/>
              <a:t> </a:t>
            </a:r>
            <a:r>
              <a:rPr lang="en-US" altLang="en-US" sz="7200" smtClean="0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838200" y="2514600"/>
            <a:ext cx="7848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>
                <a:cs typeface="Arial" pitchFamily="34" charset="0"/>
              </a:rPr>
              <a:t>                                   </a:t>
            </a:r>
            <a:endParaRPr lang="el-GR" altLang="en-US" sz="4400">
              <a:cs typeface="Arial" pitchFamily="34" charset="0"/>
            </a:endParaRPr>
          </a:p>
        </p:txBody>
      </p:sp>
      <p:sp>
        <p:nvSpPr>
          <p:cNvPr id="2676740" name="Freeform 4"/>
          <p:cNvSpPr>
            <a:spLocks/>
          </p:cNvSpPr>
          <p:nvPr/>
        </p:nvSpPr>
        <p:spPr bwMode="auto">
          <a:xfrm>
            <a:off x="6553200" y="990600"/>
            <a:ext cx="2438400" cy="1295400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76741" name="Freeform 5"/>
          <p:cNvSpPr>
            <a:spLocks/>
          </p:cNvSpPr>
          <p:nvPr/>
        </p:nvSpPr>
        <p:spPr bwMode="auto">
          <a:xfrm>
            <a:off x="-762000" y="152400"/>
            <a:ext cx="3124200" cy="2032000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685800" y="2185988"/>
            <a:ext cx="77724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chemeClr val="tx2"/>
                </a:solidFill>
              </a:rPr>
              <a:t>“If you don’t have </a:t>
            </a:r>
            <a:br>
              <a:rPr lang="en-US" altLang="en-US" sz="4800">
                <a:solidFill>
                  <a:schemeClr val="tx2"/>
                </a:solidFill>
              </a:rPr>
            </a:br>
            <a:r>
              <a:rPr lang="en-US" altLang="en-US" sz="4800">
                <a:solidFill>
                  <a:schemeClr val="tx2"/>
                </a:solidFill>
              </a:rPr>
              <a:t>good data,</a:t>
            </a:r>
            <a:br>
              <a:rPr lang="en-US" altLang="en-US" sz="4800">
                <a:solidFill>
                  <a:schemeClr val="tx2"/>
                </a:solidFill>
              </a:rPr>
            </a:br>
            <a:r>
              <a:rPr lang="en-US" altLang="en-US" sz="4800">
                <a:solidFill>
                  <a:schemeClr val="tx2"/>
                </a:solidFill>
              </a:rPr>
              <a:t>then you have </a:t>
            </a:r>
            <a:br>
              <a:rPr lang="en-US" altLang="en-US" sz="4800">
                <a:solidFill>
                  <a:schemeClr val="tx2"/>
                </a:solidFill>
              </a:rPr>
            </a:br>
            <a:r>
              <a:rPr lang="en-US" altLang="en-US" sz="4800">
                <a:solidFill>
                  <a:schemeClr val="tx2"/>
                </a:solidFill>
              </a:rPr>
              <a:t>no data at all.”</a:t>
            </a:r>
            <a:endParaRPr lang="en-US" altLang="en-US" sz="3600">
              <a:solidFill>
                <a:schemeClr val="tx2"/>
              </a:solidFill>
            </a:endParaRPr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5105400" y="5829300"/>
            <a:ext cx="3200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2800"/>
              <a:t>-Sung-Hou Kim</a:t>
            </a:r>
          </a:p>
        </p:txBody>
      </p:sp>
      <p:sp>
        <p:nvSpPr>
          <p:cNvPr id="2676744" name="Rectangle 8"/>
          <p:cNvSpPr>
            <a:spLocks noChangeArrowheads="1"/>
          </p:cNvSpPr>
          <p:nvPr/>
        </p:nvSpPr>
        <p:spPr bwMode="auto">
          <a:xfrm>
            <a:off x="4248150" y="0"/>
            <a:ext cx="4895850" cy="2574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30989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6738" grpId="0"/>
      <p:bldP spid="2676740" grpId="0" animBg="1"/>
      <p:bldP spid="2676741" grpId="0" animBg="1"/>
      <p:bldP spid="267674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682" name="Group 2"/>
          <p:cNvGrpSpPr>
            <a:grpSpLocks/>
          </p:cNvGrpSpPr>
          <p:nvPr/>
        </p:nvGrpSpPr>
        <p:grpSpPr bwMode="auto">
          <a:xfrm>
            <a:off x="5548313" y="2247900"/>
            <a:ext cx="2847975" cy="2832100"/>
            <a:chOff x="3494" y="1415"/>
            <a:chExt cx="1794" cy="1784"/>
          </a:xfrm>
        </p:grpSpPr>
        <p:sp>
          <p:nvSpPr>
            <p:cNvPr id="199693" name="Rectangle 3"/>
            <p:cNvSpPr>
              <a:spLocks noChangeArrowheads="1"/>
            </p:cNvSpPr>
            <p:nvPr/>
          </p:nvSpPr>
          <p:spPr bwMode="auto">
            <a:xfrm>
              <a:off x="3494" y="1415"/>
              <a:ext cx="1794" cy="1784"/>
            </a:xfrm>
            <a:prstGeom prst="rect">
              <a:avLst/>
            </a:prstGeom>
            <a:solidFill>
              <a:srgbClr val="DBDBDB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99694" name="Line 4"/>
            <p:cNvSpPr>
              <a:spLocks noChangeShapeType="1"/>
            </p:cNvSpPr>
            <p:nvPr/>
          </p:nvSpPr>
          <p:spPr bwMode="auto">
            <a:xfrm>
              <a:off x="4392" y="1424"/>
              <a:ext cx="0" cy="176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9695" name="Line 5"/>
            <p:cNvSpPr>
              <a:spLocks noChangeShapeType="1"/>
            </p:cNvSpPr>
            <p:nvPr/>
          </p:nvSpPr>
          <p:spPr bwMode="auto">
            <a:xfrm>
              <a:off x="3502" y="2300"/>
              <a:ext cx="177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968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shoot the whole crystal</a:t>
            </a:r>
          </a:p>
        </p:txBody>
      </p:sp>
      <p:sp>
        <p:nvSpPr>
          <p:cNvPr id="199684" name="Text Box 7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9685" name="Rectangle 9"/>
          <p:cNvSpPr>
            <a:spLocks noChangeArrowheads="1"/>
          </p:cNvSpPr>
          <p:nvPr/>
        </p:nvSpPr>
        <p:spPr bwMode="auto">
          <a:xfrm>
            <a:off x="-188913" y="3046413"/>
            <a:ext cx="5980113" cy="1089025"/>
          </a:xfrm>
          <a:prstGeom prst="rect">
            <a:avLst/>
          </a:prstGeom>
          <a:solidFill>
            <a:srgbClr val="75FF7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99686" name="Picture 10" descr="diffimage"/>
          <p:cNvPicPr>
            <a:picLocks noChangeAspect="1" noChangeArrowheads="1"/>
          </p:cNvPicPr>
          <p:nvPr/>
        </p:nvPicPr>
        <p:blipFill>
          <a:blip r:embed="rId2">
            <a:lum brigh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2224088"/>
            <a:ext cx="28702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7" name="Freeform 12"/>
          <p:cNvSpPr>
            <a:spLocks noChangeAspect="1"/>
          </p:cNvSpPr>
          <p:nvPr/>
        </p:nvSpPr>
        <p:spPr bwMode="auto">
          <a:xfrm rot="5400000">
            <a:off x="2238375" y="3508375"/>
            <a:ext cx="1212850" cy="501650"/>
          </a:xfrm>
          <a:custGeom>
            <a:avLst/>
            <a:gdLst>
              <a:gd name="T0" fmla="*/ 554729645 w 2552"/>
              <a:gd name="T1" fmla="*/ 67266770 h 1384"/>
              <a:gd name="T2" fmla="*/ 272847527 w 2552"/>
              <a:gd name="T3" fmla="*/ 168166564 h 1384"/>
              <a:gd name="T4" fmla="*/ 77698441 w 2552"/>
              <a:gd name="T5" fmla="*/ 149247762 h 1384"/>
              <a:gd name="T6" fmla="*/ 1806918 w 2552"/>
              <a:gd name="T7" fmla="*/ 79879063 h 1384"/>
              <a:gd name="T8" fmla="*/ 66856455 w 2552"/>
              <a:gd name="T9" fmla="*/ 16816511 h 1384"/>
              <a:gd name="T10" fmla="*/ 240322521 w 2552"/>
              <a:gd name="T11" fmla="*/ 4204218 h 1384"/>
              <a:gd name="T12" fmla="*/ 381263580 w 2552"/>
              <a:gd name="T13" fmla="*/ 42041460 h 1384"/>
              <a:gd name="T14" fmla="*/ 533046149 w 2552"/>
              <a:gd name="T15" fmla="*/ 73572917 h 1384"/>
              <a:gd name="T16" fmla="*/ 576412666 w 2552"/>
              <a:gd name="T17" fmla="*/ 73572917 h 13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552" h="1384">
                <a:moveTo>
                  <a:pt x="2456" y="512"/>
                </a:moveTo>
                <a:cubicBezTo>
                  <a:pt x="2008" y="844"/>
                  <a:pt x="1560" y="1176"/>
                  <a:pt x="1208" y="1280"/>
                </a:cubicBezTo>
                <a:cubicBezTo>
                  <a:pt x="856" y="1384"/>
                  <a:pt x="544" y="1248"/>
                  <a:pt x="344" y="1136"/>
                </a:cubicBezTo>
                <a:cubicBezTo>
                  <a:pt x="144" y="1024"/>
                  <a:pt x="16" y="776"/>
                  <a:pt x="8" y="608"/>
                </a:cubicBezTo>
                <a:cubicBezTo>
                  <a:pt x="0" y="440"/>
                  <a:pt x="120" y="224"/>
                  <a:pt x="296" y="128"/>
                </a:cubicBezTo>
                <a:cubicBezTo>
                  <a:pt x="472" y="32"/>
                  <a:pt x="832" y="0"/>
                  <a:pt x="1064" y="32"/>
                </a:cubicBezTo>
                <a:cubicBezTo>
                  <a:pt x="1296" y="64"/>
                  <a:pt x="1472" y="232"/>
                  <a:pt x="1688" y="320"/>
                </a:cubicBezTo>
                <a:cubicBezTo>
                  <a:pt x="1904" y="408"/>
                  <a:pt x="2216" y="520"/>
                  <a:pt x="2360" y="560"/>
                </a:cubicBezTo>
                <a:cubicBezTo>
                  <a:pt x="2504" y="600"/>
                  <a:pt x="2528" y="580"/>
                  <a:pt x="2552" y="560"/>
                </a:cubicBezTo>
              </a:path>
            </a:pathLst>
          </a:custGeom>
          <a:solidFill>
            <a:schemeClr val="accent1">
              <a:alpha val="0"/>
            </a:schemeClr>
          </a:solidFill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9688" name="Freeform 13"/>
          <p:cNvSpPr>
            <a:spLocks/>
          </p:cNvSpPr>
          <p:nvPr/>
        </p:nvSpPr>
        <p:spPr bwMode="auto">
          <a:xfrm rot="5400000">
            <a:off x="2338388" y="4773612"/>
            <a:ext cx="1130300" cy="104775"/>
          </a:xfrm>
          <a:custGeom>
            <a:avLst/>
            <a:gdLst>
              <a:gd name="T0" fmla="*/ 0 w 712"/>
              <a:gd name="T1" fmla="*/ 133569075 h 66"/>
              <a:gd name="T2" fmla="*/ 312499375 w 712"/>
              <a:gd name="T3" fmla="*/ 2520950 h 66"/>
              <a:gd name="T4" fmla="*/ 665321250 w 712"/>
              <a:gd name="T5" fmla="*/ 153730325 h 66"/>
              <a:gd name="T6" fmla="*/ 1058465625 w 712"/>
              <a:gd name="T7" fmla="*/ 12601575 h 66"/>
              <a:gd name="T8" fmla="*/ 1421368125 w 712"/>
              <a:gd name="T9" fmla="*/ 163810950 h 66"/>
              <a:gd name="T10" fmla="*/ 1794351250 w 712"/>
              <a:gd name="T11" fmla="*/ 2520950 h 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12" h="66">
                <a:moveTo>
                  <a:pt x="0" y="53"/>
                </a:moveTo>
                <a:cubicBezTo>
                  <a:pt x="40" y="26"/>
                  <a:pt x="80" y="0"/>
                  <a:pt x="124" y="1"/>
                </a:cubicBezTo>
                <a:cubicBezTo>
                  <a:pt x="168" y="2"/>
                  <a:pt x="215" y="60"/>
                  <a:pt x="264" y="61"/>
                </a:cubicBezTo>
                <a:cubicBezTo>
                  <a:pt x="313" y="62"/>
                  <a:pt x="370" y="4"/>
                  <a:pt x="420" y="5"/>
                </a:cubicBezTo>
                <a:cubicBezTo>
                  <a:pt x="470" y="6"/>
                  <a:pt x="515" y="66"/>
                  <a:pt x="564" y="65"/>
                </a:cubicBezTo>
                <a:cubicBezTo>
                  <a:pt x="613" y="64"/>
                  <a:pt x="687" y="12"/>
                  <a:pt x="712" y="1"/>
                </a:cubicBezTo>
              </a:path>
            </a:pathLst>
          </a:custGeom>
          <a:noFill/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9689" name="Freeform 14"/>
          <p:cNvSpPr>
            <a:spLocks/>
          </p:cNvSpPr>
          <p:nvPr/>
        </p:nvSpPr>
        <p:spPr bwMode="auto">
          <a:xfrm rot="16200000" flipH="1">
            <a:off x="2344738" y="4735512"/>
            <a:ext cx="1130300" cy="104775"/>
          </a:xfrm>
          <a:custGeom>
            <a:avLst/>
            <a:gdLst>
              <a:gd name="T0" fmla="*/ 0 w 712"/>
              <a:gd name="T1" fmla="*/ 133569075 h 66"/>
              <a:gd name="T2" fmla="*/ 312499375 w 712"/>
              <a:gd name="T3" fmla="*/ 2520950 h 66"/>
              <a:gd name="T4" fmla="*/ 665321250 w 712"/>
              <a:gd name="T5" fmla="*/ 153730325 h 66"/>
              <a:gd name="T6" fmla="*/ 1058465625 w 712"/>
              <a:gd name="T7" fmla="*/ 12601575 h 66"/>
              <a:gd name="T8" fmla="*/ 1421368125 w 712"/>
              <a:gd name="T9" fmla="*/ 163810950 h 66"/>
              <a:gd name="T10" fmla="*/ 1794351250 w 712"/>
              <a:gd name="T11" fmla="*/ 2520950 h 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12" h="66">
                <a:moveTo>
                  <a:pt x="0" y="53"/>
                </a:moveTo>
                <a:cubicBezTo>
                  <a:pt x="40" y="26"/>
                  <a:pt x="80" y="0"/>
                  <a:pt x="124" y="1"/>
                </a:cubicBezTo>
                <a:cubicBezTo>
                  <a:pt x="168" y="2"/>
                  <a:pt x="215" y="60"/>
                  <a:pt x="264" y="61"/>
                </a:cubicBezTo>
                <a:cubicBezTo>
                  <a:pt x="313" y="62"/>
                  <a:pt x="370" y="4"/>
                  <a:pt x="420" y="5"/>
                </a:cubicBezTo>
                <a:cubicBezTo>
                  <a:pt x="470" y="6"/>
                  <a:pt x="515" y="66"/>
                  <a:pt x="564" y="65"/>
                </a:cubicBezTo>
                <a:cubicBezTo>
                  <a:pt x="613" y="64"/>
                  <a:pt x="687" y="12"/>
                  <a:pt x="712" y="1"/>
                </a:cubicBezTo>
              </a:path>
            </a:pathLst>
          </a:custGeom>
          <a:noFill/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9690" name="Oval 15"/>
          <p:cNvSpPr>
            <a:spLocks noChangeArrowheads="1"/>
          </p:cNvSpPr>
          <p:nvPr/>
        </p:nvSpPr>
        <p:spPr bwMode="auto">
          <a:xfrm rot="5400000">
            <a:off x="2938462" y="4202113"/>
            <a:ext cx="142875" cy="1333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9691" name="Rectangle 16"/>
          <p:cNvSpPr>
            <a:spLocks noChangeArrowheads="1"/>
          </p:cNvSpPr>
          <p:nvPr/>
        </p:nvSpPr>
        <p:spPr bwMode="auto">
          <a:xfrm>
            <a:off x="5546725" y="2246313"/>
            <a:ext cx="2847975" cy="2832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9692" name="Rectangle 13"/>
          <p:cNvSpPr>
            <a:spLocks noChangeArrowheads="1"/>
          </p:cNvSpPr>
          <p:nvPr/>
        </p:nvSpPr>
        <p:spPr bwMode="auto">
          <a:xfrm rot="3990954">
            <a:off x="2278062" y="3546476"/>
            <a:ext cx="1089025" cy="889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2854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730" name="Group 2"/>
          <p:cNvGrpSpPr>
            <a:grpSpLocks/>
          </p:cNvGrpSpPr>
          <p:nvPr/>
        </p:nvGrpSpPr>
        <p:grpSpPr bwMode="auto">
          <a:xfrm>
            <a:off x="5548313" y="2247900"/>
            <a:ext cx="2847975" cy="2832100"/>
            <a:chOff x="3494" y="1415"/>
            <a:chExt cx="1794" cy="1784"/>
          </a:xfrm>
        </p:grpSpPr>
        <p:sp>
          <p:nvSpPr>
            <p:cNvPr id="201743" name="Rectangle 3"/>
            <p:cNvSpPr>
              <a:spLocks noChangeArrowheads="1"/>
            </p:cNvSpPr>
            <p:nvPr/>
          </p:nvSpPr>
          <p:spPr bwMode="auto">
            <a:xfrm>
              <a:off x="3494" y="1415"/>
              <a:ext cx="1794" cy="1784"/>
            </a:xfrm>
            <a:prstGeom prst="rect">
              <a:avLst/>
            </a:prstGeom>
            <a:solidFill>
              <a:srgbClr val="DBDBDB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1744" name="Line 4"/>
            <p:cNvSpPr>
              <a:spLocks noChangeShapeType="1"/>
            </p:cNvSpPr>
            <p:nvPr/>
          </p:nvSpPr>
          <p:spPr bwMode="auto">
            <a:xfrm>
              <a:off x="4392" y="1424"/>
              <a:ext cx="0" cy="176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1745" name="Line 5"/>
            <p:cNvSpPr>
              <a:spLocks noChangeShapeType="1"/>
            </p:cNvSpPr>
            <p:nvPr/>
          </p:nvSpPr>
          <p:spPr bwMode="auto">
            <a:xfrm>
              <a:off x="3502" y="2300"/>
              <a:ext cx="177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173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shoot nothing but the crystal</a:t>
            </a:r>
          </a:p>
        </p:txBody>
      </p:sp>
      <p:sp>
        <p:nvSpPr>
          <p:cNvPr id="201732" name="Text Box 7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244744" name="Group 8"/>
          <p:cNvGrpSpPr>
            <a:grpSpLocks/>
          </p:cNvGrpSpPr>
          <p:nvPr/>
        </p:nvGrpSpPr>
        <p:grpSpPr bwMode="auto">
          <a:xfrm>
            <a:off x="-188913" y="2224088"/>
            <a:ext cx="8586788" cy="2870200"/>
            <a:chOff x="-119" y="1401"/>
            <a:chExt cx="5409" cy="1808"/>
          </a:xfrm>
        </p:grpSpPr>
        <p:sp>
          <p:nvSpPr>
            <p:cNvPr id="201741" name="Rectangle 9"/>
            <p:cNvSpPr>
              <a:spLocks noChangeArrowheads="1"/>
            </p:cNvSpPr>
            <p:nvPr/>
          </p:nvSpPr>
          <p:spPr bwMode="auto">
            <a:xfrm>
              <a:off x="-119" y="1580"/>
              <a:ext cx="3767" cy="1381"/>
            </a:xfrm>
            <a:prstGeom prst="rect">
              <a:avLst/>
            </a:prstGeom>
            <a:solidFill>
              <a:srgbClr val="C1FFC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pic>
          <p:nvPicPr>
            <p:cNvPr id="201742" name="Picture 10" descr="diffimage"/>
            <p:cNvPicPr>
              <a:picLocks noChangeAspect="1" noChangeArrowheads="1"/>
            </p:cNvPicPr>
            <p:nvPr/>
          </p:nvPicPr>
          <p:blipFill>
            <a:blip r:embed="rId2">
              <a:lum bright="-60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" y="1401"/>
              <a:ext cx="1808" cy="1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1734" name="Group 11"/>
          <p:cNvGrpSpPr>
            <a:grpSpLocks/>
          </p:cNvGrpSpPr>
          <p:nvPr/>
        </p:nvGrpSpPr>
        <p:grpSpPr bwMode="auto">
          <a:xfrm rot="5400000">
            <a:off x="1725612" y="4021138"/>
            <a:ext cx="2238375" cy="501650"/>
            <a:chOff x="1288" y="3758"/>
            <a:chExt cx="1410" cy="316"/>
          </a:xfrm>
        </p:grpSpPr>
        <p:sp>
          <p:nvSpPr>
            <p:cNvPr id="201736" name="Freeform 12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20 w 2552"/>
                <a:gd name="T1" fmla="*/ 27 h 1384"/>
                <a:gd name="T2" fmla="*/ 108 w 2552"/>
                <a:gd name="T3" fmla="*/ 67 h 1384"/>
                <a:gd name="T4" fmla="*/ 31 w 2552"/>
                <a:gd name="T5" fmla="*/ 59 h 1384"/>
                <a:gd name="T6" fmla="*/ 1 w 2552"/>
                <a:gd name="T7" fmla="*/ 32 h 1384"/>
                <a:gd name="T8" fmla="*/ 27 w 2552"/>
                <a:gd name="T9" fmla="*/ 7 h 1384"/>
                <a:gd name="T10" fmla="*/ 96 w 2552"/>
                <a:gd name="T11" fmla="*/ 2 h 1384"/>
                <a:gd name="T12" fmla="*/ 151 w 2552"/>
                <a:gd name="T13" fmla="*/ 17 h 1384"/>
                <a:gd name="T14" fmla="*/ 212 w 2552"/>
                <a:gd name="T15" fmla="*/ 29 h 1384"/>
                <a:gd name="T16" fmla="*/ 229 w 2552"/>
                <a:gd name="T17" fmla="*/ 29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1737" name="Rectangle 13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1738" name="Freeform 14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1739" name="Freeform 15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1740" name="Oval 16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201735" name="Rectangle 17"/>
          <p:cNvSpPr>
            <a:spLocks noChangeArrowheads="1"/>
          </p:cNvSpPr>
          <p:nvPr/>
        </p:nvSpPr>
        <p:spPr bwMode="auto">
          <a:xfrm>
            <a:off x="5546725" y="2246313"/>
            <a:ext cx="2847975" cy="2832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766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4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754" name="Group 2"/>
          <p:cNvGrpSpPr>
            <a:grpSpLocks/>
          </p:cNvGrpSpPr>
          <p:nvPr/>
        </p:nvGrpSpPr>
        <p:grpSpPr bwMode="auto">
          <a:xfrm>
            <a:off x="5548313" y="2247900"/>
            <a:ext cx="2847975" cy="2832100"/>
            <a:chOff x="3494" y="1415"/>
            <a:chExt cx="1794" cy="1784"/>
          </a:xfrm>
        </p:grpSpPr>
        <p:sp>
          <p:nvSpPr>
            <p:cNvPr id="202770" name="Rectangle 3"/>
            <p:cNvSpPr>
              <a:spLocks noChangeArrowheads="1"/>
            </p:cNvSpPr>
            <p:nvPr/>
          </p:nvSpPr>
          <p:spPr bwMode="auto">
            <a:xfrm>
              <a:off x="3494" y="1415"/>
              <a:ext cx="1794" cy="1784"/>
            </a:xfrm>
            <a:prstGeom prst="rect">
              <a:avLst/>
            </a:prstGeom>
            <a:solidFill>
              <a:srgbClr val="DBDBDB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2771" name="Line 4"/>
            <p:cNvSpPr>
              <a:spLocks noChangeShapeType="1"/>
            </p:cNvSpPr>
            <p:nvPr/>
          </p:nvSpPr>
          <p:spPr bwMode="auto">
            <a:xfrm>
              <a:off x="4392" y="1424"/>
              <a:ext cx="0" cy="176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2772" name="Line 5"/>
            <p:cNvSpPr>
              <a:spLocks noChangeShapeType="1"/>
            </p:cNvSpPr>
            <p:nvPr/>
          </p:nvSpPr>
          <p:spPr bwMode="auto">
            <a:xfrm>
              <a:off x="3502" y="2300"/>
              <a:ext cx="177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02755" name="Group 6"/>
          <p:cNvGrpSpPr>
            <a:grpSpLocks/>
          </p:cNvGrpSpPr>
          <p:nvPr/>
        </p:nvGrpSpPr>
        <p:grpSpPr bwMode="auto">
          <a:xfrm>
            <a:off x="-188913" y="2224088"/>
            <a:ext cx="8586788" cy="2870200"/>
            <a:chOff x="-119" y="1401"/>
            <a:chExt cx="5409" cy="1808"/>
          </a:xfrm>
        </p:grpSpPr>
        <p:sp>
          <p:nvSpPr>
            <p:cNvPr id="202767" name="Rectangle 7"/>
            <p:cNvSpPr>
              <a:spLocks noChangeArrowheads="1"/>
            </p:cNvSpPr>
            <p:nvPr/>
          </p:nvSpPr>
          <p:spPr bwMode="auto">
            <a:xfrm>
              <a:off x="-23" y="2161"/>
              <a:ext cx="3767" cy="119"/>
            </a:xfrm>
            <a:prstGeom prst="rect">
              <a:avLst/>
            </a:prstGeom>
            <a:solidFill>
              <a:srgbClr val="C1FFC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2768" name="Rectangle 8"/>
            <p:cNvSpPr>
              <a:spLocks noChangeArrowheads="1"/>
            </p:cNvSpPr>
            <p:nvPr/>
          </p:nvSpPr>
          <p:spPr bwMode="auto">
            <a:xfrm>
              <a:off x="-119" y="1580"/>
              <a:ext cx="1316" cy="1381"/>
            </a:xfrm>
            <a:prstGeom prst="rect">
              <a:avLst/>
            </a:prstGeom>
            <a:solidFill>
              <a:srgbClr val="C1FFC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pic>
          <p:nvPicPr>
            <p:cNvPr id="202769" name="Picture 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" y="1401"/>
              <a:ext cx="1808" cy="1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2756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shoot nothing but the crystal</a:t>
            </a:r>
          </a:p>
        </p:txBody>
      </p:sp>
      <p:sp>
        <p:nvSpPr>
          <p:cNvPr id="202757" name="Text Box 11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202758" name="Group 12"/>
          <p:cNvGrpSpPr>
            <a:grpSpLocks/>
          </p:cNvGrpSpPr>
          <p:nvPr/>
        </p:nvGrpSpPr>
        <p:grpSpPr bwMode="auto">
          <a:xfrm rot="5400000">
            <a:off x="1725612" y="4021138"/>
            <a:ext cx="2238375" cy="501650"/>
            <a:chOff x="1288" y="3758"/>
            <a:chExt cx="1410" cy="316"/>
          </a:xfrm>
        </p:grpSpPr>
        <p:sp>
          <p:nvSpPr>
            <p:cNvPr id="202762" name="Freeform 13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20 w 2552"/>
                <a:gd name="T1" fmla="*/ 27 h 1384"/>
                <a:gd name="T2" fmla="*/ 108 w 2552"/>
                <a:gd name="T3" fmla="*/ 67 h 1384"/>
                <a:gd name="T4" fmla="*/ 31 w 2552"/>
                <a:gd name="T5" fmla="*/ 59 h 1384"/>
                <a:gd name="T6" fmla="*/ 1 w 2552"/>
                <a:gd name="T7" fmla="*/ 32 h 1384"/>
                <a:gd name="T8" fmla="*/ 27 w 2552"/>
                <a:gd name="T9" fmla="*/ 7 h 1384"/>
                <a:gd name="T10" fmla="*/ 96 w 2552"/>
                <a:gd name="T11" fmla="*/ 2 h 1384"/>
                <a:gd name="T12" fmla="*/ 151 w 2552"/>
                <a:gd name="T13" fmla="*/ 17 h 1384"/>
                <a:gd name="T14" fmla="*/ 212 w 2552"/>
                <a:gd name="T15" fmla="*/ 29 h 1384"/>
                <a:gd name="T16" fmla="*/ 229 w 2552"/>
                <a:gd name="T17" fmla="*/ 29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2763" name="Rectangle 14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2764" name="Freeform 15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2765" name="Freeform 16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2766" name="Oval 17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202759" name="Rectangle 18"/>
          <p:cNvSpPr>
            <a:spLocks noChangeArrowheads="1"/>
          </p:cNvSpPr>
          <p:nvPr/>
        </p:nvSpPr>
        <p:spPr bwMode="auto">
          <a:xfrm>
            <a:off x="1887538" y="2090738"/>
            <a:ext cx="217487" cy="13366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2760" name="Rectangle 19"/>
          <p:cNvSpPr>
            <a:spLocks noChangeArrowheads="1"/>
          </p:cNvSpPr>
          <p:nvPr/>
        </p:nvSpPr>
        <p:spPr bwMode="auto">
          <a:xfrm>
            <a:off x="1893888" y="3621088"/>
            <a:ext cx="217487" cy="13366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2761" name="Rectangle 20"/>
          <p:cNvSpPr>
            <a:spLocks noChangeArrowheads="1"/>
          </p:cNvSpPr>
          <p:nvPr/>
        </p:nvSpPr>
        <p:spPr bwMode="auto">
          <a:xfrm>
            <a:off x="5546725" y="2246313"/>
            <a:ext cx="2847975" cy="2832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469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ext Box 3"/>
          <p:cNvSpPr txBox="1">
            <a:spLocks noChangeArrowheads="1"/>
          </p:cNvSpPr>
          <p:nvPr/>
        </p:nvSpPr>
        <p:spPr bwMode="auto">
          <a:xfrm>
            <a:off x="563563" y="1784350"/>
            <a:ext cx="7878762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1 </a:t>
            </a:r>
            <a:r>
              <a:rPr lang="el-GR" altLang="en-US" sz="40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m crystal	≈ 	1 </a:t>
            </a:r>
            <a:r>
              <a:rPr lang="el-GR" altLang="en-US" sz="40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m water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				≈ 	1 </a:t>
            </a:r>
            <a:r>
              <a:rPr lang="el-GR" altLang="en-US" sz="40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m plastic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				≈ 	0.1 </a:t>
            </a:r>
            <a:r>
              <a:rPr lang="el-GR" altLang="en-US" sz="40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m glass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				≈ 	1000 </a:t>
            </a:r>
            <a:r>
              <a:rPr lang="el-GR" altLang="en-US" sz="40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m air</a:t>
            </a:r>
            <a:endParaRPr lang="el-GR" altLang="en-US" sz="40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37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X-ray scattering “rules”:</a:t>
            </a:r>
          </a:p>
        </p:txBody>
      </p:sp>
      <p:grpSp>
        <p:nvGrpSpPr>
          <p:cNvPr id="203780" name="Group 12"/>
          <p:cNvGrpSpPr>
            <a:grpSpLocks/>
          </p:cNvGrpSpPr>
          <p:nvPr/>
        </p:nvGrpSpPr>
        <p:grpSpPr bwMode="auto">
          <a:xfrm rot="5400000">
            <a:off x="592137" y="4033838"/>
            <a:ext cx="2238375" cy="501650"/>
            <a:chOff x="1288" y="3758"/>
            <a:chExt cx="1410" cy="316"/>
          </a:xfrm>
        </p:grpSpPr>
        <p:sp>
          <p:nvSpPr>
            <p:cNvPr id="203796" name="Freeform 13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20 w 2552"/>
                <a:gd name="T1" fmla="*/ 27 h 1384"/>
                <a:gd name="T2" fmla="*/ 108 w 2552"/>
                <a:gd name="T3" fmla="*/ 67 h 1384"/>
                <a:gd name="T4" fmla="*/ 31 w 2552"/>
                <a:gd name="T5" fmla="*/ 59 h 1384"/>
                <a:gd name="T6" fmla="*/ 1 w 2552"/>
                <a:gd name="T7" fmla="*/ 32 h 1384"/>
                <a:gd name="T8" fmla="*/ 27 w 2552"/>
                <a:gd name="T9" fmla="*/ 7 h 1384"/>
                <a:gd name="T10" fmla="*/ 96 w 2552"/>
                <a:gd name="T11" fmla="*/ 2 h 1384"/>
                <a:gd name="T12" fmla="*/ 151 w 2552"/>
                <a:gd name="T13" fmla="*/ 17 h 1384"/>
                <a:gd name="T14" fmla="*/ 212 w 2552"/>
                <a:gd name="T15" fmla="*/ 29 h 1384"/>
                <a:gd name="T16" fmla="*/ 229 w 2552"/>
                <a:gd name="T17" fmla="*/ 29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3797" name="Rectangle 14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798" name="Freeform 15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3799" name="Freeform 16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3800" name="Oval 17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03781" name="Group 2"/>
          <p:cNvGrpSpPr>
            <a:grpSpLocks/>
          </p:cNvGrpSpPr>
          <p:nvPr/>
        </p:nvGrpSpPr>
        <p:grpSpPr bwMode="auto">
          <a:xfrm>
            <a:off x="2090738" y="2965450"/>
            <a:ext cx="1809750" cy="2449513"/>
            <a:chOff x="2090550" y="2964790"/>
            <a:chExt cx="1810415" cy="2449974"/>
          </a:xfrm>
        </p:grpSpPr>
        <p:sp>
          <p:nvSpPr>
            <p:cNvPr id="203789" name="Freeform 3"/>
            <p:cNvSpPr>
              <a:spLocks/>
            </p:cNvSpPr>
            <p:nvPr/>
          </p:nvSpPr>
          <p:spPr bwMode="auto">
            <a:xfrm rot="-7731896">
              <a:off x="1964267" y="3091073"/>
              <a:ext cx="2062982" cy="1810415"/>
            </a:xfrm>
            <a:custGeom>
              <a:avLst/>
              <a:gdLst>
                <a:gd name="T0" fmla="*/ 663460 w 12531"/>
                <a:gd name="T1" fmla="*/ 1074143 h 11874"/>
                <a:gd name="T2" fmla="*/ 1350956 w 12531"/>
                <a:gd name="T3" fmla="*/ 1775500 h 11874"/>
                <a:gd name="T4" fmla="*/ 2004209 w 12531"/>
                <a:gd name="T5" fmla="*/ 1619524 h 11874"/>
                <a:gd name="T6" fmla="*/ 1904937 w 12531"/>
                <a:gd name="T7" fmla="*/ 891638 h 11874"/>
                <a:gd name="T8" fmla="*/ 1238184 w 12531"/>
                <a:gd name="T9" fmla="*/ 474178 h 11874"/>
                <a:gd name="T10" fmla="*/ 11359 w 12531"/>
                <a:gd name="T11" fmla="*/ 13875 h 11874"/>
                <a:gd name="T12" fmla="*/ 663460 w 12531"/>
                <a:gd name="T13" fmla="*/ 1074143 h 11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531" h="11874">
                  <a:moveTo>
                    <a:pt x="4030" y="7045"/>
                  </a:moveTo>
                  <a:cubicBezTo>
                    <a:pt x="5386" y="8971"/>
                    <a:pt x="6849" y="11049"/>
                    <a:pt x="8206" y="11645"/>
                  </a:cubicBezTo>
                  <a:cubicBezTo>
                    <a:pt x="9562" y="12240"/>
                    <a:pt x="11503" y="11601"/>
                    <a:pt x="12174" y="10622"/>
                  </a:cubicBezTo>
                  <a:cubicBezTo>
                    <a:pt x="12845" y="9643"/>
                    <a:pt x="12529" y="7259"/>
                    <a:pt x="11571" y="5848"/>
                  </a:cubicBezTo>
                  <a:cubicBezTo>
                    <a:pt x="10613" y="4437"/>
                    <a:pt x="9016" y="3734"/>
                    <a:pt x="7521" y="3110"/>
                  </a:cubicBezTo>
                  <a:cubicBezTo>
                    <a:pt x="6026" y="2485"/>
                    <a:pt x="649" y="-565"/>
                    <a:pt x="69" y="91"/>
                  </a:cubicBezTo>
                  <a:cubicBezTo>
                    <a:pt x="-509" y="747"/>
                    <a:pt x="2674" y="5119"/>
                    <a:pt x="4030" y="7045"/>
                  </a:cubicBezTo>
                  <a:close/>
                </a:path>
              </a:pathLst>
            </a:cu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03790" name="Group 12"/>
            <p:cNvGrpSpPr>
              <a:grpSpLocks/>
            </p:cNvGrpSpPr>
            <p:nvPr/>
          </p:nvGrpSpPr>
          <p:grpSpPr bwMode="auto">
            <a:xfrm rot="5400000">
              <a:off x="1762102" y="4044752"/>
              <a:ext cx="2238375" cy="501650"/>
              <a:chOff x="1288" y="3758"/>
              <a:chExt cx="1410" cy="316"/>
            </a:xfrm>
          </p:grpSpPr>
          <p:sp>
            <p:nvSpPr>
              <p:cNvPr id="203791" name="Freeform 13"/>
              <p:cNvSpPr>
                <a:spLocks noChangeAspect="1"/>
              </p:cNvSpPr>
              <p:nvPr/>
            </p:nvSpPr>
            <p:spPr bwMode="auto">
              <a:xfrm>
                <a:off x="1288" y="3758"/>
                <a:ext cx="764" cy="316"/>
              </a:xfrm>
              <a:custGeom>
                <a:avLst/>
                <a:gdLst>
                  <a:gd name="T0" fmla="*/ 220 w 2552"/>
                  <a:gd name="T1" fmla="*/ 27 h 1384"/>
                  <a:gd name="T2" fmla="*/ 108 w 2552"/>
                  <a:gd name="T3" fmla="*/ 67 h 1384"/>
                  <a:gd name="T4" fmla="*/ 31 w 2552"/>
                  <a:gd name="T5" fmla="*/ 59 h 1384"/>
                  <a:gd name="T6" fmla="*/ 1 w 2552"/>
                  <a:gd name="T7" fmla="*/ 32 h 1384"/>
                  <a:gd name="T8" fmla="*/ 27 w 2552"/>
                  <a:gd name="T9" fmla="*/ 7 h 1384"/>
                  <a:gd name="T10" fmla="*/ 96 w 2552"/>
                  <a:gd name="T11" fmla="*/ 2 h 1384"/>
                  <a:gd name="T12" fmla="*/ 151 w 2552"/>
                  <a:gd name="T13" fmla="*/ 17 h 1384"/>
                  <a:gd name="T14" fmla="*/ 212 w 2552"/>
                  <a:gd name="T15" fmla="*/ 29 h 1384"/>
                  <a:gd name="T16" fmla="*/ 229 w 2552"/>
                  <a:gd name="T17" fmla="*/ 29 h 13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52" h="1384">
                    <a:moveTo>
                      <a:pt x="2456" y="512"/>
                    </a:moveTo>
                    <a:cubicBezTo>
                      <a:pt x="2008" y="844"/>
                      <a:pt x="1560" y="1176"/>
                      <a:pt x="1208" y="1280"/>
                    </a:cubicBezTo>
                    <a:cubicBezTo>
                      <a:pt x="856" y="1384"/>
                      <a:pt x="544" y="1248"/>
                      <a:pt x="344" y="1136"/>
                    </a:cubicBezTo>
                    <a:cubicBezTo>
                      <a:pt x="144" y="1024"/>
                      <a:pt x="16" y="776"/>
                      <a:pt x="8" y="608"/>
                    </a:cubicBezTo>
                    <a:cubicBezTo>
                      <a:pt x="0" y="440"/>
                      <a:pt x="120" y="224"/>
                      <a:pt x="296" y="128"/>
                    </a:cubicBezTo>
                    <a:cubicBezTo>
                      <a:pt x="472" y="32"/>
                      <a:pt x="832" y="0"/>
                      <a:pt x="1064" y="32"/>
                    </a:cubicBezTo>
                    <a:cubicBezTo>
                      <a:pt x="1296" y="64"/>
                      <a:pt x="1472" y="232"/>
                      <a:pt x="1688" y="320"/>
                    </a:cubicBezTo>
                    <a:cubicBezTo>
                      <a:pt x="1904" y="408"/>
                      <a:pt x="2216" y="520"/>
                      <a:pt x="2360" y="560"/>
                    </a:cubicBezTo>
                    <a:cubicBezTo>
                      <a:pt x="2504" y="600"/>
                      <a:pt x="2528" y="580"/>
                      <a:pt x="2552" y="560"/>
                    </a:cubicBezTo>
                  </a:path>
                </a:pathLst>
              </a:custGeom>
              <a:solidFill>
                <a:schemeClr val="accent1"/>
              </a:solidFill>
              <a:ln w="889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3792" name="Rectangle 14"/>
              <p:cNvSpPr>
                <a:spLocks noChangeArrowheads="1"/>
              </p:cNvSpPr>
              <p:nvPr/>
            </p:nvSpPr>
            <p:spPr bwMode="auto">
              <a:xfrm>
                <a:off x="1508" y="3902"/>
                <a:ext cx="56" cy="56"/>
              </a:xfrm>
              <a:prstGeom prst="rect">
                <a:avLst/>
              </a:prstGeom>
              <a:solidFill>
                <a:srgbClr val="FF0000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0000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3793" name="Freeform 15"/>
              <p:cNvSpPr>
                <a:spLocks/>
              </p:cNvSpPr>
              <p:nvPr/>
            </p:nvSpPr>
            <p:spPr bwMode="auto">
              <a:xfrm>
                <a:off x="1986" y="3846"/>
                <a:ext cx="712" cy="66"/>
              </a:xfrm>
              <a:custGeom>
                <a:avLst/>
                <a:gdLst>
                  <a:gd name="T0" fmla="*/ 0 w 712"/>
                  <a:gd name="T1" fmla="*/ 53 h 66"/>
                  <a:gd name="T2" fmla="*/ 124 w 712"/>
                  <a:gd name="T3" fmla="*/ 1 h 66"/>
                  <a:gd name="T4" fmla="*/ 264 w 712"/>
                  <a:gd name="T5" fmla="*/ 61 h 66"/>
                  <a:gd name="T6" fmla="*/ 420 w 712"/>
                  <a:gd name="T7" fmla="*/ 5 h 66"/>
                  <a:gd name="T8" fmla="*/ 564 w 712"/>
                  <a:gd name="T9" fmla="*/ 65 h 66"/>
                  <a:gd name="T10" fmla="*/ 712 w 712"/>
                  <a:gd name="T11" fmla="*/ 1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2" h="66">
                    <a:moveTo>
                      <a:pt x="0" y="53"/>
                    </a:moveTo>
                    <a:cubicBezTo>
                      <a:pt x="40" y="26"/>
                      <a:pt x="80" y="0"/>
                      <a:pt x="124" y="1"/>
                    </a:cubicBezTo>
                    <a:cubicBezTo>
                      <a:pt x="168" y="2"/>
                      <a:pt x="215" y="60"/>
                      <a:pt x="264" y="61"/>
                    </a:cubicBezTo>
                    <a:cubicBezTo>
                      <a:pt x="313" y="62"/>
                      <a:pt x="370" y="4"/>
                      <a:pt x="420" y="5"/>
                    </a:cubicBezTo>
                    <a:cubicBezTo>
                      <a:pt x="470" y="6"/>
                      <a:pt x="515" y="66"/>
                      <a:pt x="564" y="65"/>
                    </a:cubicBezTo>
                    <a:cubicBezTo>
                      <a:pt x="613" y="64"/>
                      <a:pt x="687" y="12"/>
                      <a:pt x="712" y="1"/>
                    </a:cubicBezTo>
                  </a:path>
                </a:pathLst>
              </a:custGeom>
              <a:noFill/>
              <a:ln w="889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3794" name="Freeform 16"/>
              <p:cNvSpPr>
                <a:spLocks/>
              </p:cNvSpPr>
              <p:nvPr/>
            </p:nvSpPr>
            <p:spPr bwMode="auto">
              <a:xfrm rot="10800000" flipH="1">
                <a:off x="1962" y="3842"/>
                <a:ext cx="712" cy="66"/>
              </a:xfrm>
              <a:custGeom>
                <a:avLst/>
                <a:gdLst>
                  <a:gd name="T0" fmla="*/ 0 w 712"/>
                  <a:gd name="T1" fmla="*/ 53 h 66"/>
                  <a:gd name="T2" fmla="*/ 124 w 712"/>
                  <a:gd name="T3" fmla="*/ 1 h 66"/>
                  <a:gd name="T4" fmla="*/ 264 w 712"/>
                  <a:gd name="T5" fmla="*/ 61 h 66"/>
                  <a:gd name="T6" fmla="*/ 420 w 712"/>
                  <a:gd name="T7" fmla="*/ 5 h 66"/>
                  <a:gd name="T8" fmla="*/ 564 w 712"/>
                  <a:gd name="T9" fmla="*/ 65 h 66"/>
                  <a:gd name="T10" fmla="*/ 712 w 712"/>
                  <a:gd name="T11" fmla="*/ 1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2" h="66">
                    <a:moveTo>
                      <a:pt x="0" y="53"/>
                    </a:moveTo>
                    <a:cubicBezTo>
                      <a:pt x="40" y="26"/>
                      <a:pt x="80" y="0"/>
                      <a:pt x="124" y="1"/>
                    </a:cubicBezTo>
                    <a:cubicBezTo>
                      <a:pt x="168" y="2"/>
                      <a:pt x="215" y="60"/>
                      <a:pt x="264" y="61"/>
                    </a:cubicBezTo>
                    <a:cubicBezTo>
                      <a:pt x="313" y="62"/>
                      <a:pt x="370" y="4"/>
                      <a:pt x="420" y="5"/>
                    </a:cubicBezTo>
                    <a:cubicBezTo>
                      <a:pt x="470" y="6"/>
                      <a:pt x="515" y="66"/>
                      <a:pt x="564" y="65"/>
                    </a:cubicBezTo>
                    <a:cubicBezTo>
                      <a:pt x="613" y="64"/>
                      <a:pt x="687" y="12"/>
                      <a:pt x="712" y="1"/>
                    </a:cubicBezTo>
                  </a:path>
                </a:pathLst>
              </a:custGeom>
              <a:noFill/>
              <a:ln w="889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3795" name="Oval 17"/>
              <p:cNvSpPr>
                <a:spLocks noChangeArrowheads="1"/>
              </p:cNvSpPr>
              <p:nvPr/>
            </p:nvSpPr>
            <p:spPr bwMode="auto">
              <a:xfrm>
                <a:off x="1946" y="3770"/>
                <a:ext cx="90" cy="84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203782" name="Group 1"/>
          <p:cNvGrpSpPr>
            <a:grpSpLocks/>
          </p:cNvGrpSpPr>
          <p:nvPr/>
        </p:nvGrpSpPr>
        <p:grpSpPr bwMode="auto">
          <a:xfrm>
            <a:off x="641350" y="3429000"/>
            <a:ext cx="373063" cy="1449388"/>
            <a:chOff x="640737" y="3429162"/>
            <a:chExt cx="373063" cy="1449256"/>
          </a:xfrm>
        </p:grpSpPr>
        <p:sp>
          <p:nvSpPr>
            <p:cNvPr id="203783" name="Freeform 13"/>
            <p:cNvSpPr>
              <a:spLocks noChangeAspect="1"/>
            </p:cNvSpPr>
            <p:nvPr/>
          </p:nvSpPr>
          <p:spPr bwMode="auto">
            <a:xfrm rot="5400000">
              <a:off x="584381" y="3485518"/>
              <a:ext cx="390525" cy="277813"/>
            </a:xfrm>
            <a:custGeom>
              <a:avLst/>
              <a:gdLst>
                <a:gd name="T0" fmla="*/ 112475 w 2552"/>
                <a:gd name="T1" fmla="*/ 23486 h 1384"/>
                <a:gd name="T2" fmla="*/ 55396 w 2552"/>
                <a:gd name="T3" fmla="*/ 58614 h 1384"/>
                <a:gd name="T4" fmla="*/ 15762 w 2552"/>
                <a:gd name="T5" fmla="*/ 51990 h 1384"/>
                <a:gd name="T6" fmla="*/ 306 w 2552"/>
                <a:gd name="T7" fmla="*/ 27902 h 1384"/>
                <a:gd name="T8" fmla="*/ 13619 w 2552"/>
                <a:gd name="T9" fmla="*/ 5821 h 1384"/>
                <a:gd name="T10" fmla="*/ 48816 w 2552"/>
                <a:gd name="T11" fmla="*/ 1405 h 1384"/>
                <a:gd name="T12" fmla="*/ 77279 w 2552"/>
                <a:gd name="T13" fmla="*/ 14653 h 1384"/>
                <a:gd name="T14" fmla="*/ 108190 w 2552"/>
                <a:gd name="T15" fmla="*/ 25694 h 1384"/>
                <a:gd name="T16" fmla="*/ 116913 w 2552"/>
                <a:gd name="T17" fmla="*/ 25694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3784" name="Rectangle 14"/>
            <p:cNvSpPr>
              <a:spLocks noChangeArrowheads="1"/>
            </p:cNvSpPr>
            <p:nvPr/>
          </p:nvSpPr>
          <p:spPr bwMode="auto">
            <a:xfrm rot="5400000">
              <a:off x="715350" y="3551399"/>
              <a:ext cx="88900" cy="88900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785" name="Oval 17"/>
            <p:cNvSpPr>
              <a:spLocks noChangeArrowheads="1"/>
            </p:cNvSpPr>
            <p:nvPr/>
          </p:nvSpPr>
          <p:spPr bwMode="auto">
            <a:xfrm rot="5400000">
              <a:off x="875687" y="4251487"/>
              <a:ext cx="142875" cy="13335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786" name="Freeform 15"/>
            <p:cNvSpPr>
              <a:spLocks/>
            </p:cNvSpPr>
            <p:nvPr/>
          </p:nvSpPr>
          <p:spPr bwMode="auto">
            <a:xfrm rot="5400000">
              <a:off x="237210" y="4260880"/>
              <a:ext cx="1130300" cy="104775"/>
            </a:xfrm>
            <a:custGeom>
              <a:avLst/>
              <a:gdLst>
                <a:gd name="T0" fmla="*/ 0 w 712"/>
                <a:gd name="T1" fmla="*/ 84138 h 66"/>
                <a:gd name="T2" fmla="*/ 196850 w 712"/>
                <a:gd name="T3" fmla="*/ 1588 h 66"/>
                <a:gd name="T4" fmla="*/ 419100 w 712"/>
                <a:gd name="T5" fmla="*/ 96838 h 66"/>
                <a:gd name="T6" fmla="*/ 666750 w 712"/>
                <a:gd name="T7" fmla="*/ 7938 h 66"/>
                <a:gd name="T8" fmla="*/ 895350 w 712"/>
                <a:gd name="T9" fmla="*/ 103188 h 66"/>
                <a:gd name="T10" fmla="*/ 1130300 w 712"/>
                <a:gd name="T11" fmla="*/ 1588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3787" name="Freeform 16"/>
            <p:cNvSpPr>
              <a:spLocks/>
            </p:cNvSpPr>
            <p:nvPr/>
          </p:nvSpPr>
          <p:spPr bwMode="auto">
            <a:xfrm rot="16200000" flipH="1">
              <a:off x="243560" y="4222780"/>
              <a:ext cx="1130300" cy="104775"/>
            </a:xfrm>
            <a:custGeom>
              <a:avLst/>
              <a:gdLst>
                <a:gd name="T0" fmla="*/ 0 w 712"/>
                <a:gd name="T1" fmla="*/ 84138 h 66"/>
                <a:gd name="T2" fmla="*/ 196850 w 712"/>
                <a:gd name="T3" fmla="*/ 1588 h 66"/>
                <a:gd name="T4" fmla="*/ 419100 w 712"/>
                <a:gd name="T5" fmla="*/ 96838 h 66"/>
                <a:gd name="T6" fmla="*/ 666750 w 712"/>
                <a:gd name="T7" fmla="*/ 7938 h 66"/>
                <a:gd name="T8" fmla="*/ 895350 w 712"/>
                <a:gd name="T9" fmla="*/ 103188 h 66"/>
                <a:gd name="T10" fmla="*/ 1130300 w 712"/>
                <a:gd name="T11" fmla="*/ 1588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3788" name="Oval 17"/>
            <p:cNvSpPr>
              <a:spLocks noChangeArrowheads="1"/>
            </p:cNvSpPr>
            <p:nvPr/>
          </p:nvSpPr>
          <p:spPr bwMode="auto">
            <a:xfrm rot="5400000">
              <a:off x="837285" y="3689380"/>
              <a:ext cx="142875" cy="13335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9974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1210776"/>
              </p:ext>
            </p:extLst>
          </p:nvPr>
        </p:nvGraphicFramePr>
        <p:xfrm>
          <a:off x="384175" y="282575"/>
          <a:ext cx="8680450" cy="598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24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282575"/>
                        <a:ext cx="8680450" cy="598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749969" y="6057900"/>
            <a:ext cx="37802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X-ray beam size (</a:t>
            </a:r>
            <a:r>
              <a:rPr lang="el-GR" altLang="en-US" sz="2800" b="1" dirty="0" smtClean="0">
                <a:solidFill>
                  <a:prstClr val="black"/>
                </a:solidFill>
              </a:rPr>
              <a:t>μ</a:t>
            </a:r>
            <a:r>
              <a:rPr lang="en-US" altLang="en-US" sz="2800" b="1" dirty="0" smtClean="0">
                <a:solidFill>
                  <a:prstClr val="black"/>
                </a:solidFill>
              </a:rPr>
              <a:t>m)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886629" y="2784123"/>
            <a:ext cx="26420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prstClr val="black"/>
                </a:solidFill>
              </a:rPr>
              <a:t>R</a:t>
            </a:r>
            <a:r>
              <a:rPr lang="en-US" altLang="en-US" sz="2800" b="1" dirty="0" smtClean="0">
                <a:solidFill>
                  <a:prstClr val="black"/>
                </a:solidFill>
              </a:rPr>
              <a:t>esolution (Å)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045041" y="3773713"/>
            <a:ext cx="1219402" cy="1097280"/>
            <a:chOff x="2378869" y="3265714"/>
            <a:chExt cx="1219402" cy="1097280"/>
          </a:xfrm>
        </p:grpSpPr>
        <p:sp>
          <p:nvSpPr>
            <p:cNvPr id="3" name="Arc 2"/>
            <p:cNvSpPr/>
            <p:nvPr/>
          </p:nvSpPr>
          <p:spPr>
            <a:xfrm>
              <a:off x="2924177" y="3271837"/>
              <a:ext cx="445294" cy="1064417"/>
            </a:xfrm>
            <a:prstGeom prst="arc">
              <a:avLst>
                <a:gd name="adj1" fmla="val 16200000"/>
                <a:gd name="adj2" fmla="val 5371115"/>
              </a:avLst>
            </a:prstGeom>
            <a:solidFill>
              <a:srgbClr val="FF9393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Arc 10"/>
            <p:cNvSpPr/>
            <p:nvPr/>
          </p:nvSpPr>
          <p:spPr>
            <a:xfrm>
              <a:off x="2717000" y="3278980"/>
              <a:ext cx="445294" cy="1064417"/>
            </a:xfrm>
            <a:prstGeom prst="arc">
              <a:avLst>
                <a:gd name="adj1" fmla="val 5381432"/>
                <a:gd name="adj2" fmla="val 16198100"/>
              </a:avLst>
            </a:prstGeom>
            <a:solidFill>
              <a:srgbClr val="FF9393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" name="Freeform 3"/>
            <p:cNvSpPr/>
            <p:nvPr/>
          </p:nvSpPr>
          <p:spPr>
            <a:xfrm>
              <a:off x="2814416" y="3267371"/>
              <a:ext cx="383622" cy="1085906"/>
            </a:xfrm>
            <a:custGeom>
              <a:avLst/>
              <a:gdLst>
                <a:gd name="connsiteX0" fmla="*/ 359791 w 359791"/>
                <a:gd name="connsiteY0" fmla="*/ 13991 h 1085906"/>
                <a:gd name="connsiteX1" fmla="*/ 276448 w 359791"/>
                <a:gd name="connsiteY1" fmla="*/ 4466 h 1085906"/>
                <a:gd name="connsiteX2" fmla="*/ 231204 w 359791"/>
                <a:gd name="connsiteY2" fmla="*/ 2085 h 1085906"/>
                <a:gd name="connsiteX3" fmla="*/ 152623 w 359791"/>
                <a:gd name="connsiteY3" fmla="*/ 2085 h 1085906"/>
                <a:gd name="connsiteX4" fmla="*/ 93091 w 359791"/>
                <a:gd name="connsiteY4" fmla="*/ 16373 h 1085906"/>
                <a:gd name="connsiteX5" fmla="*/ 45466 w 359791"/>
                <a:gd name="connsiteY5" fmla="*/ 164010 h 1085906"/>
                <a:gd name="connsiteX6" fmla="*/ 223 w 359791"/>
                <a:gd name="connsiteY6" fmla="*/ 595016 h 1085906"/>
                <a:gd name="connsiteX7" fmla="*/ 31179 w 359791"/>
                <a:gd name="connsiteY7" fmla="*/ 976016 h 1085906"/>
                <a:gd name="connsiteX8" fmla="*/ 97854 w 359791"/>
                <a:gd name="connsiteY8" fmla="*/ 1073648 h 1085906"/>
                <a:gd name="connsiteX9" fmla="*/ 159766 w 359791"/>
                <a:gd name="connsiteY9" fmla="*/ 1080791 h 1085906"/>
                <a:gd name="connsiteX10" fmla="*/ 219298 w 359791"/>
                <a:gd name="connsiteY10" fmla="*/ 1085554 h 1085906"/>
                <a:gd name="connsiteX11" fmla="*/ 276448 w 359791"/>
                <a:gd name="connsiteY11" fmla="*/ 1085554 h 1085906"/>
                <a:gd name="connsiteX12" fmla="*/ 340741 w 359791"/>
                <a:gd name="connsiteY12" fmla="*/ 1085554 h 1085906"/>
                <a:gd name="connsiteX13" fmla="*/ 359791 w 359791"/>
                <a:gd name="connsiteY13" fmla="*/ 1083173 h 1085906"/>
                <a:gd name="connsiteX0" fmla="*/ 359791 w 359791"/>
                <a:gd name="connsiteY0" fmla="*/ 13991 h 1085906"/>
                <a:gd name="connsiteX1" fmla="*/ 276448 w 359791"/>
                <a:gd name="connsiteY1" fmla="*/ 4466 h 1085906"/>
                <a:gd name="connsiteX2" fmla="*/ 231204 w 359791"/>
                <a:gd name="connsiteY2" fmla="*/ 2085 h 1085906"/>
                <a:gd name="connsiteX3" fmla="*/ 152623 w 359791"/>
                <a:gd name="connsiteY3" fmla="*/ 2085 h 1085906"/>
                <a:gd name="connsiteX4" fmla="*/ 93091 w 359791"/>
                <a:gd name="connsiteY4" fmla="*/ 16373 h 1085906"/>
                <a:gd name="connsiteX5" fmla="*/ 45466 w 359791"/>
                <a:gd name="connsiteY5" fmla="*/ 164010 h 1085906"/>
                <a:gd name="connsiteX6" fmla="*/ 223 w 359791"/>
                <a:gd name="connsiteY6" fmla="*/ 595016 h 1085906"/>
                <a:gd name="connsiteX7" fmla="*/ 31179 w 359791"/>
                <a:gd name="connsiteY7" fmla="*/ 976016 h 1085906"/>
                <a:gd name="connsiteX8" fmla="*/ 97854 w 359791"/>
                <a:gd name="connsiteY8" fmla="*/ 1073648 h 1085906"/>
                <a:gd name="connsiteX9" fmla="*/ 159766 w 359791"/>
                <a:gd name="connsiteY9" fmla="*/ 1080791 h 1085906"/>
                <a:gd name="connsiteX10" fmla="*/ 219298 w 359791"/>
                <a:gd name="connsiteY10" fmla="*/ 1085554 h 1085906"/>
                <a:gd name="connsiteX11" fmla="*/ 276448 w 359791"/>
                <a:gd name="connsiteY11" fmla="*/ 1085554 h 1085906"/>
                <a:gd name="connsiteX12" fmla="*/ 340741 w 359791"/>
                <a:gd name="connsiteY12" fmla="*/ 1085554 h 1085906"/>
                <a:gd name="connsiteX13" fmla="*/ 359791 w 359791"/>
                <a:gd name="connsiteY13" fmla="*/ 1083173 h 1085906"/>
                <a:gd name="connsiteX14" fmla="*/ 359791 w 359791"/>
                <a:gd name="connsiteY14" fmla="*/ 13991 h 1085906"/>
                <a:gd name="connsiteX0" fmla="*/ 359791 w 383622"/>
                <a:gd name="connsiteY0" fmla="*/ 13991 h 1085906"/>
                <a:gd name="connsiteX1" fmla="*/ 276448 w 383622"/>
                <a:gd name="connsiteY1" fmla="*/ 4466 h 1085906"/>
                <a:gd name="connsiteX2" fmla="*/ 231204 w 383622"/>
                <a:gd name="connsiteY2" fmla="*/ 2085 h 1085906"/>
                <a:gd name="connsiteX3" fmla="*/ 152623 w 383622"/>
                <a:gd name="connsiteY3" fmla="*/ 2085 h 1085906"/>
                <a:gd name="connsiteX4" fmla="*/ 93091 w 383622"/>
                <a:gd name="connsiteY4" fmla="*/ 16373 h 1085906"/>
                <a:gd name="connsiteX5" fmla="*/ 45466 w 383622"/>
                <a:gd name="connsiteY5" fmla="*/ 164010 h 1085906"/>
                <a:gd name="connsiteX6" fmla="*/ 223 w 383622"/>
                <a:gd name="connsiteY6" fmla="*/ 595016 h 1085906"/>
                <a:gd name="connsiteX7" fmla="*/ 31179 w 383622"/>
                <a:gd name="connsiteY7" fmla="*/ 976016 h 1085906"/>
                <a:gd name="connsiteX8" fmla="*/ 97854 w 383622"/>
                <a:gd name="connsiteY8" fmla="*/ 1073648 h 1085906"/>
                <a:gd name="connsiteX9" fmla="*/ 159766 w 383622"/>
                <a:gd name="connsiteY9" fmla="*/ 1080791 h 1085906"/>
                <a:gd name="connsiteX10" fmla="*/ 219298 w 383622"/>
                <a:gd name="connsiteY10" fmla="*/ 1085554 h 1085906"/>
                <a:gd name="connsiteX11" fmla="*/ 276448 w 383622"/>
                <a:gd name="connsiteY11" fmla="*/ 1085554 h 1085906"/>
                <a:gd name="connsiteX12" fmla="*/ 340741 w 383622"/>
                <a:gd name="connsiteY12" fmla="*/ 1085554 h 1085906"/>
                <a:gd name="connsiteX13" fmla="*/ 359791 w 383622"/>
                <a:gd name="connsiteY13" fmla="*/ 1083173 h 1085906"/>
                <a:gd name="connsiteX14" fmla="*/ 383604 w 383622"/>
                <a:gd name="connsiteY14" fmla="*/ 466429 h 1085906"/>
                <a:gd name="connsiteX15" fmla="*/ 359791 w 383622"/>
                <a:gd name="connsiteY15" fmla="*/ 13991 h 1085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3622" h="1085906">
                  <a:moveTo>
                    <a:pt x="359791" y="13991"/>
                  </a:moveTo>
                  <a:lnTo>
                    <a:pt x="276448" y="4466"/>
                  </a:lnTo>
                  <a:cubicBezTo>
                    <a:pt x="255017" y="2482"/>
                    <a:pt x="251841" y="2482"/>
                    <a:pt x="231204" y="2085"/>
                  </a:cubicBezTo>
                  <a:cubicBezTo>
                    <a:pt x="210567" y="1688"/>
                    <a:pt x="175642" y="-296"/>
                    <a:pt x="152623" y="2085"/>
                  </a:cubicBezTo>
                  <a:cubicBezTo>
                    <a:pt x="129604" y="4466"/>
                    <a:pt x="110950" y="-10614"/>
                    <a:pt x="93091" y="16373"/>
                  </a:cubicBezTo>
                  <a:cubicBezTo>
                    <a:pt x="75232" y="43360"/>
                    <a:pt x="60944" y="67570"/>
                    <a:pt x="45466" y="164010"/>
                  </a:cubicBezTo>
                  <a:cubicBezTo>
                    <a:pt x="29988" y="260450"/>
                    <a:pt x="2604" y="459682"/>
                    <a:pt x="223" y="595016"/>
                  </a:cubicBezTo>
                  <a:cubicBezTo>
                    <a:pt x="-2158" y="730350"/>
                    <a:pt x="14907" y="896244"/>
                    <a:pt x="31179" y="976016"/>
                  </a:cubicBezTo>
                  <a:cubicBezTo>
                    <a:pt x="47451" y="1055788"/>
                    <a:pt x="76423" y="1056185"/>
                    <a:pt x="97854" y="1073648"/>
                  </a:cubicBezTo>
                  <a:cubicBezTo>
                    <a:pt x="119285" y="1091111"/>
                    <a:pt x="139525" y="1078807"/>
                    <a:pt x="159766" y="1080791"/>
                  </a:cubicBezTo>
                  <a:cubicBezTo>
                    <a:pt x="180007" y="1082775"/>
                    <a:pt x="199851" y="1084760"/>
                    <a:pt x="219298" y="1085554"/>
                  </a:cubicBezTo>
                  <a:cubicBezTo>
                    <a:pt x="238745" y="1086348"/>
                    <a:pt x="276448" y="1085554"/>
                    <a:pt x="276448" y="1085554"/>
                  </a:cubicBezTo>
                  <a:lnTo>
                    <a:pt x="340741" y="1085554"/>
                  </a:lnTo>
                  <a:cubicBezTo>
                    <a:pt x="354631" y="1085157"/>
                    <a:pt x="357211" y="1084165"/>
                    <a:pt x="359791" y="1083173"/>
                  </a:cubicBezTo>
                  <a:cubicBezTo>
                    <a:pt x="358997" y="875210"/>
                    <a:pt x="384398" y="674392"/>
                    <a:pt x="383604" y="466429"/>
                  </a:cubicBezTo>
                  <a:lnTo>
                    <a:pt x="359791" y="13991"/>
                  </a:lnTo>
                  <a:close/>
                </a:path>
              </a:pathLst>
            </a:custGeom>
            <a:solidFill>
              <a:srgbClr val="FF93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Arc 8"/>
            <p:cNvSpPr/>
            <p:nvPr/>
          </p:nvSpPr>
          <p:spPr>
            <a:xfrm>
              <a:off x="2702714" y="3276599"/>
              <a:ext cx="423869" cy="1064417"/>
            </a:xfrm>
            <a:prstGeom prst="arc">
              <a:avLst>
                <a:gd name="adj1" fmla="val 16200000"/>
                <a:gd name="adj2" fmla="val 5371115"/>
              </a:avLst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Arc 9"/>
            <p:cNvSpPr/>
            <p:nvPr/>
          </p:nvSpPr>
          <p:spPr>
            <a:xfrm>
              <a:off x="2921795" y="3274218"/>
              <a:ext cx="445294" cy="1064417"/>
            </a:xfrm>
            <a:prstGeom prst="arc">
              <a:avLst>
                <a:gd name="adj1" fmla="val 5340443"/>
                <a:gd name="adj2" fmla="val 16483218"/>
              </a:avLst>
            </a:prstGeom>
            <a:solidFill>
              <a:srgbClr val="FF9393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2500991" y="3265714"/>
              <a:ext cx="1097280" cy="109728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719388" y="3700463"/>
              <a:ext cx="200025" cy="2286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Can 4"/>
            <p:cNvSpPr/>
            <p:nvPr/>
          </p:nvSpPr>
          <p:spPr>
            <a:xfrm rot="16200000">
              <a:off x="2534841" y="3542110"/>
              <a:ext cx="235744" cy="547688"/>
            </a:xfrm>
            <a:prstGeom prst="can">
              <a:avLst>
                <a:gd name="adj" fmla="val 93434"/>
              </a:avLst>
            </a:prstGeom>
            <a:solidFill>
              <a:srgbClr val="69A12B">
                <a:alpha val="50196"/>
              </a:srgb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Oval 19"/>
          <p:cNvSpPr/>
          <p:nvPr/>
        </p:nvSpPr>
        <p:spPr>
          <a:xfrm>
            <a:off x="6775448" y="3751942"/>
            <a:ext cx="1097280" cy="1097280"/>
          </a:xfrm>
          <a:prstGeom prst="ellipse">
            <a:avLst/>
          </a:prstGeom>
          <a:solidFill>
            <a:srgbClr val="FF939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Can 21"/>
          <p:cNvSpPr/>
          <p:nvPr/>
        </p:nvSpPr>
        <p:spPr>
          <a:xfrm rot="16200000">
            <a:off x="6342746" y="3585031"/>
            <a:ext cx="1901371" cy="1436912"/>
          </a:xfrm>
          <a:prstGeom prst="can">
            <a:avLst>
              <a:gd name="adj" fmla="val 58036"/>
            </a:avLst>
          </a:prstGeom>
          <a:solidFill>
            <a:srgbClr val="69A12B">
              <a:alpha val="50196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373334" y="3788227"/>
            <a:ext cx="1097280" cy="1097280"/>
          </a:xfrm>
          <a:prstGeom prst="ellipse">
            <a:avLst/>
          </a:prstGeom>
          <a:solidFill>
            <a:srgbClr val="FF939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n 24"/>
          <p:cNvSpPr/>
          <p:nvPr/>
        </p:nvSpPr>
        <p:spPr>
          <a:xfrm rot="16200000">
            <a:off x="4321635" y="3523342"/>
            <a:ext cx="1088571" cy="1647372"/>
          </a:xfrm>
          <a:prstGeom prst="can">
            <a:avLst>
              <a:gd name="adj" fmla="val 70036"/>
            </a:avLst>
          </a:prstGeom>
          <a:solidFill>
            <a:srgbClr val="69A12B">
              <a:alpha val="50196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33029" y="2975428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too big</a:t>
            </a:r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11828" y="3345542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too small</a:t>
            </a:r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88972" y="3360057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j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ust right</a:t>
            </a:r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4079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34" name="Group 90133"/>
          <p:cNvGrpSpPr>
            <a:grpSpLocks/>
          </p:cNvGrpSpPr>
          <p:nvPr/>
        </p:nvGrpSpPr>
        <p:grpSpPr bwMode="auto">
          <a:xfrm>
            <a:off x="3836988" y="2106613"/>
            <a:ext cx="3873500" cy="3886200"/>
            <a:chOff x="3837709" y="2105892"/>
            <a:chExt cx="3873196" cy="3886760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5960029" y="2105892"/>
              <a:ext cx="0" cy="194338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5960029" y="4049272"/>
              <a:ext cx="0" cy="194338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837709" y="4108017"/>
              <a:ext cx="212232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5953680" y="4108017"/>
              <a:ext cx="1757225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5960029" y="2590149"/>
              <a:ext cx="1230216" cy="151786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4558377" y="2756861"/>
              <a:ext cx="1401652" cy="135115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5960029" y="4108017"/>
              <a:ext cx="1230216" cy="132257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4794896" y="4011167"/>
              <a:ext cx="1230216" cy="151628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960029" y="3349083"/>
              <a:ext cx="1479434" cy="79068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4156771" y="3431645"/>
              <a:ext cx="1803258" cy="61762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 flipV="1">
              <a:off x="5252060" y="2493298"/>
              <a:ext cx="701620" cy="155597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5880661" y="2493298"/>
              <a:ext cx="693684" cy="161472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5960029" y="4108017"/>
              <a:ext cx="1479434" cy="66208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5258409" y="4108017"/>
              <a:ext cx="695270" cy="172744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 flipV="1">
              <a:off x="5960029" y="4108017"/>
              <a:ext cx="614315" cy="160043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4267887" y="4139772"/>
              <a:ext cx="1612773" cy="785926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1011238" y="2382838"/>
            <a:ext cx="6843712" cy="2036762"/>
            <a:chOff x="1011381" y="2382982"/>
            <a:chExt cx="6844146" cy="2036002"/>
          </a:xfrm>
        </p:grpSpPr>
        <p:cxnSp>
          <p:nvCxnSpPr>
            <p:cNvPr id="3" name="Straight Connector 2"/>
            <p:cNvCxnSpPr>
              <a:endCxn id="205829" idx="0"/>
            </p:cNvCxnSpPr>
            <p:nvPr/>
          </p:nvCxnSpPr>
          <p:spPr>
            <a:xfrm flipV="1">
              <a:off x="1011381" y="3888957"/>
              <a:ext cx="4869171" cy="265014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endCxn id="205829" idx="2"/>
            </p:cNvCxnSpPr>
            <p:nvPr/>
          </p:nvCxnSpPr>
          <p:spPr>
            <a:xfrm>
              <a:off x="1011381" y="4174600"/>
              <a:ext cx="5013643" cy="244384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205829" idx="2"/>
            </p:cNvCxnSpPr>
            <p:nvPr/>
          </p:nvCxnSpPr>
          <p:spPr>
            <a:xfrm flipV="1">
              <a:off x="6025024" y="3136763"/>
              <a:ext cx="1830503" cy="1282221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5880552" y="2382982"/>
              <a:ext cx="1830504" cy="1505975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582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5400" smtClean="0"/>
              <a:t>Background scattering</a:t>
            </a:r>
          </a:p>
        </p:txBody>
      </p:sp>
      <p:pic>
        <p:nvPicPr>
          <p:cNvPr id="205829" name="Picture 6" descr="MCBS00780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15938">
            <a:off x="5651500" y="3879850"/>
            <a:ext cx="603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1159" name="AutoShape 7"/>
          <p:cNvSpPr>
            <a:spLocks noChangeArrowheads="1"/>
          </p:cNvSpPr>
          <p:nvPr/>
        </p:nvSpPr>
        <p:spPr bwMode="auto">
          <a:xfrm rot="5400000">
            <a:off x="5882481" y="3596482"/>
            <a:ext cx="5278437" cy="5842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484 w 21600"/>
              <a:gd name="T13" fmla="*/ 2484 h 21600"/>
              <a:gd name="T14" fmla="*/ 19116 w 21600"/>
              <a:gd name="T15" fmla="*/ 1911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368" y="21600"/>
                </a:lnTo>
                <a:lnTo>
                  <a:pt x="2023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831" name="AutoShape 18"/>
          <p:cNvSpPr>
            <a:spLocks noChangeArrowheads="1"/>
          </p:cNvSpPr>
          <p:nvPr/>
        </p:nvSpPr>
        <p:spPr bwMode="auto">
          <a:xfrm>
            <a:off x="855663" y="3979863"/>
            <a:ext cx="311150" cy="347662"/>
          </a:xfrm>
          <a:prstGeom prst="irregularSeal1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0775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-0.16962 3.7037E-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81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90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-0.16667 3.7037E-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81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1159" grpId="0" animBg="1"/>
      <p:bldP spid="2481159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http://bl831.als.lbl.gov/~jamesh/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16000"/>
            <a:ext cx="57912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73667" name="Group 3"/>
          <p:cNvGrpSpPr>
            <a:grpSpLocks/>
          </p:cNvGrpSpPr>
          <p:nvPr/>
        </p:nvGrpSpPr>
        <p:grpSpPr bwMode="auto">
          <a:xfrm>
            <a:off x="114300" y="1219200"/>
            <a:ext cx="5943600" cy="4953000"/>
            <a:chOff x="72" y="768"/>
            <a:chExt cx="3744" cy="3120"/>
          </a:xfrm>
        </p:grpSpPr>
        <p:grpSp>
          <p:nvGrpSpPr>
            <p:cNvPr id="206854" name="Group 4"/>
            <p:cNvGrpSpPr>
              <a:grpSpLocks/>
            </p:cNvGrpSpPr>
            <p:nvPr/>
          </p:nvGrpSpPr>
          <p:grpSpPr bwMode="auto">
            <a:xfrm>
              <a:off x="72" y="768"/>
              <a:ext cx="1272" cy="576"/>
              <a:chOff x="4080" y="2832"/>
              <a:chExt cx="1272" cy="576"/>
            </a:xfrm>
          </p:grpSpPr>
          <p:sp>
            <p:nvSpPr>
              <p:cNvPr id="206883" name="AutoShape 5"/>
              <p:cNvSpPr>
                <a:spLocks noChangeArrowheads="1"/>
              </p:cNvSpPr>
              <p:nvPr/>
            </p:nvSpPr>
            <p:spPr bwMode="auto">
              <a:xfrm rot="7088323">
                <a:off x="4572" y="2628"/>
                <a:ext cx="384" cy="1176"/>
              </a:xfrm>
              <a:prstGeom prst="flowChartOffpageConnector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6884" name="Text Box 6"/>
              <p:cNvSpPr txBox="1">
                <a:spLocks noChangeArrowheads="1"/>
              </p:cNvSpPr>
              <p:nvPr/>
            </p:nvSpPr>
            <p:spPr bwMode="auto">
              <a:xfrm rot="1663226">
                <a:off x="4323" y="3120"/>
                <a:ext cx="10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FF0000"/>
                    </a:solidFill>
                    <a:cs typeface="Arial" pitchFamily="34" charset="0"/>
                  </a:rPr>
                  <a:t>$100,000.00</a:t>
                </a:r>
              </a:p>
            </p:txBody>
          </p:sp>
          <p:sp>
            <p:nvSpPr>
              <p:cNvPr id="206885" name="Freeform 7"/>
              <p:cNvSpPr>
                <a:spLocks/>
              </p:cNvSpPr>
              <p:nvPr/>
            </p:nvSpPr>
            <p:spPr bwMode="auto">
              <a:xfrm>
                <a:off x="4080" y="2832"/>
                <a:ext cx="256" cy="160"/>
              </a:xfrm>
              <a:custGeom>
                <a:avLst/>
                <a:gdLst>
                  <a:gd name="T0" fmla="*/ 256 w 256"/>
                  <a:gd name="T1" fmla="*/ 160 h 160"/>
                  <a:gd name="T2" fmla="*/ 16 w 256"/>
                  <a:gd name="T3" fmla="*/ 112 h 160"/>
                  <a:gd name="T4" fmla="*/ 160 w 256"/>
                  <a:gd name="T5" fmla="*/ 16 h 160"/>
                  <a:gd name="T6" fmla="*/ 256 w 256"/>
                  <a:gd name="T7" fmla="*/ 16 h 160"/>
                  <a:gd name="T8" fmla="*/ 160 w 256"/>
                  <a:gd name="T9" fmla="*/ 64 h 160"/>
                  <a:gd name="T10" fmla="*/ 112 w 256"/>
                  <a:gd name="T11" fmla="*/ 16 h 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6" h="160">
                    <a:moveTo>
                      <a:pt x="256" y="160"/>
                    </a:moveTo>
                    <a:cubicBezTo>
                      <a:pt x="144" y="148"/>
                      <a:pt x="32" y="136"/>
                      <a:pt x="16" y="112"/>
                    </a:cubicBezTo>
                    <a:cubicBezTo>
                      <a:pt x="0" y="88"/>
                      <a:pt x="120" y="32"/>
                      <a:pt x="160" y="16"/>
                    </a:cubicBezTo>
                    <a:cubicBezTo>
                      <a:pt x="200" y="0"/>
                      <a:pt x="256" y="8"/>
                      <a:pt x="256" y="16"/>
                    </a:cubicBezTo>
                    <a:cubicBezTo>
                      <a:pt x="256" y="24"/>
                      <a:pt x="184" y="64"/>
                      <a:pt x="160" y="64"/>
                    </a:cubicBezTo>
                    <a:cubicBezTo>
                      <a:pt x="136" y="64"/>
                      <a:pt x="124" y="40"/>
                      <a:pt x="112" y="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oval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6855" name="Group 8"/>
            <p:cNvGrpSpPr>
              <a:grpSpLocks/>
            </p:cNvGrpSpPr>
            <p:nvPr/>
          </p:nvGrpSpPr>
          <p:grpSpPr bwMode="auto">
            <a:xfrm>
              <a:off x="72" y="2040"/>
              <a:ext cx="1272" cy="576"/>
              <a:chOff x="4080" y="2832"/>
              <a:chExt cx="1272" cy="576"/>
            </a:xfrm>
          </p:grpSpPr>
          <p:sp>
            <p:nvSpPr>
              <p:cNvPr id="206880" name="AutoShape 9"/>
              <p:cNvSpPr>
                <a:spLocks noChangeArrowheads="1"/>
              </p:cNvSpPr>
              <p:nvPr/>
            </p:nvSpPr>
            <p:spPr bwMode="auto">
              <a:xfrm rot="7088323">
                <a:off x="4572" y="2628"/>
                <a:ext cx="384" cy="1176"/>
              </a:xfrm>
              <a:prstGeom prst="flowChartOffpageConnector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6881" name="Text Box 10"/>
              <p:cNvSpPr txBox="1">
                <a:spLocks noChangeArrowheads="1"/>
              </p:cNvSpPr>
              <p:nvPr/>
            </p:nvSpPr>
            <p:spPr bwMode="auto">
              <a:xfrm rot="1663226">
                <a:off x="4323" y="3120"/>
                <a:ext cx="10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FF0000"/>
                    </a:solidFill>
                    <a:cs typeface="Arial" pitchFamily="34" charset="0"/>
                  </a:rPr>
                  <a:t>$100,000.00</a:t>
                </a:r>
              </a:p>
            </p:txBody>
          </p:sp>
          <p:sp>
            <p:nvSpPr>
              <p:cNvPr id="206882" name="Freeform 11"/>
              <p:cNvSpPr>
                <a:spLocks/>
              </p:cNvSpPr>
              <p:nvPr/>
            </p:nvSpPr>
            <p:spPr bwMode="auto">
              <a:xfrm>
                <a:off x="4080" y="2832"/>
                <a:ext cx="256" cy="160"/>
              </a:xfrm>
              <a:custGeom>
                <a:avLst/>
                <a:gdLst>
                  <a:gd name="T0" fmla="*/ 256 w 256"/>
                  <a:gd name="T1" fmla="*/ 160 h 160"/>
                  <a:gd name="T2" fmla="*/ 16 w 256"/>
                  <a:gd name="T3" fmla="*/ 112 h 160"/>
                  <a:gd name="T4" fmla="*/ 160 w 256"/>
                  <a:gd name="T5" fmla="*/ 16 h 160"/>
                  <a:gd name="T6" fmla="*/ 256 w 256"/>
                  <a:gd name="T7" fmla="*/ 16 h 160"/>
                  <a:gd name="T8" fmla="*/ 160 w 256"/>
                  <a:gd name="T9" fmla="*/ 64 h 160"/>
                  <a:gd name="T10" fmla="*/ 112 w 256"/>
                  <a:gd name="T11" fmla="*/ 16 h 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6" h="160">
                    <a:moveTo>
                      <a:pt x="256" y="160"/>
                    </a:moveTo>
                    <a:cubicBezTo>
                      <a:pt x="144" y="148"/>
                      <a:pt x="32" y="136"/>
                      <a:pt x="16" y="112"/>
                    </a:cubicBezTo>
                    <a:cubicBezTo>
                      <a:pt x="0" y="88"/>
                      <a:pt x="120" y="32"/>
                      <a:pt x="160" y="16"/>
                    </a:cubicBezTo>
                    <a:cubicBezTo>
                      <a:pt x="200" y="0"/>
                      <a:pt x="256" y="8"/>
                      <a:pt x="256" y="16"/>
                    </a:cubicBezTo>
                    <a:cubicBezTo>
                      <a:pt x="256" y="24"/>
                      <a:pt x="184" y="64"/>
                      <a:pt x="160" y="64"/>
                    </a:cubicBezTo>
                    <a:cubicBezTo>
                      <a:pt x="136" y="64"/>
                      <a:pt x="124" y="40"/>
                      <a:pt x="112" y="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oval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6856" name="Group 12"/>
            <p:cNvGrpSpPr>
              <a:grpSpLocks/>
            </p:cNvGrpSpPr>
            <p:nvPr/>
          </p:nvGrpSpPr>
          <p:grpSpPr bwMode="auto">
            <a:xfrm>
              <a:off x="72" y="3312"/>
              <a:ext cx="1272" cy="576"/>
              <a:chOff x="4080" y="2832"/>
              <a:chExt cx="1272" cy="576"/>
            </a:xfrm>
          </p:grpSpPr>
          <p:sp>
            <p:nvSpPr>
              <p:cNvPr id="206877" name="AutoShape 13"/>
              <p:cNvSpPr>
                <a:spLocks noChangeArrowheads="1"/>
              </p:cNvSpPr>
              <p:nvPr/>
            </p:nvSpPr>
            <p:spPr bwMode="auto">
              <a:xfrm rot="7088323">
                <a:off x="4572" y="2628"/>
                <a:ext cx="384" cy="1176"/>
              </a:xfrm>
              <a:prstGeom prst="flowChartOffpageConnector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6878" name="Text Box 14"/>
              <p:cNvSpPr txBox="1">
                <a:spLocks noChangeArrowheads="1"/>
              </p:cNvSpPr>
              <p:nvPr/>
            </p:nvSpPr>
            <p:spPr bwMode="auto">
              <a:xfrm rot="1663226">
                <a:off x="4323" y="3120"/>
                <a:ext cx="10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FF0000"/>
                    </a:solidFill>
                    <a:cs typeface="Arial" pitchFamily="34" charset="0"/>
                  </a:rPr>
                  <a:t>$100,000.00</a:t>
                </a:r>
              </a:p>
            </p:txBody>
          </p:sp>
          <p:sp>
            <p:nvSpPr>
              <p:cNvPr id="206879" name="Freeform 15"/>
              <p:cNvSpPr>
                <a:spLocks/>
              </p:cNvSpPr>
              <p:nvPr/>
            </p:nvSpPr>
            <p:spPr bwMode="auto">
              <a:xfrm>
                <a:off x="4080" y="2832"/>
                <a:ext cx="256" cy="160"/>
              </a:xfrm>
              <a:custGeom>
                <a:avLst/>
                <a:gdLst>
                  <a:gd name="T0" fmla="*/ 256 w 256"/>
                  <a:gd name="T1" fmla="*/ 160 h 160"/>
                  <a:gd name="T2" fmla="*/ 16 w 256"/>
                  <a:gd name="T3" fmla="*/ 112 h 160"/>
                  <a:gd name="T4" fmla="*/ 160 w 256"/>
                  <a:gd name="T5" fmla="*/ 16 h 160"/>
                  <a:gd name="T6" fmla="*/ 256 w 256"/>
                  <a:gd name="T7" fmla="*/ 16 h 160"/>
                  <a:gd name="T8" fmla="*/ 160 w 256"/>
                  <a:gd name="T9" fmla="*/ 64 h 160"/>
                  <a:gd name="T10" fmla="*/ 112 w 256"/>
                  <a:gd name="T11" fmla="*/ 16 h 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6" h="160">
                    <a:moveTo>
                      <a:pt x="256" y="160"/>
                    </a:moveTo>
                    <a:cubicBezTo>
                      <a:pt x="144" y="148"/>
                      <a:pt x="32" y="136"/>
                      <a:pt x="16" y="112"/>
                    </a:cubicBezTo>
                    <a:cubicBezTo>
                      <a:pt x="0" y="88"/>
                      <a:pt x="120" y="32"/>
                      <a:pt x="160" y="16"/>
                    </a:cubicBezTo>
                    <a:cubicBezTo>
                      <a:pt x="200" y="0"/>
                      <a:pt x="256" y="8"/>
                      <a:pt x="256" y="16"/>
                    </a:cubicBezTo>
                    <a:cubicBezTo>
                      <a:pt x="256" y="24"/>
                      <a:pt x="184" y="64"/>
                      <a:pt x="160" y="64"/>
                    </a:cubicBezTo>
                    <a:cubicBezTo>
                      <a:pt x="136" y="64"/>
                      <a:pt x="124" y="40"/>
                      <a:pt x="112" y="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oval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6857" name="Group 16"/>
            <p:cNvGrpSpPr>
              <a:grpSpLocks/>
            </p:cNvGrpSpPr>
            <p:nvPr/>
          </p:nvGrpSpPr>
          <p:grpSpPr bwMode="auto">
            <a:xfrm>
              <a:off x="1308" y="768"/>
              <a:ext cx="1272" cy="576"/>
              <a:chOff x="4080" y="2832"/>
              <a:chExt cx="1272" cy="576"/>
            </a:xfrm>
          </p:grpSpPr>
          <p:sp>
            <p:nvSpPr>
              <p:cNvPr id="206874" name="AutoShape 17"/>
              <p:cNvSpPr>
                <a:spLocks noChangeArrowheads="1"/>
              </p:cNvSpPr>
              <p:nvPr/>
            </p:nvSpPr>
            <p:spPr bwMode="auto">
              <a:xfrm rot="7088323">
                <a:off x="4572" y="2628"/>
                <a:ext cx="384" cy="1176"/>
              </a:xfrm>
              <a:prstGeom prst="flowChartOffpageConnector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6875" name="Text Box 18"/>
              <p:cNvSpPr txBox="1">
                <a:spLocks noChangeArrowheads="1"/>
              </p:cNvSpPr>
              <p:nvPr/>
            </p:nvSpPr>
            <p:spPr bwMode="auto">
              <a:xfrm rot="1663226">
                <a:off x="4323" y="3120"/>
                <a:ext cx="10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FF0000"/>
                    </a:solidFill>
                    <a:cs typeface="Arial" pitchFamily="34" charset="0"/>
                  </a:rPr>
                  <a:t>$100,000.00</a:t>
                </a:r>
              </a:p>
            </p:txBody>
          </p:sp>
          <p:sp>
            <p:nvSpPr>
              <p:cNvPr id="206876" name="Freeform 19"/>
              <p:cNvSpPr>
                <a:spLocks/>
              </p:cNvSpPr>
              <p:nvPr/>
            </p:nvSpPr>
            <p:spPr bwMode="auto">
              <a:xfrm>
                <a:off x="4080" y="2832"/>
                <a:ext cx="256" cy="160"/>
              </a:xfrm>
              <a:custGeom>
                <a:avLst/>
                <a:gdLst>
                  <a:gd name="T0" fmla="*/ 256 w 256"/>
                  <a:gd name="T1" fmla="*/ 160 h 160"/>
                  <a:gd name="T2" fmla="*/ 16 w 256"/>
                  <a:gd name="T3" fmla="*/ 112 h 160"/>
                  <a:gd name="T4" fmla="*/ 160 w 256"/>
                  <a:gd name="T5" fmla="*/ 16 h 160"/>
                  <a:gd name="T6" fmla="*/ 256 w 256"/>
                  <a:gd name="T7" fmla="*/ 16 h 160"/>
                  <a:gd name="T8" fmla="*/ 160 w 256"/>
                  <a:gd name="T9" fmla="*/ 64 h 160"/>
                  <a:gd name="T10" fmla="*/ 112 w 256"/>
                  <a:gd name="T11" fmla="*/ 16 h 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6" h="160">
                    <a:moveTo>
                      <a:pt x="256" y="160"/>
                    </a:moveTo>
                    <a:cubicBezTo>
                      <a:pt x="144" y="148"/>
                      <a:pt x="32" y="136"/>
                      <a:pt x="16" y="112"/>
                    </a:cubicBezTo>
                    <a:cubicBezTo>
                      <a:pt x="0" y="88"/>
                      <a:pt x="120" y="32"/>
                      <a:pt x="160" y="16"/>
                    </a:cubicBezTo>
                    <a:cubicBezTo>
                      <a:pt x="200" y="0"/>
                      <a:pt x="256" y="8"/>
                      <a:pt x="256" y="16"/>
                    </a:cubicBezTo>
                    <a:cubicBezTo>
                      <a:pt x="256" y="24"/>
                      <a:pt x="184" y="64"/>
                      <a:pt x="160" y="64"/>
                    </a:cubicBezTo>
                    <a:cubicBezTo>
                      <a:pt x="136" y="64"/>
                      <a:pt x="124" y="40"/>
                      <a:pt x="112" y="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oval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6858" name="Group 20"/>
            <p:cNvGrpSpPr>
              <a:grpSpLocks/>
            </p:cNvGrpSpPr>
            <p:nvPr/>
          </p:nvGrpSpPr>
          <p:grpSpPr bwMode="auto">
            <a:xfrm>
              <a:off x="1308" y="3312"/>
              <a:ext cx="1272" cy="576"/>
              <a:chOff x="4080" y="2832"/>
              <a:chExt cx="1272" cy="576"/>
            </a:xfrm>
          </p:grpSpPr>
          <p:sp>
            <p:nvSpPr>
              <p:cNvPr id="206871" name="AutoShape 21"/>
              <p:cNvSpPr>
                <a:spLocks noChangeArrowheads="1"/>
              </p:cNvSpPr>
              <p:nvPr/>
            </p:nvSpPr>
            <p:spPr bwMode="auto">
              <a:xfrm rot="7088323">
                <a:off x="4572" y="2628"/>
                <a:ext cx="384" cy="1176"/>
              </a:xfrm>
              <a:prstGeom prst="flowChartOffpageConnector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6872" name="Text Box 22"/>
              <p:cNvSpPr txBox="1">
                <a:spLocks noChangeArrowheads="1"/>
              </p:cNvSpPr>
              <p:nvPr/>
            </p:nvSpPr>
            <p:spPr bwMode="auto">
              <a:xfrm rot="1663226">
                <a:off x="4323" y="3120"/>
                <a:ext cx="10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FF0000"/>
                    </a:solidFill>
                    <a:cs typeface="Arial" pitchFamily="34" charset="0"/>
                  </a:rPr>
                  <a:t>$100,000.00</a:t>
                </a:r>
              </a:p>
            </p:txBody>
          </p:sp>
          <p:sp>
            <p:nvSpPr>
              <p:cNvPr id="206873" name="Freeform 23"/>
              <p:cNvSpPr>
                <a:spLocks/>
              </p:cNvSpPr>
              <p:nvPr/>
            </p:nvSpPr>
            <p:spPr bwMode="auto">
              <a:xfrm>
                <a:off x="4080" y="2832"/>
                <a:ext cx="256" cy="160"/>
              </a:xfrm>
              <a:custGeom>
                <a:avLst/>
                <a:gdLst>
                  <a:gd name="T0" fmla="*/ 256 w 256"/>
                  <a:gd name="T1" fmla="*/ 160 h 160"/>
                  <a:gd name="T2" fmla="*/ 16 w 256"/>
                  <a:gd name="T3" fmla="*/ 112 h 160"/>
                  <a:gd name="T4" fmla="*/ 160 w 256"/>
                  <a:gd name="T5" fmla="*/ 16 h 160"/>
                  <a:gd name="T6" fmla="*/ 256 w 256"/>
                  <a:gd name="T7" fmla="*/ 16 h 160"/>
                  <a:gd name="T8" fmla="*/ 160 w 256"/>
                  <a:gd name="T9" fmla="*/ 64 h 160"/>
                  <a:gd name="T10" fmla="*/ 112 w 256"/>
                  <a:gd name="T11" fmla="*/ 16 h 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6" h="160">
                    <a:moveTo>
                      <a:pt x="256" y="160"/>
                    </a:moveTo>
                    <a:cubicBezTo>
                      <a:pt x="144" y="148"/>
                      <a:pt x="32" y="136"/>
                      <a:pt x="16" y="112"/>
                    </a:cubicBezTo>
                    <a:cubicBezTo>
                      <a:pt x="0" y="88"/>
                      <a:pt x="120" y="32"/>
                      <a:pt x="160" y="16"/>
                    </a:cubicBezTo>
                    <a:cubicBezTo>
                      <a:pt x="200" y="0"/>
                      <a:pt x="256" y="8"/>
                      <a:pt x="256" y="16"/>
                    </a:cubicBezTo>
                    <a:cubicBezTo>
                      <a:pt x="256" y="24"/>
                      <a:pt x="184" y="64"/>
                      <a:pt x="160" y="64"/>
                    </a:cubicBezTo>
                    <a:cubicBezTo>
                      <a:pt x="136" y="64"/>
                      <a:pt x="124" y="40"/>
                      <a:pt x="112" y="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oval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6859" name="Group 24"/>
            <p:cNvGrpSpPr>
              <a:grpSpLocks/>
            </p:cNvGrpSpPr>
            <p:nvPr/>
          </p:nvGrpSpPr>
          <p:grpSpPr bwMode="auto">
            <a:xfrm>
              <a:off x="2544" y="768"/>
              <a:ext cx="1272" cy="576"/>
              <a:chOff x="4080" y="2832"/>
              <a:chExt cx="1272" cy="576"/>
            </a:xfrm>
          </p:grpSpPr>
          <p:sp>
            <p:nvSpPr>
              <p:cNvPr id="206868" name="AutoShape 25"/>
              <p:cNvSpPr>
                <a:spLocks noChangeArrowheads="1"/>
              </p:cNvSpPr>
              <p:nvPr/>
            </p:nvSpPr>
            <p:spPr bwMode="auto">
              <a:xfrm rot="7088323">
                <a:off x="4572" y="2628"/>
                <a:ext cx="384" cy="1176"/>
              </a:xfrm>
              <a:prstGeom prst="flowChartOffpageConnector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6869" name="Text Box 26"/>
              <p:cNvSpPr txBox="1">
                <a:spLocks noChangeArrowheads="1"/>
              </p:cNvSpPr>
              <p:nvPr/>
            </p:nvSpPr>
            <p:spPr bwMode="auto">
              <a:xfrm rot="1663226">
                <a:off x="4323" y="3120"/>
                <a:ext cx="10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FF0000"/>
                    </a:solidFill>
                    <a:cs typeface="Arial" pitchFamily="34" charset="0"/>
                  </a:rPr>
                  <a:t>$100,000.00</a:t>
                </a:r>
              </a:p>
            </p:txBody>
          </p:sp>
          <p:sp>
            <p:nvSpPr>
              <p:cNvPr id="206870" name="Freeform 27"/>
              <p:cNvSpPr>
                <a:spLocks/>
              </p:cNvSpPr>
              <p:nvPr/>
            </p:nvSpPr>
            <p:spPr bwMode="auto">
              <a:xfrm>
                <a:off x="4080" y="2832"/>
                <a:ext cx="256" cy="160"/>
              </a:xfrm>
              <a:custGeom>
                <a:avLst/>
                <a:gdLst>
                  <a:gd name="T0" fmla="*/ 256 w 256"/>
                  <a:gd name="T1" fmla="*/ 160 h 160"/>
                  <a:gd name="T2" fmla="*/ 16 w 256"/>
                  <a:gd name="T3" fmla="*/ 112 h 160"/>
                  <a:gd name="T4" fmla="*/ 160 w 256"/>
                  <a:gd name="T5" fmla="*/ 16 h 160"/>
                  <a:gd name="T6" fmla="*/ 256 w 256"/>
                  <a:gd name="T7" fmla="*/ 16 h 160"/>
                  <a:gd name="T8" fmla="*/ 160 w 256"/>
                  <a:gd name="T9" fmla="*/ 64 h 160"/>
                  <a:gd name="T10" fmla="*/ 112 w 256"/>
                  <a:gd name="T11" fmla="*/ 16 h 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6" h="160">
                    <a:moveTo>
                      <a:pt x="256" y="160"/>
                    </a:moveTo>
                    <a:cubicBezTo>
                      <a:pt x="144" y="148"/>
                      <a:pt x="32" y="136"/>
                      <a:pt x="16" y="112"/>
                    </a:cubicBezTo>
                    <a:cubicBezTo>
                      <a:pt x="0" y="88"/>
                      <a:pt x="120" y="32"/>
                      <a:pt x="160" y="16"/>
                    </a:cubicBezTo>
                    <a:cubicBezTo>
                      <a:pt x="200" y="0"/>
                      <a:pt x="256" y="8"/>
                      <a:pt x="256" y="16"/>
                    </a:cubicBezTo>
                    <a:cubicBezTo>
                      <a:pt x="256" y="24"/>
                      <a:pt x="184" y="64"/>
                      <a:pt x="160" y="64"/>
                    </a:cubicBezTo>
                    <a:cubicBezTo>
                      <a:pt x="136" y="64"/>
                      <a:pt x="124" y="40"/>
                      <a:pt x="112" y="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oval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6860" name="Group 28"/>
            <p:cNvGrpSpPr>
              <a:grpSpLocks/>
            </p:cNvGrpSpPr>
            <p:nvPr/>
          </p:nvGrpSpPr>
          <p:grpSpPr bwMode="auto">
            <a:xfrm>
              <a:off x="2544" y="2040"/>
              <a:ext cx="1272" cy="576"/>
              <a:chOff x="4080" y="2832"/>
              <a:chExt cx="1272" cy="576"/>
            </a:xfrm>
          </p:grpSpPr>
          <p:sp>
            <p:nvSpPr>
              <p:cNvPr id="206865" name="AutoShape 29"/>
              <p:cNvSpPr>
                <a:spLocks noChangeArrowheads="1"/>
              </p:cNvSpPr>
              <p:nvPr/>
            </p:nvSpPr>
            <p:spPr bwMode="auto">
              <a:xfrm rot="7088323">
                <a:off x="4572" y="2628"/>
                <a:ext cx="384" cy="1176"/>
              </a:xfrm>
              <a:prstGeom prst="flowChartOffpageConnector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6866" name="Text Box 30"/>
              <p:cNvSpPr txBox="1">
                <a:spLocks noChangeArrowheads="1"/>
              </p:cNvSpPr>
              <p:nvPr/>
            </p:nvSpPr>
            <p:spPr bwMode="auto">
              <a:xfrm rot="1663226">
                <a:off x="4323" y="3120"/>
                <a:ext cx="10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FF0000"/>
                    </a:solidFill>
                    <a:cs typeface="Arial" pitchFamily="34" charset="0"/>
                  </a:rPr>
                  <a:t>$100,000.00</a:t>
                </a:r>
              </a:p>
            </p:txBody>
          </p:sp>
          <p:sp>
            <p:nvSpPr>
              <p:cNvPr id="206867" name="Freeform 31"/>
              <p:cNvSpPr>
                <a:spLocks/>
              </p:cNvSpPr>
              <p:nvPr/>
            </p:nvSpPr>
            <p:spPr bwMode="auto">
              <a:xfrm>
                <a:off x="4080" y="2832"/>
                <a:ext cx="256" cy="160"/>
              </a:xfrm>
              <a:custGeom>
                <a:avLst/>
                <a:gdLst>
                  <a:gd name="T0" fmla="*/ 256 w 256"/>
                  <a:gd name="T1" fmla="*/ 160 h 160"/>
                  <a:gd name="T2" fmla="*/ 16 w 256"/>
                  <a:gd name="T3" fmla="*/ 112 h 160"/>
                  <a:gd name="T4" fmla="*/ 160 w 256"/>
                  <a:gd name="T5" fmla="*/ 16 h 160"/>
                  <a:gd name="T6" fmla="*/ 256 w 256"/>
                  <a:gd name="T7" fmla="*/ 16 h 160"/>
                  <a:gd name="T8" fmla="*/ 160 w 256"/>
                  <a:gd name="T9" fmla="*/ 64 h 160"/>
                  <a:gd name="T10" fmla="*/ 112 w 256"/>
                  <a:gd name="T11" fmla="*/ 16 h 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6" h="160">
                    <a:moveTo>
                      <a:pt x="256" y="160"/>
                    </a:moveTo>
                    <a:cubicBezTo>
                      <a:pt x="144" y="148"/>
                      <a:pt x="32" y="136"/>
                      <a:pt x="16" y="112"/>
                    </a:cubicBezTo>
                    <a:cubicBezTo>
                      <a:pt x="0" y="88"/>
                      <a:pt x="120" y="32"/>
                      <a:pt x="160" y="16"/>
                    </a:cubicBezTo>
                    <a:cubicBezTo>
                      <a:pt x="200" y="0"/>
                      <a:pt x="256" y="8"/>
                      <a:pt x="256" y="16"/>
                    </a:cubicBezTo>
                    <a:cubicBezTo>
                      <a:pt x="256" y="24"/>
                      <a:pt x="184" y="64"/>
                      <a:pt x="160" y="64"/>
                    </a:cubicBezTo>
                    <a:cubicBezTo>
                      <a:pt x="136" y="64"/>
                      <a:pt x="124" y="40"/>
                      <a:pt x="112" y="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oval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6861" name="Group 32"/>
            <p:cNvGrpSpPr>
              <a:grpSpLocks/>
            </p:cNvGrpSpPr>
            <p:nvPr/>
          </p:nvGrpSpPr>
          <p:grpSpPr bwMode="auto">
            <a:xfrm>
              <a:off x="2544" y="3312"/>
              <a:ext cx="1272" cy="576"/>
              <a:chOff x="4080" y="2832"/>
              <a:chExt cx="1272" cy="576"/>
            </a:xfrm>
          </p:grpSpPr>
          <p:sp>
            <p:nvSpPr>
              <p:cNvPr id="206862" name="AutoShape 33"/>
              <p:cNvSpPr>
                <a:spLocks noChangeArrowheads="1"/>
              </p:cNvSpPr>
              <p:nvPr/>
            </p:nvSpPr>
            <p:spPr bwMode="auto">
              <a:xfrm rot="7088323">
                <a:off x="4572" y="2628"/>
                <a:ext cx="384" cy="1176"/>
              </a:xfrm>
              <a:prstGeom prst="flowChartOffpageConnector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6863" name="Text Box 34"/>
              <p:cNvSpPr txBox="1">
                <a:spLocks noChangeArrowheads="1"/>
              </p:cNvSpPr>
              <p:nvPr/>
            </p:nvSpPr>
            <p:spPr bwMode="auto">
              <a:xfrm rot="1663226">
                <a:off x="4323" y="3120"/>
                <a:ext cx="10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FF0000"/>
                    </a:solidFill>
                    <a:cs typeface="Arial" pitchFamily="34" charset="0"/>
                  </a:rPr>
                  <a:t>$100,000.00</a:t>
                </a:r>
              </a:p>
            </p:txBody>
          </p:sp>
          <p:sp>
            <p:nvSpPr>
              <p:cNvPr id="206864" name="Freeform 35"/>
              <p:cNvSpPr>
                <a:spLocks/>
              </p:cNvSpPr>
              <p:nvPr/>
            </p:nvSpPr>
            <p:spPr bwMode="auto">
              <a:xfrm>
                <a:off x="4080" y="2832"/>
                <a:ext cx="256" cy="160"/>
              </a:xfrm>
              <a:custGeom>
                <a:avLst/>
                <a:gdLst>
                  <a:gd name="T0" fmla="*/ 256 w 256"/>
                  <a:gd name="T1" fmla="*/ 160 h 160"/>
                  <a:gd name="T2" fmla="*/ 16 w 256"/>
                  <a:gd name="T3" fmla="*/ 112 h 160"/>
                  <a:gd name="T4" fmla="*/ 160 w 256"/>
                  <a:gd name="T5" fmla="*/ 16 h 160"/>
                  <a:gd name="T6" fmla="*/ 256 w 256"/>
                  <a:gd name="T7" fmla="*/ 16 h 160"/>
                  <a:gd name="T8" fmla="*/ 160 w 256"/>
                  <a:gd name="T9" fmla="*/ 64 h 160"/>
                  <a:gd name="T10" fmla="*/ 112 w 256"/>
                  <a:gd name="T11" fmla="*/ 16 h 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6" h="160">
                    <a:moveTo>
                      <a:pt x="256" y="160"/>
                    </a:moveTo>
                    <a:cubicBezTo>
                      <a:pt x="144" y="148"/>
                      <a:pt x="32" y="136"/>
                      <a:pt x="16" y="112"/>
                    </a:cubicBezTo>
                    <a:cubicBezTo>
                      <a:pt x="0" y="88"/>
                      <a:pt x="120" y="32"/>
                      <a:pt x="160" y="16"/>
                    </a:cubicBezTo>
                    <a:cubicBezTo>
                      <a:pt x="200" y="0"/>
                      <a:pt x="256" y="8"/>
                      <a:pt x="256" y="16"/>
                    </a:cubicBezTo>
                    <a:cubicBezTo>
                      <a:pt x="256" y="24"/>
                      <a:pt x="184" y="64"/>
                      <a:pt x="160" y="64"/>
                    </a:cubicBezTo>
                    <a:cubicBezTo>
                      <a:pt x="136" y="64"/>
                      <a:pt x="124" y="40"/>
                      <a:pt x="112" y="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oval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2673700" name="Text Box 36"/>
          <p:cNvSpPr txBox="1">
            <a:spLocks noChangeArrowheads="1"/>
          </p:cNvSpPr>
          <p:nvPr/>
        </p:nvSpPr>
        <p:spPr bwMode="auto">
          <a:xfrm>
            <a:off x="6477000" y="2743200"/>
            <a:ext cx="23780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real estate 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expensive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use it!</a:t>
            </a:r>
          </a:p>
        </p:txBody>
      </p:sp>
      <p:sp>
        <p:nvSpPr>
          <p:cNvPr id="206853" name="Rectangle 38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5400" smtClean="0"/>
              <a:t>Background scattering</a:t>
            </a:r>
          </a:p>
        </p:txBody>
      </p:sp>
    </p:spTree>
    <p:extLst>
      <p:ext uri="{BB962C8B-B14F-4D97-AF65-F5344CB8AC3E}">
        <p14:creationId xmlns:p14="http://schemas.microsoft.com/office/powerpoint/2010/main" val="31703004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370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24000"/>
          </a:xfrm>
        </p:spPr>
        <p:txBody>
          <a:bodyPr/>
          <a:lstStyle/>
          <a:p>
            <a:r>
              <a:rPr lang="en-US" dirty="0" smtClean="0"/>
              <a:t>The truth about x-ray beams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458200" cy="4800600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dirty="0" smtClean="0"/>
              <a:t>Term	units		significance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Flux		photons/s	duration of experiment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Beam Size	</a:t>
            </a:r>
            <a:r>
              <a:rPr lang="el-GR" sz="2400" dirty="0" smtClean="0"/>
              <a:t>μ</a:t>
            </a:r>
            <a:r>
              <a:rPr lang="en-US" sz="2400" dirty="0" smtClean="0"/>
              <a:t>m		match to crystal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Divergence	</a:t>
            </a:r>
            <a:r>
              <a:rPr lang="en-US" sz="2400" dirty="0" err="1" smtClean="0"/>
              <a:t>mrad</a:t>
            </a:r>
            <a:r>
              <a:rPr lang="en-US" sz="2400" dirty="0" smtClean="0"/>
              <a:t>		spot size </a:t>
            </a:r>
            <a:r>
              <a:rPr lang="en-US" sz="2400" dirty="0" err="1" smtClean="0"/>
              <a:t>vs</a:t>
            </a:r>
            <a:r>
              <a:rPr lang="en-US" sz="2400" dirty="0" smtClean="0"/>
              <a:t> distance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Wavelength	Å		resolution and absorption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Dispersion	</a:t>
            </a:r>
            <a:r>
              <a:rPr lang="el-GR" sz="2400" dirty="0" smtClean="0"/>
              <a:t>Δλ</a:t>
            </a:r>
            <a:r>
              <a:rPr lang="en-US" sz="2400" dirty="0" smtClean="0"/>
              <a:t>/</a:t>
            </a:r>
            <a:r>
              <a:rPr lang="el-GR" sz="2400" dirty="0" smtClean="0"/>
              <a:t>λ</a:t>
            </a:r>
            <a:r>
              <a:rPr lang="en-US" sz="2400" dirty="0" smtClean="0"/>
              <a:t>		spot size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400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Flux density	</a:t>
            </a:r>
            <a:r>
              <a:rPr lang="en-US" sz="2400" dirty="0" err="1" smtClean="0"/>
              <a:t>ph</a:t>
            </a:r>
            <a:r>
              <a:rPr lang="en-US" sz="2400" dirty="0" smtClean="0"/>
              <a:t>/s/area	scattering/damage rate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err="1" smtClean="0"/>
              <a:t>Fluence</a:t>
            </a:r>
            <a:r>
              <a:rPr lang="en-US" sz="2400" dirty="0" smtClean="0"/>
              <a:t>	</a:t>
            </a:r>
            <a:r>
              <a:rPr lang="en-US" sz="2400" dirty="0" err="1" smtClean="0"/>
              <a:t>ph</a:t>
            </a:r>
            <a:r>
              <a:rPr lang="en-US" sz="2400" dirty="0" smtClean="0"/>
              <a:t>/area	scattering/damage</a:t>
            </a:r>
          </a:p>
        </p:txBody>
      </p:sp>
    </p:spTree>
    <p:extLst>
      <p:ext uri="{BB962C8B-B14F-4D97-AF65-F5344CB8AC3E}">
        <p14:creationId xmlns:p14="http://schemas.microsoft.com/office/powerpoint/2010/main" val="144664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24000"/>
          </a:xfrm>
        </p:spPr>
        <p:txBody>
          <a:bodyPr/>
          <a:lstStyle/>
          <a:p>
            <a:r>
              <a:rPr lang="en-US" dirty="0" smtClean="0"/>
              <a:t>The truth about x-ray beams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458200" cy="4800600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dirty="0" smtClean="0"/>
              <a:t>Term	units		significance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Flux		photons/s	duration of experiment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Beam Size	</a:t>
            </a:r>
            <a:r>
              <a:rPr lang="el-GR" sz="2400" dirty="0" smtClean="0"/>
              <a:t>μ</a:t>
            </a:r>
            <a:r>
              <a:rPr lang="en-US" sz="2400" dirty="0" smtClean="0"/>
              <a:t>m		match to crystal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Divergence	</a:t>
            </a:r>
            <a:r>
              <a:rPr lang="en-US" sz="2400" dirty="0" err="1" smtClean="0"/>
              <a:t>mrad</a:t>
            </a:r>
            <a:r>
              <a:rPr lang="en-US" sz="2400" dirty="0" smtClean="0"/>
              <a:t>		spot size </a:t>
            </a:r>
            <a:r>
              <a:rPr lang="en-US" sz="2400" dirty="0" err="1" smtClean="0"/>
              <a:t>vs</a:t>
            </a:r>
            <a:r>
              <a:rPr lang="en-US" sz="2400" dirty="0" smtClean="0"/>
              <a:t> distance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Wavelength	Å		resolution and absorption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Dispersion	</a:t>
            </a:r>
            <a:r>
              <a:rPr lang="el-GR" sz="2400" dirty="0" smtClean="0"/>
              <a:t>Δλ</a:t>
            </a:r>
            <a:r>
              <a:rPr lang="en-US" sz="2400" dirty="0" smtClean="0"/>
              <a:t>/</a:t>
            </a:r>
            <a:r>
              <a:rPr lang="el-GR" sz="2400" dirty="0" smtClean="0"/>
              <a:t>λ</a:t>
            </a:r>
            <a:r>
              <a:rPr lang="en-US" sz="2400" dirty="0" smtClean="0"/>
              <a:t>		spot size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400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Flux density	</a:t>
            </a:r>
            <a:r>
              <a:rPr lang="en-US" sz="2400" dirty="0" err="1" smtClean="0"/>
              <a:t>ph</a:t>
            </a:r>
            <a:r>
              <a:rPr lang="en-US" sz="2400" dirty="0" smtClean="0"/>
              <a:t>/s/area	scattering/damage rate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err="1" smtClean="0"/>
              <a:t>Fluence</a:t>
            </a:r>
            <a:r>
              <a:rPr lang="en-US" sz="2400" dirty="0" smtClean="0"/>
              <a:t>	</a:t>
            </a:r>
            <a:r>
              <a:rPr lang="en-US" sz="2400" dirty="0" err="1" smtClean="0"/>
              <a:t>ph</a:t>
            </a:r>
            <a:r>
              <a:rPr lang="en-US" sz="2400" dirty="0" smtClean="0"/>
              <a:t>/area	scattering/damage</a:t>
            </a:r>
          </a:p>
        </p:txBody>
      </p:sp>
    </p:spTree>
    <p:extLst>
      <p:ext uri="{BB962C8B-B14F-4D97-AF65-F5344CB8AC3E}">
        <p14:creationId xmlns:p14="http://schemas.microsoft.com/office/powerpoint/2010/main" val="392257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r>
              <a:rPr lang="en-US" dirty="0"/>
              <a:t>The truth about x-ray beams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127079"/>
              </p:ext>
            </p:extLst>
          </p:nvPr>
        </p:nvGraphicFramePr>
        <p:xfrm>
          <a:off x="381000" y="1905001"/>
          <a:ext cx="8077200" cy="4243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300"/>
                <a:gridCol w="2019300"/>
                <a:gridCol w="2019300"/>
                <a:gridCol w="2019300"/>
              </a:tblGrid>
              <a:tr h="50714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quantity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units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home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 source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APS 22-ID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flux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Photons/second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7.6 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x 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7 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x 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12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exposure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time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52 days</a:t>
                      </a:r>
                      <a:endParaRPr lang="en-US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1 second</a:t>
                      </a:r>
                      <a:endParaRPr lang="en-US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Dispersion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wavelength range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 / wavelength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0.014% (Si111)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0.014% (Si111)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Divergence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ysClr val="windowText" lastClr="000000"/>
                          </a:solidFill>
                        </a:rPr>
                        <a:t>milliRadian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0.1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0.1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Beam size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microns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56 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40 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(h)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80 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(v)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Spectral</a:t>
                      </a:r>
                    </a:p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brightness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Photons/s/mm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/</a:t>
                      </a:r>
                    </a:p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mR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/0.1%BW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1.7 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x 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10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1.5 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x 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19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540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7200" smtClean="0">
                <a:solidFill>
                  <a:srgbClr val="00A400"/>
                </a:solidFill>
              </a:rPr>
              <a:t>signal</a:t>
            </a:r>
            <a:r>
              <a:rPr lang="en-US" altLang="en-US" sz="7200" smtClean="0"/>
              <a:t> </a:t>
            </a:r>
            <a:r>
              <a:rPr lang="en-US" altLang="en-US" sz="4800" i="1" smtClean="0"/>
              <a:t>vs</a:t>
            </a:r>
            <a:r>
              <a:rPr lang="en-US" altLang="en-US" sz="7200" smtClean="0"/>
              <a:t> </a:t>
            </a:r>
            <a:r>
              <a:rPr lang="en-US" altLang="en-US" sz="7200" smtClean="0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81923" name="Freeform 3"/>
          <p:cNvSpPr>
            <a:spLocks/>
          </p:cNvSpPr>
          <p:nvPr/>
        </p:nvSpPr>
        <p:spPr bwMode="auto">
          <a:xfrm>
            <a:off x="6553200" y="1631950"/>
            <a:ext cx="2438400" cy="287338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4" name="Freeform 4"/>
          <p:cNvSpPr>
            <a:spLocks/>
          </p:cNvSpPr>
          <p:nvPr/>
        </p:nvSpPr>
        <p:spPr bwMode="auto">
          <a:xfrm>
            <a:off x="-762000" y="152400"/>
            <a:ext cx="3124200" cy="2032000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5" name="Freeform 5"/>
          <p:cNvSpPr>
            <a:spLocks/>
          </p:cNvSpPr>
          <p:nvPr/>
        </p:nvSpPr>
        <p:spPr bwMode="auto">
          <a:xfrm>
            <a:off x="6562725" y="3124200"/>
            <a:ext cx="2438400" cy="1028700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6" name="Freeform 6"/>
          <p:cNvSpPr>
            <a:spLocks/>
          </p:cNvSpPr>
          <p:nvPr/>
        </p:nvSpPr>
        <p:spPr bwMode="auto">
          <a:xfrm>
            <a:off x="-752475" y="2743200"/>
            <a:ext cx="3124200" cy="1422400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7" name="Freeform 7"/>
          <p:cNvSpPr>
            <a:spLocks/>
          </p:cNvSpPr>
          <p:nvPr/>
        </p:nvSpPr>
        <p:spPr bwMode="auto">
          <a:xfrm>
            <a:off x="6562725" y="5129213"/>
            <a:ext cx="2438400" cy="1295400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8" name="Freeform 8"/>
          <p:cNvSpPr>
            <a:spLocks/>
          </p:cNvSpPr>
          <p:nvPr/>
        </p:nvSpPr>
        <p:spPr bwMode="auto">
          <a:xfrm>
            <a:off x="-752475" y="5449888"/>
            <a:ext cx="3124200" cy="515937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9" name="Text Box 9"/>
          <p:cNvSpPr txBox="1">
            <a:spLocks noChangeArrowheads="1"/>
          </p:cNvSpPr>
          <p:nvPr/>
        </p:nvSpPr>
        <p:spPr bwMode="auto">
          <a:xfrm>
            <a:off x="2798763" y="1317625"/>
            <a:ext cx="344805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>
                <a:solidFill>
                  <a:srgbClr val="006600"/>
                </a:solidFill>
              </a:rPr>
              <a:t>easy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4400">
              <a:solidFill>
                <a:srgbClr val="00660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400">
                <a:solidFill>
                  <a:srgbClr val="CC9900"/>
                </a:solidFill>
              </a:rPr>
              <a:t>hard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4400"/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400">
                <a:solidFill>
                  <a:srgbClr val="990000"/>
                </a:solidFill>
              </a:rPr>
              <a:t>impossible</a:t>
            </a:r>
          </a:p>
        </p:txBody>
      </p:sp>
      <p:sp>
        <p:nvSpPr>
          <p:cNvPr id="81930" name="Line 10"/>
          <p:cNvSpPr>
            <a:spLocks noChangeShapeType="1"/>
          </p:cNvSpPr>
          <p:nvPr/>
        </p:nvSpPr>
        <p:spPr bwMode="auto">
          <a:xfrm>
            <a:off x="0" y="4713288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1" name="Text Box 11"/>
          <p:cNvSpPr txBox="1">
            <a:spLocks noChangeArrowheads="1"/>
          </p:cNvSpPr>
          <p:nvPr/>
        </p:nvSpPr>
        <p:spPr bwMode="auto">
          <a:xfrm>
            <a:off x="3127375" y="4346575"/>
            <a:ext cx="291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b="1"/>
              <a:t>threshold of “solvability”</a:t>
            </a:r>
          </a:p>
        </p:txBody>
      </p:sp>
    </p:spTree>
    <p:extLst>
      <p:ext uri="{BB962C8B-B14F-4D97-AF65-F5344CB8AC3E}">
        <p14:creationId xmlns:p14="http://schemas.microsoft.com/office/powerpoint/2010/main" val="2628145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5588" cy="1317625"/>
          </a:xfrm>
        </p:spPr>
        <p:txBody>
          <a:bodyPr/>
          <a:lstStyle/>
          <a:p>
            <a:pPr eaLnBrk="1" hangingPunct="1"/>
            <a:r>
              <a:rPr lang="en-US" altLang="en-US" sz="5400" smtClean="0"/>
              <a:t>Fine Slicing</a:t>
            </a:r>
          </a:p>
        </p:txBody>
      </p:sp>
      <p:sp>
        <p:nvSpPr>
          <p:cNvPr id="207875" name="Oval 4"/>
          <p:cNvSpPr>
            <a:spLocks noChangeArrowheads="1"/>
          </p:cNvSpPr>
          <p:nvPr/>
        </p:nvSpPr>
        <p:spPr bwMode="auto">
          <a:xfrm>
            <a:off x="3883025" y="3055938"/>
            <a:ext cx="1266825" cy="1277937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7876" name="Arc 5"/>
          <p:cNvSpPr>
            <a:spLocks/>
          </p:cNvSpPr>
          <p:nvPr/>
        </p:nvSpPr>
        <p:spPr bwMode="auto">
          <a:xfrm>
            <a:off x="-12707938" y="1941513"/>
            <a:ext cx="16730663" cy="17287875"/>
          </a:xfrm>
          <a:custGeom>
            <a:avLst/>
            <a:gdLst>
              <a:gd name="T0" fmla="*/ 2147483647 w 17303"/>
              <a:gd name="T1" fmla="*/ 0 h 17089"/>
              <a:gd name="T2" fmla="*/ 2147483647 w 17303"/>
              <a:gd name="T3" fmla="*/ 2147483647 h 17089"/>
              <a:gd name="T4" fmla="*/ 0 w 17303"/>
              <a:gd name="T5" fmla="*/ 2147483647 h 1708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303" h="17089" fill="none" extrusionOk="0">
                <a:moveTo>
                  <a:pt x="13210" y="-1"/>
                </a:moveTo>
                <a:cubicBezTo>
                  <a:pt x="14756" y="1194"/>
                  <a:pt x="16132" y="2593"/>
                  <a:pt x="17302" y="4159"/>
                </a:cubicBezTo>
              </a:path>
              <a:path w="17303" h="17089" stroke="0" extrusionOk="0">
                <a:moveTo>
                  <a:pt x="13210" y="-1"/>
                </a:moveTo>
                <a:cubicBezTo>
                  <a:pt x="14756" y="1194"/>
                  <a:pt x="16132" y="2593"/>
                  <a:pt x="17302" y="4159"/>
                </a:cubicBezTo>
                <a:lnTo>
                  <a:pt x="0" y="17089"/>
                </a:lnTo>
                <a:lnTo>
                  <a:pt x="13210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7877" name="Rectangle 6"/>
          <p:cNvSpPr>
            <a:spLocks noChangeArrowheads="1"/>
          </p:cNvSpPr>
          <p:nvPr/>
        </p:nvSpPr>
        <p:spPr bwMode="auto">
          <a:xfrm>
            <a:off x="0" y="62166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Pflugrath, J. W. (1999)."The finer things in X-ray diffraction data collection", </a:t>
            </a:r>
            <a:r>
              <a:rPr lang="en-US" altLang="en-US" sz="1800" i="1">
                <a:solidFill>
                  <a:srgbClr val="000000"/>
                </a:solidFill>
                <a:cs typeface="Arial" pitchFamily="34" charset="0"/>
              </a:rPr>
              <a:t>Acta Cryst. D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1800" b="1">
                <a:solidFill>
                  <a:srgbClr val="000000"/>
                </a:solidFill>
                <a:cs typeface="Arial" pitchFamily="34" charset="0"/>
              </a:rPr>
              <a:t>55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, 1718-1725. </a:t>
            </a:r>
          </a:p>
        </p:txBody>
      </p:sp>
      <p:sp>
        <p:nvSpPr>
          <p:cNvPr id="207878" name="Arc 7"/>
          <p:cNvSpPr>
            <a:spLocks/>
          </p:cNvSpPr>
          <p:nvPr/>
        </p:nvSpPr>
        <p:spPr bwMode="auto">
          <a:xfrm>
            <a:off x="-8045450" y="1317625"/>
            <a:ext cx="16730663" cy="17287875"/>
          </a:xfrm>
          <a:custGeom>
            <a:avLst/>
            <a:gdLst>
              <a:gd name="T0" fmla="*/ 2147483647 w 17303"/>
              <a:gd name="T1" fmla="*/ 0 h 17089"/>
              <a:gd name="T2" fmla="*/ 2147483647 w 17303"/>
              <a:gd name="T3" fmla="*/ 2147483647 h 17089"/>
              <a:gd name="T4" fmla="*/ 0 w 17303"/>
              <a:gd name="T5" fmla="*/ 2147483647 h 1708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303" h="17089" fill="none" extrusionOk="0">
                <a:moveTo>
                  <a:pt x="13210" y="-1"/>
                </a:moveTo>
                <a:cubicBezTo>
                  <a:pt x="14756" y="1194"/>
                  <a:pt x="16132" y="2593"/>
                  <a:pt x="17302" y="4159"/>
                </a:cubicBezTo>
              </a:path>
              <a:path w="17303" h="17089" stroke="0" extrusionOk="0">
                <a:moveTo>
                  <a:pt x="13210" y="-1"/>
                </a:moveTo>
                <a:cubicBezTo>
                  <a:pt x="14756" y="1194"/>
                  <a:pt x="16132" y="2593"/>
                  <a:pt x="17302" y="4159"/>
                </a:cubicBezTo>
                <a:lnTo>
                  <a:pt x="0" y="17089"/>
                </a:lnTo>
                <a:lnTo>
                  <a:pt x="13210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659340" name="Group 12"/>
          <p:cNvGrpSpPr>
            <a:grpSpLocks/>
          </p:cNvGrpSpPr>
          <p:nvPr/>
        </p:nvGrpSpPr>
        <p:grpSpPr bwMode="auto">
          <a:xfrm>
            <a:off x="3184525" y="2379663"/>
            <a:ext cx="2957513" cy="3398837"/>
            <a:chOff x="2006" y="1499"/>
            <a:chExt cx="1863" cy="2141"/>
          </a:xfrm>
        </p:grpSpPr>
        <p:sp>
          <p:nvSpPr>
            <p:cNvPr id="207894" name="Line 8"/>
            <p:cNvSpPr>
              <a:spLocks noChangeShapeType="1"/>
            </p:cNvSpPr>
            <p:nvPr/>
          </p:nvSpPr>
          <p:spPr bwMode="auto">
            <a:xfrm flipV="1">
              <a:off x="3109" y="1499"/>
              <a:ext cx="584" cy="5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895" name="Line 9"/>
            <p:cNvSpPr>
              <a:spLocks noChangeShapeType="1"/>
            </p:cNvSpPr>
            <p:nvPr/>
          </p:nvSpPr>
          <p:spPr bwMode="auto">
            <a:xfrm flipH="1">
              <a:off x="2006" y="2581"/>
              <a:ext cx="544" cy="5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896" name="Text Box 10"/>
            <p:cNvSpPr txBox="1">
              <a:spLocks noChangeArrowheads="1"/>
            </p:cNvSpPr>
            <p:nvPr/>
          </p:nvSpPr>
          <p:spPr bwMode="auto">
            <a:xfrm rot="2825715">
              <a:off x="2222" y="3090"/>
              <a:ext cx="8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background</a:t>
              </a:r>
            </a:p>
          </p:txBody>
        </p:sp>
        <p:sp>
          <p:nvSpPr>
            <p:cNvPr id="207897" name="Text Box 11"/>
            <p:cNvSpPr txBox="1">
              <a:spLocks noChangeArrowheads="1"/>
            </p:cNvSpPr>
            <p:nvPr/>
          </p:nvSpPr>
          <p:spPr bwMode="auto">
            <a:xfrm rot="2825715">
              <a:off x="3320" y="2066"/>
              <a:ext cx="8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background</a:t>
              </a:r>
            </a:p>
          </p:txBody>
        </p:sp>
      </p:grpSp>
      <p:grpSp>
        <p:nvGrpSpPr>
          <p:cNvPr id="2659343" name="Group 15"/>
          <p:cNvGrpSpPr>
            <a:grpSpLocks/>
          </p:cNvGrpSpPr>
          <p:nvPr/>
        </p:nvGrpSpPr>
        <p:grpSpPr bwMode="auto">
          <a:xfrm>
            <a:off x="-11126788" y="1530350"/>
            <a:ext cx="18283238" cy="17575213"/>
            <a:chOff x="-7009" y="964"/>
            <a:chExt cx="11517" cy="11071"/>
          </a:xfrm>
        </p:grpSpPr>
        <p:sp>
          <p:nvSpPr>
            <p:cNvPr id="207892" name="Arc 13"/>
            <p:cNvSpPr>
              <a:spLocks/>
            </p:cNvSpPr>
            <p:nvPr/>
          </p:nvSpPr>
          <p:spPr bwMode="auto">
            <a:xfrm>
              <a:off x="-7009" y="1145"/>
              <a:ext cx="10539" cy="10890"/>
            </a:xfrm>
            <a:custGeom>
              <a:avLst/>
              <a:gdLst>
                <a:gd name="T0" fmla="*/ 250 w 17303"/>
                <a:gd name="T1" fmla="*/ 0 h 17089"/>
                <a:gd name="T2" fmla="*/ 328 w 17303"/>
                <a:gd name="T3" fmla="*/ 113 h 17089"/>
                <a:gd name="T4" fmla="*/ 0 w 17303"/>
                <a:gd name="T5" fmla="*/ 46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893" name="Arc 14"/>
            <p:cNvSpPr>
              <a:spLocks/>
            </p:cNvSpPr>
            <p:nvPr/>
          </p:nvSpPr>
          <p:spPr bwMode="auto">
            <a:xfrm>
              <a:off x="-6031" y="964"/>
              <a:ext cx="10539" cy="10890"/>
            </a:xfrm>
            <a:custGeom>
              <a:avLst/>
              <a:gdLst>
                <a:gd name="T0" fmla="*/ 250 w 17303"/>
                <a:gd name="T1" fmla="*/ 0 h 17089"/>
                <a:gd name="T2" fmla="*/ 328 w 17303"/>
                <a:gd name="T3" fmla="*/ 113 h 17089"/>
                <a:gd name="T4" fmla="*/ 0 w 17303"/>
                <a:gd name="T5" fmla="*/ 46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659347" name="Group 19"/>
          <p:cNvGrpSpPr>
            <a:grpSpLocks/>
          </p:cNvGrpSpPr>
          <p:nvPr/>
        </p:nvGrpSpPr>
        <p:grpSpPr bwMode="auto">
          <a:xfrm>
            <a:off x="-11879263" y="1441450"/>
            <a:ext cx="19912013" cy="17751425"/>
            <a:chOff x="-7483" y="908"/>
            <a:chExt cx="12543" cy="11182"/>
          </a:xfrm>
        </p:grpSpPr>
        <p:sp>
          <p:nvSpPr>
            <p:cNvPr id="207889" name="Arc 16"/>
            <p:cNvSpPr>
              <a:spLocks/>
            </p:cNvSpPr>
            <p:nvPr/>
          </p:nvSpPr>
          <p:spPr bwMode="auto">
            <a:xfrm>
              <a:off x="-7483" y="1200"/>
              <a:ext cx="10539" cy="10890"/>
            </a:xfrm>
            <a:custGeom>
              <a:avLst/>
              <a:gdLst>
                <a:gd name="T0" fmla="*/ 250 w 17303"/>
                <a:gd name="T1" fmla="*/ 0 h 17089"/>
                <a:gd name="T2" fmla="*/ 328 w 17303"/>
                <a:gd name="T3" fmla="*/ 113 h 17089"/>
                <a:gd name="T4" fmla="*/ 0 w 17303"/>
                <a:gd name="T5" fmla="*/ 46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890" name="Arc 17"/>
            <p:cNvSpPr>
              <a:spLocks/>
            </p:cNvSpPr>
            <p:nvPr/>
          </p:nvSpPr>
          <p:spPr bwMode="auto">
            <a:xfrm>
              <a:off x="-6497" y="1075"/>
              <a:ext cx="10539" cy="10890"/>
            </a:xfrm>
            <a:custGeom>
              <a:avLst/>
              <a:gdLst>
                <a:gd name="T0" fmla="*/ 250 w 17303"/>
                <a:gd name="T1" fmla="*/ 0 h 17089"/>
                <a:gd name="T2" fmla="*/ 328 w 17303"/>
                <a:gd name="T3" fmla="*/ 113 h 17089"/>
                <a:gd name="T4" fmla="*/ 0 w 17303"/>
                <a:gd name="T5" fmla="*/ 46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891" name="Arc 18"/>
            <p:cNvSpPr>
              <a:spLocks/>
            </p:cNvSpPr>
            <p:nvPr/>
          </p:nvSpPr>
          <p:spPr bwMode="auto">
            <a:xfrm>
              <a:off x="-5479" y="908"/>
              <a:ext cx="10539" cy="10890"/>
            </a:xfrm>
            <a:custGeom>
              <a:avLst/>
              <a:gdLst>
                <a:gd name="T0" fmla="*/ 250 w 17303"/>
                <a:gd name="T1" fmla="*/ 0 h 17089"/>
                <a:gd name="T2" fmla="*/ 328 w 17303"/>
                <a:gd name="T3" fmla="*/ 113 h 17089"/>
                <a:gd name="T4" fmla="*/ 0 w 17303"/>
                <a:gd name="T5" fmla="*/ 46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659354" name="Group 26"/>
          <p:cNvGrpSpPr>
            <a:grpSpLocks/>
          </p:cNvGrpSpPr>
          <p:nvPr/>
        </p:nvGrpSpPr>
        <p:grpSpPr bwMode="auto">
          <a:xfrm>
            <a:off x="-12255500" y="1392238"/>
            <a:ext cx="20620038" cy="17851437"/>
            <a:chOff x="-7720" y="877"/>
            <a:chExt cx="12989" cy="11245"/>
          </a:xfrm>
        </p:grpSpPr>
        <p:sp>
          <p:nvSpPr>
            <p:cNvPr id="207883" name="Arc 20"/>
            <p:cNvSpPr>
              <a:spLocks/>
            </p:cNvSpPr>
            <p:nvPr/>
          </p:nvSpPr>
          <p:spPr bwMode="auto">
            <a:xfrm>
              <a:off x="-7720" y="1232"/>
              <a:ext cx="10539" cy="10890"/>
            </a:xfrm>
            <a:custGeom>
              <a:avLst/>
              <a:gdLst>
                <a:gd name="T0" fmla="*/ 250 w 17303"/>
                <a:gd name="T1" fmla="*/ 0 h 17089"/>
                <a:gd name="T2" fmla="*/ 328 w 17303"/>
                <a:gd name="T3" fmla="*/ 113 h 17089"/>
                <a:gd name="T4" fmla="*/ 0 w 17303"/>
                <a:gd name="T5" fmla="*/ 46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884" name="Arc 21"/>
            <p:cNvSpPr>
              <a:spLocks/>
            </p:cNvSpPr>
            <p:nvPr/>
          </p:nvSpPr>
          <p:spPr bwMode="auto">
            <a:xfrm>
              <a:off x="-7253" y="1169"/>
              <a:ext cx="10539" cy="10890"/>
            </a:xfrm>
            <a:custGeom>
              <a:avLst/>
              <a:gdLst>
                <a:gd name="T0" fmla="*/ 250 w 17303"/>
                <a:gd name="T1" fmla="*/ 0 h 17089"/>
                <a:gd name="T2" fmla="*/ 328 w 17303"/>
                <a:gd name="T3" fmla="*/ 113 h 17089"/>
                <a:gd name="T4" fmla="*/ 0 w 17303"/>
                <a:gd name="T5" fmla="*/ 46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885" name="Arc 22"/>
            <p:cNvSpPr>
              <a:spLocks/>
            </p:cNvSpPr>
            <p:nvPr/>
          </p:nvSpPr>
          <p:spPr bwMode="auto">
            <a:xfrm>
              <a:off x="-5270" y="877"/>
              <a:ext cx="10539" cy="10890"/>
            </a:xfrm>
            <a:custGeom>
              <a:avLst/>
              <a:gdLst>
                <a:gd name="T0" fmla="*/ 250 w 17303"/>
                <a:gd name="T1" fmla="*/ 0 h 17089"/>
                <a:gd name="T2" fmla="*/ 328 w 17303"/>
                <a:gd name="T3" fmla="*/ 113 h 17089"/>
                <a:gd name="T4" fmla="*/ 0 w 17303"/>
                <a:gd name="T5" fmla="*/ 46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886" name="Arc 23"/>
            <p:cNvSpPr>
              <a:spLocks/>
            </p:cNvSpPr>
            <p:nvPr/>
          </p:nvSpPr>
          <p:spPr bwMode="auto">
            <a:xfrm>
              <a:off x="-5738" y="941"/>
              <a:ext cx="10539" cy="10890"/>
            </a:xfrm>
            <a:custGeom>
              <a:avLst/>
              <a:gdLst>
                <a:gd name="T0" fmla="*/ 250 w 17303"/>
                <a:gd name="T1" fmla="*/ 0 h 17089"/>
                <a:gd name="T2" fmla="*/ 328 w 17303"/>
                <a:gd name="T3" fmla="*/ 113 h 17089"/>
                <a:gd name="T4" fmla="*/ 0 w 17303"/>
                <a:gd name="T5" fmla="*/ 46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887" name="Arc 24"/>
            <p:cNvSpPr>
              <a:spLocks/>
            </p:cNvSpPr>
            <p:nvPr/>
          </p:nvSpPr>
          <p:spPr bwMode="auto">
            <a:xfrm>
              <a:off x="-6259" y="1027"/>
              <a:ext cx="10539" cy="10890"/>
            </a:xfrm>
            <a:custGeom>
              <a:avLst/>
              <a:gdLst>
                <a:gd name="T0" fmla="*/ 250 w 17303"/>
                <a:gd name="T1" fmla="*/ 0 h 17089"/>
                <a:gd name="T2" fmla="*/ 328 w 17303"/>
                <a:gd name="T3" fmla="*/ 113 h 17089"/>
                <a:gd name="T4" fmla="*/ 0 w 17303"/>
                <a:gd name="T5" fmla="*/ 46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888" name="Arc 25"/>
            <p:cNvSpPr>
              <a:spLocks/>
            </p:cNvSpPr>
            <p:nvPr/>
          </p:nvSpPr>
          <p:spPr bwMode="auto">
            <a:xfrm>
              <a:off x="-6773" y="1090"/>
              <a:ext cx="10539" cy="10890"/>
            </a:xfrm>
            <a:custGeom>
              <a:avLst/>
              <a:gdLst>
                <a:gd name="T0" fmla="*/ 250 w 17303"/>
                <a:gd name="T1" fmla="*/ 0 h 17089"/>
                <a:gd name="T2" fmla="*/ 328 w 17303"/>
                <a:gd name="T3" fmla="*/ 113 h 17089"/>
                <a:gd name="T4" fmla="*/ 0 w 17303"/>
                <a:gd name="T5" fmla="*/ 46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89806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9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9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Title 1"/>
          <p:cNvSpPr>
            <a:spLocks noGrp="1"/>
          </p:cNvSpPr>
          <p:nvPr>
            <p:ph type="title"/>
          </p:nvPr>
        </p:nvSpPr>
        <p:spPr>
          <a:xfrm>
            <a:off x="749300" y="0"/>
            <a:ext cx="7772400" cy="1260475"/>
          </a:xfrm>
        </p:spPr>
        <p:txBody>
          <a:bodyPr/>
          <a:lstStyle/>
          <a:p>
            <a:pPr eaLnBrk="1" hangingPunct="1"/>
            <a:r>
              <a:rPr lang="en-US" altLang="en-US" sz="5400" smtClean="0"/>
              <a:t>Classes of error in MX</a:t>
            </a:r>
          </a:p>
        </p:txBody>
      </p:sp>
      <p:sp>
        <p:nvSpPr>
          <p:cNvPr id="208899" name="TextBox 3"/>
          <p:cNvSpPr txBox="1">
            <a:spLocks noChangeArrowheads="1"/>
          </p:cNvSpPr>
          <p:nvPr/>
        </p:nvSpPr>
        <p:spPr bwMode="auto">
          <a:xfrm>
            <a:off x="2139950" y="1373188"/>
            <a:ext cx="6394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Dependence on signal</a:t>
            </a:r>
          </a:p>
        </p:txBody>
      </p:sp>
      <p:sp>
        <p:nvSpPr>
          <p:cNvPr id="208900" name="TextBox 4"/>
          <p:cNvSpPr txBox="1">
            <a:spLocks noChangeArrowheads="1"/>
          </p:cNvSpPr>
          <p:nvPr/>
        </p:nvSpPr>
        <p:spPr bwMode="auto">
          <a:xfrm rot="-5400000">
            <a:off x="-300831" y="4187031"/>
            <a:ext cx="14160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  <a:cs typeface="Arial" pitchFamily="34" charset="0"/>
              </a:rPr>
              <a:t>Time</a:t>
            </a:r>
          </a:p>
        </p:txBody>
      </p:sp>
      <p:sp>
        <p:nvSpPr>
          <p:cNvPr id="208901" name="TextBox 5"/>
          <p:cNvSpPr txBox="1">
            <a:spLocks noChangeArrowheads="1"/>
          </p:cNvSpPr>
          <p:nvPr/>
        </p:nvSpPr>
        <p:spPr bwMode="auto">
          <a:xfrm>
            <a:off x="2139950" y="2079625"/>
            <a:ext cx="6378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cs typeface="Arial" pitchFamily="34" charset="0"/>
              </a:rPr>
              <a:t>     none         sqrt      proportional</a:t>
            </a:r>
          </a:p>
        </p:txBody>
      </p:sp>
      <p:sp>
        <p:nvSpPr>
          <p:cNvPr id="208902" name="TextBox 6"/>
          <p:cNvSpPr txBox="1">
            <a:spLocks noChangeArrowheads="1"/>
          </p:cNvSpPr>
          <p:nvPr/>
        </p:nvSpPr>
        <p:spPr bwMode="auto">
          <a:xfrm>
            <a:off x="792163" y="2925763"/>
            <a:ext cx="1347787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none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1/sqrt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1/prop</a:t>
            </a: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208903" name="TextBox 7"/>
          <p:cNvSpPr txBox="1">
            <a:spLocks noChangeArrowheads="1"/>
          </p:cNvSpPr>
          <p:nvPr/>
        </p:nvSpPr>
        <p:spPr bwMode="auto">
          <a:xfrm>
            <a:off x="2395538" y="2771775"/>
            <a:ext cx="14525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cs typeface="Arial" pitchFamily="34" charset="0"/>
              </a:rPr>
              <a:t>CCD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cs typeface="Arial" pitchFamily="34" charset="0"/>
              </a:rPr>
              <a:t>Read-out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139950" y="2716213"/>
            <a:ext cx="17463" cy="35369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984250" y="2708275"/>
            <a:ext cx="7550150" cy="79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260850" y="2716213"/>
            <a:ext cx="15875" cy="35369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840413" y="2681288"/>
            <a:ext cx="15875" cy="35369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908" name="TextBox 16"/>
          <p:cNvSpPr txBox="1">
            <a:spLocks noChangeArrowheads="1"/>
          </p:cNvSpPr>
          <p:nvPr/>
        </p:nvSpPr>
        <p:spPr bwMode="auto">
          <a:xfrm>
            <a:off x="4398963" y="2840038"/>
            <a:ext cx="13509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cs typeface="Arial" pitchFamily="34" charset="0"/>
              </a:rPr>
              <a:t>Photon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cs typeface="Arial" pitchFamily="34" charset="0"/>
              </a:rPr>
              <a:t>counting</a:t>
            </a:r>
          </a:p>
        </p:txBody>
      </p:sp>
      <p:sp>
        <p:nvSpPr>
          <p:cNvPr id="208909" name="TextBox 19"/>
          <p:cNvSpPr txBox="1">
            <a:spLocks noChangeArrowheads="1"/>
          </p:cNvSpPr>
          <p:nvPr/>
        </p:nvSpPr>
        <p:spPr bwMode="auto">
          <a:xfrm>
            <a:off x="6315075" y="5111750"/>
            <a:ext cx="187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Beam flicker</a:t>
            </a:r>
          </a:p>
        </p:txBody>
      </p:sp>
      <p:sp>
        <p:nvSpPr>
          <p:cNvPr id="208910" name="TextBox 20"/>
          <p:cNvSpPr txBox="1">
            <a:spLocks noChangeArrowheads="1"/>
          </p:cNvSpPr>
          <p:nvPr/>
        </p:nvSpPr>
        <p:spPr bwMode="auto">
          <a:xfrm>
            <a:off x="6015038" y="5637213"/>
            <a:ext cx="24796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Shutter jitter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Sample vibration</a:t>
            </a:r>
          </a:p>
        </p:txBody>
      </p:sp>
      <p:sp>
        <p:nvSpPr>
          <p:cNvPr id="208911" name="TextBox 21"/>
          <p:cNvSpPr txBox="1">
            <a:spLocks noChangeArrowheads="1"/>
          </p:cNvSpPr>
          <p:nvPr/>
        </p:nvSpPr>
        <p:spPr bwMode="auto">
          <a:xfrm>
            <a:off x="5953125" y="2847975"/>
            <a:ext cx="2871788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2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Detector calibration</a:t>
            </a:r>
          </a:p>
          <a:p>
            <a:pPr algn="ctr" eaLnBrk="1" hangingPunct="1">
              <a:spcBef>
                <a:spcPts val="2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attenuation</a:t>
            </a:r>
          </a:p>
          <a:p>
            <a:pPr algn="ctr" eaLnBrk="1" hangingPunct="1">
              <a:spcBef>
                <a:spcPts val="2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partiality</a:t>
            </a:r>
          </a:p>
          <a:p>
            <a:pPr algn="ctr" eaLnBrk="1" hangingPunct="1">
              <a:spcBef>
                <a:spcPts val="2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Non-isomorphism</a:t>
            </a:r>
          </a:p>
          <a:p>
            <a:pPr algn="ctr" eaLnBrk="1" hangingPunct="1">
              <a:spcBef>
                <a:spcPts val="2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Radiation damage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984250" y="4989513"/>
            <a:ext cx="75501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966788" y="5629275"/>
            <a:ext cx="7551737" cy="79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50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4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3863975"/>
            <a:ext cx="3209925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992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96863"/>
            <a:ext cx="7772400" cy="1455737"/>
          </a:xfrm>
        </p:spPr>
        <p:txBody>
          <a:bodyPr/>
          <a:lstStyle/>
          <a:p>
            <a:pPr eaLnBrk="1" hangingPunct="1"/>
            <a:r>
              <a:rPr lang="en-US" altLang="en-US" sz="5400" smtClean="0"/>
              <a:t>Optimal exposure time</a:t>
            </a:r>
            <a:r>
              <a:rPr lang="en-US" altLang="en-US" sz="4000" smtClean="0"/>
              <a:t/>
            </a:r>
            <a:br>
              <a:rPr lang="en-US" altLang="en-US" sz="4000" smtClean="0"/>
            </a:br>
            <a:r>
              <a:rPr lang="en-US" altLang="en-US" sz="2800" smtClean="0"/>
              <a:t>(faint spots)</a:t>
            </a: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209925" name="Object 5"/>
          <p:cNvGraphicFramePr>
            <a:graphicFrameLocks noChangeAspect="1"/>
          </p:cNvGraphicFramePr>
          <p:nvPr/>
        </p:nvGraphicFramePr>
        <p:xfrm>
          <a:off x="1670050" y="2006600"/>
          <a:ext cx="5675313" cy="167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48" name="Equation" r:id="rId4" imgW="1651000" imgH="482600" progId="Equation.3">
                  <p:embed/>
                </p:oleObj>
              </mc:Choice>
              <mc:Fallback>
                <p:oleObj name="Equation" r:id="rId4" imgW="16510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0050" y="2006600"/>
                        <a:ext cx="5675313" cy="167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9926" name="Text Box 6"/>
          <p:cNvSpPr txBox="1">
            <a:spLocks noChangeArrowheads="1"/>
          </p:cNvSpPr>
          <p:nvPr/>
        </p:nvSpPr>
        <p:spPr bwMode="auto">
          <a:xfrm>
            <a:off x="504825" y="4144963"/>
            <a:ext cx="4965700" cy="25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t</a:t>
            </a:r>
            <a:r>
              <a:rPr lang="en-US" altLang="en-US" sz="1800" i="1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hr</a:t>
            </a: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Optimal exposure time for data set (s)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t</a:t>
            </a:r>
            <a:r>
              <a:rPr lang="en-US" altLang="en-US" sz="1800" i="1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ref</a:t>
            </a: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exposure time of reference image (s)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bg</a:t>
            </a:r>
            <a:r>
              <a:rPr lang="en-US" altLang="en-US" sz="1800" i="1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ref</a:t>
            </a: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background level near weak spots 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reference image (ADU)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bg</a:t>
            </a:r>
            <a:r>
              <a:rPr lang="en-US" altLang="en-US" sz="1800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0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ADC offset of detector (ADU)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bg</a:t>
            </a:r>
            <a:r>
              <a:rPr lang="en-US" altLang="en-US" sz="1800" i="1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hr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optimal background level (via </a:t>
            </a: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t</a:t>
            </a:r>
            <a:r>
              <a:rPr lang="en-US" altLang="en-US" sz="1800" i="1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hr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)</a:t>
            </a:r>
            <a:endParaRPr lang="en-US" altLang="en-US" sz="1800" i="1" baseline="-250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altLang="en-US" sz="1800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0</a:t>
            </a:r>
            <a:r>
              <a:rPr lang="en-US" altLang="en-US" sz="1800" i="1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rms read-out noise (ADU)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gain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ADU/photon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m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multiplicity of data set (including partials)</a:t>
            </a:r>
          </a:p>
        </p:txBody>
      </p:sp>
      <p:grpSp>
        <p:nvGrpSpPr>
          <p:cNvPr id="2654215" name="Group 7"/>
          <p:cNvGrpSpPr>
            <a:grpSpLocks/>
          </p:cNvGrpSpPr>
          <p:nvPr/>
        </p:nvGrpSpPr>
        <p:grpSpPr bwMode="auto">
          <a:xfrm>
            <a:off x="5908675" y="4121150"/>
            <a:ext cx="3038475" cy="1871663"/>
            <a:chOff x="3722" y="2596"/>
            <a:chExt cx="1914" cy="1179"/>
          </a:xfrm>
        </p:grpSpPr>
        <p:sp>
          <p:nvSpPr>
            <p:cNvPr id="209928" name="Oval 8"/>
            <p:cNvSpPr>
              <a:spLocks noChangeArrowheads="1"/>
            </p:cNvSpPr>
            <p:nvPr/>
          </p:nvSpPr>
          <p:spPr bwMode="auto">
            <a:xfrm>
              <a:off x="3937" y="2596"/>
              <a:ext cx="292" cy="25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654217" name="Text Box 9"/>
            <p:cNvSpPr txBox="1">
              <a:spLocks noChangeArrowheads="1"/>
            </p:cNvSpPr>
            <p:nvPr/>
          </p:nvSpPr>
          <p:spPr bwMode="auto">
            <a:xfrm>
              <a:off x="3911" y="3097"/>
              <a:ext cx="1725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cs typeface="Arial" pitchFamily="34" charset="0"/>
                </a:rPr>
                <a:t>adjust exposure</a:t>
              </a:r>
            </a:p>
            <a:p>
              <a:pPr>
                <a:defRPr/>
              </a:pP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cs typeface="Arial" pitchFamily="34" charset="0"/>
                </a:rPr>
                <a:t>so this is ~</a:t>
              </a: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cs typeface="Arial" pitchFamily="34" charset="0"/>
                </a:rPr>
                <a:t>15</a:t>
              </a:r>
              <a:endPara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pitchFamily="34" charset="0"/>
              </a:endParaRPr>
            </a:p>
          </p:txBody>
        </p:sp>
        <p:sp>
          <p:nvSpPr>
            <p:cNvPr id="209930" name="Freeform 10"/>
            <p:cNvSpPr>
              <a:spLocks/>
            </p:cNvSpPr>
            <p:nvPr/>
          </p:nvSpPr>
          <p:spPr bwMode="auto">
            <a:xfrm>
              <a:off x="3722" y="2880"/>
              <a:ext cx="673" cy="895"/>
            </a:xfrm>
            <a:custGeom>
              <a:avLst/>
              <a:gdLst>
                <a:gd name="T0" fmla="*/ 673 w 673"/>
                <a:gd name="T1" fmla="*/ 694 h 895"/>
                <a:gd name="T2" fmla="*/ 570 w 673"/>
                <a:gd name="T3" fmla="*/ 813 h 895"/>
                <a:gd name="T4" fmla="*/ 160 w 673"/>
                <a:gd name="T5" fmla="*/ 836 h 895"/>
                <a:gd name="T6" fmla="*/ 26 w 673"/>
                <a:gd name="T7" fmla="*/ 458 h 895"/>
                <a:gd name="T8" fmla="*/ 318 w 673"/>
                <a:gd name="T9" fmla="*/ 0 h 8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3" h="895">
                  <a:moveTo>
                    <a:pt x="673" y="694"/>
                  </a:moveTo>
                  <a:cubicBezTo>
                    <a:pt x="656" y="714"/>
                    <a:pt x="656" y="789"/>
                    <a:pt x="570" y="813"/>
                  </a:cubicBezTo>
                  <a:cubicBezTo>
                    <a:pt x="484" y="837"/>
                    <a:pt x="251" y="895"/>
                    <a:pt x="160" y="836"/>
                  </a:cubicBezTo>
                  <a:cubicBezTo>
                    <a:pt x="69" y="777"/>
                    <a:pt x="0" y="597"/>
                    <a:pt x="26" y="458"/>
                  </a:cubicBezTo>
                  <a:cubicBezTo>
                    <a:pt x="52" y="319"/>
                    <a:pt x="257" y="96"/>
                    <a:pt x="318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522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5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6673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800" smtClean="0"/>
              <a:t>beam size vs xtal size</a:t>
            </a:r>
          </a:p>
        </p:txBody>
      </p:sp>
      <p:sp>
        <p:nvSpPr>
          <p:cNvPr id="210947" name="Text Box 3"/>
          <p:cNvSpPr txBox="1">
            <a:spLocks noChangeArrowheads="1"/>
          </p:cNvSpPr>
          <p:nvPr/>
        </p:nvSpPr>
        <p:spPr bwMode="auto">
          <a:xfrm>
            <a:off x="533400" y="1771650"/>
            <a:ext cx="8610600" cy="366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  Put your crystal into the beam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  Shoot the whole crystal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  Shoot nothing but the crystal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  Back off!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  The crystal must rotate</a:t>
            </a:r>
          </a:p>
        </p:txBody>
      </p:sp>
    </p:spTree>
    <p:extLst>
      <p:ext uri="{BB962C8B-B14F-4D97-AF65-F5344CB8AC3E}">
        <p14:creationId xmlns:p14="http://schemas.microsoft.com/office/powerpoint/2010/main" val="2701487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1" t="11363" r="19391" b="6252"/>
          <a:stretch>
            <a:fillRect/>
          </a:stretch>
        </p:blipFill>
        <p:spPr bwMode="auto">
          <a:xfrm>
            <a:off x="598488" y="715963"/>
            <a:ext cx="7964487" cy="602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19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mtClean="0"/>
              <a:t>Get thee to a</a:t>
            </a:r>
            <a:br>
              <a:rPr lang="en-US" altLang="en-US" smtClean="0"/>
            </a:br>
            <a:r>
              <a:rPr lang="en-US" altLang="en-US" smtClean="0"/>
              <a:t> microbeam?</a:t>
            </a:r>
          </a:p>
        </p:txBody>
      </p:sp>
      <p:sp>
        <p:nvSpPr>
          <p:cNvPr id="211972" name="Rectangle 3"/>
          <p:cNvSpPr>
            <a:spLocks noChangeArrowheads="1"/>
          </p:cNvSpPr>
          <p:nvPr/>
        </p:nvSpPr>
        <p:spPr bwMode="auto">
          <a:xfrm>
            <a:off x="0" y="6278563"/>
            <a:ext cx="635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cs typeface="Arial" pitchFamily="34" charset="0"/>
              </a:rPr>
              <a:t>Evans </a:t>
            </a:r>
            <a:r>
              <a:rPr lang="en-US" altLang="en-US" sz="1600" i="1">
                <a:solidFill>
                  <a:srgbClr val="000000"/>
                </a:solidFill>
                <a:cs typeface="Arial" pitchFamily="34" charset="0"/>
              </a:rPr>
              <a:t>et al. </a:t>
            </a:r>
            <a:r>
              <a:rPr lang="en-US" altLang="en-US" sz="1600">
                <a:solidFill>
                  <a:srgbClr val="000000"/>
                </a:solidFill>
                <a:cs typeface="Arial" pitchFamily="34" charset="0"/>
              </a:rPr>
              <a:t>(2011)."Macromolecular microcrystallography", </a:t>
            </a:r>
            <a:r>
              <a:rPr lang="en-US" altLang="en-US" sz="1600" i="1">
                <a:solidFill>
                  <a:srgbClr val="000000"/>
                </a:solidFill>
                <a:cs typeface="Arial" pitchFamily="34" charset="0"/>
              </a:rPr>
              <a:t>Crystallography Reviews</a:t>
            </a:r>
            <a:r>
              <a:rPr lang="en-US" altLang="en-US" sz="160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1600" b="1">
                <a:solidFill>
                  <a:srgbClr val="000000"/>
                </a:solidFill>
                <a:cs typeface="Arial" pitchFamily="34" charset="0"/>
              </a:rPr>
              <a:t>17</a:t>
            </a:r>
            <a:r>
              <a:rPr lang="en-US" altLang="en-US" sz="1600">
                <a:solidFill>
                  <a:srgbClr val="000000"/>
                </a:solidFill>
                <a:cs typeface="Arial" pitchFamily="34" charset="0"/>
              </a:rPr>
              <a:t>, 105-142.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560763" y="1620838"/>
            <a:ext cx="207962" cy="3962400"/>
          </a:xfrm>
          <a:prstGeom prst="rect">
            <a:avLst/>
          </a:prstGeom>
          <a:noFill/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4F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32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000000"/>
                </a:solidFill>
              </a:rPr>
              <a:t>anomalous </a:t>
            </a:r>
            <a:r>
              <a:rPr lang="en-US" altLang="en-US" sz="5400">
                <a:solidFill>
                  <a:srgbClr val="008000"/>
                </a:solidFill>
              </a:rPr>
              <a:t>signal</a:t>
            </a:r>
          </a:p>
        </p:txBody>
      </p:sp>
      <p:sp>
        <p:nvSpPr>
          <p:cNvPr id="268291" name="Rectangle 3"/>
          <p:cNvSpPr>
            <a:spLocks noChangeArrowheads="1"/>
          </p:cNvSpPr>
          <p:nvPr/>
        </p:nvSpPr>
        <p:spPr bwMode="auto">
          <a:xfrm>
            <a:off x="0" y="62166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Crick, F. H. C. &amp; Magdoff, B. S. (1956) </a:t>
            </a:r>
            <a:r>
              <a:rPr lang="en-US" altLang="en-US" sz="1800" i="1">
                <a:solidFill>
                  <a:srgbClr val="000000"/>
                </a:solidFill>
              </a:rPr>
              <a:t>Acta Crystallogr.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9</a:t>
            </a:r>
            <a:r>
              <a:rPr lang="en-US" altLang="en-US" sz="1800">
                <a:solidFill>
                  <a:srgbClr val="000000"/>
                </a:solidFill>
              </a:rPr>
              <a:t>, 901-908.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Hendrickson, W. A. &amp; Teeter, M. M. (1981) </a:t>
            </a:r>
            <a:r>
              <a:rPr lang="en-US" altLang="en-US" sz="1800" i="1">
                <a:solidFill>
                  <a:srgbClr val="000000"/>
                </a:solidFill>
              </a:rPr>
              <a:t>Nature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290</a:t>
            </a:r>
            <a:r>
              <a:rPr lang="en-US" altLang="en-US" sz="1800">
                <a:solidFill>
                  <a:srgbClr val="000000"/>
                </a:solidFill>
              </a:rPr>
              <a:t>, 107-113.</a:t>
            </a:r>
          </a:p>
        </p:txBody>
      </p:sp>
      <p:sp>
        <p:nvSpPr>
          <p:cNvPr id="268292" name="Text Box 4"/>
          <p:cNvSpPr txBox="1">
            <a:spLocks noChangeArrowheads="1"/>
          </p:cNvSpPr>
          <p:nvPr/>
        </p:nvSpPr>
        <p:spPr bwMode="auto">
          <a:xfrm>
            <a:off x="5205413" y="2306638"/>
            <a:ext cx="32321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rgbClr val="CC3300"/>
                </a:solidFill>
              </a:rPr>
              <a:t># sites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rgbClr val="000066"/>
                </a:solidFill>
              </a:rPr>
              <a:t>MW (Da)</a:t>
            </a:r>
          </a:p>
        </p:txBody>
      </p:sp>
      <p:grpSp>
        <p:nvGrpSpPr>
          <p:cNvPr id="268293" name="Group 5"/>
          <p:cNvGrpSpPr>
            <a:grpSpLocks/>
          </p:cNvGrpSpPr>
          <p:nvPr/>
        </p:nvGrpSpPr>
        <p:grpSpPr bwMode="auto">
          <a:xfrm>
            <a:off x="244475" y="2271713"/>
            <a:ext cx="1290638" cy="1920875"/>
            <a:chOff x="446" y="1463"/>
            <a:chExt cx="813" cy="1210"/>
          </a:xfrm>
        </p:grpSpPr>
        <p:sp>
          <p:nvSpPr>
            <p:cNvPr id="268301" name="Text Box 6"/>
            <p:cNvSpPr txBox="1">
              <a:spLocks noChangeArrowheads="1"/>
            </p:cNvSpPr>
            <p:nvPr/>
          </p:nvSpPr>
          <p:spPr bwMode="auto">
            <a:xfrm>
              <a:off x="521" y="1463"/>
              <a:ext cx="730" cy="1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l-GR" altLang="en-US" sz="6000">
                  <a:solidFill>
                    <a:srgbClr val="008000"/>
                  </a:solidFill>
                </a:rPr>
                <a:t>Δ</a:t>
              </a:r>
              <a:r>
                <a:rPr lang="en-US" altLang="en-US" sz="6000">
                  <a:solidFill>
                    <a:srgbClr val="008000"/>
                  </a:solidFill>
                </a:rPr>
                <a:t>F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0">
                  <a:solidFill>
                    <a:srgbClr val="008000"/>
                  </a:solidFill>
                </a:rPr>
                <a:t>F</a:t>
              </a:r>
              <a:endParaRPr lang="el-GR" altLang="en-US" sz="6000">
                <a:solidFill>
                  <a:srgbClr val="008000"/>
                </a:solidFill>
              </a:endParaRPr>
            </a:p>
          </p:txBody>
        </p:sp>
        <p:sp>
          <p:nvSpPr>
            <p:cNvPr id="268302" name="Line 7"/>
            <p:cNvSpPr>
              <a:spLocks noChangeShapeType="1"/>
            </p:cNvSpPr>
            <p:nvPr/>
          </p:nvSpPr>
          <p:spPr bwMode="auto">
            <a:xfrm>
              <a:off x="446" y="2059"/>
              <a:ext cx="813" cy="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268294" name="Text Box 8"/>
          <p:cNvSpPr txBox="1">
            <a:spLocks noChangeArrowheads="1"/>
          </p:cNvSpPr>
          <p:nvPr/>
        </p:nvSpPr>
        <p:spPr bwMode="auto">
          <a:xfrm>
            <a:off x="1690688" y="2693988"/>
            <a:ext cx="2463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rgbClr val="000000"/>
                </a:solidFill>
              </a:rPr>
              <a:t>≈</a:t>
            </a:r>
            <a:r>
              <a:rPr lang="en-US" altLang="en-US" sz="3600">
                <a:solidFill>
                  <a:srgbClr val="000000"/>
                </a:solidFill>
              </a:rPr>
              <a:t> </a:t>
            </a:r>
            <a:r>
              <a:rPr lang="en-US" altLang="en-US" sz="6000">
                <a:solidFill>
                  <a:srgbClr val="000000"/>
                </a:solidFill>
              </a:rPr>
              <a:t>1.2 </a:t>
            </a:r>
            <a:r>
              <a:rPr lang="en-US" altLang="en-US" sz="6000">
                <a:solidFill>
                  <a:srgbClr val="CC3300"/>
                </a:solidFill>
              </a:rPr>
              <a:t>f”</a:t>
            </a:r>
          </a:p>
        </p:txBody>
      </p:sp>
      <p:grpSp>
        <p:nvGrpSpPr>
          <p:cNvPr id="268295" name="Group 9"/>
          <p:cNvGrpSpPr>
            <a:grpSpLocks/>
          </p:cNvGrpSpPr>
          <p:nvPr/>
        </p:nvGrpSpPr>
        <p:grpSpPr bwMode="auto">
          <a:xfrm>
            <a:off x="3913188" y="2190750"/>
            <a:ext cx="4503737" cy="2225675"/>
            <a:chOff x="2465" y="1380"/>
            <a:chExt cx="2837" cy="1402"/>
          </a:xfrm>
        </p:grpSpPr>
        <p:sp>
          <p:nvSpPr>
            <p:cNvPr id="268298" name="Line 10"/>
            <p:cNvSpPr>
              <a:spLocks noChangeShapeType="1"/>
            </p:cNvSpPr>
            <p:nvPr/>
          </p:nvSpPr>
          <p:spPr bwMode="auto">
            <a:xfrm>
              <a:off x="3132" y="2053"/>
              <a:ext cx="217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68299" name="Text Box 11"/>
            <p:cNvSpPr txBox="1">
              <a:spLocks noChangeArrowheads="1"/>
            </p:cNvSpPr>
            <p:nvPr/>
          </p:nvSpPr>
          <p:spPr bwMode="auto">
            <a:xfrm>
              <a:off x="2465" y="1380"/>
              <a:ext cx="643" cy="1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0">
                  <a:solidFill>
                    <a:srgbClr val="000000"/>
                  </a:solidFill>
                </a:rPr>
                <a:t>√</a:t>
              </a:r>
            </a:p>
          </p:txBody>
        </p:sp>
        <p:sp>
          <p:nvSpPr>
            <p:cNvPr id="268300" name="Line 12"/>
            <p:cNvSpPr>
              <a:spLocks noChangeShapeType="1"/>
            </p:cNvSpPr>
            <p:nvPr/>
          </p:nvSpPr>
          <p:spPr bwMode="auto">
            <a:xfrm>
              <a:off x="3110" y="1491"/>
              <a:ext cx="217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2539533" name="Text Box 13"/>
          <p:cNvSpPr txBox="1">
            <a:spLocks noChangeArrowheads="1"/>
          </p:cNvSpPr>
          <p:nvPr/>
        </p:nvSpPr>
        <p:spPr bwMode="auto">
          <a:xfrm>
            <a:off x="5316538" y="4657725"/>
            <a:ext cx="273208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World record!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n-US">
                <a:solidFill>
                  <a:srgbClr val="008000"/>
                </a:solidFill>
              </a:rPr>
              <a:t>Δ</a:t>
            </a:r>
            <a:r>
              <a:rPr lang="en-US" altLang="en-US">
                <a:solidFill>
                  <a:srgbClr val="008000"/>
                </a:solidFill>
              </a:rPr>
              <a:t>F/F</a:t>
            </a:r>
            <a:r>
              <a:rPr lang="en-US" altLang="en-US">
                <a:solidFill>
                  <a:srgbClr val="000000"/>
                </a:solidFill>
              </a:rPr>
              <a:t> = 0.5%</a:t>
            </a:r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2539534" name="Rectangle 14"/>
          <p:cNvSpPr>
            <a:spLocks noChangeArrowheads="1"/>
          </p:cNvSpPr>
          <p:nvPr/>
        </p:nvSpPr>
        <p:spPr bwMode="auto">
          <a:xfrm>
            <a:off x="7299325" y="5667375"/>
            <a:ext cx="18446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Wang, Dauter &amp; Dauter (2006) </a:t>
            </a:r>
            <a:r>
              <a:rPr lang="en-US" altLang="en-US" sz="1800" i="1">
                <a:solidFill>
                  <a:srgbClr val="000000"/>
                </a:solidFill>
              </a:rPr>
              <a:t>Acta Cryst. D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62</a:t>
            </a:r>
            <a:r>
              <a:rPr lang="en-US" altLang="en-US" sz="1800">
                <a:solidFill>
                  <a:srgbClr val="000000"/>
                </a:solidFill>
              </a:rPr>
              <a:t>, 1475-1483.</a:t>
            </a:r>
          </a:p>
        </p:txBody>
      </p:sp>
    </p:spTree>
    <p:extLst>
      <p:ext uri="{BB962C8B-B14F-4D97-AF65-F5344CB8AC3E}">
        <p14:creationId xmlns:p14="http://schemas.microsoft.com/office/powerpoint/2010/main" val="38572920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39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39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33" grpId="0"/>
      <p:bldP spid="253953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8650" y="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5400" b="1" smtClean="0"/>
              <a:t>Fractional error</a:t>
            </a:r>
          </a:p>
        </p:txBody>
      </p:sp>
      <p:sp>
        <p:nvSpPr>
          <p:cNvPr id="269315" name="Text Box 3"/>
          <p:cNvSpPr txBox="1">
            <a:spLocks noChangeArrowheads="1"/>
          </p:cNvSpPr>
          <p:nvPr/>
        </p:nvSpPr>
        <p:spPr bwMode="auto">
          <a:xfrm>
            <a:off x="-165100" y="2062163"/>
            <a:ext cx="9144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600" baseline="30000">
                <a:solidFill>
                  <a:srgbClr val="000066"/>
                </a:solidFill>
              </a:rPr>
              <a:t>mult &gt;</a:t>
            </a:r>
            <a:r>
              <a:rPr lang="en-US" altLang="en-US" sz="6600">
                <a:solidFill>
                  <a:srgbClr val="000066"/>
                </a:solidFill>
              </a:rPr>
              <a:t> </a:t>
            </a:r>
            <a:r>
              <a:rPr lang="en-US" altLang="en-US" sz="18900">
                <a:solidFill>
                  <a:srgbClr val="000000"/>
                </a:solidFill>
              </a:rPr>
              <a:t>(</a:t>
            </a:r>
            <a:r>
              <a:rPr lang="en-US" altLang="en-US" sz="18900">
                <a:solidFill>
                  <a:srgbClr val="000000"/>
                </a:solidFill>
                <a:latin typeface="Times New Roman" pitchFamily="18" charset="0"/>
              </a:rPr>
              <a:t>—</a:t>
            </a:r>
            <a:r>
              <a:rPr lang="en-US" altLang="en-US" sz="18900">
                <a:solidFill>
                  <a:srgbClr val="000000"/>
                </a:solidFill>
              </a:rPr>
              <a:t>)</a:t>
            </a:r>
            <a:r>
              <a:rPr lang="en-US" altLang="en-US" sz="9600" baseline="100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69316" name="Text Box 4"/>
          <p:cNvSpPr txBox="1">
            <a:spLocks noChangeArrowheads="1"/>
          </p:cNvSpPr>
          <p:nvPr/>
        </p:nvSpPr>
        <p:spPr bwMode="auto">
          <a:xfrm>
            <a:off x="3848100" y="2532063"/>
            <a:ext cx="3208338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600">
                <a:solidFill>
                  <a:srgbClr val="CC6600"/>
                </a:solidFill>
              </a:rPr>
              <a:t>~3%</a:t>
            </a:r>
            <a:endParaRPr lang="en-US" altLang="en-US" sz="6600" baseline="-25000">
              <a:solidFill>
                <a:srgbClr val="CC6600"/>
              </a:solidFill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600">
                <a:solidFill>
                  <a:srgbClr val="006600"/>
                </a:solidFill>
              </a:rPr>
              <a:t>&lt;</a:t>
            </a:r>
            <a:r>
              <a:rPr lang="el-GR" altLang="en-US" sz="6600">
                <a:solidFill>
                  <a:srgbClr val="006600"/>
                </a:solidFill>
              </a:rPr>
              <a:t>Δ</a:t>
            </a:r>
            <a:r>
              <a:rPr lang="en-US" altLang="en-US" sz="6600">
                <a:solidFill>
                  <a:srgbClr val="006600"/>
                </a:solidFill>
              </a:rPr>
              <a:t>F/F&gt;</a:t>
            </a:r>
          </a:p>
        </p:txBody>
      </p:sp>
    </p:spTree>
    <p:extLst>
      <p:ext uri="{BB962C8B-B14F-4D97-AF65-F5344CB8AC3E}">
        <p14:creationId xmlns:p14="http://schemas.microsoft.com/office/powerpoint/2010/main" val="3532641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012"/>
            <a:ext cx="8229600" cy="1143000"/>
          </a:xfrm>
        </p:spPr>
        <p:txBody>
          <a:bodyPr/>
          <a:lstStyle/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Can you count to 1,000,000 ?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317071" y="1673160"/>
            <a:ext cx="1814286" cy="68942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36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0.1%</a:t>
            </a:r>
            <a:endParaRPr lang="en-US" sz="36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23039" y="1345978"/>
            <a:ext cx="3418120" cy="1200329"/>
            <a:chOff x="1567555" y="1175894"/>
            <a:chExt cx="3418120" cy="1200329"/>
          </a:xfrm>
          <a:noFill/>
        </p:grpSpPr>
        <p:sp>
          <p:nvSpPr>
            <p:cNvPr id="6" name="Rectangle 5"/>
            <p:cNvSpPr/>
            <p:nvPr/>
          </p:nvSpPr>
          <p:spPr>
            <a:xfrm>
              <a:off x="1567555" y="1175894"/>
              <a:ext cx="3418120" cy="120032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sqrt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(1,000,000)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1,000,000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1790950" y="1814197"/>
              <a:ext cx="2982686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386970" y="5060022"/>
            <a:ext cx="3599535" cy="1077218"/>
            <a:chOff x="3178641" y="5428580"/>
            <a:chExt cx="3599535" cy="1077218"/>
          </a:xfrm>
          <a:noFill/>
        </p:grpSpPr>
        <p:sp>
          <p:nvSpPr>
            <p:cNvPr id="18" name="Content Placeholder 2"/>
            <p:cNvSpPr txBox="1">
              <a:spLocks/>
            </p:cNvSpPr>
            <p:nvPr/>
          </p:nvSpPr>
          <p:spPr bwMode="auto">
            <a:xfrm>
              <a:off x="4963890" y="5687785"/>
              <a:ext cx="1814286" cy="68942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FontTx/>
                <a:buNone/>
              </a:pPr>
              <a:r>
                <a:rPr lang="en-US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3%</a:t>
              </a:r>
              <a:endParaRPr lang="en-US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178641" y="5428580"/>
              <a:ext cx="2293244" cy="1077218"/>
              <a:chOff x="1567555" y="1175894"/>
              <a:chExt cx="2394845" cy="1077218"/>
            </a:xfrm>
            <a:grpFill/>
          </p:grpSpPr>
          <p:sp>
            <p:nvSpPr>
              <p:cNvPr id="20" name="Rectangle 19"/>
              <p:cNvSpPr/>
              <p:nvPr/>
            </p:nvSpPr>
            <p:spPr>
              <a:xfrm>
                <a:off x="1567555" y="1175894"/>
                <a:ext cx="2394845" cy="1077218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sqrt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(1,000)</a:t>
                </a:r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1,000</a:t>
                </a:r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1703958" y="1743531"/>
                <a:ext cx="2078449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Group 40"/>
          <p:cNvGrpSpPr/>
          <p:nvPr/>
        </p:nvGrpSpPr>
        <p:grpSpPr>
          <a:xfrm>
            <a:off x="3911555" y="5156019"/>
            <a:ext cx="4992602" cy="1291435"/>
            <a:chOff x="3986505" y="5319227"/>
            <a:chExt cx="4992602" cy="1291435"/>
          </a:xfrm>
        </p:grpSpPr>
        <p:sp>
          <p:nvSpPr>
            <p:cNvPr id="40" name="Rounded Rectangle 39"/>
            <p:cNvSpPr/>
            <p:nvPr/>
          </p:nvSpPr>
          <p:spPr>
            <a:xfrm>
              <a:off x="3986505" y="5319227"/>
              <a:ext cx="4992602" cy="1291435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73798" y="5680381"/>
              <a:ext cx="4905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 1000             is a waste!</a:t>
              </a: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5365971" y="5421176"/>
              <a:ext cx="1513099" cy="1077218"/>
              <a:chOff x="1900710" y="1161380"/>
              <a:chExt cx="1580137" cy="1077218"/>
            </a:xfrm>
            <a:noFill/>
          </p:grpSpPr>
          <p:sp>
            <p:nvSpPr>
              <p:cNvPr id="25" name="Rectangle 24"/>
              <p:cNvSpPr/>
              <p:nvPr/>
            </p:nvSpPr>
            <p:spPr>
              <a:xfrm>
                <a:off x="1900710" y="1161380"/>
                <a:ext cx="1580137" cy="1077218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photon</a:t>
                </a:r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spot</a:t>
                </a:r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2021966" y="1729017"/>
                <a:ext cx="1383101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TextBox 26"/>
          <p:cNvSpPr txBox="1"/>
          <p:nvPr/>
        </p:nvSpPr>
        <p:spPr>
          <a:xfrm>
            <a:off x="368965" y="1557048"/>
            <a:ext cx="2523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Theoretically: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7200" y="4020337"/>
            <a:ext cx="1782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reality: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46368" y="3998090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</a:t>
            </a:r>
            <a:r>
              <a:rPr lang="en-US" sz="36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 33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0889" y="2726261"/>
            <a:ext cx="3174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</a:t>
            </a:r>
            <a:r>
              <a:rPr lang="en-US" sz="3600" baseline="-250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0.1% ?</a:t>
            </a:r>
            <a:endParaRPr lang="en-US" sz="3600" dirty="0">
              <a:solidFill>
                <a:srgbClr val="4F81B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4034976" y="2726261"/>
            <a:ext cx="3865051" cy="646331"/>
            <a:chOff x="4034976" y="2726261"/>
            <a:chExt cx="3865051" cy="646331"/>
          </a:xfrm>
        </p:grpSpPr>
        <p:sp>
          <p:nvSpPr>
            <p:cNvPr id="9" name="TextBox 8"/>
            <p:cNvSpPr txBox="1"/>
            <p:nvPr/>
          </p:nvSpPr>
          <p:spPr>
            <a:xfrm>
              <a:off x="5471157" y="2726261"/>
              <a:ext cx="24288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 err="1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ISa</a:t>
              </a:r>
              <a:r>
                <a:rPr lang="en-US" sz="3600" dirty="0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1000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4034976" y="3078991"/>
              <a:ext cx="1203957" cy="2426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4631961" y="4013080"/>
            <a:ext cx="3670420" cy="646331"/>
            <a:chOff x="4631961" y="4013080"/>
            <a:chExt cx="3670420" cy="646331"/>
          </a:xfrm>
        </p:grpSpPr>
        <p:sp>
          <p:nvSpPr>
            <p:cNvPr id="30" name="TextBox 29"/>
            <p:cNvSpPr txBox="1"/>
            <p:nvPr/>
          </p:nvSpPr>
          <p:spPr>
            <a:xfrm>
              <a:off x="5589779" y="4013080"/>
              <a:ext cx="27126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 err="1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3600" baseline="-25000" dirty="0" err="1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meas</a:t>
              </a:r>
              <a:r>
                <a:rPr lang="en-US" sz="3600" baseline="-25000" dirty="0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aseline="-25000" dirty="0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r>
                <a:rPr lang="en-US" sz="3600" dirty="0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≈ 3%</a:t>
              </a:r>
              <a:endParaRPr lang="en-US" sz="36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4631961" y="4343089"/>
              <a:ext cx="759372" cy="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2374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  <p:bldP spid="28" grpId="0"/>
      <p:bldP spid="29" grpId="0"/>
      <p:bldP spid="3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3178974"/>
              </p:ext>
            </p:extLst>
          </p:nvPr>
        </p:nvGraphicFramePr>
        <p:xfrm>
          <a:off x="254000" y="936625"/>
          <a:ext cx="8709025" cy="567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47" name="Chart" r:id="rId3" imgW="7115101" imgH="4629091" progId="MSGraph.Chart.8">
                  <p:embed followColorScheme="full"/>
                </p:oleObj>
              </mc:Choice>
              <mc:Fallback>
                <p:oleObj name="Chart" r:id="rId3" imgW="7115101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936625"/>
                        <a:ext cx="8709025" cy="567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047827" y="6057900"/>
            <a:ext cx="51844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Required signal-to-noise (I/</a:t>
            </a:r>
            <a:r>
              <a:rPr lang="el-GR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σ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645663" y="3030866"/>
            <a:ext cx="41601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Solve-able proteins (%)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71600" y="1447800"/>
            <a:ext cx="1803044" cy="3962400"/>
            <a:chOff x="1371600" y="1447800"/>
            <a:chExt cx="1803044" cy="3962400"/>
          </a:xfrm>
        </p:grpSpPr>
        <p:sp>
          <p:nvSpPr>
            <p:cNvPr id="14" name="TextBox 13"/>
            <p:cNvSpPr txBox="1"/>
            <p:nvPr/>
          </p:nvSpPr>
          <p:spPr>
            <a:xfrm>
              <a:off x="1371600" y="1447800"/>
              <a:ext cx="1803044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technology</a:t>
              </a:r>
            </a:p>
          </p:txBody>
        </p:sp>
        <p:cxnSp>
          <p:nvCxnSpPr>
            <p:cNvPr id="18" name="Straight Arrow Connector 17"/>
            <p:cNvCxnSpPr>
              <a:stCxn id="14" idx="2"/>
            </p:cNvCxnSpPr>
            <p:nvPr/>
          </p:nvCxnSpPr>
          <p:spPr>
            <a:xfrm>
              <a:off x="2273122" y="2155686"/>
              <a:ext cx="12878" cy="325451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867400" y="1765300"/>
            <a:ext cx="1740795" cy="1358900"/>
            <a:chOff x="5867400" y="1765300"/>
            <a:chExt cx="1740795" cy="1358900"/>
          </a:xfrm>
        </p:grpSpPr>
        <p:sp>
          <p:nvSpPr>
            <p:cNvPr id="43" name="TextBox 42"/>
            <p:cNvSpPr txBox="1"/>
            <p:nvPr/>
          </p:nvSpPr>
          <p:spPr>
            <a:xfrm>
              <a:off x="5867400" y="2662535"/>
              <a:ext cx="174079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Goal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V="1">
              <a:off x="6741025" y="1765300"/>
              <a:ext cx="0" cy="8255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0" y="2286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Threshold of a revolution in phasing</a:t>
            </a:r>
            <a:endParaRPr lang="en-US" sz="4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4729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409301"/>
              </p:ext>
            </p:extLst>
          </p:nvPr>
        </p:nvGraphicFramePr>
        <p:xfrm>
          <a:off x="400958" y="928919"/>
          <a:ext cx="8242301" cy="5468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31525"/>
                <a:gridCol w="1816796"/>
                <a:gridCol w="1507399"/>
                <a:gridCol w="1586581"/>
              </a:tblGrid>
              <a:tr h="7246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 of error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realistic</a:t>
                      </a:r>
                      <a:endParaRPr lang="en-US" sz="32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simulation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SHSSS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Perfect detector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Photon counting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Shutter jitter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flicker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absorption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Radiation damage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Imperfect spindle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vignette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935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Corner correction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AF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SHSSS</a:t>
                      </a:r>
                      <a:endParaRPr lang="en-US" sz="3200" dirty="0">
                        <a:solidFill>
                          <a:srgbClr val="FFAFAF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4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</a:t>
                      </a: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(∞-10 Å)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2.8%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0.7%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0.7%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I/σ asymptotic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26.8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74.2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81.0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9797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Threshold of a revolution in phasing</a:t>
            </a:r>
            <a:endParaRPr lang="en-US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89944" y="6488668"/>
            <a:ext cx="6154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Holton </a:t>
            </a:r>
            <a:r>
              <a:rPr lang="en-US" i="1" dirty="0">
                <a:solidFill>
                  <a:prstClr val="black"/>
                </a:solidFill>
                <a:latin typeface="Calibri"/>
              </a:rPr>
              <a:t>et al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(2014) "R-factor gap", </a:t>
            </a:r>
            <a:r>
              <a:rPr lang="en-US" i="1" dirty="0">
                <a:solidFill>
                  <a:prstClr val="black"/>
                </a:solidFill>
                <a:latin typeface="Calibri"/>
              </a:rPr>
              <a:t>FEBS Journal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281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, 4046-4060. </a:t>
            </a:r>
          </a:p>
        </p:txBody>
      </p:sp>
    </p:spTree>
    <p:extLst>
      <p:ext uri="{BB962C8B-B14F-4D97-AF65-F5344CB8AC3E}">
        <p14:creationId xmlns:p14="http://schemas.microsoft.com/office/powerpoint/2010/main" val="414294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7200" smtClean="0">
                <a:solidFill>
                  <a:srgbClr val="00A400"/>
                </a:solidFill>
              </a:rPr>
              <a:t>signal</a:t>
            </a:r>
            <a:r>
              <a:rPr lang="en-US" altLang="en-US" sz="7200" smtClean="0"/>
              <a:t> </a:t>
            </a:r>
            <a:r>
              <a:rPr lang="en-US" altLang="en-US" sz="4800" i="1" smtClean="0"/>
              <a:t>vs</a:t>
            </a:r>
            <a:r>
              <a:rPr lang="en-US" altLang="en-US" sz="7200" smtClean="0"/>
              <a:t> </a:t>
            </a:r>
            <a:r>
              <a:rPr lang="en-US" altLang="en-US" sz="7200" smtClean="0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838200" y="2514600"/>
            <a:ext cx="7848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>
                <a:cs typeface="Arial" pitchFamily="34" charset="0"/>
              </a:rPr>
              <a:t>                                   </a:t>
            </a:r>
            <a:endParaRPr lang="el-GR" altLang="en-US" sz="4400">
              <a:cs typeface="Arial" pitchFamily="34" charset="0"/>
            </a:endParaRPr>
          </a:p>
        </p:txBody>
      </p:sp>
      <p:sp>
        <p:nvSpPr>
          <p:cNvPr id="82948" name="Freeform 4"/>
          <p:cNvSpPr>
            <a:spLocks/>
          </p:cNvSpPr>
          <p:nvPr/>
        </p:nvSpPr>
        <p:spPr bwMode="auto">
          <a:xfrm>
            <a:off x="6553200" y="990600"/>
            <a:ext cx="2438400" cy="1295400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49" name="Freeform 5"/>
          <p:cNvSpPr>
            <a:spLocks/>
          </p:cNvSpPr>
          <p:nvPr/>
        </p:nvSpPr>
        <p:spPr bwMode="auto">
          <a:xfrm>
            <a:off x="-762000" y="152400"/>
            <a:ext cx="3124200" cy="2032000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685800" y="2185988"/>
            <a:ext cx="77724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chemeClr val="tx2"/>
                </a:solidFill>
              </a:rPr>
              <a:t>“If you don’t have </a:t>
            </a:r>
            <a:br>
              <a:rPr lang="en-US" altLang="en-US" sz="4800">
                <a:solidFill>
                  <a:schemeClr val="tx2"/>
                </a:solidFill>
              </a:rPr>
            </a:br>
            <a:r>
              <a:rPr lang="en-US" altLang="en-US" sz="4800">
                <a:solidFill>
                  <a:schemeClr val="tx2"/>
                </a:solidFill>
              </a:rPr>
              <a:t>good data,</a:t>
            </a:r>
            <a:br>
              <a:rPr lang="en-US" altLang="en-US" sz="4800">
                <a:solidFill>
                  <a:schemeClr val="tx2"/>
                </a:solidFill>
              </a:rPr>
            </a:br>
            <a:r>
              <a:rPr lang="en-US" altLang="en-US" sz="4800">
                <a:solidFill>
                  <a:schemeClr val="tx2"/>
                </a:solidFill>
              </a:rPr>
              <a:t>then you must </a:t>
            </a:r>
            <a:br>
              <a:rPr lang="en-US" altLang="en-US" sz="4800">
                <a:solidFill>
                  <a:schemeClr val="tx2"/>
                </a:solidFill>
              </a:rPr>
            </a:br>
            <a:r>
              <a:rPr lang="en-US" altLang="en-US" sz="4800">
                <a:solidFill>
                  <a:schemeClr val="tx2"/>
                </a:solidFill>
              </a:rPr>
              <a:t>learn statistics.”</a:t>
            </a:r>
            <a:endParaRPr lang="en-US" altLang="en-US" sz="3600">
              <a:solidFill>
                <a:schemeClr val="tx2"/>
              </a:solidFill>
            </a:endParaRPr>
          </a:p>
        </p:txBody>
      </p:sp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5105400" y="5829300"/>
            <a:ext cx="3200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2800"/>
              <a:t>-James Holton</a:t>
            </a:r>
          </a:p>
        </p:txBody>
      </p:sp>
    </p:spTree>
    <p:extLst>
      <p:ext uri="{BB962C8B-B14F-4D97-AF65-F5344CB8AC3E}">
        <p14:creationId xmlns:p14="http://schemas.microsoft.com/office/powerpoint/2010/main" val="34001314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3185989"/>
              </p:ext>
            </p:extLst>
          </p:nvPr>
        </p:nvGraphicFramePr>
        <p:xfrm>
          <a:off x="384175" y="566738"/>
          <a:ext cx="8680450" cy="569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495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566738"/>
                        <a:ext cx="8680450" cy="569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961278" y="6057900"/>
            <a:ext cx="53575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Spot centroid position (pixels)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567110" y="3030866"/>
            <a:ext cx="40030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Relative spot intensity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  <a:endParaRPr lang="en-US" sz="32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6880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SHSSS!</a:t>
            </a:r>
            <a:br>
              <a:rPr lang="en-US" dirty="0" smtClean="0"/>
            </a:br>
            <a:r>
              <a:rPr lang="en-US" sz="2000" dirty="0" smtClean="0"/>
              <a:t>The dominant source of error for anomalous difference measurements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600200"/>
            <a:ext cx="4760686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patial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H</a:t>
            </a:r>
            <a:r>
              <a:rPr lang="en-US" sz="4800" dirty="0" smtClean="0"/>
              <a:t>eterogeneity in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harp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pot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ensitivity</a:t>
            </a:r>
            <a:endParaRPr lang="en-US" sz="4800" dirty="0"/>
          </a:p>
        </p:txBody>
      </p:sp>
      <p:sp>
        <p:nvSpPr>
          <p:cNvPr id="4" name="Rectangle 3"/>
          <p:cNvSpPr/>
          <p:nvPr/>
        </p:nvSpPr>
        <p:spPr>
          <a:xfrm>
            <a:off x="4572000" y="4114800"/>
            <a:ext cx="1828800" cy="1828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00800" y="4114800"/>
            <a:ext cx="1828800" cy="1828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972626" y="4891317"/>
            <a:ext cx="914400" cy="0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914571" y="5261431"/>
            <a:ext cx="914400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5653314" y="2969828"/>
            <a:ext cx="1545771" cy="1020820"/>
            <a:chOff x="5653314" y="2969828"/>
            <a:chExt cx="1545771" cy="1020820"/>
          </a:xfrm>
        </p:grpSpPr>
        <p:sp>
          <p:nvSpPr>
            <p:cNvPr id="15" name="TextBox 14"/>
            <p:cNvSpPr txBox="1"/>
            <p:nvPr/>
          </p:nvSpPr>
          <p:spPr>
            <a:xfrm>
              <a:off x="6034906" y="2969828"/>
              <a:ext cx="78258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srgbClr val="000000"/>
                  </a:solidFill>
                  <a:latin typeface="Arial"/>
                </a:rPr>
                <a:t>Flat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srgbClr val="000000"/>
                  </a:solidFill>
                  <a:latin typeface="Arial"/>
                </a:rPr>
                <a:t>Field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5653314" y="3286703"/>
              <a:ext cx="0" cy="703945"/>
            </a:xfrm>
            <a:prstGeom prst="straightConnector1">
              <a:avLst/>
            </a:prstGeom>
            <a:ln w="889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7199085" y="3286703"/>
              <a:ext cx="0" cy="703945"/>
            </a:xfrm>
            <a:prstGeom prst="straightConnector1">
              <a:avLst/>
            </a:prstGeom>
            <a:ln w="889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513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Gadox calibration vs energy</a:t>
            </a:r>
          </a:p>
        </p:txBody>
      </p:sp>
      <p:graphicFrame>
        <p:nvGraphicFramePr>
          <p:cNvPr id="251907" name="Object 3"/>
          <p:cNvGraphicFramePr>
            <a:graphicFrameLocks noChangeAspect="1"/>
          </p:cNvGraphicFramePr>
          <p:nvPr/>
        </p:nvGraphicFramePr>
        <p:xfrm>
          <a:off x="674688" y="936625"/>
          <a:ext cx="8709025" cy="567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72" name="Chart" r:id="rId3" imgW="7115101" imgH="4629091" progId="MSGraph.Chart.8">
                  <p:embed followColorScheme="full"/>
                </p:oleObj>
              </mc:Choice>
              <mc:Fallback>
                <p:oleObj name="Chart" r:id="rId3" imgW="7115101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688" y="936625"/>
                        <a:ext cx="8709025" cy="567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1908" name="Text Box 4"/>
          <p:cNvSpPr txBox="1">
            <a:spLocks noChangeArrowheads="1"/>
          </p:cNvSpPr>
          <p:nvPr/>
        </p:nvSpPr>
        <p:spPr bwMode="auto">
          <a:xfrm>
            <a:off x="3133725" y="6057900"/>
            <a:ext cx="36274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smtClean="0">
                <a:solidFill>
                  <a:srgbClr val="000000"/>
                </a:solidFill>
              </a:rPr>
              <a:t>photon energy (keV)</a:t>
            </a:r>
          </a:p>
        </p:txBody>
      </p:sp>
      <p:sp>
        <p:nvSpPr>
          <p:cNvPr id="251909" name="Text Box 5"/>
          <p:cNvSpPr txBox="1">
            <a:spLocks noChangeArrowheads="1"/>
          </p:cNvSpPr>
          <p:nvPr/>
        </p:nvSpPr>
        <p:spPr bwMode="auto">
          <a:xfrm rot="-5400000">
            <a:off x="-2096293" y="3245644"/>
            <a:ext cx="51577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smtClean="0">
                <a:solidFill>
                  <a:srgbClr val="000000"/>
                </a:solidFill>
              </a:rPr>
              <a:t>Relative absorption depth</a:t>
            </a:r>
          </a:p>
        </p:txBody>
      </p:sp>
      <p:sp>
        <p:nvSpPr>
          <p:cNvPr id="37894" name="Line 7"/>
          <p:cNvSpPr>
            <a:spLocks noChangeShapeType="1"/>
          </p:cNvSpPr>
          <p:nvPr/>
        </p:nvSpPr>
        <p:spPr bwMode="auto">
          <a:xfrm flipH="1" flipV="1">
            <a:off x="3684588" y="2678113"/>
            <a:ext cx="792162" cy="11112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7895" name="Text Box 8"/>
          <p:cNvSpPr txBox="1">
            <a:spLocks noChangeArrowheads="1"/>
          </p:cNvSpPr>
          <p:nvPr/>
        </p:nvSpPr>
        <p:spPr bwMode="auto">
          <a:xfrm>
            <a:off x="4498975" y="2422525"/>
            <a:ext cx="2058988" cy="460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smtClean="0">
                <a:solidFill>
                  <a:srgbClr val="008000"/>
                </a:solidFill>
              </a:rPr>
              <a:t>same = good!</a:t>
            </a:r>
          </a:p>
        </p:txBody>
      </p:sp>
      <p:sp>
        <p:nvSpPr>
          <p:cNvPr id="37896" name="Line 13"/>
          <p:cNvSpPr>
            <a:spLocks noChangeShapeType="1"/>
          </p:cNvSpPr>
          <p:nvPr/>
        </p:nvSpPr>
        <p:spPr bwMode="auto">
          <a:xfrm flipH="1">
            <a:off x="3690938" y="3930650"/>
            <a:ext cx="266700" cy="7159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7897" name="Text Box 14"/>
          <p:cNvSpPr txBox="1">
            <a:spLocks noChangeArrowheads="1"/>
          </p:cNvSpPr>
          <p:nvPr/>
        </p:nvSpPr>
        <p:spPr bwMode="auto">
          <a:xfrm>
            <a:off x="3617913" y="3459163"/>
            <a:ext cx="77787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smtClean="0">
                <a:solidFill>
                  <a:srgbClr val="FF0000"/>
                </a:solidFill>
              </a:rPr>
              <a:t>bad!</a:t>
            </a:r>
          </a:p>
        </p:txBody>
      </p:sp>
      <p:sp>
        <p:nvSpPr>
          <p:cNvPr id="37898" name="Line 7"/>
          <p:cNvSpPr>
            <a:spLocks noChangeShapeType="1"/>
          </p:cNvSpPr>
          <p:nvPr/>
        </p:nvSpPr>
        <p:spPr bwMode="auto">
          <a:xfrm>
            <a:off x="6523038" y="2701925"/>
            <a:ext cx="931862" cy="4763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4647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0" animBg="1"/>
      <p:bldP spid="37895" grpId="0" animBg="1"/>
      <p:bldP spid="37896" grpId="0" animBg="1"/>
      <p:bldP spid="37897" grpId="0" animBg="1"/>
      <p:bldP spid="3789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6124" y="1229709"/>
            <a:ext cx="8799661" cy="558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747172" y="2215166"/>
            <a:ext cx="2121093" cy="639789"/>
            <a:chOff x="6747172" y="2215166"/>
            <a:chExt cx="2121093" cy="639789"/>
          </a:xfrm>
        </p:grpSpPr>
        <p:sp>
          <p:nvSpPr>
            <p:cNvPr id="2" name="TextBox 1"/>
            <p:cNvSpPr txBox="1"/>
            <p:nvPr/>
          </p:nvSpPr>
          <p:spPr>
            <a:xfrm>
              <a:off x="6747172" y="2485623"/>
              <a:ext cx="2121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Pick-up tool mark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 flipV="1">
              <a:off x="6838682" y="2215166"/>
              <a:ext cx="136950" cy="27045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3152840" y="1892000"/>
            <a:ext cx="1792647" cy="1864341"/>
            <a:chOff x="3152840" y="1892000"/>
            <a:chExt cx="1792647" cy="1864341"/>
          </a:xfrm>
        </p:grpSpPr>
        <p:sp>
          <p:nvSpPr>
            <p:cNvPr id="27" name="TextBox 26"/>
            <p:cNvSpPr txBox="1"/>
            <p:nvPr/>
          </p:nvSpPr>
          <p:spPr>
            <a:xfrm>
              <a:off x="3152840" y="1892000"/>
              <a:ext cx="8515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Bragg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glitch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3978707" y="2215166"/>
              <a:ext cx="657689" cy="107886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7" idx="3"/>
            </p:cNvCxnSpPr>
            <p:nvPr/>
          </p:nvCxnSpPr>
          <p:spPr>
            <a:xfrm>
              <a:off x="4004355" y="2215166"/>
              <a:ext cx="941132" cy="56351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3978707" y="2215166"/>
              <a:ext cx="155411" cy="15411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83915" y="4102895"/>
            <a:ext cx="2237313" cy="669109"/>
            <a:chOff x="183915" y="4102895"/>
            <a:chExt cx="2237313" cy="669109"/>
          </a:xfrm>
        </p:grpSpPr>
        <p:sp>
          <p:nvSpPr>
            <p:cNvPr id="22" name="TextBox 21"/>
            <p:cNvSpPr txBox="1"/>
            <p:nvPr/>
          </p:nvSpPr>
          <p:spPr>
            <a:xfrm>
              <a:off x="183915" y="4125673"/>
              <a:ext cx="13260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oxygen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inclusions</a:t>
              </a:r>
            </a:p>
          </p:txBody>
        </p:sp>
        <p:cxnSp>
          <p:nvCxnSpPr>
            <p:cNvPr id="25" name="Straight Arrow Connector 24"/>
            <p:cNvCxnSpPr>
              <a:stCxn id="22" idx="3"/>
            </p:cNvCxnSpPr>
            <p:nvPr/>
          </p:nvCxnSpPr>
          <p:spPr>
            <a:xfrm flipV="1">
              <a:off x="1509919" y="4102895"/>
              <a:ext cx="337931" cy="34594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1509919" y="4143375"/>
              <a:ext cx="533194" cy="30546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1509919" y="4448839"/>
              <a:ext cx="911309" cy="1183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957263" y="2266951"/>
            <a:ext cx="2238678" cy="640712"/>
            <a:chOff x="957263" y="2266951"/>
            <a:chExt cx="2238678" cy="640712"/>
          </a:xfrm>
        </p:grpSpPr>
        <p:sp>
          <p:nvSpPr>
            <p:cNvPr id="13" name="TextBox 12"/>
            <p:cNvSpPr txBox="1"/>
            <p:nvPr/>
          </p:nvSpPr>
          <p:spPr>
            <a:xfrm>
              <a:off x="1728873" y="2538331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“tree rings”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Arrow Connector 15"/>
            <p:cNvCxnSpPr>
              <a:stCxn id="13" idx="1"/>
            </p:cNvCxnSpPr>
            <p:nvPr/>
          </p:nvCxnSpPr>
          <p:spPr>
            <a:xfrm flipH="1" flipV="1">
              <a:off x="1071563" y="2614613"/>
              <a:ext cx="657310" cy="10838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13" idx="1"/>
            </p:cNvCxnSpPr>
            <p:nvPr/>
          </p:nvCxnSpPr>
          <p:spPr>
            <a:xfrm flipH="1" flipV="1">
              <a:off x="1338263" y="2266951"/>
              <a:ext cx="390610" cy="45604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13" idx="1"/>
            </p:cNvCxnSpPr>
            <p:nvPr/>
          </p:nvCxnSpPr>
          <p:spPr>
            <a:xfrm flipH="1" flipV="1">
              <a:off x="957263" y="2400301"/>
              <a:ext cx="771610" cy="32269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7188200" y="5127925"/>
            <a:ext cx="1743364" cy="1477328"/>
            <a:chOff x="72556" y="3222925"/>
            <a:chExt cx="1743364" cy="1477328"/>
          </a:xfrm>
        </p:grpSpPr>
        <p:sp>
          <p:nvSpPr>
            <p:cNvPr id="96" name="Rectangle 95"/>
            <p:cNvSpPr/>
            <p:nvPr/>
          </p:nvSpPr>
          <p:spPr>
            <a:xfrm>
              <a:off x="72556" y="3258542"/>
              <a:ext cx="1743364" cy="14159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26446" y="3222925"/>
              <a:ext cx="1111202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Arial" panose="020B0604020202020204" pitchFamily="34" charset="0"/>
                </a:rPr>
                <a:t>1% high</a:t>
              </a:r>
            </a:p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Arial" panose="020B0604020202020204" pitchFamily="34" charset="0"/>
                </a:rPr>
                <a:t>average</a:t>
              </a:r>
            </a:p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Arial" panose="020B0604020202020204" pitchFamily="34" charset="0"/>
                </a:rPr>
                <a:t>1% low</a:t>
              </a:r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375353" y="3508583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375353" y="4003882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373048" y="4461620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/>
            <p:cNvSpPr/>
            <p:nvPr/>
          </p:nvSpPr>
          <p:spPr>
            <a:xfrm>
              <a:off x="162896" y="3503821"/>
              <a:ext cx="424913" cy="965916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480925" y="786718"/>
            <a:ext cx="2212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~3x10</a:t>
            </a:r>
            <a:r>
              <a:rPr lang="en-US" baseline="30000" dirty="0">
                <a:solidFill>
                  <a:srgbClr val="000000"/>
                </a:solidFill>
                <a:latin typeface="Arial"/>
              </a:rPr>
              <a:t>5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photon/pixel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Pilatus: subtract smooth baseline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67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80332" y="2525132"/>
            <a:ext cx="5434885" cy="2438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999141" y="1593666"/>
            <a:ext cx="2019067" cy="3355351"/>
            <a:chOff x="4999141" y="1593666"/>
            <a:chExt cx="2019067" cy="3355351"/>
          </a:xfrm>
        </p:grpSpPr>
        <p:sp>
          <p:nvSpPr>
            <p:cNvPr id="104" name="Right Brace 103"/>
            <p:cNvSpPr/>
            <p:nvPr/>
          </p:nvSpPr>
          <p:spPr>
            <a:xfrm>
              <a:off x="6436052" y="2525131"/>
              <a:ext cx="333828" cy="2423886"/>
            </a:xfrm>
            <a:prstGeom prst="rightBrace">
              <a:avLst>
                <a:gd name="adj1" fmla="val 42179"/>
                <a:gd name="adj2" fmla="val 50000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 rot="16200000">
              <a:off x="6283712" y="3590255"/>
              <a:ext cx="11304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thickness</a:t>
              </a:r>
              <a:endPara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Right Brace 106"/>
            <p:cNvSpPr/>
            <p:nvPr/>
          </p:nvSpPr>
          <p:spPr>
            <a:xfrm rot="16200000">
              <a:off x="5414612" y="1561746"/>
              <a:ext cx="518887" cy="1349830"/>
            </a:xfrm>
            <a:prstGeom prst="rightBrace">
              <a:avLst>
                <a:gd name="adj1" fmla="val 39102"/>
                <a:gd name="adj2" fmla="val 65730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5550680" y="1593666"/>
              <a:ext cx="7216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width</a:t>
              </a:r>
              <a:endPara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4" name="Straight Arrow Connector 43"/>
          <p:cNvCxnSpPr/>
          <p:nvPr/>
        </p:nvCxnSpPr>
        <p:spPr>
          <a:xfrm>
            <a:off x="3138406" y="4959909"/>
            <a:ext cx="0" cy="96306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453400" y="4959909"/>
            <a:ext cx="0" cy="96306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5768395" y="4959909"/>
            <a:ext cx="0" cy="96306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938109" y="5870666"/>
            <a:ext cx="417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N</a:t>
            </a:r>
            <a:endParaRPr lang="en-US" sz="2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266166" y="5870666"/>
            <a:ext cx="417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N</a:t>
            </a:r>
            <a:endParaRPr lang="en-US" sz="2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550680" y="5870666"/>
            <a:ext cx="417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N</a:t>
            </a:r>
            <a:endParaRPr lang="en-US" sz="280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3836957" y="2510617"/>
            <a:ext cx="117152" cy="24565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997063" y="2528765"/>
            <a:ext cx="101600" cy="2438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473651" y="2528765"/>
            <a:ext cx="101600" cy="2438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360369" y="2510617"/>
            <a:ext cx="17626" cy="24565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2"/>
          <p:cNvSpPr/>
          <p:nvPr/>
        </p:nvSpPr>
        <p:spPr>
          <a:xfrm>
            <a:off x="1666896" y="2215492"/>
            <a:ext cx="221647" cy="2820473"/>
          </a:xfrm>
          <a:custGeom>
            <a:avLst/>
            <a:gdLst>
              <a:gd name="connsiteX0" fmla="*/ 881 w 221647"/>
              <a:gd name="connsiteY0" fmla="*/ 0 h 2820473"/>
              <a:gd name="connsiteX1" fmla="*/ 206943 w 221647"/>
              <a:gd name="connsiteY1" fmla="*/ 540913 h 2820473"/>
              <a:gd name="connsiteX2" fmla="*/ 26639 w 221647"/>
              <a:gd name="connsiteY2" fmla="*/ 940158 h 2820473"/>
              <a:gd name="connsiteX3" fmla="*/ 26639 w 221647"/>
              <a:gd name="connsiteY3" fmla="*/ 1481070 h 2820473"/>
              <a:gd name="connsiteX4" fmla="*/ 219822 w 221647"/>
              <a:gd name="connsiteY4" fmla="*/ 1777284 h 2820473"/>
              <a:gd name="connsiteX5" fmla="*/ 116791 w 221647"/>
              <a:gd name="connsiteY5" fmla="*/ 2215166 h 2820473"/>
              <a:gd name="connsiteX6" fmla="*/ 881 w 221647"/>
              <a:gd name="connsiteY6" fmla="*/ 2511380 h 2820473"/>
              <a:gd name="connsiteX7" fmla="*/ 181186 w 221647"/>
              <a:gd name="connsiteY7" fmla="*/ 2820473 h 282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647" h="2820473">
                <a:moveTo>
                  <a:pt x="881" y="0"/>
                </a:moveTo>
                <a:cubicBezTo>
                  <a:pt x="101765" y="192110"/>
                  <a:pt x="202650" y="384220"/>
                  <a:pt x="206943" y="540913"/>
                </a:cubicBezTo>
                <a:cubicBezTo>
                  <a:pt x="211236" y="697606"/>
                  <a:pt x="56690" y="783465"/>
                  <a:pt x="26639" y="940158"/>
                </a:cubicBezTo>
                <a:cubicBezTo>
                  <a:pt x="-3412" y="1096851"/>
                  <a:pt x="-5558" y="1341549"/>
                  <a:pt x="26639" y="1481070"/>
                </a:cubicBezTo>
                <a:cubicBezTo>
                  <a:pt x="58836" y="1620591"/>
                  <a:pt x="204797" y="1654935"/>
                  <a:pt x="219822" y="1777284"/>
                </a:cubicBezTo>
                <a:cubicBezTo>
                  <a:pt x="234847" y="1899633"/>
                  <a:pt x="153281" y="2092817"/>
                  <a:pt x="116791" y="2215166"/>
                </a:cubicBezTo>
                <a:cubicBezTo>
                  <a:pt x="80301" y="2337515"/>
                  <a:pt x="-9851" y="2410496"/>
                  <a:pt x="881" y="2511380"/>
                </a:cubicBezTo>
                <a:cubicBezTo>
                  <a:pt x="11613" y="2612264"/>
                  <a:pt x="96399" y="2716368"/>
                  <a:pt x="181186" y="2820473"/>
                </a:cubicBezTo>
              </a:path>
            </a:pathLst>
          </a:cu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7104069" y="2442511"/>
            <a:ext cx="221647" cy="2820473"/>
          </a:xfrm>
          <a:custGeom>
            <a:avLst/>
            <a:gdLst>
              <a:gd name="connsiteX0" fmla="*/ 881 w 221647"/>
              <a:gd name="connsiteY0" fmla="*/ 0 h 2820473"/>
              <a:gd name="connsiteX1" fmla="*/ 206943 w 221647"/>
              <a:gd name="connsiteY1" fmla="*/ 540913 h 2820473"/>
              <a:gd name="connsiteX2" fmla="*/ 26639 w 221647"/>
              <a:gd name="connsiteY2" fmla="*/ 940158 h 2820473"/>
              <a:gd name="connsiteX3" fmla="*/ 26639 w 221647"/>
              <a:gd name="connsiteY3" fmla="*/ 1481070 h 2820473"/>
              <a:gd name="connsiteX4" fmla="*/ 219822 w 221647"/>
              <a:gd name="connsiteY4" fmla="*/ 1777284 h 2820473"/>
              <a:gd name="connsiteX5" fmla="*/ 116791 w 221647"/>
              <a:gd name="connsiteY5" fmla="*/ 2215166 h 2820473"/>
              <a:gd name="connsiteX6" fmla="*/ 881 w 221647"/>
              <a:gd name="connsiteY6" fmla="*/ 2511380 h 2820473"/>
              <a:gd name="connsiteX7" fmla="*/ 181186 w 221647"/>
              <a:gd name="connsiteY7" fmla="*/ 2820473 h 282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647" h="2820473">
                <a:moveTo>
                  <a:pt x="881" y="0"/>
                </a:moveTo>
                <a:cubicBezTo>
                  <a:pt x="101765" y="192110"/>
                  <a:pt x="202650" y="384220"/>
                  <a:pt x="206943" y="540913"/>
                </a:cubicBezTo>
                <a:cubicBezTo>
                  <a:pt x="211236" y="697606"/>
                  <a:pt x="56690" y="783465"/>
                  <a:pt x="26639" y="940158"/>
                </a:cubicBezTo>
                <a:cubicBezTo>
                  <a:pt x="-3412" y="1096851"/>
                  <a:pt x="-5558" y="1341549"/>
                  <a:pt x="26639" y="1481070"/>
                </a:cubicBezTo>
                <a:cubicBezTo>
                  <a:pt x="58836" y="1620591"/>
                  <a:pt x="204797" y="1654935"/>
                  <a:pt x="219822" y="1777284"/>
                </a:cubicBezTo>
                <a:cubicBezTo>
                  <a:pt x="234847" y="1899633"/>
                  <a:pt x="153281" y="2092817"/>
                  <a:pt x="116791" y="2215166"/>
                </a:cubicBezTo>
                <a:cubicBezTo>
                  <a:pt x="80301" y="2337515"/>
                  <a:pt x="-9851" y="2410496"/>
                  <a:pt x="881" y="2511380"/>
                </a:cubicBezTo>
                <a:cubicBezTo>
                  <a:pt x="11613" y="2612264"/>
                  <a:pt x="96399" y="2716368"/>
                  <a:pt x="181186" y="2820473"/>
                </a:cubicBezTo>
              </a:path>
            </a:pathLst>
          </a:cu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759608" y="1464968"/>
            <a:ext cx="1258163" cy="1045650"/>
            <a:chOff x="3759608" y="1464968"/>
            <a:chExt cx="1258163" cy="1045650"/>
          </a:xfrm>
        </p:grpSpPr>
        <p:cxnSp>
          <p:nvCxnSpPr>
            <p:cNvPr id="75" name="Straight Arrow Connector 74"/>
            <p:cNvCxnSpPr/>
            <p:nvPr/>
          </p:nvCxnSpPr>
          <p:spPr>
            <a:xfrm flipV="1">
              <a:off x="3759608" y="1980846"/>
              <a:ext cx="1239532" cy="52977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 rot="20042612">
              <a:off x="4241596" y="1464968"/>
              <a:ext cx="7761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Bragg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glitch</a:t>
              </a:r>
              <a:endPara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08408" y="2745900"/>
            <a:ext cx="2061679" cy="732196"/>
            <a:chOff x="4208408" y="2745900"/>
            <a:chExt cx="2061679" cy="732196"/>
          </a:xfrm>
        </p:grpSpPr>
        <p:sp>
          <p:nvSpPr>
            <p:cNvPr id="77" name="Oval 76"/>
            <p:cNvSpPr/>
            <p:nvPr/>
          </p:nvSpPr>
          <p:spPr>
            <a:xfrm>
              <a:off x="4208408" y="2874588"/>
              <a:ext cx="475159" cy="456087"/>
            </a:xfrm>
            <a:prstGeom prst="ellipse">
              <a:avLst/>
            </a:prstGeom>
            <a:gradFill flip="none" rotWithShape="1">
              <a:gsLst>
                <a:gs pos="46000">
                  <a:schemeClr val="bg1">
                    <a:shade val="30000"/>
                    <a:satMod val="115000"/>
                  </a:schemeClr>
                </a:gs>
                <a:gs pos="68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184533" y="2745900"/>
              <a:ext cx="108555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xygen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inclusion</a:t>
              </a:r>
              <a:endPara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Freeform 83"/>
            <p:cNvSpPr/>
            <p:nvPr/>
          </p:nvSpPr>
          <p:spPr>
            <a:xfrm>
              <a:off x="4654324" y="3214763"/>
              <a:ext cx="1056067" cy="263333"/>
            </a:xfrm>
            <a:custGeom>
              <a:avLst/>
              <a:gdLst>
                <a:gd name="connsiteX0" fmla="*/ 566670 w 566670"/>
                <a:gd name="connsiteY0" fmla="*/ 0 h 515155"/>
                <a:gd name="connsiteX1" fmla="*/ 386366 w 566670"/>
                <a:gd name="connsiteY1" fmla="*/ 386366 h 515155"/>
                <a:gd name="connsiteX2" fmla="*/ 0 w 566670"/>
                <a:gd name="connsiteY2" fmla="*/ 515155 h 515155"/>
                <a:gd name="connsiteX0" fmla="*/ 1056067 w 1056067"/>
                <a:gd name="connsiteY0" fmla="*/ 116575 h 503976"/>
                <a:gd name="connsiteX1" fmla="*/ 875763 w 1056067"/>
                <a:gd name="connsiteY1" fmla="*/ 502941 h 503976"/>
                <a:gd name="connsiteX2" fmla="*/ 0 w 1056067"/>
                <a:gd name="connsiteY2" fmla="*/ 665 h 503976"/>
                <a:gd name="connsiteX0" fmla="*/ 1056067 w 1056067"/>
                <a:gd name="connsiteY0" fmla="*/ 116670 h 439997"/>
                <a:gd name="connsiteX1" fmla="*/ 901520 w 1056067"/>
                <a:gd name="connsiteY1" fmla="*/ 438642 h 439997"/>
                <a:gd name="connsiteX2" fmla="*/ 0 w 1056067"/>
                <a:gd name="connsiteY2" fmla="*/ 760 h 439997"/>
                <a:gd name="connsiteX0" fmla="*/ 1056067 w 1056067"/>
                <a:gd name="connsiteY0" fmla="*/ 116517 h 449772"/>
                <a:gd name="connsiteX1" fmla="*/ 901520 w 1056067"/>
                <a:gd name="connsiteY1" fmla="*/ 438489 h 449772"/>
                <a:gd name="connsiteX2" fmla="*/ 0 w 1056067"/>
                <a:gd name="connsiteY2" fmla="*/ 607 h 449772"/>
                <a:gd name="connsiteX0" fmla="*/ 1056067 w 1056067"/>
                <a:gd name="connsiteY0" fmla="*/ 116593 h 440081"/>
                <a:gd name="connsiteX1" fmla="*/ 901520 w 1056067"/>
                <a:gd name="connsiteY1" fmla="*/ 438565 h 440081"/>
                <a:gd name="connsiteX2" fmla="*/ 0 w 1056067"/>
                <a:gd name="connsiteY2" fmla="*/ 683 h 440081"/>
                <a:gd name="connsiteX0" fmla="*/ 1056067 w 1056067"/>
                <a:gd name="connsiteY0" fmla="*/ 116972 h 260977"/>
                <a:gd name="connsiteX1" fmla="*/ 656821 w 1056067"/>
                <a:gd name="connsiteY1" fmla="*/ 258639 h 260977"/>
                <a:gd name="connsiteX2" fmla="*/ 0 w 1056067"/>
                <a:gd name="connsiteY2" fmla="*/ 1062 h 260977"/>
                <a:gd name="connsiteX0" fmla="*/ 1056067 w 1056067"/>
                <a:gd name="connsiteY0" fmla="*/ 115910 h 263333"/>
                <a:gd name="connsiteX1" fmla="*/ 656821 w 1056067"/>
                <a:gd name="connsiteY1" fmla="*/ 257577 h 263333"/>
                <a:gd name="connsiteX2" fmla="*/ 0 w 1056067"/>
                <a:gd name="connsiteY2" fmla="*/ 0 h 26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6067" h="263333">
                  <a:moveTo>
                    <a:pt x="1056067" y="115910"/>
                  </a:moveTo>
                  <a:cubicBezTo>
                    <a:pt x="1013137" y="266163"/>
                    <a:pt x="871469" y="225380"/>
                    <a:pt x="656821" y="257577"/>
                  </a:cubicBezTo>
                  <a:cubicBezTo>
                    <a:pt x="442173" y="289774"/>
                    <a:pt x="364901" y="184597"/>
                    <a:pt x="0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19525" y="1554069"/>
            <a:ext cx="4084378" cy="3310586"/>
            <a:chOff x="2219525" y="1554069"/>
            <a:chExt cx="4084378" cy="3310586"/>
          </a:xfrm>
        </p:grpSpPr>
        <p:sp>
          <p:nvSpPr>
            <p:cNvPr id="86" name="TextBox 85"/>
            <p:cNvSpPr txBox="1"/>
            <p:nvPr/>
          </p:nvSpPr>
          <p:spPr>
            <a:xfrm>
              <a:off x="3138406" y="1554069"/>
              <a:ext cx="3529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sz="2400" b="1" dirty="0">
                  <a:solidFill>
                    <a:srgbClr val="00B050"/>
                  </a:solidFill>
                  <a:latin typeface="Arial"/>
                </a:rPr>
                <a:t>θ</a:t>
              </a:r>
              <a:endParaRPr lang="en-US" sz="2400" b="1" dirty="0">
                <a:solidFill>
                  <a:srgbClr val="00B050"/>
                </a:solidFill>
                <a:latin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441110" y="1803607"/>
              <a:ext cx="3337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sz="2400" b="1" dirty="0">
                  <a:solidFill>
                    <a:srgbClr val="00B050"/>
                  </a:solidFill>
                  <a:latin typeface="Arial"/>
                </a:rPr>
                <a:t>λ</a:t>
              </a:r>
              <a:endParaRPr lang="en-US" sz="2400" b="1" dirty="0">
                <a:solidFill>
                  <a:srgbClr val="00B050"/>
                </a:solidFill>
                <a:latin typeface="Arial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5492623" y="4092674"/>
              <a:ext cx="261257" cy="261257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07128" y="4279880"/>
              <a:ext cx="10967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detection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event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 rot="2572978">
              <a:off x="2219525" y="1723347"/>
              <a:ext cx="10967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1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ncoming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photon</a:t>
              </a:r>
            </a:p>
          </p:txBody>
        </p:sp>
        <p:cxnSp>
          <p:nvCxnSpPr>
            <p:cNvPr id="79" name="Straight Arrow Connector 78"/>
            <p:cNvCxnSpPr/>
            <p:nvPr/>
          </p:nvCxnSpPr>
          <p:spPr>
            <a:xfrm>
              <a:off x="2952623" y="1784902"/>
              <a:ext cx="2670628" cy="2438400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PAD: need more than flood-field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36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2" y="682604"/>
            <a:ext cx="6553202" cy="487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50" name="Text Box 6"/>
          <p:cNvSpPr txBox="1">
            <a:spLocks noChangeArrowheads="1"/>
          </p:cNvSpPr>
          <p:nvPr/>
        </p:nvSpPr>
        <p:spPr bwMode="auto">
          <a:xfrm>
            <a:off x="990602" y="606404"/>
            <a:ext cx="685800" cy="502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3.5</a:t>
            </a: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3.0</a:t>
            </a: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2.5</a:t>
            </a: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2.0</a:t>
            </a: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1.5</a:t>
            </a: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1.0</a:t>
            </a: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0.5</a:t>
            </a: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</p:txBody>
      </p:sp>
      <p:sp>
        <p:nvSpPr>
          <p:cNvPr id="35851" name="Text Box 7"/>
          <p:cNvSpPr txBox="1">
            <a:spLocks noChangeArrowheads="1"/>
          </p:cNvSpPr>
          <p:nvPr/>
        </p:nvSpPr>
        <p:spPr bwMode="auto">
          <a:xfrm rot="16200000">
            <a:off x="-1864988" y="2720330"/>
            <a:ext cx="482536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rgbClr val="00B050"/>
                </a:solidFill>
                <a:cs typeface="Arial" charset="0"/>
              </a:rPr>
              <a:t>SHSSS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00B050"/>
                </a:solidFill>
                <a:cs typeface="Arial" charset="0"/>
              </a:rPr>
              <a:t>Systematic component of </a:t>
            </a:r>
            <a:r>
              <a:rPr lang="en-US" altLang="en-US" sz="2000" b="1" dirty="0" err="1" smtClean="0">
                <a:solidFill>
                  <a:srgbClr val="00B050"/>
                </a:solidFill>
                <a:cs typeface="Arial" charset="0"/>
              </a:rPr>
              <a:t>R</a:t>
            </a:r>
            <a:r>
              <a:rPr lang="en-US" altLang="en-US" sz="2000" b="1" baseline="-25000" dirty="0" err="1" smtClean="0">
                <a:solidFill>
                  <a:srgbClr val="00B050"/>
                </a:solidFill>
                <a:cs typeface="Arial" charset="0"/>
              </a:rPr>
              <a:t>sseparate</a:t>
            </a:r>
            <a:r>
              <a:rPr lang="en-US" altLang="en-US" sz="2000" b="1" dirty="0" smtClean="0">
                <a:solidFill>
                  <a:srgbClr val="00B050"/>
                </a:solidFill>
                <a:cs typeface="Arial" charset="0"/>
              </a:rPr>
              <a:t> (%)</a:t>
            </a:r>
            <a:endParaRPr lang="en-US" altLang="en-US" sz="2000" b="1" dirty="0">
              <a:solidFill>
                <a:srgbClr val="00B050"/>
              </a:solidFill>
              <a:cs typeface="Arial" charset="0"/>
            </a:endParaRPr>
          </a:p>
        </p:txBody>
      </p:sp>
      <p:sp>
        <p:nvSpPr>
          <p:cNvPr id="35852" name="Text Box 8"/>
          <p:cNvSpPr txBox="1">
            <a:spLocks noChangeArrowheads="1"/>
          </p:cNvSpPr>
          <p:nvPr/>
        </p:nvSpPr>
        <p:spPr bwMode="auto">
          <a:xfrm>
            <a:off x="2643190" y="5781653"/>
            <a:ext cx="4494214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cs typeface="Arial" charset="0"/>
              </a:rPr>
              <a:t>distance between spots (mm)</a:t>
            </a:r>
          </a:p>
        </p:txBody>
      </p:sp>
      <p:sp>
        <p:nvSpPr>
          <p:cNvPr id="35853" name="Text Box 9"/>
          <p:cNvSpPr txBox="1">
            <a:spLocks noChangeArrowheads="1"/>
          </p:cNvSpPr>
          <p:nvPr/>
        </p:nvSpPr>
        <p:spPr bwMode="auto">
          <a:xfrm>
            <a:off x="1295402" y="5480028"/>
            <a:ext cx="682784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0.1                       </a:t>
            </a:r>
            <a:r>
              <a:rPr lang="en-US" altLang="en-US" sz="2000" b="1" dirty="0" smtClean="0">
                <a:solidFill>
                  <a:srgbClr val="000000"/>
                </a:solidFill>
                <a:cs typeface="Arial" charset="0"/>
              </a:rPr>
              <a:t>  </a:t>
            </a: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1                          </a:t>
            </a:r>
            <a:r>
              <a:rPr lang="en-US" altLang="en-US" sz="20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10                 </a:t>
            </a:r>
            <a:r>
              <a:rPr lang="en-US" altLang="en-US" sz="2000" b="1" dirty="0" smtClean="0">
                <a:solidFill>
                  <a:srgbClr val="000000"/>
                </a:solidFill>
                <a:cs typeface="Arial" charset="0"/>
              </a:rPr>
              <a:t>       </a:t>
            </a: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100</a:t>
            </a:r>
          </a:p>
        </p:txBody>
      </p:sp>
      <p:sp>
        <p:nvSpPr>
          <p:cNvPr id="35854" name="Rectangle 10"/>
          <p:cNvSpPr>
            <a:spLocks noChangeArrowheads="1"/>
          </p:cNvSpPr>
          <p:nvPr/>
        </p:nvSpPr>
        <p:spPr bwMode="auto">
          <a:xfrm>
            <a:off x="6477004" y="817541"/>
            <a:ext cx="1219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5856" name="Text Box 12"/>
          <p:cNvSpPr txBox="1">
            <a:spLocks noChangeArrowheads="1"/>
          </p:cNvSpPr>
          <p:nvPr/>
        </p:nvSpPr>
        <p:spPr bwMode="auto">
          <a:xfrm rot="20476810">
            <a:off x="3567116" y="1538266"/>
            <a:ext cx="15827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0000"/>
                </a:solidFill>
                <a:cs typeface="Arial" charset="0"/>
              </a:rPr>
              <a:t>CCD detector</a:t>
            </a:r>
            <a:endParaRPr lang="en-US" alt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8477" name="Text Box 13"/>
          <p:cNvSpPr txBox="1">
            <a:spLocks noChangeArrowheads="1"/>
          </p:cNvSpPr>
          <p:nvPr/>
        </p:nvSpPr>
        <p:spPr bwMode="auto">
          <a:xfrm>
            <a:off x="6361090" y="2385145"/>
            <a:ext cx="2670220" cy="1384995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 anchorCtr="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cs typeface="Arial" charset="0"/>
              </a:rPr>
              <a:t>anomalous </a:t>
            </a: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mates are always</a:t>
            </a:r>
            <a:r>
              <a:rPr lang="en-US" altLang="en-US" sz="2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on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different modules</a:t>
            </a:r>
          </a:p>
        </p:txBody>
      </p:sp>
      <p:sp>
        <p:nvSpPr>
          <p:cNvPr id="2" name="Freeform 1"/>
          <p:cNvSpPr/>
          <p:nvPr/>
        </p:nvSpPr>
        <p:spPr>
          <a:xfrm>
            <a:off x="1469690" y="1893866"/>
            <a:ext cx="3365500" cy="1616075"/>
          </a:xfrm>
          <a:custGeom>
            <a:avLst/>
            <a:gdLst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66053" h="1616765">
                <a:moveTo>
                  <a:pt x="0" y="1616765"/>
                </a:moveTo>
                <a:lnTo>
                  <a:pt x="1020418" y="702365"/>
                </a:lnTo>
                <a:cubicBezTo>
                  <a:pt x="1232453" y="508000"/>
                  <a:pt x="1146313" y="576469"/>
                  <a:pt x="1272209" y="450574"/>
                </a:cubicBezTo>
                <a:cubicBezTo>
                  <a:pt x="1476136" y="599848"/>
                  <a:pt x="1271245" y="436334"/>
                  <a:pt x="1470992" y="596348"/>
                </a:cubicBezTo>
                <a:cubicBezTo>
                  <a:pt x="1647407" y="585348"/>
                  <a:pt x="1478413" y="587902"/>
                  <a:pt x="1643270" y="583096"/>
                </a:cubicBezTo>
                <a:cubicBezTo>
                  <a:pt x="1761034" y="392971"/>
                  <a:pt x="1648925" y="590318"/>
                  <a:pt x="1775792" y="397565"/>
                </a:cubicBezTo>
                <a:cubicBezTo>
                  <a:pt x="2122354" y="371910"/>
                  <a:pt x="1772770" y="399669"/>
                  <a:pt x="2120348" y="371061"/>
                </a:cubicBezTo>
                <a:cubicBezTo>
                  <a:pt x="2487676" y="580997"/>
                  <a:pt x="2121319" y="372669"/>
                  <a:pt x="2491409" y="569843"/>
                </a:cubicBezTo>
                <a:cubicBezTo>
                  <a:pt x="2886135" y="362519"/>
                  <a:pt x="2819147" y="385500"/>
                  <a:pt x="3114261" y="212035"/>
                </a:cubicBezTo>
                <a:cubicBezTo>
                  <a:pt x="3365363" y="2762"/>
                  <a:pt x="3313044" y="58530"/>
                  <a:pt x="3366053" y="0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930580" y="1151966"/>
            <a:ext cx="4876800" cy="4029075"/>
          </a:xfrm>
          <a:custGeom>
            <a:avLst/>
            <a:gdLst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76800" h="4028661">
                <a:moveTo>
                  <a:pt x="0" y="4028661"/>
                </a:moveTo>
                <a:cubicBezTo>
                  <a:pt x="334617" y="3943626"/>
                  <a:pt x="669235" y="3858591"/>
                  <a:pt x="1020417" y="3723861"/>
                </a:cubicBezTo>
                <a:cubicBezTo>
                  <a:pt x="1371600" y="3589130"/>
                  <a:pt x="1755912" y="3352800"/>
                  <a:pt x="2107095" y="3220278"/>
                </a:cubicBezTo>
                <a:cubicBezTo>
                  <a:pt x="2458278" y="3087756"/>
                  <a:pt x="2573131" y="3067879"/>
                  <a:pt x="3127513" y="2928731"/>
                </a:cubicBezTo>
                <a:cubicBezTo>
                  <a:pt x="3456608" y="2325758"/>
                  <a:pt x="4232965" y="1196009"/>
                  <a:pt x="4876800" y="0"/>
                </a:cubicBezTo>
              </a:path>
            </a:pathLst>
          </a:custGeom>
          <a:noFill/>
          <a:ln w="76200"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6851650" y="1293791"/>
            <a:ext cx="146050" cy="2524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8" name="TextBox 5"/>
          <p:cNvSpPr txBox="1">
            <a:spLocks noChangeArrowheads="1"/>
          </p:cNvSpPr>
          <p:nvPr/>
        </p:nvSpPr>
        <p:spPr bwMode="auto">
          <a:xfrm>
            <a:off x="6772275" y="1466829"/>
            <a:ext cx="1055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charset="0"/>
              </a:rPr>
              <a:t>different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charset="0"/>
              </a:rPr>
              <a:t>modules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603368" y="4356079"/>
            <a:ext cx="941283" cy="775827"/>
            <a:chOff x="6603368" y="4970463"/>
            <a:chExt cx="941283" cy="775827"/>
          </a:xfrm>
        </p:grpSpPr>
        <p:cxnSp>
          <p:nvCxnSpPr>
            <p:cNvPr id="19" name="Straight Arrow Connector 18"/>
            <p:cNvCxnSpPr/>
            <p:nvPr/>
          </p:nvCxnSpPr>
          <p:spPr>
            <a:xfrm flipH="1" flipV="1">
              <a:off x="6701631" y="4970463"/>
              <a:ext cx="146050" cy="25241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5"/>
            <p:cNvSpPr txBox="1">
              <a:spLocks noChangeArrowheads="1"/>
            </p:cNvSpPr>
            <p:nvPr/>
          </p:nvSpPr>
          <p:spPr bwMode="auto">
            <a:xfrm>
              <a:off x="6603368" y="5099959"/>
              <a:ext cx="94128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 smtClean="0">
                  <a:solidFill>
                    <a:srgbClr val="000000"/>
                  </a:solidFill>
                  <a:cs typeface="Arial" charset="0"/>
                </a:rPr>
                <a:t>Pilatus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 smtClean="0">
                  <a:solidFill>
                    <a:srgbClr val="000000"/>
                  </a:solidFill>
                  <a:cs typeface="Arial" charset="0"/>
                </a:rPr>
                <a:t>SN113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068636" y="4208940"/>
            <a:ext cx="941283" cy="775827"/>
            <a:chOff x="6603368" y="4970463"/>
            <a:chExt cx="941283" cy="775827"/>
          </a:xfrm>
        </p:grpSpPr>
        <p:cxnSp>
          <p:nvCxnSpPr>
            <p:cNvPr id="22" name="Straight Arrow Connector 21"/>
            <p:cNvCxnSpPr/>
            <p:nvPr/>
          </p:nvCxnSpPr>
          <p:spPr>
            <a:xfrm flipH="1" flipV="1">
              <a:off x="6701631" y="4970463"/>
              <a:ext cx="146050" cy="25241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5"/>
            <p:cNvSpPr txBox="1">
              <a:spLocks noChangeArrowheads="1"/>
            </p:cNvSpPr>
            <p:nvPr/>
          </p:nvSpPr>
          <p:spPr bwMode="auto">
            <a:xfrm>
              <a:off x="6603368" y="5099959"/>
              <a:ext cx="94128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 smtClean="0">
                  <a:solidFill>
                    <a:srgbClr val="000000"/>
                  </a:solidFill>
                  <a:cs typeface="Arial" charset="0"/>
                </a:rPr>
                <a:t>Pilatus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 smtClean="0">
                  <a:solidFill>
                    <a:srgbClr val="000000"/>
                  </a:solidFill>
                  <a:cs typeface="Arial" charset="0"/>
                </a:rPr>
                <a:t>SN001</a:t>
              </a:r>
            </a:p>
          </p:txBody>
        </p:sp>
      </p:grpSp>
      <p:sp>
        <p:nvSpPr>
          <p:cNvPr id="7" name="Oval 6"/>
          <p:cNvSpPr/>
          <p:nvPr/>
        </p:nvSpPr>
        <p:spPr>
          <a:xfrm>
            <a:off x="2412561" y="2532122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671641" y="2261888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043116" y="2395238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876429" y="2414288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171703" y="2209501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514603" y="2176163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876553" y="2380950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519491" y="2023763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4762378" y="1809451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0237" y="5119666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900362" y="4795816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990974" y="4276703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981574" y="4014765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753224" y="1104878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602165" y="4167165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1210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Text Box 2"/>
          <p:cNvSpPr txBox="1">
            <a:spLocks noChangeArrowheads="1"/>
          </p:cNvSpPr>
          <p:nvPr/>
        </p:nvSpPr>
        <p:spPr bwMode="auto">
          <a:xfrm>
            <a:off x="0" y="6491288"/>
            <a:ext cx="6272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Holton &amp; Frankel (2010) </a:t>
            </a:r>
            <a:r>
              <a:rPr lang="en-US" altLang="en-US" sz="1800" i="1">
                <a:solidFill>
                  <a:srgbClr val="000000"/>
                </a:solidFill>
              </a:rPr>
              <a:t>Acta D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66</a:t>
            </a:r>
            <a:r>
              <a:rPr lang="en-US" altLang="en-US" sz="1800">
                <a:solidFill>
                  <a:srgbClr val="000000"/>
                </a:solidFill>
              </a:rPr>
              <a:t> 393-408.</a:t>
            </a:r>
          </a:p>
        </p:txBody>
      </p:sp>
      <p:pic>
        <p:nvPicPr>
          <p:cNvPr id="271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0"/>
            <a:ext cx="8086725" cy="648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08164" name="Freeform 4"/>
          <p:cNvSpPr>
            <a:spLocks/>
          </p:cNvSpPr>
          <p:nvPr/>
        </p:nvSpPr>
        <p:spPr bwMode="auto">
          <a:xfrm>
            <a:off x="6148388" y="3419475"/>
            <a:ext cx="869950" cy="660400"/>
          </a:xfrm>
          <a:custGeom>
            <a:avLst/>
            <a:gdLst>
              <a:gd name="T0" fmla="*/ 2147483647 w 548"/>
              <a:gd name="T1" fmla="*/ 0 h 416"/>
              <a:gd name="T2" fmla="*/ 2147483647 w 548"/>
              <a:gd name="T3" fmla="*/ 2147483647 h 416"/>
              <a:gd name="T4" fmla="*/ 2147483647 w 548"/>
              <a:gd name="T5" fmla="*/ 2147483647 h 416"/>
              <a:gd name="T6" fmla="*/ 2147483647 w 548"/>
              <a:gd name="T7" fmla="*/ 2147483647 h 416"/>
              <a:gd name="T8" fmla="*/ 0 w 548"/>
              <a:gd name="T9" fmla="*/ 2147483647 h 4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8" h="416">
                <a:moveTo>
                  <a:pt x="17" y="0"/>
                </a:moveTo>
                <a:cubicBezTo>
                  <a:pt x="75" y="7"/>
                  <a:pt x="283" y="8"/>
                  <a:pt x="368" y="41"/>
                </a:cubicBezTo>
                <a:cubicBezTo>
                  <a:pt x="453" y="74"/>
                  <a:pt x="548" y="143"/>
                  <a:pt x="526" y="200"/>
                </a:cubicBezTo>
                <a:cubicBezTo>
                  <a:pt x="504" y="257"/>
                  <a:pt x="322" y="352"/>
                  <a:pt x="234" y="384"/>
                </a:cubicBezTo>
                <a:cubicBezTo>
                  <a:pt x="146" y="416"/>
                  <a:pt x="73" y="404"/>
                  <a:pt x="0" y="392"/>
                </a:cubicBezTo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8782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08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16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8650" y="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5400" smtClean="0"/>
              <a:t>Dose slicing</a:t>
            </a:r>
          </a:p>
        </p:txBody>
      </p:sp>
      <p:grpSp>
        <p:nvGrpSpPr>
          <p:cNvPr id="274435" name="Group 3"/>
          <p:cNvGrpSpPr>
            <a:grpSpLocks/>
          </p:cNvGrpSpPr>
          <p:nvPr/>
        </p:nvGrpSpPr>
        <p:grpSpPr bwMode="auto">
          <a:xfrm>
            <a:off x="1150938" y="3340100"/>
            <a:ext cx="1252537" cy="1377950"/>
            <a:chOff x="533" y="1885"/>
            <a:chExt cx="789" cy="868"/>
          </a:xfrm>
        </p:grpSpPr>
        <p:pic>
          <p:nvPicPr>
            <p:cNvPr id="274482" name="Picture 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83" name="AutoShape 5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274436" name="Group 6"/>
          <p:cNvGrpSpPr>
            <a:grpSpLocks/>
          </p:cNvGrpSpPr>
          <p:nvPr/>
        </p:nvGrpSpPr>
        <p:grpSpPr bwMode="auto">
          <a:xfrm>
            <a:off x="4986338" y="3340100"/>
            <a:ext cx="1252537" cy="1377950"/>
            <a:chOff x="533" y="1885"/>
            <a:chExt cx="789" cy="868"/>
          </a:xfrm>
        </p:grpSpPr>
        <p:pic>
          <p:nvPicPr>
            <p:cNvPr id="274480" name="Picture 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81" name="AutoShape 8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274437" name="Group 9"/>
          <p:cNvGrpSpPr>
            <a:grpSpLocks/>
          </p:cNvGrpSpPr>
          <p:nvPr/>
        </p:nvGrpSpPr>
        <p:grpSpPr bwMode="auto">
          <a:xfrm>
            <a:off x="3708400" y="3340100"/>
            <a:ext cx="1252538" cy="1377950"/>
            <a:chOff x="533" y="1885"/>
            <a:chExt cx="789" cy="868"/>
          </a:xfrm>
        </p:grpSpPr>
        <p:pic>
          <p:nvPicPr>
            <p:cNvPr id="274478" name="Picture 1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9" name="AutoShape 11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274438" name="Group 12"/>
          <p:cNvGrpSpPr>
            <a:grpSpLocks/>
          </p:cNvGrpSpPr>
          <p:nvPr/>
        </p:nvGrpSpPr>
        <p:grpSpPr bwMode="auto">
          <a:xfrm>
            <a:off x="2428875" y="3340100"/>
            <a:ext cx="1252538" cy="1377950"/>
            <a:chOff x="533" y="1885"/>
            <a:chExt cx="789" cy="868"/>
          </a:xfrm>
        </p:grpSpPr>
        <p:pic>
          <p:nvPicPr>
            <p:cNvPr id="274476" name="Picture 1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7" name="AutoShape 14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274439" name="Group 15"/>
          <p:cNvGrpSpPr>
            <a:grpSpLocks/>
          </p:cNvGrpSpPr>
          <p:nvPr/>
        </p:nvGrpSpPr>
        <p:grpSpPr bwMode="auto">
          <a:xfrm>
            <a:off x="6265863" y="3340100"/>
            <a:ext cx="1252537" cy="1377950"/>
            <a:chOff x="533" y="1885"/>
            <a:chExt cx="789" cy="868"/>
          </a:xfrm>
        </p:grpSpPr>
        <p:pic>
          <p:nvPicPr>
            <p:cNvPr id="274474" name="Picture 1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5" name="AutoShape 17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274440" name="Group 18"/>
          <p:cNvGrpSpPr>
            <a:grpSpLocks/>
          </p:cNvGrpSpPr>
          <p:nvPr/>
        </p:nvGrpSpPr>
        <p:grpSpPr bwMode="auto">
          <a:xfrm>
            <a:off x="7545388" y="3340100"/>
            <a:ext cx="1252537" cy="1377950"/>
            <a:chOff x="533" y="1885"/>
            <a:chExt cx="789" cy="868"/>
          </a:xfrm>
        </p:grpSpPr>
        <p:pic>
          <p:nvPicPr>
            <p:cNvPr id="274472" name="Picture 1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3" name="AutoShape 20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274441" name="Line 21"/>
          <p:cNvSpPr>
            <a:spLocks noChangeShapeType="1"/>
          </p:cNvSpPr>
          <p:nvPr/>
        </p:nvSpPr>
        <p:spPr bwMode="auto">
          <a:xfrm>
            <a:off x="1157288" y="2178050"/>
            <a:ext cx="76152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74442" name="Line 22"/>
          <p:cNvSpPr>
            <a:spLocks noChangeShapeType="1"/>
          </p:cNvSpPr>
          <p:nvPr/>
        </p:nvSpPr>
        <p:spPr bwMode="auto">
          <a:xfrm>
            <a:off x="1157288" y="1465263"/>
            <a:ext cx="0" cy="144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74443" name="Line 23"/>
          <p:cNvSpPr>
            <a:spLocks noChangeShapeType="1"/>
          </p:cNvSpPr>
          <p:nvPr/>
        </p:nvSpPr>
        <p:spPr bwMode="auto">
          <a:xfrm>
            <a:off x="8763000" y="1493838"/>
            <a:ext cx="0" cy="144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74444" name="Text Box 24"/>
          <p:cNvSpPr txBox="1">
            <a:spLocks noChangeArrowheads="1"/>
          </p:cNvSpPr>
          <p:nvPr/>
        </p:nvSpPr>
        <p:spPr bwMode="auto">
          <a:xfrm>
            <a:off x="3870325" y="1747838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crystal’s useful life</a:t>
            </a:r>
          </a:p>
        </p:txBody>
      </p:sp>
      <p:grpSp>
        <p:nvGrpSpPr>
          <p:cNvPr id="274445" name="Group 25"/>
          <p:cNvGrpSpPr>
            <a:grpSpLocks/>
          </p:cNvGrpSpPr>
          <p:nvPr/>
        </p:nvGrpSpPr>
        <p:grpSpPr bwMode="auto">
          <a:xfrm>
            <a:off x="1136650" y="5129213"/>
            <a:ext cx="7650163" cy="1344612"/>
            <a:chOff x="716" y="3231"/>
            <a:chExt cx="4819" cy="847"/>
          </a:xfrm>
        </p:grpSpPr>
        <p:pic>
          <p:nvPicPr>
            <p:cNvPr id="274454" name="Picture 26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716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5" name="Picture 27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984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6" name="Picture 28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1251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7" name="Picture 29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1786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8" name="Picture 30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88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9" name="Picture 31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389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0" name="Picture 32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260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1" name="Picture 33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1518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2" name="Picture 34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053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3" name="Picture 35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855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4" name="Picture 36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657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5" name="Picture 37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191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6" name="Picture 38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320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7" name="Picture 39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122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8" name="Picture 40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24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9" name="Picture 41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459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70" name="Picture 42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726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71" name="Picture 43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993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4446" name="Text Box 44"/>
          <p:cNvSpPr txBox="1">
            <a:spLocks noChangeArrowheads="1"/>
          </p:cNvSpPr>
          <p:nvPr/>
        </p:nvSpPr>
        <p:spPr bwMode="auto">
          <a:xfrm>
            <a:off x="0" y="1760538"/>
            <a:ext cx="99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photons</a:t>
            </a:r>
          </a:p>
        </p:txBody>
      </p:sp>
      <p:sp>
        <p:nvSpPr>
          <p:cNvPr id="274447" name="Text Box 45"/>
          <p:cNvSpPr txBox="1">
            <a:spLocks noChangeArrowheads="1"/>
          </p:cNvSpPr>
          <p:nvPr/>
        </p:nvSpPr>
        <p:spPr bwMode="auto">
          <a:xfrm>
            <a:off x="0" y="3716338"/>
            <a:ext cx="99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photons</a:t>
            </a:r>
          </a:p>
        </p:txBody>
      </p:sp>
      <p:sp>
        <p:nvSpPr>
          <p:cNvPr id="274448" name="Text Box 46"/>
          <p:cNvSpPr txBox="1">
            <a:spLocks noChangeArrowheads="1"/>
          </p:cNvSpPr>
          <p:nvPr/>
        </p:nvSpPr>
        <p:spPr bwMode="auto">
          <a:xfrm>
            <a:off x="0" y="5457825"/>
            <a:ext cx="99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photons</a:t>
            </a:r>
          </a:p>
        </p:txBody>
      </p:sp>
      <p:grpSp>
        <p:nvGrpSpPr>
          <p:cNvPr id="274449" name="Group 47"/>
          <p:cNvGrpSpPr>
            <a:grpSpLocks/>
          </p:cNvGrpSpPr>
          <p:nvPr/>
        </p:nvGrpSpPr>
        <p:grpSpPr bwMode="auto">
          <a:xfrm>
            <a:off x="1165225" y="1474788"/>
            <a:ext cx="7589838" cy="1377950"/>
            <a:chOff x="734" y="929"/>
            <a:chExt cx="4781" cy="868"/>
          </a:xfrm>
        </p:grpSpPr>
        <p:pic>
          <p:nvPicPr>
            <p:cNvPr id="274452" name="Picture 48" descr="diffimage"/>
            <p:cNvPicPr>
              <a:picLocks noChangeAspect="1" noChangeArrowheads="1"/>
            </p:cNvPicPr>
            <p:nvPr/>
          </p:nvPicPr>
          <p:blipFill>
            <a:blip r:embed="rId2">
              <a:lum bright="-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734" y="942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53" name="AutoShape 49"/>
            <p:cNvSpPr>
              <a:spLocks noChangeArrowheads="1"/>
            </p:cNvSpPr>
            <p:nvPr/>
          </p:nvSpPr>
          <p:spPr bwMode="auto">
            <a:xfrm rot="-5400000">
              <a:off x="2836" y="-883"/>
              <a:ext cx="868" cy="449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79 h 21600"/>
                <a:gd name="T14" fmla="*/ 19410 w 21600"/>
                <a:gd name="T15" fmla="*/ 1942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2687026" name="Rectangle 50"/>
          <p:cNvSpPr>
            <a:spLocks noChangeArrowheads="1"/>
          </p:cNvSpPr>
          <p:nvPr/>
        </p:nvSpPr>
        <p:spPr bwMode="auto">
          <a:xfrm>
            <a:off x="3821113" y="1165225"/>
            <a:ext cx="3970337" cy="19669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unacceptable</a:t>
            </a:r>
          </a:p>
          <a:p>
            <a:pPr algn="ctr">
              <a:defRPr/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damage</a:t>
            </a:r>
          </a:p>
        </p:txBody>
      </p:sp>
      <p:sp>
        <p:nvSpPr>
          <p:cNvPr id="2687027" name="Rectangle 51"/>
          <p:cNvSpPr>
            <a:spLocks noChangeArrowheads="1"/>
          </p:cNvSpPr>
          <p:nvPr/>
        </p:nvSpPr>
        <p:spPr bwMode="auto">
          <a:xfrm>
            <a:off x="3886200" y="4840288"/>
            <a:ext cx="3970338" cy="19669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unacceptable</a:t>
            </a:r>
          </a:p>
          <a:p>
            <a:pPr algn="ctr">
              <a:defRPr/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read noise</a:t>
            </a:r>
          </a:p>
        </p:txBody>
      </p:sp>
    </p:spTree>
    <p:extLst>
      <p:ext uri="{BB962C8B-B14F-4D97-AF65-F5344CB8AC3E}">
        <p14:creationId xmlns:p14="http://schemas.microsoft.com/office/powerpoint/2010/main" val="26661429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-147638" y="517525"/>
            <a:ext cx="10552113" cy="64928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RESOLUTION  COMPLETENESS R-FACTOR  I/SIGMA   R-meas  CC(1/2)  Anomal  SigAno   Nano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LIMIT        OF DATA   observed                              Corr</a:t>
            </a:r>
          </a:p>
          <a:p>
            <a:pPr marL="0" indent="0">
              <a:buFontTx/>
              <a:buNone/>
            </a:pPr>
            <a:endParaRPr lang="en-US" altLang="en-US" sz="140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9.17         99.1%       3.9%   257.47     3.9%   100.0*    91*   5.024     450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6.49        100.0%       5.2%   214.33     5.2%   100.0*    86*   3.836     882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5.30        100.0%       7.2%   165.13     7.2%   100.0*    76*   3.257    1175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4.59        100.0%       7.2%   175.42     7.3%   100.0*    67*   2.589    1403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4.10         99.9%       7.7%   174.13     7.7%   100.0*    59*   2.264    1594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3.74         99.9%       9.4%   143.09     9.4%   100.0*    49*   1.953    1783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3.47        100.0%      11.2%   120.17    11.2%   100.0*    39*   1.696    1942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3.24        100.0%      14.1%    91.14    14.1%   100.0*    30*   1.333    2103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3.06         99.9%      19.5%    65.79    19.5%   100.0*    23*   1.117    2214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2.90         99.9%      29.0%    44.85    29.1%    99.9*    17*   1.008    2369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2.77         99.9%      40.5%    32.58    40.6%    99.8*    11*   0.901    2493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2.65         99.9%      52.8%    25.16    52.9%    99.8*    10*   0.866    2605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2.54        100.0%      67.4%    19.47    67.6%    99.6*     2    0.804    2705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2.45        100.0%      88.9%    14.58    89.2%    99.2*     4    0.831    2859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2.37        100.0%     109.3%     9.97   109.7%    98.1*     5    0.829    2925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2.29        100.0%     138.2%     6.87   138.9%    96.1*     1    0.760    3037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2.22        100.0%     197.1%     4.03   198.6%    83.5*    -1    0.721    3159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2.16        100.0%     227.3%     2.41   230.8%    46.9*    -1    0.677    3224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2.10         61.2%     154.4%     1.28   163.6%    47.0*    -2    0.660    1999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2.05         47.9%     170.1%     0.68   196.5%    25.7*     3    0.629    1578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total         93.3%      15.7%    54.30    15.8%   100.0*    12*   1.217   42499</a:t>
            </a:r>
          </a:p>
          <a:p>
            <a:pPr marL="0" indent="0">
              <a:buFontTx/>
              <a:buNone/>
            </a:pPr>
            <a:endParaRPr lang="en-US" altLang="en-US" sz="140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9939" name="TextBox 3"/>
          <p:cNvSpPr txBox="1">
            <a:spLocks noChangeArrowheads="1"/>
          </p:cNvSpPr>
          <p:nvPr/>
        </p:nvSpPr>
        <p:spPr bwMode="auto">
          <a:xfrm>
            <a:off x="115888" y="-14288"/>
            <a:ext cx="89011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000000"/>
                </a:solidFill>
                <a:cs typeface="Arial" pitchFamily="34" charset="0"/>
              </a:rPr>
              <a:t>140-fold multiplicity: 16 crystals,  360° each,  inverse beam,   7235 eV</a:t>
            </a:r>
          </a:p>
        </p:txBody>
      </p:sp>
    </p:spTree>
    <p:extLst>
      <p:ext uri="{BB962C8B-B14F-4D97-AF65-F5344CB8AC3E}">
        <p14:creationId xmlns:p14="http://schemas.microsoft.com/office/powerpoint/2010/main" val="25202036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1" b="-14851"/>
          <a:stretch>
            <a:fillRect/>
          </a:stretch>
        </p:blipFill>
        <p:spPr bwMode="auto">
          <a:xfrm>
            <a:off x="0" y="1189038"/>
            <a:ext cx="9144000" cy="800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itle 1"/>
          <p:cNvSpPr>
            <a:spLocks noGrp="1"/>
          </p:cNvSpPr>
          <p:nvPr>
            <p:ph type="title"/>
          </p:nvPr>
        </p:nvSpPr>
        <p:spPr>
          <a:xfrm>
            <a:off x="457200" y="11113"/>
            <a:ext cx="8229600" cy="1143000"/>
          </a:xfrm>
        </p:spPr>
        <p:txBody>
          <a:bodyPr/>
          <a:lstStyle/>
          <a:p>
            <a:r>
              <a:rPr lang="en-US" altLang="en-US" smtClean="0"/>
              <a:t>140-fold multiplicity</a:t>
            </a:r>
          </a:p>
        </p:txBody>
      </p:sp>
      <p:sp>
        <p:nvSpPr>
          <p:cNvPr id="40964" name="TextBox 6"/>
          <p:cNvSpPr txBox="1">
            <a:spLocks noChangeArrowheads="1"/>
          </p:cNvSpPr>
          <p:nvPr/>
        </p:nvSpPr>
        <p:spPr bwMode="auto">
          <a:xfrm>
            <a:off x="2397125" y="2951163"/>
            <a:ext cx="906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18 </a:t>
            </a:r>
            <a:r>
              <a:rPr lang="el-GR" altLang="en-US" sz="2800">
                <a:solidFill>
                  <a:srgbClr val="000000"/>
                </a:solidFill>
                <a:cs typeface="Arial" pitchFamily="34" charset="0"/>
              </a:rPr>
              <a:t>σ</a:t>
            </a:r>
            <a:endParaRPr lang="en-US" altLang="en-US" sz="2800" baseline="-250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0965" name="TextBox 7"/>
          <p:cNvSpPr txBox="1">
            <a:spLocks noChangeArrowheads="1"/>
          </p:cNvSpPr>
          <p:nvPr/>
        </p:nvSpPr>
        <p:spPr bwMode="auto">
          <a:xfrm>
            <a:off x="3827463" y="6105525"/>
            <a:ext cx="5316537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Phased anomalous difference Fourier</a:t>
            </a:r>
          </a:p>
        </p:txBody>
      </p:sp>
      <p:sp>
        <p:nvSpPr>
          <p:cNvPr id="40966" name="TextBox 8"/>
          <p:cNvSpPr txBox="1">
            <a:spLocks noChangeArrowheads="1"/>
          </p:cNvSpPr>
          <p:nvPr/>
        </p:nvSpPr>
        <p:spPr bwMode="auto">
          <a:xfrm>
            <a:off x="5181600" y="3103563"/>
            <a:ext cx="906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16 </a:t>
            </a:r>
            <a:r>
              <a:rPr lang="el-GR" altLang="en-US" sz="2800">
                <a:solidFill>
                  <a:srgbClr val="000000"/>
                </a:solidFill>
                <a:cs typeface="Arial" pitchFamily="34" charset="0"/>
              </a:rPr>
              <a:t>σ</a:t>
            </a:r>
            <a:endParaRPr lang="en-US" altLang="en-US" sz="2800" baseline="-250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9105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/>
              <a:t>Adding noise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US" altLang="en-US" sz="24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pitchFamily="34" charset="0"/>
              </a:rPr>
              <a:t>1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= 1.4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pitchFamily="34" charset="0"/>
              </a:rPr>
              <a:t>3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= 3.2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pitchFamily="34" charset="0"/>
              </a:rPr>
              <a:t>10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= 10.05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endParaRPr lang="en-US" altLang="en-US" sz="54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endParaRPr lang="el-GR" altLang="en-US" sz="540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16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5"/>
          <a:stretch>
            <a:fillRect/>
          </a:stretch>
        </p:blipFill>
        <p:spPr bwMode="auto">
          <a:xfrm>
            <a:off x="0" y="1233488"/>
            <a:ext cx="9144000" cy="677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itle 1"/>
          <p:cNvSpPr>
            <a:spLocks noGrp="1"/>
          </p:cNvSpPr>
          <p:nvPr>
            <p:ph type="title"/>
          </p:nvPr>
        </p:nvSpPr>
        <p:spPr>
          <a:xfrm>
            <a:off x="457200" y="11113"/>
            <a:ext cx="8229600" cy="1143000"/>
          </a:xfrm>
        </p:spPr>
        <p:txBody>
          <a:bodyPr/>
          <a:lstStyle/>
          <a:p>
            <a:r>
              <a:rPr lang="en-US" altLang="en-US" smtClean="0"/>
              <a:t>140-fold multiplicity</a:t>
            </a:r>
          </a:p>
        </p:txBody>
      </p:sp>
      <p:sp>
        <p:nvSpPr>
          <p:cNvPr id="45060" name="TextBox 5"/>
          <p:cNvSpPr txBox="1">
            <a:spLocks noChangeArrowheads="1"/>
          </p:cNvSpPr>
          <p:nvPr/>
        </p:nvSpPr>
        <p:spPr bwMode="auto">
          <a:xfrm>
            <a:off x="1649413" y="3616325"/>
            <a:ext cx="17748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cs typeface="Arial" pitchFamily="34" charset="0"/>
              </a:rPr>
              <a:t>7.4</a:t>
            </a:r>
            <a:r>
              <a:rPr lang="el-GR" altLang="en-US" sz="2800" dirty="0">
                <a:solidFill>
                  <a:srgbClr val="000000"/>
                </a:solidFill>
                <a:cs typeface="Arial" pitchFamily="34" charset="0"/>
              </a:rPr>
              <a:t>σ </a:t>
            </a:r>
            <a:r>
              <a:rPr lang="en-US" altLang="en-US" sz="2800" dirty="0">
                <a:solidFill>
                  <a:srgbClr val="000000"/>
                </a:solidFill>
                <a:cs typeface="Arial" pitchFamily="34" charset="0"/>
              </a:rPr>
              <a:t>= </a:t>
            </a:r>
            <a:r>
              <a:rPr lang="en-US" altLang="en-US" sz="2800" dirty="0" smtClean="0">
                <a:solidFill>
                  <a:srgbClr val="000000"/>
                </a:solidFill>
                <a:cs typeface="Arial" pitchFamily="34" charset="0"/>
              </a:rPr>
              <a:t>Na</a:t>
            </a:r>
            <a:endParaRPr lang="en-US" altLang="en-US" sz="28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5061" name="TextBox 6"/>
          <p:cNvSpPr txBox="1">
            <a:spLocks noChangeArrowheads="1"/>
          </p:cNvSpPr>
          <p:nvPr/>
        </p:nvSpPr>
        <p:spPr bwMode="auto">
          <a:xfrm>
            <a:off x="3570288" y="6105525"/>
            <a:ext cx="5573712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DELFAN residual anomalous difference</a:t>
            </a:r>
          </a:p>
        </p:txBody>
      </p:sp>
    </p:spTree>
    <p:extLst>
      <p:ext uri="{BB962C8B-B14F-4D97-AF65-F5344CB8AC3E}">
        <p14:creationId xmlns:p14="http://schemas.microsoft.com/office/powerpoint/2010/main" val="3941211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Suggested anomalous protocol:</a:t>
            </a:r>
          </a:p>
        </p:txBody>
      </p:sp>
      <p:sp>
        <p:nvSpPr>
          <p:cNvPr id="2892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217988"/>
            <a:ext cx="7772400" cy="2074862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altLang="en-US" sz="3600" smtClean="0">
                <a:cs typeface="Arial" pitchFamily="34" charset="0"/>
              </a:rPr>
              <a:t>2 wavelengths are better than 1</a:t>
            </a:r>
          </a:p>
          <a:p>
            <a:pPr marL="609600" indent="-609600" eaLnBrk="1" hangingPunct="1">
              <a:buFontTx/>
              <a:buNone/>
            </a:pPr>
            <a:r>
              <a:rPr lang="en-US" altLang="en-US" sz="3600" smtClean="0">
                <a:cs typeface="Arial" pitchFamily="34" charset="0"/>
              </a:rPr>
              <a:t>	- (peak + inf)/2, and remote</a:t>
            </a:r>
          </a:p>
          <a:p>
            <a:pPr marL="609600" indent="-609600" eaLnBrk="1" hangingPunct="1">
              <a:buFontTx/>
              <a:buNone/>
            </a:pPr>
            <a:r>
              <a:rPr lang="en-US" altLang="en-US" sz="3600" smtClean="0">
                <a:cs typeface="Arial" pitchFamily="34" charset="0"/>
              </a:rPr>
              <a:t>MAD, not M-SAD!</a:t>
            </a:r>
          </a:p>
        </p:txBody>
      </p:sp>
      <p:sp>
        <p:nvSpPr>
          <p:cNvPr id="2892804" name="Rectangle 4"/>
          <p:cNvSpPr>
            <a:spLocks noChangeArrowheads="1"/>
          </p:cNvSpPr>
          <p:nvPr/>
        </p:nvSpPr>
        <p:spPr bwMode="auto">
          <a:xfrm>
            <a:off x="2668588" y="1627188"/>
            <a:ext cx="38068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>
                <a:solidFill>
                  <a:srgbClr val="000000"/>
                </a:solidFill>
              </a:rPr>
              <a:t>360° in &lt; 5 MGy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>
                <a:solidFill>
                  <a:srgbClr val="000000"/>
                </a:solidFill>
              </a:rPr>
              <a:t>move detector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>
                <a:solidFill>
                  <a:srgbClr val="000000"/>
                </a:solidFill>
              </a:rPr>
              <a:t>4X exposure 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>
                <a:solidFill>
                  <a:srgbClr val="000000"/>
                </a:solidFill>
              </a:rPr>
              <a:t>goto 2</a:t>
            </a:r>
          </a:p>
        </p:txBody>
      </p:sp>
      <p:sp>
        <p:nvSpPr>
          <p:cNvPr id="2892805" name="Freeform 5"/>
          <p:cNvSpPr>
            <a:spLocks/>
          </p:cNvSpPr>
          <p:nvPr/>
        </p:nvSpPr>
        <p:spPr bwMode="auto">
          <a:xfrm>
            <a:off x="1644650" y="2335213"/>
            <a:ext cx="620713" cy="1068387"/>
          </a:xfrm>
          <a:custGeom>
            <a:avLst/>
            <a:gdLst>
              <a:gd name="T0" fmla="*/ 2147483647 w 391"/>
              <a:gd name="T1" fmla="*/ 2147483647 h 673"/>
              <a:gd name="T2" fmla="*/ 2147483647 w 391"/>
              <a:gd name="T3" fmla="*/ 2147483647 h 673"/>
              <a:gd name="T4" fmla="*/ 2147483647 w 391"/>
              <a:gd name="T5" fmla="*/ 2147483647 h 673"/>
              <a:gd name="T6" fmla="*/ 2147483647 w 391"/>
              <a:gd name="T7" fmla="*/ 2147483647 h 673"/>
              <a:gd name="T8" fmla="*/ 2147483647 w 391"/>
              <a:gd name="T9" fmla="*/ 0 h 6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91" h="673">
                <a:moveTo>
                  <a:pt x="391" y="673"/>
                </a:moveTo>
                <a:cubicBezTo>
                  <a:pt x="341" y="658"/>
                  <a:pt x="154" y="643"/>
                  <a:pt x="89" y="585"/>
                </a:cubicBezTo>
                <a:cubicBezTo>
                  <a:pt x="24" y="527"/>
                  <a:pt x="2" y="415"/>
                  <a:pt x="1" y="328"/>
                </a:cubicBezTo>
                <a:cubicBezTo>
                  <a:pt x="0" y="241"/>
                  <a:pt x="24" y="117"/>
                  <a:pt x="81" y="62"/>
                </a:cubicBezTo>
                <a:cubicBezTo>
                  <a:pt x="138" y="7"/>
                  <a:pt x="291" y="13"/>
                  <a:pt x="346" y="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5104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2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28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28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28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9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2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2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2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280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9588" y="2502126"/>
            <a:ext cx="8162925" cy="4351338"/>
          </a:xfrm>
        </p:spPr>
        <p:txBody>
          <a:bodyPr/>
          <a:lstStyle/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b="1" dirty="0" smtClean="0">
                <a:solidFill>
                  <a:srgbClr val="008000"/>
                </a:solidFill>
              </a:rPr>
              <a:t>15 ADU/pixel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b="1" dirty="0" smtClean="0">
                <a:solidFill>
                  <a:srgbClr val="008000"/>
                </a:solidFill>
              </a:rPr>
              <a:t>10 </a:t>
            </a:r>
            <a:r>
              <a:rPr lang="el-GR" altLang="en-US" b="1" dirty="0" smtClean="0">
                <a:solidFill>
                  <a:srgbClr val="008000"/>
                </a:solidFill>
                <a:cs typeface="Arial" pitchFamily="34" charset="0"/>
              </a:rPr>
              <a:t>μ</a:t>
            </a:r>
            <a:r>
              <a:rPr lang="en-US" altLang="en-US" b="1" dirty="0" smtClean="0">
                <a:solidFill>
                  <a:srgbClr val="008000"/>
                </a:solidFill>
                <a:cs typeface="Arial" pitchFamily="34" charset="0"/>
              </a:rPr>
              <a:t>m for lysozyme</a:t>
            </a:r>
            <a:endParaRPr lang="el-GR" altLang="en-US" b="1" dirty="0" smtClean="0">
              <a:solidFill>
                <a:srgbClr val="008000"/>
              </a:solidFill>
              <a:cs typeface="Arial" pitchFamily="34" charset="0"/>
            </a:endParaRP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b="1" dirty="0" smtClean="0">
                <a:solidFill>
                  <a:srgbClr val="008000"/>
                </a:solidFill>
              </a:rPr>
              <a:t>~3% error per spot, 1%/</a:t>
            </a:r>
            <a:r>
              <a:rPr lang="en-US" altLang="en-US" b="1" dirty="0" err="1" smtClean="0">
                <a:solidFill>
                  <a:srgbClr val="008000"/>
                </a:solidFill>
              </a:rPr>
              <a:t>MGy</a:t>
            </a:r>
            <a:endParaRPr lang="en-US" altLang="en-US" b="1" dirty="0" smtClean="0">
              <a:solidFill>
                <a:srgbClr val="008000"/>
              </a:solidFill>
            </a:endParaRP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b="1" dirty="0">
                <a:solidFill>
                  <a:srgbClr val="008000"/>
                </a:solidFill>
              </a:rPr>
              <a:t>7235 eV for S-SAD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b="1" dirty="0" smtClean="0">
                <a:solidFill>
                  <a:srgbClr val="008000"/>
                </a:solidFill>
              </a:rPr>
              <a:t>“</a:t>
            </a:r>
            <a:r>
              <a:rPr lang="en-US" altLang="en-US" b="1" dirty="0" err="1" smtClean="0">
                <a:solidFill>
                  <a:srgbClr val="008000"/>
                </a:solidFill>
              </a:rPr>
              <a:t>Attenu</a:t>
            </a:r>
            <a:r>
              <a:rPr lang="en-US" altLang="en-US" b="1" dirty="0" smtClean="0">
                <a:solidFill>
                  <a:srgbClr val="008000"/>
                </a:solidFill>
              </a:rPr>
              <a:t>-wait”: dose slicing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143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6000" b="1" smtClean="0"/>
              <a:t>Summary</a:t>
            </a:r>
          </a:p>
        </p:txBody>
      </p:sp>
      <p:sp>
        <p:nvSpPr>
          <p:cNvPr id="273412" name="Rectangle 4"/>
          <p:cNvSpPr>
            <a:spLocks noChangeArrowheads="1"/>
          </p:cNvSpPr>
          <p:nvPr/>
        </p:nvSpPr>
        <p:spPr bwMode="auto">
          <a:xfrm>
            <a:off x="498475" y="1185863"/>
            <a:ext cx="8645525" cy="121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ourier New" pitchFamily="49" charset="0"/>
              </a:rPr>
              <a:t>http://bl831.als.lbl.gov/xtalsize.html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ourier New" pitchFamily="49" charset="0"/>
              </a:rPr>
              <a:t>http://</a:t>
            </a:r>
            <a:r>
              <a:rPr lang="en-US" altLang="en-US" sz="1400" b="1" dirty="0" smtClean="0">
                <a:solidFill>
                  <a:srgbClr val="000000"/>
                </a:solidFill>
                <a:latin typeface="Courier New" pitchFamily="49" charset="0"/>
              </a:rPr>
              <a:t>bl831.als.lbl.gov/xtallife.html</a:t>
            </a:r>
            <a:endParaRPr lang="en-US" altLang="en-US" sz="1400" b="1" dirty="0">
              <a:solidFill>
                <a:srgbClr val="000000"/>
              </a:solidFill>
              <a:latin typeface="Courier New" pitchFamily="49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000000"/>
                </a:solidFill>
                <a:latin typeface="Courier New" pitchFamily="49" charset="0"/>
              </a:rPr>
              <a:t>http</a:t>
            </a:r>
            <a:r>
              <a:rPr lang="en-US" altLang="en-US" sz="1400" b="1" dirty="0">
                <a:solidFill>
                  <a:srgbClr val="000000"/>
                </a:solidFill>
                <a:latin typeface="Courier New" pitchFamily="49" charset="0"/>
              </a:rPr>
              <a:t>://bl831.als.lbl.gov/~jamesh/mlfsom/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ourier New" pitchFamily="49" charset="0"/>
              </a:rPr>
              <a:t>http://bl831.als.lbl.gov/~</a:t>
            </a:r>
            <a:r>
              <a:rPr lang="en-US" altLang="en-US" sz="1400" b="1" dirty="0" smtClean="0">
                <a:solidFill>
                  <a:srgbClr val="000000"/>
                </a:solidFill>
                <a:latin typeface="Courier New" pitchFamily="49" charset="0"/>
              </a:rPr>
              <a:t>jamesh/powerpoint/CSHL_tipsNtricks_2015.pptx</a:t>
            </a:r>
            <a:endParaRPr lang="en-US" altLang="en-US" sz="1400" b="1" dirty="0">
              <a:solidFill>
                <a:srgbClr val="000000"/>
              </a:solidFill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0431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http://bl831.als.lbl.gov/~jamesh/workshop2/goo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1006475"/>
            <a:ext cx="14630400" cy="146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100% SeMet incorporation</a:t>
            </a:r>
          </a:p>
        </p:txBody>
      </p:sp>
      <p:sp>
        <p:nvSpPr>
          <p:cNvPr id="45060" name="TextBox 5"/>
          <p:cNvSpPr txBox="1">
            <a:spLocks noChangeArrowheads="1"/>
          </p:cNvSpPr>
          <p:nvPr/>
        </p:nvSpPr>
        <p:spPr bwMode="auto">
          <a:xfrm>
            <a:off x="1031875" y="1366838"/>
            <a:ext cx="24701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008000"/>
                </a:solidFill>
              </a:rPr>
              <a:t>Trivial</a:t>
            </a:r>
            <a:r>
              <a:rPr lang="en-US" altLang="en-US" sz="2800">
                <a:solidFill>
                  <a:srgbClr val="000000"/>
                </a:solidFill>
              </a:rPr>
              <a:t> to solve</a:t>
            </a:r>
          </a:p>
        </p:txBody>
      </p:sp>
    </p:spTree>
    <p:extLst>
      <p:ext uri="{BB962C8B-B14F-4D97-AF65-F5344CB8AC3E}">
        <p14:creationId xmlns:p14="http://schemas.microsoft.com/office/powerpoint/2010/main" val="44935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http://bl831.als.lbl.gov/~jamesh/workshop2/bigb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1006475"/>
            <a:ext cx="14630400" cy="146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4"/>
          <p:cNvSpPr txBox="1">
            <a:spLocks noChangeArrowheads="1"/>
          </p:cNvSpPr>
          <p:nvPr/>
        </p:nvSpPr>
        <p:spPr bwMode="auto">
          <a:xfrm>
            <a:off x="277813" y="1366838"/>
            <a:ext cx="32432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C00000"/>
                </a:solidFill>
              </a:rPr>
              <a:t>Impossible</a:t>
            </a:r>
            <a:r>
              <a:rPr lang="en-US" altLang="en-US" sz="2800">
                <a:solidFill>
                  <a:srgbClr val="000000"/>
                </a:solidFill>
              </a:rPr>
              <a:t> to solve</a:t>
            </a:r>
          </a:p>
        </p:txBody>
      </p:sp>
      <p:sp>
        <p:nvSpPr>
          <p:cNvPr id="460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100% S -Met incorporation</a:t>
            </a:r>
          </a:p>
        </p:txBody>
      </p:sp>
    </p:spTree>
    <p:extLst>
      <p:ext uri="{BB962C8B-B14F-4D97-AF65-F5344CB8AC3E}">
        <p14:creationId xmlns:p14="http://schemas.microsoft.com/office/powerpoint/2010/main" val="427085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27761</TotalTime>
  <Words>1626</Words>
  <Application>Microsoft Office PowerPoint</Application>
  <PresentationFormat>On-screen Show (4:3)</PresentationFormat>
  <Paragraphs>508</Paragraphs>
  <Slides>72</Slides>
  <Notes>1</Notes>
  <HiddenSlides>0</HiddenSlides>
  <MMClips>7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72</vt:i4>
      </vt:variant>
    </vt:vector>
  </HeadingPairs>
  <TitlesOfParts>
    <vt:vector size="90" baseType="lpstr">
      <vt:lpstr>Arial</vt:lpstr>
      <vt:lpstr>Courier New</vt:lpstr>
      <vt:lpstr>Comic Sans MS</vt:lpstr>
      <vt:lpstr>Default Design</vt:lpstr>
      <vt:lpstr>10_Default Design</vt:lpstr>
      <vt:lpstr>13_Default Design</vt:lpstr>
      <vt:lpstr>8_Default Design</vt:lpstr>
      <vt:lpstr>3_Default Design</vt:lpstr>
      <vt:lpstr>4_Default Design</vt:lpstr>
      <vt:lpstr>5_Default Design</vt:lpstr>
      <vt:lpstr>4_Office Theme</vt:lpstr>
      <vt:lpstr>6_Default Design</vt:lpstr>
      <vt:lpstr>7_Default Design</vt:lpstr>
      <vt:lpstr>9_Default Design</vt:lpstr>
      <vt:lpstr>Office Theme</vt:lpstr>
      <vt:lpstr>Chart</vt:lpstr>
      <vt:lpstr>Equation</vt:lpstr>
      <vt:lpstr>Microsoft Graph Chart</vt:lpstr>
      <vt:lpstr>PowerPoint File available:</vt:lpstr>
      <vt:lpstr>Acknowledgements</vt:lpstr>
      <vt:lpstr>The “success rate”  of structure determination</vt:lpstr>
      <vt:lpstr>signal vs noise</vt:lpstr>
      <vt:lpstr>signal vs noise</vt:lpstr>
      <vt:lpstr>signal vs noise</vt:lpstr>
      <vt:lpstr>Adding noise</vt:lpstr>
      <vt:lpstr>100% SeMet incorporation</vt:lpstr>
      <vt:lpstr>100% S -Met incorporation</vt:lpstr>
      <vt:lpstr>Phase Problem: Se vs S</vt:lpstr>
      <vt:lpstr>PowerPoint Presentation</vt:lpstr>
      <vt:lpstr>PowerPoint Presentation</vt:lpstr>
      <vt:lpstr>Finding sites</vt:lpstr>
      <vt:lpstr>Finding sites</vt:lpstr>
      <vt:lpstr>MR simulation</vt:lpstr>
      <vt:lpstr>The transitions are sharp!</vt:lpstr>
      <vt:lpstr>Elastic scattering</vt:lpstr>
      <vt:lpstr>Inelastic scattering</vt:lpstr>
      <vt:lpstr>Photoelectric absorption</vt:lpstr>
      <vt:lpstr>Fluorescence</vt:lpstr>
      <vt:lpstr>Metal identification</vt:lpstr>
      <vt:lpstr>Auger emission</vt:lpstr>
      <vt:lpstr>Ionization track</vt:lpstr>
      <vt:lpstr>PowerPoint Presentation</vt:lpstr>
      <vt:lpstr>Where do photons go?</vt:lpstr>
      <vt:lpstr>PowerPoint Presentation</vt:lpstr>
      <vt:lpstr>PowerPoint Presentation</vt:lpstr>
      <vt:lpstr>PowerPoint Presentation</vt:lpstr>
      <vt:lpstr>PowerPoint Presentation</vt:lpstr>
      <vt:lpstr>Resolution</vt:lpstr>
      <vt:lpstr>Resolution: low-angle cutoff</vt:lpstr>
      <vt:lpstr>R-factor</vt:lpstr>
      <vt:lpstr>Figure of Merit</vt:lpstr>
      <vt:lpstr>Overloads</vt:lpstr>
      <vt:lpstr>Completeness: missing wedge</vt:lpstr>
      <vt:lpstr>Completeness: random deletion</vt:lpstr>
      <vt:lpstr>At the beamline…</vt:lpstr>
      <vt:lpstr>shoot the whole crystal</vt:lpstr>
      <vt:lpstr>shoot the whole crystal</vt:lpstr>
      <vt:lpstr>shoot the whole crystal</vt:lpstr>
      <vt:lpstr>shoot nothing but the crystal</vt:lpstr>
      <vt:lpstr>shoot nothing but the crystal</vt:lpstr>
      <vt:lpstr>X-ray scattering “rules”:</vt:lpstr>
      <vt:lpstr>PowerPoint Presentation</vt:lpstr>
      <vt:lpstr>Background scattering</vt:lpstr>
      <vt:lpstr>Background scattering</vt:lpstr>
      <vt:lpstr>The truth about x-ray beams</vt:lpstr>
      <vt:lpstr>The truth about x-ray beams</vt:lpstr>
      <vt:lpstr>The truth about x-ray beams</vt:lpstr>
      <vt:lpstr>Fine Slicing</vt:lpstr>
      <vt:lpstr>Classes of error in MX</vt:lpstr>
      <vt:lpstr>Optimal exposure time (faint spots)</vt:lpstr>
      <vt:lpstr>beam size vs xtal size</vt:lpstr>
      <vt:lpstr>Get thee to a  microbeam?</vt:lpstr>
      <vt:lpstr>PowerPoint Presentation</vt:lpstr>
      <vt:lpstr>Fractional error</vt:lpstr>
      <vt:lpstr>Can you count to 1,000,000 ?</vt:lpstr>
      <vt:lpstr>PowerPoint Presentation</vt:lpstr>
      <vt:lpstr>PowerPoint Presentation</vt:lpstr>
      <vt:lpstr>PowerPoint Presentation</vt:lpstr>
      <vt:lpstr>SHSSS! The dominant source of error for anomalous difference measurements</vt:lpstr>
      <vt:lpstr>Gadox calibration vs energy</vt:lpstr>
      <vt:lpstr>PowerPoint Presentation</vt:lpstr>
      <vt:lpstr>PowerPoint Presentation</vt:lpstr>
      <vt:lpstr>PowerPoint Presentation</vt:lpstr>
      <vt:lpstr>PowerPoint Presentation</vt:lpstr>
      <vt:lpstr>Dose slicing</vt:lpstr>
      <vt:lpstr>PowerPoint Presentation</vt:lpstr>
      <vt:lpstr>140-fold multiplicity</vt:lpstr>
      <vt:lpstr>140-fold multiplicity</vt:lpstr>
      <vt:lpstr>Suggested anomalous protocol:</vt:lpstr>
      <vt:lpstr>Summary</vt:lpstr>
    </vt:vector>
  </TitlesOfParts>
  <Company>Advance Light Source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Crystallography</dc:title>
  <dc:creator>James Holton</dc:creator>
  <cp:lastModifiedBy>JMHolton</cp:lastModifiedBy>
  <cp:revision>44</cp:revision>
  <dcterms:created xsi:type="dcterms:W3CDTF">2010-03-07T18:24:14Z</dcterms:created>
  <dcterms:modified xsi:type="dcterms:W3CDTF">2015-10-17T00:39:45Z</dcterms:modified>
</cp:coreProperties>
</file>