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 id="2147483691" r:id="rId4"/>
    <p:sldMasterId id="2147483706" r:id="rId5"/>
    <p:sldMasterId id="2147483721" r:id="rId6"/>
    <p:sldMasterId id="2147483735" r:id="rId7"/>
    <p:sldMasterId id="2147483749" r:id="rId8"/>
    <p:sldMasterId id="2147483762" r:id="rId9"/>
    <p:sldMasterId id="2147483777" r:id="rId10"/>
    <p:sldMasterId id="2147483789" r:id="rId11"/>
    <p:sldMasterId id="2147483802" r:id="rId12"/>
    <p:sldMasterId id="2147483817" r:id="rId13"/>
    <p:sldMasterId id="2147483830" r:id="rId14"/>
    <p:sldMasterId id="2147483843" r:id="rId15"/>
  </p:sldMasterIdLst>
  <p:notesMasterIdLst>
    <p:notesMasterId r:id="rId225"/>
  </p:notesMasterIdLst>
  <p:sldIdLst>
    <p:sldId id="556" r:id="rId16"/>
    <p:sldId id="557" r:id="rId17"/>
    <p:sldId id="530" r:id="rId18"/>
    <p:sldId id="562" r:id="rId19"/>
    <p:sldId id="563" r:id="rId20"/>
    <p:sldId id="564" r:id="rId21"/>
    <p:sldId id="565" r:id="rId22"/>
    <p:sldId id="566" r:id="rId23"/>
    <p:sldId id="534" r:id="rId24"/>
    <p:sldId id="535" r:id="rId25"/>
    <p:sldId id="536" r:id="rId26"/>
    <p:sldId id="537" r:id="rId27"/>
    <p:sldId id="538" r:id="rId28"/>
    <p:sldId id="539" r:id="rId29"/>
    <p:sldId id="541" r:id="rId30"/>
    <p:sldId id="542" r:id="rId31"/>
    <p:sldId id="567" r:id="rId32"/>
    <p:sldId id="568" r:id="rId33"/>
    <p:sldId id="569" r:id="rId34"/>
    <p:sldId id="570" r:id="rId35"/>
    <p:sldId id="571" r:id="rId36"/>
    <p:sldId id="558" r:id="rId37"/>
    <p:sldId id="559" r:id="rId38"/>
    <p:sldId id="560" r:id="rId39"/>
    <p:sldId id="561" r:id="rId40"/>
    <p:sldId id="550" r:id="rId41"/>
    <p:sldId id="551" r:id="rId42"/>
    <p:sldId id="552" r:id="rId43"/>
    <p:sldId id="553" r:id="rId44"/>
    <p:sldId id="554" r:id="rId45"/>
    <p:sldId id="540" r:id="rId46"/>
    <p:sldId id="555" r:id="rId47"/>
    <p:sldId id="313" r:id="rId48"/>
    <p:sldId id="315" r:id="rId49"/>
    <p:sldId id="317"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453" r:id="rId63"/>
    <p:sldId id="332" r:id="rId64"/>
    <p:sldId id="333" r:id="rId65"/>
    <p:sldId id="351" r:id="rId66"/>
    <p:sldId id="352" r:id="rId67"/>
    <p:sldId id="353" r:id="rId68"/>
    <p:sldId id="354" r:id="rId69"/>
    <p:sldId id="355" r:id="rId70"/>
    <p:sldId id="373" r:id="rId71"/>
    <p:sldId id="374" r:id="rId72"/>
    <p:sldId id="334" r:id="rId73"/>
    <p:sldId id="335" r:id="rId74"/>
    <p:sldId id="336" r:id="rId75"/>
    <p:sldId id="337" r:id="rId76"/>
    <p:sldId id="572" r:id="rId77"/>
    <p:sldId id="413" r:id="rId78"/>
    <p:sldId id="414" r:id="rId79"/>
    <p:sldId id="415" r:id="rId80"/>
    <p:sldId id="416" r:id="rId81"/>
    <p:sldId id="417" r:id="rId82"/>
    <p:sldId id="440" r:id="rId83"/>
    <p:sldId id="441" r:id="rId84"/>
    <p:sldId id="442" r:id="rId85"/>
    <p:sldId id="443" r:id="rId86"/>
    <p:sldId id="444" r:id="rId87"/>
    <p:sldId id="411" r:id="rId88"/>
    <p:sldId id="412" r:id="rId89"/>
    <p:sldId id="419" r:id="rId90"/>
    <p:sldId id="420" r:id="rId91"/>
    <p:sldId id="421" r:id="rId92"/>
    <p:sldId id="422" r:id="rId93"/>
    <p:sldId id="423" r:id="rId94"/>
    <p:sldId id="424" r:id="rId95"/>
    <p:sldId id="425" r:id="rId96"/>
    <p:sldId id="426" r:id="rId97"/>
    <p:sldId id="292" r:id="rId98"/>
    <p:sldId id="298" r:id="rId99"/>
    <p:sldId id="295" r:id="rId100"/>
    <p:sldId id="294" r:id="rId101"/>
    <p:sldId id="296" r:id="rId102"/>
    <p:sldId id="297" r:id="rId103"/>
    <p:sldId id="410" r:id="rId104"/>
    <p:sldId id="454" r:id="rId105"/>
    <p:sldId id="455" r:id="rId106"/>
    <p:sldId id="456" r:id="rId107"/>
    <p:sldId id="457" r:id="rId108"/>
    <p:sldId id="458" r:id="rId109"/>
    <p:sldId id="459" r:id="rId110"/>
    <p:sldId id="460" r:id="rId111"/>
    <p:sldId id="461" r:id="rId112"/>
    <p:sldId id="462" r:id="rId113"/>
    <p:sldId id="463" r:id="rId114"/>
    <p:sldId id="464" r:id="rId115"/>
    <p:sldId id="465" r:id="rId116"/>
    <p:sldId id="466" r:id="rId117"/>
    <p:sldId id="467" r:id="rId118"/>
    <p:sldId id="468" r:id="rId119"/>
    <p:sldId id="573" r:id="rId120"/>
    <p:sldId id="574" r:id="rId121"/>
    <p:sldId id="575" r:id="rId122"/>
    <p:sldId id="576" r:id="rId123"/>
    <p:sldId id="577" r:id="rId124"/>
    <p:sldId id="578" r:id="rId125"/>
    <p:sldId id="579" r:id="rId126"/>
    <p:sldId id="469" r:id="rId127"/>
    <p:sldId id="470" r:id="rId128"/>
    <p:sldId id="471" r:id="rId129"/>
    <p:sldId id="472" r:id="rId130"/>
    <p:sldId id="473" r:id="rId131"/>
    <p:sldId id="474" r:id="rId132"/>
    <p:sldId id="475" r:id="rId133"/>
    <p:sldId id="482" r:id="rId134"/>
    <p:sldId id="604" r:id="rId135"/>
    <p:sldId id="605" r:id="rId136"/>
    <p:sldId id="606" r:id="rId137"/>
    <p:sldId id="607" r:id="rId138"/>
    <p:sldId id="608" r:id="rId139"/>
    <p:sldId id="584" r:id="rId140"/>
    <p:sldId id="585" r:id="rId141"/>
    <p:sldId id="586" r:id="rId142"/>
    <p:sldId id="587" r:id="rId143"/>
    <p:sldId id="588" r:id="rId144"/>
    <p:sldId id="589" r:id="rId145"/>
    <p:sldId id="476" r:id="rId146"/>
    <p:sldId id="477" r:id="rId147"/>
    <p:sldId id="478" r:id="rId148"/>
    <p:sldId id="609" r:id="rId149"/>
    <p:sldId id="610" r:id="rId150"/>
    <p:sldId id="611" r:id="rId151"/>
    <p:sldId id="592" r:id="rId152"/>
    <p:sldId id="593" r:id="rId153"/>
    <p:sldId id="594" r:id="rId154"/>
    <p:sldId id="595" r:id="rId155"/>
    <p:sldId id="596" r:id="rId156"/>
    <p:sldId id="597" r:id="rId157"/>
    <p:sldId id="612" r:id="rId158"/>
    <p:sldId id="481" r:id="rId159"/>
    <p:sldId id="483" r:id="rId160"/>
    <p:sldId id="484" r:id="rId161"/>
    <p:sldId id="485" r:id="rId162"/>
    <p:sldId id="486" r:id="rId163"/>
    <p:sldId id="487" r:id="rId164"/>
    <p:sldId id="488" r:id="rId165"/>
    <p:sldId id="489" r:id="rId166"/>
    <p:sldId id="490" r:id="rId167"/>
    <p:sldId id="491" r:id="rId168"/>
    <p:sldId id="492" r:id="rId169"/>
    <p:sldId id="493" r:id="rId170"/>
    <p:sldId id="494" r:id="rId171"/>
    <p:sldId id="495" r:id="rId172"/>
    <p:sldId id="496" r:id="rId173"/>
    <p:sldId id="497" r:id="rId174"/>
    <p:sldId id="498" r:id="rId175"/>
    <p:sldId id="499" r:id="rId176"/>
    <p:sldId id="500" r:id="rId177"/>
    <p:sldId id="501" r:id="rId178"/>
    <p:sldId id="502" r:id="rId179"/>
    <p:sldId id="503" r:id="rId180"/>
    <p:sldId id="504" r:id="rId181"/>
    <p:sldId id="505" r:id="rId182"/>
    <p:sldId id="506" r:id="rId183"/>
    <p:sldId id="507" r:id="rId184"/>
    <p:sldId id="508" r:id="rId185"/>
    <p:sldId id="509" r:id="rId186"/>
    <p:sldId id="510" r:id="rId187"/>
    <p:sldId id="511" r:id="rId188"/>
    <p:sldId id="512" r:id="rId189"/>
    <p:sldId id="513" r:id="rId190"/>
    <p:sldId id="514" r:id="rId191"/>
    <p:sldId id="515" r:id="rId192"/>
    <p:sldId id="516" r:id="rId193"/>
    <p:sldId id="517" r:id="rId194"/>
    <p:sldId id="518" r:id="rId195"/>
    <p:sldId id="519" r:id="rId196"/>
    <p:sldId id="520" r:id="rId197"/>
    <p:sldId id="521" r:id="rId198"/>
    <p:sldId id="522" r:id="rId199"/>
    <p:sldId id="523" r:id="rId200"/>
    <p:sldId id="524" r:id="rId201"/>
    <p:sldId id="525" r:id="rId202"/>
    <p:sldId id="264" r:id="rId203"/>
    <p:sldId id="392" r:id="rId204"/>
    <p:sldId id="393" r:id="rId205"/>
    <p:sldId id="389" r:id="rId206"/>
    <p:sldId id="435" r:id="rId207"/>
    <p:sldId id="436" r:id="rId208"/>
    <p:sldId id="438" r:id="rId209"/>
    <p:sldId id="269" r:id="rId210"/>
    <p:sldId id="267" r:id="rId211"/>
    <p:sldId id="270" r:id="rId212"/>
    <p:sldId id="268" r:id="rId213"/>
    <p:sldId id="439" r:id="rId214"/>
    <p:sldId id="272" r:id="rId215"/>
    <p:sldId id="382" r:id="rId216"/>
    <p:sldId id="394" r:id="rId217"/>
    <p:sldId id="428" r:id="rId218"/>
    <p:sldId id="265" r:id="rId219"/>
    <p:sldId id="599" r:id="rId220"/>
    <p:sldId id="600" r:id="rId221"/>
    <p:sldId id="601" r:id="rId222"/>
    <p:sldId id="602" r:id="rId223"/>
    <p:sldId id="603" r:id="rId2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66FF66"/>
    <a:srgbClr val="CCFFCC"/>
    <a:srgbClr val="33CC33"/>
    <a:srgbClr val="00B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4" d="100"/>
          <a:sy n="74" d="100"/>
        </p:scale>
        <p:origin x="-52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47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226" Type="http://schemas.openxmlformats.org/officeDocument/2006/relationships/presProps" Target="presProps.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openxmlformats.org/officeDocument/2006/relationships/slide" Target="slides/slide20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slide" Target="slides/slide140.xml"/><Relationship Id="rId171" Type="http://schemas.openxmlformats.org/officeDocument/2006/relationships/slide" Target="slides/slide156.xml"/><Relationship Id="rId176" Type="http://schemas.openxmlformats.org/officeDocument/2006/relationships/slide" Target="slides/slide161.xml"/><Relationship Id="rId192" Type="http://schemas.openxmlformats.org/officeDocument/2006/relationships/slide" Target="slides/slide177.xml"/><Relationship Id="rId197" Type="http://schemas.openxmlformats.org/officeDocument/2006/relationships/slide" Target="slides/slide182.xml"/><Relationship Id="rId206" Type="http://schemas.openxmlformats.org/officeDocument/2006/relationships/slide" Target="slides/slide191.xml"/><Relationship Id="rId227" Type="http://schemas.openxmlformats.org/officeDocument/2006/relationships/viewProps" Target="viewProps.xml"/><Relationship Id="rId201" Type="http://schemas.openxmlformats.org/officeDocument/2006/relationships/slide" Target="slides/slide186.xml"/><Relationship Id="rId222" Type="http://schemas.openxmlformats.org/officeDocument/2006/relationships/slide" Target="slides/slide207.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slide" Target="slides/slide151.xml"/><Relationship Id="rId182" Type="http://schemas.openxmlformats.org/officeDocument/2006/relationships/slide" Target="slides/slide167.xml"/><Relationship Id="rId187" Type="http://schemas.openxmlformats.org/officeDocument/2006/relationships/slide" Target="slides/slide172.xml"/><Relationship Id="rId217" Type="http://schemas.openxmlformats.org/officeDocument/2006/relationships/slide" Target="slides/slide202.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7.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172" Type="http://schemas.openxmlformats.org/officeDocument/2006/relationships/slide" Target="slides/slide157.xml"/><Relationship Id="rId193" Type="http://schemas.openxmlformats.org/officeDocument/2006/relationships/slide" Target="slides/slide178.xml"/><Relationship Id="rId202" Type="http://schemas.openxmlformats.org/officeDocument/2006/relationships/slide" Target="slides/slide187.xml"/><Relationship Id="rId207" Type="http://schemas.openxmlformats.org/officeDocument/2006/relationships/slide" Target="slides/slide192.xml"/><Relationship Id="rId223" Type="http://schemas.openxmlformats.org/officeDocument/2006/relationships/slide" Target="slides/slide208.xml"/><Relationship Id="rId228"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slide" Target="slides/slide168.xml"/><Relationship Id="rId213" Type="http://schemas.openxmlformats.org/officeDocument/2006/relationships/slide" Target="slides/slide198.xml"/><Relationship Id="rId218" Type="http://schemas.openxmlformats.org/officeDocument/2006/relationships/slide" Target="slides/slide203.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199" Type="http://schemas.openxmlformats.org/officeDocument/2006/relationships/slide" Target="slides/slide184.xml"/><Relationship Id="rId203" Type="http://schemas.openxmlformats.org/officeDocument/2006/relationships/slide" Target="slides/slide188.xml"/><Relationship Id="rId208" Type="http://schemas.openxmlformats.org/officeDocument/2006/relationships/slide" Target="slides/slide193.xml"/><Relationship Id="rId229" Type="http://schemas.openxmlformats.org/officeDocument/2006/relationships/tableStyles" Target="tableStyles.xml"/><Relationship Id="rId19" Type="http://schemas.openxmlformats.org/officeDocument/2006/relationships/slide" Target="slides/slide4.xml"/><Relationship Id="rId224" Type="http://schemas.openxmlformats.org/officeDocument/2006/relationships/slide" Target="slides/slide209.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slide" Target="slides/slide174.xml"/><Relationship Id="rId219" Type="http://schemas.openxmlformats.org/officeDocument/2006/relationships/slide" Target="slides/slide204.xml"/><Relationship Id="rId3" Type="http://schemas.openxmlformats.org/officeDocument/2006/relationships/slideMaster" Target="slideMasters/slideMaster3.xml"/><Relationship Id="rId214" Type="http://schemas.openxmlformats.org/officeDocument/2006/relationships/slide" Target="slides/slide199.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slide" Target="slides/slide180.xml"/><Relationship Id="rId209" Type="http://schemas.openxmlformats.org/officeDocument/2006/relationships/slide" Target="slides/slide194.xml"/><Relationship Id="rId190" Type="http://schemas.openxmlformats.org/officeDocument/2006/relationships/slide" Target="slides/slide175.xml"/><Relationship Id="rId204" Type="http://schemas.openxmlformats.org/officeDocument/2006/relationships/slide" Target="slides/slide189.xml"/><Relationship Id="rId220" Type="http://schemas.openxmlformats.org/officeDocument/2006/relationships/slide" Target="slides/slide205.xml"/><Relationship Id="rId225"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10" Type="http://schemas.openxmlformats.org/officeDocument/2006/relationships/slide" Target="slides/slide195.xml"/><Relationship Id="rId215" Type="http://schemas.openxmlformats.org/officeDocument/2006/relationships/slide" Target="slides/slide200.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slide" Target="slides/slide206.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image" Target="../media/image1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en-US"/>
          </a:p>
        </p:txBody>
      </p:sp>
      <p:sp>
        <p:nvSpPr>
          <p:cNvPr id="1413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29691E80-1F70-4D5E-9E70-3346552B3E55}" type="slidenum">
              <a:rPr lang="en-US"/>
              <a:pPr>
                <a:defRPr/>
              </a:pPr>
              <a:t>‹#›</a:t>
            </a:fld>
            <a:endParaRPr lang="en-US"/>
          </a:p>
        </p:txBody>
      </p:sp>
    </p:spTree>
    <p:extLst>
      <p:ext uri="{BB962C8B-B14F-4D97-AF65-F5344CB8AC3E}">
        <p14:creationId xmlns:p14="http://schemas.microsoft.com/office/powerpoint/2010/main" val="3939302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7EB603A-46E8-458D-92B9-A98AD5716B3D}" type="slidenum">
              <a:rPr lang="en-US" altLang="en-US" smtClean="0">
                <a:solidFill>
                  <a:prstClr val="black"/>
                </a:solidFill>
              </a:rPr>
              <a:pPr eaLnBrk="1" hangingPunct="1">
                <a:defRPr/>
              </a:pPr>
              <a:t>3</a:t>
            </a:fld>
            <a:endParaRPr lang="en-US" altLang="en-US" smtClean="0">
              <a:solidFill>
                <a:prstClr val="black"/>
              </a:solidFill>
            </a:endParaRPr>
          </a:p>
        </p:txBody>
      </p:sp>
      <p:sp>
        <p:nvSpPr>
          <p:cNvPr id="111619" name="Slide Image Placeholder 1"/>
          <p:cNvSpPr>
            <a:spLocks noGrp="1" noRot="1" noChangeAspect="1" noTextEdit="1"/>
          </p:cNvSpPr>
          <p:nvPr>
            <p:ph type="sldImg"/>
          </p:nvPr>
        </p:nvSpPr>
        <p:spPr>
          <a:ln/>
        </p:spPr>
      </p:sp>
      <p:sp>
        <p:nvSpPr>
          <p:cNvPr id="111620"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162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8CB84A2-7E1B-451E-AD76-CC95F7B72CA7}" type="slidenum">
              <a:rPr lang="en-US" altLang="en-US" baseline="-25000">
                <a:solidFill>
                  <a:prstClr val="black"/>
                </a:solidFill>
                <a:ea typeface="ＭＳ Ｐゴシック" pitchFamily="34" charset="-128"/>
                <a:cs typeface="Arial" pitchFamily="34" charset="0"/>
              </a:rPr>
              <a:pPr algn="r">
                <a:spcBef>
                  <a:spcPct val="0"/>
                </a:spcBef>
              </a:pPr>
              <a:t>3</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4</a:t>
            </a:fld>
            <a:endParaRPr lang="en-US" altLang="en-US"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064C5DB-2A43-4ED5-A9D3-6AEE55CD0BED}" type="slidenum">
              <a:rPr lang="en-US" altLang="en-US"/>
              <a:pPr eaLnBrk="1" hangingPunct="1"/>
              <a:t>33</a:t>
            </a:fld>
            <a:endParaRPr lang="en-US" altLang="en-US"/>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alt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B0C181E-F37B-4551-A869-4E37B21144EC}" type="slidenum">
              <a:rPr lang="en-US" altLang="en-US"/>
              <a:pPr eaLnBrk="1" hangingPunct="1"/>
              <a:t>34</a:t>
            </a:fld>
            <a:endParaRPr lang="en-US" altLang="en-US"/>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3ECF7-4F5A-4DEE-980E-7B8F3657E8D5}"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221379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45AF9-F515-4AB7-A88D-AE7302A32728}" type="slidenum">
              <a:rPr lang="en-US" altLang="en-US">
                <a:solidFill>
                  <a:prstClr val="black"/>
                </a:solidFill>
              </a:rPr>
              <a:pPr/>
              <a:t>167</a:t>
            </a:fld>
            <a:endParaRPr lang="en-US" altLang="en-US">
              <a:solidFill>
                <a:prstClr val="black"/>
              </a:solidFill>
            </a:endParaRPr>
          </a:p>
        </p:txBody>
      </p:sp>
      <p:sp>
        <p:nvSpPr>
          <p:cNvPr id="46082" name="Rectangle 2"/>
          <p:cNvSpPr>
            <a:spLocks noGrp="1" noRot="1" noChangeAspect="1" noChangeArrowheads="1" noTextEdit="1"/>
          </p:cNvSpPr>
          <p:nvPr>
            <p:ph type="sldImg"/>
          </p:nvPr>
        </p:nvSpPr>
        <p:spPr>
          <a:xfrm>
            <a:off x="1144588" y="685800"/>
            <a:ext cx="4572000" cy="3429000"/>
          </a:xfrm>
          <a:ln/>
        </p:spPr>
      </p:sp>
      <p:sp>
        <p:nvSpPr>
          <p:cNvPr id="46083" name="Rectangle 3"/>
          <p:cNvSpPr>
            <a:spLocks noGrp="1" noChangeArrowheads="1"/>
          </p:cNvSpPr>
          <p:nvPr>
            <p:ph type="body" idx="1"/>
          </p:nvPr>
        </p:nvSpPr>
        <p:spPr/>
        <p:txBody>
          <a:bodyPr/>
          <a:lstStyle/>
          <a:p>
            <a:r>
              <a:rPr lang="en-US" altLang="en-US"/>
              <a:t>The non-rotating “plate goniometer” (left) was developed last year.  A new incarnation for taking rotation-camera data is now being developed (right).  Either of these devices will accept most any crystallization tray that can be rotated 90 degrees to gravity and probe arbitrary points in each crystallization drop with a 50 um x-ray beam.  Installing a plate goniometer takes ~30 minutes and the location ~300 mm downbeam from the “normal” protein crystallography sample mounting point makes this technology transferable to most any beamline.</a:t>
            </a:r>
          </a:p>
          <a:p>
            <a:endParaRPr lang="en-US" altLang="en-US"/>
          </a:p>
          <a:p>
            <a:r>
              <a:rPr lang="en-US" altLang="en-US"/>
              <a:t>Current status is that a 95% complete data set has been collected from a 50 um lysozyme crystal at room temperature, and trials are now underway to collect data sets from “real” crystals.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80DB9-5313-45B4-BCBF-7AD3C021784E}" type="slidenum">
              <a:rPr lang="en-US" altLang="en-US">
                <a:solidFill>
                  <a:prstClr val="black"/>
                </a:solidFill>
              </a:rPr>
              <a:pPr/>
              <a:t>168</a:t>
            </a:fld>
            <a:endParaRPr lang="en-US" altLang="en-US">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non-rotating tray goniometer stage installed in ALS 8.3.1.  Note that the “normal” cryo-pin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2D905-C1D9-4520-9E71-9AC60F700766}" type="slidenum">
              <a:rPr lang="en-US" altLang="en-US">
                <a:solidFill>
                  <a:prstClr val="black"/>
                </a:solidFill>
              </a:rPr>
              <a:pPr/>
              <a:t>173</a:t>
            </a:fld>
            <a:endParaRPr lang="en-US" altLang="en-US">
              <a:solidFill>
                <a:prstClr val="black"/>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pPr>
                <a:defRPr/>
              </a:pPr>
              <a:t>‹#›</a:t>
            </a:fld>
            <a:endParaRPr lang="en-US"/>
          </a:p>
        </p:txBody>
      </p:sp>
    </p:spTree>
    <p:extLst>
      <p:ext uri="{BB962C8B-B14F-4D97-AF65-F5344CB8AC3E}">
        <p14:creationId xmlns:p14="http://schemas.microsoft.com/office/powerpoint/2010/main" val="3228289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pPr>
                <a:defRPr/>
              </a:pPr>
              <a:t>‹#›</a:t>
            </a:fld>
            <a:endParaRPr lang="en-US"/>
          </a:p>
        </p:txBody>
      </p:sp>
    </p:spTree>
    <p:extLst>
      <p:ext uri="{BB962C8B-B14F-4D97-AF65-F5344CB8AC3E}">
        <p14:creationId xmlns:p14="http://schemas.microsoft.com/office/powerpoint/2010/main" val="6894504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7E5317-3242-40BE-8382-AE0CEF8FE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268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5D0F59-95C9-4E33-9A5A-246E3042BB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9369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E25A7A-1E43-44AE-8F18-490C4020E5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8781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31106-D5FC-4544-9925-34DAA865E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3427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9AA84-5497-4F83-9385-8D211ED0D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54348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B2402-B209-40DC-898A-BEE554BC1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7628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B2573-538F-4476-B91C-4BC22FC2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5348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6230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1925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010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pPr>
                <a:defRPr/>
              </a:pPr>
              <a:t>‹#›</a:t>
            </a:fld>
            <a:endParaRPr lang="en-US"/>
          </a:p>
        </p:txBody>
      </p:sp>
    </p:spTree>
    <p:extLst>
      <p:ext uri="{BB962C8B-B14F-4D97-AF65-F5344CB8AC3E}">
        <p14:creationId xmlns:p14="http://schemas.microsoft.com/office/powerpoint/2010/main" val="19178598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5479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716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66504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90791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00638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385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43182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9479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51900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603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pPr>
                <a:defRPr/>
              </a:pPr>
              <a:t>‹#›</a:t>
            </a:fld>
            <a:endParaRPr lang="en-US"/>
          </a:p>
        </p:txBody>
      </p:sp>
    </p:spTree>
    <p:extLst>
      <p:ext uri="{BB962C8B-B14F-4D97-AF65-F5344CB8AC3E}">
        <p14:creationId xmlns:p14="http://schemas.microsoft.com/office/powerpoint/2010/main" val="34289848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9366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18285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0229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06268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3557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877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17301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9668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60873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3240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61635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14691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52053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D2A8A4-4852-4CD5-8283-83B1CF7FC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883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8995E-C354-48EB-9D31-20E6298B6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5053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7AFE3-BBF6-41DE-B4EC-E8EB4F020A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307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926C83-9480-4B50-98E6-80C0C76FC7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84831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10C515-22D4-4C64-9E9D-FAF0A62B6E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67120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7E5317-3242-40BE-8382-AE0CEF8FE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7131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5D0F59-95C9-4E33-9A5A-246E3042BB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0188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E25A7A-1E43-44AE-8F18-490C4020E5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30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0896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31106-D5FC-4544-9925-34DAA865E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797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9AA84-5497-4F83-9385-8D211ED0D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4916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B2402-B209-40DC-898A-BEE554BC1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45504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B2573-538F-4476-B91C-4BC22FC2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43895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122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6471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2778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082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5674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510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27464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670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1807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9908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1309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7124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6140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5154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85DCCA37-29D7-4C3E-B607-8105DB685ACC}" type="slidenum">
              <a:rPr lang="en-US"/>
              <a:pPr>
                <a:defRPr/>
              </a:pPr>
              <a:t>‹#›</a:t>
            </a:fld>
            <a:endParaRPr lang="en-US"/>
          </a:p>
        </p:txBody>
      </p:sp>
    </p:spTree>
    <p:extLst>
      <p:ext uri="{BB962C8B-B14F-4D97-AF65-F5344CB8AC3E}">
        <p14:creationId xmlns:p14="http://schemas.microsoft.com/office/powerpoint/2010/main" val="34279474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DBD5D3-A91B-4242-9C33-559AD9B75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4391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D238AC-998B-4721-85F1-4A19C5B0B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77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5087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69F3C9-9DB0-4F34-9021-100406753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775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C42F2-CE64-4626-9438-8C88C365B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8705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AA7272-8CBC-4D5B-AF2C-214FAE8128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6111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BA8F2F-02C3-4FB8-ACF3-02DC7034A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9955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1B47B1-F605-4736-A38F-B36465135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1177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2B2610-17F2-4A16-A1BF-B667D221E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9238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F6294-5677-4EE7-8260-12D1662EA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2129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B4D0F-47E2-4B63-957B-D8AD748D2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8211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2475B-8DDC-4561-AB95-0E817EA5F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0560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6CB9B3-8A7F-4E11-A5AC-FA50E3674F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308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69251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10/16/2015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49871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10/16/2015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34231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10/16/2015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85198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10/16/2015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0994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10/16/2015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57374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10/16/2015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82663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10/16/2015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27087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10/16/2015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07866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10/16/2015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19280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10/16/2015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8850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84388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10/16/2015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40872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55314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E311E-92F5-4BD3-B7A4-065E24A5243D}" type="slidenum">
              <a:rPr lang="en-US"/>
              <a:pPr>
                <a:defRPr/>
              </a:pPr>
              <a:t>‹#›</a:t>
            </a:fld>
            <a:endParaRPr lang="en-US"/>
          </a:p>
        </p:txBody>
      </p:sp>
    </p:spTree>
    <p:extLst>
      <p:ext uri="{BB962C8B-B14F-4D97-AF65-F5344CB8AC3E}">
        <p14:creationId xmlns:p14="http://schemas.microsoft.com/office/powerpoint/2010/main" val="6962406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C756B-E83D-4E6F-B406-C557A7B1E6DA}" type="slidenum">
              <a:rPr lang="en-US"/>
              <a:pPr>
                <a:defRPr/>
              </a:pPr>
              <a:t>‹#›</a:t>
            </a:fld>
            <a:endParaRPr lang="en-US"/>
          </a:p>
        </p:txBody>
      </p:sp>
    </p:spTree>
    <p:extLst>
      <p:ext uri="{BB962C8B-B14F-4D97-AF65-F5344CB8AC3E}">
        <p14:creationId xmlns:p14="http://schemas.microsoft.com/office/powerpoint/2010/main" val="39370525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97B965-33FE-459A-BAAF-C9EEF9DAE87E}" type="slidenum">
              <a:rPr lang="en-US"/>
              <a:pPr>
                <a:defRPr/>
              </a:pPr>
              <a:t>‹#›</a:t>
            </a:fld>
            <a:endParaRPr lang="en-US"/>
          </a:p>
        </p:txBody>
      </p:sp>
    </p:spTree>
    <p:extLst>
      <p:ext uri="{BB962C8B-B14F-4D97-AF65-F5344CB8AC3E}">
        <p14:creationId xmlns:p14="http://schemas.microsoft.com/office/powerpoint/2010/main" val="2312141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FC600-419B-4686-B9BC-A158AA72EBE9}" type="slidenum">
              <a:rPr lang="en-US"/>
              <a:pPr>
                <a:defRPr/>
              </a:pPr>
              <a:t>‹#›</a:t>
            </a:fld>
            <a:endParaRPr lang="en-US"/>
          </a:p>
        </p:txBody>
      </p:sp>
    </p:spTree>
    <p:extLst>
      <p:ext uri="{BB962C8B-B14F-4D97-AF65-F5344CB8AC3E}">
        <p14:creationId xmlns:p14="http://schemas.microsoft.com/office/powerpoint/2010/main" val="18104670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5865F2-F374-4DA7-A560-E6DDA8C7A745}" type="slidenum">
              <a:rPr lang="en-US"/>
              <a:pPr>
                <a:defRPr/>
              </a:pPr>
              <a:t>‹#›</a:t>
            </a:fld>
            <a:endParaRPr lang="en-US"/>
          </a:p>
        </p:txBody>
      </p:sp>
    </p:spTree>
    <p:extLst>
      <p:ext uri="{BB962C8B-B14F-4D97-AF65-F5344CB8AC3E}">
        <p14:creationId xmlns:p14="http://schemas.microsoft.com/office/powerpoint/2010/main" val="12042420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C97CDD-02FB-46EA-99D2-6D901D186FA6}" type="slidenum">
              <a:rPr lang="en-US"/>
              <a:pPr>
                <a:defRPr/>
              </a:pPr>
              <a:t>‹#›</a:t>
            </a:fld>
            <a:endParaRPr lang="en-US"/>
          </a:p>
        </p:txBody>
      </p:sp>
    </p:spTree>
    <p:extLst>
      <p:ext uri="{BB962C8B-B14F-4D97-AF65-F5344CB8AC3E}">
        <p14:creationId xmlns:p14="http://schemas.microsoft.com/office/powerpoint/2010/main" val="21995609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D495F1-6D56-4405-AC74-4C5ACD0BC3EB}" type="slidenum">
              <a:rPr lang="en-US"/>
              <a:pPr>
                <a:defRPr/>
              </a:pPr>
              <a:t>‹#›</a:t>
            </a:fld>
            <a:endParaRPr lang="en-US"/>
          </a:p>
        </p:txBody>
      </p:sp>
    </p:spTree>
    <p:extLst>
      <p:ext uri="{BB962C8B-B14F-4D97-AF65-F5344CB8AC3E}">
        <p14:creationId xmlns:p14="http://schemas.microsoft.com/office/powerpoint/2010/main" val="5936938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F03DE0-92DE-44C2-B166-BC7C05EBCC25}" type="slidenum">
              <a:rPr lang="en-US"/>
              <a:pPr>
                <a:defRPr/>
              </a:pPr>
              <a:t>‹#›</a:t>
            </a:fld>
            <a:endParaRPr lang="en-US"/>
          </a:p>
        </p:txBody>
      </p:sp>
    </p:spTree>
    <p:extLst>
      <p:ext uri="{BB962C8B-B14F-4D97-AF65-F5344CB8AC3E}">
        <p14:creationId xmlns:p14="http://schemas.microsoft.com/office/powerpoint/2010/main" val="2823935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87576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9025A-145E-4170-8258-A022140E28FA}" type="slidenum">
              <a:rPr lang="en-US"/>
              <a:pPr>
                <a:defRPr/>
              </a:pPr>
              <a:t>‹#›</a:t>
            </a:fld>
            <a:endParaRPr lang="en-US"/>
          </a:p>
        </p:txBody>
      </p:sp>
    </p:spTree>
    <p:extLst>
      <p:ext uri="{BB962C8B-B14F-4D97-AF65-F5344CB8AC3E}">
        <p14:creationId xmlns:p14="http://schemas.microsoft.com/office/powerpoint/2010/main" val="41647566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3AAEF-439A-4761-98D4-6569B95701D2}" type="slidenum">
              <a:rPr lang="en-US"/>
              <a:pPr>
                <a:defRPr/>
              </a:pPr>
              <a:t>‹#›</a:t>
            </a:fld>
            <a:endParaRPr lang="en-US"/>
          </a:p>
        </p:txBody>
      </p:sp>
    </p:spTree>
    <p:extLst>
      <p:ext uri="{BB962C8B-B14F-4D97-AF65-F5344CB8AC3E}">
        <p14:creationId xmlns:p14="http://schemas.microsoft.com/office/powerpoint/2010/main" val="42185878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D9F90-F914-4EE0-8488-B909732E6A9A}" type="slidenum">
              <a:rPr lang="en-US"/>
              <a:pPr>
                <a:defRPr/>
              </a:pPr>
              <a:t>‹#›</a:t>
            </a:fld>
            <a:endParaRPr lang="en-US"/>
          </a:p>
        </p:txBody>
      </p:sp>
    </p:spTree>
    <p:extLst>
      <p:ext uri="{BB962C8B-B14F-4D97-AF65-F5344CB8AC3E}">
        <p14:creationId xmlns:p14="http://schemas.microsoft.com/office/powerpoint/2010/main" val="5294817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27766-161D-42A3-9BA6-3F2036A63920}" type="slidenum">
              <a:rPr lang="en-US"/>
              <a:pPr>
                <a:defRPr/>
              </a:pPr>
              <a:t>‹#›</a:t>
            </a:fld>
            <a:endParaRPr lang="en-US"/>
          </a:p>
        </p:txBody>
      </p:sp>
    </p:spTree>
    <p:extLst>
      <p:ext uri="{BB962C8B-B14F-4D97-AF65-F5344CB8AC3E}">
        <p14:creationId xmlns:p14="http://schemas.microsoft.com/office/powerpoint/2010/main" val="103351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pPr>
                <a:defRPr/>
              </a:pPr>
              <a:t>‹#›</a:t>
            </a:fld>
            <a:endParaRPr lang="en-US"/>
          </a:p>
        </p:txBody>
      </p:sp>
    </p:spTree>
    <p:extLst>
      <p:ext uri="{BB962C8B-B14F-4D97-AF65-F5344CB8AC3E}">
        <p14:creationId xmlns:p14="http://schemas.microsoft.com/office/powerpoint/2010/main" val="3480994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606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2753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36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091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323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62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1925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500311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1001749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80134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pPr>
                <a:defRPr/>
              </a:pPr>
              <a:t>‹#›</a:t>
            </a:fld>
            <a:endParaRPr lang="en-US"/>
          </a:p>
        </p:txBody>
      </p:sp>
    </p:spTree>
    <p:extLst>
      <p:ext uri="{BB962C8B-B14F-4D97-AF65-F5344CB8AC3E}">
        <p14:creationId xmlns:p14="http://schemas.microsoft.com/office/powerpoint/2010/main" val="347381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1517553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3547156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734302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452784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178617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220359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397930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3663680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795545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2486159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pPr>
                <a:defRPr/>
              </a:pPr>
              <a:t>‹#›</a:t>
            </a:fld>
            <a:endParaRPr lang="en-US"/>
          </a:p>
        </p:txBody>
      </p:sp>
    </p:spTree>
    <p:extLst>
      <p:ext uri="{BB962C8B-B14F-4D97-AF65-F5344CB8AC3E}">
        <p14:creationId xmlns:p14="http://schemas.microsoft.com/office/powerpoint/2010/main" val="1639131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F6991FB1-7F7C-48FF-B605-02D84E152D2F}" type="slidenum">
              <a:rPr lang="en-US"/>
              <a:pPr>
                <a:defRPr/>
              </a:pPr>
              <a:t>‹#›</a:t>
            </a:fld>
            <a:endParaRPr lang="en-US"/>
          </a:p>
        </p:txBody>
      </p:sp>
    </p:spTree>
    <p:extLst>
      <p:ext uri="{BB962C8B-B14F-4D97-AF65-F5344CB8AC3E}">
        <p14:creationId xmlns:p14="http://schemas.microsoft.com/office/powerpoint/2010/main" val="2048831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777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563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717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5422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2911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7703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839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4422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042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pPr>
                <a:defRPr/>
              </a:pPr>
              <a:t>‹#›</a:t>
            </a:fld>
            <a:endParaRPr lang="en-US"/>
          </a:p>
        </p:txBody>
      </p:sp>
    </p:spTree>
    <p:extLst>
      <p:ext uri="{BB962C8B-B14F-4D97-AF65-F5344CB8AC3E}">
        <p14:creationId xmlns:p14="http://schemas.microsoft.com/office/powerpoint/2010/main" val="2501853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609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000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9722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443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5204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095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91406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9825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98009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9458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pPr>
                <a:defRPr/>
              </a:pPr>
              <a:t>‹#›</a:t>
            </a:fld>
            <a:endParaRPr lang="en-US"/>
          </a:p>
        </p:txBody>
      </p:sp>
    </p:spTree>
    <p:extLst>
      <p:ext uri="{BB962C8B-B14F-4D97-AF65-F5344CB8AC3E}">
        <p14:creationId xmlns:p14="http://schemas.microsoft.com/office/powerpoint/2010/main" val="2413521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0617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11502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9304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43121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63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06796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8630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312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561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pPr>
                <a:defRPr/>
              </a:pPr>
              <a:t>‹#›</a:t>
            </a:fld>
            <a:endParaRPr lang="en-US"/>
          </a:p>
        </p:txBody>
      </p:sp>
    </p:spTree>
    <p:extLst>
      <p:ext uri="{BB962C8B-B14F-4D97-AF65-F5344CB8AC3E}">
        <p14:creationId xmlns:p14="http://schemas.microsoft.com/office/powerpoint/2010/main" val="555681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59695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57857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9639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7355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509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703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067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69693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7783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14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pPr>
                <a:defRPr/>
              </a:pPr>
              <a:t>‹#›</a:t>
            </a:fld>
            <a:endParaRPr lang="en-US"/>
          </a:p>
        </p:txBody>
      </p:sp>
    </p:spTree>
    <p:extLst>
      <p:ext uri="{BB962C8B-B14F-4D97-AF65-F5344CB8AC3E}">
        <p14:creationId xmlns:p14="http://schemas.microsoft.com/office/powerpoint/2010/main" val="33887135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9590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32914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3BBD3A-DB18-4A61-91E1-4330AC1DD1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49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B6D26-78BD-4AD8-ACB3-38446AEE6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154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2EF95A-89D3-4D7E-9E5F-8B67BB059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001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7D00C5-565A-4CDD-967E-B493ED8CC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2996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E0263C-309C-4341-AA34-349F4F736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806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061260-2F71-4ACF-B14D-DAC0245097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149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AC3B1A-08C8-450E-9F3F-34707A8DE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3393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8A3EDA-2F82-4A46-803E-9C4FC1EA6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123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pPr>
                <a:defRPr/>
              </a:pPr>
              <a:t>‹#›</a:t>
            </a:fld>
            <a:endParaRPr lang="en-US"/>
          </a:p>
        </p:txBody>
      </p:sp>
    </p:spTree>
    <p:extLst>
      <p:ext uri="{BB962C8B-B14F-4D97-AF65-F5344CB8AC3E}">
        <p14:creationId xmlns:p14="http://schemas.microsoft.com/office/powerpoint/2010/main" val="20260703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A29B1F-1848-49DD-A912-F35EAF6694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92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4A773-1E52-4839-93BB-95A45E0D6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8092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7A7F0-004E-4454-9803-DA7F6C3A7F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5636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312E68-D742-47B1-AB99-F7CDBF5E4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751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DF4307-484E-44AC-886F-58CB37DDD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6638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D2A8A4-4852-4CD5-8283-83B1CF7FC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6602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8995E-C354-48EB-9D31-20E6298B6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75655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7AFE3-BBF6-41DE-B4EC-E8EB4F020A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821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926C83-9480-4B50-98E6-80C0C76FC7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6048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10C515-22D4-4C64-9E9D-FAF0A62B6E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75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1.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12.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3.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4.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5.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9.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10/15/2015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67678688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F7FD9C9F-D622-424D-8CE6-E994D23C18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28815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795035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E16CF886-B2EB-4509-B4D3-6D0AB3F9A1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073782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10/16/2015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581616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charset="0"/>
              </a:defRPr>
            </a:lvl1pPr>
          </a:lstStyle>
          <a:p>
            <a:pPr>
              <a:defRPr/>
            </a:pPr>
            <a:fld id="{81121F93-9824-4AC5-BCA2-3D43392B1C12}" type="slidenum">
              <a:rPr lang="en-US"/>
              <a:pPr>
                <a:defRPr/>
              </a:pPr>
              <a:t>‹#›</a:t>
            </a:fld>
            <a:endParaRPr lang="en-US"/>
          </a:p>
        </p:txBody>
      </p:sp>
    </p:spTree>
    <p:extLst>
      <p:ext uri="{BB962C8B-B14F-4D97-AF65-F5344CB8AC3E}">
        <p14:creationId xmlns:p14="http://schemas.microsoft.com/office/powerpoint/2010/main" val="358155352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latin typeface="Arial" pitchFamily="34" charset="0"/>
              </a: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1396094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1505458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itchFamily="34" charset="0"/>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itchFamily="34" charset="0"/>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latin typeface="Arial" pitchFamily="34" charset="0"/>
              </a: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178903662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latin typeface="Arial" pitchFamily="34" charset="0"/>
              </a: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423736146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itchFamily="34" charset="0"/>
            </a:endParaRPr>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itchFamily="34" charset="0"/>
            </a:endParaRPr>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solidFill>
                  <a:srgbClr val="000000"/>
                </a:solidFill>
                <a:latin typeface="Arial" pitchFamily="34" charset="0"/>
              </a: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270034705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9D385FF-C237-4808-BCD9-D5B84D443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68363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F7FD9C9F-D622-424D-8CE6-E994D23C18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13548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latin typeface="Arial" pitchFamily="34" charset="0"/>
              </a: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276038805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2.xml"/><Relationship Id="rId1" Type="http://schemas.openxmlformats.org/officeDocument/2006/relationships/vmlDrawing" Target="../drawings/vmlDrawing12.vml"/><Relationship Id="rId4" Type="http://schemas.openxmlformats.org/officeDocument/2006/relationships/image" Target="../media/image119.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8.xml"/><Relationship Id="rId1" Type="http://schemas.openxmlformats.org/officeDocument/2006/relationships/vmlDrawing" Target="../drawings/vmlDrawing13.vml"/><Relationship Id="rId5" Type="http://schemas.openxmlformats.org/officeDocument/2006/relationships/image" Target="../media/image122.wmf"/><Relationship Id="rId4" Type="http://schemas.openxmlformats.org/officeDocument/2006/relationships/oleObject" Target="../embeddings/oleObject13.bin"/></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4.xml"/><Relationship Id="rId1" Type="http://schemas.openxmlformats.org/officeDocument/2006/relationships/vmlDrawing" Target="../drawings/vmlDrawing14.vml"/><Relationship Id="rId4" Type="http://schemas.openxmlformats.org/officeDocument/2006/relationships/image" Target="../media/image124.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4.xml"/><Relationship Id="rId1" Type="http://schemas.openxmlformats.org/officeDocument/2006/relationships/vmlDrawing" Target="../drawings/vmlDrawing15.vml"/><Relationship Id="rId4" Type="http://schemas.openxmlformats.org/officeDocument/2006/relationships/image" Target="../media/image125.emf"/></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4.xml"/><Relationship Id="rId1" Type="http://schemas.openxmlformats.org/officeDocument/2006/relationships/vmlDrawing" Target="../drawings/vmlDrawing16.vml"/><Relationship Id="rId4" Type="http://schemas.openxmlformats.org/officeDocument/2006/relationships/image" Target="../media/image126.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8.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8.xml"/><Relationship Id="rId1" Type="http://schemas.openxmlformats.org/officeDocument/2006/relationships/vmlDrawing" Target="../drawings/vmlDrawing17.vml"/><Relationship Id="rId4" Type="http://schemas.openxmlformats.org/officeDocument/2006/relationships/image" Target="../media/image129.emf"/></Relationships>
</file>

<file path=ppt/slides/_rels/slide13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6.xml"/></Relationships>
</file>

<file path=ppt/slides/_rels/slide15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8.xml"/></Relationships>
</file>

<file path=ppt/slides/_rels/slide15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8.xml"/></Relationships>
</file>

<file path=ppt/slides/_rels/slide15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8.xml"/></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8.xml"/><Relationship Id="rId1" Type="http://schemas.openxmlformats.org/officeDocument/2006/relationships/vmlDrawing" Target="../drawings/vmlDrawing18.vml"/><Relationship Id="rId4" Type="http://schemas.openxmlformats.org/officeDocument/2006/relationships/image" Target="../media/image144.emf"/></Relationships>
</file>

<file path=ppt/slides/_rels/slide15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6.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6.xml"/><Relationship Id="rId1" Type="http://schemas.openxmlformats.org/officeDocument/2006/relationships/vmlDrawing" Target="../drawings/vmlDrawing19.vml"/><Relationship Id="rId6" Type="http://schemas.openxmlformats.org/officeDocument/2006/relationships/image" Target="../media/image147.emf"/><Relationship Id="rId5" Type="http://schemas.openxmlformats.org/officeDocument/2006/relationships/oleObject" Target="../embeddings/oleObject20.bin"/><Relationship Id="rId4" Type="http://schemas.openxmlformats.org/officeDocument/2006/relationships/image" Target="../media/image146.emf"/></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6.xml"/><Relationship Id="rId1" Type="http://schemas.openxmlformats.org/officeDocument/2006/relationships/vmlDrawing" Target="../drawings/vmlDrawing20.vml"/><Relationship Id="rId4" Type="http://schemas.openxmlformats.org/officeDocument/2006/relationships/image" Target="../media/image148.emf"/></Relationships>
</file>

<file path=ppt/slides/_rels/slide16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6.xml"/></Relationships>
</file>

<file path=ppt/slides/_rels/slide16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56.xml"/></Relationships>
</file>

<file path=ppt/slides/_rels/slide16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6.xml"/></Relationships>
</file>

<file path=ppt/slides/_rels/slide16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6.xml"/></Relationships>
</file>

<file path=ppt/slides/_rels/slide1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6.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155.jpeg"/></Relationships>
</file>

<file path=ppt/slides/_rels/slide1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6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9.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6.xml"/></Relationships>
</file>

<file path=ppt/slides/_rels/slide17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56.xml"/></Relationships>
</file>

<file path=ppt/slides/_rels/slide1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xml"/><Relationship Id="rId1" Type="http://schemas.openxmlformats.org/officeDocument/2006/relationships/slideLayout" Target="../slideLayouts/slideLayout67.xml"/><Relationship Id="rId5" Type="http://schemas.openxmlformats.org/officeDocument/2006/relationships/image" Target="../media/image162.png"/><Relationship Id="rId4" Type="http://schemas.openxmlformats.org/officeDocument/2006/relationships/image" Target="../media/image161.png"/></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56.xml"/><Relationship Id="rId1" Type="http://schemas.openxmlformats.org/officeDocument/2006/relationships/vmlDrawing" Target="../drawings/vmlDrawing21.vml"/><Relationship Id="rId4" Type="http://schemas.openxmlformats.org/officeDocument/2006/relationships/image" Target="../media/image163.emf"/></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56.xml"/><Relationship Id="rId1" Type="http://schemas.openxmlformats.org/officeDocument/2006/relationships/vmlDrawing" Target="../drawings/vmlDrawing22.vml"/><Relationship Id="rId4" Type="http://schemas.openxmlformats.org/officeDocument/2006/relationships/image" Target="../media/image164.e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5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9.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56.xml"/></Relationships>
</file>

<file path=ppt/slides/_rels/slide18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56.xml"/><Relationship Id="rId4" Type="http://schemas.openxmlformats.org/officeDocument/2006/relationships/image" Target="../media/image171.gif"/></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56.xml"/></Relationships>
</file>

<file path=ppt/slides/_rels/slide1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5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9.xml"/><Relationship Id="rId1" Type="http://schemas.openxmlformats.org/officeDocument/2006/relationships/vmlDrawing" Target="../drawings/vmlDrawing3.vml"/><Relationship Id="rId4" Type="http://schemas.openxmlformats.org/officeDocument/2006/relationships/image" Target="../media/image7.emf"/></Relationships>
</file>

<file path=ppt/slides/_rels/slide1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91.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176.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177.wmf"/></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2.xml"/><Relationship Id="rId1" Type="http://schemas.openxmlformats.org/officeDocument/2006/relationships/vmlDrawing" Target="../drawings/vmlDrawing24.vml"/><Relationship Id="rId4" Type="http://schemas.openxmlformats.org/officeDocument/2006/relationships/image" Target="../media/image178.emf"/></Relationships>
</file>

<file path=ppt/slides/_rels/slide19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2.xml"/><Relationship Id="rId1" Type="http://schemas.openxmlformats.org/officeDocument/2006/relationships/vmlDrawing" Target="../drawings/vmlDrawing25.vml"/><Relationship Id="rId4" Type="http://schemas.openxmlformats.org/officeDocument/2006/relationships/image" Target="../media/image179.emf"/></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2.xml"/><Relationship Id="rId1" Type="http://schemas.openxmlformats.org/officeDocument/2006/relationships/vmlDrawing" Target="../drawings/vmlDrawing26.vml"/><Relationship Id="rId4" Type="http://schemas.openxmlformats.org/officeDocument/2006/relationships/image" Target="../media/image180.emf"/></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2.xml"/><Relationship Id="rId1" Type="http://schemas.openxmlformats.org/officeDocument/2006/relationships/vmlDrawing" Target="../drawings/vmlDrawing27.vml"/><Relationship Id="rId4" Type="http://schemas.openxmlformats.org/officeDocument/2006/relationships/image" Target="../media/image181.emf"/></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9.xml"/><Relationship Id="rId1" Type="http://schemas.openxmlformats.org/officeDocument/2006/relationships/vmlDrawing" Target="../drawings/vmlDrawing4.vml"/><Relationship Id="rId4" Type="http://schemas.openxmlformats.org/officeDocument/2006/relationships/image" Target="../media/image8.emf"/></Relationships>
</file>

<file path=ppt/slides/_rels/slide20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182.wmf"/></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83.xml"/></Relationships>
</file>

<file path=ppt/slides/_rels/slide20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83.xml"/></Relationships>
</file>

<file path=ppt/slides/_rels/slide20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83.xml"/></Relationships>
</file>

<file path=ppt/slides/_rels/slide20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83.xml"/></Relationships>
</file>

<file path=ppt/slides/_rels/slide20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8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9.xml"/><Relationship Id="rId1" Type="http://schemas.openxmlformats.org/officeDocument/2006/relationships/vmlDrawing" Target="../drawings/vmlDrawing5.vml"/><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83.xml"/><Relationship Id="rId1" Type="http://schemas.openxmlformats.org/officeDocument/2006/relationships/vmlDrawing" Target="../drawings/vmlDrawing6.v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83.xml"/><Relationship Id="rId1" Type="http://schemas.openxmlformats.org/officeDocument/2006/relationships/vmlDrawing" Target="../drawings/vmlDrawing7.v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83.xml"/><Relationship Id="rId1" Type="http://schemas.openxmlformats.org/officeDocument/2006/relationships/vmlDrawing" Target="../drawings/vmlDrawing8.v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3.xml"/><Relationship Id="rId1" Type="http://schemas.openxmlformats.org/officeDocument/2006/relationships/vmlDrawing" Target="../drawings/vmlDrawing9.v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83.xml"/><Relationship Id="rId1" Type="http://schemas.openxmlformats.org/officeDocument/2006/relationships/vmlDrawing" Target="../drawings/vmlDrawing10.v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83.xml"/><Relationship Id="rId1" Type="http://schemas.openxmlformats.org/officeDocument/2006/relationships/vmlDrawing" Target="../drawings/vmlDrawing11.v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C:\Users\JMHolton\Desktop\James_Holton\movies\diffraction.mpeg" TargetMode="External"/><Relationship Id="rId5" Type="http://schemas.openxmlformats.org/officeDocument/2006/relationships/image" Target="../media/image21.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s/_rels/slide7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s/_rels/slide7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0.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video" Target="file:///C:\Users\JMHolton\Desktop\James_Holton\movies\resolution.mpe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ideo" Target="file:///C:\Users\JMHolton\Desktop\James_Holton\movies\lo_cut.mpe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video" Target="file:///C:\Users\JMHolton\Desktop\James_Holton\movies\rfactor.mpe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video" Target="file:///C:\Users\JMHolton\Desktop\James_Holton\movies\dephase.mpe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video" Target="file:///C:\Users\JMHolton\Desktop\James_Holton\movies\overload.mpe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video" Target="file:///C:\Users\JMHolton\Desktop\James_Holton\movies\osc.mpe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video" Target="file:///C:\Users\JMHolton\Desktop\James_Holton\movies\completeness.mpe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CSHL_SvN_2015.pptx</a:t>
            </a:r>
            <a:endParaRPr lang="en-US" altLang="en-US" sz="4400" dirty="0"/>
          </a:p>
          <a:p>
            <a:pPr algn="ctr">
              <a:buFontTx/>
              <a:buNone/>
            </a:pPr>
            <a:endParaRPr lang="en-US" altLang="en-US" sz="4000" dirty="0"/>
          </a:p>
        </p:txBody>
      </p:sp>
    </p:spTree>
    <p:extLst>
      <p:ext uri="{BB962C8B-B14F-4D97-AF65-F5344CB8AC3E}">
        <p14:creationId xmlns:p14="http://schemas.microsoft.com/office/powerpoint/2010/main" val="3275753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5516505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a:solidFill>
                  <a:srgbClr val="000000"/>
                </a:solidFill>
                <a:cs typeface="Arial" pitchFamily="34" charset="0"/>
              </a:rPr>
              <a:t>1 </a:t>
            </a:r>
            <a:r>
              <a:rPr lang="el-GR" altLang="en-US" sz="4000">
                <a:solidFill>
                  <a:srgbClr val="000000"/>
                </a:solidFill>
                <a:cs typeface="Arial" pitchFamily="34" charset="0"/>
              </a:rPr>
              <a:t>μ</a:t>
            </a:r>
            <a:r>
              <a:rPr lang="en-US" altLang="en-US" sz="4000">
                <a:solidFill>
                  <a:srgbClr val="000000"/>
                </a:solidFill>
                <a:cs typeface="Arial" pitchFamily="34" charset="0"/>
              </a:rPr>
              <a:t>m crystal	≈ 	1 </a:t>
            </a:r>
            <a:r>
              <a:rPr lang="el-GR" altLang="en-US" sz="4000">
                <a:solidFill>
                  <a:srgbClr val="000000"/>
                </a:solidFill>
                <a:cs typeface="Arial" pitchFamily="34" charset="0"/>
              </a:rPr>
              <a:t>μ</a:t>
            </a:r>
            <a:r>
              <a:rPr lang="en-US" altLang="en-US" sz="4000">
                <a:solidFill>
                  <a:srgbClr val="000000"/>
                </a:solidFill>
                <a:cs typeface="Arial" pitchFamily="34" charset="0"/>
              </a:rPr>
              <a:t>m water</a:t>
            </a:r>
          </a:p>
          <a:p>
            <a:pPr eaLnBrk="1" hangingPunct="1">
              <a:spcBef>
                <a:spcPct val="50000"/>
              </a:spcBef>
              <a:buFontTx/>
              <a:buNone/>
            </a:pPr>
            <a:r>
              <a:rPr lang="en-US" altLang="en-US" sz="4000">
                <a:solidFill>
                  <a:srgbClr val="000000"/>
                </a:solidFill>
                <a:cs typeface="Arial" pitchFamily="34" charset="0"/>
              </a:rPr>
              <a:t>				≈ 	1 </a:t>
            </a:r>
            <a:r>
              <a:rPr lang="el-GR" altLang="en-US" sz="4000">
                <a:solidFill>
                  <a:srgbClr val="000000"/>
                </a:solidFill>
                <a:cs typeface="Arial" pitchFamily="34" charset="0"/>
              </a:rPr>
              <a:t>μ</a:t>
            </a:r>
            <a:r>
              <a:rPr lang="en-US" altLang="en-US" sz="4000">
                <a:solidFill>
                  <a:srgbClr val="000000"/>
                </a:solidFill>
                <a:cs typeface="Arial" pitchFamily="34" charset="0"/>
              </a:rPr>
              <a:t>m plastic</a:t>
            </a:r>
          </a:p>
          <a:p>
            <a:pPr eaLnBrk="1" hangingPunct="1">
              <a:spcBef>
                <a:spcPct val="50000"/>
              </a:spcBef>
              <a:buFontTx/>
              <a:buNone/>
            </a:pPr>
            <a:r>
              <a:rPr lang="en-US" altLang="en-US" sz="4000">
                <a:solidFill>
                  <a:srgbClr val="000000"/>
                </a:solidFill>
                <a:cs typeface="Arial" pitchFamily="34" charset="0"/>
              </a:rPr>
              <a:t>				≈ 	0.1 </a:t>
            </a:r>
            <a:r>
              <a:rPr lang="el-GR" altLang="en-US" sz="4000">
                <a:solidFill>
                  <a:srgbClr val="000000"/>
                </a:solidFill>
                <a:cs typeface="Arial" pitchFamily="34" charset="0"/>
              </a:rPr>
              <a:t>μ</a:t>
            </a:r>
            <a:r>
              <a:rPr lang="en-US" altLang="en-US" sz="4000">
                <a:solidFill>
                  <a:srgbClr val="000000"/>
                </a:solidFill>
                <a:cs typeface="Arial" pitchFamily="34" charset="0"/>
              </a:rPr>
              <a:t>m glass</a:t>
            </a:r>
          </a:p>
          <a:p>
            <a:pPr eaLnBrk="1" hangingPunct="1">
              <a:spcBef>
                <a:spcPct val="50000"/>
              </a:spcBef>
              <a:buFontTx/>
              <a:buNone/>
            </a:pPr>
            <a:r>
              <a:rPr lang="en-US" altLang="en-US" sz="4000">
                <a:solidFill>
                  <a:srgbClr val="000000"/>
                </a:solidFill>
                <a:cs typeface="Arial" pitchFamily="34" charset="0"/>
              </a:rPr>
              <a:t>				≈ 	1000 </a:t>
            </a:r>
            <a:r>
              <a:rPr lang="el-GR" altLang="en-US" sz="4000">
                <a:solidFill>
                  <a:srgbClr val="000000"/>
                </a:solidFill>
                <a:cs typeface="Arial" pitchFamily="34" charset="0"/>
              </a:rPr>
              <a:t>μ</a:t>
            </a:r>
            <a:r>
              <a:rPr lang="en-US" altLang="en-US" sz="4000">
                <a:solidFill>
                  <a:srgbClr val="000000"/>
                </a:solidFill>
                <a:cs typeface="Arial" pitchFamily="34" charset="0"/>
              </a:rPr>
              <a:t>m air</a:t>
            </a:r>
            <a:endParaRPr lang="el-GR" altLang="en-US" sz="400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solidFill>
                  <a:srgbClr val="000000"/>
                </a:solidFill>
                <a:latin typeface="Arial" pitchFamily="34" charset="0"/>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102997406"/>
      </p:ext>
    </p:extLst>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71210776"/>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162820"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a:solidFill>
                  <a:prstClr val="black"/>
                </a:solidFill>
                <a:latin typeface="Arial" pitchFamily="34" charset="0"/>
              </a:rPr>
              <a:t>too big</a:t>
            </a:r>
            <a:endParaRPr lang="en-US" dirty="0">
              <a:solidFill>
                <a:prstClr val="black"/>
              </a:solidFill>
              <a:latin typeface="Arial" pitchFamily="34" charset="0"/>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a:solidFill>
                  <a:prstClr val="black"/>
                </a:solidFill>
                <a:latin typeface="Arial" pitchFamily="34" charset="0"/>
              </a:rPr>
              <a:t>too small</a:t>
            </a:r>
            <a:endParaRPr lang="en-US" dirty="0">
              <a:solidFill>
                <a:prstClr val="black"/>
              </a:solidFill>
              <a:latin typeface="Arial" pitchFamily="34" charset="0"/>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latin typeface="Arial" pitchFamily="34" charset="0"/>
              </a:rPr>
              <a:t>j</a:t>
            </a:r>
            <a:r>
              <a:rPr lang="en-US" dirty="0">
                <a:solidFill>
                  <a:prstClr val="black"/>
                </a:solidFill>
                <a:latin typeface="Arial" pitchFamily="34" charset="0"/>
              </a:rPr>
              <a:t>ust right</a:t>
            </a:r>
            <a:endParaRPr lang="en-US" dirty="0">
              <a:solidFill>
                <a:prstClr val="black"/>
              </a:solidFill>
              <a:latin typeface="Arial" pitchFamily="34" charset="0"/>
            </a:endParaRPr>
          </a:p>
        </p:txBody>
      </p:sp>
    </p:spTree>
    <p:extLst>
      <p:ext uri="{BB962C8B-B14F-4D97-AF65-F5344CB8AC3E}">
        <p14:creationId xmlns:p14="http://schemas.microsoft.com/office/powerpoint/2010/main" val="281040790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99011" name="Text Box 3"/>
          <p:cNvSpPr txBox="1">
            <a:spLocks noChangeArrowheads="1"/>
          </p:cNvSpPr>
          <p:nvPr/>
        </p:nvSpPr>
        <p:spPr bwMode="auto">
          <a:xfrm>
            <a:off x="533400" y="177165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Back off!</a:t>
            </a:r>
          </a:p>
        </p:txBody>
      </p:sp>
    </p:spTree>
    <p:extLst>
      <p:ext uri="{BB962C8B-B14F-4D97-AF65-F5344CB8AC3E}">
        <p14:creationId xmlns:p14="http://schemas.microsoft.com/office/powerpoint/2010/main" val="14784154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205829"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05829"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5829"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205828" name="Rectangle 2"/>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pic>
        <p:nvPicPr>
          <p:cNvPr id="205829"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5831"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11380775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206854" name="Group 4"/>
            <p:cNvGrpSpPr>
              <a:grpSpLocks/>
            </p:cNvGrpSpPr>
            <p:nvPr/>
          </p:nvGrpSpPr>
          <p:grpSpPr bwMode="auto">
            <a:xfrm>
              <a:off x="72" y="768"/>
              <a:ext cx="1272" cy="576"/>
              <a:chOff x="4080" y="2832"/>
              <a:chExt cx="1272" cy="576"/>
            </a:xfrm>
          </p:grpSpPr>
          <p:sp>
            <p:nvSpPr>
              <p:cNvPr id="206883"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4"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5"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5" name="Group 8"/>
            <p:cNvGrpSpPr>
              <a:grpSpLocks/>
            </p:cNvGrpSpPr>
            <p:nvPr/>
          </p:nvGrpSpPr>
          <p:grpSpPr bwMode="auto">
            <a:xfrm>
              <a:off x="72" y="2040"/>
              <a:ext cx="1272" cy="576"/>
              <a:chOff x="4080" y="2832"/>
              <a:chExt cx="1272" cy="576"/>
            </a:xfrm>
          </p:grpSpPr>
          <p:sp>
            <p:nvSpPr>
              <p:cNvPr id="206880"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1"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2"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6" name="Group 12"/>
            <p:cNvGrpSpPr>
              <a:grpSpLocks/>
            </p:cNvGrpSpPr>
            <p:nvPr/>
          </p:nvGrpSpPr>
          <p:grpSpPr bwMode="auto">
            <a:xfrm>
              <a:off x="72" y="3312"/>
              <a:ext cx="1272" cy="576"/>
              <a:chOff x="4080" y="2832"/>
              <a:chExt cx="1272" cy="576"/>
            </a:xfrm>
          </p:grpSpPr>
          <p:sp>
            <p:nvSpPr>
              <p:cNvPr id="206877"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8"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9"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7" name="Group 16"/>
            <p:cNvGrpSpPr>
              <a:grpSpLocks/>
            </p:cNvGrpSpPr>
            <p:nvPr/>
          </p:nvGrpSpPr>
          <p:grpSpPr bwMode="auto">
            <a:xfrm>
              <a:off x="1308" y="768"/>
              <a:ext cx="1272" cy="576"/>
              <a:chOff x="4080" y="2832"/>
              <a:chExt cx="1272" cy="576"/>
            </a:xfrm>
          </p:grpSpPr>
          <p:sp>
            <p:nvSpPr>
              <p:cNvPr id="206874"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5"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6"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8" name="Group 20"/>
            <p:cNvGrpSpPr>
              <a:grpSpLocks/>
            </p:cNvGrpSpPr>
            <p:nvPr/>
          </p:nvGrpSpPr>
          <p:grpSpPr bwMode="auto">
            <a:xfrm>
              <a:off x="1308" y="3312"/>
              <a:ext cx="1272" cy="576"/>
              <a:chOff x="4080" y="2832"/>
              <a:chExt cx="1272" cy="576"/>
            </a:xfrm>
          </p:grpSpPr>
          <p:sp>
            <p:nvSpPr>
              <p:cNvPr id="206871"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2"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3"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9" name="Group 24"/>
            <p:cNvGrpSpPr>
              <a:grpSpLocks/>
            </p:cNvGrpSpPr>
            <p:nvPr/>
          </p:nvGrpSpPr>
          <p:grpSpPr bwMode="auto">
            <a:xfrm>
              <a:off x="2544" y="768"/>
              <a:ext cx="1272" cy="576"/>
              <a:chOff x="4080" y="2832"/>
              <a:chExt cx="1272" cy="576"/>
            </a:xfrm>
          </p:grpSpPr>
          <p:sp>
            <p:nvSpPr>
              <p:cNvPr id="206868"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9"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0"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60" name="Group 28"/>
            <p:cNvGrpSpPr>
              <a:grpSpLocks/>
            </p:cNvGrpSpPr>
            <p:nvPr/>
          </p:nvGrpSpPr>
          <p:grpSpPr bwMode="auto">
            <a:xfrm>
              <a:off x="2544" y="2040"/>
              <a:ext cx="1272" cy="576"/>
              <a:chOff x="4080" y="2832"/>
              <a:chExt cx="1272" cy="576"/>
            </a:xfrm>
          </p:grpSpPr>
          <p:sp>
            <p:nvSpPr>
              <p:cNvPr id="206865"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6"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7"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61" name="Group 32"/>
            <p:cNvGrpSpPr>
              <a:grpSpLocks/>
            </p:cNvGrpSpPr>
            <p:nvPr/>
          </p:nvGrpSpPr>
          <p:grpSpPr bwMode="auto">
            <a:xfrm>
              <a:off x="2544" y="3312"/>
              <a:ext cx="1272" cy="576"/>
              <a:chOff x="4080" y="2832"/>
              <a:chExt cx="1272" cy="576"/>
            </a:xfrm>
          </p:grpSpPr>
          <p:sp>
            <p:nvSpPr>
              <p:cNvPr id="206862"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3"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4"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real estate is</a:t>
            </a:r>
          </a:p>
          <a:p>
            <a:pPr eaLnBrk="1" hangingPunct="1">
              <a:spcBef>
                <a:spcPct val="0"/>
              </a:spcBef>
              <a:buFontTx/>
              <a:buNone/>
            </a:pPr>
            <a:r>
              <a:rPr lang="en-US" altLang="en-US" sz="2800">
                <a:solidFill>
                  <a:srgbClr val="000000"/>
                </a:solidFill>
                <a:cs typeface="Arial" pitchFamily="34" charset="0"/>
              </a:rPr>
              <a:t>expensive</a:t>
            </a: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r>
              <a:rPr lang="en-US" altLang="en-US" sz="2800">
                <a:solidFill>
                  <a:srgbClr val="000000"/>
                </a:solidFill>
                <a:cs typeface="Arial" pitchFamily="34" charset="0"/>
              </a:rPr>
              <a:t>use it!</a:t>
            </a:r>
          </a:p>
        </p:txBody>
      </p:sp>
      <p:sp>
        <p:nvSpPr>
          <p:cNvPr id="206853" name="Rectangle 38"/>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spTree>
    <p:extLst>
      <p:ext uri="{BB962C8B-B14F-4D97-AF65-F5344CB8AC3E}">
        <p14:creationId xmlns:p14="http://schemas.microsoft.com/office/powerpoint/2010/main" val="317030044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4466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392257323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713645860"/>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APS 22-ID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r>
                        <a:rPr lang="en-US" dirty="0" smtClean="0">
                          <a:solidFill>
                            <a:sysClr val="windowText" lastClr="000000"/>
                          </a:solidFill>
                        </a:rPr>
                        <a:t>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20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30990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4286477323"/>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APS 22-ID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r>
                        <a:rPr lang="en-US" dirty="0" smtClean="0">
                          <a:solidFill>
                            <a:sysClr val="windowText" lastClr="000000"/>
                          </a:solidFill>
                        </a:rPr>
                        <a:t>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20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40 </a:t>
                      </a:r>
                      <a:r>
                        <a:rPr lang="en-US" dirty="0" smtClean="0">
                          <a:solidFill>
                            <a:sysClr val="windowText" lastClr="000000"/>
                          </a:solidFill>
                        </a:rPr>
                        <a:t>(h)</a:t>
                      </a:r>
                      <a:r>
                        <a:rPr lang="en-US" baseline="0" dirty="0" smtClean="0">
                          <a:solidFill>
                            <a:sysClr val="windowText" lastClr="000000"/>
                          </a:solidFill>
                        </a:rPr>
                        <a:t> </a:t>
                      </a:r>
                      <a:r>
                        <a:rPr lang="en-US" baseline="0" dirty="0" smtClean="0">
                          <a:solidFill>
                            <a:sysClr val="windowText" lastClr="000000"/>
                          </a:solidFill>
                        </a:rPr>
                        <a:t>80 </a:t>
                      </a:r>
                      <a:r>
                        <a:rPr lang="en-US" baseline="0" dirty="0" smtClean="0">
                          <a:solidFill>
                            <a:sysClr val="windowText" lastClr="000000"/>
                          </a:solidFill>
                        </a:rPr>
                        <a:t>(v)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1.7 </a:t>
                      </a:r>
                      <a:r>
                        <a:rPr lang="en-US" baseline="0" dirty="0" smtClean="0">
                          <a:solidFill>
                            <a:sysClr val="windowText" lastClr="000000"/>
                          </a:solidFill>
                        </a:rPr>
                        <a:t>x </a:t>
                      </a:r>
                      <a:r>
                        <a:rPr lang="en-US" baseline="0" dirty="0" smtClean="0">
                          <a:solidFill>
                            <a:sysClr val="windowText" lastClr="000000"/>
                          </a:solidFill>
                        </a:rPr>
                        <a:t>10</a:t>
                      </a:r>
                      <a:r>
                        <a:rPr lang="en-US" baseline="30000" dirty="0" smtClean="0">
                          <a:solidFill>
                            <a:sysClr val="windowText" lastClr="000000"/>
                          </a:solidFill>
                        </a:rPr>
                        <a:t>10</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165442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2174604640"/>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APS 22-ID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1.2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8</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286</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ysClr val="windowText" lastClr="000000"/>
                          </a:solidFill>
                        </a:rPr>
                        <a:t>0.014% (Si111)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40 </a:t>
                      </a:r>
                      <a:r>
                        <a:rPr lang="en-US" dirty="0" smtClean="0">
                          <a:solidFill>
                            <a:sysClr val="windowText" lastClr="000000"/>
                          </a:solidFill>
                        </a:rPr>
                        <a:t>(h)</a:t>
                      </a:r>
                      <a:r>
                        <a:rPr lang="en-US" baseline="0" dirty="0" smtClean="0">
                          <a:solidFill>
                            <a:sysClr val="windowText" lastClr="000000"/>
                          </a:solidFill>
                        </a:rPr>
                        <a:t> </a:t>
                      </a:r>
                      <a:r>
                        <a:rPr lang="en-US" baseline="0" dirty="0" smtClean="0">
                          <a:solidFill>
                            <a:sysClr val="windowText" lastClr="000000"/>
                          </a:solidFill>
                        </a:rPr>
                        <a:t>80 </a:t>
                      </a:r>
                      <a:r>
                        <a:rPr lang="en-US" baseline="0" dirty="0" smtClean="0">
                          <a:solidFill>
                            <a:sysClr val="windowText" lastClr="000000"/>
                          </a:solidFill>
                        </a:rPr>
                        <a:t>(v)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1.7 </a:t>
                      </a:r>
                      <a:r>
                        <a:rPr lang="en-US" baseline="0" dirty="0" smtClean="0">
                          <a:solidFill>
                            <a:sysClr val="windowText" lastClr="000000"/>
                          </a:solidFill>
                        </a:rPr>
                        <a:t>x </a:t>
                      </a:r>
                      <a:r>
                        <a:rPr lang="en-US" baseline="0" dirty="0" smtClean="0">
                          <a:solidFill>
                            <a:sysClr val="windowText" lastClr="000000"/>
                          </a:solidFill>
                        </a:rPr>
                        <a:t>10</a:t>
                      </a:r>
                      <a:r>
                        <a:rPr lang="en-US" baseline="30000" dirty="0" smtClean="0">
                          <a:solidFill>
                            <a:sysClr val="windowText" lastClr="000000"/>
                          </a:solidFill>
                        </a:rPr>
                        <a:t>10</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558962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27333450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295756696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APS 22-ID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1.2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33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ysClr val="windowText" lastClr="000000"/>
                          </a:solidFill>
                        </a:rPr>
                        <a:t>0.014% (Si111)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40 </a:t>
                      </a:r>
                      <a:r>
                        <a:rPr lang="en-US" dirty="0" smtClean="0">
                          <a:solidFill>
                            <a:sysClr val="windowText" lastClr="000000"/>
                          </a:solidFill>
                        </a:rPr>
                        <a:t>(h)</a:t>
                      </a:r>
                      <a:r>
                        <a:rPr lang="en-US" baseline="0" dirty="0" smtClean="0">
                          <a:solidFill>
                            <a:sysClr val="windowText" lastClr="000000"/>
                          </a:solidFill>
                        </a:rPr>
                        <a:t> </a:t>
                      </a:r>
                      <a:r>
                        <a:rPr lang="en-US" baseline="0" dirty="0" smtClean="0">
                          <a:solidFill>
                            <a:sysClr val="windowText" lastClr="000000"/>
                          </a:solidFill>
                        </a:rPr>
                        <a:t>80 </a:t>
                      </a:r>
                      <a:r>
                        <a:rPr lang="en-US" baseline="0" dirty="0" smtClean="0">
                          <a:solidFill>
                            <a:sysClr val="windowText" lastClr="000000"/>
                          </a:solidFill>
                        </a:rPr>
                        <a:t>(v)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1.7 </a:t>
                      </a:r>
                      <a:r>
                        <a:rPr lang="en-US" baseline="0" dirty="0" smtClean="0">
                          <a:solidFill>
                            <a:sysClr val="windowText" lastClr="000000"/>
                          </a:solidFill>
                        </a:rPr>
                        <a:t>x </a:t>
                      </a:r>
                      <a:r>
                        <a:rPr lang="en-US" baseline="0" dirty="0" smtClean="0">
                          <a:solidFill>
                            <a:sysClr val="windowText" lastClr="000000"/>
                          </a:solidFill>
                        </a:rPr>
                        <a:t>10</a:t>
                      </a:r>
                      <a:r>
                        <a:rPr lang="en-US" baseline="30000" dirty="0" smtClean="0">
                          <a:solidFill>
                            <a:sysClr val="windowText" lastClr="000000"/>
                          </a:solidFill>
                        </a:rPr>
                        <a:t>10</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47018905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3582127079"/>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APS 22-ID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7.6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3</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52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ysClr val="windowText" lastClr="000000"/>
                          </a:solidFill>
                        </a:rPr>
                        <a:t>0.014% (Si111)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56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40 </a:t>
                      </a:r>
                      <a:r>
                        <a:rPr lang="en-US" dirty="0" smtClean="0">
                          <a:solidFill>
                            <a:sysClr val="windowText" lastClr="000000"/>
                          </a:solidFill>
                        </a:rPr>
                        <a:t>(h)</a:t>
                      </a:r>
                      <a:r>
                        <a:rPr lang="en-US" baseline="0" dirty="0" smtClean="0">
                          <a:solidFill>
                            <a:sysClr val="windowText" lastClr="000000"/>
                          </a:solidFill>
                        </a:rPr>
                        <a:t> </a:t>
                      </a:r>
                      <a:r>
                        <a:rPr lang="en-US" baseline="0" dirty="0" smtClean="0">
                          <a:solidFill>
                            <a:sysClr val="windowText" lastClr="000000"/>
                          </a:solidFill>
                        </a:rPr>
                        <a:t>80 </a:t>
                      </a:r>
                      <a:r>
                        <a:rPr lang="en-US" baseline="0" dirty="0" smtClean="0">
                          <a:solidFill>
                            <a:sysClr val="windowText" lastClr="000000"/>
                          </a:solidFill>
                        </a:rPr>
                        <a:t>(v)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1.7 </a:t>
                      </a:r>
                      <a:r>
                        <a:rPr lang="en-US" baseline="0" dirty="0" smtClean="0">
                          <a:solidFill>
                            <a:sysClr val="windowText" lastClr="000000"/>
                          </a:solidFill>
                        </a:rPr>
                        <a:t>x </a:t>
                      </a:r>
                      <a:r>
                        <a:rPr lang="en-US" baseline="0" dirty="0" smtClean="0">
                          <a:solidFill>
                            <a:sysClr val="windowText" lastClr="000000"/>
                          </a:solidFill>
                        </a:rPr>
                        <a:t>10</a:t>
                      </a:r>
                      <a:r>
                        <a:rPr lang="en-US" baseline="30000" dirty="0" smtClean="0">
                          <a:solidFill>
                            <a:sysClr val="windowText" lastClr="000000"/>
                          </a:solidFill>
                        </a:rPr>
                        <a:t>10</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6540644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588" y="0"/>
            <a:ext cx="9145588" cy="1317625"/>
          </a:xfrm>
        </p:spPr>
        <p:txBody>
          <a:bodyPr/>
          <a:lstStyle/>
          <a:p>
            <a:pPr eaLnBrk="1" hangingPunct="1"/>
            <a:r>
              <a:rPr lang="en-US" altLang="en-US" sz="5400" smtClean="0"/>
              <a:t>Fine Slicing</a:t>
            </a:r>
          </a:p>
        </p:txBody>
      </p:sp>
      <p:sp>
        <p:nvSpPr>
          <p:cNvPr id="207875"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7876"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7877"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Pflugrath, J. W. (1999)."The finer things in X-ray diffraction data collection", </a:t>
            </a:r>
            <a:r>
              <a:rPr lang="en-US" altLang="en-US" sz="1800" i="1">
                <a:solidFill>
                  <a:srgbClr val="000000"/>
                </a:solidFill>
                <a:cs typeface="Arial" pitchFamily="34" charset="0"/>
              </a:rPr>
              <a:t>Acta Cryst. D</a:t>
            </a:r>
            <a:r>
              <a:rPr lang="en-US" altLang="en-US" sz="1800">
                <a:solidFill>
                  <a:srgbClr val="000000"/>
                </a:solidFill>
                <a:cs typeface="Arial" pitchFamily="34" charset="0"/>
              </a:rPr>
              <a:t> </a:t>
            </a:r>
            <a:r>
              <a:rPr lang="en-US" altLang="en-US" sz="1800" b="1">
                <a:solidFill>
                  <a:srgbClr val="000000"/>
                </a:solidFill>
                <a:cs typeface="Arial" pitchFamily="34" charset="0"/>
              </a:rPr>
              <a:t>55</a:t>
            </a:r>
            <a:r>
              <a:rPr lang="en-US" altLang="en-US" sz="1800">
                <a:solidFill>
                  <a:srgbClr val="000000"/>
                </a:solidFill>
                <a:cs typeface="Arial" pitchFamily="34" charset="0"/>
              </a:rPr>
              <a:t>, 1718-1725. </a:t>
            </a:r>
          </a:p>
        </p:txBody>
      </p:sp>
      <p:sp>
        <p:nvSpPr>
          <p:cNvPr id="207878"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207894"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7895"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7896"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sp>
          <p:nvSpPr>
            <p:cNvPr id="207897"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207892" name="Arc 13"/>
            <p:cNvSpPr>
              <a:spLocks/>
            </p:cNvSpPr>
            <p:nvPr/>
          </p:nvSpPr>
          <p:spPr bwMode="auto">
            <a:xfrm>
              <a:off x="-7009" y="114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7893" name="Arc 14"/>
            <p:cNvSpPr>
              <a:spLocks/>
            </p:cNvSpPr>
            <p:nvPr/>
          </p:nvSpPr>
          <p:spPr bwMode="auto">
            <a:xfrm>
              <a:off x="-6031" y="964"/>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207889" name="Arc 16"/>
            <p:cNvSpPr>
              <a:spLocks/>
            </p:cNvSpPr>
            <p:nvPr/>
          </p:nvSpPr>
          <p:spPr bwMode="auto">
            <a:xfrm>
              <a:off x="-7483" y="120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7890" name="Arc 17"/>
            <p:cNvSpPr>
              <a:spLocks/>
            </p:cNvSpPr>
            <p:nvPr/>
          </p:nvSpPr>
          <p:spPr bwMode="auto">
            <a:xfrm>
              <a:off x="-6497" y="107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7891" name="Arc 18"/>
            <p:cNvSpPr>
              <a:spLocks/>
            </p:cNvSpPr>
            <p:nvPr/>
          </p:nvSpPr>
          <p:spPr bwMode="auto">
            <a:xfrm>
              <a:off x="-5479" y="908"/>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207883" name="Arc 20"/>
            <p:cNvSpPr>
              <a:spLocks/>
            </p:cNvSpPr>
            <p:nvPr/>
          </p:nvSpPr>
          <p:spPr bwMode="auto">
            <a:xfrm>
              <a:off x="-7720" y="1232"/>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7884" name="Arc 21"/>
            <p:cNvSpPr>
              <a:spLocks/>
            </p:cNvSpPr>
            <p:nvPr/>
          </p:nvSpPr>
          <p:spPr bwMode="auto">
            <a:xfrm>
              <a:off x="-7253" y="1169"/>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7885" name="Arc 22"/>
            <p:cNvSpPr>
              <a:spLocks/>
            </p:cNvSpPr>
            <p:nvPr/>
          </p:nvSpPr>
          <p:spPr bwMode="auto">
            <a:xfrm>
              <a:off x="-5270" y="87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7886" name="Arc 23"/>
            <p:cNvSpPr>
              <a:spLocks/>
            </p:cNvSpPr>
            <p:nvPr/>
          </p:nvSpPr>
          <p:spPr bwMode="auto">
            <a:xfrm>
              <a:off x="-5738" y="941"/>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7887" name="Arc 24"/>
            <p:cNvSpPr>
              <a:spLocks/>
            </p:cNvSpPr>
            <p:nvPr/>
          </p:nvSpPr>
          <p:spPr bwMode="auto">
            <a:xfrm>
              <a:off x="-6259" y="102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7888" name="Arc 25"/>
            <p:cNvSpPr>
              <a:spLocks/>
            </p:cNvSpPr>
            <p:nvPr/>
          </p:nvSpPr>
          <p:spPr bwMode="auto">
            <a:xfrm>
              <a:off x="-6773" y="109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grpSp>
    </p:spTree>
    <p:extLst>
      <p:ext uri="{BB962C8B-B14F-4D97-AF65-F5344CB8AC3E}">
        <p14:creationId xmlns:p14="http://schemas.microsoft.com/office/powerpoint/2010/main" val="36089806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208899"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a:solidFill>
                  <a:srgbClr val="000000"/>
                </a:solidFill>
                <a:cs typeface="Arial" pitchFamily="34" charset="0"/>
              </a:rPr>
              <a:t>Dependence on signal</a:t>
            </a:r>
          </a:p>
        </p:txBody>
      </p:sp>
      <p:sp>
        <p:nvSpPr>
          <p:cNvPr id="208900"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400">
                <a:solidFill>
                  <a:srgbClr val="000000"/>
                </a:solidFill>
                <a:cs typeface="Arial" pitchFamily="34" charset="0"/>
              </a:rPr>
              <a:t>Time</a:t>
            </a:r>
          </a:p>
        </p:txBody>
      </p:sp>
      <p:sp>
        <p:nvSpPr>
          <p:cNvPr id="208901"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     none         sqrt      proportional</a:t>
            </a:r>
          </a:p>
        </p:txBody>
      </p:sp>
      <p:sp>
        <p:nvSpPr>
          <p:cNvPr id="208902"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none</a:t>
            </a: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r>
              <a:rPr lang="en-US" altLang="en-US" sz="2800">
                <a:solidFill>
                  <a:srgbClr val="000000"/>
                </a:solidFill>
                <a:cs typeface="Arial" pitchFamily="34" charset="0"/>
              </a:rPr>
              <a:t>1/sqrt</a:t>
            </a:r>
          </a:p>
          <a:p>
            <a:pPr eaLnBrk="1" hangingPunct="1">
              <a:spcBef>
                <a:spcPct val="0"/>
              </a:spcBef>
              <a:buFontTx/>
              <a:buNone/>
            </a:pPr>
            <a:r>
              <a:rPr lang="en-US" altLang="en-US" sz="2800">
                <a:solidFill>
                  <a:srgbClr val="000000"/>
                </a:solidFill>
                <a:cs typeface="Arial" pitchFamily="34" charset="0"/>
              </a:rPr>
              <a:t>1/prop</a:t>
            </a:r>
            <a:r>
              <a:rPr lang="en-US" altLang="en-US" sz="4000">
                <a:solidFill>
                  <a:srgbClr val="000000"/>
                </a:solidFill>
                <a:cs typeface="Arial" pitchFamily="34" charset="0"/>
              </a:rPr>
              <a:t>.</a:t>
            </a:r>
          </a:p>
        </p:txBody>
      </p:sp>
      <p:sp>
        <p:nvSpPr>
          <p:cNvPr id="208903"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FF0000"/>
                </a:solidFill>
                <a:cs typeface="Arial" pitchFamily="34" charset="0"/>
              </a:rPr>
              <a:t>CCD</a:t>
            </a:r>
          </a:p>
          <a:p>
            <a:pPr algn="ctr" eaLnBrk="1" hangingPunct="1">
              <a:spcBef>
                <a:spcPct val="0"/>
              </a:spcBef>
              <a:buFontTx/>
              <a:buNone/>
            </a:pPr>
            <a:r>
              <a:rPr lang="en-US" altLang="en-US" sz="2400">
                <a:solidFill>
                  <a:srgbClr val="FF0000"/>
                </a:solidFill>
                <a:cs typeface="Arial" pitchFamily="34" charset="0"/>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8908"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FF0000"/>
                </a:solidFill>
                <a:cs typeface="Arial" pitchFamily="34" charset="0"/>
              </a:rPr>
              <a:t>Photon</a:t>
            </a:r>
          </a:p>
          <a:p>
            <a:pPr algn="ctr" eaLnBrk="1" hangingPunct="1">
              <a:spcBef>
                <a:spcPct val="0"/>
              </a:spcBef>
              <a:buFontTx/>
              <a:buNone/>
            </a:pPr>
            <a:r>
              <a:rPr lang="en-US" altLang="en-US" sz="2400">
                <a:solidFill>
                  <a:srgbClr val="FF0000"/>
                </a:solidFill>
                <a:cs typeface="Arial" pitchFamily="34" charset="0"/>
              </a:rPr>
              <a:t>counting</a:t>
            </a:r>
          </a:p>
        </p:txBody>
      </p:sp>
      <p:sp>
        <p:nvSpPr>
          <p:cNvPr id="208909"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Beam flicker</a:t>
            </a:r>
          </a:p>
        </p:txBody>
      </p:sp>
      <p:sp>
        <p:nvSpPr>
          <p:cNvPr id="208910"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Shutter jitter</a:t>
            </a:r>
          </a:p>
          <a:p>
            <a:pPr algn="ctr" eaLnBrk="1" hangingPunct="1">
              <a:spcBef>
                <a:spcPct val="0"/>
              </a:spcBef>
              <a:buFontTx/>
              <a:buNone/>
            </a:pPr>
            <a:r>
              <a:rPr lang="en-US" altLang="en-US" sz="2400">
                <a:solidFill>
                  <a:srgbClr val="000000"/>
                </a:solidFill>
                <a:cs typeface="Arial" pitchFamily="34" charset="0"/>
              </a:rPr>
              <a:t>Sample vibration</a:t>
            </a:r>
          </a:p>
        </p:txBody>
      </p:sp>
      <p:sp>
        <p:nvSpPr>
          <p:cNvPr id="208911"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ts val="200"/>
              </a:spcBef>
              <a:buFontTx/>
              <a:buNone/>
            </a:pPr>
            <a:r>
              <a:rPr lang="en-US" altLang="en-US" sz="2400">
                <a:solidFill>
                  <a:srgbClr val="000000"/>
                </a:solidFill>
                <a:cs typeface="Arial" pitchFamily="34" charset="0"/>
              </a:rPr>
              <a:t>Detector calibration</a:t>
            </a:r>
          </a:p>
          <a:p>
            <a:pPr algn="ctr" eaLnBrk="1" hangingPunct="1">
              <a:spcBef>
                <a:spcPts val="200"/>
              </a:spcBef>
              <a:buFontTx/>
              <a:buNone/>
            </a:pPr>
            <a:r>
              <a:rPr lang="en-US" altLang="en-US" sz="2400">
                <a:solidFill>
                  <a:srgbClr val="000000"/>
                </a:solidFill>
                <a:cs typeface="Arial" pitchFamily="34" charset="0"/>
              </a:rPr>
              <a:t>attenuation</a:t>
            </a:r>
          </a:p>
          <a:p>
            <a:pPr algn="ctr" eaLnBrk="1" hangingPunct="1">
              <a:spcBef>
                <a:spcPts val="200"/>
              </a:spcBef>
              <a:buFontTx/>
              <a:buNone/>
            </a:pPr>
            <a:r>
              <a:rPr lang="en-US" altLang="en-US" sz="2400">
                <a:solidFill>
                  <a:srgbClr val="000000"/>
                </a:solidFill>
                <a:cs typeface="Arial" pitchFamily="34" charset="0"/>
              </a:rPr>
              <a:t>partiality</a:t>
            </a:r>
          </a:p>
          <a:p>
            <a:pPr algn="ctr" eaLnBrk="1" hangingPunct="1">
              <a:spcBef>
                <a:spcPts val="200"/>
              </a:spcBef>
              <a:buFontTx/>
              <a:buNone/>
            </a:pPr>
            <a:r>
              <a:rPr lang="en-US" altLang="en-US" sz="2400">
                <a:solidFill>
                  <a:srgbClr val="000000"/>
                </a:solidFill>
                <a:cs typeface="Arial" pitchFamily="34" charset="0"/>
              </a:rPr>
              <a:t>Non-isomorphism</a:t>
            </a:r>
          </a:p>
          <a:p>
            <a:pPr algn="ctr" eaLnBrk="1" hangingPunct="1">
              <a:spcBef>
                <a:spcPts val="200"/>
              </a:spcBef>
              <a:buFontTx/>
              <a:buNone/>
            </a:pPr>
            <a:r>
              <a:rPr lang="en-US" altLang="en-US" sz="2400">
                <a:solidFill>
                  <a:srgbClr val="000000"/>
                </a:solidFill>
                <a:cs typeface="Arial" pitchFamily="34" charset="0"/>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5052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smtClean="0"/>
              <a:t>Optimal exposure time</a:t>
            </a:r>
            <a:r>
              <a:rPr lang="en-US" altLang="en-US" sz="4000" smtClean="0"/>
              <a:t/>
            </a:r>
            <a:br>
              <a:rPr lang="en-US" altLang="en-US" sz="4000" smtClean="0"/>
            </a:br>
            <a:r>
              <a:rPr lang="en-US" altLang="en-US" sz="2800" smtClean="0"/>
              <a:t>(faint spots)</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163844"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Optimal exposure time for data set (s)</a:t>
            </a:r>
          </a:p>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exposure time of reference image (s)</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background level near weak spots on </a:t>
            </a:r>
          </a:p>
          <a:p>
            <a:pPr eaLnBrk="1" hangingPunct="1">
              <a:spcBef>
                <a:spcPct val="0"/>
              </a:spcBef>
              <a:buFontTx/>
              <a:buNone/>
            </a:pPr>
            <a:r>
              <a:rPr lang="en-US" altLang="en-US" sz="1800">
                <a:solidFill>
                  <a:srgbClr val="000000"/>
                </a:solidFill>
                <a:latin typeface="Times New Roman" pitchFamily="18" charset="0"/>
                <a:cs typeface="Arial" pitchFamily="34" charset="0"/>
              </a:rPr>
              <a:t>	reference image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baseline="-25000">
                <a:solidFill>
                  <a:srgbClr val="000000"/>
                </a:solidFill>
                <a:latin typeface="Times New Roman" pitchFamily="18" charset="0"/>
                <a:cs typeface="Arial" pitchFamily="34" charset="0"/>
              </a:rPr>
              <a:t>0</a:t>
            </a:r>
            <a:r>
              <a:rPr lang="en-US" altLang="en-US" sz="1800">
                <a:solidFill>
                  <a:srgbClr val="000000"/>
                </a:solidFill>
                <a:latin typeface="Times New Roman" pitchFamily="18" charset="0"/>
                <a:cs typeface="Arial" pitchFamily="34" charset="0"/>
              </a:rPr>
              <a:t>	ADC offset of detector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	optimal background level (via </a:t>
            </a: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a:t>
            </a:r>
            <a:endParaRPr lang="en-US" altLang="en-US" sz="1800" i="1" baseline="-25000">
              <a:solidFill>
                <a:srgbClr val="000000"/>
              </a:solidFill>
              <a:latin typeface="Times New Roman" pitchFamily="18" charset="0"/>
              <a:cs typeface="Arial" pitchFamily="34" charset="0"/>
            </a:endParaRPr>
          </a:p>
          <a:p>
            <a:pPr eaLnBrk="1" hangingPunct="1">
              <a:spcBef>
                <a:spcPct val="0"/>
              </a:spcBef>
              <a:buFontTx/>
              <a:buNone/>
            </a:pPr>
            <a:r>
              <a:rPr lang="el-GR" altLang="en-US" sz="1800">
                <a:solidFill>
                  <a:srgbClr val="000000"/>
                </a:solidFill>
                <a:latin typeface="Times New Roman" pitchFamily="18" charset="0"/>
                <a:cs typeface="Times New Roman" pitchFamily="18" charset="0"/>
              </a:rPr>
              <a:t>σ</a:t>
            </a:r>
            <a:r>
              <a:rPr lang="en-US" altLang="en-US" sz="1800" baseline="-25000">
                <a:solidFill>
                  <a:srgbClr val="000000"/>
                </a:solidFill>
                <a:latin typeface="Times New Roman" pitchFamily="18" charset="0"/>
                <a:cs typeface="Arial" pitchFamily="34" charset="0"/>
              </a:rPr>
              <a:t>0</a:t>
            </a:r>
            <a:r>
              <a:rPr lang="en-US" altLang="en-US" sz="1800" i="1" baseline="-25000">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rms read-out noise (ADU)</a:t>
            </a:r>
          </a:p>
          <a:p>
            <a:pPr eaLnBrk="1" hangingPunct="1">
              <a:spcBef>
                <a:spcPct val="0"/>
              </a:spcBef>
              <a:buFontTx/>
              <a:buNone/>
            </a:pPr>
            <a:r>
              <a:rPr lang="en-US" altLang="en-US" sz="1800" i="1">
                <a:solidFill>
                  <a:srgbClr val="000000"/>
                </a:solidFill>
                <a:latin typeface="Times New Roman" pitchFamily="18" charset="0"/>
                <a:cs typeface="Arial" pitchFamily="34" charset="0"/>
              </a:rPr>
              <a:t>gain</a:t>
            </a:r>
            <a:r>
              <a:rPr lang="en-US" altLang="en-US" sz="1800">
                <a:solidFill>
                  <a:srgbClr val="000000"/>
                </a:solidFill>
                <a:latin typeface="Times New Roman" pitchFamily="18" charset="0"/>
                <a:cs typeface="Arial" pitchFamily="34" charset="0"/>
              </a:rPr>
              <a:t>	ADU/photon</a:t>
            </a:r>
          </a:p>
          <a:p>
            <a:pPr eaLnBrk="1" hangingPunct="1">
              <a:spcBef>
                <a:spcPct val="0"/>
              </a:spcBef>
              <a:buFontTx/>
              <a:buNone/>
            </a:pPr>
            <a:r>
              <a:rPr lang="en-US" altLang="en-US" sz="1800" i="1">
                <a:solidFill>
                  <a:srgbClr val="000000"/>
                </a:solidFill>
                <a:latin typeface="Times New Roman" pitchFamily="18" charset="0"/>
                <a:cs typeface="Arial" pitchFamily="34" charset="0"/>
              </a:rPr>
              <a:t>m</a:t>
            </a:r>
            <a:r>
              <a:rPr lang="en-US" altLang="en-US" sz="1800">
                <a:solidFill>
                  <a:srgbClr val="000000"/>
                </a:solidFill>
                <a:latin typeface="Times New Roman" pitchFamily="18" charset="0"/>
                <a:cs typeface="Arial" pitchFamily="34"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209928"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654217" name="Text Box 9"/>
            <p:cNvSpPr txBox="1">
              <a:spLocks noChangeArrowheads="1"/>
            </p:cNvSpPr>
            <p:nvPr/>
          </p:nvSpPr>
          <p:spPr bwMode="auto">
            <a:xfrm>
              <a:off x="3911" y="3097"/>
              <a:ext cx="172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adjust exposure</a:t>
              </a:r>
            </a:p>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so this is ~</a:t>
              </a: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15</a:t>
              </a:r>
              <a:endParaRPr lang="en-US" sz="2400" b="1" dirty="0">
                <a:solidFill>
                  <a:srgbClr val="FF0000"/>
                </a:solidFill>
                <a:effectLst>
                  <a:outerShdw blurRad="38100" dist="38100" dir="2700000" algn="tl">
                    <a:srgbClr val="C0C0C0"/>
                  </a:outerShdw>
                </a:effectLst>
                <a:latin typeface="Comic Sans MS" pitchFamily="66" charset="0"/>
                <a:cs typeface="Arial" pitchFamily="34" charset="0"/>
              </a:endParaRPr>
            </a:p>
          </p:txBody>
        </p:sp>
        <p:sp>
          <p:nvSpPr>
            <p:cNvPr id="209930"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Tree>
    <p:extLst>
      <p:ext uri="{BB962C8B-B14F-4D97-AF65-F5344CB8AC3E}">
        <p14:creationId xmlns:p14="http://schemas.microsoft.com/office/powerpoint/2010/main" val="3275220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10947" name="Text Box 3"/>
          <p:cNvSpPr txBox="1">
            <a:spLocks noChangeArrowheads="1"/>
          </p:cNvSpPr>
          <p:nvPr/>
        </p:nvSpPr>
        <p:spPr bwMode="auto">
          <a:xfrm>
            <a:off x="533400" y="177165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Back off!</a:t>
            </a:r>
          </a:p>
          <a:p>
            <a:pPr lvl="1" eaLnBrk="1" hangingPunct="1">
              <a:lnSpc>
                <a:spcPct val="130000"/>
              </a:lnSpc>
              <a:spcBef>
                <a:spcPct val="0"/>
              </a:spcBef>
              <a:buFontTx/>
              <a:buAutoNum type="arabicPeriod"/>
            </a:pPr>
            <a:r>
              <a:rPr lang="en-US" altLang="en-US" sz="3600">
                <a:solidFill>
                  <a:srgbClr val="FF0000"/>
                </a:solidFill>
                <a:cs typeface="Arial" pitchFamily="34" charset="0"/>
              </a:rPr>
              <a:t>   The crystal must rotate</a:t>
            </a:r>
            <a:endParaRPr lang="en-US" altLang="en-US" sz="3600">
              <a:solidFill>
                <a:srgbClr val="000000"/>
              </a:solidFill>
              <a:cs typeface="Arial" pitchFamily="34" charset="0"/>
            </a:endParaRPr>
          </a:p>
        </p:txBody>
      </p:sp>
    </p:spTree>
    <p:extLst>
      <p:ext uri="{BB962C8B-B14F-4D97-AF65-F5344CB8AC3E}">
        <p14:creationId xmlns:p14="http://schemas.microsoft.com/office/powerpoint/2010/main" val="270148766"/>
      </p:ext>
    </p:extLst>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1" name="Title 1"/>
          <p:cNvSpPr>
            <a:spLocks noGrp="1"/>
          </p:cNvSpPr>
          <p:nvPr>
            <p:ph type="title"/>
          </p:nvPr>
        </p:nvSpPr>
        <p:spPr/>
        <p:txBody>
          <a:bodyPr/>
          <a:lstStyle/>
          <a:p>
            <a:pPr algn="l" eaLnBrk="1" hangingPunct="1"/>
            <a:r>
              <a:rPr lang="en-US" altLang="en-US" smtClean="0"/>
              <a:t>Get thee to a</a:t>
            </a:r>
            <a:br>
              <a:rPr lang="en-US" altLang="en-US" smtClean="0"/>
            </a:br>
            <a:r>
              <a:rPr lang="en-US" altLang="en-US" smtClean="0"/>
              <a:t> microbeam?</a:t>
            </a:r>
          </a:p>
        </p:txBody>
      </p:sp>
      <p:sp>
        <p:nvSpPr>
          <p:cNvPr id="211972"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cs typeface="Arial" pitchFamily="34" charset="0"/>
              </a:rPr>
              <a:t>Evans </a:t>
            </a:r>
            <a:r>
              <a:rPr lang="en-US" altLang="en-US" sz="1600" i="1">
                <a:solidFill>
                  <a:srgbClr val="000000"/>
                </a:solidFill>
                <a:cs typeface="Arial" pitchFamily="34" charset="0"/>
              </a:rPr>
              <a:t>et al. </a:t>
            </a:r>
            <a:r>
              <a:rPr lang="en-US" altLang="en-US" sz="1600">
                <a:solidFill>
                  <a:srgbClr val="000000"/>
                </a:solidFill>
                <a:cs typeface="Arial" pitchFamily="34" charset="0"/>
              </a:rPr>
              <a:t>(2011)."Macromolecular microcrystallography", </a:t>
            </a:r>
            <a:r>
              <a:rPr lang="en-US" altLang="en-US" sz="1600" i="1">
                <a:solidFill>
                  <a:srgbClr val="000000"/>
                </a:solidFill>
                <a:cs typeface="Arial" pitchFamily="34" charset="0"/>
              </a:rPr>
              <a:t>Crystallography Reviews</a:t>
            </a:r>
            <a:r>
              <a:rPr lang="en-US" altLang="en-US" sz="1600">
                <a:solidFill>
                  <a:srgbClr val="000000"/>
                </a:solidFill>
                <a:cs typeface="Arial" pitchFamily="34" charset="0"/>
              </a:rPr>
              <a:t> </a:t>
            </a:r>
            <a:r>
              <a:rPr lang="en-US" altLang="en-US" sz="1600" b="1">
                <a:solidFill>
                  <a:srgbClr val="000000"/>
                </a:solidFill>
                <a:cs typeface="Arial" pitchFamily="34" charset="0"/>
              </a:rPr>
              <a:t>17</a:t>
            </a:r>
            <a:r>
              <a:rPr lang="en-US" altLang="en-US" sz="1600">
                <a:solidFill>
                  <a:srgbClr val="000000"/>
                </a:solidFill>
                <a:cs typeface="Arial" pitchFamily="34" charset="0"/>
              </a:rPr>
              <a:t>, 105-142. </a:t>
            </a:r>
          </a:p>
        </p:txBody>
      </p:sp>
      <p:sp>
        <p:nvSpPr>
          <p:cNvPr id="5" name="Rectangle 4"/>
          <p:cNvSpPr/>
          <p:nvPr/>
        </p:nvSpPr>
        <p:spPr>
          <a:xfrm>
            <a:off x="3560763" y="1620838"/>
            <a:ext cx="207962" cy="3962400"/>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4F4F"/>
              </a:solidFill>
            </a:endParaRPr>
          </a:p>
        </p:txBody>
      </p:sp>
    </p:spTree>
    <p:extLst>
      <p:ext uri="{BB962C8B-B14F-4D97-AF65-F5344CB8AC3E}">
        <p14:creationId xmlns:p14="http://schemas.microsoft.com/office/powerpoint/2010/main" val="4205325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356027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rgbClr val="000000"/>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Crick, F. H. C. &amp; Magdoff, B. S. (1956) </a:t>
            </a:r>
            <a:r>
              <a:rPr lang="en-US" altLang="en-US" sz="1800" i="1">
                <a:solidFill>
                  <a:srgbClr val="000000"/>
                </a:solidFill>
              </a:rPr>
              <a:t>Acta Crystallogr.</a:t>
            </a:r>
            <a:r>
              <a:rPr lang="en-US" altLang="en-US" sz="1800">
                <a:solidFill>
                  <a:srgbClr val="000000"/>
                </a:solidFill>
              </a:rPr>
              <a:t> </a:t>
            </a:r>
            <a:r>
              <a:rPr lang="en-US" altLang="en-US" sz="1800" b="1">
                <a:solidFill>
                  <a:srgbClr val="000000"/>
                </a:solidFill>
              </a:rPr>
              <a:t>9</a:t>
            </a:r>
            <a:r>
              <a:rPr lang="en-US" altLang="en-US" sz="1800">
                <a:solidFill>
                  <a:srgbClr val="000000"/>
                </a:solidFill>
              </a:rPr>
              <a:t>, 901-908.</a:t>
            </a:r>
          </a:p>
          <a:p>
            <a:pPr eaLnBrk="1" hangingPunct="1">
              <a:spcBef>
                <a:spcPct val="0"/>
              </a:spcBef>
              <a:buFontTx/>
              <a:buNone/>
            </a:pPr>
            <a:r>
              <a:rPr lang="en-US" altLang="en-US" sz="1800">
                <a:solidFill>
                  <a:srgbClr val="000000"/>
                </a:solidFill>
              </a:rPr>
              <a:t>Hendrickson, W. A. &amp; Teeter, M. M. (1981) </a:t>
            </a:r>
            <a:r>
              <a:rPr lang="en-US" altLang="en-US" sz="1800" i="1">
                <a:solidFill>
                  <a:srgbClr val="000000"/>
                </a:solidFill>
              </a:rPr>
              <a:t>Nature</a:t>
            </a:r>
            <a:r>
              <a:rPr lang="en-US" altLang="en-US" sz="1800">
                <a:solidFill>
                  <a:srgbClr val="000000"/>
                </a:solidFill>
              </a:rPr>
              <a:t> </a:t>
            </a:r>
            <a:r>
              <a:rPr lang="en-US" altLang="en-US" sz="1800" b="1">
                <a:solidFill>
                  <a:srgbClr val="000000"/>
                </a:solidFill>
              </a:rPr>
              <a:t>290</a:t>
            </a:r>
            <a:r>
              <a:rPr lang="en-US" altLang="en-US" sz="1800">
                <a:solidFill>
                  <a:srgbClr val="000000"/>
                </a:solidFill>
              </a:rPr>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000000"/>
                </a:solidFill>
              </a:rPr>
              <a:t>≈</a:t>
            </a:r>
            <a:r>
              <a:rPr lang="en-US" altLang="en-US" sz="3600">
                <a:solidFill>
                  <a:srgbClr val="000000"/>
                </a:solidFill>
              </a:rPr>
              <a:t> </a:t>
            </a:r>
            <a:r>
              <a:rPr lang="en-US" altLang="en-US" sz="6000">
                <a:solidFill>
                  <a:srgbClr val="000000"/>
                </a:solidFill>
              </a:rPr>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solidFill>
                    <a:srgbClr val="000000"/>
                  </a:solidFill>
                </a:rPr>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solidFill>
                  <a:srgbClr val="000000"/>
                </a:solidFill>
              </a:rPr>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solidFill>
                  <a:srgbClr val="000000"/>
                </a:solidFill>
              </a:rPr>
              <a:t> = 0.5%</a:t>
            </a:r>
            <a:endParaRPr lang="el-GR" altLang="en-US">
              <a:solidFill>
                <a:srgbClr val="000000"/>
              </a:solidFill>
            </a:endParaRPr>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Wang, Dauter &amp; Dauter (2006) </a:t>
            </a:r>
            <a:r>
              <a:rPr lang="en-US" altLang="en-US" sz="1800" i="1">
                <a:solidFill>
                  <a:srgbClr val="000000"/>
                </a:solidFill>
              </a:rPr>
              <a:t>Acta Cryst. D</a:t>
            </a:r>
            <a:r>
              <a:rPr lang="en-US" altLang="en-US" sz="1800">
                <a:solidFill>
                  <a:srgbClr val="000000"/>
                </a:solidFill>
              </a:rPr>
              <a:t> </a:t>
            </a:r>
            <a:r>
              <a:rPr lang="en-US" altLang="en-US" sz="1800" b="1">
                <a:solidFill>
                  <a:srgbClr val="000000"/>
                </a:solidFill>
              </a:rPr>
              <a:t>62</a:t>
            </a:r>
            <a:r>
              <a:rPr lang="en-US" altLang="en-US" sz="1800">
                <a:solidFill>
                  <a:srgbClr val="000000"/>
                </a:solidFill>
              </a:rPr>
              <a:t>, 1475-1483.</a:t>
            </a:r>
          </a:p>
        </p:txBody>
      </p:sp>
    </p:spTree>
    <p:extLst>
      <p:ext uri="{BB962C8B-B14F-4D97-AF65-F5344CB8AC3E}">
        <p14:creationId xmlns:p14="http://schemas.microsoft.com/office/powerpoint/2010/main" val="3857292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rPr>
              <a:t>—</a:t>
            </a:r>
            <a:r>
              <a:rPr lang="en-US" altLang="en-US" sz="18900">
                <a:solidFill>
                  <a:srgbClr val="000000"/>
                </a:solidFill>
              </a:rPr>
              <a:t>)</a:t>
            </a:r>
            <a:r>
              <a:rPr lang="en-US" altLang="en-US" sz="9600" baseline="100000">
                <a:solidFill>
                  <a:srgbClr val="000000"/>
                </a:solidFill>
              </a:rPr>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353264190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8135681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p:spPr>
        <p:txBody>
          <a:bodyPr/>
          <a:lstStyle/>
          <a:p>
            <a:r>
              <a:rPr lang="en-US" sz="4800" dirty="0" smtClean="0">
                <a:latin typeface="Arial" panose="020B0604020202020204" pitchFamily="34" charset="0"/>
                <a:cs typeface="Arial" panose="020B0604020202020204" pitchFamily="34" charset="0"/>
              </a:rPr>
              <a:t>Can you count to 1,000,000 ?</a:t>
            </a:r>
            <a:endParaRPr lang="en-US" sz="4800" dirty="0">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6317071" y="1673160"/>
            <a:ext cx="1814286" cy="68942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kern="0" dirty="0" smtClean="0">
                <a:solidFill>
                  <a:prstClr val="black"/>
                </a:solidFill>
                <a:latin typeface="Arial" panose="020B0604020202020204" pitchFamily="34" charset="0"/>
                <a:cs typeface="Arial" panose="020B0604020202020204" pitchFamily="34" charset="0"/>
              </a:rPr>
              <a:t>= 0.1%</a:t>
            </a:r>
            <a:endParaRPr lang="en-US" sz="3600" kern="0" dirty="0">
              <a:solidFill>
                <a:prstClr val="black"/>
              </a:solidFill>
              <a:latin typeface="Arial" panose="020B0604020202020204" pitchFamily="34" charset="0"/>
              <a:cs typeface="Arial" panose="020B0604020202020204" pitchFamily="34" charset="0"/>
            </a:endParaRPr>
          </a:p>
        </p:txBody>
      </p:sp>
      <p:grpSp>
        <p:nvGrpSpPr>
          <p:cNvPr id="5" name="Group 4"/>
          <p:cNvGrpSpPr/>
          <p:nvPr/>
        </p:nvGrpSpPr>
        <p:grpSpPr>
          <a:xfrm>
            <a:off x="3023039" y="1345978"/>
            <a:ext cx="3418120" cy="1200329"/>
            <a:chOff x="1567555" y="1175894"/>
            <a:chExt cx="3418120" cy="1200329"/>
          </a:xfrm>
          <a:noFill/>
        </p:grpSpPr>
        <p:sp>
          <p:nvSpPr>
            <p:cNvPr id="6" name="Rectangle 5"/>
            <p:cNvSpPr/>
            <p:nvPr/>
          </p:nvSpPr>
          <p:spPr>
            <a:xfrm>
              <a:off x="1567555" y="1175894"/>
              <a:ext cx="3418120" cy="1200329"/>
            </a:xfrm>
            <a:prstGeom prst="rect">
              <a:avLst/>
            </a:prstGeom>
            <a:grpFill/>
          </p:spPr>
          <p:txBody>
            <a:bodyPr wrap="square">
              <a:spAutoFit/>
            </a:bodyPr>
            <a:lstStyle/>
            <a:p>
              <a:pPr algn="ctr" fontAlgn="auto">
                <a:spcBef>
                  <a:spcPts val="0"/>
                </a:spcBef>
                <a:spcAft>
                  <a:spcPts val="0"/>
                </a:spcAft>
              </a:pPr>
              <a:r>
                <a:rPr lang="en-US" sz="3600" dirty="0" err="1">
                  <a:solidFill>
                    <a:prstClr val="black"/>
                  </a:solidFill>
                  <a:latin typeface="Arial" panose="020B0604020202020204" pitchFamily="34" charset="0"/>
                  <a:cs typeface="Arial" panose="020B0604020202020204" pitchFamily="34" charset="0"/>
                </a:rPr>
                <a:t>sqrt</a:t>
              </a:r>
              <a:r>
                <a:rPr lang="en-US" sz="3600" dirty="0">
                  <a:solidFill>
                    <a:prstClr val="black"/>
                  </a:solidFill>
                  <a:latin typeface="Arial" panose="020B0604020202020204" pitchFamily="34" charset="0"/>
                  <a:cs typeface="Arial" panose="020B0604020202020204" pitchFamily="34" charset="0"/>
                </a:rPr>
                <a:t>(1,000,000)</a:t>
              </a:r>
            </a:p>
            <a:p>
              <a:pPr algn="ctr" fontAlgn="auto">
                <a:spcBef>
                  <a:spcPts val="0"/>
                </a:spcBef>
                <a:spcAft>
                  <a:spcPts val="0"/>
                </a:spcAft>
              </a:pPr>
              <a:r>
                <a:rPr lang="en-US" sz="3600" dirty="0">
                  <a:solidFill>
                    <a:prstClr val="black"/>
                  </a:solidFill>
                  <a:latin typeface="Arial" panose="020B0604020202020204" pitchFamily="34" charset="0"/>
                  <a:cs typeface="Arial" panose="020B0604020202020204" pitchFamily="34" charset="0"/>
                </a:rPr>
                <a:t>1,000,000</a:t>
              </a:r>
            </a:p>
          </p:txBody>
        </p:sp>
        <p:cxnSp>
          <p:nvCxnSpPr>
            <p:cNvPr id="7" name="Straight Connector 6"/>
            <p:cNvCxnSpPr/>
            <p:nvPr/>
          </p:nvCxnSpPr>
          <p:spPr>
            <a:xfrm>
              <a:off x="1790950" y="1814197"/>
              <a:ext cx="29826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6970" y="5060022"/>
            <a:ext cx="3599535" cy="1077218"/>
            <a:chOff x="3178641" y="5428580"/>
            <a:chExt cx="3599535" cy="1077218"/>
          </a:xfrm>
          <a:noFill/>
        </p:grpSpPr>
        <p:sp>
          <p:nvSpPr>
            <p:cNvPr id="18" name="Content Placeholder 2"/>
            <p:cNvSpPr txBox="1">
              <a:spLocks/>
            </p:cNvSpPr>
            <p:nvPr/>
          </p:nvSpPr>
          <p:spPr bwMode="auto">
            <a:xfrm>
              <a:off x="4963890" y="5687785"/>
              <a:ext cx="1814286" cy="6894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solidFill>
                    <a:prstClr val="black"/>
                  </a:solidFill>
                  <a:latin typeface="Arial" panose="020B0604020202020204" pitchFamily="34" charset="0"/>
                  <a:cs typeface="Arial" panose="020B0604020202020204" pitchFamily="34" charset="0"/>
                </a:rPr>
                <a:t>= 3%</a:t>
              </a:r>
              <a:endParaRPr lang="en-US" kern="0"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3178641" y="5428580"/>
              <a:ext cx="2293244" cy="1077218"/>
              <a:chOff x="1567555" y="1175894"/>
              <a:chExt cx="2394845" cy="1077218"/>
            </a:xfrm>
            <a:grpFill/>
          </p:grpSpPr>
          <p:sp>
            <p:nvSpPr>
              <p:cNvPr id="20" name="Rectangle 19"/>
              <p:cNvSpPr/>
              <p:nvPr/>
            </p:nvSpPr>
            <p:spPr>
              <a:xfrm>
                <a:off x="1567555" y="1175894"/>
                <a:ext cx="2394845" cy="1077218"/>
              </a:xfrm>
              <a:prstGeom prst="rect">
                <a:avLst/>
              </a:prstGeom>
              <a:grpFill/>
            </p:spPr>
            <p:txBody>
              <a:bodyPr wrap="square">
                <a:spAutoFit/>
              </a:bodyPr>
              <a:lstStyle/>
              <a:p>
                <a:pPr algn="ctr" fontAlgn="auto">
                  <a:spcBef>
                    <a:spcPts val="0"/>
                  </a:spcBef>
                  <a:spcAft>
                    <a:spcPts val="0"/>
                  </a:spcAft>
                </a:pPr>
                <a:r>
                  <a:rPr lang="en-US" sz="3200" dirty="0" err="1">
                    <a:solidFill>
                      <a:prstClr val="black"/>
                    </a:solidFill>
                    <a:latin typeface="Arial" panose="020B0604020202020204" pitchFamily="34" charset="0"/>
                    <a:cs typeface="Arial" panose="020B0604020202020204" pitchFamily="34" charset="0"/>
                  </a:rPr>
                  <a:t>sqrt</a:t>
                </a:r>
                <a:r>
                  <a:rPr lang="en-US" sz="3200" dirty="0">
                    <a:solidFill>
                      <a:prstClr val="black"/>
                    </a:solidFill>
                    <a:latin typeface="Arial" panose="020B0604020202020204" pitchFamily="34" charset="0"/>
                    <a:cs typeface="Arial" panose="020B0604020202020204" pitchFamily="34" charset="0"/>
                  </a:rPr>
                  <a:t>(1,000)</a:t>
                </a:r>
                <a:endParaRPr lang="en-US" sz="3200" dirty="0">
                  <a:solidFill>
                    <a:prstClr val="black"/>
                  </a:solidFill>
                  <a:latin typeface="Arial" panose="020B0604020202020204" pitchFamily="34" charset="0"/>
                  <a:cs typeface="Arial" panose="020B0604020202020204" pitchFamily="34" charset="0"/>
                </a:endParaRPr>
              </a:p>
              <a:p>
                <a:pPr algn="ctr" fontAlgn="auto">
                  <a:spcBef>
                    <a:spcPts val="0"/>
                  </a:spcBef>
                  <a:spcAft>
                    <a:spcPts val="0"/>
                  </a:spcAft>
                </a:pPr>
                <a:r>
                  <a:rPr lang="en-US" sz="3200" dirty="0">
                    <a:solidFill>
                      <a:prstClr val="black"/>
                    </a:solidFill>
                    <a:latin typeface="Arial" panose="020B0604020202020204" pitchFamily="34" charset="0"/>
                    <a:cs typeface="Arial" panose="020B0604020202020204" pitchFamily="34" charset="0"/>
                  </a:rPr>
                  <a:t>1,000</a:t>
                </a:r>
                <a:endParaRPr lang="en-US" sz="3200" dirty="0">
                  <a:solidFill>
                    <a:prstClr val="black"/>
                  </a:solidFill>
                  <a:latin typeface="Arial" panose="020B0604020202020204" pitchFamily="34" charset="0"/>
                  <a:cs typeface="Arial" panose="020B0604020202020204" pitchFamily="34" charset="0"/>
                </a:endParaRPr>
              </a:p>
            </p:txBody>
          </p:sp>
          <p:cxnSp>
            <p:nvCxnSpPr>
              <p:cNvPr id="21" name="Straight Connector 20"/>
              <p:cNvCxnSpPr/>
              <p:nvPr/>
            </p:nvCxnSpPr>
            <p:spPr>
              <a:xfrm>
                <a:off x="1703958" y="1743531"/>
                <a:ext cx="2078449"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911555" y="5156019"/>
            <a:ext cx="4992602" cy="1291435"/>
            <a:chOff x="3986505" y="5319227"/>
            <a:chExt cx="4992602" cy="1291435"/>
          </a:xfrm>
        </p:grpSpPr>
        <p:sp>
          <p:nvSpPr>
            <p:cNvPr id="40" name="Rounded Rectangle 39"/>
            <p:cNvSpPr/>
            <p:nvPr/>
          </p:nvSpPr>
          <p:spPr>
            <a:xfrm>
              <a:off x="3986505" y="5319227"/>
              <a:ext cx="4992602" cy="12914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073798" y="5680381"/>
              <a:ext cx="4905309" cy="584775"/>
            </a:xfrm>
            <a:prstGeom prst="rect">
              <a:avLst/>
            </a:prstGeom>
            <a:noFill/>
          </p:spPr>
          <p:txBody>
            <a:bodyPr wrap="square" rtlCol="0">
              <a:spAutoFit/>
            </a:bodyPr>
            <a:lstStyle/>
            <a:p>
              <a:pPr fontAlgn="auto">
                <a:spcBef>
                  <a:spcPts val="0"/>
                </a:spcBef>
                <a:spcAft>
                  <a:spcPts val="0"/>
                </a:spcAft>
              </a:pPr>
              <a:r>
                <a:rPr lang="en-US" sz="3200" dirty="0">
                  <a:solidFill>
                    <a:prstClr val="black"/>
                  </a:solidFill>
                  <a:latin typeface="Arial" panose="020B0604020202020204" pitchFamily="34" charset="0"/>
                  <a:cs typeface="Arial" panose="020B0604020202020204" pitchFamily="34" charset="0"/>
                </a:rPr>
                <a:t>&gt; 1000             is a waste!</a:t>
              </a:r>
              <a:endParaRPr lang="en-US" sz="3200" dirty="0">
                <a:solidFill>
                  <a:prstClr val="black"/>
                </a:solidFill>
                <a:latin typeface="Arial" panose="020B0604020202020204" pitchFamily="34" charset="0"/>
                <a:cs typeface="Arial" panose="020B0604020202020204" pitchFamily="34" charset="0"/>
              </a:endParaRPr>
            </a:p>
          </p:txBody>
        </p:sp>
        <p:grpSp>
          <p:nvGrpSpPr>
            <p:cNvPr id="24" name="Group 23"/>
            <p:cNvGrpSpPr/>
            <p:nvPr/>
          </p:nvGrpSpPr>
          <p:grpSpPr>
            <a:xfrm>
              <a:off x="5365971" y="5421176"/>
              <a:ext cx="1513099" cy="1077218"/>
              <a:chOff x="1900710" y="1161380"/>
              <a:chExt cx="1580137" cy="1077218"/>
            </a:xfrm>
            <a:noFill/>
          </p:grpSpPr>
          <p:sp>
            <p:nvSpPr>
              <p:cNvPr id="25" name="Rectangle 24"/>
              <p:cNvSpPr/>
              <p:nvPr/>
            </p:nvSpPr>
            <p:spPr>
              <a:xfrm>
                <a:off x="1900710" y="1161380"/>
                <a:ext cx="1580137" cy="1077218"/>
              </a:xfrm>
              <a:prstGeom prst="rect">
                <a:avLst/>
              </a:prstGeom>
              <a:grpFill/>
            </p:spPr>
            <p:txBody>
              <a:bodyPr wrap="square">
                <a:spAutoFit/>
              </a:bodyPr>
              <a:lstStyle/>
              <a:p>
                <a:pPr algn="ctr" fontAlgn="auto">
                  <a:spcBef>
                    <a:spcPts val="0"/>
                  </a:spcBef>
                  <a:spcAft>
                    <a:spcPts val="0"/>
                  </a:spcAft>
                </a:pPr>
                <a:r>
                  <a:rPr lang="en-US" sz="3200" dirty="0">
                    <a:solidFill>
                      <a:prstClr val="black"/>
                    </a:solidFill>
                    <a:latin typeface="Arial" panose="020B0604020202020204" pitchFamily="34" charset="0"/>
                    <a:cs typeface="Arial" panose="020B0604020202020204" pitchFamily="34" charset="0"/>
                  </a:rPr>
                  <a:t>photon</a:t>
                </a:r>
                <a:endParaRPr lang="en-US" sz="3200" dirty="0">
                  <a:solidFill>
                    <a:prstClr val="black"/>
                  </a:solidFill>
                  <a:latin typeface="Arial" panose="020B0604020202020204" pitchFamily="34" charset="0"/>
                  <a:cs typeface="Arial" panose="020B0604020202020204" pitchFamily="34" charset="0"/>
                </a:endParaRPr>
              </a:p>
              <a:p>
                <a:pPr algn="ctr" fontAlgn="auto">
                  <a:spcBef>
                    <a:spcPts val="0"/>
                  </a:spcBef>
                  <a:spcAft>
                    <a:spcPts val="0"/>
                  </a:spcAft>
                </a:pPr>
                <a:r>
                  <a:rPr lang="en-US" sz="3200" dirty="0">
                    <a:solidFill>
                      <a:prstClr val="black"/>
                    </a:solidFill>
                    <a:latin typeface="Arial" panose="020B0604020202020204" pitchFamily="34" charset="0"/>
                    <a:cs typeface="Arial" panose="020B0604020202020204" pitchFamily="34" charset="0"/>
                  </a:rPr>
                  <a:t>spot</a:t>
                </a:r>
                <a:endParaRPr lang="en-US" sz="3200" dirty="0">
                  <a:solidFill>
                    <a:prstClr val="black"/>
                  </a:solidFill>
                  <a:latin typeface="Arial" panose="020B0604020202020204" pitchFamily="34" charset="0"/>
                  <a:cs typeface="Arial" panose="020B0604020202020204" pitchFamily="34" charset="0"/>
                </a:endParaRPr>
              </a:p>
            </p:txBody>
          </p:sp>
          <p:cxnSp>
            <p:nvCxnSpPr>
              <p:cNvPr id="26" name="Straight Connector 25"/>
              <p:cNvCxnSpPr/>
              <p:nvPr/>
            </p:nvCxnSpPr>
            <p:spPr>
              <a:xfrm>
                <a:off x="2021966" y="1729017"/>
                <a:ext cx="138310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68965" y="1557048"/>
            <a:ext cx="2523448" cy="523220"/>
          </a:xfrm>
          <a:prstGeom prst="rect">
            <a:avLst/>
          </a:prstGeom>
          <a:noFill/>
        </p:spPr>
        <p:txBody>
          <a:bodyPr wrap="none" rtlCol="0">
            <a:spAutoFit/>
          </a:bodyPr>
          <a:lstStyle/>
          <a:p>
            <a:pPr fontAlgn="auto">
              <a:spcBef>
                <a:spcPts val="0"/>
              </a:spcBef>
              <a:spcAft>
                <a:spcPts val="0"/>
              </a:spcAft>
            </a:pPr>
            <a:r>
              <a:rPr lang="en-US" sz="2800" b="1" dirty="0">
                <a:solidFill>
                  <a:srgbClr val="006600"/>
                </a:solidFill>
                <a:latin typeface="Arial" panose="020B0604020202020204" pitchFamily="34" charset="0"/>
                <a:cs typeface="Arial" panose="020B0604020202020204" pitchFamily="34" charset="0"/>
              </a:rPr>
              <a:t>Theoretically:</a:t>
            </a:r>
          </a:p>
        </p:txBody>
      </p:sp>
      <p:sp>
        <p:nvSpPr>
          <p:cNvPr id="28" name="TextBox 27"/>
          <p:cNvSpPr txBox="1"/>
          <p:nvPr/>
        </p:nvSpPr>
        <p:spPr>
          <a:xfrm>
            <a:off x="457200" y="4020337"/>
            <a:ext cx="1782860" cy="523220"/>
          </a:xfrm>
          <a:prstGeom prst="rect">
            <a:avLst/>
          </a:prstGeom>
          <a:noFill/>
        </p:spPr>
        <p:txBody>
          <a:bodyPr wrap="none" rtlCol="0">
            <a:spAutoFit/>
          </a:bodyPr>
          <a:lstStyle/>
          <a:p>
            <a:pPr fontAlgn="auto">
              <a:spcBef>
                <a:spcPts val="0"/>
              </a:spcBef>
              <a:spcAft>
                <a:spcPts val="0"/>
              </a:spcAft>
            </a:pPr>
            <a:r>
              <a:rPr lang="en-US" sz="2800" b="1" dirty="0">
                <a:solidFill>
                  <a:srgbClr val="C00000"/>
                </a:solidFill>
                <a:latin typeface="Arial" panose="020B0604020202020204" pitchFamily="34" charset="0"/>
                <a:cs typeface="Arial" panose="020B0604020202020204" pitchFamily="34" charset="0"/>
              </a:rPr>
              <a:t>In reality:</a:t>
            </a:r>
          </a:p>
        </p:txBody>
      </p:sp>
      <p:sp>
        <p:nvSpPr>
          <p:cNvPr id="29" name="TextBox 28"/>
          <p:cNvSpPr txBox="1"/>
          <p:nvPr/>
        </p:nvSpPr>
        <p:spPr>
          <a:xfrm>
            <a:off x="2546368" y="3998090"/>
            <a:ext cx="1915909"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latin typeface="Arial" panose="020B0604020202020204" pitchFamily="34" charset="0"/>
                <a:cs typeface="Arial" panose="020B0604020202020204" pitchFamily="34" charset="0"/>
              </a:rPr>
              <a:t>ISa</a:t>
            </a:r>
            <a:r>
              <a:rPr lang="en-US" sz="3600" dirty="0">
                <a:solidFill>
                  <a:srgbClr val="4F81BD">
                    <a:lumMod val="75000"/>
                  </a:srgbClr>
                </a:solidFill>
                <a:latin typeface="Arial" panose="020B0604020202020204" pitchFamily="34" charset="0"/>
                <a:cs typeface="Arial" panose="020B0604020202020204" pitchFamily="34" charset="0"/>
              </a:rPr>
              <a:t> ~ 33</a:t>
            </a:r>
          </a:p>
        </p:txBody>
      </p:sp>
      <p:sp>
        <p:nvSpPr>
          <p:cNvPr id="31" name="TextBox 30"/>
          <p:cNvSpPr txBox="1"/>
          <p:nvPr/>
        </p:nvSpPr>
        <p:spPr>
          <a:xfrm>
            <a:off x="890889" y="2726261"/>
            <a:ext cx="3174267"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latin typeface="Arial" panose="020B0604020202020204" pitchFamily="34" charset="0"/>
                <a:cs typeface="Arial" panose="020B0604020202020204" pitchFamily="34" charset="0"/>
              </a:rPr>
              <a:t>R</a:t>
            </a:r>
            <a:r>
              <a:rPr lang="en-US" sz="3600" baseline="-25000" dirty="0" err="1">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dirty="0">
                <a:solidFill>
                  <a:srgbClr val="4F81BD">
                    <a:lumMod val="75000"/>
                  </a:srgbClr>
                </a:solidFill>
                <a:latin typeface="Arial" panose="020B0604020202020204" pitchFamily="34" charset="0"/>
                <a:cs typeface="Arial" panose="020B0604020202020204" pitchFamily="34" charset="0"/>
              </a:rPr>
              <a:t>≈ 0.1% ?</a:t>
            </a:r>
            <a:endParaRPr lang="en-US" sz="3600" dirty="0">
              <a:solidFill>
                <a:srgbClr val="4F81BD">
                  <a:lumMod val="75000"/>
                </a:srgbClr>
              </a:solidFill>
              <a:latin typeface="Arial" panose="020B0604020202020204" pitchFamily="34" charset="0"/>
              <a:cs typeface="Arial" panose="020B0604020202020204" pitchFamily="34" charset="0"/>
            </a:endParaRPr>
          </a:p>
        </p:txBody>
      </p:sp>
      <p:grpSp>
        <p:nvGrpSpPr>
          <p:cNvPr id="39" name="Group 38"/>
          <p:cNvGrpSpPr/>
          <p:nvPr/>
        </p:nvGrpSpPr>
        <p:grpSpPr>
          <a:xfrm>
            <a:off x="4034976" y="2726261"/>
            <a:ext cx="3865051" cy="646331"/>
            <a:chOff x="4034976" y="2726261"/>
            <a:chExt cx="3865051" cy="646331"/>
          </a:xfrm>
        </p:grpSpPr>
        <p:sp>
          <p:nvSpPr>
            <p:cNvPr id="9" name="TextBox 8"/>
            <p:cNvSpPr txBox="1"/>
            <p:nvPr/>
          </p:nvSpPr>
          <p:spPr>
            <a:xfrm>
              <a:off x="5471157" y="2726261"/>
              <a:ext cx="2428870"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latin typeface="Arial" panose="020B0604020202020204" pitchFamily="34" charset="0"/>
                  <a:cs typeface="Arial" panose="020B0604020202020204" pitchFamily="34" charset="0"/>
                </a:rPr>
                <a:t>ISa</a:t>
              </a:r>
              <a:r>
                <a:rPr lang="en-US" sz="3600" dirty="0">
                  <a:solidFill>
                    <a:srgbClr val="4F81BD">
                      <a:lumMod val="75000"/>
                    </a:srgbClr>
                  </a:solidFill>
                  <a:latin typeface="Arial" panose="020B0604020202020204" pitchFamily="34" charset="0"/>
                  <a:cs typeface="Arial" panose="020B0604020202020204" pitchFamily="34" charset="0"/>
                </a:rPr>
                <a:t> = 1000</a:t>
              </a:r>
            </a:p>
          </p:txBody>
        </p:sp>
        <p:cxnSp>
          <p:nvCxnSpPr>
            <p:cNvPr id="33" name="Straight Arrow Connector 32"/>
            <p:cNvCxnSpPr/>
            <p:nvPr/>
          </p:nvCxnSpPr>
          <p:spPr>
            <a:xfrm>
              <a:off x="4034976" y="3078991"/>
              <a:ext cx="1203957" cy="24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1961" y="4013080"/>
            <a:ext cx="3670420" cy="646331"/>
            <a:chOff x="4631961" y="4013080"/>
            <a:chExt cx="3670420" cy="646331"/>
          </a:xfrm>
        </p:grpSpPr>
        <p:sp>
          <p:nvSpPr>
            <p:cNvPr id="30" name="TextBox 29"/>
            <p:cNvSpPr txBox="1"/>
            <p:nvPr/>
          </p:nvSpPr>
          <p:spPr>
            <a:xfrm>
              <a:off x="5589779" y="4013080"/>
              <a:ext cx="2712602"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latin typeface="Arial" panose="020B0604020202020204" pitchFamily="34" charset="0"/>
                  <a:cs typeface="Arial" panose="020B0604020202020204" pitchFamily="34" charset="0"/>
                </a:rPr>
                <a:t>R</a:t>
              </a:r>
              <a:r>
                <a:rPr lang="en-US" sz="3600" baseline="-25000" dirty="0" err="1">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baseline="-25000" dirty="0">
                  <a:solidFill>
                    <a:srgbClr val="4F81BD">
                      <a:lumMod val="75000"/>
                    </a:srgbClr>
                  </a:solidFill>
                  <a:latin typeface="Arial" panose="020B0604020202020204" pitchFamily="34" charset="0"/>
                  <a:cs typeface="Arial" panose="020B0604020202020204" pitchFamily="34" charset="0"/>
                </a:rPr>
                <a:t>=</a:t>
              </a:r>
              <a:r>
                <a:rPr lang="en-US" sz="3600" dirty="0">
                  <a:solidFill>
                    <a:srgbClr val="4F81BD">
                      <a:lumMod val="75000"/>
                    </a:srgbClr>
                  </a:solidFill>
                  <a:latin typeface="Arial" panose="020B0604020202020204" pitchFamily="34" charset="0"/>
                  <a:cs typeface="Arial" panose="020B0604020202020204" pitchFamily="34" charset="0"/>
                </a:rPr>
                <a:t> ≈ 3%</a:t>
              </a:r>
              <a:endParaRPr lang="en-US" sz="3600" dirty="0">
                <a:solidFill>
                  <a:srgbClr val="4F81BD">
                    <a:lumMod val="75000"/>
                  </a:srgbClr>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a:off x="4631961" y="4343089"/>
              <a:ext cx="75937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37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033178974"/>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189443"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a:solidFill>
                    <a:prstClr val="black"/>
                  </a:solidFill>
                  <a:latin typeface="Arial" panose="020B0604020202020204" pitchFamily="34" charset="0"/>
                  <a:cs typeface="Arial" panose="020B0604020202020204" pitchFamily="34" charset="0"/>
                </a:rPr>
                <a:t>Current</a:t>
              </a:r>
            </a:p>
            <a:p>
              <a:pPr algn="ctr" fontAlgn="auto">
                <a:spcBef>
                  <a:spcPts val="0"/>
                </a:spcBef>
                <a:spcAft>
                  <a:spcPts val="0"/>
                </a:spcAft>
              </a:pPr>
              <a:r>
                <a:rPr lang="en-US" sz="2000" b="1" dirty="0">
                  <a:solidFill>
                    <a:prstClr val="black"/>
                  </a:solidFill>
                  <a:latin typeface="Arial" panose="020B0604020202020204" pitchFamily="34" charset="0"/>
                  <a:cs typeface="Arial" panose="020B0604020202020204" pitchFamily="34" charset="0"/>
                </a:rPr>
                <a:t>technology</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fontAlgn="auto">
                <a:spcBef>
                  <a:spcPts val="0"/>
                </a:spcBef>
                <a:spcAft>
                  <a:spcPts val="0"/>
                </a:spcAft>
              </a:pPr>
              <a:r>
                <a:rPr lang="en-US" sz="2400" b="1" dirty="0">
                  <a:solidFill>
                    <a:prstClr val="black"/>
                  </a:solidFill>
                  <a:latin typeface="Arial" panose="020B0604020202020204" pitchFamily="34" charset="0"/>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pPr fontAlgn="auto">
              <a:spcBef>
                <a:spcPts val="0"/>
              </a:spcBef>
              <a:spcAft>
                <a:spcPts val="0"/>
              </a:spcAft>
            </a:pPr>
            <a:r>
              <a:rPr lang="en-US" sz="4400" dirty="0">
                <a:solidFill>
                  <a:srgbClr val="000000"/>
                </a:solidFill>
                <a:latin typeface="Arial" panose="020B0604020202020204" pitchFamily="34" charset="0"/>
                <a:cs typeface="Arial" panose="020B0604020202020204" pitchFamily="34" charset="0"/>
              </a:rPr>
              <a:t>Threshold of a revolution in phasing</a:t>
            </a:r>
            <a:endParaRPr lang="en-US" sz="4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472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12409301"/>
              </p:ext>
            </p:extLst>
          </p:nvPr>
        </p:nvGraphicFramePr>
        <p:xfrm>
          <a:off x="400958" y="928919"/>
          <a:ext cx="8242301" cy="5468112"/>
        </p:xfrm>
        <a:graphic>
          <a:graphicData uri="http://schemas.openxmlformats.org/drawingml/2006/table">
            <a:tbl>
              <a:tblPr firstRow="1" firstCol="1" bandRow="1">
                <a:tableStyleId>{5C22544A-7EE6-4342-B048-85BDC9FD1C3A}</a:tableStyleId>
              </a:tblPr>
              <a:tblGrid>
                <a:gridCol w="3331525"/>
                <a:gridCol w="1816796"/>
                <a:gridCol w="1507399"/>
                <a:gridCol w="1586581"/>
              </a:tblGrid>
              <a:tr h="724603">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Source of error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realistic</a:t>
                      </a:r>
                      <a:endParaRPr lang="en-US" sz="320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simulation</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No SHSSS</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Perfect detector</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Photon counting</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Shutter jitter</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Beam flicker</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Sample absorption</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Radiation damage</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Imperfect spindle</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vignette</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93540">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Corner correction</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solidFill>
                            <a:srgbClr val="FFAFAF"/>
                          </a:solidFill>
                          <a:effectLst/>
                          <a:latin typeface="Arial" panose="020B0604020202020204" pitchFamily="34" charset="0"/>
                          <a:cs typeface="Arial" panose="020B0604020202020204" pitchFamily="34" charset="0"/>
                        </a:rPr>
                        <a:t>SHSSS</a:t>
                      </a:r>
                      <a:endParaRPr lang="en-US" sz="3200" dirty="0">
                        <a:solidFill>
                          <a:srgbClr val="FFAFAF"/>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R</a:t>
                      </a:r>
                      <a:r>
                        <a:rPr lang="en-US" sz="2400" baseline="-25000">
                          <a:effectLst/>
                          <a:latin typeface="Arial" panose="020B0604020202020204" pitchFamily="34" charset="0"/>
                          <a:cs typeface="Arial" panose="020B0604020202020204" pitchFamily="34" charset="0"/>
                        </a:rPr>
                        <a:t>meas</a:t>
                      </a:r>
                      <a:r>
                        <a:rPr lang="en-US" sz="2400">
                          <a:effectLst/>
                          <a:latin typeface="Arial" panose="020B0604020202020204" pitchFamily="34" charset="0"/>
                          <a:cs typeface="Arial" panose="020B0604020202020204" pitchFamily="34" charset="0"/>
                        </a:rPr>
                        <a:t> (∞-10 Å)</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2.8%</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0.7%</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0.7%</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I/σ asymptotic</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26.8</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74.2</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81.0</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3" name="TextBox 2"/>
          <p:cNvSpPr txBox="1"/>
          <p:nvPr/>
        </p:nvSpPr>
        <p:spPr>
          <a:xfrm>
            <a:off x="0" y="97974"/>
            <a:ext cx="9144000" cy="769441"/>
          </a:xfrm>
          <a:prstGeom prst="rect">
            <a:avLst/>
          </a:prstGeom>
          <a:noFill/>
        </p:spPr>
        <p:txBody>
          <a:bodyPr wrap="square" rtlCol="0">
            <a:spAutoFit/>
          </a:bodyPr>
          <a:lstStyle/>
          <a:p>
            <a:pPr fontAlgn="auto">
              <a:spcBef>
                <a:spcPts val="0"/>
              </a:spcBef>
              <a:spcAft>
                <a:spcPts val="0"/>
              </a:spcAft>
            </a:pPr>
            <a:r>
              <a:rPr lang="en-US" sz="4400" dirty="0">
                <a:solidFill>
                  <a:prstClr val="black"/>
                </a:solidFill>
                <a:latin typeface="Arial" panose="020B0604020202020204" pitchFamily="34" charset="0"/>
                <a:cs typeface="Arial" panose="020B0604020202020204" pitchFamily="34" charset="0"/>
              </a:rPr>
              <a:t>Threshold of a revolution in phasing</a:t>
            </a:r>
            <a:endParaRPr lang="en-US" sz="4400"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2989944" y="6488668"/>
            <a:ext cx="6154056" cy="369332"/>
          </a:xfrm>
          <a:prstGeom prst="rect">
            <a:avLst/>
          </a:prstGeom>
        </p:spPr>
        <p:txBody>
          <a:bodyPr wrap="square">
            <a:spAutoFit/>
          </a:bodyPr>
          <a:lstStyle/>
          <a:p>
            <a:pPr fontAlgn="auto">
              <a:spcBef>
                <a:spcPts val="0"/>
              </a:spcBef>
              <a:spcAft>
                <a:spcPts val="0"/>
              </a:spcAft>
            </a:pPr>
            <a:r>
              <a:rPr lang="en-US" dirty="0">
                <a:solidFill>
                  <a:prstClr val="black"/>
                </a:solidFill>
                <a:latin typeface="Calibri"/>
              </a:rPr>
              <a:t>Holton </a:t>
            </a:r>
            <a:r>
              <a:rPr lang="en-US" i="1" dirty="0">
                <a:solidFill>
                  <a:prstClr val="black"/>
                </a:solidFill>
                <a:latin typeface="Calibri"/>
              </a:rPr>
              <a:t>et al</a:t>
            </a:r>
            <a:r>
              <a:rPr lang="en-US" dirty="0">
                <a:solidFill>
                  <a:prstClr val="black"/>
                </a:solidFill>
                <a:latin typeface="Calibri"/>
              </a:rPr>
              <a:t> (2014) "R-factor gap", </a:t>
            </a:r>
            <a:r>
              <a:rPr lang="en-US" i="1" dirty="0">
                <a:solidFill>
                  <a:prstClr val="black"/>
                </a:solidFill>
                <a:latin typeface="Calibri"/>
              </a:rPr>
              <a:t>FEBS Journal</a:t>
            </a:r>
            <a:r>
              <a:rPr lang="en-US" dirty="0">
                <a:solidFill>
                  <a:prstClr val="black"/>
                </a:solidFill>
                <a:latin typeface="Calibri"/>
              </a:rPr>
              <a:t> </a:t>
            </a:r>
            <a:r>
              <a:rPr lang="en-US" b="1" dirty="0">
                <a:solidFill>
                  <a:prstClr val="black"/>
                </a:solidFill>
                <a:latin typeface="Calibri"/>
              </a:rPr>
              <a:t>281</a:t>
            </a:r>
            <a:r>
              <a:rPr lang="en-US" dirty="0">
                <a:solidFill>
                  <a:prstClr val="black"/>
                </a:solidFill>
                <a:latin typeface="Calibri"/>
              </a:rPr>
              <a:t>, 4046-4060. </a:t>
            </a:r>
          </a:p>
        </p:txBody>
      </p:sp>
      <p:sp>
        <p:nvSpPr>
          <p:cNvPr id="4" name="Rectangle 3"/>
          <p:cNvSpPr/>
          <p:nvPr/>
        </p:nvSpPr>
        <p:spPr>
          <a:xfrm>
            <a:off x="7068457" y="870857"/>
            <a:ext cx="20755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5544457" y="863600"/>
            <a:ext cx="37519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14294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910309214"/>
              </p:ext>
            </p:extLst>
          </p:nvPr>
        </p:nvGraphicFramePr>
        <p:xfrm>
          <a:off x="384175" y="566738"/>
          <a:ext cx="8680450" cy="5699125"/>
        </p:xfrm>
        <a:graphic>
          <a:graphicData uri="http://schemas.openxmlformats.org/presentationml/2006/ole">
            <mc:AlternateContent xmlns:mc="http://schemas.openxmlformats.org/markup-compatibility/2006">
              <mc:Choice xmlns:v="urn:schemas-microsoft-com:vml" Requires="v">
                <p:oleObj spid="_x0000_s190467"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566738"/>
                        <a:ext cx="8680450" cy="5699125"/>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1961278" y="6057900"/>
            <a:ext cx="53575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Spot centroid position (pixels)</a:t>
            </a:r>
            <a:endParaRPr lang="en-US" altLang="en-US" sz="2800" b="1" dirty="0">
              <a:solidFill>
                <a:prstClr val="black"/>
              </a:solidFill>
            </a:endParaRPr>
          </a:p>
        </p:txBody>
      </p:sp>
      <p:sp>
        <p:nvSpPr>
          <p:cNvPr id="71685" name="Text Box 5"/>
          <p:cNvSpPr txBox="1">
            <a:spLocks noChangeArrowheads="1"/>
          </p:cNvSpPr>
          <p:nvPr/>
        </p:nvSpPr>
        <p:spPr bwMode="auto">
          <a:xfrm rot="-5400000">
            <a:off x="-1567110" y="3030866"/>
            <a:ext cx="40030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Relative spot intensity</a:t>
            </a:r>
            <a:endParaRPr lang="en-US" altLang="en-US" sz="2800" b="1" dirty="0">
              <a:solidFill>
                <a:prstClr val="black"/>
              </a:solidFill>
            </a:endParaRPr>
          </a:p>
        </p:txBody>
      </p:sp>
      <p:sp>
        <p:nvSpPr>
          <p:cNvPr id="3" name="TextBox 2"/>
          <p:cNvSpPr txBox="1"/>
          <p:nvPr/>
        </p:nvSpPr>
        <p:spPr>
          <a:xfrm>
            <a:off x="188686" y="145143"/>
            <a:ext cx="8659743" cy="584775"/>
          </a:xfrm>
          <a:prstGeom prst="rect">
            <a:avLst/>
          </a:prstGeom>
          <a:noFill/>
        </p:spPr>
        <p:txBody>
          <a:bodyPr wrap="none" rtlCol="0">
            <a:spAutoFit/>
          </a:bodyPr>
          <a:lstStyle/>
          <a:p>
            <a:pPr fontAlgn="auto">
              <a:spcBef>
                <a:spcPts val="0"/>
              </a:spcBef>
              <a:spcAft>
                <a:spcPts val="0"/>
              </a:spcAft>
            </a:pPr>
            <a:r>
              <a:rPr lang="en-US" sz="3200" dirty="0">
                <a:solidFill>
                  <a:srgbClr val="FF0000"/>
                </a:solidFill>
                <a:latin typeface="Arial"/>
              </a:rPr>
              <a:t>S</a:t>
            </a:r>
            <a:r>
              <a:rPr lang="en-US" sz="3200" dirty="0">
                <a:solidFill>
                  <a:srgbClr val="000000"/>
                </a:solidFill>
                <a:latin typeface="Arial"/>
              </a:rPr>
              <a:t>patial </a:t>
            </a:r>
            <a:r>
              <a:rPr lang="en-US" sz="3200" dirty="0">
                <a:solidFill>
                  <a:srgbClr val="FF0000"/>
                </a:solidFill>
                <a:latin typeface="Arial"/>
              </a:rPr>
              <a:t>H</a:t>
            </a:r>
            <a:r>
              <a:rPr lang="en-US" sz="3200" dirty="0">
                <a:solidFill>
                  <a:srgbClr val="000000"/>
                </a:solidFill>
                <a:latin typeface="Arial"/>
              </a:rPr>
              <a:t>eterogeneity in </a:t>
            </a:r>
            <a:r>
              <a:rPr lang="en-US" sz="3200" dirty="0">
                <a:solidFill>
                  <a:srgbClr val="FF0000"/>
                </a:solidFill>
                <a:latin typeface="Arial"/>
              </a:rPr>
              <a:t>S</a:t>
            </a:r>
            <a:r>
              <a:rPr lang="en-US" sz="3200" dirty="0">
                <a:solidFill>
                  <a:srgbClr val="000000"/>
                </a:solidFill>
                <a:latin typeface="Arial"/>
              </a:rPr>
              <a:t>harp </a:t>
            </a:r>
            <a:r>
              <a:rPr lang="en-US" sz="3200" dirty="0">
                <a:solidFill>
                  <a:srgbClr val="FF0000"/>
                </a:solidFill>
                <a:latin typeface="Arial"/>
              </a:rPr>
              <a:t>S</a:t>
            </a:r>
            <a:r>
              <a:rPr lang="en-US" sz="3200" dirty="0">
                <a:solidFill>
                  <a:srgbClr val="000000"/>
                </a:solidFill>
                <a:latin typeface="Arial"/>
              </a:rPr>
              <a:t>pot </a:t>
            </a:r>
            <a:r>
              <a:rPr lang="en-US" sz="3200" dirty="0">
                <a:solidFill>
                  <a:srgbClr val="FF0000"/>
                </a:solidFill>
                <a:latin typeface="Arial"/>
              </a:rPr>
              <a:t>S</a:t>
            </a:r>
            <a:r>
              <a:rPr lang="en-US" sz="3200" dirty="0">
                <a:solidFill>
                  <a:srgbClr val="000000"/>
                </a:solidFill>
                <a:latin typeface="Arial"/>
              </a:rPr>
              <a:t>ensitivity</a:t>
            </a:r>
          </a:p>
        </p:txBody>
      </p:sp>
    </p:spTree>
    <p:extLst>
      <p:ext uri="{BB962C8B-B14F-4D97-AF65-F5344CB8AC3E}">
        <p14:creationId xmlns:p14="http://schemas.microsoft.com/office/powerpoint/2010/main" val="3399261007"/>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163185989"/>
              </p:ext>
            </p:extLst>
          </p:nvPr>
        </p:nvGraphicFramePr>
        <p:xfrm>
          <a:off x="384175" y="566738"/>
          <a:ext cx="8680450" cy="5699125"/>
        </p:xfrm>
        <a:graphic>
          <a:graphicData uri="http://schemas.openxmlformats.org/presentationml/2006/ole">
            <mc:AlternateContent xmlns:mc="http://schemas.openxmlformats.org/markup-compatibility/2006">
              <mc:Choice xmlns:v="urn:schemas-microsoft-com:vml" Requires="v">
                <p:oleObj spid="_x0000_s191491"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566738"/>
                        <a:ext cx="8680450" cy="5699125"/>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1961278" y="6057900"/>
            <a:ext cx="53575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Spot centroid position (pixels)</a:t>
            </a:r>
            <a:endParaRPr lang="en-US" altLang="en-US" sz="2800" b="1" dirty="0">
              <a:solidFill>
                <a:prstClr val="black"/>
              </a:solidFill>
            </a:endParaRPr>
          </a:p>
        </p:txBody>
      </p:sp>
      <p:sp>
        <p:nvSpPr>
          <p:cNvPr id="71685" name="Text Box 5"/>
          <p:cNvSpPr txBox="1">
            <a:spLocks noChangeArrowheads="1"/>
          </p:cNvSpPr>
          <p:nvPr/>
        </p:nvSpPr>
        <p:spPr bwMode="auto">
          <a:xfrm rot="-5400000">
            <a:off x="-1567110" y="3030866"/>
            <a:ext cx="40030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Relative spot intensity</a:t>
            </a:r>
            <a:endParaRPr lang="en-US" altLang="en-US" sz="2800" b="1" dirty="0">
              <a:solidFill>
                <a:prstClr val="black"/>
              </a:solidFill>
            </a:endParaRPr>
          </a:p>
        </p:txBody>
      </p:sp>
      <p:sp>
        <p:nvSpPr>
          <p:cNvPr id="3" name="TextBox 2"/>
          <p:cNvSpPr txBox="1"/>
          <p:nvPr/>
        </p:nvSpPr>
        <p:spPr>
          <a:xfrm>
            <a:off x="188686" y="145143"/>
            <a:ext cx="8659743" cy="584775"/>
          </a:xfrm>
          <a:prstGeom prst="rect">
            <a:avLst/>
          </a:prstGeom>
          <a:noFill/>
        </p:spPr>
        <p:txBody>
          <a:bodyPr wrap="none" rtlCol="0">
            <a:spAutoFit/>
          </a:bodyPr>
          <a:lstStyle/>
          <a:p>
            <a:pPr fontAlgn="auto">
              <a:spcBef>
                <a:spcPts val="0"/>
              </a:spcBef>
              <a:spcAft>
                <a:spcPts val="0"/>
              </a:spcAft>
            </a:pPr>
            <a:r>
              <a:rPr lang="en-US" sz="3200" dirty="0">
                <a:solidFill>
                  <a:srgbClr val="FF0000"/>
                </a:solidFill>
                <a:latin typeface="Arial"/>
              </a:rPr>
              <a:t>S</a:t>
            </a:r>
            <a:r>
              <a:rPr lang="en-US" sz="3200" dirty="0">
                <a:solidFill>
                  <a:srgbClr val="000000"/>
                </a:solidFill>
                <a:latin typeface="Arial"/>
              </a:rPr>
              <a:t>patial </a:t>
            </a:r>
            <a:r>
              <a:rPr lang="en-US" sz="3200" dirty="0">
                <a:solidFill>
                  <a:srgbClr val="FF0000"/>
                </a:solidFill>
                <a:latin typeface="Arial"/>
              </a:rPr>
              <a:t>H</a:t>
            </a:r>
            <a:r>
              <a:rPr lang="en-US" sz="3200" dirty="0">
                <a:solidFill>
                  <a:srgbClr val="000000"/>
                </a:solidFill>
                <a:latin typeface="Arial"/>
              </a:rPr>
              <a:t>eterogeneity in </a:t>
            </a:r>
            <a:r>
              <a:rPr lang="en-US" sz="3200" dirty="0">
                <a:solidFill>
                  <a:srgbClr val="FF0000"/>
                </a:solidFill>
                <a:latin typeface="Arial"/>
              </a:rPr>
              <a:t>S</a:t>
            </a:r>
            <a:r>
              <a:rPr lang="en-US" sz="3200" dirty="0">
                <a:solidFill>
                  <a:srgbClr val="000000"/>
                </a:solidFill>
                <a:latin typeface="Arial"/>
              </a:rPr>
              <a:t>harp </a:t>
            </a:r>
            <a:r>
              <a:rPr lang="en-US" sz="3200" dirty="0">
                <a:solidFill>
                  <a:srgbClr val="FF0000"/>
                </a:solidFill>
                <a:latin typeface="Arial"/>
              </a:rPr>
              <a:t>S</a:t>
            </a:r>
            <a:r>
              <a:rPr lang="en-US" sz="3200" dirty="0">
                <a:solidFill>
                  <a:srgbClr val="000000"/>
                </a:solidFill>
                <a:latin typeface="Arial"/>
              </a:rPr>
              <a:t>pot </a:t>
            </a:r>
            <a:r>
              <a:rPr lang="en-US" sz="3200" dirty="0">
                <a:solidFill>
                  <a:srgbClr val="FF0000"/>
                </a:solidFill>
                <a:latin typeface="Arial"/>
              </a:rPr>
              <a:t>S</a:t>
            </a:r>
            <a:r>
              <a:rPr lang="en-US" sz="3200" dirty="0">
                <a:solidFill>
                  <a:srgbClr val="000000"/>
                </a:solidFill>
                <a:latin typeface="Arial"/>
              </a:rPr>
              <a:t>ensitivity</a:t>
            </a:r>
            <a:endParaRPr lang="en-US" sz="3200" dirty="0">
              <a:solidFill>
                <a:srgbClr val="000000"/>
              </a:solidFill>
              <a:latin typeface="Arial"/>
            </a:endParaRPr>
          </a:p>
        </p:txBody>
      </p:sp>
    </p:spTree>
    <p:extLst>
      <p:ext uri="{BB962C8B-B14F-4D97-AF65-F5344CB8AC3E}">
        <p14:creationId xmlns:p14="http://schemas.microsoft.com/office/powerpoint/2010/main" val="586880624"/>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4" name="Rectangle 3"/>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 name="Rectangle 4"/>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7" name="Straight Arrow Connector 6"/>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653314" y="2969828"/>
            <a:ext cx="1545771" cy="1020820"/>
            <a:chOff x="5653314" y="2969828"/>
            <a:chExt cx="1545771" cy="1020820"/>
          </a:xfrm>
        </p:grpSpPr>
        <p:sp>
          <p:nvSpPr>
            <p:cNvPr id="15" name="TextBox 14"/>
            <p:cNvSpPr txBox="1"/>
            <p:nvPr/>
          </p:nvSpPr>
          <p:spPr>
            <a:xfrm>
              <a:off x="6034906" y="2969828"/>
              <a:ext cx="782587" cy="707886"/>
            </a:xfrm>
            <a:prstGeom prst="rect">
              <a:avLst/>
            </a:prstGeom>
            <a:noFill/>
          </p:spPr>
          <p:txBody>
            <a:bodyPr wrap="none" rtlCol="0">
              <a:spAutoFit/>
            </a:bodyPr>
            <a:lstStyle/>
            <a:p>
              <a:pPr algn="ctr" fontAlgn="auto">
                <a:spcBef>
                  <a:spcPts val="0"/>
                </a:spcBef>
                <a:spcAft>
                  <a:spcPts val="0"/>
                </a:spcAft>
              </a:pPr>
              <a:r>
                <a:rPr lang="en-US" sz="2000" b="1" dirty="0">
                  <a:solidFill>
                    <a:srgbClr val="000000"/>
                  </a:solidFill>
                  <a:latin typeface="Arial"/>
                </a:rPr>
                <a:t>Flat</a:t>
              </a:r>
            </a:p>
            <a:p>
              <a:pPr algn="ctr" fontAlgn="auto">
                <a:spcBef>
                  <a:spcPts val="0"/>
                </a:spcBef>
                <a:spcAft>
                  <a:spcPts val="0"/>
                </a:spcAft>
              </a:pPr>
              <a:r>
                <a:rPr lang="en-US" sz="2000" b="1" dirty="0">
                  <a:solidFill>
                    <a:srgbClr val="000000"/>
                  </a:solidFill>
                  <a:latin typeface="Arial"/>
                </a:rPr>
                <a:t>Field</a:t>
              </a:r>
            </a:p>
          </p:txBody>
        </p:sp>
        <p:cxnSp>
          <p:nvCxnSpPr>
            <p:cNvPr id="16" name="Straight Arrow Connector 15"/>
            <p:cNvCxnSpPr/>
            <p:nvPr/>
          </p:nvCxnSpPr>
          <p:spPr>
            <a:xfrm>
              <a:off x="5653314"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51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10" name="Rectangle 9"/>
          <p:cNvSpPr/>
          <p:nvPr/>
        </p:nvSpPr>
        <p:spPr>
          <a:xfrm>
            <a:off x="4572000" y="4114800"/>
            <a:ext cx="1828800" cy="18288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Rectangle 12"/>
          <p:cNvSpPr/>
          <p:nvPr/>
        </p:nvSpPr>
        <p:spPr>
          <a:xfrm>
            <a:off x="6400800" y="4114800"/>
            <a:ext cx="1828800" cy="182880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16" name="Group 15"/>
          <p:cNvGrpSpPr/>
          <p:nvPr/>
        </p:nvGrpSpPr>
        <p:grpSpPr>
          <a:xfrm>
            <a:off x="5653314" y="2969828"/>
            <a:ext cx="1545771" cy="1020820"/>
            <a:chOff x="5653314" y="2969828"/>
            <a:chExt cx="1545771" cy="1020820"/>
          </a:xfrm>
        </p:grpSpPr>
        <p:sp>
          <p:nvSpPr>
            <p:cNvPr id="6" name="TextBox 5"/>
            <p:cNvSpPr txBox="1"/>
            <p:nvPr/>
          </p:nvSpPr>
          <p:spPr>
            <a:xfrm>
              <a:off x="6034906" y="2969828"/>
              <a:ext cx="782587" cy="707886"/>
            </a:xfrm>
            <a:prstGeom prst="rect">
              <a:avLst/>
            </a:prstGeom>
            <a:noFill/>
          </p:spPr>
          <p:txBody>
            <a:bodyPr wrap="none" rtlCol="0">
              <a:spAutoFit/>
            </a:bodyPr>
            <a:lstStyle/>
            <a:p>
              <a:pPr algn="ctr" fontAlgn="auto">
                <a:spcBef>
                  <a:spcPts val="0"/>
                </a:spcBef>
                <a:spcAft>
                  <a:spcPts val="0"/>
                </a:spcAft>
              </a:pPr>
              <a:r>
                <a:rPr lang="en-US" sz="2000" b="1" dirty="0">
                  <a:solidFill>
                    <a:srgbClr val="000000"/>
                  </a:solidFill>
                  <a:latin typeface="Arial"/>
                </a:rPr>
                <a:t>Flat</a:t>
              </a:r>
            </a:p>
            <a:p>
              <a:pPr algn="ctr" fontAlgn="auto">
                <a:spcBef>
                  <a:spcPts val="0"/>
                </a:spcBef>
                <a:spcAft>
                  <a:spcPts val="0"/>
                </a:spcAft>
              </a:pPr>
              <a:r>
                <a:rPr lang="en-US" sz="2000" b="1" dirty="0">
                  <a:solidFill>
                    <a:srgbClr val="000000"/>
                  </a:solidFill>
                  <a:latin typeface="Arial"/>
                </a:rPr>
                <a:t>Field</a:t>
              </a:r>
            </a:p>
          </p:txBody>
        </p:sp>
        <p:cxnSp>
          <p:nvCxnSpPr>
            <p:cNvPr id="14" name="Straight Arrow Connector 13"/>
            <p:cNvCxnSpPr/>
            <p:nvPr/>
          </p:nvCxnSpPr>
          <p:spPr>
            <a:xfrm>
              <a:off x="5653314"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607842" y="6088518"/>
            <a:ext cx="1792957"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90% </a:t>
            </a:r>
          </a:p>
        </p:txBody>
      </p:sp>
      <p:sp>
        <p:nvSpPr>
          <p:cNvPr id="18" name="TextBox 17"/>
          <p:cNvSpPr txBox="1"/>
          <p:nvPr/>
        </p:nvSpPr>
        <p:spPr>
          <a:xfrm>
            <a:off x="6438767" y="6088518"/>
            <a:ext cx="189709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110%</a:t>
            </a:r>
          </a:p>
        </p:txBody>
      </p:sp>
      <p:sp>
        <p:nvSpPr>
          <p:cNvPr id="19" name="TextBox 18"/>
          <p:cNvSpPr txBox="1"/>
          <p:nvPr/>
        </p:nvSpPr>
        <p:spPr>
          <a:xfrm>
            <a:off x="4615103" y="6371317"/>
            <a:ext cx="1038212"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1.11 = </a:t>
            </a:r>
            <a:endParaRPr lang="en-US" b="1" dirty="0">
              <a:solidFill>
                <a:srgbClr val="000000"/>
              </a:solidFill>
              <a:latin typeface="Arial"/>
            </a:endParaRPr>
          </a:p>
        </p:txBody>
      </p:sp>
      <p:sp>
        <p:nvSpPr>
          <p:cNvPr id="20" name="TextBox 19"/>
          <p:cNvSpPr txBox="1"/>
          <p:nvPr/>
        </p:nvSpPr>
        <p:spPr>
          <a:xfrm>
            <a:off x="6475056" y="6371317"/>
            <a:ext cx="1144944"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0.91 =</a:t>
            </a:r>
            <a:endParaRPr lang="en-US" b="1" dirty="0">
              <a:solidFill>
                <a:srgbClr val="000000"/>
              </a:solidFill>
              <a:latin typeface="Arial"/>
            </a:endParaRPr>
          </a:p>
        </p:txBody>
      </p:sp>
      <p:cxnSp>
        <p:nvCxnSpPr>
          <p:cNvPr id="21" name="Straight Arrow Connector 20"/>
          <p:cNvCxnSpPr/>
          <p:nvPr/>
        </p:nvCxnSpPr>
        <p:spPr>
          <a:xfrm>
            <a:off x="5972626" y="4891317"/>
            <a:ext cx="914400" cy="0"/>
          </a:xfrm>
          <a:prstGeom prst="straightConnector1">
            <a:avLst/>
          </a:prstGeom>
          <a:ln w="889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914571" y="5261431"/>
            <a:ext cx="914400" cy="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67685" y="6371317"/>
            <a:ext cx="86191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100%</a:t>
            </a:r>
            <a:endParaRPr lang="en-US" b="1" dirty="0">
              <a:solidFill>
                <a:srgbClr val="000000"/>
              </a:solidFill>
              <a:latin typeface="Arial"/>
            </a:endParaRPr>
          </a:p>
        </p:txBody>
      </p:sp>
      <p:sp>
        <p:nvSpPr>
          <p:cNvPr id="24" name="TextBox 23"/>
          <p:cNvSpPr txBox="1"/>
          <p:nvPr/>
        </p:nvSpPr>
        <p:spPr>
          <a:xfrm>
            <a:off x="5467996" y="6371317"/>
            <a:ext cx="932803"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100%</a:t>
            </a:r>
            <a:endParaRPr lang="en-US" b="1" dirty="0">
              <a:solidFill>
                <a:srgbClr val="000000"/>
              </a:solidFill>
              <a:latin typeface="Arial"/>
            </a:endParaRPr>
          </a:p>
        </p:txBody>
      </p:sp>
    </p:spTree>
    <p:extLst>
      <p:ext uri="{BB962C8B-B14F-4D97-AF65-F5344CB8AC3E}">
        <p14:creationId xmlns:p14="http://schemas.microsoft.com/office/powerpoint/2010/main" val="103046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1000" fill="hold"/>
                                        <p:tgtEl>
                                          <p:spTgt spid="10"/>
                                        </p:tgtEl>
                                        <p:attrNameLst>
                                          <p:attrName>fillcolor</p:attrName>
                                        </p:attrNameLst>
                                      </p:cBhvr>
                                      <p:to>
                                        <a:srgbClr val="1C1C1C"/>
                                      </p:to>
                                    </p:animClr>
                                    <p:set>
                                      <p:cBhvr>
                                        <p:cTn id="23" dur="1000" fill="hold"/>
                                        <p:tgtEl>
                                          <p:spTgt spid="10"/>
                                        </p:tgtEl>
                                        <p:attrNameLst>
                                          <p:attrName>fill.type</p:attrName>
                                        </p:attrNameLst>
                                      </p:cBhvr>
                                      <p:to>
                                        <p:strVal val="solid"/>
                                      </p:to>
                                    </p:set>
                                    <p:set>
                                      <p:cBhvr>
                                        <p:cTn id="24" dur="1000" fill="hold"/>
                                        <p:tgtEl>
                                          <p:spTgt spid="10"/>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00" fill="hold"/>
                                        <p:tgtEl>
                                          <p:spTgt spid="13"/>
                                        </p:tgtEl>
                                        <p:attrNameLst>
                                          <p:attrName>fillcolor</p:attrName>
                                        </p:attrNameLst>
                                      </p:cBhvr>
                                      <p:to>
                                        <a:srgbClr val="1C1C1C"/>
                                      </p:to>
                                    </p:animClr>
                                    <p:set>
                                      <p:cBhvr>
                                        <p:cTn id="27" dur="1000" fill="hold"/>
                                        <p:tgtEl>
                                          <p:spTgt spid="13"/>
                                        </p:tgtEl>
                                        <p:attrNameLst>
                                          <p:attrName>fill.type</p:attrName>
                                        </p:attrNameLst>
                                      </p:cBhvr>
                                      <p:to>
                                        <p:strVal val="solid"/>
                                      </p:to>
                                    </p:set>
                                    <p:set>
                                      <p:cBhvr>
                                        <p:cTn id="28" dur="1000" fill="hold"/>
                                        <p:tgtEl>
                                          <p:spTgt spid="13"/>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p:bldP spid="2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 name="Rectangle 6"/>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9" name="Straight Arrow Connector 8"/>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69985" y="2969828"/>
            <a:ext cx="912429" cy="707886"/>
          </a:xfrm>
          <a:prstGeom prst="rect">
            <a:avLst/>
          </a:prstGeom>
          <a:noFill/>
        </p:spPr>
        <p:txBody>
          <a:bodyPr wrap="none" rtlCol="0">
            <a:spAutoFit/>
          </a:bodyPr>
          <a:lstStyle/>
          <a:p>
            <a:pPr algn="ctr" fontAlgn="auto">
              <a:spcBef>
                <a:spcPts val="0"/>
              </a:spcBef>
              <a:spcAft>
                <a:spcPts val="0"/>
              </a:spcAft>
            </a:pPr>
            <a:r>
              <a:rPr lang="en-US" sz="2000" b="1" dirty="0">
                <a:solidFill>
                  <a:srgbClr val="000000"/>
                </a:solidFill>
                <a:latin typeface="Arial"/>
              </a:rPr>
              <a:t>Sharp</a:t>
            </a:r>
          </a:p>
          <a:p>
            <a:pPr algn="ctr" fontAlgn="auto">
              <a:spcBef>
                <a:spcPts val="0"/>
              </a:spcBef>
              <a:spcAft>
                <a:spcPts val="0"/>
              </a:spcAft>
            </a:pPr>
            <a:r>
              <a:rPr lang="en-US" sz="2000" b="1" dirty="0">
                <a:solidFill>
                  <a:srgbClr val="000000"/>
                </a:solidFill>
                <a:latin typeface="Arial"/>
              </a:rPr>
              <a:t>Spot</a:t>
            </a:r>
          </a:p>
        </p:txBody>
      </p: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20% </a:t>
            </a:r>
          </a:p>
        </p:txBody>
      </p:sp>
      <p:sp>
        <p:nvSpPr>
          <p:cNvPr id="22" name="TextBox 21"/>
          <p:cNvSpPr txBox="1"/>
          <p:nvPr/>
        </p:nvSpPr>
        <p:spPr>
          <a:xfrm>
            <a:off x="6438767" y="6088518"/>
            <a:ext cx="189709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110%</a:t>
            </a:r>
          </a:p>
        </p:txBody>
      </p:sp>
      <p:sp>
        <p:nvSpPr>
          <p:cNvPr id="23" name="TextBox 22"/>
          <p:cNvSpPr txBox="1"/>
          <p:nvPr/>
        </p:nvSpPr>
        <p:spPr>
          <a:xfrm>
            <a:off x="4615103" y="6371317"/>
            <a:ext cx="1038212"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1.11 = </a:t>
            </a:r>
            <a:endParaRPr lang="en-US" b="1" dirty="0">
              <a:solidFill>
                <a:srgbClr val="000000"/>
              </a:solidFill>
              <a:latin typeface="Arial"/>
            </a:endParaRPr>
          </a:p>
        </p:txBody>
      </p:sp>
      <p:sp>
        <p:nvSpPr>
          <p:cNvPr id="24" name="TextBox 23"/>
          <p:cNvSpPr txBox="1"/>
          <p:nvPr/>
        </p:nvSpPr>
        <p:spPr>
          <a:xfrm>
            <a:off x="6475056" y="6371317"/>
            <a:ext cx="1144944"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0.91 =</a:t>
            </a:r>
            <a:endParaRPr lang="en-US" b="1" dirty="0">
              <a:solidFill>
                <a:srgbClr val="000000"/>
              </a:solidFill>
              <a:latin typeface="Arial"/>
            </a:endParaRPr>
          </a:p>
        </p:txBody>
      </p:sp>
      <p:sp>
        <p:nvSpPr>
          <p:cNvPr id="25" name="TextBox 24"/>
          <p:cNvSpPr txBox="1"/>
          <p:nvPr/>
        </p:nvSpPr>
        <p:spPr>
          <a:xfrm>
            <a:off x="7367685" y="6371317"/>
            <a:ext cx="86191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100%</a:t>
            </a:r>
            <a:endParaRPr lang="en-US" b="1" dirty="0">
              <a:solidFill>
                <a:srgbClr val="000000"/>
              </a:solidFill>
              <a:latin typeface="Arial"/>
            </a:endParaRPr>
          </a:p>
        </p:txBody>
      </p:sp>
      <p:sp>
        <p:nvSpPr>
          <p:cNvPr id="26" name="TextBox 25"/>
          <p:cNvSpPr txBox="1"/>
          <p:nvPr/>
        </p:nvSpPr>
        <p:spPr>
          <a:xfrm>
            <a:off x="5467996" y="6371317"/>
            <a:ext cx="932803"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22%</a:t>
            </a:r>
            <a:endParaRPr lang="en-US" b="1" dirty="0">
              <a:solidFill>
                <a:srgbClr val="000000"/>
              </a:solidFill>
              <a:latin typeface="Arial"/>
            </a:endParaRPr>
          </a:p>
        </p:txBody>
      </p:sp>
    </p:spTree>
    <p:extLst>
      <p:ext uri="{BB962C8B-B14F-4D97-AF65-F5344CB8AC3E}">
        <p14:creationId xmlns:p14="http://schemas.microsoft.com/office/powerpoint/2010/main" val="1882204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9" presetClass="emph" presetSubtype="0" fill="hold" grpId="0" nodeType="clickEffect">
                                  <p:stCondLst>
                                    <p:cond delay="0"/>
                                  </p:stCondLst>
                                  <p:childTnLst>
                                    <p:animClr clrSpc="rgb" dir="cw">
                                      <p:cBhvr override="childStyle">
                                        <p:cTn id="12" dur="500" fill="hold"/>
                                        <p:tgtEl>
                                          <p:spTgt spid="7"/>
                                        </p:tgtEl>
                                        <p:attrNameLst>
                                          <p:attrName>style.color</p:attrName>
                                        </p:attrNameLst>
                                      </p:cBhvr>
                                      <p:to>
                                        <a:srgbClr val="1C1C1C"/>
                                      </p:to>
                                    </p:animClr>
                                    <p:animClr clrSpc="rgb" dir="cw">
                                      <p:cBhvr>
                                        <p:cTn id="13" dur="500" fill="hold"/>
                                        <p:tgtEl>
                                          <p:spTgt spid="7"/>
                                        </p:tgtEl>
                                        <p:attrNameLst>
                                          <p:attrName>fillcolor</p:attrName>
                                        </p:attrNameLst>
                                      </p:cBhvr>
                                      <p:to>
                                        <a:srgbClr val="1C1C1C"/>
                                      </p:to>
                                    </p:animClr>
                                    <p:set>
                                      <p:cBhvr>
                                        <p:cTn id="14" dur="500" fill="hold"/>
                                        <p:tgtEl>
                                          <p:spTgt spid="7"/>
                                        </p:tgtEl>
                                        <p:attrNameLst>
                                          <p:attrName>fill.type</p:attrName>
                                        </p:attrNameLst>
                                      </p:cBhvr>
                                      <p:to>
                                        <p:strVal val="solid"/>
                                      </p:to>
                                    </p:set>
                                    <p:set>
                                      <p:cBhvr>
                                        <p:cTn id="15" dur="500" fill="hold"/>
                                        <p:tgtEl>
                                          <p:spTgt spid="7"/>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6"/>
                                        </p:tgtEl>
                                        <p:attrNameLst>
                                          <p:attrName>fillcolor</p:attrName>
                                        </p:attrNameLst>
                                      </p:cBhvr>
                                      <p:to>
                                        <a:srgbClr val="808080"/>
                                      </p:to>
                                    </p:animClr>
                                    <p:set>
                                      <p:cBhvr>
                                        <p:cTn id="30" dur="500" fill="hold"/>
                                        <p:tgtEl>
                                          <p:spTgt spid="6"/>
                                        </p:tgtEl>
                                        <p:attrNameLst>
                                          <p:attrName>fill.type</p:attrName>
                                        </p:attrNameLst>
                                      </p:cBhvr>
                                      <p:to>
                                        <p:strVal val="solid"/>
                                      </p:to>
                                    </p:set>
                                    <p:set>
                                      <p:cBhvr>
                                        <p:cTn id="31" dur="500" fill="hold"/>
                                        <p:tgtEl>
                                          <p:spTgt spid="6"/>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21" grpId="0"/>
      <p:bldP spid="22" grpId="0"/>
      <p:bldP spid="25" grpId="0"/>
      <p:bldP spid="2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 name="Rectangle 6"/>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2" name="TextBox 11"/>
          <p:cNvSpPr txBox="1"/>
          <p:nvPr/>
        </p:nvSpPr>
        <p:spPr>
          <a:xfrm>
            <a:off x="5969985" y="2969828"/>
            <a:ext cx="912429" cy="707886"/>
          </a:xfrm>
          <a:prstGeom prst="rect">
            <a:avLst/>
          </a:prstGeom>
          <a:noFill/>
        </p:spPr>
        <p:txBody>
          <a:bodyPr wrap="none" rtlCol="0">
            <a:spAutoFit/>
          </a:bodyPr>
          <a:lstStyle/>
          <a:p>
            <a:pPr algn="ctr" fontAlgn="auto">
              <a:spcBef>
                <a:spcPts val="0"/>
              </a:spcBef>
              <a:spcAft>
                <a:spcPts val="0"/>
              </a:spcAft>
            </a:pPr>
            <a:r>
              <a:rPr lang="en-US" sz="2000" b="1" dirty="0">
                <a:solidFill>
                  <a:srgbClr val="000000"/>
                </a:solidFill>
                <a:latin typeface="Arial"/>
              </a:rPr>
              <a:t>Sharp</a:t>
            </a:r>
          </a:p>
          <a:p>
            <a:pPr algn="ctr" fontAlgn="auto">
              <a:spcBef>
                <a:spcPts val="0"/>
              </a:spcBef>
              <a:spcAft>
                <a:spcPts val="0"/>
              </a:spcAft>
            </a:pPr>
            <a:r>
              <a:rPr lang="en-US" sz="2000" b="1" dirty="0">
                <a:solidFill>
                  <a:srgbClr val="000000"/>
                </a:solidFill>
                <a:latin typeface="Arial"/>
              </a:rPr>
              <a:t>Spot</a:t>
            </a:r>
          </a:p>
        </p:txBody>
      </p:sp>
      <p:cxnSp>
        <p:nvCxnSpPr>
          <p:cNvPr id="15" name="Straight Arrow Connector 14"/>
          <p:cNvCxnSpPr/>
          <p:nvPr/>
        </p:nvCxnSpPr>
        <p:spPr>
          <a:xfrm>
            <a:off x="5631542"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9</a:t>
            </a:r>
            <a:r>
              <a:rPr lang="en-US" b="1" dirty="0">
                <a:solidFill>
                  <a:srgbClr val="000000"/>
                </a:solidFill>
                <a:latin typeface="Arial"/>
              </a:rPr>
              <a:t>0% </a:t>
            </a:r>
          </a:p>
        </p:txBody>
      </p:sp>
      <p:sp>
        <p:nvSpPr>
          <p:cNvPr id="22" name="TextBox 21"/>
          <p:cNvSpPr txBox="1"/>
          <p:nvPr/>
        </p:nvSpPr>
        <p:spPr>
          <a:xfrm>
            <a:off x="6438767" y="6088518"/>
            <a:ext cx="189709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30%</a:t>
            </a:r>
          </a:p>
        </p:txBody>
      </p:sp>
      <p:cxnSp>
        <p:nvCxnSpPr>
          <p:cNvPr id="13" name="Straight Arrow Connector 12"/>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15103" y="6371317"/>
            <a:ext cx="1038212"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1.11 = </a:t>
            </a:r>
            <a:endParaRPr lang="en-US" b="1" dirty="0">
              <a:solidFill>
                <a:srgbClr val="000000"/>
              </a:solidFill>
              <a:latin typeface="Arial"/>
            </a:endParaRPr>
          </a:p>
        </p:txBody>
      </p:sp>
      <p:sp>
        <p:nvSpPr>
          <p:cNvPr id="19" name="TextBox 18"/>
          <p:cNvSpPr txBox="1"/>
          <p:nvPr/>
        </p:nvSpPr>
        <p:spPr>
          <a:xfrm>
            <a:off x="6475056" y="6371317"/>
            <a:ext cx="1144944"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0.91 =</a:t>
            </a:r>
            <a:endParaRPr lang="en-US" b="1" dirty="0">
              <a:solidFill>
                <a:srgbClr val="000000"/>
              </a:solidFill>
              <a:latin typeface="Arial"/>
            </a:endParaRPr>
          </a:p>
        </p:txBody>
      </p:sp>
      <p:sp>
        <p:nvSpPr>
          <p:cNvPr id="23" name="TextBox 22"/>
          <p:cNvSpPr txBox="1"/>
          <p:nvPr/>
        </p:nvSpPr>
        <p:spPr>
          <a:xfrm>
            <a:off x="7367685" y="6371317"/>
            <a:ext cx="86191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27.3%</a:t>
            </a:r>
            <a:endParaRPr lang="en-US" b="1" dirty="0">
              <a:solidFill>
                <a:srgbClr val="000000"/>
              </a:solidFill>
              <a:latin typeface="Arial"/>
            </a:endParaRPr>
          </a:p>
        </p:txBody>
      </p:sp>
      <p:sp>
        <p:nvSpPr>
          <p:cNvPr id="24" name="TextBox 23"/>
          <p:cNvSpPr txBox="1"/>
          <p:nvPr/>
        </p:nvSpPr>
        <p:spPr>
          <a:xfrm>
            <a:off x="5467996" y="6371317"/>
            <a:ext cx="932803"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100%</a:t>
            </a:r>
            <a:endParaRPr lang="en-US" b="1" dirty="0">
              <a:solidFill>
                <a:srgbClr val="000000"/>
              </a:solidFill>
              <a:latin typeface="Arial"/>
            </a:endParaRPr>
          </a:p>
        </p:txBody>
      </p:sp>
      <p:cxnSp>
        <p:nvCxnSpPr>
          <p:cNvPr id="25" name="Straight Arrow Connector 24"/>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49383" y="6273184"/>
            <a:ext cx="1792957"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Integral: 127.3</a:t>
            </a:r>
          </a:p>
        </p:txBody>
      </p:sp>
    </p:spTree>
    <p:extLst>
      <p:ext uri="{BB962C8B-B14F-4D97-AF65-F5344CB8AC3E}">
        <p14:creationId xmlns:p14="http://schemas.microsoft.com/office/powerpoint/2010/main" val="3970080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40404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7"/>
                                        </p:tgtEl>
                                        <p:attrNameLst>
                                          <p:attrName>style.color</p:attrName>
                                        </p:attrNameLst>
                                      </p:cBhvr>
                                      <p:to>
                                        <a:srgbClr val="777777"/>
                                      </p:to>
                                    </p:animClr>
                                    <p:animClr clrSpc="rgb" dir="cw">
                                      <p:cBhvr>
                                        <p:cTn id="23" dur="500" fill="hold"/>
                                        <p:tgtEl>
                                          <p:spTgt spid="7"/>
                                        </p:tgtEl>
                                        <p:attrNameLst>
                                          <p:attrName>fillcolor</p:attrName>
                                        </p:attrNameLst>
                                      </p:cBhvr>
                                      <p:to>
                                        <a:srgbClr val="777777"/>
                                      </p:to>
                                    </p:animClr>
                                    <p:set>
                                      <p:cBhvr>
                                        <p:cTn id="24" dur="500" fill="hold"/>
                                        <p:tgtEl>
                                          <p:spTgt spid="7"/>
                                        </p:tgtEl>
                                        <p:attrNameLst>
                                          <p:attrName>fill.type</p:attrName>
                                        </p:attrNameLst>
                                      </p:cBhvr>
                                      <p:to>
                                        <p:strVal val="solid"/>
                                      </p:to>
                                    </p:set>
                                    <p:set>
                                      <p:cBhvr>
                                        <p:cTn id="25" dur="500" fill="hold"/>
                                        <p:tgtEl>
                                          <p:spTgt spid="7"/>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2" grpId="0"/>
      <p:bldP spid="23" grpId="0"/>
      <p:bldP spid="24" grpId="0"/>
      <p:bldP spid="2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 name="Rectangle 6"/>
          <p:cNvSpPr/>
          <p:nvPr/>
        </p:nvSpPr>
        <p:spPr>
          <a:xfrm>
            <a:off x="6400800" y="4114800"/>
            <a:ext cx="1828800" cy="1828800"/>
          </a:xfrm>
          <a:prstGeom prst="rect">
            <a:avLst/>
          </a:prstGeom>
          <a:solidFill>
            <a:srgbClr val="1C1C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9" name="Straight Arrow Connector 8"/>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69985" y="2969828"/>
            <a:ext cx="912429" cy="707886"/>
          </a:xfrm>
          <a:prstGeom prst="rect">
            <a:avLst/>
          </a:prstGeom>
          <a:noFill/>
        </p:spPr>
        <p:txBody>
          <a:bodyPr wrap="none" rtlCol="0">
            <a:spAutoFit/>
          </a:bodyPr>
          <a:lstStyle/>
          <a:p>
            <a:pPr algn="ctr" fontAlgn="auto">
              <a:spcBef>
                <a:spcPts val="0"/>
              </a:spcBef>
              <a:spcAft>
                <a:spcPts val="0"/>
              </a:spcAft>
            </a:pPr>
            <a:r>
              <a:rPr lang="en-US" sz="2000" b="1" dirty="0">
                <a:solidFill>
                  <a:srgbClr val="000000"/>
                </a:solidFill>
                <a:latin typeface="Arial"/>
              </a:rPr>
              <a:t>Sharp</a:t>
            </a:r>
          </a:p>
          <a:p>
            <a:pPr algn="ctr" fontAlgn="auto">
              <a:spcBef>
                <a:spcPts val="0"/>
              </a:spcBef>
              <a:spcAft>
                <a:spcPts val="0"/>
              </a:spcAft>
            </a:pPr>
            <a:r>
              <a:rPr lang="en-US" sz="2000" b="1" dirty="0">
                <a:solidFill>
                  <a:srgbClr val="000000"/>
                </a:solidFill>
                <a:latin typeface="Arial"/>
              </a:rPr>
              <a:t>Spot</a:t>
            </a:r>
          </a:p>
        </p:txBody>
      </p: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20% </a:t>
            </a:r>
          </a:p>
        </p:txBody>
      </p:sp>
      <p:sp>
        <p:nvSpPr>
          <p:cNvPr id="22" name="TextBox 21"/>
          <p:cNvSpPr txBox="1"/>
          <p:nvPr/>
        </p:nvSpPr>
        <p:spPr>
          <a:xfrm>
            <a:off x="6438767" y="6088518"/>
            <a:ext cx="189709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110%</a:t>
            </a:r>
          </a:p>
        </p:txBody>
      </p:sp>
      <p:sp>
        <p:nvSpPr>
          <p:cNvPr id="23" name="TextBox 22"/>
          <p:cNvSpPr txBox="1"/>
          <p:nvPr/>
        </p:nvSpPr>
        <p:spPr>
          <a:xfrm>
            <a:off x="4615103" y="6371317"/>
            <a:ext cx="1038212"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1.11 = </a:t>
            </a:r>
            <a:endParaRPr lang="en-US" b="1" dirty="0">
              <a:solidFill>
                <a:srgbClr val="000000"/>
              </a:solidFill>
              <a:latin typeface="Arial"/>
            </a:endParaRPr>
          </a:p>
        </p:txBody>
      </p:sp>
      <p:sp>
        <p:nvSpPr>
          <p:cNvPr id="24" name="TextBox 23"/>
          <p:cNvSpPr txBox="1"/>
          <p:nvPr/>
        </p:nvSpPr>
        <p:spPr>
          <a:xfrm>
            <a:off x="6475056" y="6371317"/>
            <a:ext cx="1144944"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0.91 =</a:t>
            </a:r>
            <a:endParaRPr lang="en-US" b="1" dirty="0">
              <a:solidFill>
                <a:srgbClr val="000000"/>
              </a:solidFill>
              <a:latin typeface="Arial"/>
            </a:endParaRPr>
          </a:p>
        </p:txBody>
      </p:sp>
      <p:sp>
        <p:nvSpPr>
          <p:cNvPr id="25" name="TextBox 24"/>
          <p:cNvSpPr txBox="1"/>
          <p:nvPr/>
        </p:nvSpPr>
        <p:spPr>
          <a:xfrm>
            <a:off x="7367685" y="6371317"/>
            <a:ext cx="86191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100%</a:t>
            </a:r>
            <a:endParaRPr lang="en-US" b="1" dirty="0">
              <a:solidFill>
                <a:srgbClr val="000000"/>
              </a:solidFill>
              <a:latin typeface="Arial"/>
            </a:endParaRPr>
          </a:p>
        </p:txBody>
      </p:sp>
      <p:sp>
        <p:nvSpPr>
          <p:cNvPr id="26" name="TextBox 25"/>
          <p:cNvSpPr txBox="1"/>
          <p:nvPr/>
        </p:nvSpPr>
        <p:spPr>
          <a:xfrm>
            <a:off x="5467996" y="6371317"/>
            <a:ext cx="932803"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22.2%</a:t>
            </a:r>
            <a:endParaRPr lang="en-US" b="1" dirty="0">
              <a:solidFill>
                <a:srgbClr val="000000"/>
              </a:solidFill>
              <a:latin typeface="Arial"/>
            </a:endParaRPr>
          </a:p>
        </p:txBody>
      </p:sp>
      <p:cxnSp>
        <p:nvCxnSpPr>
          <p:cNvPr id="16" name="Straight Arrow Connector 15"/>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49383" y="6273184"/>
            <a:ext cx="1792957"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Integral: 122.2</a:t>
            </a:r>
          </a:p>
        </p:txBody>
      </p:sp>
    </p:spTree>
    <p:extLst>
      <p:ext uri="{BB962C8B-B14F-4D97-AF65-F5344CB8AC3E}">
        <p14:creationId xmlns:p14="http://schemas.microsoft.com/office/powerpoint/2010/main" val="1036942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14449681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 name="Rectangle 6"/>
          <p:cNvSpPr/>
          <p:nvPr/>
        </p:nvSpPr>
        <p:spPr>
          <a:xfrm>
            <a:off x="6400800" y="4114800"/>
            <a:ext cx="1828800" cy="1828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2" name="TextBox 11"/>
          <p:cNvSpPr txBox="1"/>
          <p:nvPr/>
        </p:nvSpPr>
        <p:spPr>
          <a:xfrm>
            <a:off x="5969985" y="2969828"/>
            <a:ext cx="912429" cy="707886"/>
          </a:xfrm>
          <a:prstGeom prst="rect">
            <a:avLst/>
          </a:prstGeom>
          <a:noFill/>
        </p:spPr>
        <p:txBody>
          <a:bodyPr wrap="none" rtlCol="0">
            <a:spAutoFit/>
          </a:bodyPr>
          <a:lstStyle/>
          <a:p>
            <a:pPr algn="ctr" fontAlgn="auto">
              <a:spcBef>
                <a:spcPts val="0"/>
              </a:spcBef>
              <a:spcAft>
                <a:spcPts val="0"/>
              </a:spcAft>
            </a:pPr>
            <a:r>
              <a:rPr lang="en-US" sz="2000" b="1" dirty="0">
                <a:solidFill>
                  <a:srgbClr val="000000"/>
                </a:solidFill>
                <a:latin typeface="Arial"/>
              </a:rPr>
              <a:t>Sharp</a:t>
            </a:r>
          </a:p>
          <a:p>
            <a:pPr algn="ctr" fontAlgn="auto">
              <a:spcBef>
                <a:spcPts val="0"/>
              </a:spcBef>
              <a:spcAft>
                <a:spcPts val="0"/>
              </a:spcAft>
            </a:pPr>
            <a:r>
              <a:rPr lang="en-US" sz="2000" b="1" dirty="0">
                <a:solidFill>
                  <a:srgbClr val="000000"/>
                </a:solidFill>
                <a:latin typeface="Arial"/>
              </a:rPr>
              <a:t>Spot</a:t>
            </a:r>
          </a:p>
        </p:txBody>
      </p:sp>
      <p:cxnSp>
        <p:nvCxnSpPr>
          <p:cNvPr id="15" name="Straight Arrow Connector 14"/>
          <p:cNvCxnSpPr/>
          <p:nvPr/>
        </p:nvCxnSpPr>
        <p:spPr>
          <a:xfrm>
            <a:off x="5631542"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9</a:t>
            </a:r>
            <a:r>
              <a:rPr lang="en-US" b="1" dirty="0">
                <a:solidFill>
                  <a:srgbClr val="000000"/>
                </a:solidFill>
                <a:latin typeface="Arial"/>
              </a:rPr>
              <a:t>0% </a:t>
            </a:r>
          </a:p>
        </p:txBody>
      </p:sp>
      <p:sp>
        <p:nvSpPr>
          <p:cNvPr id="22" name="TextBox 21"/>
          <p:cNvSpPr txBox="1"/>
          <p:nvPr/>
        </p:nvSpPr>
        <p:spPr>
          <a:xfrm>
            <a:off x="6438767" y="6088518"/>
            <a:ext cx="189709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30%</a:t>
            </a:r>
          </a:p>
        </p:txBody>
      </p:sp>
      <p:cxnSp>
        <p:nvCxnSpPr>
          <p:cNvPr id="13" name="Straight Arrow Connector 12"/>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15103" y="6371317"/>
            <a:ext cx="1038212"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1.11 = </a:t>
            </a:r>
            <a:endParaRPr lang="en-US" b="1" dirty="0">
              <a:solidFill>
                <a:srgbClr val="000000"/>
              </a:solidFill>
              <a:latin typeface="Arial"/>
            </a:endParaRPr>
          </a:p>
        </p:txBody>
      </p:sp>
      <p:sp>
        <p:nvSpPr>
          <p:cNvPr id="19" name="TextBox 18"/>
          <p:cNvSpPr txBox="1"/>
          <p:nvPr/>
        </p:nvSpPr>
        <p:spPr>
          <a:xfrm>
            <a:off x="6475056" y="6371317"/>
            <a:ext cx="1144944"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x 0.91 =</a:t>
            </a:r>
            <a:endParaRPr lang="en-US" b="1" dirty="0">
              <a:solidFill>
                <a:srgbClr val="000000"/>
              </a:solidFill>
              <a:latin typeface="Arial"/>
            </a:endParaRPr>
          </a:p>
        </p:txBody>
      </p:sp>
      <p:sp>
        <p:nvSpPr>
          <p:cNvPr id="23" name="TextBox 22"/>
          <p:cNvSpPr txBox="1"/>
          <p:nvPr/>
        </p:nvSpPr>
        <p:spPr>
          <a:xfrm>
            <a:off x="7367685" y="6371317"/>
            <a:ext cx="861915"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27.3%</a:t>
            </a:r>
            <a:endParaRPr lang="en-US" b="1" dirty="0">
              <a:solidFill>
                <a:srgbClr val="000000"/>
              </a:solidFill>
              <a:latin typeface="Arial"/>
            </a:endParaRPr>
          </a:p>
        </p:txBody>
      </p:sp>
      <p:sp>
        <p:nvSpPr>
          <p:cNvPr id="24" name="TextBox 23"/>
          <p:cNvSpPr txBox="1"/>
          <p:nvPr/>
        </p:nvSpPr>
        <p:spPr>
          <a:xfrm>
            <a:off x="5467996" y="6371317"/>
            <a:ext cx="932803"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100%</a:t>
            </a:r>
            <a:endParaRPr lang="en-US" b="1" dirty="0">
              <a:solidFill>
                <a:srgbClr val="000000"/>
              </a:solidFill>
              <a:latin typeface="Arial"/>
            </a:endParaRPr>
          </a:p>
        </p:txBody>
      </p:sp>
      <p:cxnSp>
        <p:nvCxnSpPr>
          <p:cNvPr id="25" name="Straight Arrow Connector 24"/>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49383" y="6273184"/>
            <a:ext cx="1792957" cy="369332"/>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Arial"/>
              </a:rPr>
              <a:t>Integral: 127.3</a:t>
            </a:r>
          </a:p>
        </p:txBody>
      </p:sp>
    </p:spTree>
    <p:extLst>
      <p:ext uri="{BB962C8B-B14F-4D97-AF65-F5344CB8AC3E}">
        <p14:creationId xmlns:p14="http://schemas.microsoft.com/office/powerpoint/2010/main" val="237461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583957"/>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637656"/>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164868"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Tree>
    <p:extLst>
      <p:ext uri="{BB962C8B-B14F-4D97-AF65-F5344CB8AC3E}">
        <p14:creationId xmlns:p14="http://schemas.microsoft.com/office/powerpoint/2010/main" val="7314647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pPr fontAlgn="auto">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fontAlgn="auto">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Bragg</a:t>
              </a:r>
            </a:p>
            <a:p>
              <a:pPr algn="ctr" fontAlgn="auto">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fontAlgn="auto">
                <a:spcBef>
                  <a:spcPts val="0"/>
                </a:spcBef>
                <a:spcAft>
                  <a:spcPts val="0"/>
                </a:spcAft>
              </a:pPr>
              <a:r>
                <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oxygen</a:t>
              </a:r>
            </a:p>
            <a:p>
              <a:pPr algn="r" fontAlgn="auto">
                <a:spcBef>
                  <a:spcPts val="0"/>
                </a:spcBef>
                <a:spcAft>
                  <a:spcPts val="0"/>
                </a:spcAft>
              </a:pPr>
              <a:r>
                <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pPr fontAlgn="auto">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fontAlgn="auto">
                <a:lnSpc>
                  <a:spcPct val="150000"/>
                </a:lnSpc>
                <a:spcBef>
                  <a:spcPts val="0"/>
                </a:spcBef>
                <a:spcAft>
                  <a:spcPts val="0"/>
                </a:spcAft>
              </a:pPr>
              <a:r>
                <a:rPr lang="en-US" sz="2000" dirty="0">
                  <a:solidFill>
                    <a:srgbClr val="000000"/>
                  </a:solidFill>
                  <a:latin typeface="Arial" panose="020B0604020202020204" pitchFamily="34" charset="0"/>
                </a:rPr>
                <a:t>1% high</a:t>
              </a:r>
            </a:p>
            <a:p>
              <a:pPr fontAlgn="auto">
                <a:lnSpc>
                  <a:spcPct val="150000"/>
                </a:lnSpc>
                <a:spcBef>
                  <a:spcPts val="0"/>
                </a:spcBef>
                <a:spcAft>
                  <a:spcPts val="0"/>
                </a:spcAft>
              </a:pPr>
              <a:r>
                <a:rPr lang="en-US" sz="2000" dirty="0">
                  <a:solidFill>
                    <a:srgbClr val="000000"/>
                  </a:solidFill>
                  <a:latin typeface="Arial" panose="020B0604020202020204" pitchFamily="34" charset="0"/>
                </a:rPr>
                <a:t>average</a:t>
              </a:r>
            </a:p>
            <a:p>
              <a:pPr fontAlgn="auto">
                <a:lnSpc>
                  <a:spcPct val="150000"/>
                </a:lnSpc>
                <a:spcBef>
                  <a:spcPts val="0"/>
                </a:spcBef>
                <a:spcAft>
                  <a:spcPts val="0"/>
                </a:spcAft>
              </a:pPr>
              <a:r>
                <a:rPr lang="en-US" sz="2000" dirty="0">
                  <a:solidFill>
                    <a:srgbClr val="000000"/>
                  </a:solidFill>
                  <a:latin typeface="Arial" panose="020B0604020202020204" pitchFamily="34" charset="0"/>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9" name="Rectangle 8"/>
          <p:cNvSpPr/>
          <p:nvPr/>
        </p:nvSpPr>
        <p:spPr>
          <a:xfrm>
            <a:off x="3480925" y="786718"/>
            <a:ext cx="2212465" cy="369332"/>
          </a:xfrm>
          <a:prstGeom prst="rect">
            <a:avLst/>
          </a:prstGeom>
        </p:spPr>
        <p:txBody>
          <a:bodyPr wrap="none">
            <a:spAutoFit/>
          </a:bodyPr>
          <a:lstStyle/>
          <a:p>
            <a:pPr fontAlgn="auto">
              <a:spcBef>
                <a:spcPts val="0"/>
              </a:spcBef>
              <a:spcAft>
                <a:spcPts val="0"/>
              </a:spcAft>
            </a:pPr>
            <a:r>
              <a:rPr lang="en-US" dirty="0">
                <a:solidFill>
                  <a:srgbClr val="000000"/>
                </a:solidFill>
                <a:latin typeface="Arial"/>
              </a:rPr>
              <a:t>~3x10</a:t>
            </a:r>
            <a:r>
              <a:rPr lang="en-US" baseline="30000" dirty="0">
                <a:solidFill>
                  <a:srgbClr val="000000"/>
                </a:solidFill>
                <a:latin typeface="Arial"/>
              </a:rPr>
              <a:t>5</a:t>
            </a:r>
            <a:r>
              <a:rPr lang="en-US" dirty="0">
                <a:solidFill>
                  <a:srgbClr val="000000"/>
                </a:solidFill>
                <a:latin typeface="Arial"/>
              </a:rPr>
              <a:t> </a:t>
            </a:r>
            <a:r>
              <a:rPr lang="en-US" dirty="0">
                <a:solidFill>
                  <a:srgbClr val="000000"/>
                </a:solidFill>
                <a:latin typeface="Arial"/>
              </a:rPr>
              <a:t>photon/pixel</a:t>
            </a:r>
            <a:endParaRPr lang="en-US" dirty="0">
              <a:solidFill>
                <a:srgbClr val="000000"/>
              </a:solidFill>
              <a:latin typeface="Arial"/>
            </a:endParaRP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Tree>
    <p:extLst>
      <p:ext uri="{BB962C8B-B14F-4D97-AF65-F5344CB8AC3E}">
        <p14:creationId xmlns:p14="http://schemas.microsoft.com/office/powerpoint/2010/main" val="38276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0332" y="2525132"/>
            <a:ext cx="5434885"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cxnSp>
        <p:nvCxnSpPr>
          <p:cNvPr id="44" name="Straight Arrow Connector 43"/>
          <p:cNvCxnSpPr/>
          <p:nvPr/>
        </p:nvCxnSpPr>
        <p:spPr>
          <a:xfrm>
            <a:off x="3138406"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453400"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768395"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38109" y="5870666"/>
            <a:ext cx="417102" cy="523220"/>
          </a:xfrm>
          <a:prstGeom prst="rect">
            <a:avLst/>
          </a:prstGeom>
          <a:noFill/>
        </p:spPr>
        <p:txBody>
          <a:bodyPr wrap="none" rtlCol="0">
            <a:spAutoFit/>
          </a:bodyPr>
          <a:lstStyle/>
          <a:p>
            <a:pPr fontAlgn="auto">
              <a:spcBef>
                <a:spcPts val="0"/>
              </a:spcBef>
              <a:spcAft>
                <a:spcPts val="0"/>
              </a:spcAft>
            </a:pPr>
            <a:r>
              <a:rPr lang="en-US" sz="2800" dirty="0">
                <a:solidFill>
                  <a:srgbClr val="000000"/>
                </a:solidFill>
                <a:latin typeface="Arial"/>
              </a:rPr>
              <a:t>N</a:t>
            </a:r>
            <a:endParaRPr lang="en-US" sz="2800" dirty="0">
              <a:solidFill>
                <a:srgbClr val="000000"/>
              </a:solidFill>
              <a:latin typeface="Arial"/>
            </a:endParaRPr>
          </a:p>
        </p:txBody>
      </p:sp>
      <p:sp>
        <p:nvSpPr>
          <p:cNvPr id="50" name="TextBox 49"/>
          <p:cNvSpPr txBox="1"/>
          <p:nvPr/>
        </p:nvSpPr>
        <p:spPr>
          <a:xfrm>
            <a:off x="4266166" y="5870666"/>
            <a:ext cx="417102" cy="523220"/>
          </a:xfrm>
          <a:prstGeom prst="rect">
            <a:avLst/>
          </a:prstGeom>
          <a:noFill/>
        </p:spPr>
        <p:txBody>
          <a:bodyPr wrap="none" rtlCol="0">
            <a:spAutoFit/>
          </a:bodyPr>
          <a:lstStyle/>
          <a:p>
            <a:pPr fontAlgn="auto">
              <a:spcBef>
                <a:spcPts val="0"/>
              </a:spcBef>
              <a:spcAft>
                <a:spcPts val="0"/>
              </a:spcAft>
            </a:pPr>
            <a:r>
              <a:rPr lang="en-US" sz="2800" dirty="0">
                <a:solidFill>
                  <a:srgbClr val="000000"/>
                </a:solidFill>
                <a:latin typeface="Arial"/>
              </a:rPr>
              <a:t>N</a:t>
            </a:r>
            <a:endParaRPr lang="en-US" sz="2800" dirty="0">
              <a:solidFill>
                <a:srgbClr val="000000"/>
              </a:solidFill>
              <a:latin typeface="Arial"/>
            </a:endParaRPr>
          </a:p>
        </p:txBody>
      </p:sp>
      <p:sp>
        <p:nvSpPr>
          <p:cNvPr id="51" name="TextBox 50"/>
          <p:cNvSpPr txBox="1"/>
          <p:nvPr/>
        </p:nvSpPr>
        <p:spPr>
          <a:xfrm>
            <a:off x="5550680" y="5870666"/>
            <a:ext cx="417102" cy="523220"/>
          </a:xfrm>
          <a:prstGeom prst="rect">
            <a:avLst/>
          </a:prstGeom>
          <a:noFill/>
        </p:spPr>
        <p:txBody>
          <a:bodyPr wrap="none" rtlCol="0">
            <a:spAutoFit/>
          </a:bodyPr>
          <a:lstStyle/>
          <a:p>
            <a:pPr fontAlgn="auto">
              <a:spcBef>
                <a:spcPts val="0"/>
              </a:spcBef>
              <a:spcAft>
                <a:spcPts val="0"/>
              </a:spcAft>
            </a:pPr>
            <a:r>
              <a:rPr lang="en-US" sz="2800" dirty="0">
                <a:solidFill>
                  <a:srgbClr val="000000"/>
                </a:solidFill>
                <a:latin typeface="Arial"/>
              </a:rPr>
              <a:t>N</a:t>
            </a:r>
            <a:endParaRPr lang="en-US" sz="2800" dirty="0">
              <a:solidFill>
                <a:srgbClr val="000000"/>
              </a:solidFill>
              <a:latin typeface="Arial"/>
            </a:endParaRPr>
          </a:p>
        </p:txBody>
      </p:sp>
      <p:cxnSp>
        <p:nvCxnSpPr>
          <p:cNvPr id="21" name="Straight Connector 20"/>
          <p:cNvCxnSpPr/>
          <p:nvPr/>
        </p:nvCxnSpPr>
        <p:spPr>
          <a:xfrm>
            <a:off x="3820134" y="2521744"/>
            <a:ext cx="0" cy="24454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090251" y="2528765"/>
            <a:ext cx="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550017" y="2511380"/>
            <a:ext cx="0" cy="24557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360369" y="2510617"/>
            <a:ext cx="0"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666896" y="2215492"/>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1" name="Freeform 70"/>
          <p:cNvSpPr/>
          <p:nvPr/>
        </p:nvSpPr>
        <p:spPr>
          <a:xfrm>
            <a:off x="7104069" y="2442511"/>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2" name="Group 1"/>
          <p:cNvGrpSpPr/>
          <p:nvPr/>
        </p:nvGrpSpPr>
        <p:grpSpPr>
          <a:xfrm>
            <a:off x="2219525" y="1554069"/>
            <a:ext cx="4084378" cy="3310586"/>
            <a:chOff x="2219525" y="1554069"/>
            <a:chExt cx="4084378" cy="3310586"/>
          </a:xfrm>
        </p:grpSpPr>
        <p:sp>
          <p:nvSpPr>
            <p:cNvPr id="86" name="TextBox 85"/>
            <p:cNvSpPr txBox="1"/>
            <p:nvPr/>
          </p:nvSpPr>
          <p:spPr>
            <a:xfrm>
              <a:off x="3138406" y="1554069"/>
              <a:ext cx="352982" cy="461665"/>
            </a:xfrm>
            <a:prstGeom prst="rect">
              <a:avLst/>
            </a:prstGeom>
            <a:noFill/>
          </p:spPr>
          <p:txBody>
            <a:bodyPr wrap="none" rtlCol="0">
              <a:spAutoFit/>
            </a:bodyPr>
            <a:lstStyle/>
            <a:p>
              <a:pPr fontAlgn="auto">
                <a:spcBef>
                  <a:spcPts val="0"/>
                </a:spcBef>
                <a:spcAft>
                  <a:spcPts val="0"/>
                </a:spcAft>
              </a:pPr>
              <a:r>
                <a:rPr lang="el-GR" sz="2400" b="1" dirty="0">
                  <a:solidFill>
                    <a:srgbClr val="00B050"/>
                  </a:solidFill>
                  <a:latin typeface="Arial"/>
                </a:rPr>
                <a:t>θ</a:t>
              </a:r>
              <a:endParaRPr lang="en-US" sz="2400" b="1" dirty="0">
                <a:solidFill>
                  <a:srgbClr val="00B050"/>
                </a:solidFill>
                <a:latin typeface="Arial"/>
              </a:endParaRPr>
            </a:p>
          </p:txBody>
        </p:sp>
        <p:sp>
          <p:nvSpPr>
            <p:cNvPr id="89" name="TextBox 88"/>
            <p:cNvSpPr txBox="1"/>
            <p:nvPr/>
          </p:nvSpPr>
          <p:spPr>
            <a:xfrm>
              <a:off x="3441110" y="1803607"/>
              <a:ext cx="333746" cy="461665"/>
            </a:xfrm>
            <a:prstGeom prst="rect">
              <a:avLst/>
            </a:prstGeom>
            <a:noFill/>
          </p:spPr>
          <p:txBody>
            <a:bodyPr wrap="none" rtlCol="0">
              <a:spAutoFit/>
            </a:bodyPr>
            <a:lstStyle/>
            <a:p>
              <a:pPr fontAlgn="auto">
                <a:spcBef>
                  <a:spcPts val="0"/>
                </a:spcBef>
                <a:spcAft>
                  <a:spcPts val="0"/>
                </a:spcAft>
              </a:pPr>
              <a:r>
                <a:rPr lang="el-GR" sz="2400" b="1" dirty="0">
                  <a:solidFill>
                    <a:srgbClr val="00B050"/>
                  </a:solidFill>
                  <a:latin typeface="Arial"/>
                </a:rPr>
                <a:t>λ</a:t>
              </a:r>
              <a:endParaRPr lang="en-US" sz="2400" b="1" dirty="0">
                <a:solidFill>
                  <a:srgbClr val="00B050"/>
                </a:solidFill>
                <a:latin typeface="Arial"/>
              </a:endParaRPr>
            </a:p>
          </p:txBody>
        </p:sp>
        <p:sp>
          <p:nvSpPr>
            <p:cNvPr id="90" name="Oval 89"/>
            <p:cNvSpPr/>
            <p:nvPr/>
          </p:nvSpPr>
          <p:spPr>
            <a:xfrm>
              <a:off x="5492623" y="409267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TextBox 12"/>
            <p:cNvSpPr txBox="1"/>
            <p:nvPr/>
          </p:nvSpPr>
          <p:spPr>
            <a:xfrm>
              <a:off x="5207128" y="4279880"/>
              <a:ext cx="1096775" cy="584775"/>
            </a:xfrm>
            <a:prstGeom prst="rect">
              <a:avLst/>
            </a:prstGeom>
            <a:noFill/>
          </p:spPr>
          <p:txBody>
            <a:bodyPr wrap="none" rtlCol="0">
              <a:spAutoFit/>
            </a:bodyPr>
            <a:lstStyle/>
            <a:p>
              <a:pPr algn="ctr" fontAlgn="auto">
                <a:spcBef>
                  <a:spcPts val="0"/>
                </a:spcBef>
                <a:spcAft>
                  <a:spcPts val="0"/>
                </a:spcAft>
              </a:pPr>
              <a:r>
                <a:rPr lang="en-US" sz="1600" b="1" dirty="0">
                  <a:solidFill>
                    <a:srgbClr val="000000"/>
                  </a:solidFill>
                  <a:latin typeface="Arial" panose="020B0604020202020204" pitchFamily="34" charset="0"/>
                  <a:cs typeface="Arial" panose="020B0604020202020204" pitchFamily="34" charset="0"/>
                </a:rPr>
                <a:t>detection</a:t>
              </a:r>
            </a:p>
            <a:p>
              <a:pPr algn="ctr" fontAlgn="auto">
                <a:spcBef>
                  <a:spcPts val="0"/>
                </a:spcBef>
                <a:spcAft>
                  <a:spcPts val="0"/>
                </a:spcAft>
              </a:pPr>
              <a:r>
                <a:rPr lang="en-US" sz="1600" b="1" dirty="0">
                  <a:solidFill>
                    <a:srgbClr val="000000"/>
                  </a:solidFill>
                  <a:latin typeface="Arial" panose="020B0604020202020204" pitchFamily="34" charset="0"/>
                  <a:cs typeface="Arial" panose="020B0604020202020204" pitchFamily="34" charset="0"/>
                </a:rPr>
                <a:t>event</a:t>
              </a:r>
            </a:p>
          </p:txBody>
        </p:sp>
        <p:sp>
          <p:nvSpPr>
            <p:cNvPr id="83" name="TextBox 82"/>
            <p:cNvSpPr txBox="1"/>
            <p:nvPr/>
          </p:nvSpPr>
          <p:spPr>
            <a:xfrm rot="2572978">
              <a:off x="2219525" y="1723347"/>
              <a:ext cx="1096775" cy="584775"/>
            </a:xfrm>
            <a:prstGeom prst="rect">
              <a:avLst/>
            </a:prstGeom>
            <a:noFill/>
          </p:spPr>
          <p:txBody>
            <a:bodyPr wrap="none" rtlCol="0">
              <a:spAutoFit/>
            </a:bodyPr>
            <a:lstStyle/>
            <a:p>
              <a:pPr algn="ctr" fontAlgn="auto">
                <a:spcBef>
                  <a:spcPts val="0"/>
                </a:spcBef>
                <a:spcAft>
                  <a:spcPts val="0"/>
                </a:spcAft>
              </a:pPr>
              <a:r>
                <a:rPr lang="en-US" sz="1600" b="1" dirty="0">
                  <a:solidFill>
                    <a:srgbClr val="00B050"/>
                  </a:solidFill>
                  <a:latin typeface="Arial" panose="020B0604020202020204" pitchFamily="34" charset="0"/>
                  <a:cs typeface="Arial" panose="020B0604020202020204" pitchFamily="34" charset="0"/>
                </a:rPr>
                <a:t>i</a:t>
              </a:r>
              <a:r>
                <a:rPr lang="en-US" sz="1600" b="1" dirty="0">
                  <a:solidFill>
                    <a:srgbClr val="00B050"/>
                  </a:solidFill>
                  <a:latin typeface="Arial" panose="020B0604020202020204" pitchFamily="34" charset="0"/>
                  <a:cs typeface="Arial" panose="020B0604020202020204" pitchFamily="34" charset="0"/>
                </a:rPr>
                <a:t>ncoming</a:t>
              </a:r>
            </a:p>
            <a:p>
              <a:pPr algn="ctr" fontAlgn="auto">
                <a:spcBef>
                  <a:spcPts val="0"/>
                </a:spcBef>
                <a:spcAft>
                  <a:spcPts val="0"/>
                </a:spcAft>
              </a:pPr>
              <a:r>
                <a:rPr lang="en-US" sz="1600" b="1" dirty="0">
                  <a:solidFill>
                    <a:srgbClr val="00B050"/>
                  </a:solidFill>
                  <a:latin typeface="Arial" panose="020B0604020202020204" pitchFamily="34" charset="0"/>
                  <a:cs typeface="Arial" panose="020B0604020202020204" pitchFamily="34" charset="0"/>
                </a:rPr>
                <a:t>photon</a:t>
              </a:r>
            </a:p>
          </p:txBody>
        </p:sp>
        <p:cxnSp>
          <p:nvCxnSpPr>
            <p:cNvPr id="79" name="Straight Arrow Connector 78"/>
            <p:cNvCxnSpPr/>
            <p:nvPr/>
          </p:nvCxnSpPr>
          <p:spPr>
            <a:xfrm>
              <a:off x="2952623" y="178490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42"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PAD: need more than flood-field</a:t>
            </a:r>
            <a:endParaRPr lang="en-US" kern="0" dirty="0">
              <a:solidFill>
                <a:srgbClr val="000000"/>
              </a:solidFill>
            </a:endParaRPr>
          </a:p>
        </p:txBody>
      </p:sp>
    </p:spTree>
    <p:extLst>
      <p:ext uri="{BB962C8B-B14F-4D97-AF65-F5344CB8AC3E}">
        <p14:creationId xmlns:p14="http://schemas.microsoft.com/office/powerpoint/2010/main" val="938628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0332" y="2525132"/>
            <a:ext cx="5434885"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nvGrpSpPr>
          <p:cNvPr id="6" name="Group 5"/>
          <p:cNvGrpSpPr/>
          <p:nvPr/>
        </p:nvGrpSpPr>
        <p:grpSpPr>
          <a:xfrm>
            <a:off x="4999141" y="1593666"/>
            <a:ext cx="2019067" cy="3355351"/>
            <a:chOff x="4999141" y="1593666"/>
            <a:chExt cx="2019067" cy="3355351"/>
          </a:xfrm>
        </p:grpSpPr>
        <p:sp>
          <p:nvSpPr>
            <p:cNvPr id="104" name="Right Brace 103"/>
            <p:cNvSpPr/>
            <p:nvPr/>
          </p:nvSpPr>
          <p:spPr>
            <a:xfrm>
              <a:off x="6436052" y="2525131"/>
              <a:ext cx="333828" cy="2423886"/>
            </a:xfrm>
            <a:prstGeom prst="rightBrace">
              <a:avLst>
                <a:gd name="adj1" fmla="val 4217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srgbClr val="000000"/>
                </a:solidFill>
              </a:endParaRPr>
            </a:p>
          </p:txBody>
        </p:sp>
        <p:sp>
          <p:nvSpPr>
            <p:cNvPr id="106" name="TextBox 105"/>
            <p:cNvSpPr txBox="1"/>
            <p:nvPr/>
          </p:nvSpPr>
          <p:spPr>
            <a:xfrm rot="16200000">
              <a:off x="6283712" y="3590255"/>
              <a:ext cx="1130438" cy="338554"/>
            </a:xfrm>
            <a:prstGeom prst="rect">
              <a:avLst/>
            </a:prstGeom>
            <a:noFill/>
          </p:spPr>
          <p:txBody>
            <a:bodyPr wrap="none" rtlCol="0">
              <a:spAutoFit/>
            </a:bodyPr>
            <a:lstStyle/>
            <a:p>
              <a:pPr fontAlgn="auto">
                <a:spcBef>
                  <a:spcPts val="0"/>
                </a:spcBef>
                <a:spcAft>
                  <a:spcPts val="0"/>
                </a:spcAft>
              </a:pPr>
              <a:r>
                <a:rPr lang="en-US" sz="1600" b="1" dirty="0">
                  <a:solidFill>
                    <a:srgbClr val="FF0000"/>
                  </a:solidFill>
                  <a:latin typeface="Arial" panose="020B0604020202020204" pitchFamily="34" charset="0"/>
                  <a:cs typeface="Arial" panose="020B0604020202020204" pitchFamily="34" charset="0"/>
                </a:rPr>
                <a:t>thickness</a:t>
              </a:r>
              <a:endParaRPr lang="en-US" sz="1600" b="1" dirty="0">
                <a:solidFill>
                  <a:srgbClr val="FF0000"/>
                </a:solidFill>
                <a:latin typeface="Arial" panose="020B0604020202020204" pitchFamily="34" charset="0"/>
                <a:cs typeface="Arial" panose="020B0604020202020204" pitchFamily="34" charset="0"/>
              </a:endParaRPr>
            </a:p>
          </p:txBody>
        </p:sp>
        <p:sp>
          <p:nvSpPr>
            <p:cNvPr id="107" name="Right Brace 106"/>
            <p:cNvSpPr/>
            <p:nvPr/>
          </p:nvSpPr>
          <p:spPr>
            <a:xfrm rot="16200000">
              <a:off x="5414612" y="1561746"/>
              <a:ext cx="518887" cy="1349830"/>
            </a:xfrm>
            <a:prstGeom prst="rightBrace">
              <a:avLst>
                <a:gd name="adj1" fmla="val 39102"/>
                <a:gd name="adj2" fmla="val 6573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srgbClr val="000000"/>
                </a:solidFill>
              </a:endParaRPr>
            </a:p>
          </p:txBody>
        </p:sp>
        <p:sp>
          <p:nvSpPr>
            <p:cNvPr id="108" name="TextBox 107"/>
            <p:cNvSpPr txBox="1"/>
            <p:nvPr/>
          </p:nvSpPr>
          <p:spPr>
            <a:xfrm>
              <a:off x="5550680" y="1593666"/>
              <a:ext cx="721672" cy="338554"/>
            </a:xfrm>
            <a:prstGeom prst="rect">
              <a:avLst/>
            </a:prstGeom>
            <a:noFill/>
          </p:spPr>
          <p:txBody>
            <a:bodyPr wrap="none" rtlCol="0">
              <a:spAutoFit/>
            </a:bodyPr>
            <a:lstStyle/>
            <a:p>
              <a:pPr fontAlgn="auto">
                <a:spcBef>
                  <a:spcPts val="0"/>
                </a:spcBef>
                <a:spcAft>
                  <a:spcPts val="0"/>
                </a:spcAft>
              </a:pPr>
              <a:r>
                <a:rPr lang="en-US" sz="1600" b="1" dirty="0">
                  <a:solidFill>
                    <a:srgbClr val="FF0000"/>
                  </a:solidFill>
                  <a:latin typeface="Arial" panose="020B0604020202020204" pitchFamily="34" charset="0"/>
                  <a:cs typeface="Arial" panose="020B0604020202020204" pitchFamily="34" charset="0"/>
                </a:rPr>
                <a:t>width</a:t>
              </a:r>
              <a:endParaRPr lang="en-US" sz="1600" b="1" dirty="0">
                <a:solidFill>
                  <a:srgbClr val="FF0000"/>
                </a:solidFill>
                <a:latin typeface="Arial" panose="020B0604020202020204" pitchFamily="34" charset="0"/>
                <a:cs typeface="Arial" panose="020B0604020202020204" pitchFamily="34" charset="0"/>
              </a:endParaRPr>
            </a:p>
          </p:txBody>
        </p:sp>
      </p:grpSp>
      <p:cxnSp>
        <p:nvCxnSpPr>
          <p:cNvPr id="44" name="Straight Arrow Connector 43"/>
          <p:cNvCxnSpPr/>
          <p:nvPr/>
        </p:nvCxnSpPr>
        <p:spPr>
          <a:xfrm>
            <a:off x="3138406"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453400"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768395"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38109" y="5870666"/>
            <a:ext cx="417102" cy="523220"/>
          </a:xfrm>
          <a:prstGeom prst="rect">
            <a:avLst/>
          </a:prstGeom>
          <a:noFill/>
        </p:spPr>
        <p:txBody>
          <a:bodyPr wrap="none" rtlCol="0">
            <a:spAutoFit/>
          </a:bodyPr>
          <a:lstStyle/>
          <a:p>
            <a:pPr fontAlgn="auto">
              <a:spcBef>
                <a:spcPts val="0"/>
              </a:spcBef>
              <a:spcAft>
                <a:spcPts val="0"/>
              </a:spcAft>
            </a:pPr>
            <a:r>
              <a:rPr lang="en-US" sz="2800" dirty="0">
                <a:solidFill>
                  <a:srgbClr val="000000"/>
                </a:solidFill>
                <a:latin typeface="Arial"/>
              </a:rPr>
              <a:t>N</a:t>
            </a:r>
            <a:endParaRPr lang="en-US" sz="2800" dirty="0">
              <a:solidFill>
                <a:srgbClr val="000000"/>
              </a:solidFill>
              <a:latin typeface="Arial"/>
            </a:endParaRPr>
          </a:p>
        </p:txBody>
      </p:sp>
      <p:sp>
        <p:nvSpPr>
          <p:cNvPr id="50" name="TextBox 49"/>
          <p:cNvSpPr txBox="1"/>
          <p:nvPr/>
        </p:nvSpPr>
        <p:spPr>
          <a:xfrm>
            <a:off x="4266166" y="5870666"/>
            <a:ext cx="417102" cy="523220"/>
          </a:xfrm>
          <a:prstGeom prst="rect">
            <a:avLst/>
          </a:prstGeom>
          <a:noFill/>
        </p:spPr>
        <p:txBody>
          <a:bodyPr wrap="none" rtlCol="0">
            <a:spAutoFit/>
          </a:bodyPr>
          <a:lstStyle/>
          <a:p>
            <a:pPr fontAlgn="auto">
              <a:spcBef>
                <a:spcPts val="0"/>
              </a:spcBef>
              <a:spcAft>
                <a:spcPts val="0"/>
              </a:spcAft>
            </a:pPr>
            <a:r>
              <a:rPr lang="en-US" sz="2800" dirty="0">
                <a:solidFill>
                  <a:srgbClr val="000000"/>
                </a:solidFill>
                <a:latin typeface="Arial"/>
              </a:rPr>
              <a:t>N</a:t>
            </a:r>
            <a:endParaRPr lang="en-US" sz="2800" dirty="0">
              <a:solidFill>
                <a:srgbClr val="000000"/>
              </a:solidFill>
              <a:latin typeface="Arial"/>
            </a:endParaRPr>
          </a:p>
        </p:txBody>
      </p:sp>
      <p:sp>
        <p:nvSpPr>
          <p:cNvPr id="51" name="TextBox 50"/>
          <p:cNvSpPr txBox="1"/>
          <p:nvPr/>
        </p:nvSpPr>
        <p:spPr>
          <a:xfrm>
            <a:off x="5550680" y="5870666"/>
            <a:ext cx="417102" cy="523220"/>
          </a:xfrm>
          <a:prstGeom prst="rect">
            <a:avLst/>
          </a:prstGeom>
          <a:noFill/>
        </p:spPr>
        <p:txBody>
          <a:bodyPr wrap="none" rtlCol="0">
            <a:spAutoFit/>
          </a:bodyPr>
          <a:lstStyle/>
          <a:p>
            <a:pPr fontAlgn="auto">
              <a:spcBef>
                <a:spcPts val="0"/>
              </a:spcBef>
              <a:spcAft>
                <a:spcPts val="0"/>
              </a:spcAft>
            </a:pPr>
            <a:r>
              <a:rPr lang="en-US" sz="2800" dirty="0">
                <a:solidFill>
                  <a:srgbClr val="000000"/>
                </a:solidFill>
                <a:latin typeface="Arial"/>
              </a:rPr>
              <a:t>N</a:t>
            </a:r>
            <a:endParaRPr lang="en-US" sz="2800" dirty="0">
              <a:solidFill>
                <a:srgbClr val="000000"/>
              </a:solidFill>
              <a:latin typeface="Arial"/>
            </a:endParaRPr>
          </a:p>
        </p:txBody>
      </p:sp>
      <p:cxnSp>
        <p:nvCxnSpPr>
          <p:cNvPr id="21" name="Straight Connector 20"/>
          <p:cNvCxnSpPr/>
          <p:nvPr/>
        </p:nvCxnSpPr>
        <p:spPr>
          <a:xfrm flipH="1">
            <a:off x="3836957" y="2510617"/>
            <a:ext cx="117152"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97063" y="252876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73651" y="252876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360369" y="2510617"/>
            <a:ext cx="17626"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666896" y="2215492"/>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1" name="Freeform 70"/>
          <p:cNvSpPr/>
          <p:nvPr/>
        </p:nvSpPr>
        <p:spPr>
          <a:xfrm>
            <a:off x="7104069" y="2442511"/>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9" name="Group 8"/>
          <p:cNvGrpSpPr/>
          <p:nvPr/>
        </p:nvGrpSpPr>
        <p:grpSpPr>
          <a:xfrm>
            <a:off x="3759608" y="1464968"/>
            <a:ext cx="1258163" cy="1045650"/>
            <a:chOff x="3759608" y="1464968"/>
            <a:chExt cx="1258163" cy="1045650"/>
          </a:xfrm>
        </p:grpSpPr>
        <p:cxnSp>
          <p:nvCxnSpPr>
            <p:cNvPr id="75" name="Straight Arrow Connector 74"/>
            <p:cNvCxnSpPr/>
            <p:nvPr/>
          </p:nvCxnSpPr>
          <p:spPr>
            <a:xfrm flipV="1">
              <a:off x="3759608" y="1980846"/>
              <a:ext cx="1239532" cy="5297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20042612">
              <a:off x="4241596" y="1464968"/>
              <a:ext cx="776175" cy="584775"/>
            </a:xfrm>
            <a:prstGeom prst="rect">
              <a:avLst/>
            </a:prstGeom>
            <a:noFill/>
          </p:spPr>
          <p:txBody>
            <a:bodyPr wrap="none" rtlCol="0">
              <a:spAutoFit/>
            </a:bodyPr>
            <a:lstStyle/>
            <a:p>
              <a:pPr fontAlgn="auto">
                <a:spcBef>
                  <a:spcPts val="0"/>
                </a:spcBef>
                <a:spcAft>
                  <a:spcPts val="0"/>
                </a:spcAft>
              </a:pPr>
              <a:r>
                <a:rPr lang="en-US" sz="1600" b="1" dirty="0">
                  <a:solidFill>
                    <a:srgbClr val="FF0000"/>
                  </a:solidFill>
                  <a:latin typeface="Arial" panose="020B0604020202020204" pitchFamily="34" charset="0"/>
                  <a:cs typeface="Arial" panose="020B0604020202020204" pitchFamily="34" charset="0"/>
                </a:rPr>
                <a:t>Bragg</a:t>
              </a:r>
            </a:p>
            <a:p>
              <a:pPr fontAlgn="auto">
                <a:spcBef>
                  <a:spcPts val="0"/>
                </a:spcBef>
                <a:spcAft>
                  <a:spcPts val="0"/>
                </a:spcAft>
              </a:pPr>
              <a:r>
                <a:rPr lang="en-US" sz="1600" b="1" dirty="0">
                  <a:solidFill>
                    <a:srgbClr val="FF0000"/>
                  </a:solidFill>
                  <a:latin typeface="Arial" panose="020B0604020202020204" pitchFamily="34" charset="0"/>
                  <a:cs typeface="Arial" panose="020B0604020202020204" pitchFamily="34" charset="0"/>
                </a:rPr>
                <a:t>glitch</a:t>
              </a:r>
              <a:endParaRPr lang="en-US" sz="1600" b="1" dirty="0">
                <a:solidFill>
                  <a:srgbClr val="FF0000"/>
                </a:solidFill>
                <a:latin typeface="Arial" panose="020B0604020202020204" pitchFamily="34" charset="0"/>
                <a:cs typeface="Arial" panose="020B0604020202020204" pitchFamily="34" charset="0"/>
              </a:endParaRPr>
            </a:p>
          </p:txBody>
        </p:sp>
      </p:grpSp>
      <p:grpSp>
        <p:nvGrpSpPr>
          <p:cNvPr id="4" name="Group 3"/>
          <p:cNvGrpSpPr/>
          <p:nvPr/>
        </p:nvGrpSpPr>
        <p:grpSpPr>
          <a:xfrm>
            <a:off x="4208408" y="2745900"/>
            <a:ext cx="2061679" cy="732196"/>
            <a:chOff x="4208408" y="2745900"/>
            <a:chExt cx="2061679" cy="732196"/>
          </a:xfrm>
        </p:grpSpPr>
        <p:sp>
          <p:nvSpPr>
            <p:cNvPr id="77" name="Oval 76"/>
            <p:cNvSpPr/>
            <p:nvPr/>
          </p:nvSpPr>
          <p:spPr>
            <a:xfrm>
              <a:off x="4208408" y="2874588"/>
              <a:ext cx="475159" cy="456087"/>
            </a:xfrm>
            <a:prstGeom prst="ellipse">
              <a:avLst/>
            </a:prstGeom>
            <a:gradFill flip="none" rotWithShape="1">
              <a:gsLst>
                <a:gs pos="46000">
                  <a:schemeClr val="bg1">
                    <a:shade val="30000"/>
                    <a:satMod val="115000"/>
                  </a:schemeClr>
                </a:gs>
                <a:gs pos="68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2" name="TextBox 81"/>
            <p:cNvSpPr txBox="1"/>
            <p:nvPr/>
          </p:nvSpPr>
          <p:spPr>
            <a:xfrm>
              <a:off x="5184533" y="2745900"/>
              <a:ext cx="1085554" cy="584775"/>
            </a:xfrm>
            <a:prstGeom prst="rect">
              <a:avLst/>
            </a:prstGeom>
            <a:noFill/>
          </p:spPr>
          <p:txBody>
            <a:bodyPr wrap="none" rtlCol="0">
              <a:spAutoFit/>
            </a:bodyPr>
            <a:lstStyle/>
            <a:p>
              <a:pPr algn="ctr" fontAlgn="auto">
                <a:spcBef>
                  <a:spcPts val="0"/>
                </a:spcBef>
                <a:spcAft>
                  <a:spcPts val="0"/>
                </a:spcAft>
              </a:pPr>
              <a:r>
                <a:rPr lang="en-US" sz="1600" b="1" dirty="0">
                  <a:solidFill>
                    <a:srgbClr val="FF0000"/>
                  </a:solidFill>
                  <a:latin typeface="Arial" panose="020B0604020202020204" pitchFamily="34" charset="0"/>
                  <a:cs typeface="Arial" panose="020B0604020202020204" pitchFamily="34" charset="0"/>
                </a:rPr>
                <a:t>o</a:t>
              </a:r>
              <a:r>
                <a:rPr lang="en-US" sz="1600" b="1" dirty="0">
                  <a:solidFill>
                    <a:srgbClr val="FF0000"/>
                  </a:solidFill>
                  <a:latin typeface="Arial" panose="020B0604020202020204" pitchFamily="34" charset="0"/>
                  <a:cs typeface="Arial" panose="020B0604020202020204" pitchFamily="34" charset="0"/>
                </a:rPr>
                <a:t>xygen</a:t>
              </a:r>
            </a:p>
            <a:p>
              <a:pPr algn="ctr" fontAlgn="auto">
                <a:spcBef>
                  <a:spcPts val="0"/>
                </a:spcBef>
                <a:spcAft>
                  <a:spcPts val="0"/>
                </a:spcAft>
              </a:pPr>
              <a:r>
                <a:rPr lang="en-US" sz="1600" b="1" dirty="0">
                  <a:solidFill>
                    <a:srgbClr val="FF0000"/>
                  </a:solidFill>
                  <a:latin typeface="Arial" panose="020B0604020202020204" pitchFamily="34" charset="0"/>
                  <a:cs typeface="Arial" panose="020B0604020202020204" pitchFamily="34" charset="0"/>
                </a:rPr>
                <a:t>inclusion</a:t>
              </a:r>
              <a:endParaRPr lang="en-US" sz="1600" b="1" dirty="0">
                <a:solidFill>
                  <a:srgbClr val="FF0000"/>
                </a:solidFill>
                <a:latin typeface="Arial" panose="020B0604020202020204" pitchFamily="34" charset="0"/>
                <a:cs typeface="Arial" panose="020B0604020202020204" pitchFamily="34" charset="0"/>
              </a:endParaRPr>
            </a:p>
          </p:txBody>
        </p:sp>
        <p:sp>
          <p:nvSpPr>
            <p:cNvPr id="84" name="Freeform 83"/>
            <p:cNvSpPr/>
            <p:nvPr/>
          </p:nvSpPr>
          <p:spPr>
            <a:xfrm>
              <a:off x="4654324" y="3214763"/>
              <a:ext cx="1056067" cy="263333"/>
            </a:xfrm>
            <a:custGeom>
              <a:avLst/>
              <a:gdLst>
                <a:gd name="connsiteX0" fmla="*/ 566670 w 566670"/>
                <a:gd name="connsiteY0" fmla="*/ 0 h 515155"/>
                <a:gd name="connsiteX1" fmla="*/ 386366 w 566670"/>
                <a:gd name="connsiteY1" fmla="*/ 386366 h 515155"/>
                <a:gd name="connsiteX2" fmla="*/ 0 w 566670"/>
                <a:gd name="connsiteY2" fmla="*/ 515155 h 515155"/>
                <a:gd name="connsiteX0" fmla="*/ 1056067 w 1056067"/>
                <a:gd name="connsiteY0" fmla="*/ 116575 h 503976"/>
                <a:gd name="connsiteX1" fmla="*/ 875763 w 1056067"/>
                <a:gd name="connsiteY1" fmla="*/ 502941 h 503976"/>
                <a:gd name="connsiteX2" fmla="*/ 0 w 1056067"/>
                <a:gd name="connsiteY2" fmla="*/ 665 h 503976"/>
                <a:gd name="connsiteX0" fmla="*/ 1056067 w 1056067"/>
                <a:gd name="connsiteY0" fmla="*/ 116670 h 439997"/>
                <a:gd name="connsiteX1" fmla="*/ 901520 w 1056067"/>
                <a:gd name="connsiteY1" fmla="*/ 438642 h 439997"/>
                <a:gd name="connsiteX2" fmla="*/ 0 w 1056067"/>
                <a:gd name="connsiteY2" fmla="*/ 760 h 439997"/>
                <a:gd name="connsiteX0" fmla="*/ 1056067 w 1056067"/>
                <a:gd name="connsiteY0" fmla="*/ 116517 h 449772"/>
                <a:gd name="connsiteX1" fmla="*/ 901520 w 1056067"/>
                <a:gd name="connsiteY1" fmla="*/ 438489 h 449772"/>
                <a:gd name="connsiteX2" fmla="*/ 0 w 1056067"/>
                <a:gd name="connsiteY2" fmla="*/ 607 h 449772"/>
                <a:gd name="connsiteX0" fmla="*/ 1056067 w 1056067"/>
                <a:gd name="connsiteY0" fmla="*/ 116593 h 440081"/>
                <a:gd name="connsiteX1" fmla="*/ 901520 w 1056067"/>
                <a:gd name="connsiteY1" fmla="*/ 438565 h 440081"/>
                <a:gd name="connsiteX2" fmla="*/ 0 w 1056067"/>
                <a:gd name="connsiteY2" fmla="*/ 683 h 440081"/>
                <a:gd name="connsiteX0" fmla="*/ 1056067 w 1056067"/>
                <a:gd name="connsiteY0" fmla="*/ 116972 h 260977"/>
                <a:gd name="connsiteX1" fmla="*/ 656821 w 1056067"/>
                <a:gd name="connsiteY1" fmla="*/ 258639 h 260977"/>
                <a:gd name="connsiteX2" fmla="*/ 0 w 1056067"/>
                <a:gd name="connsiteY2" fmla="*/ 1062 h 260977"/>
                <a:gd name="connsiteX0" fmla="*/ 1056067 w 1056067"/>
                <a:gd name="connsiteY0" fmla="*/ 115910 h 263333"/>
                <a:gd name="connsiteX1" fmla="*/ 656821 w 1056067"/>
                <a:gd name="connsiteY1" fmla="*/ 257577 h 263333"/>
                <a:gd name="connsiteX2" fmla="*/ 0 w 1056067"/>
                <a:gd name="connsiteY2" fmla="*/ 0 h 263333"/>
              </a:gdLst>
              <a:ahLst/>
              <a:cxnLst>
                <a:cxn ang="0">
                  <a:pos x="connsiteX0" y="connsiteY0"/>
                </a:cxn>
                <a:cxn ang="0">
                  <a:pos x="connsiteX1" y="connsiteY1"/>
                </a:cxn>
                <a:cxn ang="0">
                  <a:pos x="connsiteX2" y="connsiteY2"/>
                </a:cxn>
              </a:cxnLst>
              <a:rect l="l" t="t" r="r" b="b"/>
              <a:pathLst>
                <a:path w="1056067" h="263333">
                  <a:moveTo>
                    <a:pt x="1056067" y="115910"/>
                  </a:moveTo>
                  <a:cubicBezTo>
                    <a:pt x="1013137" y="266163"/>
                    <a:pt x="871469" y="225380"/>
                    <a:pt x="656821" y="257577"/>
                  </a:cubicBezTo>
                  <a:cubicBezTo>
                    <a:pt x="442173" y="289774"/>
                    <a:pt x="364901" y="184597"/>
                    <a:pt x="0" y="0"/>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grpSp>
        <p:nvGrpSpPr>
          <p:cNvPr id="2" name="Group 1"/>
          <p:cNvGrpSpPr/>
          <p:nvPr/>
        </p:nvGrpSpPr>
        <p:grpSpPr>
          <a:xfrm>
            <a:off x="2219525" y="1554069"/>
            <a:ext cx="4084378" cy="3310586"/>
            <a:chOff x="2219525" y="1554069"/>
            <a:chExt cx="4084378" cy="3310586"/>
          </a:xfrm>
        </p:grpSpPr>
        <p:sp>
          <p:nvSpPr>
            <p:cNvPr id="86" name="TextBox 85"/>
            <p:cNvSpPr txBox="1"/>
            <p:nvPr/>
          </p:nvSpPr>
          <p:spPr>
            <a:xfrm>
              <a:off x="3138406" y="1554069"/>
              <a:ext cx="352982" cy="461665"/>
            </a:xfrm>
            <a:prstGeom prst="rect">
              <a:avLst/>
            </a:prstGeom>
            <a:noFill/>
          </p:spPr>
          <p:txBody>
            <a:bodyPr wrap="none" rtlCol="0">
              <a:spAutoFit/>
            </a:bodyPr>
            <a:lstStyle/>
            <a:p>
              <a:pPr fontAlgn="auto">
                <a:spcBef>
                  <a:spcPts val="0"/>
                </a:spcBef>
                <a:spcAft>
                  <a:spcPts val="0"/>
                </a:spcAft>
              </a:pPr>
              <a:r>
                <a:rPr lang="el-GR" sz="2400" b="1" dirty="0">
                  <a:solidFill>
                    <a:srgbClr val="00B050"/>
                  </a:solidFill>
                  <a:latin typeface="Arial"/>
                </a:rPr>
                <a:t>θ</a:t>
              </a:r>
              <a:endParaRPr lang="en-US" sz="2400" b="1" dirty="0">
                <a:solidFill>
                  <a:srgbClr val="00B050"/>
                </a:solidFill>
                <a:latin typeface="Arial"/>
              </a:endParaRPr>
            </a:p>
          </p:txBody>
        </p:sp>
        <p:sp>
          <p:nvSpPr>
            <p:cNvPr id="89" name="TextBox 88"/>
            <p:cNvSpPr txBox="1"/>
            <p:nvPr/>
          </p:nvSpPr>
          <p:spPr>
            <a:xfrm>
              <a:off x="3441110" y="1803607"/>
              <a:ext cx="333746" cy="461665"/>
            </a:xfrm>
            <a:prstGeom prst="rect">
              <a:avLst/>
            </a:prstGeom>
            <a:noFill/>
          </p:spPr>
          <p:txBody>
            <a:bodyPr wrap="none" rtlCol="0">
              <a:spAutoFit/>
            </a:bodyPr>
            <a:lstStyle/>
            <a:p>
              <a:pPr fontAlgn="auto">
                <a:spcBef>
                  <a:spcPts val="0"/>
                </a:spcBef>
                <a:spcAft>
                  <a:spcPts val="0"/>
                </a:spcAft>
              </a:pPr>
              <a:r>
                <a:rPr lang="el-GR" sz="2400" b="1" dirty="0">
                  <a:solidFill>
                    <a:srgbClr val="00B050"/>
                  </a:solidFill>
                  <a:latin typeface="Arial"/>
                </a:rPr>
                <a:t>λ</a:t>
              </a:r>
              <a:endParaRPr lang="en-US" sz="2400" b="1" dirty="0">
                <a:solidFill>
                  <a:srgbClr val="00B050"/>
                </a:solidFill>
                <a:latin typeface="Arial"/>
              </a:endParaRPr>
            </a:p>
          </p:txBody>
        </p:sp>
        <p:sp>
          <p:nvSpPr>
            <p:cNvPr id="90" name="Oval 89"/>
            <p:cNvSpPr/>
            <p:nvPr/>
          </p:nvSpPr>
          <p:spPr>
            <a:xfrm>
              <a:off x="5492623" y="409267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TextBox 12"/>
            <p:cNvSpPr txBox="1"/>
            <p:nvPr/>
          </p:nvSpPr>
          <p:spPr>
            <a:xfrm>
              <a:off x="5207128" y="4279880"/>
              <a:ext cx="1096775" cy="584775"/>
            </a:xfrm>
            <a:prstGeom prst="rect">
              <a:avLst/>
            </a:prstGeom>
            <a:noFill/>
          </p:spPr>
          <p:txBody>
            <a:bodyPr wrap="none" rtlCol="0">
              <a:spAutoFit/>
            </a:bodyPr>
            <a:lstStyle/>
            <a:p>
              <a:pPr algn="ctr" fontAlgn="auto">
                <a:spcBef>
                  <a:spcPts val="0"/>
                </a:spcBef>
                <a:spcAft>
                  <a:spcPts val="0"/>
                </a:spcAft>
              </a:pPr>
              <a:r>
                <a:rPr lang="en-US" sz="1600" b="1" dirty="0">
                  <a:solidFill>
                    <a:srgbClr val="000000"/>
                  </a:solidFill>
                  <a:latin typeface="Arial" panose="020B0604020202020204" pitchFamily="34" charset="0"/>
                  <a:cs typeface="Arial" panose="020B0604020202020204" pitchFamily="34" charset="0"/>
                </a:rPr>
                <a:t>detection</a:t>
              </a:r>
            </a:p>
            <a:p>
              <a:pPr algn="ctr" fontAlgn="auto">
                <a:spcBef>
                  <a:spcPts val="0"/>
                </a:spcBef>
                <a:spcAft>
                  <a:spcPts val="0"/>
                </a:spcAft>
              </a:pPr>
              <a:r>
                <a:rPr lang="en-US" sz="1600" b="1" dirty="0">
                  <a:solidFill>
                    <a:srgbClr val="000000"/>
                  </a:solidFill>
                  <a:latin typeface="Arial" panose="020B0604020202020204" pitchFamily="34" charset="0"/>
                  <a:cs typeface="Arial" panose="020B0604020202020204" pitchFamily="34" charset="0"/>
                </a:rPr>
                <a:t>event</a:t>
              </a:r>
            </a:p>
          </p:txBody>
        </p:sp>
        <p:sp>
          <p:nvSpPr>
            <p:cNvPr id="83" name="TextBox 82"/>
            <p:cNvSpPr txBox="1"/>
            <p:nvPr/>
          </p:nvSpPr>
          <p:spPr>
            <a:xfrm rot="2572978">
              <a:off x="2219525" y="1723347"/>
              <a:ext cx="1096775" cy="584775"/>
            </a:xfrm>
            <a:prstGeom prst="rect">
              <a:avLst/>
            </a:prstGeom>
            <a:noFill/>
          </p:spPr>
          <p:txBody>
            <a:bodyPr wrap="none" rtlCol="0">
              <a:spAutoFit/>
            </a:bodyPr>
            <a:lstStyle/>
            <a:p>
              <a:pPr algn="ctr" fontAlgn="auto">
                <a:spcBef>
                  <a:spcPts val="0"/>
                </a:spcBef>
                <a:spcAft>
                  <a:spcPts val="0"/>
                </a:spcAft>
              </a:pPr>
              <a:r>
                <a:rPr lang="en-US" sz="1600" b="1" dirty="0">
                  <a:solidFill>
                    <a:srgbClr val="00B050"/>
                  </a:solidFill>
                  <a:latin typeface="Arial" panose="020B0604020202020204" pitchFamily="34" charset="0"/>
                  <a:cs typeface="Arial" panose="020B0604020202020204" pitchFamily="34" charset="0"/>
                </a:rPr>
                <a:t>i</a:t>
              </a:r>
              <a:r>
                <a:rPr lang="en-US" sz="1600" b="1" dirty="0">
                  <a:solidFill>
                    <a:srgbClr val="00B050"/>
                  </a:solidFill>
                  <a:latin typeface="Arial" panose="020B0604020202020204" pitchFamily="34" charset="0"/>
                  <a:cs typeface="Arial" panose="020B0604020202020204" pitchFamily="34" charset="0"/>
                </a:rPr>
                <a:t>ncoming</a:t>
              </a:r>
            </a:p>
            <a:p>
              <a:pPr algn="ctr" fontAlgn="auto">
                <a:spcBef>
                  <a:spcPts val="0"/>
                </a:spcBef>
                <a:spcAft>
                  <a:spcPts val="0"/>
                </a:spcAft>
              </a:pPr>
              <a:r>
                <a:rPr lang="en-US" sz="1600" b="1" dirty="0">
                  <a:solidFill>
                    <a:srgbClr val="00B050"/>
                  </a:solidFill>
                  <a:latin typeface="Arial" panose="020B0604020202020204" pitchFamily="34" charset="0"/>
                  <a:cs typeface="Arial" panose="020B0604020202020204" pitchFamily="34" charset="0"/>
                </a:rPr>
                <a:t>photon</a:t>
              </a:r>
            </a:p>
          </p:txBody>
        </p:sp>
        <p:cxnSp>
          <p:nvCxnSpPr>
            <p:cNvPr id="79" name="Straight Arrow Connector 78"/>
            <p:cNvCxnSpPr/>
            <p:nvPr/>
          </p:nvCxnSpPr>
          <p:spPr>
            <a:xfrm>
              <a:off x="2952623" y="178490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42"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PAD: need more than flood-field</a:t>
            </a:r>
            <a:endParaRPr lang="en-US" kern="0" dirty="0">
              <a:solidFill>
                <a:srgbClr val="000000"/>
              </a:solidFill>
            </a:endParaRPr>
          </a:p>
        </p:txBody>
      </p:sp>
    </p:spTree>
    <p:extLst>
      <p:ext uri="{BB962C8B-B14F-4D97-AF65-F5344CB8AC3E}">
        <p14:creationId xmlns:p14="http://schemas.microsoft.com/office/powerpoint/2010/main" val="3542362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2487"/>
          </a:xfrm>
        </p:spPr>
        <p:txBody>
          <a:bodyPr/>
          <a:lstStyle/>
          <a:p>
            <a:r>
              <a:rPr lang="en-US" dirty="0" smtClean="0"/>
              <a:t>Pilatus: 1-module shift</a:t>
            </a:r>
            <a:endParaRPr lang="en-US" dirty="0"/>
          </a:p>
        </p:txBody>
      </p:sp>
      <p:pic>
        <p:nvPicPr>
          <p:cNvPr id="1710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2487"/>
            <a:ext cx="9405938" cy="600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778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smtClean="0">
                <a:solidFill>
                  <a:srgbClr val="000000"/>
                </a:solidFill>
              </a:rPr>
              <a:t>Pilatus: 1-module shift</a:t>
            </a:r>
            <a:endParaRPr lang="en-US" kern="0" dirty="0">
              <a:solidFill>
                <a:srgbClr val="000000"/>
              </a:solidFill>
            </a:endParaRPr>
          </a:p>
        </p:txBody>
      </p:sp>
      <p:pic>
        <p:nvPicPr>
          <p:cNvPr id="1720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56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71676E-6 L 2.77778E-7 -0.14705 " pathEditMode="relative" rAng="0" ptsTypes="AA">
                                      <p:cBhvr>
                                        <p:cTn id="6" dur="2000" fill="hold"/>
                                        <p:tgtEl>
                                          <p:spTgt spid="172035"/>
                                        </p:tgtEl>
                                        <p:attrNameLst>
                                          <p:attrName>ppt_x</p:attrName>
                                          <p:attrName>ppt_y</p:attrName>
                                        </p:attrNameLst>
                                      </p:cBhvr>
                                      <p:rCtr x="0" y="-73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1-module shift</a:t>
            </a:r>
            <a:endParaRPr lang="en-US" kern="0" dirty="0">
              <a:solidFill>
                <a:srgbClr val="000000"/>
              </a:solidFill>
            </a:endParaRPr>
          </a:p>
        </p:txBody>
      </p:sp>
      <p:sp>
        <p:nvSpPr>
          <p:cNvPr id="3" name="Content Placeholder 2"/>
          <p:cNvSpPr>
            <a:spLocks noGrp="1"/>
          </p:cNvSpPr>
          <p:nvPr>
            <p:ph idx="1"/>
          </p:nvPr>
        </p:nvSpPr>
        <p:spPr/>
        <p:txBody>
          <a:bodyPr/>
          <a:lstStyle/>
          <a:p>
            <a:endParaRPr lang="en-US"/>
          </a:p>
        </p:txBody>
      </p:sp>
      <p:pic>
        <p:nvPicPr>
          <p:cNvPr id="175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484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18371642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1-module shift - aligned</a:t>
            </a:r>
            <a:endParaRPr lang="en-US" kern="0" dirty="0">
              <a:solidFill>
                <a:srgbClr val="000000"/>
              </a:solidFill>
            </a:endParaRPr>
          </a:p>
        </p:txBody>
      </p:sp>
      <p:sp>
        <p:nvSpPr>
          <p:cNvPr id="3" name="Content Placeholder 2"/>
          <p:cNvSpPr>
            <a:spLocks noGrp="1"/>
          </p:cNvSpPr>
          <p:nvPr>
            <p:ph idx="1"/>
          </p:nvPr>
        </p:nvSpPr>
        <p:spPr/>
        <p:txBody>
          <a:bodyPr/>
          <a:lstStyle/>
          <a:p>
            <a:endParaRPr lang="en-US"/>
          </a:p>
        </p:txBody>
      </p:sp>
      <p:pic>
        <p:nvPicPr>
          <p:cNvPr id="1740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9630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18"/>
          <a:stretch/>
        </p:blipFill>
        <p:spPr bwMode="auto">
          <a:xfrm>
            <a:off x="0" y="850392"/>
            <a:ext cx="9144000"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a:off x="7188200" y="5127925"/>
            <a:ext cx="1743364" cy="1477328"/>
            <a:chOff x="72556" y="3222925"/>
            <a:chExt cx="1743364" cy="1477328"/>
          </a:xfrm>
        </p:grpSpPr>
        <p:sp>
          <p:nvSpPr>
            <p:cNvPr id="28" name="Rectangle 27"/>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9" name="TextBox 28"/>
            <p:cNvSpPr txBox="1"/>
            <p:nvPr/>
          </p:nvSpPr>
          <p:spPr>
            <a:xfrm>
              <a:off x="626446" y="3222925"/>
              <a:ext cx="1111202" cy="1477328"/>
            </a:xfrm>
            <a:prstGeom prst="rect">
              <a:avLst/>
            </a:prstGeom>
            <a:noFill/>
            <a:ln>
              <a:noFill/>
            </a:ln>
          </p:spPr>
          <p:txBody>
            <a:bodyPr wrap="none" rtlCol="0">
              <a:spAutoFit/>
            </a:bodyPr>
            <a:lstStyle/>
            <a:p>
              <a:pPr fontAlgn="auto">
                <a:lnSpc>
                  <a:spcPct val="150000"/>
                </a:lnSpc>
                <a:spcBef>
                  <a:spcPts val="0"/>
                </a:spcBef>
                <a:spcAft>
                  <a:spcPts val="0"/>
                </a:spcAft>
              </a:pPr>
              <a:r>
                <a:rPr lang="en-US" sz="2000" dirty="0">
                  <a:solidFill>
                    <a:srgbClr val="000000"/>
                  </a:solidFill>
                  <a:latin typeface="Arial"/>
                </a:rPr>
                <a:t>3</a:t>
              </a:r>
              <a:r>
                <a:rPr lang="en-US" sz="2000" dirty="0">
                  <a:solidFill>
                    <a:srgbClr val="000000"/>
                  </a:solidFill>
                  <a:latin typeface="Arial"/>
                </a:rPr>
                <a:t>% high</a:t>
              </a:r>
            </a:p>
            <a:p>
              <a:pPr fontAlgn="auto">
                <a:lnSpc>
                  <a:spcPct val="150000"/>
                </a:lnSpc>
                <a:spcBef>
                  <a:spcPts val="0"/>
                </a:spcBef>
                <a:spcAft>
                  <a:spcPts val="0"/>
                </a:spcAft>
              </a:pPr>
              <a:r>
                <a:rPr lang="en-US" sz="2000" dirty="0">
                  <a:solidFill>
                    <a:srgbClr val="000000"/>
                  </a:solidFill>
                  <a:latin typeface="Arial"/>
                </a:rPr>
                <a:t>average</a:t>
              </a:r>
            </a:p>
            <a:p>
              <a:pPr fontAlgn="auto">
                <a:lnSpc>
                  <a:spcPct val="150000"/>
                </a:lnSpc>
                <a:spcBef>
                  <a:spcPts val="0"/>
                </a:spcBef>
                <a:spcAft>
                  <a:spcPts val="0"/>
                </a:spcAft>
              </a:pPr>
              <a:r>
                <a:rPr lang="en-US" sz="2000" dirty="0">
                  <a:solidFill>
                    <a:srgbClr val="000000"/>
                  </a:solidFill>
                  <a:latin typeface="Arial"/>
                </a:rPr>
                <a:t>3</a:t>
              </a:r>
              <a:r>
                <a:rPr lang="en-US" sz="2000" dirty="0">
                  <a:solidFill>
                    <a:srgbClr val="000000"/>
                  </a:solidFill>
                  <a:latin typeface="Arial"/>
                </a:rPr>
                <a:t>% low</a:t>
              </a:r>
            </a:p>
          </p:txBody>
        </p:sp>
        <p:cxnSp>
          <p:nvCxnSpPr>
            <p:cNvPr id="30" name="Straight Connector 29"/>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2"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1-module shift - ratio</a:t>
            </a:r>
            <a:endParaRPr lang="en-US" kern="0" dirty="0">
              <a:solidFill>
                <a:srgbClr val="000000"/>
              </a:solidFill>
            </a:endParaRPr>
          </a:p>
        </p:txBody>
      </p:sp>
    </p:spTree>
    <p:extLst>
      <p:ext uri="{BB962C8B-B14F-4D97-AF65-F5344CB8AC3E}">
        <p14:creationId xmlns:p14="http://schemas.microsoft.com/office/powerpoint/2010/main" val="277162955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447802" y="682604"/>
            <a:ext cx="6553202" cy="487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990602" y="606404"/>
            <a:ext cx="685800" cy="502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73000"/>
              </a:lnSpc>
              <a:spcBef>
                <a:spcPct val="50000"/>
              </a:spcBef>
              <a:buFontTx/>
              <a:buNone/>
            </a:pPr>
            <a:r>
              <a:rPr lang="en-US" altLang="en-US" sz="1800" b="1" dirty="0">
                <a:solidFill>
                  <a:srgbClr val="00B050"/>
                </a:solidFill>
                <a:cs typeface="Arial" charset="0"/>
              </a:rPr>
              <a:t>3.5</a:t>
            </a:r>
          </a:p>
          <a:p>
            <a:pPr eaLnBrk="1" hangingPunct="1">
              <a:lnSpc>
                <a:spcPct val="73000"/>
              </a:lnSpc>
              <a:spcBef>
                <a:spcPct val="50000"/>
              </a:spcBef>
              <a:buFontTx/>
              <a:buNone/>
            </a:pPr>
            <a:endParaRPr lang="en-US" altLang="en-US" sz="1800" b="1" dirty="0">
              <a:solidFill>
                <a:srgbClr val="00B050"/>
              </a:solidFill>
              <a:cs typeface="Arial" charset="0"/>
            </a:endParaRPr>
          </a:p>
          <a:p>
            <a:pPr eaLnBrk="1" hangingPunct="1">
              <a:lnSpc>
                <a:spcPct val="73000"/>
              </a:lnSpc>
              <a:spcBef>
                <a:spcPct val="50000"/>
              </a:spcBef>
              <a:buFontTx/>
              <a:buNone/>
            </a:pPr>
            <a:r>
              <a:rPr lang="en-US" altLang="en-US" sz="1800" b="1" dirty="0">
                <a:solidFill>
                  <a:srgbClr val="00B050"/>
                </a:solidFill>
                <a:cs typeface="Arial" charset="0"/>
              </a:rPr>
              <a:t>3.0</a:t>
            </a:r>
          </a:p>
          <a:p>
            <a:pPr eaLnBrk="1" hangingPunct="1">
              <a:lnSpc>
                <a:spcPct val="73000"/>
              </a:lnSpc>
              <a:spcBef>
                <a:spcPct val="50000"/>
              </a:spcBef>
              <a:buFontTx/>
              <a:buNone/>
            </a:pPr>
            <a:endParaRPr lang="en-US" altLang="en-US" sz="1800" b="1" dirty="0">
              <a:solidFill>
                <a:srgbClr val="00B050"/>
              </a:solidFill>
              <a:cs typeface="Arial" charset="0"/>
            </a:endParaRPr>
          </a:p>
          <a:p>
            <a:pPr eaLnBrk="1" hangingPunct="1">
              <a:lnSpc>
                <a:spcPct val="73000"/>
              </a:lnSpc>
              <a:spcBef>
                <a:spcPct val="50000"/>
              </a:spcBef>
              <a:buFontTx/>
              <a:buNone/>
            </a:pPr>
            <a:r>
              <a:rPr lang="en-US" altLang="en-US" sz="1800" b="1" dirty="0">
                <a:solidFill>
                  <a:srgbClr val="00B050"/>
                </a:solidFill>
                <a:cs typeface="Arial" charset="0"/>
              </a:rPr>
              <a:t>2.5</a:t>
            </a:r>
          </a:p>
          <a:p>
            <a:pPr eaLnBrk="1" hangingPunct="1">
              <a:lnSpc>
                <a:spcPct val="73000"/>
              </a:lnSpc>
              <a:spcBef>
                <a:spcPct val="50000"/>
              </a:spcBef>
              <a:buFontTx/>
              <a:buNone/>
            </a:pPr>
            <a:endParaRPr lang="en-US" altLang="en-US" sz="1800" b="1" dirty="0">
              <a:solidFill>
                <a:srgbClr val="00B050"/>
              </a:solidFill>
              <a:cs typeface="Arial" charset="0"/>
            </a:endParaRPr>
          </a:p>
          <a:p>
            <a:pPr eaLnBrk="1" hangingPunct="1">
              <a:lnSpc>
                <a:spcPct val="73000"/>
              </a:lnSpc>
              <a:spcBef>
                <a:spcPct val="50000"/>
              </a:spcBef>
              <a:buFontTx/>
              <a:buNone/>
            </a:pPr>
            <a:r>
              <a:rPr lang="en-US" altLang="en-US" sz="1800" b="1" dirty="0">
                <a:solidFill>
                  <a:srgbClr val="00B050"/>
                </a:solidFill>
                <a:cs typeface="Arial" charset="0"/>
              </a:rPr>
              <a:t>2.0</a:t>
            </a:r>
          </a:p>
          <a:p>
            <a:pPr eaLnBrk="1" hangingPunct="1">
              <a:lnSpc>
                <a:spcPct val="73000"/>
              </a:lnSpc>
              <a:spcBef>
                <a:spcPct val="50000"/>
              </a:spcBef>
              <a:buFontTx/>
              <a:buNone/>
            </a:pPr>
            <a:endParaRPr lang="en-US" altLang="en-US" sz="1800" b="1" dirty="0">
              <a:solidFill>
                <a:srgbClr val="00B050"/>
              </a:solidFill>
              <a:cs typeface="Arial" charset="0"/>
            </a:endParaRPr>
          </a:p>
          <a:p>
            <a:pPr eaLnBrk="1" hangingPunct="1">
              <a:lnSpc>
                <a:spcPct val="73000"/>
              </a:lnSpc>
              <a:spcBef>
                <a:spcPct val="50000"/>
              </a:spcBef>
              <a:buFontTx/>
              <a:buNone/>
            </a:pPr>
            <a:r>
              <a:rPr lang="en-US" altLang="en-US" sz="1800" b="1" dirty="0">
                <a:solidFill>
                  <a:srgbClr val="00B050"/>
                </a:solidFill>
                <a:cs typeface="Arial" charset="0"/>
              </a:rPr>
              <a:t>1.5</a:t>
            </a:r>
          </a:p>
          <a:p>
            <a:pPr eaLnBrk="1" hangingPunct="1">
              <a:lnSpc>
                <a:spcPct val="73000"/>
              </a:lnSpc>
              <a:spcBef>
                <a:spcPct val="50000"/>
              </a:spcBef>
              <a:buFontTx/>
              <a:buNone/>
            </a:pPr>
            <a:endParaRPr lang="en-US" altLang="en-US" sz="1800" b="1" dirty="0">
              <a:solidFill>
                <a:srgbClr val="00B050"/>
              </a:solidFill>
              <a:cs typeface="Arial" charset="0"/>
            </a:endParaRPr>
          </a:p>
          <a:p>
            <a:pPr eaLnBrk="1" hangingPunct="1">
              <a:lnSpc>
                <a:spcPct val="73000"/>
              </a:lnSpc>
              <a:spcBef>
                <a:spcPct val="50000"/>
              </a:spcBef>
              <a:buFontTx/>
              <a:buNone/>
            </a:pPr>
            <a:r>
              <a:rPr lang="en-US" altLang="en-US" sz="1800" b="1" dirty="0">
                <a:solidFill>
                  <a:srgbClr val="00B050"/>
                </a:solidFill>
                <a:cs typeface="Arial" charset="0"/>
              </a:rPr>
              <a:t>1.0</a:t>
            </a:r>
          </a:p>
          <a:p>
            <a:pPr eaLnBrk="1" hangingPunct="1">
              <a:lnSpc>
                <a:spcPct val="73000"/>
              </a:lnSpc>
              <a:spcBef>
                <a:spcPct val="50000"/>
              </a:spcBef>
              <a:buFontTx/>
              <a:buNone/>
            </a:pPr>
            <a:endParaRPr lang="en-US" altLang="en-US" sz="1800" b="1" dirty="0">
              <a:solidFill>
                <a:srgbClr val="00B050"/>
              </a:solidFill>
              <a:cs typeface="Arial" charset="0"/>
            </a:endParaRPr>
          </a:p>
          <a:p>
            <a:pPr eaLnBrk="1" hangingPunct="1">
              <a:lnSpc>
                <a:spcPct val="73000"/>
              </a:lnSpc>
              <a:spcBef>
                <a:spcPct val="50000"/>
              </a:spcBef>
              <a:buFontTx/>
              <a:buNone/>
            </a:pPr>
            <a:r>
              <a:rPr lang="en-US" altLang="en-US" sz="1800" b="1" dirty="0">
                <a:solidFill>
                  <a:srgbClr val="00B050"/>
                </a:solidFill>
                <a:cs typeface="Arial" charset="0"/>
              </a:rPr>
              <a:t>0.5</a:t>
            </a:r>
          </a:p>
          <a:p>
            <a:pPr eaLnBrk="1" hangingPunct="1">
              <a:lnSpc>
                <a:spcPct val="73000"/>
              </a:lnSpc>
              <a:spcBef>
                <a:spcPct val="50000"/>
              </a:spcBef>
              <a:buFontTx/>
              <a:buNone/>
            </a:pPr>
            <a:endParaRPr lang="en-US" altLang="en-US" sz="1800" b="1" dirty="0">
              <a:solidFill>
                <a:srgbClr val="00B050"/>
              </a:solidFill>
              <a:cs typeface="Arial" charset="0"/>
            </a:endParaRPr>
          </a:p>
          <a:p>
            <a:pPr eaLnBrk="1" hangingPunct="1">
              <a:lnSpc>
                <a:spcPct val="73000"/>
              </a:lnSpc>
              <a:spcBef>
                <a:spcPct val="50000"/>
              </a:spcBef>
              <a:buFontTx/>
              <a:buNone/>
            </a:pPr>
            <a:endParaRPr lang="en-US" altLang="en-US" sz="1800" b="1" dirty="0">
              <a:solidFill>
                <a:srgbClr val="00B050"/>
              </a:solidFill>
              <a:cs typeface="Arial" charset="0"/>
            </a:endParaRPr>
          </a:p>
        </p:txBody>
      </p:sp>
      <p:sp>
        <p:nvSpPr>
          <p:cNvPr id="35851" name="Text Box 7"/>
          <p:cNvSpPr txBox="1">
            <a:spLocks noChangeArrowheads="1"/>
          </p:cNvSpPr>
          <p:nvPr/>
        </p:nvSpPr>
        <p:spPr bwMode="auto">
          <a:xfrm rot="16200000">
            <a:off x="-1864988" y="2720330"/>
            <a:ext cx="48253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b="1" dirty="0" smtClean="0">
                <a:solidFill>
                  <a:srgbClr val="00B050"/>
                </a:solidFill>
                <a:cs typeface="Arial" charset="0"/>
              </a:rPr>
              <a:t>SHSSS</a:t>
            </a:r>
          </a:p>
          <a:p>
            <a:pPr algn="ctr" eaLnBrk="1" hangingPunct="1">
              <a:spcBef>
                <a:spcPct val="0"/>
              </a:spcBef>
              <a:buFontTx/>
              <a:buNone/>
            </a:pPr>
            <a:r>
              <a:rPr lang="en-US" altLang="en-US" sz="2000" b="1" dirty="0" smtClean="0">
                <a:solidFill>
                  <a:srgbClr val="00B050"/>
                </a:solidFill>
                <a:cs typeface="Arial" charset="0"/>
              </a:rPr>
              <a:t>Systematic component of </a:t>
            </a:r>
            <a:r>
              <a:rPr lang="en-US" altLang="en-US" sz="2000" b="1" dirty="0" err="1" smtClean="0">
                <a:solidFill>
                  <a:srgbClr val="00B050"/>
                </a:solidFill>
                <a:cs typeface="Arial" charset="0"/>
              </a:rPr>
              <a:t>R</a:t>
            </a:r>
            <a:r>
              <a:rPr lang="en-US" altLang="en-US" sz="2000" b="1" baseline="-25000" dirty="0" err="1" smtClean="0">
                <a:solidFill>
                  <a:srgbClr val="00B050"/>
                </a:solidFill>
                <a:cs typeface="Arial" charset="0"/>
              </a:rPr>
              <a:t>sseparate</a:t>
            </a:r>
            <a:r>
              <a:rPr lang="en-US" altLang="en-US" sz="2000" b="1" dirty="0" smtClean="0">
                <a:solidFill>
                  <a:srgbClr val="00B050"/>
                </a:solidFill>
                <a:cs typeface="Arial" charset="0"/>
              </a:rPr>
              <a:t> (%)</a:t>
            </a:r>
            <a:endParaRPr lang="en-US" altLang="en-US" sz="2000" b="1" dirty="0">
              <a:solidFill>
                <a:srgbClr val="00B050"/>
              </a:solidFill>
              <a:cs typeface="Arial" charset="0"/>
            </a:endParaRPr>
          </a:p>
        </p:txBody>
      </p:sp>
      <p:sp>
        <p:nvSpPr>
          <p:cNvPr id="35852" name="Text Box 8"/>
          <p:cNvSpPr txBox="1">
            <a:spLocks noChangeArrowheads="1"/>
          </p:cNvSpPr>
          <p:nvPr/>
        </p:nvSpPr>
        <p:spPr bwMode="auto">
          <a:xfrm>
            <a:off x="2643190" y="5781653"/>
            <a:ext cx="4494214"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dirty="0">
                <a:solidFill>
                  <a:srgbClr val="000000"/>
                </a:solidFill>
                <a:cs typeface="Arial" charset="0"/>
              </a:rPr>
              <a:t>distance between spots (mm)</a:t>
            </a:r>
          </a:p>
        </p:txBody>
      </p:sp>
      <p:sp>
        <p:nvSpPr>
          <p:cNvPr id="35853" name="Text Box 9"/>
          <p:cNvSpPr txBox="1">
            <a:spLocks noChangeArrowheads="1"/>
          </p:cNvSpPr>
          <p:nvPr/>
        </p:nvSpPr>
        <p:spPr bwMode="auto">
          <a:xfrm>
            <a:off x="1295402" y="5480028"/>
            <a:ext cx="682784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solidFill>
                  <a:srgbClr val="000000"/>
                </a:solidFill>
                <a:cs typeface="Arial" charset="0"/>
              </a:rPr>
              <a:t>0.1                       </a:t>
            </a:r>
            <a:r>
              <a:rPr lang="en-US" altLang="en-US" sz="2000" b="1" dirty="0" smtClean="0">
                <a:solidFill>
                  <a:srgbClr val="000000"/>
                </a:solidFill>
                <a:cs typeface="Arial" charset="0"/>
              </a:rPr>
              <a:t>  </a:t>
            </a:r>
            <a:r>
              <a:rPr lang="en-US" altLang="en-US" sz="2000" b="1" dirty="0">
                <a:solidFill>
                  <a:srgbClr val="000000"/>
                </a:solidFill>
                <a:cs typeface="Arial" charset="0"/>
              </a:rPr>
              <a:t>1                          </a:t>
            </a:r>
            <a:r>
              <a:rPr lang="en-US" altLang="en-US" sz="2000" b="1" dirty="0" smtClean="0">
                <a:solidFill>
                  <a:srgbClr val="000000"/>
                </a:solidFill>
                <a:cs typeface="Arial" charset="0"/>
              </a:rPr>
              <a:t> </a:t>
            </a:r>
            <a:r>
              <a:rPr lang="en-US" altLang="en-US" sz="2000" b="1" dirty="0">
                <a:solidFill>
                  <a:srgbClr val="000000"/>
                </a:solidFill>
                <a:cs typeface="Arial" charset="0"/>
              </a:rPr>
              <a:t>10                 </a:t>
            </a:r>
            <a:r>
              <a:rPr lang="en-US" altLang="en-US" sz="2000" b="1" dirty="0" smtClean="0">
                <a:solidFill>
                  <a:srgbClr val="000000"/>
                </a:solidFill>
                <a:cs typeface="Arial" charset="0"/>
              </a:rPr>
              <a:t>       </a:t>
            </a:r>
            <a:r>
              <a:rPr lang="en-US" altLang="en-US" sz="2000" b="1" dirty="0">
                <a:solidFill>
                  <a:srgbClr val="000000"/>
                </a:solidFill>
                <a:cs typeface="Arial" charset="0"/>
              </a:rPr>
              <a:t>100</a:t>
            </a:r>
          </a:p>
        </p:txBody>
      </p:sp>
      <p:sp>
        <p:nvSpPr>
          <p:cNvPr id="35854" name="Rectangle 10"/>
          <p:cNvSpPr>
            <a:spLocks noChangeArrowheads="1"/>
          </p:cNvSpPr>
          <p:nvPr/>
        </p:nvSpPr>
        <p:spPr bwMode="auto">
          <a:xfrm>
            <a:off x="6477004" y="817541"/>
            <a:ext cx="1219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charset="0"/>
            </a:endParaRPr>
          </a:p>
        </p:txBody>
      </p:sp>
      <p:sp>
        <p:nvSpPr>
          <p:cNvPr id="35856" name="Text Box 12"/>
          <p:cNvSpPr txBox="1">
            <a:spLocks noChangeArrowheads="1"/>
          </p:cNvSpPr>
          <p:nvPr/>
        </p:nvSpPr>
        <p:spPr bwMode="auto">
          <a:xfrm rot="20476810">
            <a:off x="3567116" y="1538266"/>
            <a:ext cx="15827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solidFill>
                  <a:srgbClr val="000000"/>
                </a:solidFill>
                <a:cs typeface="Arial" charset="0"/>
              </a:rPr>
              <a:t>CCD detector</a:t>
            </a:r>
            <a:endParaRPr lang="en-US" altLang="en-US" sz="1800" dirty="0">
              <a:solidFill>
                <a:srgbClr val="000000"/>
              </a:solidFill>
              <a:cs typeface="Arial" charset="0"/>
            </a:endParaRPr>
          </a:p>
        </p:txBody>
      </p:sp>
      <p:sp>
        <p:nvSpPr>
          <p:cNvPr id="2878477" name="Text Box 13"/>
          <p:cNvSpPr txBox="1">
            <a:spLocks noChangeArrowheads="1"/>
          </p:cNvSpPr>
          <p:nvPr/>
        </p:nvSpPr>
        <p:spPr bwMode="auto">
          <a:xfrm>
            <a:off x="6361090" y="2385145"/>
            <a:ext cx="2670220" cy="138499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2400" dirty="0">
                <a:solidFill>
                  <a:srgbClr val="000000"/>
                </a:solidFill>
                <a:cs typeface="Arial" charset="0"/>
              </a:rPr>
              <a:t>anomalous </a:t>
            </a:r>
            <a:r>
              <a:rPr lang="en-US" altLang="en-US" sz="2400" dirty="0" smtClean="0">
                <a:solidFill>
                  <a:srgbClr val="000000"/>
                </a:solidFill>
                <a:cs typeface="Arial" charset="0"/>
              </a:rPr>
              <a:t>mates are always</a:t>
            </a:r>
            <a:r>
              <a:rPr lang="en-US" altLang="en-US" sz="2400" dirty="0">
                <a:solidFill>
                  <a:srgbClr val="000000"/>
                </a:solidFill>
                <a:cs typeface="Arial" charset="0"/>
              </a:rPr>
              <a:t> </a:t>
            </a:r>
            <a:r>
              <a:rPr lang="en-US" altLang="en-US" sz="2400" dirty="0" smtClean="0">
                <a:solidFill>
                  <a:srgbClr val="000000"/>
                </a:solidFill>
                <a:cs typeface="Arial" charset="0"/>
              </a:rPr>
              <a:t>on </a:t>
            </a:r>
          </a:p>
          <a:p>
            <a:pPr algn="ctr" eaLnBrk="1" hangingPunct="1">
              <a:spcBef>
                <a:spcPct val="50000"/>
              </a:spcBef>
              <a:buFontTx/>
              <a:buNone/>
            </a:pPr>
            <a:r>
              <a:rPr lang="en-US" altLang="en-US" sz="2400" dirty="0" smtClean="0">
                <a:solidFill>
                  <a:srgbClr val="000000"/>
                </a:solidFill>
                <a:cs typeface="Arial" charset="0"/>
              </a:rPr>
              <a:t>different modules</a:t>
            </a:r>
          </a:p>
        </p:txBody>
      </p:sp>
      <p:sp>
        <p:nvSpPr>
          <p:cNvPr id="2" name="Freeform 1"/>
          <p:cNvSpPr/>
          <p:nvPr/>
        </p:nvSpPr>
        <p:spPr>
          <a:xfrm>
            <a:off x="1469690" y="1893866"/>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46313" y="576469"/>
                  <a:pt x="1272209" y="450574"/>
                </a:cubicBezTo>
                <a:cubicBezTo>
                  <a:pt x="1476136" y="599848"/>
                  <a:pt x="1271245" y="436334"/>
                  <a:pt x="1470992" y="596348"/>
                </a:cubicBezTo>
                <a:cubicBezTo>
                  <a:pt x="1647407" y="585348"/>
                  <a:pt x="1478413" y="587902"/>
                  <a:pt x="1643270" y="583096"/>
                </a:cubicBezTo>
                <a:cubicBezTo>
                  <a:pt x="1761034" y="392971"/>
                  <a:pt x="1648925" y="590318"/>
                  <a:pt x="1775792" y="397565"/>
                </a:cubicBezTo>
                <a:cubicBezTo>
                  <a:pt x="2122354" y="371910"/>
                  <a:pt x="1772770" y="399669"/>
                  <a:pt x="2120348" y="371061"/>
                </a:cubicBezTo>
                <a:cubicBezTo>
                  <a:pt x="2487676" y="580997"/>
                  <a:pt x="2121319" y="372669"/>
                  <a:pt x="2491409" y="569843"/>
                </a:cubicBezTo>
                <a:cubicBezTo>
                  <a:pt x="2886135" y="362519"/>
                  <a:pt x="2819147" y="385500"/>
                  <a:pt x="3114261" y="212035"/>
                </a:cubicBezTo>
                <a:cubicBezTo>
                  <a:pt x="3365363" y="2762"/>
                  <a:pt x="3313044" y="58530"/>
                  <a:pt x="3366053" y="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Freeform 2"/>
          <p:cNvSpPr/>
          <p:nvPr/>
        </p:nvSpPr>
        <p:spPr>
          <a:xfrm>
            <a:off x="1930580" y="1151966"/>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5" name="Straight Arrow Connector 4"/>
          <p:cNvCxnSpPr/>
          <p:nvPr/>
        </p:nvCxnSpPr>
        <p:spPr>
          <a:xfrm flipH="1" flipV="1">
            <a:off x="6851650" y="1293791"/>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1466829"/>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cs typeface="Arial" charset="0"/>
              </a:rPr>
              <a:t>different</a:t>
            </a:r>
          </a:p>
          <a:p>
            <a:pPr eaLnBrk="1" hangingPunct="1">
              <a:spcBef>
                <a:spcPct val="0"/>
              </a:spcBef>
              <a:buFontTx/>
              <a:buNone/>
            </a:pPr>
            <a:r>
              <a:rPr lang="en-US" altLang="en-US" sz="1800" dirty="0">
                <a:solidFill>
                  <a:srgbClr val="000000"/>
                </a:solidFill>
                <a:cs typeface="Arial" charset="0"/>
              </a:rPr>
              <a:t>modules</a:t>
            </a:r>
          </a:p>
        </p:txBody>
      </p:sp>
      <p:grpSp>
        <p:nvGrpSpPr>
          <p:cNvPr id="6" name="Group 5"/>
          <p:cNvGrpSpPr/>
          <p:nvPr/>
        </p:nvGrpSpPr>
        <p:grpSpPr>
          <a:xfrm>
            <a:off x="6603368" y="4356079"/>
            <a:ext cx="941283" cy="775827"/>
            <a:chOff x="6603368" y="4970463"/>
            <a:chExt cx="941283" cy="775827"/>
          </a:xfrm>
        </p:grpSpPr>
        <p:cxnSp>
          <p:nvCxnSpPr>
            <p:cNvPr id="19" name="Straight Arrow Connector 18"/>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smtClean="0">
                  <a:solidFill>
                    <a:srgbClr val="000000"/>
                  </a:solidFill>
                  <a:cs typeface="Arial" charset="0"/>
                </a:rPr>
                <a:t>Pilatus</a:t>
              </a:r>
            </a:p>
            <a:p>
              <a:pPr algn="ctr" eaLnBrk="1" hangingPunct="1">
                <a:spcBef>
                  <a:spcPct val="0"/>
                </a:spcBef>
                <a:buFontTx/>
                <a:buNone/>
              </a:pPr>
              <a:r>
                <a:rPr lang="en-US" altLang="en-US" sz="1800" b="1" dirty="0" smtClean="0">
                  <a:solidFill>
                    <a:srgbClr val="000000"/>
                  </a:solidFill>
                  <a:cs typeface="Arial" charset="0"/>
                </a:rPr>
                <a:t>SN113</a:t>
              </a:r>
            </a:p>
          </p:txBody>
        </p:sp>
      </p:grpSp>
      <p:grpSp>
        <p:nvGrpSpPr>
          <p:cNvPr id="21" name="Group 20"/>
          <p:cNvGrpSpPr/>
          <p:nvPr/>
        </p:nvGrpSpPr>
        <p:grpSpPr>
          <a:xfrm>
            <a:off x="5068636" y="4208940"/>
            <a:ext cx="941283" cy="775827"/>
            <a:chOff x="6603368" y="4970463"/>
            <a:chExt cx="941283" cy="775827"/>
          </a:xfrm>
        </p:grpSpPr>
        <p:cxnSp>
          <p:nvCxnSpPr>
            <p:cNvPr id="22" name="Straight Arrow Connector 21"/>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smtClean="0">
                  <a:solidFill>
                    <a:srgbClr val="000000"/>
                  </a:solidFill>
                  <a:cs typeface="Arial" charset="0"/>
                </a:rPr>
                <a:t>Pilatus</a:t>
              </a:r>
            </a:p>
            <a:p>
              <a:pPr algn="ctr" eaLnBrk="1" hangingPunct="1">
                <a:spcBef>
                  <a:spcPct val="0"/>
                </a:spcBef>
                <a:buFontTx/>
                <a:buNone/>
              </a:pPr>
              <a:r>
                <a:rPr lang="en-US" altLang="en-US" sz="1800" b="1" dirty="0" smtClean="0">
                  <a:solidFill>
                    <a:srgbClr val="000000"/>
                  </a:solidFill>
                  <a:cs typeface="Arial" charset="0"/>
                </a:rPr>
                <a:t>SN001</a:t>
              </a:r>
            </a:p>
          </p:txBody>
        </p:sp>
      </p:grpSp>
      <p:sp>
        <p:nvSpPr>
          <p:cNvPr id="7" name="Oval 6"/>
          <p:cNvSpPr/>
          <p:nvPr/>
        </p:nvSpPr>
        <p:spPr>
          <a:xfrm>
            <a:off x="2412561" y="2532122"/>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5" name="Oval 24"/>
          <p:cNvSpPr/>
          <p:nvPr/>
        </p:nvSpPr>
        <p:spPr>
          <a:xfrm>
            <a:off x="2671641" y="22618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6" name="Oval 25"/>
          <p:cNvSpPr/>
          <p:nvPr/>
        </p:nvSpPr>
        <p:spPr>
          <a:xfrm>
            <a:off x="3043116" y="239523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8" name="Oval 27"/>
          <p:cNvSpPr/>
          <p:nvPr/>
        </p:nvSpPr>
        <p:spPr>
          <a:xfrm>
            <a:off x="2876429" y="24142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9" name="Oval 28"/>
          <p:cNvSpPr/>
          <p:nvPr/>
        </p:nvSpPr>
        <p:spPr>
          <a:xfrm>
            <a:off x="3171703" y="220950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 name="Oval 29"/>
          <p:cNvSpPr/>
          <p:nvPr/>
        </p:nvSpPr>
        <p:spPr>
          <a:xfrm>
            <a:off x="3514603" y="21761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1" name="Oval 30"/>
          <p:cNvSpPr/>
          <p:nvPr/>
        </p:nvSpPr>
        <p:spPr>
          <a:xfrm>
            <a:off x="3876553" y="2380950"/>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2" name="Oval 31"/>
          <p:cNvSpPr/>
          <p:nvPr/>
        </p:nvSpPr>
        <p:spPr>
          <a:xfrm>
            <a:off x="4519491" y="20237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3" name="Oval 32"/>
          <p:cNvSpPr/>
          <p:nvPr/>
        </p:nvSpPr>
        <p:spPr>
          <a:xfrm>
            <a:off x="4762378" y="180945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Rectangle 7"/>
          <p:cNvSpPr/>
          <p:nvPr/>
        </p:nvSpPr>
        <p:spPr>
          <a:xfrm>
            <a:off x="1900237" y="511966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6" name="Rectangle 35"/>
          <p:cNvSpPr/>
          <p:nvPr/>
        </p:nvSpPr>
        <p:spPr>
          <a:xfrm>
            <a:off x="2900362" y="479581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7" name="Rectangle 36"/>
          <p:cNvSpPr/>
          <p:nvPr/>
        </p:nvSpPr>
        <p:spPr>
          <a:xfrm>
            <a:off x="3990974" y="4276703"/>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8" name="Rectangle 37"/>
          <p:cNvSpPr/>
          <p:nvPr/>
        </p:nvSpPr>
        <p:spPr>
          <a:xfrm>
            <a:off x="4981574" y="40147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Rectangle 38"/>
          <p:cNvSpPr/>
          <p:nvPr/>
        </p:nvSpPr>
        <p:spPr>
          <a:xfrm>
            <a:off x="6753224" y="1104878"/>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Rectangle 39"/>
          <p:cNvSpPr/>
          <p:nvPr/>
        </p:nvSpPr>
        <p:spPr>
          <a:xfrm>
            <a:off x="6602165" y="41671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802121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rPr>
              <a:t>—</a:t>
            </a:r>
            <a:r>
              <a:rPr lang="en-US" altLang="en-US" sz="18900">
                <a:solidFill>
                  <a:srgbClr val="000000"/>
                </a:solidFill>
              </a:rPr>
              <a:t>)</a:t>
            </a:r>
            <a:r>
              <a:rPr lang="en-US" altLang="en-US" sz="9600" baseline="100000">
                <a:solidFill>
                  <a:srgbClr val="000000"/>
                </a:solidFill>
              </a:rPr>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1980344185"/>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2876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Tree>
    <p:extLst>
      <p:ext uri="{BB962C8B-B14F-4D97-AF65-F5344CB8AC3E}">
        <p14:creationId xmlns:p14="http://schemas.microsoft.com/office/powerpoint/2010/main" val="21888782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latin typeface="Arial" pitchFamily="34" charset="0"/>
              </a:rPr>
              <a:t>unacceptable</a:t>
            </a:r>
          </a:p>
          <a:p>
            <a:pPr algn="ctr">
              <a:defRPr/>
            </a:pPr>
            <a:r>
              <a:rPr lang="en-US">
                <a:solidFill>
                  <a:srgbClr val="000000"/>
                </a:solidFill>
                <a:latin typeface="Arial" pitchFamily="34" charset="0"/>
              </a:rPr>
              <a:t>damage</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latin typeface="Arial" pitchFamily="34" charset="0"/>
              </a:rPr>
              <a:t>unacceptable</a:t>
            </a:r>
          </a:p>
          <a:p>
            <a:pPr algn="ctr">
              <a:defRPr/>
            </a:pPr>
            <a:r>
              <a:rPr lang="en-US">
                <a:solidFill>
                  <a:srgbClr val="000000"/>
                </a:solidFill>
                <a:latin typeface="Arial" pitchFamily="34" charset="0"/>
              </a:rPr>
              <a:t>read noise</a:t>
            </a:r>
          </a:p>
        </p:txBody>
      </p:sp>
    </p:spTree>
    <p:extLst>
      <p:ext uri="{BB962C8B-B14F-4D97-AF65-F5344CB8AC3E}">
        <p14:creationId xmlns:p14="http://schemas.microsoft.com/office/powerpoint/2010/main" val="2666142946"/>
      </p:ext>
    </p:extLst>
  </p:cSld>
  <p:clrMapOvr>
    <a:masterClrMapping/>
  </p:clrMapOvr>
  <p:transition spd="med"/>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427163"/>
          </a:xfrm>
        </p:spPr>
        <p:txBody>
          <a:bodyPr/>
          <a:lstStyle/>
          <a:p>
            <a:pPr eaLnBrk="1" hangingPunct="1"/>
            <a:r>
              <a:rPr lang="en-US" altLang="en-US" smtClean="0"/>
              <a:t>Data collection parameters:</a:t>
            </a:r>
          </a:p>
        </p:txBody>
      </p:sp>
      <p:sp>
        <p:nvSpPr>
          <p:cNvPr id="2902019" name="Rectangle 3"/>
          <p:cNvSpPr>
            <a:spLocks noGrp="1" noChangeArrowheads="1"/>
          </p:cNvSpPr>
          <p:nvPr>
            <p:ph type="body" idx="1"/>
          </p:nvPr>
        </p:nvSpPr>
        <p:spPr>
          <a:xfrm>
            <a:off x="457200" y="1392238"/>
            <a:ext cx="8686800" cy="5184775"/>
          </a:xfrm>
        </p:spPr>
        <p:txBody>
          <a:bodyPr/>
          <a:lstStyle/>
          <a:p>
            <a:pPr eaLnBrk="1" hangingPunct="1"/>
            <a:r>
              <a:rPr lang="en-US" altLang="en-US" sz="4000" smtClean="0"/>
              <a:t>16 crystals</a:t>
            </a:r>
          </a:p>
          <a:p>
            <a:pPr eaLnBrk="1" hangingPunct="1"/>
            <a:r>
              <a:rPr lang="en-US" altLang="en-US" sz="4000" smtClean="0"/>
              <a:t>360° each, inverse beam </a:t>
            </a:r>
          </a:p>
          <a:p>
            <a:pPr eaLnBrk="1" hangingPunct="1"/>
            <a:r>
              <a:rPr lang="en-US" altLang="en-US" sz="4000" smtClean="0"/>
              <a:t>7235 eV photon energy</a:t>
            </a:r>
          </a:p>
          <a:p>
            <a:pPr eaLnBrk="1" hangingPunct="1"/>
            <a:r>
              <a:rPr lang="en-US" altLang="en-US" sz="4000" smtClean="0"/>
              <a:t>&lt; 1 MGy per xtal</a:t>
            </a:r>
          </a:p>
          <a:p>
            <a:pPr eaLnBrk="1" hangingPunct="1"/>
            <a:r>
              <a:rPr lang="en-US" altLang="en-US" sz="4000" smtClean="0"/>
              <a:t>Australian Synchrotron MX1</a:t>
            </a:r>
          </a:p>
          <a:p>
            <a:pPr lvl="1" eaLnBrk="1" hangingPunct="1"/>
            <a:r>
              <a:rPr lang="en-US" altLang="en-US" sz="3600" smtClean="0"/>
              <a:t>35 kGy/s into 100 </a:t>
            </a:r>
            <a:r>
              <a:rPr lang="el-GR" altLang="en-US" sz="3600" smtClean="0"/>
              <a:t>μ</a:t>
            </a:r>
            <a:r>
              <a:rPr lang="en-US" altLang="en-US" sz="3600" smtClean="0"/>
              <a:t>m x 100 </a:t>
            </a:r>
            <a:r>
              <a:rPr lang="el-GR" altLang="en-US" sz="3600" smtClean="0"/>
              <a:t>μ</a:t>
            </a:r>
            <a:r>
              <a:rPr lang="en-US" altLang="en-US" sz="3600" smtClean="0"/>
              <a:t>m</a:t>
            </a:r>
          </a:p>
        </p:txBody>
      </p:sp>
    </p:spTree>
    <p:extLst>
      <p:ext uri="{BB962C8B-B14F-4D97-AF65-F5344CB8AC3E}">
        <p14:creationId xmlns:p14="http://schemas.microsoft.com/office/powerpoint/2010/main" val="26994702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02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02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020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020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020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02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39939"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2520203665"/>
      </p:ext>
    </p:extLst>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0964"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18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
        <p:nvSpPr>
          <p:cNvPr id="40965"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
        <p:nvSpPr>
          <p:cNvPr id="40966"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16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Tree>
    <p:extLst>
      <p:ext uri="{BB962C8B-B14F-4D97-AF65-F5344CB8AC3E}">
        <p14:creationId xmlns:p14="http://schemas.microsoft.com/office/powerpoint/2010/main" val="79691053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44935670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1988"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15</a:t>
            </a:r>
            <a:r>
              <a:rPr lang="el-GR" altLang="en-US" sz="2800">
                <a:solidFill>
                  <a:srgbClr val="000000"/>
                </a:solidFill>
                <a:cs typeface="Arial" pitchFamily="34" charset="0"/>
              </a:rPr>
              <a:t>σ </a:t>
            </a:r>
            <a:r>
              <a:rPr lang="en-US" altLang="en-US" sz="2800">
                <a:solidFill>
                  <a:srgbClr val="000000"/>
                </a:solidFill>
                <a:cs typeface="Arial" pitchFamily="34" charset="0"/>
              </a:rPr>
              <a:t>= PO</a:t>
            </a:r>
            <a:r>
              <a:rPr lang="en-US" altLang="en-US" sz="2800" baseline="-25000">
                <a:solidFill>
                  <a:srgbClr val="000000"/>
                </a:solidFill>
                <a:cs typeface="Arial" pitchFamily="34" charset="0"/>
              </a:rPr>
              <a:t>4</a:t>
            </a:r>
          </a:p>
        </p:txBody>
      </p:sp>
      <p:sp>
        <p:nvSpPr>
          <p:cNvPr id="41989"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894983885"/>
      </p:ext>
    </p:extLst>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3012"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3013"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2085783447"/>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4036"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8.2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4037" name="TextBox 7"/>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2300106405"/>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46083"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165892"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4"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 (electrons)</a:t>
            </a:r>
          </a:p>
        </p:txBody>
      </p:sp>
      <p:sp>
        <p:nvSpPr>
          <p:cNvPr id="46085"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DELFAN peak height (</a:t>
            </a:r>
            <a:r>
              <a:rPr lang="el-GR" altLang="en-US" sz="2800" b="1">
                <a:solidFill>
                  <a:srgbClr val="000000"/>
                </a:solidFill>
                <a:cs typeface="Arial" pitchFamily="34" charset="0"/>
              </a:rPr>
              <a:t>σ</a:t>
            </a:r>
            <a:r>
              <a:rPr lang="en-US" altLang="en-US" sz="2800" b="1">
                <a:solidFill>
                  <a:srgbClr val="000000"/>
                </a:solidFill>
                <a:cs typeface="Arial" pitchFamily="34" charset="0"/>
              </a:rPr>
              <a:t>)</a:t>
            </a:r>
          </a:p>
        </p:txBody>
      </p:sp>
      <p:sp>
        <p:nvSpPr>
          <p:cNvPr id="46086"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Mg</a:t>
            </a:r>
            <a:endParaRPr lang="en-US" altLang="en-US" sz="1800" b="1">
              <a:solidFill>
                <a:srgbClr val="000000"/>
              </a:solidFill>
              <a:cs typeface="Arial" pitchFamily="34" charset="0"/>
            </a:endParaRPr>
          </a:p>
        </p:txBody>
      </p:sp>
      <p:sp>
        <p:nvSpPr>
          <p:cNvPr id="46087"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Ne</a:t>
            </a:r>
            <a:endParaRPr lang="en-US" altLang="en-US" sz="1800" b="1">
              <a:solidFill>
                <a:srgbClr val="000000"/>
              </a:solidFill>
              <a:cs typeface="Arial" pitchFamily="34" charset="0"/>
            </a:endParaRPr>
          </a:p>
        </p:txBody>
      </p:sp>
      <p:sp>
        <p:nvSpPr>
          <p:cNvPr id="46088"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a:t>
            </a:r>
            <a:endParaRPr lang="en-US" altLang="en-US" sz="1800" b="1">
              <a:solidFill>
                <a:srgbClr val="000000"/>
              </a:solidFill>
              <a:cs typeface="Arial" pitchFamily="34" charset="0"/>
            </a:endParaRPr>
          </a:p>
        </p:txBody>
      </p:sp>
      <p:sp>
        <p:nvSpPr>
          <p:cNvPr id="46089"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F</a:t>
            </a:r>
            <a:endParaRPr lang="en-US" altLang="en-US" sz="1800" b="1">
              <a:solidFill>
                <a:srgbClr val="000000"/>
              </a:solidFill>
              <a:cs typeface="Arial" pitchFamily="34" charset="0"/>
            </a:endParaRPr>
          </a:p>
        </p:txBody>
      </p:sp>
      <p:sp>
        <p:nvSpPr>
          <p:cNvPr id="46090"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O</a:t>
            </a:r>
            <a:endParaRPr lang="en-US" altLang="en-US" sz="1800" b="1">
              <a:solidFill>
                <a:srgbClr val="000000"/>
              </a:solidFill>
              <a:cs typeface="Arial" pitchFamily="34" charset="0"/>
            </a:endParaRPr>
          </a:p>
        </p:txBody>
      </p:sp>
      <p:sp>
        <p:nvSpPr>
          <p:cNvPr id="46091"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t>
            </a:r>
            <a:endParaRPr lang="en-US" altLang="en-US" sz="1800" b="1">
              <a:solidFill>
                <a:srgbClr val="000000"/>
              </a:solidFill>
              <a:cs typeface="Arial" pitchFamily="34" charset="0"/>
            </a:endParaRPr>
          </a:p>
        </p:txBody>
      </p:sp>
    </p:spTree>
    <p:extLst>
      <p:ext uri="{BB962C8B-B14F-4D97-AF65-F5344CB8AC3E}">
        <p14:creationId xmlns:p14="http://schemas.microsoft.com/office/powerpoint/2010/main" val="1114262218"/>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0" y="1233488"/>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5060" name="TextBox 5"/>
          <p:cNvSpPr txBox="1">
            <a:spLocks noChangeArrowheads="1"/>
          </p:cNvSpPr>
          <p:nvPr/>
        </p:nvSpPr>
        <p:spPr bwMode="auto">
          <a:xfrm>
            <a:off x="1649413" y="3616325"/>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000000"/>
                </a:solidFill>
                <a:cs typeface="Arial" pitchFamily="34" charset="0"/>
              </a:rPr>
              <a:t>7.4</a:t>
            </a:r>
            <a:r>
              <a:rPr lang="el-GR" altLang="en-US" sz="2800" dirty="0">
                <a:solidFill>
                  <a:srgbClr val="000000"/>
                </a:solidFill>
                <a:cs typeface="Arial" pitchFamily="34" charset="0"/>
              </a:rPr>
              <a:t>σ </a:t>
            </a:r>
            <a:r>
              <a:rPr lang="en-US" altLang="en-US" sz="2800" dirty="0">
                <a:solidFill>
                  <a:srgbClr val="000000"/>
                </a:solidFill>
                <a:cs typeface="Arial" pitchFamily="34" charset="0"/>
              </a:rPr>
              <a:t>= </a:t>
            </a:r>
            <a:r>
              <a:rPr lang="en-US" altLang="en-US" sz="2800" dirty="0" smtClean="0">
                <a:solidFill>
                  <a:srgbClr val="000000"/>
                </a:solidFill>
                <a:cs typeface="Arial" pitchFamily="34" charset="0"/>
              </a:rPr>
              <a:t>Na</a:t>
            </a:r>
            <a:endParaRPr lang="en-US" altLang="en-US" sz="2800" dirty="0">
              <a:solidFill>
                <a:srgbClr val="000000"/>
              </a:solidFill>
              <a:cs typeface="Arial" pitchFamily="34" charset="0"/>
            </a:endParaRPr>
          </a:p>
        </p:txBody>
      </p:sp>
      <p:sp>
        <p:nvSpPr>
          <p:cNvPr id="45061" name="TextBox 6"/>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3941211598"/>
      </p:ext>
    </p:extLst>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smtClean="0">
                <a:cs typeface="Arial" pitchFamily="34" charset="0"/>
              </a:rPr>
              <a:t>2 wavelengths are better than 1</a:t>
            </a:r>
          </a:p>
          <a:p>
            <a:pPr marL="609600" indent="-609600" eaLnBrk="1" hangingPunct="1">
              <a:buFontTx/>
              <a:buNone/>
            </a:pPr>
            <a:r>
              <a:rPr lang="en-US" altLang="en-US" sz="3600" smtClean="0">
                <a:cs typeface="Arial" pitchFamily="34" charset="0"/>
              </a:rPr>
              <a:t>	- (peak + inf)/2, and remote</a:t>
            </a:r>
          </a:p>
          <a:p>
            <a:pPr marL="609600" indent="-609600" eaLnBrk="1" hangingPunct="1">
              <a:buFontTx/>
              <a:buNone/>
            </a:pPr>
            <a:r>
              <a:rPr lang="en-US" altLang="en-US" sz="3600" smtClean="0">
                <a:cs typeface="Arial" pitchFamily="34" charset="0"/>
              </a:rPr>
              <a:t>MAD, not M-SAD!</a:t>
            </a:r>
          </a:p>
        </p:txBody>
      </p:sp>
      <p:sp>
        <p:nvSpPr>
          <p:cNvPr id="2892804" name="Rectangle 4"/>
          <p:cNvSpPr>
            <a:spLocks noChangeArrowheads="1"/>
          </p:cNvSpPr>
          <p:nvPr/>
        </p:nvSpPr>
        <p:spPr bwMode="auto">
          <a:xfrm>
            <a:off x="2668588" y="1627188"/>
            <a:ext cx="380682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a:solidFill>
                  <a:srgbClr val="000000"/>
                </a:solidFill>
              </a:rPr>
              <a:t>360° in &lt; 5 MGy</a:t>
            </a:r>
          </a:p>
          <a:p>
            <a:pPr eaLnBrk="1" hangingPunct="1">
              <a:lnSpc>
                <a:spcPct val="90000"/>
              </a:lnSpc>
              <a:buFontTx/>
              <a:buAutoNum type="arabicPeriod"/>
            </a:pPr>
            <a:r>
              <a:rPr lang="en-US" altLang="en-US">
                <a:solidFill>
                  <a:srgbClr val="000000"/>
                </a:solidFill>
              </a:rPr>
              <a:t>move detector</a:t>
            </a:r>
          </a:p>
          <a:p>
            <a:pPr eaLnBrk="1" hangingPunct="1">
              <a:lnSpc>
                <a:spcPct val="90000"/>
              </a:lnSpc>
              <a:buFontTx/>
              <a:buAutoNum type="arabicPeriod"/>
            </a:pPr>
            <a:r>
              <a:rPr lang="en-US" altLang="en-US">
                <a:solidFill>
                  <a:srgbClr val="000000"/>
                </a:solidFill>
              </a:rPr>
              <a:t>4X exposure </a:t>
            </a:r>
          </a:p>
          <a:p>
            <a:pPr eaLnBrk="1" hangingPunct="1">
              <a:lnSpc>
                <a:spcPct val="90000"/>
              </a:lnSpc>
              <a:buFontTx/>
              <a:buAutoNum type="arabicPeriod"/>
            </a:pPr>
            <a:r>
              <a:rPr lang="en-US" altLang="en-US">
                <a:solidFill>
                  <a:srgbClr val="000000"/>
                </a:solidFill>
              </a:rPr>
              <a:t>goto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Tree>
    <p:extLst>
      <p:ext uri="{BB962C8B-B14F-4D97-AF65-F5344CB8AC3E}">
        <p14:creationId xmlns:p14="http://schemas.microsoft.com/office/powerpoint/2010/main" val="488510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257425"/>
            <a:ext cx="8162925" cy="4351338"/>
          </a:xfrm>
        </p:spPr>
        <p:txBody>
          <a:bodyPr/>
          <a:lstStyle/>
          <a:p>
            <a:pPr algn="ctr" eaLnBrk="1" hangingPunct="1">
              <a:lnSpc>
                <a:spcPct val="130000"/>
              </a:lnSpc>
              <a:buFontTx/>
              <a:buNone/>
            </a:pPr>
            <a:r>
              <a:rPr lang="en-US" altLang="en-US" b="1" dirty="0" smtClean="0">
                <a:solidFill>
                  <a:srgbClr val="008000"/>
                </a:solidFill>
              </a:rPr>
              <a:t>100 ADU/pixel</a:t>
            </a:r>
          </a:p>
          <a:p>
            <a:pPr algn="ctr" eaLnBrk="1" hangingPunct="1">
              <a:lnSpc>
                <a:spcPct val="130000"/>
              </a:lnSpc>
              <a:buFontTx/>
              <a:buNone/>
            </a:pPr>
            <a:r>
              <a:rPr lang="en-US" altLang="en-US" b="1" dirty="0" smtClean="0">
                <a:solidFill>
                  <a:srgbClr val="008000"/>
                </a:solidFill>
              </a:rPr>
              <a:t>10 </a:t>
            </a:r>
            <a:r>
              <a:rPr lang="el-GR" altLang="en-US" b="1" dirty="0" smtClean="0">
                <a:solidFill>
                  <a:srgbClr val="008000"/>
                </a:solidFill>
                <a:cs typeface="Arial" pitchFamily="34" charset="0"/>
              </a:rPr>
              <a:t>μ</a:t>
            </a:r>
            <a:r>
              <a:rPr lang="en-US" altLang="en-US" b="1" dirty="0" smtClean="0">
                <a:solidFill>
                  <a:srgbClr val="008000"/>
                </a:solidFill>
                <a:cs typeface="Arial" pitchFamily="34" charset="0"/>
              </a:rPr>
              <a:t>m for lysozyme</a:t>
            </a:r>
            <a:endParaRPr lang="el-GR" altLang="en-US" b="1" dirty="0" smtClean="0">
              <a:solidFill>
                <a:srgbClr val="008000"/>
              </a:solidFill>
              <a:cs typeface="Arial" pitchFamily="34" charset="0"/>
            </a:endParaRPr>
          </a:p>
          <a:p>
            <a:pPr algn="ctr" eaLnBrk="1" hangingPunct="1">
              <a:lnSpc>
                <a:spcPct val="130000"/>
              </a:lnSpc>
              <a:buFontTx/>
              <a:buNone/>
            </a:pPr>
            <a:r>
              <a:rPr lang="en-US" altLang="en-US" b="1" dirty="0" smtClean="0">
                <a:solidFill>
                  <a:srgbClr val="008000"/>
                </a:solidFill>
              </a:rPr>
              <a:t>~3% error per spot, 1%/</a:t>
            </a:r>
            <a:r>
              <a:rPr lang="en-US" altLang="en-US" b="1" dirty="0" err="1" smtClean="0">
                <a:solidFill>
                  <a:srgbClr val="008000"/>
                </a:solidFill>
              </a:rPr>
              <a:t>MGy</a:t>
            </a:r>
            <a:endParaRPr lang="en-US" altLang="en-US" b="1" dirty="0" smtClean="0">
              <a:solidFill>
                <a:srgbClr val="008000"/>
              </a:solidFill>
            </a:endParaRPr>
          </a:p>
          <a:p>
            <a:pPr algn="ctr" eaLnBrk="1" hangingPunct="1">
              <a:lnSpc>
                <a:spcPct val="130000"/>
              </a:lnSpc>
              <a:buFontTx/>
              <a:buNone/>
            </a:pPr>
            <a:r>
              <a:rPr lang="en-US" altLang="en-US" b="1" dirty="0" smtClean="0">
                <a:solidFill>
                  <a:srgbClr val="008000"/>
                </a:solidFill>
              </a:rPr>
              <a:t>7235 eV for S-SAD</a:t>
            </a:r>
          </a:p>
          <a:p>
            <a:pPr algn="ctr" eaLnBrk="1" hangingPunct="1">
              <a:lnSpc>
                <a:spcPct val="130000"/>
              </a:lnSpc>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slicing</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smtClean="0"/>
              <a:t>Summary</a:t>
            </a:r>
          </a:p>
        </p:txBody>
      </p:sp>
      <p:sp>
        <p:nvSpPr>
          <p:cNvPr id="273412" name="Rectangle 4"/>
          <p:cNvSpPr>
            <a:spLocks noChangeArrowheads="1"/>
          </p:cNvSpPr>
          <p:nvPr/>
        </p:nvSpPr>
        <p:spPr bwMode="auto">
          <a:xfrm>
            <a:off x="498475" y="1185863"/>
            <a:ext cx="8645525"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a:solidFill>
                  <a:srgbClr val="000000"/>
                </a:solidFill>
                <a:latin typeface="Courier New" pitchFamily="49" charset="0"/>
              </a:rPr>
              <a:t>http://bl831.als.lbl.gov/xtalsize.html</a:t>
            </a:r>
          </a:p>
          <a:p>
            <a:pPr eaLnBrk="1" hangingPunct="1">
              <a:lnSpc>
                <a:spcPct val="130000"/>
              </a:lnSpc>
              <a:spcBef>
                <a:spcPct val="0"/>
              </a:spcBef>
              <a:buFontTx/>
              <a:buNone/>
            </a:pPr>
            <a:r>
              <a:rPr lang="en-US" altLang="en-US" sz="1400" b="1">
                <a:solidFill>
                  <a:srgbClr val="000000"/>
                </a:solidFill>
                <a:latin typeface="Courier New" pitchFamily="49" charset="0"/>
              </a:rPr>
              <a:t>http://bl831.als.lbl.gov/~jamesh/mlfsom/</a:t>
            </a:r>
          </a:p>
          <a:p>
            <a:pPr eaLnBrk="1" hangingPunct="1">
              <a:lnSpc>
                <a:spcPct val="130000"/>
              </a:lnSpc>
              <a:spcBef>
                <a:spcPct val="0"/>
              </a:spcBef>
              <a:buFontTx/>
              <a:buNone/>
            </a:pPr>
            <a:r>
              <a:rPr lang="en-US" altLang="en-US" sz="1400" b="1">
                <a:solidFill>
                  <a:srgbClr val="000000"/>
                </a:solidFill>
                <a:latin typeface="Courier New" pitchFamily="49" charset="0"/>
              </a:rPr>
              <a:t>http://bl831.als.lbl.gov/~jamesh/powerpoint/ACMC_GBU_2013.ppt</a:t>
            </a:r>
          </a:p>
        </p:txBody>
      </p:sp>
    </p:spTree>
    <p:extLst>
      <p:ext uri="{BB962C8B-B14F-4D97-AF65-F5344CB8AC3E}">
        <p14:creationId xmlns:p14="http://schemas.microsoft.com/office/powerpoint/2010/main" val="4904497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502126"/>
            <a:ext cx="8162925" cy="4351338"/>
          </a:xfrm>
        </p:spPr>
        <p:txBody>
          <a:bodyPr/>
          <a:lstStyle/>
          <a:p>
            <a:pPr algn="ctr" eaLnBrk="1" hangingPunct="1">
              <a:lnSpc>
                <a:spcPct val="130000"/>
              </a:lnSpc>
              <a:buFontTx/>
              <a:buNone/>
            </a:pPr>
            <a:r>
              <a:rPr lang="en-US" altLang="en-US" b="1" dirty="0" smtClean="0">
                <a:solidFill>
                  <a:srgbClr val="008000"/>
                </a:solidFill>
              </a:rPr>
              <a:t>15 ADU/pixel</a:t>
            </a:r>
          </a:p>
          <a:p>
            <a:pPr algn="ctr" eaLnBrk="1" hangingPunct="1">
              <a:lnSpc>
                <a:spcPct val="130000"/>
              </a:lnSpc>
              <a:buFontTx/>
              <a:buNone/>
            </a:pPr>
            <a:r>
              <a:rPr lang="en-US" altLang="en-US" b="1" dirty="0" smtClean="0">
                <a:solidFill>
                  <a:srgbClr val="008000"/>
                </a:solidFill>
              </a:rPr>
              <a:t>10 </a:t>
            </a:r>
            <a:r>
              <a:rPr lang="el-GR" altLang="en-US" b="1" dirty="0" smtClean="0">
                <a:solidFill>
                  <a:srgbClr val="008000"/>
                </a:solidFill>
                <a:cs typeface="Arial" pitchFamily="34" charset="0"/>
              </a:rPr>
              <a:t>μ</a:t>
            </a:r>
            <a:r>
              <a:rPr lang="en-US" altLang="en-US" b="1" dirty="0" smtClean="0">
                <a:solidFill>
                  <a:srgbClr val="008000"/>
                </a:solidFill>
                <a:cs typeface="Arial" pitchFamily="34" charset="0"/>
              </a:rPr>
              <a:t>m for lysozyme</a:t>
            </a:r>
            <a:endParaRPr lang="el-GR" altLang="en-US" b="1" dirty="0" smtClean="0">
              <a:solidFill>
                <a:srgbClr val="008000"/>
              </a:solidFill>
              <a:cs typeface="Arial" pitchFamily="34" charset="0"/>
            </a:endParaRPr>
          </a:p>
          <a:p>
            <a:pPr algn="ctr" eaLnBrk="1" hangingPunct="1">
              <a:lnSpc>
                <a:spcPct val="130000"/>
              </a:lnSpc>
              <a:buFontTx/>
              <a:buNone/>
            </a:pPr>
            <a:r>
              <a:rPr lang="en-US" altLang="en-US" b="1" dirty="0" smtClean="0">
                <a:solidFill>
                  <a:srgbClr val="008000"/>
                </a:solidFill>
              </a:rPr>
              <a:t>~3% error per spot, 1%/</a:t>
            </a:r>
            <a:r>
              <a:rPr lang="en-US" altLang="en-US" b="1" dirty="0" err="1" smtClean="0">
                <a:solidFill>
                  <a:srgbClr val="008000"/>
                </a:solidFill>
              </a:rPr>
              <a:t>MGy</a:t>
            </a:r>
            <a:endParaRPr lang="en-US" altLang="en-US" b="1" dirty="0" smtClean="0">
              <a:solidFill>
                <a:srgbClr val="008000"/>
              </a:solidFill>
            </a:endParaRPr>
          </a:p>
          <a:p>
            <a:pPr algn="ctr" eaLnBrk="1" hangingPunct="1">
              <a:lnSpc>
                <a:spcPct val="130000"/>
              </a:lnSpc>
              <a:buFontTx/>
              <a:buNone/>
            </a:pPr>
            <a:r>
              <a:rPr lang="en-US" altLang="en-US" b="1" dirty="0">
                <a:solidFill>
                  <a:srgbClr val="008000"/>
                </a:solidFill>
              </a:rPr>
              <a:t>7235 eV for S-SAD</a:t>
            </a:r>
          </a:p>
          <a:p>
            <a:pPr algn="ctr" eaLnBrk="1" hangingPunct="1">
              <a:lnSpc>
                <a:spcPct val="130000"/>
              </a:lnSpc>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slicing</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smtClean="0"/>
              <a:t>Summary</a:t>
            </a:r>
          </a:p>
        </p:txBody>
      </p:sp>
      <p:sp>
        <p:nvSpPr>
          <p:cNvPr id="273412" name="Rectangle 4"/>
          <p:cNvSpPr>
            <a:spLocks noChangeArrowheads="1"/>
          </p:cNvSpPr>
          <p:nvPr/>
        </p:nvSpPr>
        <p:spPr bwMode="auto">
          <a:xfrm>
            <a:off x="498475" y="1185863"/>
            <a:ext cx="8645525" cy="12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dirty="0">
                <a:solidFill>
                  <a:srgbClr val="000000"/>
                </a:solidFill>
                <a:latin typeface="Courier New" pitchFamily="49" charset="0"/>
              </a:rPr>
              <a:t>http://bl831.als.lbl.gov/xtalsize.html</a:t>
            </a:r>
          </a:p>
          <a:p>
            <a:pPr eaLnBrk="1" hangingPunct="1">
              <a:lnSpc>
                <a:spcPct val="130000"/>
              </a:lnSpc>
              <a:spcBef>
                <a:spcPct val="0"/>
              </a:spcBef>
              <a:buFontTx/>
              <a:buNone/>
            </a:pPr>
            <a:r>
              <a:rPr lang="en-US" altLang="en-US" sz="1400" b="1" dirty="0">
                <a:solidFill>
                  <a:srgbClr val="000000"/>
                </a:solidFill>
                <a:latin typeface="Courier New" pitchFamily="49" charset="0"/>
              </a:rPr>
              <a:t>http://</a:t>
            </a:r>
            <a:r>
              <a:rPr lang="en-US" altLang="en-US" sz="1400" b="1" dirty="0" smtClean="0">
                <a:solidFill>
                  <a:srgbClr val="000000"/>
                </a:solidFill>
                <a:latin typeface="Courier New" pitchFamily="49" charset="0"/>
              </a:rPr>
              <a:t>bl831.als.lbl.gov/xtallife.html</a:t>
            </a:r>
            <a:endParaRPr lang="en-US" altLang="en-US" sz="1400" b="1" dirty="0">
              <a:solidFill>
                <a:srgbClr val="000000"/>
              </a:solidFill>
              <a:latin typeface="Courier New" pitchFamily="49" charset="0"/>
            </a:endParaRPr>
          </a:p>
          <a:p>
            <a:pPr eaLnBrk="1" hangingPunct="1">
              <a:lnSpc>
                <a:spcPct val="130000"/>
              </a:lnSpc>
              <a:spcBef>
                <a:spcPct val="0"/>
              </a:spcBef>
              <a:buFontTx/>
              <a:buNone/>
            </a:pPr>
            <a:r>
              <a:rPr lang="en-US" altLang="en-US" sz="1400" b="1" dirty="0" smtClean="0">
                <a:solidFill>
                  <a:srgbClr val="000000"/>
                </a:solidFill>
                <a:latin typeface="Courier New" pitchFamily="49" charset="0"/>
              </a:rPr>
              <a:t>http</a:t>
            </a:r>
            <a:r>
              <a:rPr lang="en-US" altLang="en-US" sz="1400" b="1" dirty="0">
                <a:solidFill>
                  <a:srgbClr val="000000"/>
                </a:solidFill>
                <a:latin typeface="Courier New" pitchFamily="49" charset="0"/>
              </a:rPr>
              <a:t>://bl831.als.lbl.gov/~jamesh/mlfsom/</a:t>
            </a:r>
          </a:p>
          <a:p>
            <a:pPr eaLnBrk="1" hangingPunct="1">
              <a:lnSpc>
                <a:spcPct val="130000"/>
              </a:lnSpc>
              <a:spcBef>
                <a:spcPct val="0"/>
              </a:spcBef>
              <a:buFontTx/>
              <a:buNone/>
            </a:pPr>
            <a:r>
              <a:rPr lang="en-US" altLang="en-US" sz="1400" b="1" dirty="0">
                <a:solidFill>
                  <a:srgbClr val="000000"/>
                </a:solidFill>
                <a:latin typeface="Courier New" pitchFamily="49" charset="0"/>
              </a:rPr>
              <a:t>http://bl831.als.lbl.gov/~</a:t>
            </a:r>
            <a:r>
              <a:rPr lang="en-US" altLang="en-US" sz="1400" b="1" dirty="0" smtClean="0">
                <a:solidFill>
                  <a:srgbClr val="000000"/>
                </a:solidFill>
                <a:latin typeface="Courier New" pitchFamily="49" charset="0"/>
              </a:rPr>
              <a:t>jamesh/powerpoint/CSHL_tipsNtricks_2015.pptx</a:t>
            </a:r>
            <a:endParaRPr lang="en-US" altLang="en-US" sz="1400" b="1" dirty="0">
              <a:solidFill>
                <a:srgbClr val="000000"/>
              </a:solidFill>
              <a:latin typeface="Courier New" pitchFamily="49" charset="0"/>
            </a:endParaRPr>
          </a:p>
        </p:txBody>
      </p:sp>
    </p:spTree>
    <p:extLst>
      <p:ext uri="{BB962C8B-B14F-4D97-AF65-F5344CB8AC3E}">
        <p14:creationId xmlns:p14="http://schemas.microsoft.com/office/powerpoint/2010/main" val="30750431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Why harvest at all?</a:t>
            </a:r>
          </a:p>
        </p:txBody>
      </p:sp>
      <p:sp>
        <p:nvSpPr>
          <p:cNvPr id="112643"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t>Background scatter</a:t>
            </a:r>
          </a:p>
          <a:p>
            <a:pPr lvl="2">
              <a:buFontTx/>
              <a:buNone/>
            </a:pPr>
            <a:r>
              <a:rPr lang="en-US" altLang="en-US"/>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extLst>
      <p:ext uri="{BB962C8B-B14F-4D97-AF65-F5344CB8AC3E}">
        <p14:creationId xmlns:p14="http://schemas.microsoft.com/office/powerpoint/2010/main" val="2151989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26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altLang="en-US"/>
              <a:t>Why harvest at all?</a:t>
            </a:r>
          </a:p>
        </p:txBody>
      </p:sp>
      <p:sp>
        <p:nvSpPr>
          <p:cNvPr id="397315"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solidFill>
                  <a:srgbClr val="FF0000"/>
                </a:solidFill>
              </a:rPr>
              <a:t>Background scatter</a:t>
            </a:r>
          </a:p>
          <a:p>
            <a:pPr lvl="2">
              <a:buFontTx/>
              <a:buNone/>
            </a:pPr>
            <a:r>
              <a:rPr lang="en-US" altLang="en-US">
                <a:solidFill>
                  <a:srgbClr val="FF0000"/>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extLst>
      <p:ext uri="{BB962C8B-B14F-4D97-AF65-F5344CB8AC3E}">
        <p14:creationId xmlns:p14="http://schemas.microsoft.com/office/powerpoint/2010/main" val="2010321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427085502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166918" name="Chart" r:id="rId3" imgW="7219839" imgH="5057745" progId="MSGraph.Chart.8">
                  <p:embed followColorScheme="full"/>
                </p:oleObj>
              </mc:Choice>
              <mc:Fallback>
                <p:oleObj name="Chart" r:id="rId3" imgW="7219839" imgH="5057745" progId="MSGraph.Chart.8">
                  <p:embed followColorScheme="full"/>
                  <p:pic>
                    <p:nvPicPr>
                      <p:cNvPr id="0" name=""/>
                      <p:cNvPicPr>
                        <a:picLocks noChangeAspect="1" noChangeArrowheads="1"/>
                      </p:cNvPicPr>
                      <p:nvPr/>
                    </p:nvPicPr>
                    <p:blipFill>
                      <a:blip r:embed="rId4"/>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67" name="Rectangle 3"/>
          <p:cNvSpPr>
            <a:spLocks noGrp="1" noChangeArrowheads="1"/>
          </p:cNvSpPr>
          <p:nvPr>
            <p:ph type="title"/>
          </p:nvPr>
        </p:nvSpPr>
        <p:spPr>
          <a:noFill/>
          <a:ln/>
        </p:spPr>
        <p:txBody>
          <a:bodyPr/>
          <a:lstStyle/>
          <a:p>
            <a:r>
              <a:rPr lang="en-US" altLang="en-US" sz="4000"/>
              <a:t>X-ray transmission of materials</a:t>
            </a:r>
          </a:p>
        </p:txBody>
      </p:sp>
      <p:sp>
        <p:nvSpPr>
          <p:cNvPr id="113668"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Depth into material (</a:t>
            </a:r>
            <a:r>
              <a:rPr lang="el-GR" altLang="en-US" b="1">
                <a:solidFill>
                  <a:srgbClr val="000000"/>
                </a:solidFill>
                <a:latin typeface="Arial" pitchFamily="34" charset="0"/>
                <a:cs typeface="Arial" pitchFamily="34" charset="0"/>
              </a:rPr>
              <a:t>μ</a:t>
            </a:r>
            <a:r>
              <a:rPr lang="en-US" altLang="en-US" b="1">
                <a:solidFill>
                  <a:srgbClr val="000000"/>
                </a:solidFill>
                <a:latin typeface="Arial" pitchFamily="34" charset="0"/>
              </a:rPr>
              <a:t>m)</a:t>
            </a:r>
          </a:p>
        </p:txBody>
      </p:sp>
      <p:sp>
        <p:nvSpPr>
          <p:cNvPr id="113669"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transmission</a:t>
            </a:r>
          </a:p>
        </p:txBody>
      </p:sp>
      <p:graphicFrame>
        <p:nvGraphicFramePr>
          <p:cNvPr id="113670"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166919" name="Chart" r:id="rId5" imgW="1209605" imgH="914535" progId="MSGraph.Chart.8">
                  <p:embed followColorScheme="full"/>
                </p:oleObj>
              </mc:Choice>
              <mc:Fallback>
                <p:oleObj name="Chart" r:id="rId5" imgW="1209605" imgH="914535" progId="MSGraph.Chart.8">
                  <p:embed followColorScheme="full"/>
                  <p:pic>
                    <p:nvPicPr>
                      <p:cNvPr id="0" name=""/>
                      <p:cNvPicPr>
                        <a:picLocks noChangeAspect="1" noChangeArrowheads="1"/>
                      </p:cNvPicPr>
                      <p:nvPr/>
                    </p:nvPicPr>
                    <p:blipFill>
                      <a:blip r:embed="rId6"/>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1" name="Text Box 7"/>
          <p:cNvSpPr txBox="1">
            <a:spLocks noChangeArrowheads="1"/>
          </p:cNvSpPr>
          <p:nvPr/>
        </p:nvSpPr>
        <p:spPr bwMode="auto">
          <a:xfrm>
            <a:off x="3754438" y="417512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latin typeface="Arial" pitchFamily="34" charset="0"/>
              </a:rPr>
              <a:t>glass</a:t>
            </a:r>
          </a:p>
        </p:txBody>
      </p:sp>
      <p:sp>
        <p:nvSpPr>
          <p:cNvPr id="113672" name="Text Box 8"/>
          <p:cNvSpPr txBox="1">
            <a:spLocks noChangeArrowheads="1"/>
          </p:cNvSpPr>
          <p:nvPr/>
        </p:nvSpPr>
        <p:spPr bwMode="auto">
          <a:xfrm rot="280220">
            <a:off x="6184900" y="2176463"/>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pitchFamily="34" charset="0"/>
              </a:rPr>
              <a:t>protein</a:t>
            </a:r>
          </a:p>
          <a:p>
            <a:r>
              <a:rPr lang="en-US" altLang="en-US" b="1">
                <a:solidFill>
                  <a:srgbClr val="000000"/>
                </a:solidFill>
                <a:latin typeface="Arial" pitchFamily="34" charset="0"/>
              </a:rPr>
              <a:t>crystal</a:t>
            </a:r>
          </a:p>
        </p:txBody>
      </p:sp>
      <p:sp>
        <p:nvSpPr>
          <p:cNvPr id="113673" name="Text Box 9"/>
          <p:cNvSpPr txBox="1">
            <a:spLocks noChangeArrowheads="1"/>
          </p:cNvSpPr>
          <p:nvPr/>
        </p:nvSpPr>
        <p:spPr bwMode="auto">
          <a:xfrm rot="310074">
            <a:off x="6642100" y="183356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latin typeface="Arial" pitchFamily="34" charset="0"/>
              </a:rPr>
              <a:t>water</a:t>
            </a:r>
          </a:p>
        </p:txBody>
      </p:sp>
      <p:sp>
        <p:nvSpPr>
          <p:cNvPr id="113674" name="Text Box 10"/>
          <p:cNvSpPr txBox="1">
            <a:spLocks noChangeArrowheads="1"/>
          </p:cNvSpPr>
          <p:nvPr/>
        </p:nvSpPr>
        <p:spPr bwMode="auto">
          <a:xfrm>
            <a:off x="5627688" y="14986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latin typeface="Arial" pitchFamily="34" charset="0"/>
              </a:rPr>
              <a:t>air</a:t>
            </a:r>
          </a:p>
        </p:txBody>
      </p:sp>
    </p:spTree>
    <p:extLst>
      <p:ext uri="{BB962C8B-B14F-4D97-AF65-F5344CB8AC3E}">
        <p14:creationId xmlns:p14="http://schemas.microsoft.com/office/powerpoint/2010/main" val="4038936273"/>
      </p:ext>
    </p:extLst>
  </p:cSld>
  <p:clrMapOvr>
    <a:masterClrMapping/>
  </p:clrMapOvr>
  <p:transition spd="med"/>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167940" name="Chart" r:id="rId3" imgW="7219839" imgH="5057745" progId="MSGraph.Chart.8">
                  <p:embed followColorScheme="full"/>
                </p:oleObj>
              </mc:Choice>
              <mc:Fallback>
                <p:oleObj name="Chart" r:id="rId3" imgW="7219839" imgH="5057745" progId="MSGraph.Chart.8">
                  <p:embed followColorScheme="full"/>
                  <p:pic>
                    <p:nvPicPr>
                      <p:cNvPr id="0" name=""/>
                      <p:cNvPicPr>
                        <a:picLocks noChangeAspect="1" noChangeArrowheads="1"/>
                      </p:cNvPicPr>
                      <p:nvPr/>
                    </p:nvPicPr>
                    <p:blipFill>
                      <a:blip r:embed="rId4"/>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1" name="Rectangle 3"/>
          <p:cNvSpPr>
            <a:spLocks noGrp="1" noChangeArrowheads="1"/>
          </p:cNvSpPr>
          <p:nvPr>
            <p:ph type="title"/>
          </p:nvPr>
        </p:nvSpPr>
        <p:spPr>
          <a:noFill/>
          <a:ln/>
        </p:spPr>
        <p:txBody>
          <a:bodyPr/>
          <a:lstStyle/>
          <a:p>
            <a:r>
              <a:rPr lang="en-US" altLang="en-US" sz="3600"/>
              <a:t>X-ray scattering of materials</a:t>
            </a:r>
          </a:p>
        </p:txBody>
      </p:sp>
      <p:sp>
        <p:nvSpPr>
          <p:cNvPr id="114692"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Differential cross section</a:t>
            </a:r>
          </a:p>
          <a:p>
            <a:pPr algn="ctr"/>
            <a:r>
              <a:rPr lang="en-US" altLang="en-US" sz="1400" b="1">
                <a:solidFill>
                  <a:srgbClr val="000000"/>
                </a:solidFill>
                <a:latin typeface="Arial" pitchFamily="34" charset="0"/>
              </a:rPr>
              <a:t> (scattered photons/solid angle/incident photon/meter thickness)</a:t>
            </a:r>
          </a:p>
        </p:txBody>
      </p:sp>
      <p:sp>
        <p:nvSpPr>
          <p:cNvPr id="114693"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olidFill>
                  <a:srgbClr val="000000"/>
                </a:solidFill>
                <a:latin typeface="Arial" pitchFamily="34" charset="0"/>
                <a:sym typeface="Symbol" pitchFamily="18" charset="2"/>
              </a:rPr>
              <a:t> </a:t>
            </a:r>
            <a:r>
              <a:rPr lang="en-US" altLang="en-US" sz="1900" b="1">
                <a:solidFill>
                  <a:srgbClr val="000000"/>
                </a:solidFill>
                <a:latin typeface="Arial" pitchFamily="34" charset="0"/>
              </a:rPr>
              <a:t>                7.5                3.8                2.5                1.9               1.5</a:t>
            </a:r>
          </a:p>
        </p:txBody>
      </p:sp>
      <p:sp>
        <p:nvSpPr>
          <p:cNvPr id="114694"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d-spacing (</a:t>
            </a:r>
            <a:r>
              <a:rPr lang="en-US" altLang="en-US" b="1">
                <a:solidFill>
                  <a:srgbClr val="000000"/>
                </a:solidFill>
                <a:latin typeface="Arial" pitchFamily="34" charset="0"/>
                <a:cs typeface="Arial" pitchFamily="34" charset="0"/>
              </a:rPr>
              <a:t>Ǻ</a:t>
            </a:r>
            <a:r>
              <a:rPr lang="en-US" altLang="en-US" b="1">
                <a:solidFill>
                  <a:srgbClr val="000000"/>
                </a:solidFill>
                <a:latin typeface="Arial" pitchFamily="34" charset="0"/>
              </a:rPr>
              <a:t>)</a:t>
            </a:r>
          </a:p>
        </p:txBody>
      </p:sp>
      <p:sp>
        <p:nvSpPr>
          <p:cNvPr id="114695" name="Text Box 7"/>
          <p:cNvSpPr txBox="1">
            <a:spLocks noChangeArrowheads="1"/>
          </p:cNvSpPr>
          <p:nvPr/>
        </p:nvSpPr>
        <p:spPr bwMode="auto">
          <a:xfrm>
            <a:off x="5334000" y="49514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latin typeface="Arial" pitchFamily="34" charset="0"/>
              </a:rPr>
              <a:t>water</a:t>
            </a:r>
          </a:p>
        </p:txBody>
      </p:sp>
      <p:sp>
        <p:nvSpPr>
          <p:cNvPr id="114696" name="Text Box 8"/>
          <p:cNvSpPr txBox="1">
            <a:spLocks noChangeArrowheads="1"/>
          </p:cNvSpPr>
          <p:nvPr/>
        </p:nvSpPr>
        <p:spPr bwMode="auto">
          <a:xfrm>
            <a:off x="4772025" y="4681538"/>
            <a:ext cx="1581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latin typeface="Arial" pitchFamily="34" charset="0"/>
              </a:rPr>
              <a:t>25% glycerol</a:t>
            </a:r>
          </a:p>
        </p:txBody>
      </p:sp>
      <p:sp>
        <p:nvSpPr>
          <p:cNvPr id="114697" name="Text Box 9"/>
          <p:cNvSpPr txBox="1">
            <a:spLocks noChangeArrowheads="1"/>
          </p:cNvSpPr>
          <p:nvPr/>
        </p:nvSpPr>
        <p:spPr bwMode="auto">
          <a:xfrm>
            <a:off x="4772025" y="4448175"/>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latin typeface="Arial" pitchFamily="34" charset="0"/>
              </a:rPr>
              <a:t>paratone-N oil</a:t>
            </a:r>
          </a:p>
        </p:txBody>
      </p:sp>
      <p:sp>
        <p:nvSpPr>
          <p:cNvPr id="114698" name="Line 10"/>
          <p:cNvSpPr>
            <a:spLocks noChangeShapeType="1"/>
          </p:cNvSpPr>
          <p:nvPr/>
        </p:nvSpPr>
        <p:spPr bwMode="auto">
          <a:xfrm flipH="1">
            <a:off x="4187825" y="4813300"/>
            <a:ext cx="584200" cy="24765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114699" name="Line 11"/>
          <p:cNvSpPr>
            <a:spLocks noChangeShapeType="1"/>
          </p:cNvSpPr>
          <p:nvPr/>
        </p:nvSpPr>
        <p:spPr bwMode="auto">
          <a:xfrm flipH="1">
            <a:off x="3482975" y="4594225"/>
            <a:ext cx="1295400" cy="25876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114700" name="Text Box 12"/>
          <p:cNvSpPr txBox="1">
            <a:spLocks noChangeArrowheads="1"/>
          </p:cNvSpPr>
          <p:nvPr/>
        </p:nvSpPr>
        <p:spPr bwMode="auto">
          <a:xfrm>
            <a:off x="4217988" y="404495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latin typeface="Arial" pitchFamily="34" charset="0"/>
              </a:rPr>
              <a:t>plastic</a:t>
            </a:r>
          </a:p>
        </p:txBody>
      </p:sp>
      <p:sp>
        <p:nvSpPr>
          <p:cNvPr id="114701" name="Line 13"/>
          <p:cNvSpPr>
            <a:spLocks noChangeShapeType="1"/>
          </p:cNvSpPr>
          <p:nvPr/>
        </p:nvSpPr>
        <p:spPr bwMode="auto">
          <a:xfrm flipH="1">
            <a:off x="3497263" y="4181475"/>
            <a:ext cx="773112" cy="142875"/>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114702" name="Text Box 14"/>
          <p:cNvSpPr txBox="1">
            <a:spLocks noChangeArrowheads="1"/>
          </p:cNvSpPr>
          <p:nvPr/>
        </p:nvSpPr>
        <p:spPr bwMode="auto">
          <a:xfrm>
            <a:off x="3768725" y="2082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latin typeface="Arial" pitchFamily="34" charset="0"/>
              </a:rPr>
              <a:t>glass</a:t>
            </a:r>
          </a:p>
        </p:txBody>
      </p:sp>
    </p:spTree>
    <p:extLst>
      <p:ext uri="{BB962C8B-B14F-4D97-AF65-F5344CB8AC3E}">
        <p14:creationId xmlns:p14="http://schemas.microsoft.com/office/powerpoint/2010/main" val="1018996852"/>
      </p:ext>
    </p:extLst>
  </p:cSld>
  <p:clrMapOvr>
    <a:masterClrMapping/>
  </p:clrMapOvr>
  <p:transition spd="med"/>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altLang="en-US"/>
              <a:t>naked xtal</a:t>
            </a:r>
          </a:p>
        </p:txBody>
      </p:sp>
      <p:pic>
        <p:nvPicPr>
          <p:cNvPr id="447491" name="Picture 3" descr="pink-nakedx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14288"/>
            <a:ext cx="10036175" cy="6843712"/>
          </a:xfrm>
          <a:prstGeom prst="rect">
            <a:avLst/>
          </a:prstGeom>
          <a:noFill/>
          <a:extLst>
            <a:ext uri="{909E8E84-426E-40DD-AFC4-6F175D3DCCD1}">
              <a14:hiddenFill xmlns:a14="http://schemas.microsoft.com/office/drawing/2010/main">
                <a:solidFill>
                  <a:srgbClr val="FFFFFF"/>
                </a:solidFill>
              </a14:hiddenFill>
            </a:ext>
          </a:extLst>
        </p:spPr>
      </p:pic>
      <p:sp>
        <p:nvSpPr>
          <p:cNvPr id="447492" name="Oval 4"/>
          <p:cNvSpPr>
            <a:spLocks noChangeArrowheads="1"/>
          </p:cNvSpPr>
          <p:nvPr/>
        </p:nvSpPr>
        <p:spPr bwMode="auto">
          <a:xfrm>
            <a:off x="3695700" y="263048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47493" name="Oval 5"/>
          <p:cNvSpPr>
            <a:spLocks noChangeArrowheads="1"/>
          </p:cNvSpPr>
          <p:nvPr/>
        </p:nvSpPr>
        <p:spPr bwMode="auto">
          <a:xfrm>
            <a:off x="6891338" y="1993900"/>
            <a:ext cx="1439862"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47494" name="Oval 6"/>
          <p:cNvSpPr>
            <a:spLocks noChangeArrowheads="1"/>
          </p:cNvSpPr>
          <p:nvPr/>
        </p:nvSpPr>
        <p:spPr bwMode="auto">
          <a:xfrm>
            <a:off x="-469900" y="3746500"/>
            <a:ext cx="1439863"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47495" name="Oval 7"/>
          <p:cNvSpPr>
            <a:spLocks noChangeArrowheads="1"/>
          </p:cNvSpPr>
          <p:nvPr/>
        </p:nvSpPr>
        <p:spPr bwMode="auto">
          <a:xfrm>
            <a:off x="5276850" y="234473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47496" name="Oval 8"/>
          <p:cNvSpPr>
            <a:spLocks noChangeArrowheads="1"/>
          </p:cNvSpPr>
          <p:nvPr/>
        </p:nvSpPr>
        <p:spPr bwMode="auto">
          <a:xfrm>
            <a:off x="2106613" y="3046413"/>
            <a:ext cx="1439862"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Tree>
    <p:extLst>
      <p:ext uri="{BB962C8B-B14F-4D97-AF65-F5344CB8AC3E}">
        <p14:creationId xmlns:p14="http://schemas.microsoft.com/office/powerpoint/2010/main" val="342852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4749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474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4749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474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4749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4749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4749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47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animBg="1"/>
      <p:bldP spid="447492" grpId="1" animBg="1"/>
      <p:bldP spid="447493" grpId="0" animBg="1"/>
      <p:bldP spid="447493" grpId="1" animBg="1"/>
      <p:bldP spid="447494" grpId="0" animBg="1"/>
      <p:bldP spid="447495" grpId="0" animBg="1"/>
      <p:bldP spid="447495" grpId="1" animBg="1"/>
      <p:bldP spid="447496" grpId="0" animBg="1"/>
      <p:bldP spid="447496" grpId="1"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N01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863" y="0"/>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grpSp>
        <p:nvGrpSpPr>
          <p:cNvPr id="39940" name="Group 4"/>
          <p:cNvGrpSpPr>
            <a:grpSpLocks/>
          </p:cNvGrpSpPr>
          <p:nvPr/>
        </p:nvGrpSpPr>
        <p:grpSpPr bwMode="auto">
          <a:xfrm>
            <a:off x="246063" y="1289050"/>
            <a:ext cx="7945437" cy="4081463"/>
            <a:chOff x="155" y="812"/>
            <a:chExt cx="5005" cy="2571"/>
          </a:xfrm>
        </p:grpSpPr>
        <p:sp>
          <p:nvSpPr>
            <p:cNvPr id="39941" name="Line 5"/>
            <p:cNvSpPr>
              <a:spLocks noChangeShapeType="1"/>
            </p:cNvSpPr>
            <p:nvPr/>
          </p:nvSpPr>
          <p:spPr bwMode="auto">
            <a:xfrm flipH="1" flipV="1">
              <a:off x="3117" y="2334"/>
              <a:ext cx="2043" cy="70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2" name="Line 6"/>
            <p:cNvSpPr>
              <a:spLocks noChangeShapeType="1"/>
            </p:cNvSpPr>
            <p:nvPr/>
          </p:nvSpPr>
          <p:spPr bwMode="auto">
            <a:xfrm flipH="1" flipV="1">
              <a:off x="472" y="1413"/>
              <a:ext cx="1448" cy="49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3" name="Line 7"/>
            <p:cNvSpPr>
              <a:spLocks noChangeShapeType="1"/>
            </p:cNvSpPr>
            <p:nvPr/>
          </p:nvSpPr>
          <p:spPr bwMode="auto">
            <a:xfrm flipH="1" flipV="1">
              <a:off x="2910" y="2262"/>
              <a:ext cx="126" cy="44"/>
            </a:xfrm>
            <a:prstGeom prst="line">
              <a:avLst/>
            </a:prstGeom>
            <a:noFill/>
            <a:ln w="28575">
              <a:solidFill>
                <a:srgbClr val="FF474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4" name="Line 8"/>
            <p:cNvSpPr>
              <a:spLocks noChangeShapeType="1"/>
            </p:cNvSpPr>
            <p:nvPr/>
          </p:nvSpPr>
          <p:spPr bwMode="auto">
            <a:xfrm flipH="1" flipV="1">
              <a:off x="2538" y="2132"/>
              <a:ext cx="372" cy="130"/>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5" name="Line 9"/>
            <p:cNvSpPr>
              <a:spLocks noChangeShapeType="1"/>
            </p:cNvSpPr>
            <p:nvPr/>
          </p:nvSpPr>
          <p:spPr bwMode="auto">
            <a:xfrm flipH="1" flipV="1">
              <a:off x="1920" y="1912"/>
              <a:ext cx="243" cy="85"/>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6" name="Line 10"/>
            <p:cNvSpPr>
              <a:spLocks noChangeShapeType="1"/>
            </p:cNvSpPr>
            <p:nvPr/>
          </p:nvSpPr>
          <p:spPr bwMode="auto">
            <a:xfrm>
              <a:off x="3036" y="1997"/>
              <a:ext cx="59" cy="244"/>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7" name="Line 11"/>
            <p:cNvSpPr>
              <a:spLocks noChangeShapeType="1"/>
            </p:cNvSpPr>
            <p:nvPr/>
          </p:nvSpPr>
          <p:spPr bwMode="auto">
            <a:xfrm flipV="1">
              <a:off x="2662" y="2393"/>
              <a:ext cx="374" cy="271"/>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8" name="Line 12"/>
            <p:cNvSpPr>
              <a:spLocks noChangeShapeType="1"/>
            </p:cNvSpPr>
            <p:nvPr/>
          </p:nvSpPr>
          <p:spPr bwMode="auto">
            <a:xfrm flipV="1">
              <a:off x="2787" y="2346"/>
              <a:ext cx="249" cy="38"/>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9" name="Line 13"/>
            <p:cNvSpPr>
              <a:spLocks noChangeShapeType="1"/>
            </p:cNvSpPr>
            <p:nvPr/>
          </p:nvSpPr>
          <p:spPr bwMode="auto">
            <a:xfrm>
              <a:off x="2959" y="1679"/>
              <a:ext cx="77" cy="318"/>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0" name="Line 14"/>
            <p:cNvSpPr>
              <a:spLocks noChangeShapeType="1"/>
            </p:cNvSpPr>
            <p:nvPr/>
          </p:nvSpPr>
          <p:spPr bwMode="auto">
            <a:xfrm flipV="1">
              <a:off x="2458" y="2384"/>
              <a:ext cx="329" cy="50"/>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1" name="Line 15"/>
            <p:cNvSpPr>
              <a:spLocks noChangeShapeType="1"/>
            </p:cNvSpPr>
            <p:nvPr/>
          </p:nvSpPr>
          <p:spPr bwMode="auto">
            <a:xfrm flipV="1">
              <a:off x="2530" y="2664"/>
              <a:ext cx="132" cy="96"/>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2" name="Line 16"/>
            <p:cNvSpPr>
              <a:spLocks noChangeShapeType="1"/>
            </p:cNvSpPr>
            <p:nvPr/>
          </p:nvSpPr>
          <p:spPr bwMode="auto">
            <a:xfrm>
              <a:off x="2748" y="812"/>
              <a:ext cx="119" cy="493"/>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3" name="Line 17"/>
            <p:cNvSpPr>
              <a:spLocks noChangeShapeType="1"/>
            </p:cNvSpPr>
            <p:nvPr/>
          </p:nvSpPr>
          <p:spPr bwMode="auto">
            <a:xfrm flipV="1">
              <a:off x="1667" y="2942"/>
              <a:ext cx="607" cy="441"/>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4" name="Line 18"/>
            <p:cNvSpPr>
              <a:spLocks noChangeShapeType="1"/>
            </p:cNvSpPr>
            <p:nvPr/>
          </p:nvSpPr>
          <p:spPr bwMode="auto">
            <a:xfrm flipV="1">
              <a:off x="155" y="2490"/>
              <a:ext cx="1933" cy="294"/>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Tree>
    <p:extLst>
      <p:ext uri="{BB962C8B-B14F-4D97-AF65-F5344CB8AC3E}">
        <p14:creationId xmlns:p14="http://schemas.microsoft.com/office/powerpoint/2010/main" val="1292742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wipe(right)">
                                      <p:cBhvr>
                                        <p:cTn id="7" dur="1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descr="DSCN01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20638"/>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spTree>
    <p:extLst>
      <p:ext uri="{BB962C8B-B14F-4D97-AF65-F5344CB8AC3E}">
        <p14:creationId xmlns:p14="http://schemas.microsoft.com/office/powerpoint/2010/main" val="2823930894"/>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0638"/>
            <a:ext cx="8229600" cy="1143000"/>
          </a:xfrm>
        </p:spPr>
        <p:txBody>
          <a:bodyPr/>
          <a:lstStyle/>
          <a:p>
            <a:r>
              <a:rPr lang="en-US" altLang="en-US"/>
              <a:t>Crowfoot Cell</a:t>
            </a:r>
          </a:p>
        </p:txBody>
      </p:sp>
      <p:pic>
        <p:nvPicPr>
          <p:cNvPr id="419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4545" t="23352" r="15297" b="5823"/>
          <a:stretch>
            <a:fillRect/>
          </a:stretch>
        </p:blipFill>
        <p:spPr>
          <a:xfrm>
            <a:off x="635000" y="1417638"/>
            <a:ext cx="7747000" cy="4300537"/>
          </a:xfrm>
        </p:spPr>
      </p:pic>
      <p:sp>
        <p:nvSpPr>
          <p:cNvPr id="41988" name="Text Box 4"/>
          <p:cNvSpPr txBox="1">
            <a:spLocks noChangeArrowheads="1"/>
          </p:cNvSpPr>
          <p:nvPr/>
        </p:nvSpPr>
        <p:spPr bwMode="auto">
          <a:xfrm>
            <a:off x="1089025" y="6200775"/>
            <a:ext cx="6738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latin typeface="Arial" pitchFamily="34" charset="0"/>
              </a:rPr>
              <a:t>J. D. Bernal and D. Crowfoot, </a:t>
            </a:r>
            <a:r>
              <a:rPr lang="en-US" altLang="en-US" i="1">
                <a:solidFill>
                  <a:srgbClr val="000000"/>
                </a:solidFill>
                <a:latin typeface="Arial" pitchFamily="34" charset="0"/>
              </a:rPr>
              <a:t>Nature (London) </a:t>
            </a:r>
            <a:r>
              <a:rPr lang="en-US" altLang="en-US" b="1">
                <a:solidFill>
                  <a:srgbClr val="000000"/>
                </a:solidFill>
                <a:latin typeface="Arial" pitchFamily="34" charset="0"/>
              </a:rPr>
              <a:t>133</a:t>
            </a:r>
            <a:r>
              <a:rPr lang="en-US" altLang="en-US">
                <a:solidFill>
                  <a:srgbClr val="000000"/>
                </a:solidFill>
                <a:latin typeface="Arial" pitchFamily="34" charset="0"/>
              </a:rPr>
              <a:t>, 794 (1934).</a:t>
            </a:r>
          </a:p>
        </p:txBody>
      </p:sp>
    </p:spTree>
    <p:extLst>
      <p:ext uri="{BB962C8B-B14F-4D97-AF65-F5344CB8AC3E}">
        <p14:creationId xmlns:p14="http://schemas.microsoft.com/office/powerpoint/2010/main" val="284542517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0638"/>
            <a:ext cx="8229600" cy="1143000"/>
          </a:xfrm>
        </p:spPr>
        <p:txBody>
          <a:bodyPr/>
          <a:lstStyle/>
          <a:p>
            <a:r>
              <a:rPr lang="en-US" altLang="en-US">
                <a:solidFill>
                  <a:schemeClr val="tx1"/>
                </a:solidFill>
              </a:rPr>
              <a:t>Fluidigm RT/cryo mount</a:t>
            </a:r>
          </a:p>
        </p:txBody>
      </p:sp>
      <p:sp>
        <p:nvSpPr>
          <p:cNvPr id="43011" name="Rectangle 3"/>
          <p:cNvSpPr>
            <a:spLocks noChangeArrowheads="1"/>
          </p:cNvSpPr>
          <p:nvPr/>
        </p:nvSpPr>
        <p:spPr bwMode="auto">
          <a:xfrm flipH="1">
            <a:off x="3216275" y="1971675"/>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rgbClr val="FFFFFF"/>
              </a:solidFill>
              <a:latin typeface="Arial" pitchFamily="34" charset="0"/>
            </a:endParaRPr>
          </a:p>
        </p:txBody>
      </p:sp>
      <p:sp>
        <p:nvSpPr>
          <p:cNvPr id="43012" name="Rectangle 4"/>
          <p:cNvSpPr>
            <a:spLocks noChangeArrowheads="1"/>
          </p:cNvSpPr>
          <p:nvPr/>
        </p:nvSpPr>
        <p:spPr bwMode="auto">
          <a:xfrm flipH="1">
            <a:off x="3225800" y="2447925"/>
            <a:ext cx="1698625" cy="784225"/>
          </a:xfrm>
          <a:prstGeom prst="rect">
            <a:avLst/>
          </a:prstGeom>
          <a:solidFill>
            <a:srgbClr val="99CC00"/>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rgbClr val="FFFFFF"/>
              </a:solidFill>
              <a:latin typeface="Arial" pitchFamily="34" charset="0"/>
            </a:endParaRPr>
          </a:p>
        </p:txBody>
      </p:sp>
      <p:sp>
        <p:nvSpPr>
          <p:cNvPr id="43013" name="Rectangle 5"/>
          <p:cNvSpPr>
            <a:spLocks noChangeArrowheads="1"/>
          </p:cNvSpPr>
          <p:nvPr/>
        </p:nvSpPr>
        <p:spPr bwMode="auto">
          <a:xfrm flipH="1">
            <a:off x="3821113" y="2076450"/>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3014" name="Rectangle 6"/>
          <p:cNvSpPr>
            <a:spLocks noChangeArrowheads="1"/>
          </p:cNvSpPr>
          <p:nvPr/>
        </p:nvSpPr>
        <p:spPr bwMode="auto">
          <a:xfrm flipH="1">
            <a:off x="4059238" y="2211388"/>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43015" name="Rectangle 7"/>
          <p:cNvSpPr>
            <a:spLocks noChangeArrowheads="1"/>
          </p:cNvSpPr>
          <p:nvPr/>
        </p:nvSpPr>
        <p:spPr bwMode="auto">
          <a:xfrm flipH="1">
            <a:off x="3652838" y="2447925"/>
            <a:ext cx="857250"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43016" name="Group 8"/>
          <p:cNvGrpSpPr>
            <a:grpSpLocks/>
          </p:cNvGrpSpPr>
          <p:nvPr/>
        </p:nvGrpSpPr>
        <p:grpSpPr bwMode="auto">
          <a:xfrm flipH="1">
            <a:off x="646113" y="1928813"/>
            <a:ext cx="2238375" cy="501650"/>
            <a:chOff x="4438" y="3135"/>
            <a:chExt cx="1410" cy="316"/>
          </a:xfrm>
        </p:grpSpPr>
        <p:sp>
          <p:nvSpPr>
            <p:cNvPr id="43017" name="Freeform 9"/>
            <p:cNvSpPr>
              <a:spLocks noChangeAspect="1"/>
            </p:cNvSpPr>
            <p:nvPr/>
          </p:nvSpPr>
          <p:spPr bwMode="auto">
            <a:xfrm>
              <a:off x="4438" y="3135"/>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43018" name="Rectangle 10"/>
            <p:cNvSpPr>
              <a:spLocks noChangeArrowheads="1"/>
            </p:cNvSpPr>
            <p:nvPr/>
          </p:nvSpPr>
          <p:spPr bwMode="auto">
            <a:xfrm>
              <a:off x="4658" y="3279"/>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43019" name="Freeform 11"/>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43020" name="Freeform 12"/>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43021" name="Oval 13"/>
            <p:cNvSpPr>
              <a:spLocks noChangeArrowheads="1"/>
            </p:cNvSpPr>
            <p:nvPr/>
          </p:nvSpPr>
          <p:spPr bwMode="auto">
            <a:xfrm>
              <a:off x="5096" y="3147"/>
              <a:ext cx="90" cy="8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pic>
        <p:nvPicPr>
          <p:cNvPr id="43022" name="Picture 14"/>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5524500" y="1163638"/>
            <a:ext cx="292417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3" name="Text Box 15"/>
          <p:cNvSpPr txBox="1">
            <a:spLocks noChangeArrowheads="1"/>
          </p:cNvSpPr>
          <p:nvPr/>
        </p:nvSpPr>
        <p:spPr bwMode="auto">
          <a:xfrm>
            <a:off x="319088" y="5102225"/>
            <a:ext cx="7948612"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000000"/>
                </a:solidFill>
                <a:latin typeface="Arial" pitchFamily="34" charset="0"/>
              </a:rPr>
              <a:t>“Diffraction Capable” chip</a:t>
            </a:r>
          </a:p>
          <a:p>
            <a:endParaRPr lang="en-US" altLang="en-US" sz="2400">
              <a:solidFill>
                <a:srgbClr val="000000"/>
              </a:solidFill>
              <a:latin typeface="Arial" pitchFamily="34" charset="0"/>
            </a:endParaRPr>
          </a:p>
          <a:p>
            <a:endParaRPr lang="en-US" altLang="en-US" sz="2400">
              <a:solidFill>
                <a:srgbClr val="000000"/>
              </a:solidFill>
              <a:latin typeface="Arial" pitchFamily="34" charset="0"/>
            </a:endParaRPr>
          </a:p>
          <a:p>
            <a:r>
              <a:rPr lang="en-US" altLang="en-US" b="1">
                <a:solidFill>
                  <a:srgbClr val="000000"/>
                </a:solidFill>
                <a:latin typeface="Courier New" pitchFamily="49" charset="0"/>
              </a:rPr>
              <a:t>	http://www.fluidigm.com/products/topaz-chips.html</a:t>
            </a:r>
          </a:p>
        </p:txBody>
      </p:sp>
    </p:spTree>
    <p:extLst>
      <p:ext uri="{BB962C8B-B14F-4D97-AF65-F5344CB8AC3E}">
        <p14:creationId xmlns:p14="http://schemas.microsoft.com/office/powerpoint/2010/main" val="158001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Plate goniometers</a:t>
            </a:r>
          </a:p>
        </p:txBody>
      </p:sp>
      <p:sp>
        <p:nvSpPr>
          <p:cNvPr id="44035" name="Rectangle 3"/>
          <p:cNvSpPr>
            <a:spLocks noChangeArrowheads="1"/>
          </p:cNvSpPr>
          <p:nvPr/>
        </p:nvSpPr>
        <p:spPr bwMode="auto">
          <a:xfrm>
            <a:off x="44799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solidFill>
                <a:srgbClr val="000000"/>
              </a:solidFill>
              <a:latin typeface="Arial" pitchFamily="34" charset="0"/>
            </a:endParaRPr>
          </a:p>
        </p:txBody>
      </p:sp>
      <p:pic>
        <p:nvPicPr>
          <p:cNvPr id="44036" name="Picture 4" descr="DSC05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DSC054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8"/>
            <a:ext cx="457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97009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ltLang="en-US"/>
          </a:p>
        </p:txBody>
      </p:sp>
      <p:pic>
        <p:nvPicPr>
          <p:cNvPr id="47107" name="Picture 3" descr="DSC0056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30503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ltLang="en-US"/>
          </a:p>
        </p:txBody>
      </p:sp>
      <p:sp>
        <p:nvSpPr>
          <p:cNvPr id="49155" name="Rectangle 3"/>
          <p:cNvSpPr>
            <a:spLocks noGrp="1" noChangeArrowheads="1"/>
          </p:cNvSpPr>
          <p:nvPr>
            <p:ph type="body" idx="1"/>
          </p:nvPr>
        </p:nvSpPr>
        <p:spPr/>
        <p:txBody>
          <a:bodyPr/>
          <a:lstStyle/>
          <a:p>
            <a:endParaRPr lang="en-US" altLang="en-US"/>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389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121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101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189541255"/>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ltLang="en-US"/>
              <a:t>Why harvest at all?</a:t>
            </a:r>
          </a:p>
        </p:txBody>
      </p:sp>
      <p:sp>
        <p:nvSpPr>
          <p:cNvPr id="396291"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FF0000"/>
                </a:solidFill>
              </a:rPr>
              <a:t>Radiation damage</a:t>
            </a:r>
          </a:p>
          <a:p>
            <a:pPr lvl="1">
              <a:buFontTx/>
              <a:buNone/>
            </a:pPr>
            <a:r>
              <a:rPr lang="en-US" altLang="en-US">
                <a:solidFill>
                  <a:srgbClr val="FF000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extLst>
      <p:ext uri="{BB962C8B-B14F-4D97-AF65-F5344CB8AC3E}">
        <p14:creationId xmlns:p14="http://schemas.microsoft.com/office/powerpoint/2010/main" val="330675032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descr="chip49_A10-1_targ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64533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ltLang="en-US"/>
          </a:p>
        </p:txBody>
      </p:sp>
      <p:sp>
        <p:nvSpPr>
          <p:cNvPr id="51203" name="Rectangle 3"/>
          <p:cNvSpPr>
            <a:spLocks noGrp="1" noChangeArrowheads="1"/>
          </p:cNvSpPr>
          <p:nvPr>
            <p:ph type="body" idx="1"/>
          </p:nvPr>
        </p:nvSpPr>
        <p:spPr/>
        <p:txBody>
          <a:bodyPr/>
          <a:lstStyle/>
          <a:p>
            <a:endParaRPr lang="en-US" altLang="en-US"/>
          </a:p>
        </p:txBody>
      </p:sp>
      <p:pic>
        <p:nvPicPr>
          <p:cNvPr id="51204" name="Picture 4" descr="chip49_A10-1_target1_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3163888" y="5568950"/>
            <a:ext cx="285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a:solidFill>
                  <a:srgbClr val="FF0000"/>
                </a:solidFill>
                <a:latin typeface="Arial" pitchFamily="34" charset="0"/>
              </a:rPr>
              <a:t>8000 Gy/s</a:t>
            </a:r>
          </a:p>
        </p:txBody>
      </p:sp>
    </p:spTree>
    <p:extLst>
      <p:ext uri="{BB962C8B-B14F-4D97-AF65-F5344CB8AC3E}">
        <p14:creationId xmlns:p14="http://schemas.microsoft.com/office/powerpoint/2010/main" val="101619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Example Data</a:t>
            </a:r>
          </a:p>
        </p:txBody>
      </p:sp>
      <p:sp>
        <p:nvSpPr>
          <p:cNvPr id="52227" name="Rectangle 3"/>
          <p:cNvSpPr>
            <a:spLocks noGrp="1" noChangeArrowheads="1"/>
          </p:cNvSpPr>
          <p:nvPr>
            <p:ph type="body" sz="half" idx="1"/>
          </p:nvPr>
        </p:nvSpPr>
        <p:spPr>
          <a:xfrm>
            <a:off x="381000" y="1371600"/>
            <a:ext cx="3962400" cy="4800600"/>
          </a:xfrm>
        </p:spPr>
        <p:txBody>
          <a:bodyPr/>
          <a:lstStyle/>
          <a:p>
            <a:pPr>
              <a:lnSpc>
                <a:spcPct val="80000"/>
              </a:lnSpc>
            </a:pPr>
            <a:r>
              <a:rPr lang="en-US" altLang="en-US" sz="2000" b="1"/>
              <a:t>lysozyme</a:t>
            </a:r>
          </a:p>
          <a:p>
            <a:pPr>
              <a:lnSpc>
                <a:spcPct val="80000"/>
              </a:lnSpc>
            </a:pPr>
            <a:endParaRPr lang="en-US" altLang="en-US" sz="2000" b="1"/>
          </a:p>
          <a:p>
            <a:pPr>
              <a:lnSpc>
                <a:spcPct val="80000"/>
              </a:lnSpc>
            </a:pPr>
            <a:r>
              <a:rPr lang="en-US" altLang="en-US" sz="2000" b="1"/>
              <a:t>50 </a:t>
            </a:r>
            <a:r>
              <a:rPr lang="el-GR" altLang="en-US" sz="2000" b="1">
                <a:cs typeface="Arial" pitchFamily="34" charset="0"/>
              </a:rPr>
              <a:t>μ</a:t>
            </a:r>
            <a:r>
              <a:rPr lang="en-US" altLang="en-US" sz="2000" b="1">
                <a:cs typeface="Arial" pitchFamily="34" charset="0"/>
              </a:rPr>
              <a:t>m beam</a:t>
            </a:r>
            <a:endParaRPr lang="el-GR" altLang="en-US" sz="2000" b="1">
              <a:cs typeface="Arial" pitchFamily="34" charset="0"/>
            </a:endParaRPr>
          </a:p>
          <a:p>
            <a:pPr>
              <a:lnSpc>
                <a:spcPct val="80000"/>
              </a:lnSpc>
            </a:pPr>
            <a:endParaRPr lang="en-US" altLang="en-US" sz="2000" b="1"/>
          </a:p>
          <a:p>
            <a:pPr>
              <a:lnSpc>
                <a:spcPct val="80000"/>
              </a:lnSpc>
            </a:pPr>
            <a:r>
              <a:rPr lang="en-US" altLang="en-US" sz="2000" b="1"/>
              <a:t>37 Gy/s (0.775 </a:t>
            </a:r>
            <a:r>
              <a:rPr lang="en-US" altLang="en-US" sz="2000" b="1">
                <a:cs typeface="Arial" pitchFamily="34" charset="0"/>
              </a:rPr>
              <a:t>Å</a:t>
            </a:r>
            <a:r>
              <a:rPr lang="en-US" altLang="en-US" sz="2000" b="1"/>
              <a:t>)</a:t>
            </a:r>
          </a:p>
          <a:p>
            <a:pPr>
              <a:lnSpc>
                <a:spcPct val="80000"/>
              </a:lnSpc>
            </a:pPr>
            <a:endParaRPr lang="en-US" altLang="en-US" sz="2000" b="1"/>
          </a:p>
          <a:p>
            <a:pPr>
              <a:lnSpc>
                <a:spcPct val="80000"/>
              </a:lnSpc>
            </a:pPr>
            <a:r>
              <a:rPr lang="en-US" altLang="en-US" sz="2000" b="1"/>
              <a:t>30s exposures at 20C</a:t>
            </a:r>
          </a:p>
          <a:p>
            <a:pPr>
              <a:lnSpc>
                <a:spcPct val="80000"/>
              </a:lnSpc>
            </a:pPr>
            <a:endParaRPr lang="en-US" altLang="en-US" sz="2000" b="1"/>
          </a:p>
          <a:p>
            <a:pPr>
              <a:lnSpc>
                <a:spcPct val="80000"/>
              </a:lnSpc>
            </a:pPr>
            <a:r>
              <a:rPr lang="en-US" altLang="en-US" sz="2000" b="1"/>
              <a:t>90</a:t>
            </a:r>
            <a:r>
              <a:rPr lang="en-US" altLang="en-US" sz="2000" b="1">
                <a:cs typeface="Arial" pitchFamily="34" charset="0"/>
              </a:rPr>
              <a:t>° of data</a:t>
            </a:r>
            <a:r>
              <a:rPr lang="en-US" altLang="en-US" sz="2000" b="1"/>
              <a:t>, 97% complete</a:t>
            </a:r>
          </a:p>
          <a:p>
            <a:pPr>
              <a:lnSpc>
                <a:spcPct val="80000"/>
              </a:lnSpc>
            </a:pPr>
            <a:endParaRPr lang="en-US" altLang="en-US" sz="2000" b="1"/>
          </a:p>
          <a:p>
            <a:pPr>
              <a:lnSpc>
                <a:spcPct val="80000"/>
              </a:lnSpc>
            </a:pPr>
            <a:r>
              <a:rPr lang="en-US" altLang="en-US" sz="2000" b="1"/>
              <a:t>I/</a:t>
            </a:r>
            <a:r>
              <a:rPr lang="en-US" altLang="en-US" sz="2000" b="1">
                <a:sym typeface="Symbol" pitchFamily="18" charset="2"/>
              </a:rPr>
              <a:t> = 1.5 at 1.9</a:t>
            </a:r>
            <a:r>
              <a:rPr lang="en-US" altLang="en-US" sz="2000" b="1"/>
              <a:t> Å</a:t>
            </a:r>
          </a:p>
          <a:p>
            <a:pPr>
              <a:lnSpc>
                <a:spcPct val="80000"/>
              </a:lnSpc>
            </a:pPr>
            <a:endParaRPr lang="en-US" altLang="en-US" sz="2000" b="1"/>
          </a:p>
          <a:p>
            <a:pPr>
              <a:lnSpc>
                <a:spcPct val="80000"/>
              </a:lnSpc>
            </a:pPr>
            <a:r>
              <a:rPr lang="en-US" altLang="en-US" sz="2000" b="1"/>
              <a:t>R</a:t>
            </a:r>
            <a:r>
              <a:rPr lang="en-US" altLang="en-US" sz="2000" b="1" baseline="-25000"/>
              <a:t>merge</a:t>
            </a:r>
            <a:r>
              <a:rPr lang="en-US" altLang="en-US" sz="2000" b="1"/>
              <a:t> 18% (overall) 5% (low)</a:t>
            </a:r>
          </a:p>
          <a:p>
            <a:pPr>
              <a:lnSpc>
                <a:spcPct val="80000"/>
              </a:lnSpc>
            </a:pPr>
            <a:endParaRPr lang="en-US" altLang="en-US" sz="2000" b="1"/>
          </a:p>
          <a:p>
            <a:pPr>
              <a:lnSpc>
                <a:spcPct val="80000"/>
              </a:lnSpc>
            </a:pPr>
            <a:r>
              <a:rPr lang="el-GR" altLang="en-US" sz="2000" b="1">
                <a:cs typeface="Arial" pitchFamily="34" charset="0"/>
              </a:rPr>
              <a:t>Δ</a:t>
            </a:r>
            <a:r>
              <a:rPr lang="en-US" altLang="en-US" sz="2000" b="1">
                <a:cs typeface="Arial" pitchFamily="34" charset="0"/>
              </a:rPr>
              <a:t>B same as 20 min at 100K</a:t>
            </a:r>
            <a:endParaRPr lang="el-GR" altLang="en-US" sz="2000" b="1">
              <a:cs typeface="Arial" pitchFamily="34" charset="0"/>
            </a:endParaRPr>
          </a:p>
          <a:p>
            <a:pPr>
              <a:lnSpc>
                <a:spcPct val="80000"/>
              </a:lnSpc>
            </a:pPr>
            <a:endParaRPr lang="en-US" altLang="en-US" sz="2000" b="1"/>
          </a:p>
          <a:p>
            <a:pPr>
              <a:lnSpc>
                <a:spcPct val="80000"/>
              </a:lnSpc>
            </a:pPr>
            <a:endParaRPr lang="en-US" altLang="en-US" sz="2000"/>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l="16667" t="12500" b="10228"/>
          <a:stretch>
            <a:fillRect/>
          </a:stretch>
        </p:blipFill>
        <p:spPr bwMode="auto">
          <a:xfrm>
            <a:off x="4876800" y="1447800"/>
            <a:ext cx="381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229" name="Group 5"/>
          <p:cNvGrpSpPr>
            <a:grpSpLocks/>
          </p:cNvGrpSpPr>
          <p:nvPr/>
        </p:nvGrpSpPr>
        <p:grpSpPr bwMode="auto">
          <a:xfrm>
            <a:off x="4343400" y="4029075"/>
            <a:ext cx="4419600" cy="2828925"/>
            <a:chOff x="2736" y="2538"/>
            <a:chExt cx="2784" cy="1782"/>
          </a:xfrm>
        </p:grpSpPr>
        <p:pic>
          <p:nvPicPr>
            <p:cNvPr id="52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2538"/>
              <a:ext cx="2784" cy="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ext Box 7"/>
            <p:cNvSpPr txBox="1">
              <a:spLocks noChangeArrowheads="1"/>
            </p:cNvSpPr>
            <p:nvPr/>
          </p:nvSpPr>
          <p:spPr bwMode="auto">
            <a:xfrm>
              <a:off x="4512" y="2928"/>
              <a:ext cx="8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latin typeface="Arial" pitchFamily="34" charset="0"/>
                </a:rPr>
                <a:t>B factor</a:t>
              </a:r>
            </a:p>
          </p:txBody>
        </p:sp>
        <p:sp>
          <p:nvSpPr>
            <p:cNvPr id="52232" name="Text Box 8"/>
            <p:cNvSpPr txBox="1">
              <a:spLocks noChangeArrowheads="1"/>
            </p:cNvSpPr>
            <p:nvPr/>
          </p:nvSpPr>
          <p:spPr bwMode="auto">
            <a:xfrm>
              <a:off x="2880" y="3018"/>
              <a:ext cx="432" cy="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5000"/>
                </a:lnSpc>
                <a:spcBef>
                  <a:spcPct val="50000"/>
                </a:spcBef>
              </a:pPr>
              <a:r>
                <a:rPr lang="en-US" altLang="en-US" b="1">
                  <a:solidFill>
                    <a:srgbClr val="000000"/>
                  </a:solidFill>
                  <a:latin typeface="Arial" pitchFamily="34" charset="0"/>
                </a:rPr>
                <a:t>-2</a:t>
              </a:r>
            </a:p>
            <a:p>
              <a:pPr>
                <a:lnSpc>
                  <a:spcPct val="65000"/>
                </a:lnSpc>
                <a:spcBef>
                  <a:spcPct val="50000"/>
                </a:spcBef>
              </a:pPr>
              <a:endParaRPr lang="en-US" altLang="en-US" b="1">
                <a:solidFill>
                  <a:srgbClr val="000000"/>
                </a:solidFill>
                <a:latin typeface="Arial" pitchFamily="34" charset="0"/>
              </a:endParaRPr>
            </a:p>
            <a:p>
              <a:pPr>
                <a:lnSpc>
                  <a:spcPct val="65000"/>
                </a:lnSpc>
                <a:spcBef>
                  <a:spcPct val="50000"/>
                </a:spcBef>
              </a:pPr>
              <a:r>
                <a:rPr lang="en-US" altLang="en-US" b="1">
                  <a:solidFill>
                    <a:srgbClr val="000000"/>
                  </a:solidFill>
                  <a:latin typeface="Arial" pitchFamily="34" charset="0"/>
                </a:rPr>
                <a:t>-4</a:t>
              </a:r>
            </a:p>
            <a:p>
              <a:pPr>
                <a:lnSpc>
                  <a:spcPct val="65000"/>
                </a:lnSpc>
                <a:spcBef>
                  <a:spcPct val="50000"/>
                </a:spcBef>
              </a:pPr>
              <a:endParaRPr lang="en-US" altLang="en-US" b="1">
                <a:solidFill>
                  <a:srgbClr val="000000"/>
                </a:solidFill>
                <a:latin typeface="Arial" pitchFamily="34" charset="0"/>
              </a:endParaRPr>
            </a:p>
            <a:p>
              <a:pPr>
                <a:lnSpc>
                  <a:spcPct val="65000"/>
                </a:lnSpc>
                <a:spcBef>
                  <a:spcPct val="50000"/>
                </a:spcBef>
              </a:pPr>
              <a:r>
                <a:rPr lang="en-US" altLang="en-US" b="1">
                  <a:solidFill>
                    <a:srgbClr val="000000"/>
                  </a:solidFill>
                  <a:latin typeface="Arial" pitchFamily="34" charset="0"/>
                </a:rPr>
                <a:t>-6</a:t>
              </a:r>
            </a:p>
          </p:txBody>
        </p:sp>
      </p:grpSp>
      <p:grpSp>
        <p:nvGrpSpPr>
          <p:cNvPr id="52233" name="Group 9"/>
          <p:cNvGrpSpPr>
            <a:grpSpLocks/>
          </p:cNvGrpSpPr>
          <p:nvPr/>
        </p:nvGrpSpPr>
        <p:grpSpPr bwMode="auto">
          <a:xfrm>
            <a:off x="4260850" y="1219200"/>
            <a:ext cx="4654550" cy="2876550"/>
            <a:chOff x="2684" y="768"/>
            <a:chExt cx="2932" cy="1812"/>
          </a:xfrm>
        </p:grpSpPr>
        <p:pic>
          <p:nvPicPr>
            <p:cNvPr id="522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768"/>
              <a:ext cx="2832" cy="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5" name="Text Box 11"/>
            <p:cNvSpPr txBox="1">
              <a:spLocks noChangeArrowheads="1"/>
            </p:cNvSpPr>
            <p:nvPr/>
          </p:nvSpPr>
          <p:spPr bwMode="auto">
            <a:xfrm>
              <a:off x="3504" y="1920"/>
              <a:ext cx="15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latin typeface="Arial" pitchFamily="34" charset="0"/>
                </a:rPr>
                <a:t>scale vs batch</a:t>
              </a:r>
            </a:p>
          </p:txBody>
        </p:sp>
        <p:sp>
          <p:nvSpPr>
            <p:cNvPr id="52236" name="Text Box 12"/>
            <p:cNvSpPr txBox="1">
              <a:spLocks noChangeArrowheads="1"/>
            </p:cNvSpPr>
            <p:nvPr/>
          </p:nvSpPr>
          <p:spPr bwMode="auto">
            <a:xfrm>
              <a:off x="2684" y="1223"/>
              <a:ext cx="196"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pitchFamily="34" charset="0"/>
                </a:rPr>
                <a:t>2</a:t>
              </a:r>
            </a:p>
            <a:p>
              <a:endParaRPr lang="en-US" altLang="en-US" b="1">
                <a:solidFill>
                  <a:srgbClr val="000000"/>
                </a:solidFill>
                <a:latin typeface="Arial" pitchFamily="34" charset="0"/>
              </a:endParaRPr>
            </a:p>
            <a:p>
              <a:endParaRPr lang="en-US" altLang="en-US" b="1">
                <a:solidFill>
                  <a:srgbClr val="000000"/>
                </a:solidFill>
                <a:latin typeface="Arial" pitchFamily="34" charset="0"/>
              </a:endParaRPr>
            </a:p>
            <a:p>
              <a:r>
                <a:rPr lang="en-US" altLang="en-US" b="1">
                  <a:solidFill>
                    <a:srgbClr val="000000"/>
                  </a:solidFill>
                  <a:latin typeface="Arial" pitchFamily="34" charset="0"/>
                </a:rPr>
                <a:t>1</a:t>
              </a:r>
            </a:p>
            <a:p>
              <a:endParaRPr lang="en-US" altLang="en-US" b="1">
                <a:solidFill>
                  <a:srgbClr val="000000"/>
                </a:solidFill>
                <a:latin typeface="Arial" pitchFamily="34" charset="0"/>
              </a:endParaRPr>
            </a:p>
            <a:p>
              <a:endParaRPr lang="en-US" altLang="en-US" b="1">
                <a:solidFill>
                  <a:srgbClr val="000000"/>
                </a:solidFill>
                <a:latin typeface="Arial" pitchFamily="34" charset="0"/>
              </a:endParaRPr>
            </a:p>
            <a:p>
              <a:r>
                <a:rPr lang="en-US" altLang="en-US" b="1">
                  <a:solidFill>
                    <a:srgbClr val="000000"/>
                  </a:solidFill>
                  <a:latin typeface="Arial" pitchFamily="34" charset="0"/>
                </a:rPr>
                <a:t>0</a:t>
              </a:r>
            </a:p>
          </p:txBody>
        </p:sp>
      </p:grpSp>
    </p:spTree>
    <p:extLst>
      <p:ext uri="{BB962C8B-B14F-4D97-AF65-F5344CB8AC3E}">
        <p14:creationId xmlns:p14="http://schemas.microsoft.com/office/powerpoint/2010/main" val="344890955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2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2227">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222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22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457200" y="173038"/>
            <a:ext cx="8229600" cy="1143000"/>
          </a:xfrm>
          <a:noFill/>
          <a:ln/>
        </p:spPr>
        <p:txBody>
          <a:bodyPr/>
          <a:lstStyle/>
          <a:p>
            <a:r>
              <a:rPr lang="en-US" altLang="en-US" sz="4000"/>
              <a:t>Room temperature damage rates</a:t>
            </a:r>
          </a:p>
        </p:txBody>
      </p:sp>
      <p:graphicFrame>
        <p:nvGraphicFramePr>
          <p:cNvPr id="572419" name="Object 3"/>
          <p:cNvGraphicFramePr>
            <a:graphicFrameLocks noChangeAspect="1"/>
          </p:cNvGraphicFramePr>
          <p:nvPr/>
        </p:nvGraphicFramePr>
        <p:xfrm>
          <a:off x="990600" y="1387475"/>
          <a:ext cx="7442200" cy="4948238"/>
        </p:xfrm>
        <a:graphic>
          <a:graphicData uri="http://schemas.openxmlformats.org/presentationml/2006/ole">
            <mc:AlternateContent xmlns:mc="http://schemas.openxmlformats.org/markup-compatibility/2006">
              <mc:Choice xmlns:v="urn:schemas-microsoft-com:vml" Requires="v">
                <p:oleObj spid="_x0000_s168964" name="Chart" r:id="rId3" imgW="6096075" imgH="4057642" progId="MSGraph.Chart.8">
                  <p:embed followColorScheme="full"/>
                </p:oleObj>
              </mc:Choice>
              <mc:Fallback>
                <p:oleObj name="Chart" r:id="rId3" imgW="6096075" imgH="4057642" progId="MSGraph.Chart.8">
                  <p:embed followColorScheme="full"/>
                  <p:pic>
                    <p:nvPicPr>
                      <p:cNvPr id="0" name=""/>
                      <p:cNvPicPr>
                        <a:picLocks noChangeAspect="1" noChangeArrowheads="1"/>
                      </p:cNvPicPr>
                      <p:nvPr/>
                    </p:nvPicPr>
                    <p:blipFill>
                      <a:blip r:embed="rId4"/>
                      <a:srcRect/>
                      <a:stretch>
                        <a:fillRect/>
                      </a:stretch>
                    </p:blipFill>
                    <p:spPr bwMode="auto">
                      <a:xfrm>
                        <a:off x="990600" y="1387475"/>
                        <a:ext cx="7442200" cy="494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2420" name="Text Box 4"/>
          <p:cNvSpPr txBox="1">
            <a:spLocks noChangeArrowheads="1"/>
          </p:cNvSpPr>
          <p:nvPr/>
        </p:nvSpPr>
        <p:spPr bwMode="auto">
          <a:xfrm>
            <a:off x="3779838" y="6113463"/>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dose rate (kGy/s)</a:t>
            </a:r>
          </a:p>
        </p:txBody>
      </p:sp>
      <p:sp>
        <p:nvSpPr>
          <p:cNvPr id="572421" name="Text Box 5"/>
          <p:cNvSpPr txBox="1">
            <a:spLocks noChangeArrowheads="1"/>
          </p:cNvSpPr>
          <p:nvPr/>
        </p:nvSpPr>
        <p:spPr bwMode="auto">
          <a:xfrm rot="-5400000">
            <a:off x="-723106" y="3509169"/>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dose at half intensity (MGy)</a:t>
            </a:r>
          </a:p>
        </p:txBody>
      </p:sp>
    </p:spTree>
    <p:extLst>
      <p:ext uri="{BB962C8B-B14F-4D97-AF65-F5344CB8AC3E}">
        <p14:creationId xmlns:p14="http://schemas.microsoft.com/office/powerpoint/2010/main" val="3624453033"/>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457200" y="173038"/>
            <a:ext cx="8229600" cy="1143000"/>
          </a:xfrm>
          <a:noFill/>
          <a:ln/>
        </p:spPr>
        <p:txBody>
          <a:bodyPr/>
          <a:lstStyle/>
          <a:p>
            <a:r>
              <a:rPr lang="en-US" altLang="en-US" sz="4000"/>
              <a:t>Room temperature damage rates</a:t>
            </a:r>
          </a:p>
        </p:txBody>
      </p:sp>
      <p:graphicFrame>
        <p:nvGraphicFramePr>
          <p:cNvPr id="573443" name="Object 3"/>
          <p:cNvGraphicFramePr>
            <a:graphicFrameLocks noChangeAspect="1"/>
          </p:cNvGraphicFramePr>
          <p:nvPr/>
        </p:nvGraphicFramePr>
        <p:xfrm>
          <a:off x="990600" y="1387475"/>
          <a:ext cx="7442200" cy="4948238"/>
        </p:xfrm>
        <a:graphic>
          <a:graphicData uri="http://schemas.openxmlformats.org/presentationml/2006/ole">
            <mc:AlternateContent xmlns:mc="http://schemas.openxmlformats.org/markup-compatibility/2006">
              <mc:Choice xmlns:v="urn:schemas-microsoft-com:vml" Requires="v">
                <p:oleObj spid="_x0000_s169988" name="Chart" r:id="rId3" imgW="6096075" imgH="4057642" progId="MSGraph.Chart.8">
                  <p:embed followColorScheme="full"/>
                </p:oleObj>
              </mc:Choice>
              <mc:Fallback>
                <p:oleObj name="Chart" r:id="rId3" imgW="6096075" imgH="4057642" progId="MSGraph.Chart.8">
                  <p:embed followColorScheme="full"/>
                  <p:pic>
                    <p:nvPicPr>
                      <p:cNvPr id="0" name=""/>
                      <p:cNvPicPr>
                        <a:picLocks noChangeAspect="1" noChangeArrowheads="1"/>
                      </p:cNvPicPr>
                      <p:nvPr/>
                    </p:nvPicPr>
                    <p:blipFill>
                      <a:blip r:embed="rId4"/>
                      <a:srcRect/>
                      <a:stretch>
                        <a:fillRect/>
                      </a:stretch>
                    </p:blipFill>
                    <p:spPr bwMode="auto">
                      <a:xfrm>
                        <a:off x="990600" y="1387475"/>
                        <a:ext cx="7442200" cy="494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44" name="Text Box 4"/>
          <p:cNvSpPr txBox="1">
            <a:spLocks noChangeArrowheads="1"/>
          </p:cNvSpPr>
          <p:nvPr/>
        </p:nvSpPr>
        <p:spPr bwMode="auto">
          <a:xfrm>
            <a:off x="3779838" y="6113463"/>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dose rate (kGy/s)</a:t>
            </a:r>
          </a:p>
        </p:txBody>
      </p:sp>
      <p:sp>
        <p:nvSpPr>
          <p:cNvPr id="573445" name="Text Box 5"/>
          <p:cNvSpPr txBox="1">
            <a:spLocks noChangeArrowheads="1"/>
          </p:cNvSpPr>
          <p:nvPr/>
        </p:nvSpPr>
        <p:spPr bwMode="auto">
          <a:xfrm rot="-5400000">
            <a:off x="-723106" y="3509169"/>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dose at half intensity (MGy)</a:t>
            </a:r>
          </a:p>
        </p:txBody>
      </p:sp>
    </p:spTree>
    <p:extLst>
      <p:ext uri="{BB962C8B-B14F-4D97-AF65-F5344CB8AC3E}">
        <p14:creationId xmlns:p14="http://schemas.microsoft.com/office/powerpoint/2010/main" val="876328499"/>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r>
              <a:rPr lang="en-US" altLang="en-US" sz="4000"/>
              <a:t>Every spot is an unpaired partial!</a:t>
            </a:r>
          </a:p>
        </p:txBody>
      </p:sp>
      <p:grpSp>
        <p:nvGrpSpPr>
          <p:cNvPr id="580611" name="Group 3"/>
          <p:cNvGrpSpPr>
            <a:grpSpLocks/>
          </p:cNvGrpSpPr>
          <p:nvPr/>
        </p:nvGrpSpPr>
        <p:grpSpPr bwMode="auto">
          <a:xfrm rot="-1374393">
            <a:off x="3879850" y="2506663"/>
            <a:ext cx="1490663" cy="2582862"/>
            <a:chOff x="2120" y="1398"/>
            <a:chExt cx="939" cy="1627"/>
          </a:xfrm>
        </p:grpSpPr>
        <p:grpSp>
          <p:nvGrpSpPr>
            <p:cNvPr id="580612" name="Group 4"/>
            <p:cNvGrpSpPr>
              <a:grpSpLocks/>
            </p:cNvGrpSpPr>
            <p:nvPr/>
          </p:nvGrpSpPr>
          <p:grpSpPr bwMode="auto">
            <a:xfrm>
              <a:off x="2424" y="1398"/>
              <a:ext cx="331" cy="1627"/>
              <a:chOff x="2446" y="1398"/>
              <a:chExt cx="331" cy="1627"/>
            </a:xfrm>
          </p:grpSpPr>
          <p:grpSp>
            <p:nvGrpSpPr>
              <p:cNvPr id="580613" name="Group 5"/>
              <p:cNvGrpSpPr>
                <a:grpSpLocks/>
              </p:cNvGrpSpPr>
              <p:nvPr/>
            </p:nvGrpSpPr>
            <p:grpSpPr bwMode="auto">
              <a:xfrm>
                <a:off x="2446" y="2091"/>
                <a:ext cx="331" cy="934"/>
                <a:chOff x="2446" y="2091"/>
                <a:chExt cx="331" cy="934"/>
              </a:xfrm>
            </p:grpSpPr>
            <p:sp>
              <p:nvSpPr>
                <p:cNvPr id="580614" name="AutoShape 6"/>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15" name="AutoShape 7"/>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16" name="AutoShape 8"/>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17" name="AutoShape 9"/>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0618" name="AutoShape 10"/>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19" name="AutoShape 11"/>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20" name="AutoShape 12"/>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0621" name="AutoShape 13"/>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22" name="AutoShape 14"/>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0623" name="Arc 15"/>
          <p:cNvSpPr>
            <a:spLocks/>
          </p:cNvSpPr>
          <p:nvPr/>
        </p:nvSpPr>
        <p:spPr bwMode="auto">
          <a:xfrm>
            <a:off x="-3933825" y="1365250"/>
            <a:ext cx="10401300" cy="9242425"/>
          </a:xfrm>
          <a:custGeom>
            <a:avLst/>
            <a:gdLst>
              <a:gd name="G0" fmla="+- 0 0 0"/>
              <a:gd name="G1" fmla="+- 18200 0 0"/>
              <a:gd name="G2" fmla="+- 21600 0 0"/>
              <a:gd name="T0" fmla="*/ 11633 w 20480"/>
              <a:gd name="T1" fmla="*/ 0 h 18200"/>
              <a:gd name="T2" fmla="*/ 20480 w 20480"/>
              <a:gd name="T3" fmla="*/ 11336 h 18200"/>
              <a:gd name="T4" fmla="*/ 0 w 20480"/>
              <a:gd name="T5" fmla="*/ 18200 h 18200"/>
            </a:gdLst>
            <a:ahLst/>
            <a:cxnLst>
              <a:cxn ang="0">
                <a:pos x="T0" y="T1"/>
              </a:cxn>
              <a:cxn ang="0">
                <a:pos x="T2" y="T3"/>
              </a:cxn>
              <a:cxn ang="0">
                <a:pos x="T4" y="T5"/>
              </a:cxn>
            </a:cxnLst>
            <a:rect l="0" t="0" r="r" b="b"/>
            <a:pathLst>
              <a:path w="20480" h="18200" fill="none" extrusionOk="0">
                <a:moveTo>
                  <a:pt x="11632" y="0"/>
                </a:moveTo>
                <a:cubicBezTo>
                  <a:pt x="15790" y="2657"/>
                  <a:pt x="18912" y="6657"/>
                  <a:pt x="20480" y="11335"/>
                </a:cubicBezTo>
              </a:path>
              <a:path w="20480" h="18200" stroke="0" extrusionOk="0">
                <a:moveTo>
                  <a:pt x="11632" y="0"/>
                </a:moveTo>
                <a:cubicBezTo>
                  <a:pt x="15790" y="2657"/>
                  <a:pt x="18912" y="6657"/>
                  <a:pt x="20480" y="1133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24" name="Arc 16"/>
          <p:cNvSpPr>
            <a:spLocks/>
          </p:cNvSpPr>
          <p:nvPr/>
        </p:nvSpPr>
        <p:spPr bwMode="auto">
          <a:xfrm>
            <a:off x="-3943350" y="1443038"/>
            <a:ext cx="10401300" cy="9242425"/>
          </a:xfrm>
          <a:custGeom>
            <a:avLst/>
            <a:gdLst>
              <a:gd name="G0" fmla="+- 0 0 0"/>
              <a:gd name="G1" fmla="+- 18200 0 0"/>
              <a:gd name="G2" fmla="+- 21600 0 0"/>
              <a:gd name="T0" fmla="*/ 11633 w 20480"/>
              <a:gd name="T1" fmla="*/ 0 h 18200"/>
              <a:gd name="T2" fmla="*/ 20480 w 20480"/>
              <a:gd name="T3" fmla="*/ 11336 h 18200"/>
              <a:gd name="T4" fmla="*/ 0 w 20480"/>
              <a:gd name="T5" fmla="*/ 18200 h 18200"/>
            </a:gdLst>
            <a:ahLst/>
            <a:cxnLst>
              <a:cxn ang="0">
                <a:pos x="T0" y="T1"/>
              </a:cxn>
              <a:cxn ang="0">
                <a:pos x="T2" y="T3"/>
              </a:cxn>
              <a:cxn ang="0">
                <a:pos x="T4" y="T5"/>
              </a:cxn>
            </a:cxnLst>
            <a:rect l="0" t="0" r="r" b="b"/>
            <a:pathLst>
              <a:path w="20480" h="18200" fill="none" extrusionOk="0">
                <a:moveTo>
                  <a:pt x="11632" y="0"/>
                </a:moveTo>
                <a:cubicBezTo>
                  <a:pt x="15790" y="2657"/>
                  <a:pt x="18912" y="6657"/>
                  <a:pt x="20480" y="11335"/>
                </a:cubicBezTo>
              </a:path>
              <a:path w="20480" h="18200" stroke="0" extrusionOk="0">
                <a:moveTo>
                  <a:pt x="11632" y="0"/>
                </a:moveTo>
                <a:cubicBezTo>
                  <a:pt x="15790" y="2657"/>
                  <a:pt x="18912" y="6657"/>
                  <a:pt x="20480" y="1133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25" name="Text Box 17"/>
          <p:cNvSpPr txBox="1">
            <a:spLocks noChangeArrowheads="1"/>
          </p:cNvSpPr>
          <p:nvPr/>
        </p:nvSpPr>
        <p:spPr bwMode="auto">
          <a:xfrm>
            <a:off x="6021388" y="2051050"/>
            <a:ext cx="2552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000000"/>
                </a:solidFill>
                <a:latin typeface="Arial" pitchFamily="34" charset="0"/>
              </a:rPr>
              <a:t>I</a:t>
            </a:r>
            <a:r>
              <a:rPr lang="en-US" altLang="en-US" sz="3200" baseline="-25000">
                <a:solidFill>
                  <a:srgbClr val="000000"/>
                </a:solidFill>
                <a:latin typeface="Arial" pitchFamily="34" charset="0"/>
              </a:rPr>
              <a:t>spot</a:t>
            </a:r>
            <a:r>
              <a:rPr lang="en-US" altLang="en-US" sz="3200">
                <a:solidFill>
                  <a:srgbClr val="000000"/>
                </a:solidFill>
                <a:latin typeface="Arial" pitchFamily="34" charset="0"/>
              </a:rPr>
              <a:t> </a:t>
            </a:r>
            <a:r>
              <a:rPr lang="en-US" altLang="en-US" sz="3200">
                <a:solidFill>
                  <a:srgbClr val="000000"/>
                </a:solidFill>
                <a:latin typeface="Arial" pitchFamily="34" charset="0"/>
                <a:sym typeface="Symbol" pitchFamily="18" charset="2"/>
              </a:rPr>
              <a:t>= k N</a:t>
            </a:r>
            <a:r>
              <a:rPr lang="en-US" altLang="en-US" sz="3200" baseline="-25000">
                <a:solidFill>
                  <a:srgbClr val="000000"/>
                </a:solidFill>
                <a:latin typeface="Arial" pitchFamily="34" charset="0"/>
                <a:sym typeface="Symbol" pitchFamily="18" charset="2"/>
              </a:rPr>
              <a:t>cells</a:t>
            </a:r>
            <a:r>
              <a:rPr lang="en-US" altLang="en-US" sz="3200" baseline="30000">
                <a:solidFill>
                  <a:srgbClr val="000000"/>
                </a:solidFill>
                <a:latin typeface="Arial" pitchFamily="34" charset="0"/>
                <a:sym typeface="Symbol" pitchFamily="18" charset="2"/>
              </a:rPr>
              <a:t>2</a:t>
            </a:r>
          </a:p>
        </p:txBody>
      </p:sp>
      <p:grpSp>
        <p:nvGrpSpPr>
          <p:cNvPr id="580626" name="Group 18"/>
          <p:cNvGrpSpPr>
            <a:grpSpLocks/>
          </p:cNvGrpSpPr>
          <p:nvPr/>
        </p:nvGrpSpPr>
        <p:grpSpPr bwMode="auto">
          <a:xfrm>
            <a:off x="5273675" y="4478338"/>
            <a:ext cx="3167063" cy="998537"/>
            <a:chOff x="3322" y="2821"/>
            <a:chExt cx="1995" cy="629"/>
          </a:xfrm>
        </p:grpSpPr>
        <p:sp>
          <p:nvSpPr>
            <p:cNvPr id="580627" name="Text Box 19"/>
            <p:cNvSpPr txBox="1">
              <a:spLocks noChangeArrowheads="1"/>
            </p:cNvSpPr>
            <p:nvPr/>
          </p:nvSpPr>
          <p:spPr bwMode="auto">
            <a:xfrm>
              <a:off x="4329" y="2821"/>
              <a:ext cx="98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pitchFamily="34" charset="0"/>
                </a:rPr>
                <a:t>Ewald sphere</a:t>
              </a:r>
            </a:p>
            <a:p>
              <a:r>
                <a:rPr lang="en-US" altLang="en-US">
                  <a:solidFill>
                    <a:srgbClr val="000000"/>
                  </a:solidFill>
                  <a:latin typeface="Arial" pitchFamily="34" charset="0"/>
                </a:rPr>
                <a:t>range</a:t>
              </a:r>
            </a:p>
          </p:txBody>
        </p:sp>
        <p:sp>
          <p:nvSpPr>
            <p:cNvPr id="580628" name="Freeform 20"/>
            <p:cNvSpPr>
              <a:spLocks/>
            </p:cNvSpPr>
            <p:nvPr/>
          </p:nvSpPr>
          <p:spPr bwMode="auto">
            <a:xfrm>
              <a:off x="3606" y="2951"/>
              <a:ext cx="710" cy="444"/>
            </a:xfrm>
            <a:custGeom>
              <a:avLst/>
              <a:gdLst>
                <a:gd name="T0" fmla="*/ 710 w 710"/>
                <a:gd name="T1" fmla="*/ 0 h 444"/>
                <a:gd name="T2" fmla="*/ 544 w 710"/>
                <a:gd name="T3" fmla="*/ 166 h 444"/>
                <a:gd name="T4" fmla="*/ 0 w 710"/>
                <a:gd name="T5" fmla="*/ 444 h 444"/>
              </a:gdLst>
              <a:ahLst/>
              <a:cxnLst>
                <a:cxn ang="0">
                  <a:pos x="T0" y="T1"/>
                </a:cxn>
                <a:cxn ang="0">
                  <a:pos x="T2" y="T3"/>
                </a:cxn>
                <a:cxn ang="0">
                  <a:pos x="T4" y="T5"/>
                </a:cxn>
              </a:cxnLst>
              <a:rect l="0" t="0" r="r" b="b"/>
              <a:pathLst>
                <a:path w="710" h="444">
                  <a:moveTo>
                    <a:pt x="710" y="0"/>
                  </a:moveTo>
                  <a:cubicBezTo>
                    <a:pt x="682" y="28"/>
                    <a:pt x="662" y="92"/>
                    <a:pt x="544" y="166"/>
                  </a:cubicBezTo>
                  <a:cubicBezTo>
                    <a:pt x="426" y="240"/>
                    <a:pt x="113" y="386"/>
                    <a:pt x="0" y="444"/>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80629" name="Freeform 21"/>
            <p:cNvSpPr>
              <a:spLocks/>
            </p:cNvSpPr>
            <p:nvPr/>
          </p:nvSpPr>
          <p:spPr bwMode="auto">
            <a:xfrm>
              <a:off x="3322" y="2951"/>
              <a:ext cx="1010" cy="499"/>
            </a:xfrm>
            <a:custGeom>
              <a:avLst/>
              <a:gdLst>
                <a:gd name="T0" fmla="*/ 1010 w 1010"/>
                <a:gd name="T1" fmla="*/ 0 h 499"/>
                <a:gd name="T2" fmla="*/ 401 w 1010"/>
                <a:gd name="T3" fmla="*/ 90 h 499"/>
                <a:gd name="T4" fmla="*/ 50 w 1010"/>
                <a:gd name="T5" fmla="*/ 337 h 499"/>
                <a:gd name="T6" fmla="*/ 101 w 1010"/>
                <a:gd name="T7" fmla="*/ 480 h 499"/>
                <a:gd name="T8" fmla="*/ 245 w 1010"/>
                <a:gd name="T9" fmla="*/ 453 h 499"/>
              </a:gdLst>
              <a:ahLst/>
              <a:cxnLst>
                <a:cxn ang="0">
                  <a:pos x="T0" y="T1"/>
                </a:cxn>
                <a:cxn ang="0">
                  <a:pos x="T2" y="T3"/>
                </a:cxn>
                <a:cxn ang="0">
                  <a:pos x="T4" y="T5"/>
                </a:cxn>
                <a:cxn ang="0">
                  <a:pos x="T6" y="T7"/>
                </a:cxn>
                <a:cxn ang="0">
                  <a:pos x="T8" y="T9"/>
                </a:cxn>
              </a:cxnLst>
              <a:rect l="0" t="0" r="r" b="b"/>
              <a:pathLst>
                <a:path w="1010" h="499">
                  <a:moveTo>
                    <a:pt x="1010" y="0"/>
                  </a:moveTo>
                  <a:cubicBezTo>
                    <a:pt x="909" y="15"/>
                    <a:pt x="561" y="34"/>
                    <a:pt x="401" y="90"/>
                  </a:cubicBezTo>
                  <a:cubicBezTo>
                    <a:pt x="241" y="146"/>
                    <a:pt x="100" y="272"/>
                    <a:pt x="50" y="337"/>
                  </a:cubicBezTo>
                  <a:cubicBezTo>
                    <a:pt x="0" y="402"/>
                    <a:pt x="68" y="461"/>
                    <a:pt x="101" y="480"/>
                  </a:cubicBezTo>
                  <a:cubicBezTo>
                    <a:pt x="134" y="499"/>
                    <a:pt x="215" y="459"/>
                    <a:pt x="245" y="45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Tree>
    <p:extLst>
      <p:ext uri="{BB962C8B-B14F-4D97-AF65-F5344CB8AC3E}">
        <p14:creationId xmlns:p14="http://schemas.microsoft.com/office/powerpoint/2010/main" val="3025542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0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0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altLang="en-US" sz="4000"/>
              <a:t>Every spot is an unpaired partial!</a:t>
            </a:r>
          </a:p>
        </p:txBody>
      </p:sp>
      <p:grpSp>
        <p:nvGrpSpPr>
          <p:cNvPr id="581635" name="Group 3"/>
          <p:cNvGrpSpPr>
            <a:grpSpLocks/>
          </p:cNvGrpSpPr>
          <p:nvPr/>
        </p:nvGrpSpPr>
        <p:grpSpPr bwMode="auto">
          <a:xfrm rot="-1374393">
            <a:off x="3879850" y="2506663"/>
            <a:ext cx="1490663" cy="2582862"/>
            <a:chOff x="2120" y="1398"/>
            <a:chExt cx="939" cy="1627"/>
          </a:xfrm>
        </p:grpSpPr>
        <p:grpSp>
          <p:nvGrpSpPr>
            <p:cNvPr id="581636" name="Group 4"/>
            <p:cNvGrpSpPr>
              <a:grpSpLocks/>
            </p:cNvGrpSpPr>
            <p:nvPr/>
          </p:nvGrpSpPr>
          <p:grpSpPr bwMode="auto">
            <a:xfrm>
              <a:off x="2424" y="1398"/>
              <a:ext cx="331" cy="1627"/>
              <a:chOff x="2446" y="1398"/>
              <a:chExt cx="331" cy="1627"/>
            </a:xfrm>
          </p:grpSpPr>
          <p:grpSp>
            <p:nvGrpSpPr>
              <p:cNvPr id="581637" name="Group 5"/>
              <p:cNvGrpSpPr>
                <a:grpSpLocks/>
              </p:cNvGrpSpPr>
              <p:nvPr/>
            </p:nvGrpSpPr>
            <p:grpSpPr bwMode="auto">
              <a:xfrm>
                <a:off x="2446" y="2091"/>
                <a:ext cx="331" cy="934"/>
                <a:chOff x="2446" y="2091"/>
                <a:chExt cx="331" cy="934"/>
              </a:xfrm>
            </p:grpSpPr>
            <p:sp>
              <p:nvSpPr>
                <p:cNvPr id="581638" name="AutoShape 6"/>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39" name="AutoShape 7"/>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0" name="AutoShape 8"/>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1" name="AutoShape 9"/>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1642" name="AutoShape 10"/>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3" name="AutoShape 11"/>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4" name="AutoShape 12"/>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1645" name="AutoShape 13"/>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6" name="AutoShape 14"/>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1647" name="Arc 15"/>
          <p:cNvSpPr>
            <a:spLocks/>
          </p:cNvSpPr>
          <p:nvPr/>
        </p:nvSpPr>
        <p:spPr bwMode="auto">
          <a:xfrm>
            <a:off x="-3219450" y="941388"/>
            <a:ext cx="10004425" cy="9242425"/>
          </a:xfrm>
          <a:custGeom>
            <a:avLst/>
            <a:gdLst>
              <a:gd name="G0" fmla="+- 0 0 0"/>
              <a:gd name="G1" fmla="+- 18200 0 0"/>
              <a:gd name="G2" fmla="+- 21600 0 0"/>
              <a:gd name="T0" fmla="*/ 11633 w 19699"/>
              <a:gd name="T1" fmla="*/ 0 h 18200"/>
              <a:gd name="T2" fmla="*/ 19699 w 19699"/>
              <a:gd name="T3" fmla="*/ 9340 h 18200"/>
              <a:gd name="T4" fmla="*/ 0 w 19699"/>
              <a:gd name="T5" fmla="*/ 18200 h 18200"/>
            </a:gdLst>
            <a:ahLst/>
            <a:cxnLst>
              <a:cxn ang="0">
                <a:pos x="T0" y="T1"/>
              </a:cxn>
              <a:cxn ang="0">
                <a:pos x="T2" y="T3"/>
              </a:cxn>
              <a:cxn ang="0">
                <a:pos x="T4" y="T5"/>
              </a:cxn>
            </a:cxnLst>
            <a:rect l="0" t="0" r="r" b="b"/>
            <a:pathLst>
              <a:path w="19699" h="18200" fill="none" extrusionOk="0">
                <a:moveTo>
                  <a:pt x="11632" y="0"/>
                </a:moveTo>
                <a:cubicBezTo>
                  <a:pt x="15172" y="2262"/>
                  <a:pt x="17975" y="5508"/>
                  <a:pt x="19699" y="9339"/>
                </a:cubicBezTo>
              </a:path>
              <a:path w="19699" h="18200" stroke="0" extrusionOk="0">
                <a:moveTo>
                  <a:pt x="11632" y="0"/>
                </a:moveTo>
                <a:cubicBezTo>
                  <a:pt x="15172" y="2262"/>
                  <a:pt x="17975" y="5508"/>
                  <a:pt x="19699" y="9339"/>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8" name="Arc 16"/>
          <p:cNvSpPr>
            <a:spLocks/>
          </p:cNvSpPr>
          <p:nvPr/>
        </p:nvSpPr>
        <p:spPr bwMode="auto">
          <a:xfrm>
            <a:off x="-4670425" y="1968500"/>
            <a:ext cx="9863138" cy="9242425"/>
          </a:xfrm>
          <a:custGeom>
            <a:avLst/>
            <a:gdLst>
              <a:gd name="G0" fmla="+- 0 0 0"/>
              <a:gd name="G1" fmla="+- 18200 0 0"/>
              <a:gd name="G2" fmla="+- 21600 0 0"/>
              <a:gd name="T0" fmla="*/ 11633 w 19421"/>
              <a:gd name="T1" fmla="*/ 0 h 18200"/>
              <a:gd name="T2" fmla="*/ 19421 w 19421"/>
              <a:gd name="T3" fmla="*/ 8746 h 18200"/>
              <a:gd name="T4" fmla="*/ 0 w 19421"/>
              <a:gd name="T5" fmla="*/ 18200 h 18200"/>
            </a:gdLst>
            <a:ahLst/>
            <a:cxnLst>
              <a:cxn ang="0">
                <a:pos x="T0" y="T1"/>
              </a:cxn>
              <a:cxn ang="0">
                <a:pos x="T2" y="T3"/>
              </a:cxn>
              <a:cxn ang="0">
                <a:pos x="T4" y="T5"/>
              </a:cxn>
            </a:cxnLst>
            <a:rect l="0" t="0" r="r" b="b"/>
            <a:pathLst>
              <a:path w="19421" h="18200" fill="none" extrusionOk="0">
                <a:moveTo>
                  <a:pt x="11632" y="0"/>
                </a:moveTo>
                <a:cubicBezTo>
                  <a:pt x="14984" y="2142"/>
                  <a:pt x="17679" y="5169"/>
                  <a:pt x="19421" y="8745"/>
                </a:cubicBezTo>
              </a:path>
              <a:path w="19421" h="18200" stroke="0" extrusionOk="0">
                <a:moveTo>
                  <a:pt x="11632" y="0"/>
                </a:moveTo>
                <a:cubicBezTo>
                  <a:pt x="14984" y="2142"/>
                  <a:pt x="17679" y="5169"/>
                  <a:pt x="19421" y="874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9" name="Text Box 17"/>
          <p:cNvSpPr txBox="1">
            <a:spLocks noChangeArrowheads="1"/>
          </p:cNvSpPr>
          <p:nvPr/>
        </p:nvSpPr>
        <p:spPr bwMode="auto">
          <a:xfrm>
            <a:off x="6872288" y="4478338"/>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pitchFamily="34" charset="0"/>
              </a:rPr>
              <a:t>Ewald sphere</a:t>
            </a:r>
          </a:p>
          <a:p>
            <a:r>
              <a:rPr lang="en-US" altLang="en-US">
                <a:solidFill>
                  <a:srgbClr val="000000"/>
                </a:solidFill>
                <a:latin typeface="Arial" pitchFamily="34" charset="0"/>
              </a:rPr>
              <a:t>range</a:t>
            </a:r>
          </a:p>
        </p:txBody>
      </p:sp>
      <p:sp>
        <p:nvSpPr>
          <p:cNvPr id="581650" name="Freeform 18"/>
          <p:cNvSpPr>
            <a:spLocks/>
          </p:cNvSpPr>
          <p:nvPr/>
        </p:nvSpPr>
        <p:spPr bwMode="auto">
          <a:xfrm>
            <a:off x="6553200" y="4684713"/>
            <a:ext cx="298450" cy="763587"/>
          </a:xfrm>
          <a:custGeom>
            <a:avLst/>
            <a:gdLst>
              <a:gd name="T0" fmla="*/ 188 w 188"/>
              <a:gd name="T1" fmla="*/ 0 h 481"/>
              <a:gd name="T2" fmla="*/ 22 w 188"/>
              <a:gd name="T3" fmla="*/ 166 h 481"/>
              <a:gd name="T4" fmla="*/ 54 w 188"/>
              <a:gd name="T5" fmla="*/ 481 h 481"/>
            </a:gdLst>
            <a:ahLst/>
            <a:cxnLst>
              <a:cxn ang="0">
                <a:pos x="T0" y="T1"/>
              </a:cxn>
              <a:cxn ang="0">
                <a:pos x="T2" y="T3"/>
              </a:cxn>
              <a:cxn ang="0">
                <a:pos x="T4" y="T5"/>
              </a:cxn>
            </a:cxnLst>
            <a:rect l="0" t="0" r="r" b="b"/>
            <a:pathLst>
              <a:path w="188" h="481">
                <a:moveTo>
                  <a:pt x="188" y="0"/>
                </a:moveTo>
                <a:cubicBezTo>
                  <a:pt x="160" y="28"/>
                  <a:pt x="44" y="86"/>
                  <a:pt x="22" y="166"/>
                </a:cubicBezTo>
                <a:cubicBezTo>
                  <a:pt x="0" y="246"/>
                  <a:pt x="47" y="416"/>
                  <a:pt x="54" y="481"/>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81651" name="Freeform 19"/>
          <p:cNvSpPr>
            <a:spLocks/>
          </p:cNvSpPr>
          <p:nvPr/>
        </p:nvSpPr>
        <p:spPr bwMode="auto">
          <a:xfrm>
            <a:off x="4772025" y="4684713"/>
            <a:ext cx="2105025" cy="939800"/>
          </a:xfrm>
          <a:custGeom>
            <a:avLst/>
            <a:gdLst>
              <a:gd name="T0" fmla="*/ 1326 w 1326"/>
              <a:gd name="T1" fmla="*/ 0 h 592"/>
              <a:gd name="T2" fmla="*/ 410 w 1326"/>
              <a:gd name="T3" fmla="*/ 277 h 592"/>
              <a:gd name="T4" fmla="*/ 0 w 1326"/>
              <a:gd name="T5" fmla="*/ 592 h 592"/>
            </a:gdLst>
            <a:ahLst/>
            <a:cxnLst>
              <a:cxn ang="0">
                <a:pos x="T0" y="T1"/>
              </a:cxn>
              <a:cxn ang="0">
                <a:pos x="T2" y="T3"/>
              </a:cxn>
              <a:cxn ang="0">
                <a:pos x="T4" y="T5"/>
              </a:cxn>
            </a:cxnLst>
            <a:rect l="0" t="0" r="r" b="b"/>
            <a:pathLst>
              <a:path w="1326" h="592">
                <a:moveTo>
                  <a:pt x="1326" y="0"/>
                </a:moveTo>
                <a:cubicBezTo>
                  <a:pt x="1175" y="46"/>
                  <a:pt x="631" y="178"/>
                  <a:pt x="410" y="277"/>
                </a:cubicBezTo>
                <a:cubicBezTo>
                  <a:pt x="189" y="376"/>
                  <a:pt x="85" y="526"/>
                  <a:pt x="0" y="592"/>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81652" name="Text Box 20"/>
          <p:cNvSpPr txBox="1">
            <a:spLocks noChangeArrowheads="1"/>
          </p:cNvSpPr>
          <p:nvPr/>
        </p:nvSpPr>
        <p:spPr bwMode="auto">
          <a:xfrm>
            <a:off x="6021388" y="2051050"/>
            <a:ext cx="2552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000000"/>
                </a:solidFill>
                <a:latin typeface="Arial" pitchFamily="34" charset="0"/>
              </a:rPr>
              <a:t>I</a:t>
            </a:r>
            <a:r>
              <a:rPr lang="en-US" altLang="en-US" sz="3200" baseline="-25000">
                <a:solidFill>
                  <a:srgbClr val="000000"/>
                </a:solidFill>
                <a:latin typeface="Arial" pitchFamily="34" charset="0"/>
              </a:rPr>
              <a:t>spot</a:t>
            </a:r>
            <a:r>
              <a:rPr lang="en-US" altLang="en-US" sz="3200">
                <a:solidFill>
                  <a:srgbClr val="000000"/>
                </a:solidFill>
                <a:latin typeface="Arial" pitchFamily="34" charset="0"/>
              </a:rPr>
              <a:t> </a:t>
            </a:r>
            <a:r>
              <a:rPr lang="en-US" altLang="en-US" sz="3200">
                <a:solidFill>
                  <a:srgbClr val="000000"/>
                </a:solidFill>
                <a:latin typeface="Arial" pitchFamily="34" charset="0"/>
                <a:sym typeface="Symbol" pitchFamily="18" charset="2"/>
              </a:rPr>
              <a:t>= k N</a:t>
            </a:r>
            <a:r>
              <a:rPr lang="en-US" altLang="en-US" sz="3200" baseline="-25000">
                <a:solidFill>
                  <a:srgbClr val="000000"/>
                </a:solidFill>
                <a:latin typeface="Arial" pitchFamily="34" charset="0"/>
                <a:sym typeface="Symbol" pitchFamily="18" charset="2"/>
              </a:rPr>
              <a:t>cells</a:t>
            </a:r>
            <a:r>
              <a:rPr lang="en-US" altLang="en-US" sz="3200" baseline="30000">
                <a:solidFill>
                  <a:srgbClr val="000000"/>
                </a:solidFill>
                <a:latin typeface="Arial" pitchFamily="34" charset="0"/>
                <a:sym typeface="Symbol" pitchFamily="18" charset="2"/>
              </a:rPr>
              <a:t>1</a:t>
            </a:r>
          </a:p>
        </p:txBody>
      </p:sp>
      <p:sp>
        <p:nvSpPr>
          <p:cNvPr id="581653" name="Text Box 21"/>
          <p:cNvSpPr txBox="1">
            <a:spLocks noChangeArrowheads="1"/>
          </p:cNvSpPr>
          <p:nvPr/>
        </p:nvSpPr>
        <p:spPr bwMode="auto">
          <a:xfrm>
            <a:off x="-30163" y="6494463"/>
            <a:ext cx="78168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pitchFamily="34" charset="0"/>
              </a:rPr>
              <a:t>Woolfson, M. M.  (1997). </a:t>
            </a:r>
            <a:r>
              <a:rPr lang="en-US" altLang="en-US" i="1">
                <a:solidFill>
                  <a:srgbClr val="000000"/>
                </a:solidFill>
                <a:latin typeface="Arial" pitchFamily="34" charset="0"/>
              </a:rPr>
              <a:t>An introduction to X-ray crystallography</a:t>
            </a:r>
            <a:r>
              <a:rPr lang="en-US" altLang="en-US">
                <a:solidFill>
                  <a:srgbClr val="000000"/>
                </a:solidFill>
                <a:latin typeface="Arial" pitchFamily="34" charset="0"/>
              </a:rPr>
              <a:t>. Ch. 2 &amp; 6</a:t>
            </a:r>
          </a:p>
        </p:txBody>
      </p:sp>
    </p:spTree>
    <p:extLst>
      <p:ext uri="{BB962C8B-B14F-4D97-AF65-F5344CB8AC3E}">
        <p14:creationId xmlns:p14="http://schemas.microsoft.com/office/powerpoint/2010/main" val="2337114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53"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en-US" altLang="en-US"/>
              <a:t>Internal consistency of data</a:t>
            </a:r>
          </a:p>
        </p:txBody>
      </p:sp>
      <p:pic>
        <p:nvPicPr>
          <p:cNvPr id="582659" name="Picture 3" descr="R_iso_run06_all_evenodd"/>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755775" y="1243013"/>
            <a:ext cx="6875463" cy="536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2660" name="Text Box 4"/>
          <p:cNvSpPr txBox="1">
            <a:spLocks noChangeArrowheads="1"/>
          </p:cNvSpPr>
          <p:nvPr/>
        </p:nvSpPr>
        <p:spPr bwMode="auto">
          <a:xfrm>
            <a:off x="0" y="1538288"/>
            <a:ext cx="2244725" cy="50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latin typeface="Arial" pitchFamily="34" charset="0"/>
              </a:rPr>
              <a:t>1,850,000 images</a:t>
            </a:r>
          </a:p>
          <a:p>
            <a:pPr>
              <a:spcBef>
                <a:spcPct val="50000"/>
              </a:spcBef>
            </a:pPr>
            <a:r>
              <a:rPr lang="en-US" altLang="en-US">
                <a:solidFill>
                  <a:srgbClr val="000000"/>
                </a:solidFill>
                <a:latin typeface="Arial" pitchFamily="34" charset="0"/>
              </a:rPr>
              <a:t>112,000 &gt; 10 peaks</a:t>
            </a:r>
          </a:p>
          <a:p>
            <a:pPr>
              <a:spcBef>
                <a:spcPct val="50000"/>
              </a:spcBef>
            </a:pPr>
            <a:r>
              <a:rPr lang="en-US" altLang="en-US">
                <a:solidFill>
                  <a:srgbClr val="000000"/>
                </a:solidFill>
                <a:latin typeface="Arial" pitchFamily="34" charset="0"/>
              </a:rPr>
              <a:t>33,000 indexed</a:t>
            </a:r>
          </a:p>
          <a:p>
            <a:pPr>
              <a:spcBef>
                <a:spcPct val="50000"/>
              </a:spcBef>
            </a:pPr>
            <a:r>
              <a:rPr lang="en-US" altLang="en-US">
                <a:solidFill>
                  <a:srgbClr val="000000"/>
                </a:solidFill>
                <a:latin typeface="Arial" pitchFamily="34" charset="0"/>
              </a:rPr>
              <a:t>16,500 good preds</a:t>
            </a:r>
          </a:p>
          <a:p>
            <a:pPr>
              <a:spcBef>
                <a:spcPct val="50000"/>
              </a:spcBef>
            </a:pPr>
            <a:endParaRPr lang="en-US" altLang="en-US">
              <a:solidFill>
                <a:srgbClr val="000000"/>
              </a:solidFill>
              <a:latin typeface="Arial" pitchFamily="34" charset="0"/>
            </a:endParaRPr>
          </a:p>
          <a:p>
            <a:pPr>
              <a:spcBef>
                <a:spcPct val="50000"/>
              </a:spcBef>
            </a:pPr>
            <a:endParaRPr lang="en-US" altLang="en-US">
              <a:solidFill>
                <a:srgbClr val="000000"/>
              </a:solidFill>
              <a:latin typeface="Arial" pitchFamily="34" charset="0"/>
            </a:endParaRPr>
          </a:p>
          <a:p>
            <a:pPr>
              <a:spcBef>
                <a:spcPct val="50000"/>
              </a:spcBef>
            </a:pPr>
            <a:endParaRPr lang="en-US" altLang="en-US">
              <a:solidFill>
                <a:srgbClr val="000000"/>
              </a:solidFill>
              <a:latin typeface="Arial" pitchFamily="34" charset="0"/>
            </a:endParaRPr>
          </a:p>
          <a:p>
            <a:pPr>
              <a:spcBef>
                <a:spcPct val="50000"/>
              </a:spcBef>
            </a:pPr>
            <a:r>
              <a:rPr lang="en-US" altLang="en-US" sz="2400">
                <a:solidFill>
                  <a:srgbClr val="000000"/>
                </a:solidFill>
                <a:latin typeface="Arial" pitchFamily="34" charset="0"/>
              </a:rPr>
              <a:t>rigid-body:</a:t>
            </a:r>
          </a:p>
          <a:p>
            <a:pPr>
              <a:spcBef>
                <a:spcPct val="50000"/>
              </a:spcBef>
            </a:pPr>
            <a:r>
              <a:rPr lang="en-US" altLang="en-US" sz="2400">
                <a:solidFill>
                  <a:srgbClr val="000000"/>
                </a:solidFill>
                <a:latin typeface="Arial" pitchFamily="34" charset="0"/>
              </a:rPr>
              <a:t>R</a:t>
            </a:r>
            <a:r>
              <a:rPr lang="en-US" altLang="en-US" sz="2400" baseline="-25000">
                <a:solidFill>
                  <a:srgbClr val="000000"/>
                </a:solidFill>
                <a:latin typeface="Arial" pitchFamily="34" charset="0"/>
              </a:rPr>
              <a:t>cryst</a:t>
            </a:r>
            <a:r>
              <a:rPr lang="en-US" altLang="en-US" sz="2400">
                <a:solidFill>
                  <a:srgbClr val="000000"/>
                </a:solidFill>
                <a:latin typeface="Arial" pitchFamily="34" charset="0"/>
              </a:rPr>
              <a:t> = 0.252</a:t>
            </a:r>
          </a:p>
          <a:p>
            <a:pPr>
              <a:spcBef>
                <a:spcPct val="50000"/>
              </a:spcBef>
            </a:pPr>
            <a:r>
              <a:rPr lang="en-US" altLang="en-US" sz="2400">
                <a:solidFill>
                  <a:srgbClr val="000000"/>
                </a:solidFill>
                <a:latin typeface="Arial" pitchFamily="34" charset="0"/>
              </a:rPr>
              <a:t>R</a:t>
            </a:r>
            <a:r>
              <a:rPr lang="en-US" altLang="en-US" sz="2400" baseline="-25000">
                <a:solidFill>
                  <a:srgbClr val="000000"/>
                </a:solidFill>
                <a:latin typeface="Arial" pitchFamily="34" charset="0"/>
              </a:rPr>
              <a:t>free</a:t>
            </a:r>
            <a:r>
              <a:rPr lang="en-US" altLang="en-US" sz="2400">
                <a:solidFill>
                  <a:srgbClr val="000000"/>
                </a:solidFill>
                <a:latin typeface="Arial" pitchFamily="34" charset="0"/>
              </a:rPr>
              <a:t> = 0.232</a:t>
            </a:r>
          </a:p>
          <a:p>
            <a:pPr>
              <a:spcBef>
                <a:spcPct val="50000"/>
              </a:spcBef>
            </a:pPr>
            <a:endParaRPr lang="en-US" altLang="en-US" sz="2400">
              <a:solidFill>
                <a:srgbClr val="000000"/>
              </a:solidFill>
              <a:latin typeface="Arial" pitchFamily="34" charset="0"/>
            </a:endParaRPr>
          </a:p>
        </p:txBody>
      </p:sp>
      <p:pic>
        <p:nvPicPr>
          <p:cNvPr id="582661" name="Picture 5"/>
          <p:cNvPicPr>
            <a:picLocks noChangeAspect="1" noChangeArrowheads="1"/>
          </p:cNvPicPr>
          <p:nvPr/>
        </p:nvPicPr>
        <p:blipFill>
          <a:blip r:embed="rId3">
            <a:extLst>
              <a:ext uri="{28A0092B-C50C-407E-A947-70E740481C1C}">
                <a14:useLocalDpi xmlns:a14="http://schemas.microsoft.com/office/drawing/2010/main" val="0"/>
              </a:ext>
            </a:extLst>
          </a:blip>
          <a:srcRect l="63705" t="74104" r="14388" b="2898"/>
          <a:stretch>
            <a:fillRect/>
          </a:stretch>
        </p:blipFill>
        <p:spPr bwMode="auto">
          <a:xfrm>
            <a:off x="4325938" y="1689100"/>
            <a:ext cx="213677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2662" name="Group 6"/>
          <p:cNvGrpSpPr>
            <a:grpSpLocks/>
          </p:cNvGrpSpPr>
          <p:nvPr/>
        </p:nvGrpSpPr>
        <p:grpSpPr bwMode="auto">
          <a:xfrm>
            <a:off x="4865688" y="2298700"/>
            <a:ext cx="1004887" cy="1004888"/>
            <a:chOff x="3065" y="1448"/>
            <a:chExt cx="633" cy="633"/>
          </a:xfrm>
        </p:grpSpPr>
        <p:sp>
          <p:nvSpPr>
            <p:cNvPr id="582663" name="Oval 7"/>
            <p:cNvSpPr>
              <a:spLocks noChangeAspect="1" noChangeArrowheads="1"/>
            </p:cNvSpPr>
            <p:nvPr/>
          </p:nvSpPr>
          <p:spPr bwMode="auto">
            <a:xfrm>
              <a:off x="3105" y="1488"/>
              <a:ext cx="553" cy="553"/>
            </a:xfrm>
            <a:prstGeom prst="ellipse">
              <a:avLst/>
            </a:prstGeom>
            <a:noFill/>
            <a:ln w="9525">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4" name="Oval 8"/>
            <p:cNvSpPr>
              <a:spLocks noChangeAspect="1" noChangeArrowheads="1"/>
            </p:cNvSpPr>
            <p:nvPr/>
          </p:nvSpPr>
          <p:spPr bwMode="auto">
            <a:xfrm>
              <a:off x="3145" y="1528"/>
              <a:ext cx="472" cy="472"/>
            </a:xfrm>
            <a:prstGeom prst="ellipse">
              <a:avLst/>
            </a:prstGeom>
            <a:noFill/>
            <a:ln w="952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5" name="Oval 9"/>
            <p:cNvSpPr>
              <a:spLocks noChangeAspect="1" noChangeArrowheads="1"/>
            </p:cNvSpPr>
            <p:nvPr/>
          </p:nvSpPr>
          <p:spPr bwMode="auto">
            <a:xfrm>
              <a:off x="3185" y="1568"/>
              <a:ext cx="392" cy="39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6" name="Oval 10"/>
            <p:cNvSpPr>
              <a:spLocks noChangeAspect="1" noChangeArrowheads="1"/>
            </p:cNvSpPr>
            <p:nvPr/>
          </p:nvSpPr>
          <p:spPr bwMode="auto">
            <a:xfrm>
              <a:off x="3220" y="1603"/>
              <a:ext cx="322" cy="322"/>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7" name="Oval 11"/>
            <p:cNvSpPr>
              <a:spLocks noChangeAspect="1" noChangeArrowheads="1"/>
            </p:cNvSpPr>
            <p:nvPr/>
          </p:nvSpPr>
          <p:spPr bwMode="auto">
            <a:xfrm>
              <a:off x="3263" y="1646"/>
              <a:ext cx="236" cy="236"/>
            </a:xfrm>
            <a:prstGeom prst="ellipse">
              <a:avLst/>
            </a:prstGeom>
            <a:noFill/>
            <a:ln w="9525">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8" name="Oval 12"/>
            <p:cNvSpPr>
              <a:spLocks noChangeAspect="1" noChangeArrowheads="1"/>
            </p:cNvSpPr>
            <p:nvPr/>
          </p:nvSpPr>
          <p:spPr bwMode="auto">
            <a:xfrm>
              <a:off x="3065" y="1448"/>
              <a:ext cx="633" cy="633"/>
            </a:xfrm>
            <a:prstGeom prst="ellipse">
              <a:avLst/>
            </a:prstGeom>
            <a:noFill/>
            <a:ln w="9525">
              <a:solidFill>
                <a:srgbClr val="0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Tree>
    <p:extLst>
      <p:ext uri="{BB962C8B-B14F-4D97-AF65-F5344CB8AC3E}">
        <p14:creationId xmlns:p14="http://schemas.microsoft.com/office/powerpoint/2010/main" val="2184279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26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26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26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266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26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8266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826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82660">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2660">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26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2402" name="Group 2"/>
          <p:cNvGrpSpPr>
            <a:grpSpLocks/>
          </p:cNvGrpSpPr>
          <p:nvPr/>
        </p:nvGrpSpPr>
        <p:grpSpPr bwMode="auto">
          <a:xfrm>
            <a:off x="4892675" y="2573338"/>
            <a:ext cx="1382713" cy="406400"/>
            <a:chOff x="3082" y="1621"/>
            <a:chExt cx="871" cy="256"/>
          </a:xfrm>
        </p:grpSpPr>
        <p:sp>
          <p:nvSpPr>
            <p:cNvPr id="742403" name="Oval 3"/>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4" name="Text Box 4"/>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latin typeface="Arial" pitchFamily="34" charset="0"/>
                </a:rPr>
                <a:t>F(h,k,l)</a:t>
              </a:r>
            </a:p>
          </p:txBody>
        </p:sp>
      </p:grpSp>
      <p:sp>
        <p:nvSpPr>
          <p:cNvPr id="742405" name="Oval 5"/>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6"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7"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8" name="Oval 8"/>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9" name="Rectangle 9"/>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itchFamily="34" charset="0"/>
            </a:endParaRPr>
          </a:p>
        </p:txBody>
      </p:sp>
      <p:sp>
        <p:nvSpPr>
          <p:cNvPr id="742410" name="Oval 10"/>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1" name="Rectangle 11"/>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2" name="Text Box 1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pitchFamily="34" charset="0"/>
              </a:rPr>
              <a:t>Ewald sphere</a:t>
            </a:r>
          </a:p>
        </p:txBody>
      </p:sp>
      <p:sp>
        <p:nvSpPr>
          <p:cNvPr id="742413" name="Oval 13"/>
          <p:cNvSpPr>
            <a:spLocks noChangeArrowheads="1"/>
          </p:cNvSpPr>
          <p:nvPr/>
        </p:nvSpPr>
        <p:spPr bwMode="auto">
          <a:xfrm>
            <a:off x="-2457450" y="1095375"/>
            <a:ext cx="8226425" cy="82264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4" name="Rectangle 14"/>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5"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what is “partiality”?</a:t>
            </a:r>
          </a:p>
        </p:txBody>
      </p:sp>
      <p:sp>
        <p:nvSpPr>
          <p:cNvPr id="742416" name="Rectangle 16"/>
          <p:cNvSpPr>
            <a:spLocks noChangeArrowheads="1"/>
          </p:cNvSpPr>
          <p:nvPr/>
        </p:nvSpPr>
        <p:spPr bwMode="auto">
          <a:xfrm rot="-122412">
            <a:off x="5668963" y="5089525"/>
            <a:ext cx="88900"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7" name="Rectangle 17"/>
          <p:cNvSpPr>
            <a:spLocks noChangeArrowheads="1"/>
          </p:cNvSpPr>
          <p:nvPr/>
        </p:nvSpPr>
        <p:spPr bwMode="auto">
          <a:xfrm rot="-1898367">
            <a:off x="5684838" y="5032375"/>
            <a:ext cx="52387"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8" name="Text Box 18"/>
          <p:cNvSpPr txBox="1">
            <a:spLocks noChangeArrowheads="1"/>
          </p:cNvSpPr>
          <p:nvPr/>
        </p:nvSpPr>
        <p:spPr bwMode="auto">
          <a:xfrm>
            <a:off x="4606925" y="1704975"/>
            <a:ext cx="484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pitchFamily="34" charset="0"/>
              </a:rPr>
              <a:t>λ</a:t>
            </a:r>
            <a:r>
              <a:rPr lang="en-US" altLang="en-US" b="1" baseline="-25000">
                <a:solidFill>
                  <a:srgbClr val="000000"/>
                </a:solidFill>
                <a:latin typeface="Arial" pitchFamily="34" charset="0"/>
              </a:rPr>
              <a:t>1</a:t>
            </a:r>
            <a:r>
              <a:rPr lang="en-US" altLang="en-US" b="1">
                <a:solidFill>
                  <a:srgbClr val="000000"/>
                </a:solidFill>
                <a:latin typeface="Arial" pitchFamily="34" charset="0"/>
              </a:rPr>
              <a:t>*</a:t>
            </a:r>
          </a:p>
        </p:txBody>
      </p:sp>
      <p:sp>
        <p:nvSpPr>
          <p:cNvPr id="742419" name="Text Box 19"/>
          <p:cNvSpPr txBox="1">
            <a:spLocks noChangeArrowheads="1"/>
          </p:cNvSpPr>
          <p:nvPr/>
        </p:nvSpPr>
        <p:spPr bwMode="auto">
          <a:xfrm>
            <a:off x="3990975" y="2062163"/>
            <a:ext cx="484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pitchFamily="34" charset="0"/>
              </a:rPr>
              <a:t>λ</a:t>
            </a:r>
            <a:r>
              <a:rPr lang="en-US" altLang="en-US" b="1" baseline="-25000">
                <a:solidFill>
                  <a:srgbClr val="000000"/>
                </a:solidFill>
                <a:latin typeface="Arial" pitchFamily="34" charset="0"/>
              </a:rPr>
              <a:t>2</a:t>
            </a:r>
            <a:r>
              <a:rPr lang="en-US" altLang="en-US" b="1">
                <a:solidFill>
                  <a:srgbClr val="000000"/>
                </a:solidFill>
                <a:latin typeface="Arial" pitchFamily="34" charset="0"/>
              </a:rPr>
              <a:t>*</a:t>
            </a:r>
          </a:p>
        </p:txBody>
      </p:sp>
      <p:sp>
        <p:nvSpPr>
          <p:cNvPr id="742420" name="Text Box 20"/>
          <p:cNvSpPr txBox="1">
            <a:spLocks noChangeArrowheads="1"/>
          </p:cNvSpPr>
          <p:nvPr/>
        </p:nvSpPr>
        <p:spPr bwMode="auto">
          <a:xfrm>
            <a:off x="6021388" y="50292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latin typeface="Arial" pitchFamily="34" charset="0"/>
              </a:rPr>
              <a:t>F(0,0,0)</a:t>
            </a:r>
          </a:p>
        </p:txBody>
      </p:sp>
      <p:grpSp>
        <p:nvGrpSpPr>
          <p:cNvPr id="742421" name="Group 21"/>
          <p:cNvGrpSpPr>
            <a:grpSpLocks/>
          </p:cNvGrpSpPr>
          <p:nvPr/>
        </p:nvGrpSpPr>
        <p:grpSpPr bwMode="auto">
          <a:xfrm>
            <a:off x="3667125" y="1279525"/>
            <a:ext cx="1382713" cy="406400"/>
            <a:chOff x="3082" y="1621"/>
            <a:chExt cx="871" cy="256"/>
          </a:xfrm>
        </p:grpSpPr>
        <p:sp>
          <p:nvSpPr>
            <p:cNvPr id="742422" name="Oval 22"/>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23" name="Text Box 23"/>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latin typeface="Arial" pitchFamily="34" charset="0"/>
                </a:rPr>
                <a:t>F(h,k,l)</a:t>
              </a:r>
            </a:p>
          </p:txBody>
        </p:sp>
      </p:grpSp>
    </p:spTree>
    <p:extLst>
      <p:ext uri="{BB962C8B-B14F-4D97-AF65-F5344CB8AC3E}">
        <p14:creationId xmlns:p14="http://schemas.microsoft.com/office/powerpoint/2010/main" val="1326814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2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24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24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24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0" presetClass="path" presetSubtype="0" accel="50000" decel="50000" fill="hold" nodeType="clickEffect">
                                  <p:stCondLst>
                                    <p:cond delay="0"/>
                                  </p:stCondLst>
                                  <p:childTnLst>
                                    <p:animMotion origin="layout" path="M -0.00225 -0.00485 C -0.01441 0.00532 -0.0309 0.0192 -0.03073 0.0192 C -0.0309 0.01966 0.0257 -0.02706 0.02639 -0.02659 C 0.02657 -0.02613 -0.02291 0.0148 -0.02257 0.01527 C -0.02239 0.01596 0.01337 -0.01457 0.01372 -0.01341 C 0.01389 -0.01318 -0.01024 0.00694 -0.01007 0.0074 C -0.00989 0.00787 0.00834 -0.00763 0.00851 -0.00763 C 0.00851 -0.00717 0.00382 -0.00324 -2.5E-6 -2.26642E-6 " pathEditMode="relative" rAng="3475393" ptsTypes="ffffffff">
                                      <p:cBhvr>
                                        <p:cTn id="18" dur="5000" fill="hold"/>
                                        <p:tgtEl>
                                          <p:spTgt spid="742402"/>
                                        </p:tgtEl>
                                        <p:attrNameLst>
                                          <p:attrName>ppt_x</p:attrName>
                                          <p:attrName>ppt_y</p:attrName>
                                        </p:attrNameLst>
                                      </p:cBhvr>
                                      <p:rCtr x="6900" y="2780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24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2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24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242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4242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7424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5" grpId="0" animBg="1"/>
      <p:bldP spid="742413" grpId="0" animBg="1"/>
      <p:bldP spid="742416" grpId="0" animBg="1"/>
      <p:bldP spid="742417" grpId="0" animBg="1"/>
      <p:bldP spid="742418" grpId="0"/>
      <p:bldP spid="742419" grpId="0"/>
      <p:bldP spid="7424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2243"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203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3037234567"/>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r>
              <a:rPr lang="en-US" altLang="en-US"/>
              <a:t>Why harvest at all?</a:t>
            </a:r>
          </a:p>
        </p:txBody>
      </p:sp>
      <p:sp>
        <p:nvSpPr>
          <p:cNvPr id="583683"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extLst>
      <p:ext uri="{BB962C8B-B14F-4D97-AF65-F5344CB8AC3E}">
        <p14:creationId xmlns:p14="http://schemas.microsoft.com/office/powerpoint/2010/main" val="351211240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r>
              <a:rPr lang="en-US" altLang="en-US"/>
              <a:t>Why harvest at all?</a:t>
            </a:r>
          </a:p>
        </p:txBody>
      </p:sp>
      <p:sp>
        <p:nvSpPr>
          <p:cNvPr id="584707"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solidFill>
                  <a:srgbClr val="FF0000"/>
                </a:solidFill>
              </a:rPr>
              <a:t>Shipping</a:t>
            </a:r>
          </a:p>
          <a:p>
            <a:pPr lvl="2">
              <a:buFontTx/>
              <a:buNone/>
            </a:pPr>
            <a:r>
              <a:rPr lang="en-US" altLang="en-US">
                <a:solidFill>
                  <a:srgbClr val="FF0000"/>
                </a:solidFill>
              </a:rPr>
              <a:t>cryo samples are glass beads</a:t>
            </a:r>
          </a:p>
          <a:p>
            <a:pPr lvl="1">
              <a:buFontTx/>
              <a:buNone/>
            </a:pPr>
            <a:endParaRPr lang="en-US" altLang="en-US"/>
          </a:p>
        </p:txBody>
      </p:sp>
    </p:spTree>
    <p:extLst>
      <p:ext uri="{BB962C8B-B14F-4D97-AF65-F5344CB8AC3E}">
        <p14:creationId xmlns:p14="http://schemas.microsoft.com/office/powerpoint/2010/main" val="424197816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solidFill>
                  <a:schemeClr val="tx1"/>
                </a:solidFill>
              </a:rPr>
              <a:t>MiTeGen RT cell</a:t>
            </a:r>
          </a:p>
        </p:txBody>
      </p:sp>
      <p:sp>
        <p:nvSpPr>
          <p:cNvPr id="54275" name="Text Box 3"/>
          <p:cNvSpPr txBox="1">
            <a:spLocks noChangeArrowheads="1"/>
          </p:cNvSpPr>
          <p:nvPr/>
        </p:nvSpPr>
        <p:spPr bwMode="auto">
          <a:xfrm>
            <a:off x="862013" y="6229350"/>
            <a:ext cx="7419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Courier New" pitchFamily="49" charset="0"/>
              </a:rPr>
              <a:t>http://www.mitegen.com/products/micrort/micrort.shtml</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652588"/>
            <a:ext cx="5484812"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MiTeGen_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38" y="1643063"/>
            <a:ext cx="2428875"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480950"/>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0638"/>
            <a:ext cx="8229600" cy="1143000"/>
          </a:xfrm>
        </p:spPr>
        <p:txBody>
          <a:bodyPr/>
          <a:lstStyle/>
          <a:p>
            <a:r>
              <a:rPr lang="en-US" altLang="en-US">
                <a:solidFill>
                  <a:schemeClr val="tx1"/>
                </a:solidFill>
              </a:rPr>
              <a:t>Free-mounting system</a:t>
            </a:r>
          </a:p>
        </p:txBody>
      </p:sp>
      <p:sp>
        <p:nvSpPr>
          <p:cNvPr id="55299" name="Text Box 3"/>
          <p:cNvSpPr txBox="1">
            <a:spLocks noChangeArrowheads="1"/>
          </p:cNvSpPr>
          <p:nvPr/>
        </p:nvSpPr>
        <p:spPr bwMode="auto">
          <a:xfrm>
            <a:off x="2963863" y="6203950"/>
            <a:ext cx="3324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Courier New" pitchFamily="49" charset="0"/>
              </a:rPr>
              <a:t>http://www.proteros.de/</a:t>
            </a:r>
          </a:p>
        </p:txBody>
      </p:sp>
      <p:pic>
        <p:nvPicPr>
          <p:cNvPr id="55300" name="Picture 4" descr="DSCN0117"/>
          <p:cNvPicPr>
            <a:picLocks noChangeAspect="1" noChangeArrowheads="1"/>
          </p:cNvPicPr>
          <p:nvPr/>
        </p:nvPicPr>
        <p:blipFill>
          <a:blip r:embed="rId2" cstate="print">
            <a:extLst>
              <a:ext uri="{28A0092B-C50C-407E-A947-70E740481C1C}">
                <a14:useLocalDpi xmlns:a14="http://schemas.microsoft.com/office/drawing/2010/main" val="0"/>
              </a:ext>
            </a:extLst>
          </a:blip>
          <a:srcRect l="15665" t="21867" r="17906" b="12703"/>
          <a:stretch>
            <a:fillRect/>
          </a:stretch>
        </p:blipFill>
        <p:spPr bwMode="auto">
          <a:xfrm>
            <a:off x="5238750" y="1038225"/>
            <a:ext cx="3716338" cy="4873625"/>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picodropper_2_920"/>
          <p:cNvPicPr>
            <a:picLocks noChangeAspect="1" noChangeArrowheads="1"/>
          </p:cNvPicPr>
          <p:nvPr/>
        </p:nvPicPr>
        <p:blipFill>
          <a:blip r:embed="rId3">
            <a:extLst>
              <a:ext uri="{28A0092B-C50C-407E-A947-70E740481C1C}">
                <a14:useLocalDpi xmlns:a14="http://schemas.microsoft.com/office/drawing/2010/main" val="0"/>
              </a:ext>
            </a:extLst>
          </a:blip>
          <a:srcRect l="64372" t="20572" b="21143"/>
          <a:stretch>
            <a:fillRect/>
          </a:stretch>
        </p:blipFill>
        <p:spPr bwMode="auto">
          <a:xfrm>
            <a:off x="366713" y="4470400"/>
            <a:ext cx="4510087" cy="1404938"/>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descr="f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8" y="1136650"/>
            <a:ext cx="3838575"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62634"/>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body" idx="1"/>
          </p:nvPr>
        </p:nvSpPr>
        <p:spPr>
          <a:xfrm>
            <a:off x="523875" y="1370013"/>
            <a:ext cx="8162925" cy="5153025"/>
          </a:xfrm>
        </p:spPr>
        <p:txBody>
          <a:bodyPr/>
          <a:lstStyle/>
          <a:p>
            <a:pPr algn="ctr">
              <a:lnSpc>
                <a:spcPct val="130000"/>
              </a:lnSpc>
              <a:buFontTx/>
              <a:buNone/>
            </a:pPr>
            <a:r>
              <a:rPr lang="en-US" altLang="en-US" sz="2800" b="1" dirty="0">
                <a:solidFill>
                  <a:srgbClr val="008000"/>
                </a:solidFill>
              </a:rPr>
              <a:t>assay, control and open mind</a:t>
            </a:r>
          </a:p>
          <a:p>
            <a:pPr algn="ctr">
              <a:lnSpc>
                <a:spcPct val="130000"/>
              </a:lnSpc>
              <a:buFontTx/>
              <a:buNone/>
            </a:pPr>
            <a:r>
              <a:rPr lang="en-US" altLang="en-US" sz="2800" b="1" dirty="0">
                <a:solidFill>
                  <a:srgbClr val="008000"/>
                </a:solidFill>
              </a:rPr>
              <a:t>purity, purity, purity</a:t>
            </a:r>
          </a:p>
          <a:p>
            <a:pPr algn="ctr">
              <a:lnSpc>
                <a:spcPct val="130000"/>
              </a:lnSpc>
              <a:buFontTx/>
              <a:buNone/>
            </a:pPr>
            <a:r>
              <a:rPr lang="en-US" altLang="en-US" sz="2800" b="1" dirty="0">
                <a:solidFill>
                  <a:srgbClr val="008000"/>
                </a:solidFill>
              </a:rPr>
              <a:t>oil is your friend</a:t>
            </a:r>
          </a:p>
          <a:p>
            <a:pPr algn="ctr">
              <a:lnSpc>
                <a:spcPct val="130000"/>
              </a:lnSpc>
              <a:buFontTx/>
              <a:buNone/>
            </a:pPr>
            <a:r>
              <a:rPr lang="en-US" altLang="en-US" sz="2800" b="1" dirty="0" err="1">
                <a:solidFill>
                  <a:srgbClr val="008000"/>
                </a:solidFill>
              </a:rPr>
              <a:t>Warkentin</a:t>
            </a:r>
            <a:r>
              <a:rPr lang="en-US" altLang="en-US" sz="2800" b="1" dirty="0">
                <a:solidFill>
                  <a:srgbClr val="008000"/>
                </a:solidFill>
              </a:rPr>
              <a:t> method</a:t>
            </a:r>
          </a:p>
          <a:p>
            <a:pPr algn="ctr">
              <a:lnSpc>
                <a:spcPct val="130000"/>
              </a:lnSpc>
              <a:buFontTx/>
              <a:buNone/>
            </a:pPr>
            <a:r>
              <a:rPr lang="en-US" altLang="en-US" sz="2800" b="1" dirty="0">
                <a:solidFill>
                  <a:srgbClr val="008000"/>
                </a:solidFill>
              </a:rPr>
              <a:t>try room temp!</a:t>
            </a:r>
          </a:p>
          <a:p>
            <a:pPr algn="ctr">
              <a:lnSpc>
                <a:spcPct val="130000"/>
              </a:lnSpc>
              <a:buFontTx/>
              <a:buNone/>
            </a:pPr>
            <a:endParaRPr lang="en-US" altLang="en-US" sz="2000" b="1" dirty="0">
              <a:solidFill>
                <a:srgbClr val="008000"/>
              </a:solidFill>
            </a:endParaRPr>
          </a:p>
          <a:p>
            <a:pPr algn="ctr">
              <a:lnSpc>
                <a:spcPct val="130000"/>
              </a:lnSpc>
              <a:buFontTx/>
              <a:buNone/>
            </a:pPr>
            <a:r>
              <a:rPr lang="en-US" altLang="en-US" sz="2000" b="1" dirty="0">
                <a:solidFill>
                  <a:srgbClr val="008000"/>
                </a:solidFill>
              </a:rPr>
              <a:t>http://bl831.als.lbl.gov/~jamesh/powerpoint/</a:t>
            </a:r>
          </a:p>
          <a:p>
            <a:pPr algn="ctr">
              <a:lnSpc>
                <a:spcPct val="130000"/>
              </a:lnSpc>
              <a:buFontTx/>
              <a:buNone/>
            </a:pPr>
            <a:r>
              <a:rPr lang="en-US" altLang="en-US" sz="2000" b="1" dirty="0" smtClean="0">
                <a:solidFill>
                  <a:srgbClr val="008000"/>
                </a:solidFill>
              </a:rPr>
              <a:t>CSHL_tipsNtricks_2015.pptx</a:t>
            </a:r>
            <a:endParaRPr lang="en-US" altLang="en-US" sz="2000" b="1" dirty="0">
              <a:solidFill>
                <a:srgbClr val="008000"/>
              </a:solidFill>
            </a:endParaRPr>
          </a:p>
        </p:txBody>
      </p:sp>
      <p:sp>
        <p:nvSpPr>
          <p:cNvPr id="431107" name="Rectangle 3"/>
          <p:cNvSpPr>
            <a:spLocks noGrp="1" noChangeArrowheads="1"/>
          </p:cNvSpPr>
          <p:nvPr>
            <p:ph type="title"/>
          </p:nvPr>
        </p:nvSpPr>
        <p:spPr>
          <a:xfrm>
            <a:off x="685800" y="71438"/>
            <a:ext cx="7772400" cy="1143000"/>
          </a:xfrm>
          <a:noFill/>
        </p:spPr>
        <p:txBody>
          <a:bodyPr/>
          <a:lstStyle/>
          <a:p>
            <a:r>
              <a:rPr lang="en-US" altLang="en-US" b="1"/>
              <a:t>Summary</a:t>
            </a:r>
          </a:p>
        </p:txBody>
      </p:sp>
    </p:spTree>
    <p:extLst>
      <p:ext uri="{BB962C8B-B14F-4D97-AF65-F5344CB8AC3E}">
        <p14:creationId xmlns:p14="http://schemas.microsoft.com/office/powerpoint/2010/main" val="11305045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11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11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110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110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110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3110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11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rot="663208">
            <a:off x="2917825" y="2570163"/>
            <a:ext cx="474663" cy="112712"/>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87" name="Rectangle 3"/>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8388" name="Picture 4"/>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736600" y="3906838"/>
            <a:ext cx="32305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89" name="Freeform 5"/>
          <p:cNvSpPr>
            <a:spLocks/>
          </p:cNvSpPr>
          <p:nvPr/>
        </p:nvSpPr>
        <p:spPr bwMode="auto">
          <a:xfrm rot="809019">
            <a:off x="2143125" y="2327275"/>
            <a:ext cx="1428750" cy="147638"/>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0" name="Line 6"/>
          <p:cNvSpPr>
            <a:spLocks noChangeShapeType="1"/>
          </p:cNvSpPr>
          <p:nvPr/>
        </p:nvSpPr>
        <p:spPr bwMode="auto">
          <a:xfrm>
            <a:off x="704850" y="2270125"/>
            <a:ext cx="1676400" cy="30163"/>
          </a:xfrm>
          <a:prstGeom prst="line">
            <a:avLst/>
          </a:prstGeom>
          <a:noFill/>
          <a:ln w="1270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1" name="AutoShape 7"/>
          <p:cNvSpPr>
            <a:spLocks noChangeArrowheads="1"/>
          </p:cNvSpPr>
          <p:nvPr/>
        </p:nvSpPr>
        <p:spPr bwMode="auto">
          <a:xfrm>
            <a:off x="1987550" y="2943225"/>
            <a:ext cx="522288" cy="63976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528392" name="Group 8"/>
          <p:cNvGrpSpPr>
            <a:grpSpLocks/>
          </p:cNvGrpSpPr>
          <p:nvPr/>
        </p:nvGrpSpPr>
        <p:grpSpPr bwMode="auto">
          <a:xfrm>
            <a:off x="5208588" y="2941638"/>
            <a:ext cx="3201987" cy="3300412"/>
            <a:chOff x="3281" y="1853"/>
            <a:chExt cx="2017" cy="2079"/>
          </a:xfrm>
        </p:grpSpPr>
        <p:pic>
          <p:nvPicPr>
            <p:cNvPr id="528393" name="Picture 9"/>
            <p:cNvPicPr>
              <a:picLocks noChangeAspect="1" noChangeArrowheads="1"/>
            </p:cNvPicPr>
            <p:nvPr/>
          </p:nvPicPr>
          <p:blipFill>
            <a:blip r:embed="rId3">
              <a:extLst>
                <a:ext uri="{28A0092B-C50C-407E-A947-70E740481C1C}">
                  <a14:useLocalDpi xmlns:a14="http://schemas.microsoft.com/office/drawing/2010/main" val="0"/>
                </a:ext>
              </a:extLst>
            </a:blip>
            <a:srcRect l="32866" t="41162" r="11841" b="19829"/>
            <a:stretch>
              <a:fillRect/>
            </a:stretch>
          </p:blipFill>
          <p:spPr bwMode="auto">
            <a:xfrm>
              <a:off x="3281" y="2448"/>
              <a:ext cx="2017" cy="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94" name="AutoShape 10"/>
            <p:cNvSpPr>
              <a:spLocks noChangeArrowheads="1"/>
            </p:cNvSpPr>
            <p:nvPr/>
          </p:nvSpPr>
          <p:spPr bwMode="auto">
            <a:xfrm>
              <a:off x="4126" y="1853"/>
              <a:ext cx="329" cy="40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28395" name="Line 11"/>
          <p:cNvSpPr>
            <a:spLocks noChangeShapeType="1"/>
          </p:cNvSpPr>
          <p:nvPr/>
        </p:nvSpPr>
        <p:spPr bwMode="auto">
          <a:xfrm flipV="1">
            <a:off x="3149600" y="2132013"/>
            <a:ext cx="246063" cy="739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6" name="Text Box 12"/>
          <p:cNvSpPr txBox="1">
            <a:spLocks noChangeArrowheads="1"/>
          </p:cNvSpPr>
          <p:nvPr/>
        </p:nvSpPr>
        <p:spPr bwMode="auto">
          <a:xfrm>
            <a:off x="3375025" y="20653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nvGrpSpPr>
          <p:cNvPr id="528397" name="Group 13"/>
          <p:cNvGrpSpPr>
            <a:grpSpLocks/>
          </p:cNvGrpSpPr>
          <p:nvPr/>
        </p:nvGrpSpPr>
        <p:grpSpPr bwMode="auto">
          <a:xfrm>
            <a:off x="5348288" y="1766888"/>
            <a:ext cx="2708275" cy="1428750"/>
            <a:chOff x="3369" y="1113"/>
            <a:chExt cx="1706" cy="900"/>
          </a:xfrm>
        </p:grpSpPr>
        <p:sp>
          <p:nvSpPr>
            <p:cNvPr id="528398" name="Rectangle 14"/>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99" name="Freeform 15"/>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0" name="Freeform 16"/>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1" name="Line 17"/>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2" name="Text Box 18"/>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Tree>
    <p:extLst>
      <p:ext uri="{BB962C8B-B14F-4D97-AF65-F5344CB8AC3E}">
        <p14:creationId xmlns:p14="http://schemas.microsoft.com/office/powerpoint/2010/main" val="15303802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8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8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9410" name="Group 2"/>
          <p:cNvGrpSpPr>
            <a:grpSpLocks/>
          </p:cNvGrpSpPr>
          <p:nvPr/>
        </p:nvGrpSpPr>
        <p:grpSpPr bwMode="auto">
          <a:xfrm>
            <a:off x="5348288" y="1766888"/>
            <a:ext cx="2708275" cy="1428750"/>
            <a:chOff x="3369" y="1113"/>
            <a:chExt cx="1706" cy="900"/>
          </a:xfrm>
        </p:grpSpPr>
        <p:sp>
          <p:nvSpPr>
            <p:cNvPr id="52941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9412" name="Freeform 4"/>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3" name="Freeform 5"/>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
        <p:nvSpPr>
          <p:cNvPr id="529416" name="Rectangle 8"/>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9417" name="Picture 9"/>
          <p:cNvPicPr>
            <a:picLocks noChangeAspect="1" noChangeArrowheads="1"/>
          </p:cNvPicPr>
          <p:nvPr/>
        </p:nvPicPr>
        <p:blipFill>
          <a:blip r:embed="rId2">
            <a:extLst>
              <a:ext uri="{28A0092B-C50C-407E-A947-70E740481C1C}">
                <a14:useLocalDpi xmlns:a14="http://schemas.microsoft.com/office/drawing/2010/main" val="0"/>
              </a:ext>
            </a:extLst>
          </a:blip>
          <a:srcRect l="32866" t="41162" r="11841" b="19829"/>
          <a:stretch>
            <a:fillRect/>
          </a:stretch>
        </p:blipFill>
        <p:spPr bwMode="auto">
          <a:xfrm>
            <a:off x="5208588" y="3886200"/>
            <a:ext cx="3201987"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8" name="AutoShape 10"/>
          <p:cNvSpPr>
            <a:spLocks noChangeArrowheads="1"/>
          </p:cNvSpPr>
          <p:nvPr/>
        </p:nvSpPr>
        <p:spPr bwMode="auto">
          <a:xfrm>
            <a:off x="6550025" y="2941638"/>
            <a:ext cx="522288" cy="639762"/>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529419" name="Picture 11"/>
          <p:cNvPicPr>
            <a:picLocks noChangeAspect="1" noChangeArrowheads="1"/>
          </p:cNvPicPr>
          <p:nvPr/>
        </p:nvPicPr>
        <p:blipFill>
          <a:blip r:embed="rId3">
            <a:extLst>
              <a:ext uri="{28A0092B-C50C-407E-A947-70E740481C1C}">
                <a14:useLocalDpi xmlns:a14="http://schemas.microsoft.com/office/drawing/2010/main" val="0"/>
              </a:ext>
            </a:extLst>
          </a:blip>
          <a:srcRect l="22188" t="14139" r="28770" b="12694"/>
          <a:stretch>
            <a:fillRect/>
          </a:stretch>
        </p:blipFill>
        <p:spPr bwMode="auto">
          <a:xfrm>
            <a:off x="588963" y="2068513"/>
            <a:ext cx="3736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023826"/>
      </p:ext>
    </p:extLst>
  </p:cSld>
  <p:clrMapOvr>
    <a:masterClrMapping/>
  </p:clrMapOvr>
  <p:transition spd="slow"/>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730278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Major Phasing techniques</a:t>
            </a:r>
          </a:p>
        </p:txBody>
      </p:sp>
      <p:sp>
        <p:nvSpPr>
          <p:cNvPr id="12291"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endParaRPr lang="en-US" altLang="en-US" smtClean="0"/>
          </a:p>
          <a:p>
            <a:pPr eaLnBrk="1" hangingPunct="1"/>
            <a:r>
              <a:rPr lang="en-US" altLang="en-US" smtClean="0"/>
              <a:t>Multiple Isomorphous Replacement</a:t>
            </a:r>
          </a:p>
          <a:p>
            <a:pPr lvl="1" eaLnBrk="1" hangingPunct="1"/>
            <a:endParaRPr lang="en-US" altLang="en-US" smtClean="0"/>
          </a:p>
          <a:p>
            <a:pPr eaLnBrk="1" hangingPunct="1"/>
            <a:r>
              <a:rPr lang="en-US" altLang="en-US" smtClean="0"/>
              <a:t>Multiwavelength Anomalous Diffraction</a:t>
            </a:r>
          </a:p>
          <a:p>
            <a:pPr lvl="1" eaLnBrk="1" hangingPunct="1"/>
            <a:endParaRPr lang="en-US" altLang="en-US" smtClean="0"/>
          </a:p>
          <a:p>
            <a:pPr eaLnBrk="1" hangingPunct="1"/>
            <a:r>
              <a:rPr lang="en-US" altLang="en-US" smtClean="0"/>
              <a:t>Single-wavelength Anomalous Diffraction</a:t>
            </a:r>
          </a:p>
          <a:p>
            <a:pPr lvl="1" eaLnBrk="1" hangingPunct="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2291">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2" name="Picture 12" descr="frame_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6"/>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inverse Fourier Transform</a:t>
            </a:r>
          </a:p>
        </p:txBody>
      </p:sp>
      <p:sp>
        <p:nvSpPr>
          <p:cNvPr id="94213" name="AutoShape 8"/>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4214" name="Text Box 9"/>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no phase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531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305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3357616751"/>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pat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5" descr="pat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6" descr="diffpa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inverse Fourier Transform</a:t>
            </a:r>
          </a:p>
        </p:txBody>
      </p:sp>
      <p:pic>
        <p:nvPicPr>
          <p:cNvPr id="169996" name="Picture 12" descr="frame_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AutoShape 8"/>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5240" name="Text Box 10"/>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no phase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99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99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99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9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tLang="en-US" smtClean="0"/>
              <a:t>Major Phasing techniques</a:t>
            </a:r>
          </a:p>
        </p:txBody>
      </p:sp>
      <p:sp>
        <p:nvSpPr>
          <p:cNvPr id="165891"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endParaRPr lang="en-US" altLang="en-US" smtClean="0"/>
          </a:p>
          <a:p>
            <a:pPr eaLnBrk="1" hangingPunct="1"/>
            <a:r>
              <a:rPr lang="en-US" altLang="en-US" smtClean="0"/>
              <a:t>Multiple Isomorphous Replacement</a:t>
            </a:r>
          </a:p>
          <a:p>
            <a:pPr lvl="1" eaLnBrk="1" hangingPunct="1"/>
            <a:endParaRPr lang="en-US" altLang="en-US" smtClean="0"/>
          </a:p>
          <a:p>
            <a:pPr eaLnBrk="1" hangingPunct="1"/>
            <a:r>
              <a:rPr lang="en-US" altLang="en-US" smtClean="0"/>
              <a:t>Multiwavelength Anomalous Diffraction</a:t>
            </a:r>
          </a:p>
          <a:p>
            <a:pPr lvl="1" eaLnBrk="1" hangingPunct="1"/>
            <a:endParaRPr lang="en-US" altLang="en-US" smtClean="0"/>
          </a:p>
          <a:p>
            <a:pPr eaLnBrk="1" hangingPunct="1"/>
            <a:r>
              <a:rPr lang="en-US" altLang="en-US" smtClean="0"/>
              <a:t>Single-wavelength Anomalous Diffraction</a:t>
            </a:r>
          </a:p>
          <a:p>
            <a:pPr lvl="1" eaLnBrk="1" hangingPunct="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65891">
                                            <p:txEl>
                                              <p:pRg st="4" end="4"/>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2000" fill="hold"/>
                                        <p:tgtEl>
                                          <p:spTgt spid="165891">
                                            <p:txEl>
                                              <p:pRg st="6" end="6"/>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109571" name="Text Box 3"/>
          <p:cNvSpPr txBox="1">
            <a:spLocks noChangeArrowheads="1"/>
          </p:cNvSpPr>
          <p:nvPr/>
        </p:nvSpPr>
        <p:spPr bwMode="auto">
          <a:xfrm>
            <a:off x="2743200" y="2895600"/>
            <a:ext cx="3708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t>R = % error</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134938"/>
            <a:ext cx="8229600" cy="1143000"/>
          </a:xfrm>
          <a:noFill/>
        </p:spPr>
        <p:txBody>
          <a:bodyPr/>
          <a:lstStyle/>
          <a:p>
            <a:pPr eaLnBrk="1" hangingPunct="1"/>
            <a:r>
              <a:rPr lang="en-US" altLang="en-US" smtClean="0"/>
              <a:t>“R” factors</a:t>
            </a:r>
          </a:p>
        </p:txBody>
      </p:sp>
      <p:graphicFrame>
        <p:nvGraphicFramePr>
          <p:cNvPr id="110595" name="Object 3"/>
          <p:cNvGraphicFramePr>
            <a:graphicFrameLocks noChangeAspect="1"/>
          </p:cNvGraphicFramePr>
          <p:nvPr>
            <p:ph idx="1"/>
          </p:nvPr>
        </p:nvGraphicFramePr>
        <p:xfrm>
          <a:off x="2192338" y="1295400"/>
          <a:ext cx="4570412" cy="1887538"/>
        </p:xfrm>
        <a:graphic>
          <a:graphicData uri="http://schemas.openxmlformats.org/presentationml/2006/ole">
            <mc:AlternateContent xmlns:mc="http://schemas.openxmlformats.org/markup-compatibility/2006">
              <mc:Choice xmlns:v="urn:schemas-microsoft-com:vml" Requires="v">
                <p:oleObj spid="_x0000_s110599" name="Equation" r:id="rId3" imgW="1167893" imgH="482391" progId="Equation.3">
                  <p:embed/>
                </p:oleObj>
              </mc:Choice>
              <mc:Fallback>
                <p:oleObj name="Equation" r:id="rId3" imgW="1167893" imgH="482391"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338" y="1295400"/>
                        <a:ext cx="4570412" cy="188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212" name="Text Box 4"/>
          <p:cNvSpPr txBox="1">
            <a:spLocks noChangeArrowheads="1"/>
          </p:cNvSpPr>
          <p:nvPr/>
        </p:nvSpPr>
        <p:spPr bwMode="auto">
          <a:xfrm>
            <a:off x="450850" y="3498850"/>
            <a:ext cx="8453438"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completely random:			0.59</a:t>
            </a:r>
          </a:p>
          <a:p>
            <a:pPr eaLnBrk="1" hangingPunct="1">
              <a:spcBef>
                <a:spcPct val="50000"/>
              </a:spcBef>
            </a:pPr>
            <a:r>
              <a:rPr lang="en-US" altLang="en-US" sz="2800" b="1"/>
              <a:t>starting MR solution:			0.4-0.55</a:t>
            </a:r>
          </a:p>
          <a:p>
            <a:pPr eaLnBrk="1" hangingPunct="1">
              <a:spcBef>
                <a:spcPct val="50000"/>
              </a:spcBef>
            </a:pPr>
            <a:r>
              <a:rPr lang="en-US" altLang="en-US" sz="2800" b="1"/>
              <a:t>something still wrong?:		&gt; 0.3</a:t>
            </a:r>
          </a:p>
          <a:p>
            <a:pPr eaLnBrk="1" hangingPunct="1">
              <a:spcBef>
                <a:spcPct val="50000"/>
              </a:spcBef>
            </a:pPr>
            <a:r>
              <a:rPr lang="en-US" altLang="en-US" sz="2800" b="1"/>
              <a:t>correct chain trace:			&lt; 0.2</a:t>
            </a:r>
          </a:p>
          <a:p>
            <a:pPr eaLnBrk="1" hangingPunct="1">
              <a:spcBef>
                <a:spcPct val="50000"/>
              </a:spcBef>
            </a:pPr>
            <a:r>
              <a:rPr lang="en-US" altLang="en-US" sz="2800" b="1"/>
              <a:t>small molecule:				~ 0.05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22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22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221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22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224259" name="Text Box 3"/>
          <p:cNvSpPr txBox="1">
            <a:spLocks noChangeArrowheads="1"/>
          </p:cNvSpPr>
          <p:nvPr/>
        </p:nvSpPr>
        <p:spPr bwMode="auto">
          <a:xfrm>
            <a:off x="450850" y="1458913"/>
            <a:ext cx="8453438"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R</a:t>
            </a:r>
            <a:r>
              <a:rPr lang="en-US" altLang="en-US" sz="2800" b="1" baseline="-25000"/>
              <a:t>cryst</a:t>
            </a:r>
            <a:r>
              <a:rPr lang="en-US" altLang="en-US" sz="2800" b="1"/>
              <a:t> (or just “R”)</a:t>
            </a:r>
          </a:p>
          <a:p>
            <a:pPr eaLnBrk="1" hangingPunct="1">
              <a:spcBef>
                <a:spcPct val="50000"/>
              </a:spcBef>
            </a:pPr>
            <a:r>
              <a:rPr lang="en-US" altLang="en-US" sz="2800" b="1"/>
              <a:t>	observed vs calculated data (Fs)</a:t>
            </a:r>
          </a:p>
          <a:p>
            <a:pPr eaLnBrk="1" hangingPunct="1"/>
            <a:r>
              <a:rPr lang="en-US" altLang="en-US" sz="2800" b="1"/>
              <a:t>R</a:t>
            </a:r>
            <a:r>
              <a:rPr lang="en-US" altLang="en-US" sz="2800" b="1" baseline="-25000"/>
              <a:t>free</a:t>
            </a:r>
            <a:r>
              <a:rPr lang="en-US" altLang="en-US" sz="2800" b="1"/>
              <a:t>		</a:t>
            </a:r>
          </a:p>
          <a:p>
            <a:pPr eaLnBrk="1" hangingPunct="1"/>
            <a:r>
              <a:rPr lang="en-US" altLang="en-US" sz="2800" b="1"/>
              <a:t>	cross-check with “random” subset of data</a:t>
            </a:r>
          </a:p>
          <a:p>
            <a:pPr eaLnBrk="1" hangingPunct="1"/>
            <a:r>
              <a:rPr lang="en-US" altLang="en-US" sz="2800" b="1"/>
              <a:t>	should be &lt; 0.3 and &lt; R</a:t>
            </a:r>
            <a:r>
              <a:rPr lang="en-US" altLang="en-US" sz="2800" b="1" baseline="-25000"/>
              <a:t>cryst</a:t>
            </a:r>
            <a:r>
              <a:rPr lang="en-US" altLang="en-US" sz="2800" b="1"/>
              <a:t> + 0.1</a:t>
            </a:r>
            <a:endParaRPr lang="en-US" altLang="en-US" sz="6600" b="1" baseline="-50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2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425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4259">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4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2"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2648" name="Chart" r:id="rId3" imgW="7448550" imgH="5219700" progId="MSGraph.Chart.8">
                  <p:embed followColorScheme="full"/>
                </p:oleObj>
              </mc:Choice>
              <mc:Fallback>
                <p:oleObj name="Chart" r:id="rId3" imgW="7448550" imgH="52197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2643"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a:t>structure factor (F)</a:t>
            </a:r>
          </a:p>
        </p:txBody>
      </p:sp>
      <p:sp>
        <p:nvSpPr>
          <p:cNvPr id="112644"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t>spot index (h)</a:t>
            </a:r>
            <a:endParaRPr lang="el-GR" altLang="en-US" b="1" baseline="30000">
              <a:cs typeface="Arial" charset="0"/>
            </a:endParaRPr>
          </a:p>
        </p:txBody>
      </p:sp>
      <p:sp>
        <p:nvSpPr>
          <p:cNvPr id="112645"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Fitting data</a:t>
            </a:r>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3672" name="Chart" r:id="rId3" imgW="7448550" imgH="5219700" progId="MSGraph.Chart.8">
                  <p:embed followColorScheme="full"/>
                </p:oleObj>
              </mc:Choice>
              <mc:Fallback>
                <p:oleObj name="Chart" r:id="rId3" imgW="7448550" imgH="52197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3667"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a:t>structure factor (F)</a:t>
            </a:r>
          </a:p>
        </p:txBody>
      </p:sp>
      <p:sp>
        <p:nvSpPr>
          <p:cNvPr id="113668"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t>spot index (h)</a:t>
            </a:r>
            <a:endParaRPr lang="el-GR" altLang="en-US" b="1" baseline="30000">
              <a:cs typeface="Arial" charset="0"/>
            </a:endParaRPr>
          </a:p>
        </p:txBody>
      </p:sp>
      <p:sp>
        <p:nvSpPr>
          <p:cNvPr id="113669"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Fitting data</a:t>
            </a: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4696" name="Chart" r:id="rId3" imgW="7448550" imgH="5219700" progId="MSGraph.Chart.8">
                  <p:embed followColorScheme="full"/>
                </p:oleObj>
              </mc:Choice>
              <mc:Fallback>
                <p:oleObj name="Chart" r:id="rId3" imgW="7448550" imgH="52197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469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a:t>structure factor (F)</a:t>
            </a:r>
          </a:p>
        </p:txBody>
      </p:sp>
      <p:sp>
        <p:nvSpPr>
          <p:cNvPr id="114692"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t>spot index (h)</a:t>
            </a:r>
            <a:endParaRPr lang="el-GR" altLang="en-US" b="1" baseline="30000">
              <a:cs typeface="Arial" charset="0"/>
            </a:endParaRPr>
          </a:p>
        </p:txBody>
      </p:sp>
      <p:sp>
        <p:nvSpPr>
          <p:cNvPr id="11469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Fitting data</a:t>
            </a: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4"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5720" name="Chart" r:id="rId3" imgW="7448550" imgH="5219700" progId="MSGraph.Chart.8">
                  <p:embed followColorScheme="full"/>
                </p:oleObj>
              </mc:Choice>
              <mc:Fallback>
                <p:oleObj name="Chart" r:id="rId3" imgW="7448550" imgH="52197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5715"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a:t>structure factor (F)</a:t>
            </a:r>
          </a:p>
        </p:txBody>
      </p:sp>
      <p:sp>
        <p:nvSpPr>
          <p:cNvPr id="115716"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t>spot index (h)</a:t>
            </a:r>
            <a:endParaRPr lang="el-GR" altLang="en-US" b="1" baseline="30000">
              <a:cs typeface="Arial" charset="0"/>
            </a:endParaRPr>
          </a:p>
        </p:txBody>
      </p:sp>
      <p:sp>
        <p:nvSpPr>
          <p:cNvPr id="115717"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Fitting data</a:t>
            </a: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225283" name="Text Box 3"/>
          <p:cNvSpPr txBox="1">
            <a:spLocks noChangeArrowheads="1"/>
          </p:cNvSpPr>
          <p:nvPr/>
        </p:nvSpPr>
        <p:spPr bwMode="auto">
          <a:xfrm>
            <a:off x="450850" y="1458913"/>
            <a:ext cx="8453438"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R</a:t>
            </a:r>
            <a:r>
              <a:rPr lang="en-US" altLang="en-US" sz="2800" b="1" baseline="-25000"/>
              <a:t>cryst</a:t>
            </a:r>
            <a:r>
              <a:rPr lang="en-US" altLang="en-US" sz="2800" b="1"/>
              <a:t> (or just “R”)</a:t>
            </a:r>
          </a:p>
          <a:p>
            <a:pPr eaLnBrk="1" hangingPunct="1">
              <a:spcBef>
                <a:spcPct val="50000"/>
              </a:spcBef>
            </a:pPr>
            <a:r>
              <a:rPr lang="en-US" altLang="en-US" sz="2800" b="1"/>
              <a:t>	observed vs calculated data (Fs)</a:t>
            </a:r>
          </a:p>
          <a:p>
            <a:pPr eaLnBrk="1" hangingPunct="1"/>
            <a:r>
              <a:rPr lang="en-US" altLang="en-US" sz="2800" b="1"/>
              <a:t>R</a:t>
            </a:r>
            <a:r>
              <a:rPr lang="en-US" altLang="en-US" sz="2800" b="1" baseline="-25000"/>
              <a:t>free</a:t>
            </a:r>
            <a:r>
              <a:rPr lang="en-US" altLang="en-US" sz="2800" b="1"/>
              <a:t>		</a:t>
            </a:r>
          </a:p>
          <a:p>
            <a:pPr eaLnBrk="1" hangingPunct="1"/>
            <a:r>
              <a:rPr lang="en-US" altLang="en-US" sz="2800" b="1"/>
              <a:t>	cross-check with “random” subset of data</a:t>
            </a:r>
          </a:p>
          <a:p>
            <a:pPr eaLnBrk="1" hangingPunct="1"/>
            <a:r>
              <a:rPr lang="en-US" altLang="en-US" sz="2800" b="1"/>
              <a:t>	should be &lt; 0.3 and &lt; R</a:t>
            </a:r>
            <a:r>
              <a:rPr lang="en-US" altLang="en-US" sz="2800" b="1" baseline="-25000"/>
              <a:t>cryst</a:t>
            </a:r>
            <a:r>
              <a:rPr lang="en-US" altLang="en-US" sz="2800" b="1"/>
              <a:t> + 0.1</a:t>
            </a:r>
            <a:endParaRPr lang="en-US" altLang="en-US" sz="6600" b="1" baseline="-5000">
              <a:cs typeface="Arial" charset="0"/>
            </a:endParaRPr>
          </a:p>
          <a:p>
            <a:pPr eaLnBrk="1" hangingPunct="1">
              <a:spcBef>
                <a:spcPct val="50000"/>
              </a:spcBef>
            </a:pPr>
            <a:r>
              <a:rPr lang="en-US" altLang="en-US" sz="2800" b="1"/>
              <a:t>R</a:t>
            </a:r>
            <a:r>
              <a:rPr lang="en-US" altLang="en-US" sz="2800" b="1" baseline="-25000"/>
              <a:t>sym</a:t>
            </a:r>
            <a:r>
              <a:rPr lang="en-US" altLang="en-US" sz="2800" b="1"/>
              <a:t>  =  R</a:t>
            </a:r>
            <a:r>
              <a:rPr lang="en-US" altLang="en-US" sz="2800" b="1" baseline="-25000"/>
              <a:t>merge</a:t>
            </a:r>
            <a:r>
              <a:rPr lang="en-US" altLang="en-US" sz="2800" b="1"/>
              <a:t>	(self-consistency of data: Is)</a:t>
            </a:r>
            <a:endParaRPr lang="en-US" altLang="en-US" sz="2800" b="1" baseline="-25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for Structure of Membrane Proteins (CSMP)</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Membrane Protein Expression Center II (MPEC)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for HIV Accessory and Regulatory Complexes (HARC)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r>
              <a:rPr lang="en-US" altLang="en-US" sz="1800" b="1" dirty="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buFontTx/>
              <a:buNone/>
            </a:pPr>
            <a:r>
              <a:rPr lang="en-US" altLang="en-US" sz="1800" b="1" dirty="0">
                <a:solidFill>
                  <a:srgbClr val="663300"/>
                </a:solidFill>
                <a:latin typeface="Arial" panose="020B0604020202020204" pitchFamily="34" charset="0"/>
                <a:cs typeface="Arial" panose="020B0604020202020204" pitchFamily="34" charset="0"/>
              </a:rPr>
              <a:t>M D Anderson </a:t>
            </a:r>
            <a:r>
              <a:rPr lang="en-US" altLang="en-US" sz="1800" b="1" dirty="0" smtClean="0">
                <a:solidFill>
                  <a:srgbClr val="663300"/>
                </a:solidFill>
                <a:latin typeface="Arial" panose="020B0604020202020204" pitchFamily="34" charset="0"/>
                <a:cs typeface="Arial" panose="020B0604020202020204" pitchFamily="34" charset="0"/>
              </a:rPr>
              <a:t>CRC</a:t>
            </a:r>
          </a:p>
          <a:p>
            <a:pPr algn="ctr" eaLnBrk="1" hangingPunct="1">
              <a:buFontTx/>
              <a:buNone/>
            </a:pPr>
            <a:r>
              <a:rPr lang="en-US" altLang="en-US" sz="1800" b="1" dirty="0">
                <a:solidFill>
                  <a:srgbClr val="C00000"/>
                </a:solidFill>
                <a:latin typeface="Arial" panose="020B0604020202020204" pitchFamily="34" charset="0"/>
                <a:cs typeface="Arial" panose="020B0604020202020204" pitchFamily="34" charset="0"/>
              </a:rPr>
              <a:t>Synchrotron 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5" cy="646331"/>
          </a:xfrm>
          <a:prstGeom prst="rect">
            <a:avLst/>
          </a:prstGeom>
          <a:noFill/>
        </p:spPr>
        <p:txBody>
          <a:bodyPr wrap="none" rtlCol="0">
            <a:spAutoFit/>
          </a:bodyPr>
          <a:lstStyle/>
          <a:p>
            <a:pPr algn="ctr" fontAlgn="auto">
              <a:spcBef>
                <a:spcPts val="0"/>
              </a:spcBef>
              <a:spcAft>
                <a:spcPts val="0"/>
              </a:spcAft>
            </a:pPr>
            <a:r>
              <a:rPr lang="en-US" dirty="0">
                <a:solidFill>
                  <a:prstClr val="black"/>
                </a:solidFill>
                <a:latin typeface="Arial" pitchFamily="34" charset="0"/>
                <a:cs typeface="Arial" panose="020B0604020202020204" pitchFamily="34" charset="0"/>
              </a:rPr>
              <a:t>Robert Stroud      James Fraser     John Spence </a:t>
            </a:r>
          </a:p>
          <a:p>
            <a:pPr algn="ctr" fontAlgn="auto">
              <a:spcBef>
                <a:spcPts val="0"/>
              </a:spcBef>
              <a:spcAft>
                <a:spcPts val="0"/>
              </a:spcAft>
            </a:pPr>
            <a:r>
              <a:rPr lang="en-US" dirty="0">
                <a:solidFill>
                  <a:prstClr val="black"/>
                </a:solidFill>
                <a:latin typeface="Arial" pitchFamily="34" charset="0"/>
                <a:cs typeface="Arial" panose="020B0604020202020204" pitchFamily="34" charset="0"/>
              </a:rPr>
              <a:t>Chris Nielsen  </a:t>
            </a:r>
            <a:r>
              <a:rPr lang="en-US" dirty="0">
                <a:solidFill>
                  <a:prstClr val="black"/>
                </a:solidFill>
                <a:latin typeface="Arial" pitchFamily="34" charset="0"/>
                <a:cs typeface="Arial" panose="020B0604020202020204" pitchFamily="34" charset="0"/>
              </a:rPr>
              <a:t>Clemens </a:t>
            </a:r>
            <a:r>
              <a:rPr lang="en-US" dirty="0">
                <a:solidFill>
                  <a:prstClr val="black"/>
                </a:solidFill>
                <a:latin typeface="Arial" pitchFamily="34" charset="0"/>
                <a:cs typeface="Arial" panose="020B0604020202020204" pitchFamily="34" charset="0"/>
              </a:rPr>
              <a:t>Schulze-</a:t>
            </a:r>
            <a:r>
              <a:rPr lang="en-US" dirty="0" err="1">
                <a:solidFill>
                  <a:prstClr val="black"/>
                </a:solidFill>
                <a:latin typeface="Arial" pitchFamily="34" charset="0"/>
                <a:cs typeface="Arial" panose="020B0604020202020204" pitchFamily="34" charset="0"/>
              </a:rPr>
              <a:t>Briese</a:t>
            </a:r>
            <a:r>
              <a:rPr lang="en-US" dirty="0">
                <a:solidFill>
                  <a:prstClr val="black"/>
                </a:solidFill>
                <a:latin typeface="Arial" pitchFamily="34" charset="0"/>
                <a:cs typeface="Arial" panose="020B0604020202020204" pitchFamily="34" charset="0"/>
              </a:rPr>
              <a:t>              </a:t>
            </a:r>
            <a:r>
              <a:rPr lang="en-US" dirty="0" err="1">
                <a:solidFill>
                  <a:prstClr val="black"/>
                </a:solidFill>
                <a:latin typeface="Arial" pitchFamily="34" charset="0"/>
                <a:cs typeface="Arial" panose="020B0604020202020204" pitchFamily="34" charset="0"/>
              </a:rPr>
              <a:t>Aina</a:t>
            </a:r>
            <a:r>
              <a:rPr lang="en-US" dirty="0">
                <a:solidFill>
                  <a:prstClr val="black"/>
                </a:solidFill>
                <a:latin typeface="Arial" pitchFamily="34" charset="0"/>
                <a:cs typeface="Arial" panose="020B0604020202020204" pitchFamily="34" charset="0"/>
              </a:rPr>
              <a:t> Cohen   Ana Gonzalez </a:t>
            </a:r>
          </a:p>
        </p:txBody>
      </p:sp>
    </p:spTree>
    <p:extLst>
      <p:ext uri="{BB962C8B-B14F-4D97-AF65-F5344CB8AC3E}">
        <p14:creationId xmlns:p14="http://schemas.microsoft.com/office/powerpoint/2010/main" val="48628933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633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408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472842004"/>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136525"/>
            <a:ext cx="8229600" cy="1143000"/>
          </a:xfrm>
          <a:noFill/>
        </p:spPr>
        <p:txBody>
          <a:bodyPr/>
          <a:lstStyle/>
          <a:p>
            <a:pPr eaLnBrk="1" hangingPunct="1"/>
            <a:r>
              <a:rPr lang="en-US" altLang="en-US" smtClean="0"/>
              <a:t>R</a:t>
            </a:r>
            <a:r>
              <a:rPr lang="en-US" altLang="en-US" baseline="-25000" smtClean="0"/>
              <a:t>merge</a:t>
            </a:r>
          </a:p>
        </p:txBody>
      </p:sp>
      <p:graphicFrame>
        <p:nvGraphicFramePr>
          <p:cNvPr id="117763" name="Object 3"/>
          <p:cNvGraphicFramePr>
            <a:graphicFrameLocks noChangeAspect="1"/>
          </p:cNvGraphicFramePr>
          <p:nvPr>
            <p:ph idx="1"/>
          </p:nvPr>
        </p:nvGraphicFramePr>
        <p:xfrm>
          <a:off x="2286000" y="1296988"/>
          <a:ext cx="4570413" cy="1731962"/>
        </p:xfrm>
        <a:graphic>
          <a:graphicData uri="http://schemas.openxmlformats.org/presentationml/2006/ole">
            <mc:AlternateContent xmlns:mc="http://schemas.openxmlformats.org/markup-compatibility/2006">
              <mc:Choice xmlns:v="urn:schemas-microsoft-com:vml" Requires="v">
                <p:oleObj spid="_x0000_s117770" name="Equation" r:id="rId3" imgW="1307532" imgH="495085" progId="Equation.3">
                  <p:embed/>
                </p:oleObj>
              </mc:Choice>
              <mc:Fallback>
                <p:oleObj name="Equation" r:id="rId3" imgW="1307532" imgH="495085"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96988"/>
                        <a:ext cx="4570413" cy="173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8" name="Text Box 4"/>
          <p:cNvSpPr txBox="1">
            <a:spLocks noChangeArrowheads="1"/>
          </p:cNvSpPr>
          <p:nvPr/>
        </p:nvSpPr>
        <p:spPr bwMode="auto">
          <a:xfrm>
            <a:off x="450850" y="3498850"/>
            <a:ext cx="8453438"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completely random:			0.59</a:t>
            </a:r>
          </a:p>
          <a:p>
            <a:pPr eaLnBrk="1" hangingPunct="1"/>
            <a:r>
              <a:rPr lang="en-US" altLang="en-US" sz="2800" b="1"/>
              <a:t>weak data (high angle):		0.7- </a:t>
            </a:r>
            <a:r>
              <a:rPr lang="en-US" altLang="en-US" sz="6600" b="1" baseline="-5000">
                <a:cs typeface="Arial" charset="0"/>
              </a:rPr>
              <a:t>∞</a:t>
            </a:r>
          </a:p>
          <a:p>
            <a:pPr eaLnBrk="1" hangingPunct="1">
              <a:spcBef>
                <a:spcPct val="50000"/>
              </a:spcBef>
            </a:pPr>
            <a:r>
              <a:rPr lang="en-US" altLang="en-US" sz="2800" b="1"/>
              <a:t>wrong symmetry choice?:		~0.2-0.55</a:t>
            </a:r>
          </a:p>
          <a:p>
            <a:pPr eaLnBrk="1" hangingPunct="1">
              <a:spcBef>
                <a:spcPct val="50000"/>
              </a:spcBef>
            </a:pPr>
            <a:r>
              <a:rPr lang="en-US" altLang="en-US" sz="2800" b="1"/>
              <a:t>small or disordered crystal:	~0.1-0.2</a:t>
            </a:r>
          </a:p>
          <a:p>
            <a:pPr eaLnBrk="1" hangingPunct="1">
              <a:spcBef>
                <a:spcPct val="50000"/>
              </a:spcBef>
            </a:pPr>
            <a:r>
              <a:rPr lang="en-US" altLang="en-US" sz="2800" b="1"/>
              <a:t>typical:					~ 0.05</a:t>
            </a:r>
          </a:p>
        </p:txBody>
      </p:sp>
      <p:grpSp>
        <p:nvGrpSpPr>
          <p:cNvPr id="21511" name="Group 7"/>
          <p:cNvGrpSpPr>
            <a:grpSpLocks/>
          </p:cNvGrpSpPr>
          <p:nvPr/>
        </p:nvGrpSpPr>
        <p:grpSpPr bwMode="auto">
          <a:xfrm>
            <a:off x="6226175" y="2200275"/>
            <a:ext cx="2484438" cy="822325"/>
            <a:chOff x="3922" y="1386"/>
            <a:chExt cx="1565" cy="518"/>
          </a:xfrm>
        </p:grpSpPr>
        <p:sp>
          <p:nvSpPr>
            <p:cNvPr id="117766" name="Text Box 5"/>
            <p:cNvSpPr txBox="1">
              <a:spLocks noChangeArrowheads="1"/>
            </p:cNvSpPr>
            <p:nvPr/>
          </p:nvSpPr>
          <p:spPr bwMode="auto">
            <a:xfrm>
              <a:off x="4451" y="1386"/>
              <a:ext cx="103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solidFill>
                    <a:srgbClr val="FF0000"/>
                  </a:solidFill>
                </a:rPr>
                <a:t>blows up</a:t>
              </a:r>
            </a:p>
            <a:p>
              <a:pPr algn="ctr" eaLnBrk="1" hangingPunct="1"/>
              <a:r>
                <a:rPr lang="en-US" altLang="en-US" sz="2400">
                  <a:solidFill>
                    <a:srgbClr val="FF0000"/>
                  </a:solidFill>
                </a:rPr>
                <a:t>as </a:t>
              </a:r>
              <a:r>
                <a:rPr lang="en-US" altLang="en-US" sz="2400" i="1">
                  <a:solidFill>
                    <a:srgbClr val="FF0000"/>
                  </a:solidFill>
                </a:rPr>
                <a:t>I</a:t>
              </a:r>
              <a:r>
                <a:rPr lang="en-US" altLang="en-US" sz="2400" i="1" baseline="-25000">
                  <a:solidFill>
                    <a:srgbClr val="FF0000"/>
                  </a:solidFill>
                </a:rPr>
                <a:t>obs</a:t>
              </a:r>
              <a:r>
                <a:rPr lang="en-US" altLang="en-US" sz="2400">
                  <a:solidFill>
                    <a:srgbClr val="FF0000"/>
                  </a:solidFill>
                </a:rPr>
                <a:t> </a:t>
              </a:r>
              <a:r>
                <a:rPr lang="en-US" altLang="en-US" sz="2400">
                  <a:solidFill>
                    <a:srgbClr val="FF0000"/>
                  </a:solidFill>
                  <a:cs typeface="Arial" charset="0"/>
                </a:rPr>
                <a:t>→ 0</a:t>
              </a:r>
            </a:p>
          </p:txBody>
        </p:sp>
        <p:sp>
          <p:nvSpPr>
            <p:cNvPr id="117767" name="Line 6"/>
            <p:cNvSpPr>
              <a:spLocks noChangeShapeType="1"/>
            </p:cNvSpPr>
            <p:nvPr/>
          </p:nvSpPr>
          <p:spPr bwMode="auto">
            <a:xfrm flipH="1">
              <a:off x="3922" y="1641"/>
              <a:ext cx="489" cy="0"/>
            </a:xfrm>
            <a:prstGeom prst="line">
              <a:avLst/>
            </a:prstGeom>
            <a:noFill/>
            <a:ln w="38100">
              <a:solidFill>
                <a:srgbClr val="FF0000"/>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50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158725" name="Text Box 5"/>
          <p:cNvSpPr txBox="1">
            <a:spLocks noChangeArrowheads="1"/>
          </p:cNvSpPr>
          <p:nvPr/>
        </p:nvSpPr>
        <p:spPr bwMode="auto">
          <a:xfrm>
            <a:off x="450850" y="1458913"/>
            <a:ext cx="8453438" cy="500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R</a:t>
            </a:r>
            <a:r>
              <a:rPr lang="en-US" altLang="en-US" sz="2800" b="1" baseline="-25000"/>
              <a:t>cryst</a:t>
            </a:r>
            <a:r>
              <a:rPr lang="en-US" altLang="en-US" sz="2800" b="1"/>
              <a:t> (or just “R”)</a:t>
            </a:r>
          </a:p>
          <a:p>
            <a:pPr eaLnBrk="1" hangingPunct="1">
              <a:spcBef>
                <a:spcPct val="50000"/>
              </a:spcBef>
            </a:pPr>
            <a:r>
              <a:rPr lang="en-US" altLang="en-US" sz="2800" b="1"/>
              <a:t>	observed vs calculated data (Fs)</a:t>
            </a:r>
          </a:p>
          <a:p>
            <a:pPr eaLnBrk="1" hangingPunct="1"/>
            <a:r>
              <a:rPr lang="en-US" altLang="en-US" sz="2800" b="1"/>
              <a:t>R</a:t>
            </a:r>
            <a:r>
              <a:rPr lang="en-US" altLang="en-US" sz="2800" b="1" baseline="-25000"/>
              <a:t>free</a:t>
            </a:r>
            <a:r>
              <a:rPr lang="en-US" altLang="en-US" sz="2800" b="1"/>
              <a:t>		</a:t>
            </a:r>
          </a:p>
          <a:p>
            <a:pPr eaLnBrk="1" hangingPunct="1"/>
            <a:r>
              <a:rPr lang="en-US" altLang="en-US" sz="2800" b="1"/>
              <a:t>	cross-check with “random” subset of data</a:t>
            </a:r>
          </a:p>
          <a:p>
            <a:pPr eaLnBrk="1" hangingPunct="1"/>
            <a:r>
              <a:rPr lang="en-US" altLang="en-US" sz="2800" b="1"/>
              <a:t>	should be &lt; 0.3 and &lt; R</a:t>
            </a:r>
            <a:r>
              <a:rPr lang="en-US" altLang="en-US" sz="2800" b="1" baseline="-25000"/>
              <a:t>cryst</a:t>
            </a:r>
            <a:r>
              <a:rPr lang="en-US" altLang="en-US" sz="2800" b="1"/>
              <a:t> + 0.1</a:t>
            </a:r>
            <a:endParaRPr lang="en-US" altLang="en-US" sz="6600" b="1" baseline="-5000">
              <a:cs typeface="Arial" charset="0"/>
            </a:endParaRPr>
          </a:p>
          <a:p>
            <a:pPr eaLnBrk="1" hangingPunct="1">
              <a:spcBef>
                <a:spcPct val="50000"/>
              </a:spcBef>
            </a:pPr>
            <a:r>
              <a:rPr lang="en-US" altLang="en-US" sz="2800" b="1"/>
              <a:t>R</a:t>
            </a:r>
            <a:r>
              <a:rPr lang="en-US" altLang="en-US" sz="2800" b="1" baseline="-25000"/>
              <a:t>sym</a:t>
            </a:r>
            <a:r>
              <a:rPr lang="en-US" altLang="en-US" sz="2800" b="1"/>
              <a:t>  =  R</a:t>
            </a:r>
            <a:r>
              <a:rPr lang="en-US" altLang="en-US" sz="2800" b="1" baseline="-25000"/>
              <a:t>merge</a:t>
            </a:r>
            <a:r>
              <a:rPr lang="en-US" altLang="en-US" sz="2800" b="1"/>
              <a:t>	(self-consistency of data: Is)</a:t>
            </a:r>
            <a:endParaRPr lang="en-US" altLang="en-US" sz="2800" b="1" baseline="-25000"/>
          </a:p>
          <a:p>
            <a:pPr eaLnBrk="1" hangingPunct="1">
              <a:spcBef>
                <a:spcPct val="50000"/>
              </a:spcBef>
            </a:pPr>
            <a:r>
              <a:rPr lang="en-US" altLang="en-US" sz="2800" b="1"/>
              <a:t>R</a:t>
            </a:r>
            <a:r>
              <a:rPr lang="en-US" altLang="en-US" sz="2800" b="1" baseline="-25000"/>
              <a:t>rim</a:t>
            </a:r>
            <a:r>
              <a:rPr lang="en-US" altLang="en-US" sz="2800" b="1"/>
              <a:t>   R</a:t>
            </a:r>
            <a:r>
              <a:rPr lang="en-US" altLang="en-US" sz="2800" b="1" baseline="-25000"/>
              <a:t>pim</a:t>
            </a:r>
            <a:r>
              <a:rPr lang="en-US" altLang="en-US" sz="2800" b="1"/>
              <a:t>   R</a:t>
            </a:r>
            <a:r>
              <a:rPr lang="en-US" altLang="en-US" sz="2800" b="1" baseline="-25000"/>
              <a:t>meas</a:t>
            </a:r>
            <a:r>
              <a:rPr lang="en-US" altLang="en-US" sz="2800" b="1"/>
              <a:t>   </a:t>
            </a:r>
          </a:p>
          <a:p>
            <a:pPr eaLnBrk="1" hangingPunct="1">
              <a:spcBef>
                <a:spcPct val="50000"/>
              </a:spcBef>
            </a:pPr>
            <a:r>
              <a:rPr lang="en-US" altLang="en-US" sz="2800" b="1"/>
              <a:t>R</a:t>
            </a:r>
            <a:r>
              <a:rPr lang="en-US" altLang="en-US" sz="2800" b="1" baseline="-25000"/>
              <a:t>iso</a:t>
            </a:r>
            <a:r>
              <a:rPr lang="en-US" altLang="en-US" sz="2800" b="1"/>
              <a:t>   R</a:t>
            </a:r>
            <a:r>
              <a:rPr lang="en-US" altLang="en-US" sz="2800" b="1" baseline="-25000"/>
              <a:t>anom</a:t>
            </a:r>
          </a:p>
          <a:p>
            <a:pPr eaLnBrk="1" hangingPunct="1">
              <a:spcBef>
                <a:spcPct val="50000"/>
              </a:spcBef>
            </a:pPr>
            <a:r>
              <a:rPr lang="en-US" altLang="en-US" sz="2800" b="1"/>
              <a:t>R</a:t>
            </a:r>
            <a:r>
              <a:rPr lang="en-US" altLang="en-US" sz="2800" b="1" baseline="-25000"/>
              <a:t>diff</a:t>
            </a:r>
          </a:p>
        </p:txBody>
      </p:sp>
      <p:sp>
        <p:nvSpPr>
          <p:cNvPr id="158726" name="Text Box 6"/>
          <p:cNvSpPr txBox="1">
            <a:spLocks noChangeArrowheads="1"/>
          </p:cNvSpPr>
          <p:nvPr/>
        </p:nvSpPr>
        <p:spPr bwMode="auto">
          <a:xfrm>
            <a:off x="3859213" y="4972050"/>
            <a:ext cx="50704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600" b="1"/>
              <a:t>R</a:t>
            </a:r>
            <a:r>
              <a:rPr lang="en-US" altLang="en-US" sz="3600" b="1" baseline="-25000"/>
              <a:t>sym</a:t>
            </a:r>
            <a:r>
              <a:rPr lang="en-US" altLang="en-US" sz="3600" b="1"/>
              <a:t> is “unfair” to high multiplicity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8725">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8725">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87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smtClean="0"/>
              <a:t>Is the structure any good?</a:t>
            </a:r>
          </a:p>
        </p:txBody>
      </p:sp>
      <p:sp>
        <p:nvSpPr>
          <p:cNvPr id="171011"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r>
              <a:rPr lang="en-US" altLang="en-US" smtClean="0"/>
              <a:t>R/R</a:t>
            </a:r>
            <a:r>
              <a:rPr lang="en-US" altLang="en-US" baseline="-25000" smtClean="0"/>
              <a:t>free		</a:t>
            </a:r>
            <a:r>
              <a:rPr lang="en-US" altLang="en-US" smtClean="0"/>
              <a:t>(compare with R</a:t>
            </a:r>
            <a:r>
              <a:rPr lang="en-US" altLang="en-US" baseline="-25000" smtClean="0"/>
              <a:t>merge</a:t>
            </a:r>
            <a:r>
              <a:rPr lang="en-US" altLang="en-US" smtClean="0"/>
              <a:t>)</a:t>
            </a:r>
            <a:endParaRPr lang="en-US" altLang="en-US" baseline="-25000" smtClean="0"/>
          </a:p>
          <a:p>
            <a:pPr eaLnBrk="1" hangingPunct="1"/>
            <a:endParaRPr lang="en-US" altLang="en-US" smtClean="0"/>
          </a:p>
          <a:p>
            <a:pPr eaLnBrk="1" hangingPunct="1"/>
            <a:r>
              <a:rPr lang="en-US" altLang="en-US" smtClean="0"/>
              <a:t>MAD/SAD/MIR</a:t>
            </a:r>
          </a:p>
          <a:p>
            <a:pPr lvl="1" eaLnBrk="1" hangingPunct="1"/>
            <a:r>
              <a:rPr lang="en-US" altLang="en-US" smtClean="0"/>
              <a:t>R  and FOM</a:t>
            </a:r>
          </a:p>
          <a:p>
            <a:pPr lvl="1" eaLnBrk="1" hangingPunct="1"/>
            <a:endParaRPr lang="en-US" altLang="en-US" smtClean="0"/>
          </a:p>
          <a:p>
            <a:pPr eaLnBrk="1" hangingPunct="1"/>
            <a:r>
              <a:rPr lang="en-US" altLang="en-US" smtClean="0"/>
              <a:t>All cases</a:t>
            </a:r>
          </a:p>
          <a:p>
            <a:pPr lvl="1" eaLnBrk="1" hangingPunct="1"/>
            <a:r>
              <a:rPr lang="en-US" altLang="en-US" smtClean="0"/>
              <a:t>does the map look like the model?!</a:t>
            </a:r>
          </a:p>
          <a:p>
            <a:pPr eaLnBrk="1" hangingPunct="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10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10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101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10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10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
        <p:nvSpPr>
          <p:cNvPr id="130051" name="Text Box 3"/>
          <p:cNvSpPr txBox="1">
            <a:spLocks noChangeArrowheads="1"/>
          </p:cNvSpPr>
          <p:nvPr/>
        </p:nvSpPr>
        <p:spPr bwMode="auto">
          <a:xfrm>
            <a:off x="2668588" y="2295525"/>
            <a:ext cx="39576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t>B </a:t>
            </a:r>
            <a:r>
              <a:rPr lang="en-US" altLang="en-US" sz="5400">
                <a:cs typeface="Arial" charset="0"/>
              </a:rPr>
              <a:t>≈</a:t>
            </a:r>
            <a:r>
              <a:rPr lang="en-US" altLang="en-US" sz="5400"/>
              <a:t> 4d</a:t>
            </a:r>
            <a:r>
              <a:rPr lang="en-US" altLang="en-US" sz="5400" baseline="30000"/>
              <a:t>2</a:t>
            </a:r>
            <a:r>
              <a:rPr lang="en-US" altLang="en-US" sz="5400"/>
              <a:t> + 12</a:t>
            </a:r>
          </a:p>
        </p:txBody>
      </p:sp>
      <p:sp>
        <p:nvSpPr>
          <p:cNvPr id="211972" name="Text Box 4"/>
          <p:cNvSpPr txBox="1">
            <a:spLocks noChangeArrowheads="1"/>
          </p:cNvSpPr>
          <p:nvPr/>
        </p:nvSpPr>
        <p:spPr bwMode="auto">
          <a:xfrm>
            <a:off x="619125" y="5508625"/>
            <a:ext cx="790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a:t>essentially, the “resolution” of an atom</a:t>
            </a:r>
          </a:p>
        </p:txBody>
      </p:sp>
      <p:sp>
        <p:nvSpPr>
          <p:cNvPr id="211973" name="Text Box 5"/>
          <p:cNvSpPr txBox="1">
            <a:spLocks noChangeArrowheads="1"/>
          </p:cNvSpPr>
          <p:nvPr/>
        </p:nvSpPr>
        <p:spPr bwMode="auto">
          <a:xfrm>
            <a:off x="2613025" y="4508500"/>
            <a:ext cx="385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a:t>d = resolution in </a:t>
            </a:r>
            <a:r>
              <a:rPr lang="en-US" altLang="en-US" sz="3600">
                <a:cs typeface="Arial" charset="0"/>
              </a:rPr>
              <a:t>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p:bldP spid="211973"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tLang="en-US" smtClean="0"/>
              <a:t>Is the structure any good?</a:t>
            </a:r>
          </a:p>
        </p:txBody>
      </p:sp>
      <p:sp>
        <p:nvSpPr>
          <p:cNvPr id="131075" name="Rectangle 3"/>
          <p:cNvSpPr>
            <a:spLocks noGrp="1" noChangeArrowheads="1"/>
          </p:cNvSpPr>
          <p:nvPr>
            <p:ph type="body" idx="1"/>
          </p:nvPr>
        </p:nvSpPr>
        <p:spPr>
          <a:xfrm>
            <a:off x="457200" y="2779713"/>
            <a:ext cx="8229600" cy="3346450"/>
          </a:xfrm>
        </p:spPr>
        <p:txBody>
          <a:bodyPr/>
          <a:lstStyle/>
          <a:p>
            <a:pPr algn="ctr" eaLnBrk="1" hangingPunct="1">
              <a:buFontTx/>
              <a:buNone/>
            </a:pPr>
            <a:r>
              <a:rPr lang="en-US" altLang="en-US" smtClean="0"/>
              <a:t>“do the data presented justify the conclusions drawn?”</a:t>
            </a:r>
          </a:p>
          <a:p>
            <a:pPr eaLnBrk="1" hangingPunct="1"/>
            <a:endParaRPr lang="en-US" altLang="en-US"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0"/>
            <a:ext cx="9144000" cy="1143000"/>
          </a:xfrm>
          <a:noFill/>
        </p:spPr>
        <p:txBody>
          <a:bodyPr/>
          <a:lstStyle/>
          <a:p>
            <a:pPr eaLnBrk="1" hangingPunct="1"/>
            <a:r>
              <a:rPr lang="en-US" altLang="en-US" sz="5400" smtClean="0"/>
              <a:t>Detector calibration: 7247 eV</a:t>
            </a:r>
          </a:p>
        </p:txBody>
      </p:sp>
      <p:pic>
        <p:nvPicPr>
          <p:cNvPr id="87043"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4"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cs typeface="Arial" pitchFamily="34" charset="0"/>
              </a:rPr>
              <a:t>target:</a:t>
            </a:r>
          </a:p>
          <a:p>
            <a:pPr eaLnBrk="1" hangingPunct="1">
              <a:spcBef>
                <a:spcPct val="0"/>
              </a:spcBef>
              <a:buFontTx/>
              <a:buNone/>
            </a:pPr>
            <a:r>
              <a:rPr lang="en-US" altLang="en-US" sz="2400">
                <a:solidFill>
                  <a:srgbClr val="000000"/>
                </a:solidFill>
                <a:cs typeface="Arial" pitchFamily="34" charset="0"/>
              </a:rPr>
              <a:t>oil</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distance:</a:t>
            </a:r>
          </a:p>
          <a:p>
            <a:pPr eaLnBrk="1" hangingPunct="1">
              <a:spcBef>
                <a:spcPct val="0"/>
              </a:spcBef>
              <a:buFontTx/>
              <a:buNone/>
            </a:pPr>
            <a:r>
              <a:rPr lang="en-US" altLang="en-US" sz="2400">
                <a:solidFill>
                  <a:srgbClr val="000000"/>
                </a:solidFill>
                <a:cs typeface="Arial" pitchFamily="34" charset="0"/>
              </a:rPr>
              <a:t>900 mm</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2</a:t>
            </a:r>
            <a:r>
              <a:rPr lang="el-GR" altLang="en-US" sz="2400">
                <a:solidFill>
                  <a:srgbClr val="000000"/>
                </a:solidFill>
                <a:cs typeface="Arial" pitchFamily="34" charset="0"/>
              </a:rPr>
              <a:t>θ</a:t>
            </a:r>
            <a:r>
              <a:rPr lang="en-US" altLang="en-US" sz="2400">
                <a:solidFill>
                  <a:srgbClr val="000000"/>
                </a:solidFill>
                <a:cs typeface="Arial" pitchFamily="34" charset="0"/>
              </a:rPr>
              <a:t>:  12°</a:t>
            </a:r>
          </a:p>
        </p:txBody>
      </p:sp>
    </p:spTree>
    <p:extLst>
      <p:ext uri="{BB962C8B-B14F-4D97-AF65-F5344CB8AC3E}">
        <p14:creationId xmlns:p14="http://schemas.microsoft.com/office/powerpoint/2010/main" val="1492417032"/>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9144000" cy="1143000"/>
          </a:xfrm>
          <a:noFill/>
        </p:spPr>
        <p:txBody>
          <a:bodyPr/>
          <a:lstStyle/>
          <a:p>
            <a:pPr eaLnBrk="1" hangingPunct="1"/>
            <a:r>
              <a:rPr lang="en-US" altLang="en-US" sz="5400" smtClean="0"/>
              <a:t>Detector calibration: 7235 eV</a:t>
            </a:r>
          </a:p>
        </p:txBody>
      </p:sp>
      <p:pic>
        <p:nvPicPr>
          <p:cNvPr id="88067"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8"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cs typeface="Arial" pitchFamily="34" charset="0"/>
              </a:rPr>
              <a:t>target:</a:t>
            </a:r>
          </a:p>
          <a:p>
            <a:pPr eaLnBrk="1" hangingPunct="1">
              <a:spcBef>
                <a:spcPct val="0"/>
              </a:spcBef>
              <a:buFontTx/>
              <a:buNone/>
            </a:pPr>
            <a:r>
              <a:rPr lang="en-US" altLang="en-US" sz="2400">
                <a:solidFill>
                  <a:srgbClr val="000000"/>
                </a:solidFill>
                <a:cs typeface="Arial" pitchFamily="34" charset="0"/>
              </a:rPr>
              <a:t>oil</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distance:</a:t>
            </a:r>
          </a:p>
          <a:p>
            <a:pPr eaLnBrk="1" hangingPunct="1">
              <a:spcBef>
                <a:spcPct val="0"/>
              </a:spcBef>
              <a:buFontTx/>
              <a:buNone/>
            </a:pPr>
            <a:r>
              <a:rPr lang="en-US" altLang="en-US" sz="2400">
                <a:solidFill>
                  <a:srgbClr val="000000"/>
                </a:solidFill>
                <a:cs typeface="Arial" pitchFamily="34" charset="0"/>
              </a:rPr>
              <a:t>900 mm</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2</a:t>
            </a:r>
            <a:r>
              <a:rPr lang="el-GR" altLang="en-US" sz="2400">
                <a:solidFill>
                  <a:srgbClr val="000000"/>
                </a:solidFill>
                <a:cs typeface="Arial" pitchFamily="34" charset="0"/>
              </a:rPr>
              <a:t>θ</a:t>
            </a:r>
            <a:r>
              <a:rPr lang="en-US" altLang="en-US" sz="2400">
                <a:solidFill>
                  <a:srgbClr val="000000"/>
                </a:solidFill>
                <a:cs typeface="Arial" pitchFamily="34" charset="0"/>
              </a:rPr>
              <a:t>:  12°</a:t>
            </a:r>
          </a:p>
        </p:txBody>
      </p:sp>
    </p:spTree>
    <p:extLst>
      <p:ext uri="{BB962C8B-B14F-4D97-AF65-F5344CB8AC3E}">
        <p14:creationId xmlns:p14="http://schemas.microsoft.com/office/powerpoint/2010/main" val="2749217323"/>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0"/>
            <a:ext cx="9144000" cy="1143000"/>
          </a:xfrm>
          <a:noFill/>
        </p:spPr>
        <p:txBody>
          <a:bodyPr/>
          <a:lstStyle/>
          <a:p>
            <a:pPr eaLnBrk="1" hangingPunct="1"/>
            <a:r>
              <a:rPr lang="en-US" altLang="en-US" sz="4800" smtClean="0"/>
              <a:t>Detector calibration: ALS 8.3.1</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l="24446" t="10847" r="24521" b="4239"/>
          <a:stretch>
            <a:fillRect/>
          </a:stretch>
        </p:blipFill>
        <p:spPr bwMode="auto">
          <a:xfrm>
            <a:off x="1930400" y="1184275"/>
            <a:ext cx="528320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781014"/>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1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title"/>
          </p:nvPr>
        </p:nvSpPr>
        <p:spPr>
          <a:xfrm>
            <a:off x="0" y="0"/>
            <a:ext cx="9144000" cy="1277938"/>
          </a:xfrm>
          <a:noFill/>
        </p:spPr>
        <p:txBody>
          <a:bodyPr/>
          <a:lstStyle/>
          <a:p>
            <a:pPr eaLnBrk="1" hangingPunct="1"/>
            <a:r>
              <a:rPr lang="en-US" altLang="en-US" sz="3600" b="1" smtClean="0"/>
              <a:t>Detector calibration errors: detector 2</a:t>
            </a:r>
          </a:p>
        </p:txBody>
      </p:sp>
    </p:spTree>
    <p:extLst>
      <p:ext uri="{BB962C8B-B14F-4D97-AF65-F5344CB8AC3E}">
        <p14:creationId xmlns:p14="http://schemas.microsoft.com/office/powerpoint/2010/main" val="2918849707"/>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1277938"/>
          </a:xfrm>
          <a:noFill/>
        </p:spPr>
        <p:txBody>
          <a:bodyPr/>
          <a:lstStyle/>
          <a:p>
            <a:pPr eaLnBrk="1" hangingPunct="1"/>
            <a:r>
              <a:rPr lang="en-US" altLang="en-US" sz="3600" b="1" smtClean="0"/>
              <a:t>Detector calibration errors: detector 3</a:t>
            </a:r>
          </a:p>
        </p:txBody>
      </p:sp>
      <p:pic>
        <p:nvPicPr>
          <p:cNvPr id="91139" name="Picture 3" descr="ASM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58172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7363" name="Object 3"/>
          <p:cNvGraphicFramePr>
            <a:graphicFrameLocks noChangeAspect="1"/>
          </p:cNvGraphicFramePr>
          <p:nvPr>
            <p:extLst>
              <p:ext uri="{D42A27DB-BD31-4B8C-83A1-F6EECF244321}">
                <p14:modId xmlns:p14="http://schemas.microsoft.com/office/powerpoint/2010/main" val="2628514122"/>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5107" name="Chart" r:id="rId3" imgW="6458065" imgH="4638809" progId="MSGraph.Chart.8">
                  <p:embed followColorScheme="full"/>
                </p:oleObj>
              </mc:Choice>
              <mc:Fallback>
                <p:oleObj name="Chart" r:id="rId3" imgW="6458065" imgH="4638809"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67261410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eaLnBrk="1" hangingPunct="1"/>
            <a:endParaRPr lang="en-US" altLang="en-US" smtClean="0"/>
          </a:p>
        </p:txBody>
      </p:sp>
      <p:sp>
        <p:nvSpPr>
          <p:cNvPr id="221187" name="Rectangle 3"/>
          <p:cNvSpPr>
            <a:spLocks noGrp="1" noChangeArrowheads="1"/>
          </p:cNvSpPr>
          <p:nvPr>
            <p:ph type="body" idx="1"/>
          </p:nvPr>
        </p:nvSpPr>
        <p:spPr/>
        <p:txBody>
          <a:bodyPr/>
          <a:lstStyle/>
          <a:p>
            <a:pPr eaLnBrk="1" hangingPunct="1"/>
            <a:endParaRPr lang="en-US" altLang="en-US" smtClean="0"/>
          </a:p>
        </p:txBody>
      </p:sp>
      <p:pic>
        <p:nvPicPr>
          <p:cNvPr id="221188" name="Picture 4" descr="frame_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Text Box 5"/>
          <p:cNvSpPr txBox="1">
            <a:spLocks noChangeArrowheads="1"/>
          </p:cNvSpPr>
          <p:nvPr/>
        </p:nvSpPr>
        <p:spPr bwMode="auto">
          <a:xfrm>
            <a:off x="0" y="6248400"/>
            <a:ext cx="3208338"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400">
                <a:solidFill>
                  <a:srgbClr val="000000"/>
                </a:solidFill>
                <a:latin typeface="Helvetica" pitchFamily="34" charset="0"/>
              </a:rPr>
              <a:t>29% Se  71% S</a:t>
            </a:r>
          </a:p>
        </p:txBody>
      </p:sp>
    </p:spTree>
    <p:extLst>
      <p:ext uri="{BB962C8B-B14F-4D97-AF65-F5344CB8AC3E}">
        <p14:creationId xmlns:p14="http://schemas.microsoft.com/office/powerpoint/2010/main" val="264593972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endParaRPr lang="en-US" altLang="en-US" smtClean="0"/>
          </a:p>
        </p:txBody>
      </p:sp>
      <p:sp>
        <p:nvSpPr>
          <p:cNvPr id="222211" name="Rectangle 3"/>
          <p:cNvSpPr>
            <a:spLocks noGrp="1" noChangeArrowheads="1"/>
          </p:cNvSpPr>
          <p:nvPr>
            <p:ph type="body" idx="1"/>
          </p:nvPr>
        </p:nvSpPr>
        <p:spPr/>
        <p:txBody>
          <a:bodyPr/>
          <a:lstStyle/>
          <a:p>
            <a:pPr eaLnBrk="1" hangingPunct="1"/>
            <a:endParaRPr lang="en-US" altLang="en-US" smtClean="0"/>
          </a:p>
        </p:txBody>
      </p:sp>
      <p:pic>
        <p:nvPicPr>
          <p:cNvPr id="222212" name="Picture 4"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Text Box 5"/>
          <p:cNvSpPr txBox="1">
            <a:spLocks noChangeArrowheads="1"/>
          </p:cNvSpPr>
          <p:nvPr/>
        </p:nvSpPr>
        <p:spPr bwMode="auto">
          <a:xfrm>
            <a:off x="0" y="6248400"/>
            <a:ext cx="3208338"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400">
                <a:solidFill>
                  <a:srgbClr val="000000"/>
                </a:solidFill>
                <a:latin typeface="Helvetica" pitchFamily="34" charset="0"/>
              </a:rPr>
              <a:t>28% Se  72% S</a:t>
            </a:r>
          </a:p>
        </p:txBody>
      </p:sp>
    </p:spTree>
    <p:extLst>
      <p:ext uri="{BB962C8B-B14F-4D97-AF65-F5344CB8AC3E}">
        <p14:creationId xmlns:p14="http://schemas.microsoft.com/office/powerpoint/2010/main" val="302824968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3" descr="C:\Users\JMHolton\Desktop\James_Holton\projects\workshop_fakedata2\movie\frac0.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ext Box 5"/>
          <p:cNvSpPr txBox="1">
            <a:spLocks noChangeArrowheads="1"/>
          </p:cNvSpPr>
          <p:nvPr/>
        </p:nvSpPr>
        <p:spPr bwMode="auto">
          <a:xfrm>
            <a:off x="0" y="6248400"/>
            <a:ext cx="3238500" cy="615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400">
                <a:solidFill>
                  <a:srgbClr val="000000"/>
                </a:solidFill>
                <a:latin typeface="Helvetica" pitchFamily="34" charset="0"/>
              </a:rPr>
              <a:t>21% Se  79% S</a:t>
            </a:r>
          </a:p>
        </p:txBody>
      </p:sp>
    </p:spTree>
    <p:extLst>
      <p:ext uri="{BB962C8B-B14F-4D97-AF65-F5344CB8AC3E}">
        <p14:creationId xmlns:p14="http://schemas.microsoft.com/office/powerpoint/2010/main" val="2013723957"/>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endParaRPr lang="en-US" altLang="en-US" smtClean="0"/>
          </a:p>
        </p:txBody>
      </p:sp>
      <p:sp>
        <p:nvSpPr>
          <p:cNvPr id="224259" name="Content Placeholder 2"/>
          <p:cNvSpPr>
            <a:spLocks noGrp="1"/>
          </p:cNvSpPr>
          <p:nvPr>
            <p:ph idx="1"/>
          </p:nvPr>
        </p:nvSpPr>
        <p:spPr/>
        <p:txBody>
          <a:bodyPr/>
          <a:lstStyle/>
          <a:p>
            <a:endParaRPr lang="en-US" altLang="en-US" smtClean="0"/>
          </a:p>
        </p:txBody>
      </p:sp>
      <p:pic>
        <p:nvPicPr>
          <p:cNvPr id="224260" name="Picture 2" descr="C:\Users\JMHolton\Desktop\James_Holton\projects\workshop_fakedata2\movie\frac0.8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 Box 5"/>
          <p:cNvSpPr txBox="1">
            <a:spLocks noChangeArrowheads="1"/>
          </p:cNvSpPr>
          <p:nvPr/>
        </p:nvSpPr>
        <p:spPr bwMode="auto">
          <a:xfrm>
            <a:off x="0" y="6248400"/>
            <a:ext cx="3206750" cy="615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400">
                <a:solidFill>
                  <a:srgbClr val="000000"/>
                </a:solidFill>
                <a:latin typeface="Helvetica" pitchFamily="34" charset="0"/>
              </a:rPr>
              <a:t>11% Se  89% S</a:t>
            </a:r>
          </a:p>
        </p:txBody>
      </p:sp>
    </p:spTree>
    <p:extLst>
      <p:ext uri="{BB962C8B-B14F-4D97-AF65-F5344CB8AC3E}">
        <p14:creationId xmlns:p14="http://schemas.microsoft.com/office/powerpoint/2010/main" val="388012581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427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0227"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27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4277"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23226847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529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125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5301"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295426820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6323"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227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6325"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415975715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7347"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329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8"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7349"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
        <p:nvSpPr>
          <p:cNvPr id="57350" name="Text Box 6"/>
          <p:cNvSpPr txBox="1">
            <a:spLocks noChangeArrowheads="1"/>
          </p:cNvSpPr>
          <p:nvPr/>
        </p:nvSpPr>
        <p:spPr bwMode="auto">
          <a:xfrm>
            <a:off x="8097838" y="1095375"/>
            <a:ext cx="744537"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1000"/>
              </a:lnSpc>
              <a:spcBef>
                <a:spcPts val="2500"/>
              </a:spcBef>
            </a:pPr>
            <a:r>
              <a:rPr lang="en-US" altLang="en-US" sz="2400">
                <a:solidFill>
                  <a:srgbClr val="FF6600"/>
                </a:solidFill>
              </a:rPr>
              <a:t>25</a:t>
            </a:r>
          </a:p>
          <a:p>
            <a:pPr eaLnBrk="1" hangingPunct="1">
              <a:lnSpc>
                <a:spcPct val="131000"/>
              </a:lnSpc>
              <a:spcBef>
                <a:spcPts val="2500"/>
              </a:spcBef>
            </a:pPr>
            <a:r>
              <a:rPr lang="en-US" altLang="en-US" sz="2400">
                <a:solidFill>
                  <a:srgbClr val="FF6600"/>
                </a:solidFill>
              </a:rPr>
              <a:t>20</a:t>
            </a:r>
          </a:p>
          <a:p>
            <a:pPr eaLnBrk="1" hangingPunct="1">
              <a:lnSpc>
                <a:spcPct val="131000"/>
              </a:lnSpc>
              <a:spcBef>
                <a:spcPts val="2500"/>
              </a:spcBef>
            </a:pPr>
            <a:r>
              <a:rPr lang="en-US" altLang="en-US" sz="2400">
                <a:solidFill>
                  <a:srgbClr val="FF6600"/>
                </a:solidFill>
              </a:rPr>
              <a:t>15</a:t>
            </a:r>
          </a:p>
          <a:p>
            <a:pPr eaLnBrk="1" hangingPunct="1">
              <a:lnSpc>
                <a:spcPct val="131000"/>
              </a:lnSpc>
              <a:spcBef>
                <a:spcPts val="2500"/>
              </a:spcBef>
            </a:pPr>
            <a:r>
              <a:rPr lang="en-US" altLang="en-US" sz="2400">
                <a:solidFill>
                  <a:srgbClr val="FF6600"/>
                </a:solidFill>
              </a:rPr>
              <a:t>10</a:t>
            </a:r>
          </a:p>
          <a:p>
            <a:pPr eaLnBrk="1" hangingPunct="1">
              <a:lnSpc>
                <a:spcPct val="131000"/>
              </a:lnSpc>
              <a:spcBef>
                <a:spcPts val="2500"/>
              </a:spcBef>
            </a:pPr>
            <a:r>
              <a:rPr lang="en-US" altLang="en-US" sz="2400">
                <a:solidFill>
                  <a:srgbClr val="FF6600"/>
                </a:solidFill>
              </a:rPr>
              <a:t>5</a:t>
            </a:r>
          </a:p>
          <a:p>
            <a:pPr eaLnBrk="1" hangingPunct="1">
              <a:lnSpc>
                <a:spcPct val="131000"/>
              </a:lnSpc>
              <a:spcBef>
                <a:spcPts val="2500"/>
              </a:spcBef>
            </a:pPr>
            <a:r>
              <a:rPr lang="en-US" altLang="en-US" sz="2400">
                <a:solidFill>
                  <a:srgbClr val="FF6600"/>
                </a:solidFill>
              </a:rPr>
              <a:t>0</a:t>
            </a:r>
          </a:p>
        </p:txBody>
      </p:sp>
      <p:sp>
        <p:nvSpPr>
          <p:cNvPr id="57351" name="Text Box 7"/>
          <p:cNvSpPr txBox="1">
            <a:spLocks noChangeArrowheads="1"/>
          </p:cNvSpPr>
          <p:nvPr/>
        </p:nvSpPr>
        <p:spPr bwMode="auto">
          <a:xfrm rot="-5400000">
            <a:off x="7431881" y="3117057"/>
            <a:ext cx="2714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FF6600"/>
                </a:solidFill>
              </a:rPr>
              <a:t>peak height (</a:t>
            </a:r>
            <a:r>
              <a:rPr lang="en-US" altLang="en-US" sz="2800" b="1">
                <a:solidFill>
                  <a:srgbClr val="FF6600"/>
                </a:solidFill>
                <a:sym typeface="Symbol" pitchFamily="18" charset="2"/>
              </a:rPr>
              <a:t></a:t>
            </a:r>
            <a:r>
              <a:rPr lang="en-US" altLang="en-US" sz="2800" b="1">
                <a:solidFill>
                  <a:srgbClr val="FF6600"/>
                </a:solidFill>
              </a:rPr>
              <a:t>)</a:t>
            </a:r>
          </a:p>
        </p:txBody>
      </p:sp>
    </p:spTree>
    <p:extLst>
      <p:ext uri="{BB962C8B-B14F-4D97-AF65-F5344CB8AC3E}">
        <p14:creationId xmlns:p14="http://schemas.microsoft.com/office/powerpoint/2010/main" val="290176312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457200" y="155575"/>
            <a:ext cx="8229600" cy="1143000"/>
          </a:xfrm>
        </p:spPr>
        <p:txBody>
          <a:bodyPr/>
          <a:lstStyle/>
          <a:p>
            <a:pPr eaLnBrk="1" hangingPunct="1"/>
            <a:r>
              <a:rPr lang="en-US" altLang="en-US" sz="3600" smtClean="0"/>
              <a:t>Snapshot from single virus particle</a:t>
            </a:r>
          </a:p>
        </p:txBody>
      </p:sp>
      <p:pic>
        <p:nvPicPr>
          <p:cNvPr id="1064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666875"/>
            <a:ext cx="5600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7"/>
          <p:cNvSpPr txBox="1">
            <a:spLocks noChangeArrowheads="1"/>
          </p:cNvSpPr>
          <p:nvPr/>
        </p:nvSpPr>
        <p:spPr bwMode="auto">
          <a:xfrm>
            <a:off x="4181475" y="541496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TEM</a:t>
            </a:r>
          </a:p>
        </p:txBody>
      </p:sp>
      <p:sp>
        <p:nvSpPr>
          <p:cNvPr id="106501" name="TextBox 8"/>
          <p:cNvSpPr txBox="1">
            <a:spLocks noChangeArrowheads="1"/>
          </p:cNvSpPr>
          <p:nvPr/>
        </p:nvSpPr>
        <p:spPr bwMode="auto">
          <a:xfrm>
            <a:off x="241300" y="1833563"/>
            <a:ext cx="411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 keV  LCLS  200 fs  Mimi virus single-shot.</a:t>
            </a:r>
          </a:p>
        </p:txBody>
      </p:sp>
      <p:grpSp>
        <p:nvGrpSpPr>
          <p:cNvPr id="106502" name="Group 11"/>
          <p:cNvGrpSpPr>
            <a:grpSpLocks/>
          </p:cNvGrpSpPr>
          <p:nvPr/>
        </p:nvGrpSpPr>
        <p:grpSpPr bwMode="auto">
          <a:xfrm>
            <a:off x="5689600" y="1708150"/>
            <a:ext cx="3271838" cy="2901950"/>
            <a:chOff x="3607" y="2079"/>
            <a:chExt cx="2061" cy="1828"/>
          </a:xfrm>
        </p:grpSpPr>
        <p:pic>
          <p:nvPicPr>
            <p:cNvPr id="106505" name="Picture 22" descr="modes_removed-1"/>
            <p:cNvPicPr>
              <a:picLocks noChangeAspect="1" noChangeArrowheads="1"/>
            </p:cNvPicPr>
            <p:nvPr/>
          </p:nvPicPr>
          <p:blipFill>
            <a:blip r:embed="rId4">
              <a:extLst>
                <a:ext uri="{28A0092B-C50C-407E-A947-70E740481C1C}">
                  <a14:useLocalDpi xmlns:a14="http://schemas.microsoft.com/office/drawing/2010/main" val="0"/>
                </a:ext>
              </a:extLst>
            </a:blip>
            <a:srcRect l="39365" t="38095" r="29524" b="34285"/>
            <a:stretch>
              <a:fillRect/>
            </a:stretch>
          </p:blipFill>
          <p:spPr bwMode="auto">
            <a:xfrm>
              <a:off x="3607" y="2079"/>
              <a:ext cx="2061"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Text Box 10"/>
            <p:cNvSpPr txBox="1">
              <a:spLocks noChangeArrowheads="1"/>
            </p:cNvSpPr>
            <p:nvPr/>
          </p:nvSpPr>
          <p:spPr bwMode="auto">
            <a:xfrm>
              <a:off x="3670" y="2139"/>
              <a:ext cx="40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106507" name="Line 24"/>
            <p:cNvSpPr>
              <a:spLocks noChangeShapeType="1"/>
            </p:cNvSpPr>
            <p:nvPr/>
          </p:nvSpPr>
          <p:spPr bwMode="auto">
            <a:xfrm>
              <a:off x="3748" y="2351"/>
              <a:ext cx="412" cy="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cs typeface="Arial" pitchFamily="34" charset="0"/>
              </a:endParaRPr>
            </a:p>
          </p:txBody>
        </p:sp>
        <p:sp>
          <p:nvSpPr>
            <p:cNvPr id="106508" name="TextBox 9"/>
            <p:cNvSpPr txBox="1">
              <a:spLocks noChangeArrowheads="1"/>
            </p:cNvSpPr>
            <p:nvPr/>
          </p:nvSpPr>
          <p:spPr bwMode="auto">
            <a:xfrm>
              <a:off x="3891" y="3668"/>
              <a:ext cx="13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Reconstructed image</a:t>
              </a:r>
            </a:p>
          </p:txBody>
        </p:sp>
      </p:grpSp>
      <p:sp>
        <p:nvSpPr>
          <p:cNvPr id="106503" name="TextBox 10"/>
          <p:cNvSpPr txBox="1">
            <a:spLocks noChangeArrowheads="1"/>
          </p:cNvSpPr>
          <p:nvPr/>
        </p:nvSpPr>
        <p:spPr bwMode="auto">
          <a:xfrm>
            <a:off x="6249988" y="4592638"/>
            <a:ext cx="1706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20nm</a:t>
            </a:r>
          </a:p>
        </p:txBody>
      </p:sp>
      <p:sp>
        <p:nvSpPr>
          <p:cNvPr id="106504" name="Rectangle 12"/>
          <p:cNvSpPr>
            <a:spLocks noChangeArrowheads="1"/>
          </p:cNvSpPr>
          <p:nvPr/>
        </p:nvSpPr>
        <p:spPr bwMode="auto">
          <a:xfrm>
            <a:off x="6684963" y="6240463"/>
            <a:ext cx="2459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Seibert, </a:t>
            </a:r>
            <a:r>
              <a:rPr lang="en-US" altLang="en-US" sz="1800" i="1">
                <a:solidFill>
                  <a:srgbClr val="000000"/>
                </a:solidFill>
                <a:cs typeface="Arial" pitchFamily="34" charset="0"/>
              </a:rPr>
              <a:t>et al.</a:t>
            </a:r>
            <a:r>
              <a:rPr lang="en-US" altLang="en-US" sz="1800">
                <a:solidFill>
                  <a:srgbClr val="000000"/>
                </a:solidFill>
                <a:cs typeface="Arial" pitchFamily="34" charset="0"/>
              </a:rPr>
              <a:t> (2011). </a:t>
            </a:r>
            <a:r>
              <a:rPr lang="en-US" altLang="en-US" sz="1800" i="1">
                <a:solidFill>
                  <a:srgbClr val="000000"/>
                </a:solidFill>
                <a:cs typeface="Arial" pitchFamily="34" charset="0"/>
              </a:rPr>
              <a:t>Nature</a:t>
            </a:r>
            <a:r>
              <a:rPr lang="en-US" altLang="en-US" sz="1800">
                <a:solidFill>
                  <a:srgbClr val="000000"/>
                </a:solidFill>
                <a:cs typeface="Arial" pitchFamily="34" charset="0"/>
              </a:rPr>
              <a:t> </a:t>
            </a:r>
            <a:r>
              <a:rPr lang="en-US" altLang="en-US" sz="1800" b="1">
                <a:solidFill>
                  <a:srgbClr val="000000"/>
                </a:solidFill>
                <a:cs typeface="Arial" pitchFamily="34" charset="0"/>
              </a:rPr>
              <a:t>470</a:t>
            </a:r>
            <a:r>
              <a:rPr lang="en-US" altLang="en-US" sz="1800">
                <a:solidFill>
                  <a:srgbClr val="000000"/>
                </a:solidFill>
                <a:cs typeface="Arial" pitchFamily="34" charset="0"/>
              </a:rPr>
              <a:t>, 78-81. </a:t>
            </a:r>
          </a:p>
        </p:txBody>
      </p:sp>
      <p:sp>
        <p:nvSpPr>
          <p:cNvPr id="2" name="Rectangle 1"/>
          <p:cNvSpPr/>
          <p:nvPr/>
        </p:nvSpPr>
        <p:spPr>
          <a:xfrm>
            <a:off x="5653825" y="1584101"/>
            <a:ext cx="4056845" cy="3374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3256209" y="5048518"/>
            <a:ext cx="2346102" cy="3281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305152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8371"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432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2"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8373"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90784709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MR simulation</a:t>
            </a:r>
          </a:p>
        </p:txBody>
      </p:sp>
      <p:graphicFrame>
        <p:nvGraphicFramePr>
          <p:cNvPr id="44035" name="Object 3"/>
          <p:cNvGraphicFramePr>
            <a:graphicFrameLocks noChangeAspect="1"/>
          </p:cNvGraphicFramePr>
          <p:nvPr/>
        </p:nvGraphicFramePr>
        <p:xfrm>
          <a:off x="993775" y="1371600"/>
          <a:ext cx="7464425" cy="4892675"/>
        </p:xfrm>
        <a:graphic>
          <a:graphicData uri="http://schemas.openxmlformats.org/presentationml/2006/ole">
            <mc:AlternateContent xmlns:mc="http://schemas.openxmlformats.org/markup-compatibility/2006">
              <mc:Choice xmlns:v="urn:schemas-microsoft-com:vml" Requires="v">
                <p:oleObj spid="_x0000_s185347" name="Chart" r:id="rId3" imgW="6096075" imgH="4000416" progId="MSGraph.Chart.8">
                  <p:embed followColorScheme="full"/>
                </p:oleObj>
              </mc:Choice>
              <mc:Fallback>
                <p:oleObj name="Chart" r:id="rId3" imgW="6096075" imgH="4000416" progId="MSGraph.Chart.8">
                  <p:embed followColorScheme="full"/>
                  <p:pic>
                    <p:nvPicPr>
                      <p:cNvPr id="0" name=""/>
                      <p:cNvPicPr>
                        <a:picLocks noChangeAspect="1" noChangeArrowheads="1"/>
                      </p:cNvPicPr>
                      <p:nvPr/>
                    </p:nvPicPr>
                    <p:blipFill>
                      <a:blip r:embed="rId4"/>
                      <a:srcRect/>
                      <a:stretch>
                        <a:fillRect/>
                      </a:stretch>
                    </p:blipFill>
                    <p:spPr bwMode="auto">
                      <a:xfrm>
                        <a:off x="993775" y="1371600"/>
                        <a:ext cx="7464425" cy="489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6" name="Text Box 4"/>
          <p:cNvSpPr txBox="1">
            <a:spLocks noChangeArrowheads="1"/>
          </p:cNvSpPr>
          <p:nvPr/>
        </p:nvSpPr>
        <p:spPr bwMode="auto">
          <a:xfrm>
            <a:off x="1609725" y="5729288"/>
            <a:ext cx="5924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a:solidFill>
                  <a:srgbClr val="000000"/>
                </a:solidFill>
              </a:rPr>
              <a:t>Rmsd from perfect search model (Å)</a:t>
            </a:r>
          </a:p>
        </p:txBody>
      </p:sp>
      <p:sp>
        <p:nvSpPr>
          <p:cNvPr id="44037" name="Text Box 6"/>
          <p:cNvSpPr txBox="1">
            <a:spLocks noChangeArrowheads="1"/>
          </p:cNvSpPr>
          <p:nvPr/>
        </p:nvSpPr>
        <p:spPr bwMode="auto">
          <a:xfrm>
            <a:off x="3076575" y="1092200"/>
            <a:ext cx="2992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b="1">
                <a:solidFill>
                  <a:srgbClr val="000000"/>
                </a:solidFill>
              </a:rPr>
              <a:t>corrupted model</a:t>
            </a:r>
          </a:p>
        </p:txBody>
      </p:sp>
      <p:sp>
        <p:nvSpPr>
          <p:cNvPr id="44038" name="Text Box 7"/>
          <p:cNvSpPr txBox="1">
            <a:spLocks noChangeArrowheads="1"/>
          </p:cNvSpPr>
          <p:nvPr/>
        </p:nvSpPr>
        <p:spPr bwMode="auto">
          <a:xfrm rot="-5400000">
            <a:off x="-1294606" y="3293269"/>
            <a:ext cx="419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rPr>
              <a:t>Correlation coefficient to correct density</a:t>
            </a:r>
          </a:p>
        </p:txBody>
      </p:sp>
    </p:spTree>
    <p:extLst>
      <p:ext uri="{BB962C8B-B14F-4D97-AF65-F5344CB8AC3E}">
        <p14:creationId xmlns:p14="http://schemas.microsoft.com/office/powerpoint/2010/main" val="86904075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z="4800" smtClean="0"/>
              <a:t>The transitions are sharp!</a:t>
            </a:r>
          </a:p>
        </p:txBody>
      </p:sp>
      <p:sp>
        <p:nvSpPr>
          <p:cNvPr id="59395" name="Content Placeholder 2"/>
          <p:cNvSpPr>
            <a:spLocks noGrp="1"/>
          </p:cNvSpPr>
          <p:nvPr>
            <p:ph idx="1"/>
          </p:nvPr>
        </p:nvSpPr>
        <p:spPr>
          <a:xfrm>
            <a:off x="685800" y="3282950"/>
            <a:ext cx="7772400" cy="2813050"/>
          </a:xfrm>
        </p:spPr>
        <p:txBody>
          <a:bodyPr/>
          <a:lstStyle/>
          <a:p>
            <a:pPr marL="0" indent="0" algn="ctr">
              <a:buFontTx/>
              <a:buNone/>
            </a:pPr>
            <a:r>
              <a:rPr lang="en-US" altLang="en-US" smtClean="0"/>
              <a:t>How can we predict success/failure?</a:t>
            </a:r>
          </a:p>
        </p:txBody>
      </p:sp>
      <p:sp>
        <p:nvSpPr>
          <p:cNvPr id="4" name="Rectangle 2"/>
          <p:cNvSpPr txBox="1">
            <a:spLocks noChangeArrowheads="1"/>
          </p:cNvSpPr>
          <p:nvPr/>
        </p:nvSpPr>
        <p:spPr bwMode="auto">
          <a:xfrm>
            <a:off x="685800" y="4700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6000" kern="0" smtClean="0">
                <a:solidFill>
                  <a:schemeClr val="tx1"/>
                </a:solidFill>
              </a:rPr>
              <a:t>Know Thy Experiment</a:t>
            </a:r>
            <a:endParaRPr lang="en-US" altLang="en-US" sz="6000" kern="0" dirty="0" smtClean="0">
              <a:solidFill>
                <a:schemeClr val="tx1"/>
              </a:solidFill>
            </a:endParaRPr>
          </a:p>
        </p:txBody>
      </p:sp>
    </p:spTree>
    <p:extLst>
      <p:ext uri="{BB962C8B-B14F-4D97-AF65-F5344CB8AC3E}">
        <p14:creationId xmlns:p14="http://schemas.microsoft.com/office/powerpoint/2010/main" val="209711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900" b="1">
                <a:solidFill>
                  <a:srgbClr val="000000"/>
                </a:solidFill>
              </a:rPr>
              <a:t>ADSC Quantum 315r</a:t>
            </a:r>
          </a:p>
        </p:txBody>
      </p:sp>
      <p:sp>
        <p:nvSpPr>
          <p:cNvPr id="49156" name="Rectangle 7"/>
          <p:cNvSpPr>
            <a:spLocks noGrp="1" noChangeArrowheads="1"/>
          </p:cNvSpPr>
          <p:nvPr>
            <p:ph type="title"/>
          </p:nvPr>
        </p:nvSpPr>
        <p:spPr>
          <a:xfrm>
            <a:off x="685800" y="0"/>
            <a:ext cx="7772400" cy="1143000"/>
          </a:xfrm>
        </p:spPr>
        <p:txBody>
          <a:bodyPr/>
          <a:lstStyle/>
          <a:p>
            <a:pPr eaLnBrk="1" hangingPunct="1"/>
            <a:r>
              <a:rPr lang="en-US" altLang="en-US" dirty="0" smtClean="0"/>
              <a:t>Beamline optics … simplified</a:t>
            </a:r>
            <a:endParaRPr lang="en-US" altLang="en-US" dirty="0" smtClean="0"/>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700" b="1">
                <a:solidFill>
                  <a:srgbClr val="000000"/>
                </a:solidFill>
              </a:rPr>
              <a:t>Protein Crystal</a:t>
            </a:r>
          </a:p>
        </p:txBody>
      </p:sp>
      <p:sp>
        <p:nvSpPr>
          <p:cNvPr id="4915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916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916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916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916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6"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700" b="1">
                <a:solidFill>
                  <a:srgbClr val="000000"/>
                </a:solidFill>
              </a:rPr>
              <a:t>pinhole</a:t>
            </a:r>
          </a:p>
        </p:txBody>
      </p:sp>
      <p:sp>
        <p:nvSpPr>
          <p:cNvPr id="49167"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700" b="1">
                <a:solidFill>
                  <a:srgbClr val="000000"/>
                </a:solidFill>
              </a:rPr>
              <a:t>Scatter</a:t>
            </a:r>
          </a:p>
          <a:p>
            <a:pPr algn="ctr"/>
            <a:r>
              <a:rPr lang="en-US" altLang="en-US" sz="1700" b="1">
                <a:solidFill>
                  <a:srgbClr val="000000"/>
                </a:solidFill>
              </a:rPr>
              <a:t>guard</a:t>
            </a:r>
          </a:p>
        </p:txBody>
      </p:sp>
      <p:sp>
        <p:nvSpPr>
          <p:cNvPr id="4916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800" b="1"/>
              <a:t>X-ray</a:t>
            </a:r>
          </a:p>
          <a:p>
            <a:pPr algn="ctr" eaLnBrk="1" hangingPunct="1">
              <a:spcBef>
                <a:spcPct val="50000"/>
              </a:spcBef>
            </a:pPr>
            <a:r>
              <a:rPr lang="en-US" altLang="en-US" sz="2800" b="1"/>
              <a:t>Source</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altLang="en-US" smtClean="0"/>
              <a:t>X-ray data are 3D!</a:t>
            </a:r>
          </a:p>
        </p:txBody>
      </p:sp>
      <p:pic>
        <p:nvPicPr>
          <p:cNvPr id="85017" name="diffraction.mpeg">
            <a:hlinkClick r:id="" action="ppaction://media"/>
          </p:cNvPr>
          <p:cNvPicPr>
            <a:picLocks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3152775" y="1198563"/>
            <a:ext cx="5484813"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20" name="Picture 28"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25" y="3317875"/>
            <a:ext cx="6873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29"/>
          <p:cNvSpPr>
            <a:spLocks noChangeAspect="1" noChangeShapeType="1"/>
          </p:cNvSpPr>
          <p:nvPr/>
        </p:nvSpPr>
        <p:spPr bwMode="auto">
          <a:xfrm flipV="1">
            <a:off x="1192213" y="3097213"/>
            <a:ext cx="976312" cy="7032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 name="Line 30"/>
          <p:cNvSpPr>
            <a:spLocks noChangeAspect="1" noChangeShapeType="1"/>
          </p:cNvSpPr>
          <p:nvPr/>
        </p:nvSpPr>
        <p:spPr bwMode="auto">
          <a:xfrm>
            <a:off x="1187450" y="3841750"/>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 name="Line 31"/>
          <p:cNvSpPr>
            <a:spLocks noChangeAspect="1" noChangeShapeType="1"/>
          </p:cNvSpPr>
          <p:nvPr/>
        </p:nvSpPr>
        <p:spPr bwMode="auto">
          <a:xfrm flipV="1">
            <a:off x="1309688" y="3619500"/>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 name="Line 32"/>
          <p:cNvSpPr>
            <a:spLocks noChangeAspect="1" noChangeShapeType="1"/>
          </p:cNvSpPr>
          <p:nvPr/>
        </p:nvSpPr>
        <p:spPr bwMode="auto">
          <a:xfrm>
            <a:off x="1306513" y="3968750"/>
            <a:ext cx="554037"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 name="AutoShape 33"/>
          <p:cNvSpPr>
            <a:spLocks noChangeArrowheads="1"/>
          </p:cNvSpPr>
          <p:nvPr/>
        </p:nvSpPr>
        <p:spPr bwMode="auto">
          <a:xfrm>
            <a:off x="1630363" y="5208588"/>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0186" name="AutoShape 35"/>
          <p:cNvSpPr>
            <a:spLocks noChangeArrowheads="1"/>
          </p:cNvSpPr>
          <p:nvPr/>
        </p:nvSpPr>
        <p:spPr bwMode="auto">
          <a:xfrm rot="10800000">
            <a:off x="457200" y="5162550"/>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0187" name="Line 36"/>
          <p:cNvSpPr>
            <a:spLocks noChangeShapeType="1"/>
          </p:cNvSpPr>
          <p:nvPr/>
        </p:nvSpPr>
        <p:spPr bwMode="auto">
          <a:xfrm>
            <a:off x="1246188" y="5273675"/>
            <a:ext cx="0" cy="1584325"/>
          </a:xfrm>
          <a:prstGeom prst="line">
            <a:avLst/>
          </a:prstGeom>
          <a:noFill/>
          <a:ln w="254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85020"/>
                                        </p:tgtEl>
                                        <p:attrNameLst>
                                          <p:attrName>style.visibility</p:attrName>
                                        </p:attrNameLst>
                                      </p:cBhvr>
                                      <p:to>
                                        <p:strVal val="visible"/>
                                      </p:to>
                                    </p:set>
                                    <p:anim calcmode="lin" valueType="num">
                                      <p:cBhvr>
                                        <p:cTn id="7" dur="5000" fill="hold"/>
                                        <p:tgtEl>
                                          <p:spTgt spid="85020"/>
                                        </p:tgtEl>
                                        <p:attrNameLst>
                                          <p:attrName>ppt_w</p:attrName>
                                        </p:attrNameLst>
                                      </p:cBhvr>
                                      <p:tavLst>
                                        <p:tav tm="0" fmla="#ppt_w*sin(2.5*pi*$)">
                                          <p:val>
                                            <p:fltVal val="0"/>
                                          </p:val>
                                        </p:tav>
                                        <p:tav tm="100000">
                                          <p:val>
                                            <p:fltVal val="1"/>
                                          </p:val>
                                        </p:tav>
                                      </p:tavLst>
                                    </p:anim>
                                    <p:anim calcmode="lin" valueType="num">
                                      <p:cBhvr>
                                        <p:cTn id="8" dur="5000" fill="hold"/>
                                        <p:tgtEl>
                                          <p:spTgt spid="85020"/>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1967" fill="hold"/>
                                        <p:tgtEl>
                                          <p:spTgt spid="850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85017"/>
                </p:tgtEl>
              </p:cMediaNode>
            </p:video>
            <p:seq concurrent="1" nextAc="seek">
              <p:cTn id="12" restart="whenNotActive" fill="hold" evtFilter="cancelBubble" nodeType="interactiveSeq">
                <p:stCondLst>
                  <p:cond evt="onClick" delay="0">
                    <p:tgtEl>
                      <p:spTgt spid="8501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85017"/>
                                        </p:tgtEl>
                                      </p:cBhvr>
                                    </p:cmd>
                                  </p:childTnLst>
                                </p:cTn>
                              </p:par>
                            </p:childTnLst>
                          </p:cTn>
                        </p:par>
                      </p:childTnLst>
                    </p:cTn>
                  </p:par>
                </p:childTnLst>
              </p:cTn>
              <p:nextCondLst>
                <p:cond evt="onClick" delay="0">
                  <p:tgtEl>
                    <p:spTgt spid="8501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51203" name="Rectangle 3"/>
          <p:cNvSpPr>
            <a:spLocks noGrp="1" noChangeArrowheads="1"/>
          </p:cNvSpPr>
          <p:nvPr>
            <p:ph type="title"/>
          </p:nvPr>
        </p:nvSpPr>
        <p:spPr/>
        <p:txBody>
          <a:bodyPr/>
          <a:lstStyle/>
          <a:p>
            <a:pPr eaLnBrk="1" hangingPunct="1"/>
            <a:r>
              <a:rPr lang="en-US" altLang="en-US" smtClean="0"/>
              <a:t>Where do photons go?</a:t>
            </a:r>
          </a:p>
        </p:txBody>
      </p:sp>
      <p:sp>
        <p:nvSpPr>
          <p:cNvPr id="51204"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beamstop</a:t>
            </a:r>
          </a:p>
        </p:txBody>
      </p:sp>
      <p:grpSp>
        <p:nvGrpSpPr>
          <p:cNvPr id="90117" name="Group 5"/>
          <p:cNvGrpSpPr>
            <a:grpSpLocks/>
          </p:cNvGrpSpPr>
          <p:nvPr/>
        </p:nvGrpSpPr>
        <p:grpSpPr bwMode="auto">
          <a:xfrm>
            <a:off x="609600" y="3524250"/>
            <a:ext cx="7340600" cy="304800"/>
            <a:chOff x="384" y="2220"/>
            <a:chExt cx="4624" cy="192"/>
          </a:xfrm>
        </p:grpSpPr>
        <p:sp>
          <p:nvSpPr>
            <p:cNvPr id="51208" name="Line 6"/>
            <p:cNvSpPr>
              <a:spLocks noChangeShapeType="1"/>
            </p:cNvSpPr>
            <p:nvPr/>
          </p:nvSpPr>
          <p:spPr bwMode="auto">
            <a:xfrm flipV="1">
              <a:off x="384" y="2316"/>
              <a:ext cx="4624"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9" name="Line 7"/>
            <p:cNvSpPr>
              <a:spLocks noChangeShapeType="1"/>
            </p:cNvSpPr>
            <p:nvPr/>
          </p:nvSpPr>
          <p:spPr bwMode="auto">
            <a:xfrm flipV="1">
              <a:off x="384" y="2316"/>
              <a:ext cx="2435"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0" name="Text Box 8"/>
            <p:cNvSpPr txBox="1">
              <a:spLocks noChangeArrowheads="1"/>
            </p:cNvSpPr>
            <p:nvPr/>
          </p:nvSpPr>
          <p:spPr bwMode="auto">
            <a:xfrm>
              <a:off x="3525" y="2220"/>
              <a:ext cx="10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Transmitted (98%)</a:t>
              </a:r>
            </a:p>
          </p:txBody>
        </p:sp>
      </p:grpSp>
      <p:sp>
        <p:nvSpPr>
          <p:cNvPr id="51206" name="Text Box 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Protein</a:t>
            </a:r>
          </a:p>
          <a:p>
            <a:pPr algn="ctr" eaLnBrk="1" hangingPunct="1"/>
            <a:r>
              <a:rPr lang="en-US" altLang="en-US" sz="3200" b="1"/>
              <a:t>1A x-rays</a:t>
            </a:r>
          </a:p>
        </p:txBody>
      </p:sp>
      <p:pic>
        <p:nvPicPr>
          <p:cNvPr id="51207"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wipe(left)">
                                      <p:cBhvr>
                                        <p:cTn id="7" dur="10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Elastic scattering</a:t>
            </a:r>
          </a:p>
        </p:txBody>
      </p:sp>
      <p:sp>
        <p:nvSpPr>
          <p:cNvPr id="52227"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2228" name="Oval 4"/>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222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2230"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2782888"/>
            <a:ext cx="5018088" cy="1319212"/>
            <a:chOff x="-1194" y="2058"/>
            <a:chExt cx="3161" cy="831"/>
          </a:xfrm>
        </p:grpSpPr>
        <p:grpSp>
          <p:nvGrpSpPr>
            <p:cNvPr id="53281" name="Group 3"/>
            <p:cNvGrpSpPr>
              <a:grpSpLocks/>
            </p:cNvGrpSpPr>
            <p:nvPr/>
          </p:nvGrpSpPr>
          <p:grpSpPr bwMode="auto">
            <a:xfrm>
              <a:off x="-1194" y="2273"/>
              <a:ext cx="370" cy="369"/>
              <a:chOff x="362" y="2318"/>
              <a:chExt cx="370" cy="369"/>
            </a:xfrm>
          </p:grpSpPr>
          <p:sp>
            <p:nvSpPr>
              <p:cNvPr id="53303"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4"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82" name="Group 6"/>
            <p:cNvGrpSpPr>
              <a:grpSpLocks/>
            </p:cNvGrpSpPr>
            <p:nvPr/>
          </p:nvGrpSpPr>
          <p:grpSpPr bwMode="auto">
            <a:xfrm>
              <a:off x="-826" y="2273"/>
              <a:ext cx="370" cy="369"/>
              <a:chOff x="362" y="2318"/>
              <a:chExt cx="370" cy="369"/>
            </a:xfrm>
          </p:grpSpPr>
          <p:sp>
            <p:nvSpPr>
              <p:cNvPr id="53301"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2"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83" name="Group 9"/>
            <p:cNvGrpSpPr>
              <a:grpSpLocks/>
            </p:cNvGrpSpPr>
            <p:nvPr/>
          </p:nvGrpSpPr>
          <p:grpSpPr bwMode="auto">
            <a:xfrm>
              <a:off x="-458" y="2273"/>
              <a:ext cx="370" cy="369"/>
              <a:chOff x="362" y="2318"/>
              <a:chExt cx="370" cy="369"/>
            </a:xfrm>
          </p:grpSpPr>
          <p:sp>
            <p:nvSpPr>
              <p:cNvPr id="53299"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0"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84" name="Group 12"/>
            <p:cNvGrpSpPr>
              <a:grpSpLocks/>
            </p:cNvGrpSpPr>
            <p:nvPr/>
          </p:nvGrpSpPr>
          <p:grpSpPr bwMode="auto">
            <a:xfrm>
              <a:off x="-90" y="2273"/>
              <a:ext cx="370" cy="369"/>
              <a:chOff x="362" y="2318"/>
              <a:chExt cx="370" cy="369"/>
            </a:xfrm>
          </p:grpSpPr>
          <p:sp>
            <p:nvSpPr>
              <p:cNvPr id="53297"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8"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85" name="Group 15"/>
            <p:cNvGrpSpPr>
              <a:grpSpLocks/>
            </p:cNvGrpSpPr>
            <p:nvPr/>
          </p:nvGrpSpPr>
          <p:grpSpPr bwMode="auto">
            <a:xfrm>
              <a:off x="278" y="2273"/>
              <a:ext cx="370" cy="369"/>
              <a:chOff x="362" y="2318"/>
              <a:chExt cx="370" cy="369"/>
            </a:xfrm>
          </p:grpSpPr>
          <p:sp>
            <p:nvSpPr>
              <p:cNvPr id="53295"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6"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86" name="Group 18"/>
            <p:cNvGrpSpPr>
              <a:grpSpLocks/>
            </p:cNvGrpSpPr>
            <p:nvPr/>
          </p:nvGrpSpPr>
          <p:grpSpPr bwMode="auto">
            <a:xfrm>
              <a:off x="646" y="2273"/>
              <a:ext cx="370" cy="369"/>
              <a:chOff x="362" y="2318"/>
              <a:chExt cx="370" cy="369"/>
            </a:xfrm>
          </p:grpSpPr>
          <p:sp>
            <p:nvSpPr>
              <p:cNvPr id="53293"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4"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87" name="Group 21"/>
            <p:cNvGrpSpPr>
              <a:grpSpLocks/>
            </p:cNvGrpSpPr>
            <p:nvPr/>
          </p:nvGrpSpPr>
          <p:grpSpPr bwMode="auto">
            <a:xfrm>
              <a:off x="1014" y="2273"/>
              <a:ext cx="370" cy="369"/>
              <a:chOff x="362" y="2318"/>
              <a:chExt cx="370" cy="369"/>
            </a:xfrm>
          </p:grpSpPr>
          <p:sp>
            <p:nvSpPr>
              <p:cNvPr id="53291"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2"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288"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9"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53251" name="Rectangle 27"/>
          <p:cNvSpPr>
            <a:spLocks noGrp="1" noChangeArrowheads="1"/>
          </p:cNvSpPr>
          <p:nvPr>
            <p:ph type="title"/>
          </p:nvPr>
        </p:nvSpPr>
        <p:spPr/>
        <p:txBody>
          <a:bodyPr/>
          <a:lstStyle/>
          <a:p>
            <a:pPr eaLnBrk="1" hangingPunct="1"/>
            <a:r>
              <a:rPr lang="en-US" altLang="en-US" smtClean="0"/>
              <a:t>Elastic scattering</a:t>
            </a:r>
          </a:p>
        </p:txBody>
      </p:sp>
      <p:sp>
        <p:nvSpPr>
          <p:cNvPr id="5325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3253"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325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325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53256" name="Group 32"/>
          <p:cNvGrpSpPr>
            <a:grpSpLocks/>
          </p:cNvGrpSpPr>
          <p:nvPr/>
        </p:nvGrpSpPr>
        <p:grpSpPr bwMode="auto">
          <a:xfrm rot="-2052048">
            <a:off x="4125913" y="1389063"/>
            <a:ext cx="5018087" cy="1319212"/>
            <a:chOff x="-1194" y="2058"/>
            <a:chExt cx="3161" cy="831"/>
          </a:xfrm>
        </p:grpSpPr>
        <p:grpSp>
          <p:nvGrpSpPr>
            <p:cNvPr id="53257" name="Group 33"/>
            <p:cNvGrpSpPr>
              <a:grpSpLocks/>
            </p:cNvGrpSpPr>
            <p:nvPr/>
          </p:nvGrpSpPr>
          <p:grpSpPr bwMode="auto">
            <a:xfrm>
              <a:off x="-1194" y="2273"/>
              <a:ext cx="370" cy="369"/>
              <a:chOff x="362" y="2318"/>
              <a:chExt cx="370" cy="369"/>
            </a:xfrm>
          </p:grpSpPr>
          <p:sp>
            <p:nvSpPr>
              <p:cNvPr id="53279"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0"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58" name="Group 36"/>
            <p:cNvGrpSpPr>
              <a:grpSpLocks/>
            </p:cNvGrpSpPr>
            <p:nvPr/>
          </p:nvGrpSpPr>
          <p:grpSpPr bwMode="auto">
            <a:xfrm>
              <a:off x="-826" y="2273"/>
              <a:ext cx="370" cy="369"/>
              <a:chOff x="362" y="2318"/>
              <a:chExt cx="370" cy="369"/>
            </a:xfrm>
          </p:grpSpPr>
          <p:sp>
            <p:nvSpPr>
              <p:cNvPr id="53277"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8"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59" name="Group 39"/>
            <p:cNvGrpSpPr>
              <a:grpSpLocks/>
            </p:cNvGrpSpPr>
            <p:nvPr/>
          </p:nvGrpSpPr>
          <p:grpSpPr bwMode="auto">
            <a:xfrm>
              <a:off x="-458" y="2273"/>
              <a:ext cx="370" cy="369"/>
              <a:chOff x="362" y="2318"/>
              <a:chExt cx="370" cy="369"/>
            </a:xfrm>
          </p:grpSpPr>
          <p:sp>
            <p:nvSpPr>
              <p:cNvPr id="53275"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6"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60" name="Group 42"/>
            <p:cNvGrpSpPr>
              <a:grpSpLocks/>
            </p:cNvGrpSpPr>
            <p:nvPr/>
          </p:nvGrpSpPr>
          <p:grpSpPr bwMode="auto">
            <a:xfrm>
              <a:off x="-90" y="2273"/>
              <a:ext cx="370" cy="369"/>
              <a:chOff x="362" y="2318"/>
              <a:chExt cx="370" cy="369"/>
            </a:xfrm>
          </p:grpSpPr>
          <p:sp>
            <p:nvSpPr>
              <p:cNvPr id="53273"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4"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61" name="Group 45"/>
            <p:cNvGrpSpPr>
              <a:grpSpLocks/>
            </p:cNvGrpSpPr>
            <p:nvPr/>
          </p:nvGrpSpPr>
          <p:grpSpPr bwMode="auto">
            <a:xfrm>
              <a:off x="278" y="2273"/>
              <a:ext cx="370" cy="369"/>
              <a:chOff x="362" y="2318"/>
              <a:chExt cx="370" cy="369"/>
            </a:xfrm>
          </p:grpSpPr>
          <p:sp>
            <p:nvSpPr>
              <p:cNvPr id="53271"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2"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62" name="Group 48"/>
            <p:cNvGrpSpPr>
              <a:grpSpLocks/>
            </p:cNvGrpSpPr>
            <p:nvPr/>
          </p:nvGrpSpPr>
          <p:grpSpPr bwMode="auto">
            <a:xfrm>
              <a:off x="646" y="2273"/>
              <a:ext cx="370" cy="369"/>
              <a:chOff x="362" y="2318"/>
              <a:chExt cx="370" cy="369"/>
            </a:xfrm>
          </p:grpSpPr>
          <p:sp>
            <p:nvSpPr>
              <p:cNvPr id="53269"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0"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63" name="Group 51"/>
            <p:cNvGrpSpPr>
              <a:grpSpLocks/>
            </p:cNvGrpSpPr>
            <p:nvPr/>
          </p:nvGrpSpPr>
          <p:grpSpPr bwMode="auto">
            <a:xfrm>
              <a:off x="1014" y="2273"/>
              <a:ext cx="370" cy="369"/>
              <a:chOff x="362" y="2318"/>
              <a:chExt cx="370" cy="369"/>
            </a:xfrm>
          </p:grpSpPr>
          <p:sp>
            <p:nvSpPr>
              <p:cNvPr id="53267"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8"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264"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5"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6"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54275" name="Rectangle 3"/>
          <p:cNvSpPr>
            <a:spLocks noGrp="1" noChangeArrowheads="1"/>
          </p:cNvSpPr>
          <p:nvPr>
            <p:ph type="title"/>
          </p:nvPr>
        </p:nvSpPr>
        <p:spPr/>
        <p:txBody>
          <a:bodyPr/>
          <a:lstStyle/>
          <a:p>
            <a:pPr eaLnBrk="1" hangingPunct="1"/>
            <a:r>
              <a:rPr lang="en-US" altLang="en-US" smtClean="0"/>
              <a:t>Where do photons go?</a:t>
            </a:r>
          </a:p>
        </p:txBody>
      </p:sp>
      <p:sp>
        <p:nvSpPr>
          <p:cNvPr id="5427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beamstop</a:t>
            </a:r>
          </a:p>
        </p:txBody>
      </p:sp>
      <p:sp>
        <p:nvSpPr>
          <p:cNvPr id="54278" name="Line 6"/>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5239" name="Group 7"/>
          <p:cNvGrpSpPr>
            <a:grpSpLocks/>
          </p:cNvGrpSpPr>
          <p:nvPr/>
        </p:nvGrpSpPr>
        <p:grpSpPr bwMode="auto">
          <a:xfrm>
            <a:off x="4473575" y="1277938"/>
            <a:ext cx="2892425" cy="2159000"/>
            <a:chOff x="2818" y="805"/>
            <a:chExt cx="1822" cy="1360"/>
          </a:xfrm>
        </p:grpSpPr>
        <p:grpSp>
          <p:nvGrpSpPr>
            <p:cNvPr id="54283" name="Group 8"/>
            <p:cNvGrpSpPr>
              <a:grpSpLocks/>
            </p:cNvGrpSpPr>
            <p:nvPr/>
          </p:nvGrpSpPr>
          <p:grpSpPr bwMode="auto">
            <a:xfrm>
              <a:off x="3330" y="805"/>
              <a:ext cx="939" cy="912"/>
              <a:chOff x="1893" y="816"/>
              <a:chExt cx="1597" cy="1500"/>
            </a:xfrm>
          </p:grpSpPr>
          <p:pic>
            <p:nvPicPr>
              <p:cNvPr id="54288" name="Picture 9"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Oval 10"/>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4290" name="Oval 11"/>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4291" name="Oval 12"/>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54284" name="Line 13"/>
            <p:cNvSpPr>
              <a:spLocks noChangeShapeType="1"/>
            </p:cNvSpPr>
            <p:nvPr/>
          </p:nvSpPr>
          <p:spPr bwMode="auto">
            <a:xfrm flipV="1">
              <a:off x="2822" y="1133"/>
              <a:ext cx="672" cy="1032"/>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5" name="Line 14"/>
            <p:cNvSpPr>
              <a:spLocks noChangeShapeType="1"/>
            </p:cNvSpPr>
            <p:nvPr/>
          </p:nvSpPr>
          <p:spPr bwMode="auto">
            <a:xfrm flipV="1">
              <a:off x="2818" y="1269"/>
              <a:ext cx="992" cy="89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6" name="Line 15"/>
            <p:cNvSpPr>
              <a:spLocks noChangeShapeType="1"/>
            </p:cNvSpPr>
            <p:nvPr/>
          </p:nvSpPr>
          <p:spPr bwMode="auto">
            <a:xfrm flipV="1">
              <a:off x="2818" y="1409"/>
              <a:ext cx="1280" cy="75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7" name="Text Box 16"/>
            <p:cNvSpPr txBox="1">
              <a:spLocks noChangeArrowheads="1"/>
            </p:cNvSpPr>
            <p:nvPr/>
          </p:nvSpPr>
          <p:spPr bwMode="auto">
            <a:xfrm>
              <a:off x="3346" y="1775"/>
              <a:ext cx="12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grpSp>
      <p:sp>
        <p:nvSpPr>
          <p:cNvPr id="54280" name="Text Box 17"/>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Transmitted (98%)</a:t>
            </a:r>
          </a:p>
        </p:txBody>
      </p:sp>
      <p:sp>
        <p:nvSpPr>
          <p:cNvPr id="54281"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Protein</a:t>
            </a:r>
          </a:p>
          <a:p>
            <a:pPr algn="ctr" eaLnBrk="1" hangingPunct="1"/>
            <a:r>
              <a:rPr lang="en-US" altLang="en-US" sz="3200" b="1"/>
              <a:t>1A x-rays</a:t>
            </a:r>
          </a:p>
        </p:txBody>
      </p:sp>
      <p:pic>
        <p:nvPicPr>
          <p:cNvPr id="54282" name="Picture 19"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39"/>
                                        </p:tgtEl>
                                        <p:attrNameLst>
                                          <p:attrName>style.visibility</p:attrName>
                                        </p:attrNameLst>
                                      </p:cBhvr>
                                      <p:to>
                                        <p:strVal val="visible"/>
                                      </p:to>
                                    </p:set>
                                    <p:animEffect transition="in" filter="wipe(left)">
                                      <p:cBhvr>
                                        <p:cTn id="7" dur="1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2782888"/>
            <a:ext cx="5018088" cy="1319212"/>
            <a:chOff x="-1194" y="2058"/>
            <a:chExt cx="3161" cy="831"/>
          </a:xfrm>
        </p:grpSpPr>
        <p:grpSp>
          <p:nvGrpSpPr>
            <p:cNvPr id="55329" name="Group 3"/>
            <p:cNvGrpSpPr>
              <a:grpSpLocks/>
            </p:cNvGrpSpPr>
            <p:nvPr/>
          </p:nvGrpSpPr>
          <p:grpSpPr bwMode="auto">
            <a:xfrm>
              <a:off x="-1194" y="2273"/>
              <a:ext cx="370" cy="369"/>
              <a:chOff x="362" y="2318"/>
              <a:chExt cx="370" cy="369"/>
            </a:xfrm>
          </p:grpSpPr>
          <p:sp>
            <p:nvSpPr>
              <p:cNvPr id="55351"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52"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30" name="Group 6"/>
            <p:cNvGrpSpPr>
              <a:grpSpLocks/>
            </p:cNvGrpSpPr>
            <p:nvPr/>
          </p:nvGrpSpPr>
          <p:grpSpPr bwMode="auto">
            <a:xfrm>
              <a:off x="-826" y="2273"/>
              <a:ext cx="370" cy="369"/>
              <a:chOff x="362" y="2318"/>
              <a:chExt cx="370" cy="369"/>
            </a:xfrm>
          </p:grpSpPr>
          <p:sp>
            <p:nvSpPr>
              <p:cNvPr id="55349"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50"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31" name="Group 9"/>
            <p:cNvGrpSpPr>
              <a:grpSpLocks/>
            </p:cNvGrpSpPr>
            <p:nvPr/>
          </p:nvGrpSpPr>
          <p:grpSpPr bwMode="auto">
            <a:xfrm>
              <a:off x="-458" y="2273"/>
              <a:ext cx="370" cy="369"/>
              <a:chOff x="362" y="2318"/>
              <a:chExt cx="370" cy="369"/>
            </a:xfrm>
          </p:grpSpPr>
          <p:sp>
            <p:nvSpPr>
              <p:cNvPr id="55347"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8"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32" name="Group 12"/>
            <p:cNvGrpSpPr>
              <a:grpSpLocks/>
            </p:cNvGrpSpPr>
            <p:nvPr/>
          </p:nvGrpSpPr>
          <p:grpSpPr bwMode="auto">
            <a:xfrm>
              <a:off x="-90" y="2273"/>
              <a:ext cx="370" cy="369"/>
              <a:chOff x="362" y="2318"/>
              <a:chExt cx="370" cy="369"/>
            </a:xfrm>
          </p:grpSpPr>
          <p:sp>
            <p:nvSpPr>
              <p:cNvPr id="55345"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6"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33" name="Group 15"/>
            <p:cNvGrpSpPr>
              <a:grpSpLocks/>
            </p:cNvGrpSpPr>
            <p:nvPr/>
          </p:nvGrpSpPr>
          <p:grpSpPr bwMode="auto">
            <a:xfrm>
              <a:off x="278" y="2273"/>
              <a:ext cx="370" cy="369"/>
              <a:chOff x="362" y="2318"/>
              <a:chExt cx="370" cy="369"/>
            </a:xfrm>
          </p:grpSpPr>
          <p:sp>
            <p:nvSpPr>
              <p:cNvPr id="55343"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4"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34" name="Group 18"/>
            <p:cNvGrpSpPr>
              <a:grpSpLocks/>
            </p:cNvGrpSpPr>
            <p:nvPr/>
          </p:nvGrpSpPr>
          <p:grpSpPr bwMode="auto">
            <a:xfrm>
              <a:off x="646" y="2273"/>
              <a:ext cx="370" cy="369"/>
              <a:chOff x="362" y="2318"/>
              <a:chExt cx="370" cy="369"/>
            </a:xfrm>
          </p:grpSpPr>
          <p:sp>
            <p:nvSpPr>
              <p:cNvPr id="55341"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2"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35" name="Group 21"/>
            <p:cNvGrpSpPr>
              <a:grpSpLocks/>
            </p:cNvGrpSpPr>
            <p:nvPr/>
          </p:nvGrpSpPr>
          <p:grpSpPr bwMode="auto">
            <a:xfrm>
              <a:off x="1014" y="2273"/>
              <a:ext cx="370" cy="369"/>
              <a:chOff x="362" y="2318"/>
              <a:chExt cx="370" cy="369"/>
            </a:xfrm>
          </p:grpSpPr>
          <p:sp>
            <p:nvSpPr>
              <p:cNvPr id="55339"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0"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5336"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37"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38"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55299" name="Rectangle 27"/>
          <p:cNvSpPr>
            <a:spLocks noGrp="1" noChangeArrowheads="1"/>
          </p:cNvSpPr>
          <p:nvPr>
            <p:ph type="title"/>
          </p:nvPr>
        </p:nvSpPr>
        <p:spPr/>
        <p:txBody>
          <a:bodyPr/>
          <a:lstStyle/>
          <a:p>
            <a:pPr eaLnBrk="1" hangingPunct="1"/>
            <a:r>
              <a:rPr lang="en-US" altLang="en-US" smtClean="0"/>
              <a:t>Elastic scattering</a:t>
            </a:r>
          </a:p>
        </p:txBody>
      </p:sp>
      <p:sp>
        <p:nvSpPr>
          <p:cNvPr id="55300"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5301"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5302"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5303"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55304" name="Group 32"/>
          <p:cNvGrpSpPr>
            <a:grpSpLocks/>
          </p:cNvGrpSpPr>
          <p:nvPr/>
        </p:nvGrpSpPr>
        <p:grpSpPr bwMode="auto">
          <a:xfrm rot="-2052048">
            <a:off x="4125913" y="1389063"/>
            <a:ext cx="5018087" cy="1319212"/>
            <a:chOff x="-1194" y="2058"/>
            <a:chExt cx="3161" cy="831"/>
          </a:xfrm>
        </p:grpSpPr>
        <p:grpSp>
          <p:nvGrpSpPr>
            <p:cNvPr id="55305" name="Group 33"/>
            <p:cNvGrpSpPr>
              <a:grpSpLocks/>
            </p:cNvGrpSpPr>
            <p:nvPr/>
          </p:nvGrpSpPr>
          <p:grpSpPr bwMode="auto">
            <a:xfrm>
              <a:off x="-1194" y="2273"/>
              <a:ext cx="370" cy="369"/>
              <a:chOff x="362" y="2318"/>
              <a:chExt cx="370" cy="369"/>
            </a:xfrm>
          </p:grpSpPr>
          <p:sp>
            <p:nvSpPr>
              <p:cNvPr id="55327"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8"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06" name="Group 36"/>
            <p:cNvGrpSpPr>
              <a:grpSpLocks/>
            </p:cNvGrpSpPr>
            <p:nvPr/>
          </p:nvGrpSpPr>
          <p:grpSpPr bwMode="auto">
            <a:xfrm>
              <a:off x="-826" y="2273"/>
              <a:ext cx="370" cy="369"/>
              <a:chOff x="362" y="2318"/>
              <a:chExt cx="370" cy="369"/>
            </a:xfrm>
          </p:grpSpPr>
          <p:sp>
            <p:nvSpPr>
              <p:cNvPr id="55325"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6"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07" name="Group 39"/>
            <p:cNvGrpSpPr>
              <a:grpSpLocks/>
            </p:cNvGrpSpPr>
            <p:nvPr/>
          </p:nvGrpSpPr>
          <p:grpSpPr bwMode="auto">
            <a:xfrm>
              <a:off x="-458" y="2273"/>
              <a:ext cx="370" cy="369"/>
              <a:chOff x="362" y="2318"/>
              <a:chExt cx="370" cy="369"/>
            </a:xfrm>
          </p:grpSpPr>
          <p:sp>
            <p:nvSpPr>
              <p:cNvPr id="55323"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4"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08" name="Group 42"/>
            <p:cNvGrpSpPr>
              <a:grpSpLocks/>
            </p:cNvGrpSpPr>
            <p:nvPr/>
          </p:nvGrpSpPr>
          <p:grpSpPr bwMode="auto">
            <a:xfrm>
              <a:off x="-90" y="2273"/>
              <a:ext cx="370" cy="369"/>
              <a:chOff x="362" y="2318"/>
              <a:chExt cx="370" cy="369"/>
            </a:xfrm>
          </p:grpSpPr>
          <p:sp>
            <p:nvSpPr>
              <p:cNvPr id="55321"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2"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09" name="Group 45"/>
            <p:cNvGrpSpPr>
              <a:grpSpLocks/>
            </p:cNvGrpSpPr>
            <p:nvPr/>
          </p:nvGrpSpPr>
          <p:grpSpPr bwMode="auto">
            <a:xfrm>
              <a:off x="278" y="2273"/>
              <a:ext cx="370" cy="369"/>
              <a:chOff x="362" y="2318"/>
              <a:chExt cx="370" cy="369"/>
            </a:xfrm>
          </p:grpSpPr>
          <p:sp>
            <p:nvSpPr>
              <p:cNvPr id="55319"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0"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10" name="Group 48"/>
            <p:cNvGrpSpPr>
              <a:grpSpLocks/>
            </p:cNvGrpSpPr>
            <p:nvPr/>
          </p:nvGrpSpPr>
          <p:grpSpPr bwMode="auto">
            <a:xfrm>
              <a:off x="646" y="2273"/>
              <a:ext cx="370" cy="369"/>
              <a:chOff x="362" y="2318"/>
              <a:chExt cx="370" cy="369"/>
            </a:xfrm>
          </p:grpSpPr>
          <p:sp>
            <p:nvSpPr>
              <p:cNvPr id="55317"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8"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11" name="Group 51"/>
            <p:cNvGrpSpPr>
              <a:grpSpLocks/>
            </p:cNvGrpSpPr>
            <p:nvPr/>
          </p:nvGrpSpPr>
          <p:grpSpPr bwMode="auto">
            <a:xfrm>
              <a:off x="1014" y="2273"/>
              <a:ext cx="370" cy="369"/>
              <a:chOff x="362" y="2318"/>
              <a:chExt cx="370" cy="369"/>
            </a:xfrm>
          </p:grpSpPr>
          <p:sp>
            <p:nvSpPr>
              <p:cNvPr id="55315"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6"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5312"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3"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4"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879600"/>
          </a:xfrm>
          <a:noFill/>
        </p:spPr>
        <p:txBody>
          <a:bodyPr/>
          <a:lstStyle/>
          <a:p>
            <a:pPr eaLnBrk="1" hangingPunct="1"/>
            <a:r>
              <a:rPr lang="en-US" altLang="en-US" smtClean="0"/>
              <a:t>The “success rate” </a:t>
            </a:r>
            <a:br>
              <a:rPr lang="en-US" altLang="en-US" smtClean="0"/>
            </a:br>
            <a:r>
              <a:rPr lang="en-US" altLang="en-US" smtClean="0"/>
              <a:t>of structure determination</a:t>
            </a:r>
          </a:p>
        </p:txBody>
      </p:sp>
      <p:sp>
        <p:nvSpPr>
          <p:cNvPr id="1327107" name="Text Box 3"/>
          <p:cNvSpPr txBox="1">
            <a:spLocks noChangeArrowheads="1"/>
          </p:cNvSpPr>
          <p:nvPr/>
        </p:nvSpPr>
        <p:spPr bwMode="auto">
          <a:xfrm>
            <a:off x="1346200" y="2095500"/>
            <a:ext cx="64262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err="1">
                <a:solidFill>
                  <a:srgbClr val="990099"/>
                </a:solidFill>
              </a:rPr>
              <a:t>beamlines</a:t>
            </a:r>
            <a:endParaRPr lang="en-US" altLang="en-US" sz="3600" dirty="0">
              <a:solidFill>
                <a:srgbClr val="990099"/>
              </a:solidFill>
            </a:endParaRPr>
          </a:p>
          <a:p>
            <a:pPr algn="ctr" eaLnBrk="1" hangingPunct="1">
              <a:spcBef>
                <a:spcPct val="30000"/>
              </a:spcBef>
              <a:buFontTx/>
              <a:buNone/>
            </a:pP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9640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2014</a:t>
            </a:r>
            <a:endParaRPr lang="en-US" altLang="en-US" sz="3600" dirty="0">
              <a:solidFill>
                <a:srgbClr val="A0A000"/>
              </a:solidFill>
            </a:endParaRPr>
          </a:p>
        </p:txBody>
      </p:sp>
    </p:spTree>
    <p:extLst>
      <p:ext uri="{BB962C8B-B14F-4D97-AF65-F5344CB8AC3E}">
        <p14:creationId xmlns:p14="http://schemas.microsoft.com/office/powerpoint/2010/main" val="4262979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2782888"/>
            <a:ext cx="5018088" cy="1319212"/>
            <a:chOff x="-1194" y="2058"/>
            <a:chExt cx="3161" cy="831"/>
          </a:xfrm>
        </p:grpSpPr>
        <p:grpSp>
          <p:nvGrpSpPr>
            <p:cNvPr id="56353" name="Group 3"/>
            <p:cNvGrpSpPr>
              <a:grpSpLocks/>
            </p:cNvGrpSpPr>
            <p:nvPr/>
          </p:nvGrpSpPr>
          <p:grpSpPr bwMode="auto">
            <a:xfrm>
              <a:off x="-1194" y="2273"/>
              <a:ext cx="370" cy="369"/>
              <a:chOff x="362" y="2318"/>
              <a:chExt cx="370" cy="369"/>
            </a:xfrm>
          </p:grpSpPr>
          <p:sp>
            <p:nvSpPr>
              <p:cNvPr id="56375"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76"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54" name="Group 6"/>
            <p:cNvGrpSpPr>
              <a:grpSpLocks/>
            </p:cNvGrpSpPr>
            <p:nvPr/>
          </p:nvGrpSpPr>
          <p:grpSpPr bwMode="auto">
            <a:xfrm>
              <a:off x="-826" y="2273"/>
              <a:ext cx="370" cy="369"/>
              <a:chOff x="362" y="2318"/>
              <a:chExt cx="370" cy="369"/>
            </a:xfrm>
          </p:grpSpPr>
          <p:sp>
            <p:nvSpPr>
              <p:cNvPr id="56373"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74"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55" name="Group 9"/>
            <p:cNvGrpSpPr>
              <a:grpSpLocks/>
            </p:cNvGrpSpPr>
            <p:nvPr/>
          </p:nvGrpSpPr>
          <p:grpSpPr bwMode="auto">
            <a:xfrm>
              <a:off x="-458" y="2273"/>
              <a:ext cx="370" cy="369"/>
              <a:chOff x="362" y="2318"/>
              <a:chExt cx="370" cy="369"/>
            </a:xfrm>
          </p:grpSpPr>
          <p:sp>
            <p:nvSpPr>
              <p:cNvPr id="56371"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72"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56" name="Group 12"/>
            <p:cNvGrpSpPr>
              <a:grpSpLocks/>
            </p:cNvGrpSpPr>
            <p:nvPr/>
          </p:nvGrpSpPr>
          <p:grpSpPr bwMode="auto">
            <a:xfrm>
              <a:off x="-90" y="2273"/>
              <a:ext cx="370" cy="369"/>
              <a:chOff x="362" y="2318"/>
              <a:chExt cx="370" cy="369"/>
            </a:xfrm>
          </p:grpSpPr>
          <p:sp>
            <p:nvSpPr>
              <p:cNvPr id="56369"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70"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57" name="Group 15"/>
            <p:cNvGrpSpPr>
              <a:grpSpLocks/>
            </p:cNvGrpSpPr>
            <p:nvPr/>
          </p:nvGrpSpPr>
          <p:grpSpPr bwMode="auto">
            <a:xfrm>
              <a:off x="278" y="2273"/>
              <a:ext cx="370" cy="369"/>
              <a:chOff x="362" y="2318"/>
              <a:chExt cx="370" cy="369"/>
            </a:xfrm>
          </p:grpSpPr>
          <p:sp>
            <p:nvSpPr>
              <p:cNvPr id="56367"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68"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58" name="Group 18"/>
            <p:cNvGrpSpPr>
              <a:grpSpLocks/>
            </p:cNvGrpSpPr>
            <p:nvPr/>
          </p:nvGrpSpPr>
          <p:grpSpPr bwMode="auto">
            <a:xfrm>
              <a:off x="646" y="2273"/>
              <a:ext cx="370" cy="369"/>
              <a:chOff x="362" y="2318"/>
              <a:chExt cx="370" cy="369"/>
            </a:xfrm>
          </p:grpSpPr>
          <p:sp>
            <p:nvSpPr>
              <p:cNvPr id="56365"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66"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59" name="Group 21"/>
            <p:cNvGrpSpPr>
              <a:grpSpLocks/>
            </p:cNvGrpSpPr>
            <p:nvPr/>
          </p:nvGrpSpPr>
          <p:grpSpPr bwMode="auto">
            <a:xfrm>
              <a:off x="1014" y="2273"/>
              <a:ext cx="370" cy="369"/>
              <a:chOff x="362" y="2318"/>
              <a:chExt cx="370" cy="369"/>
            </a:xfrm>
          </p:grpSpPr>
          <p:sp>
            <p:nvSpPr>
              <p:cNvPr id="56363"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64"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360"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61"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62"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56323" name="Rectangle 27"/>
          <p:cNvSpPr>
            <a:spLocks noGrp="1" noChangeArrowheads="1"/>
          </p:cNvSpPr>
          <p:nvPr>
            <p:ph type="title"/>
          </p:nvPr>
        </p:nvSpPr>
        <p:spPr/>
        <p:txBody>
          <a:bodyPr/>
          <a:lstStyle/>
          <a:p>
            <a:pPr eaLnBrk="1" hangingPunct="1"/>
            <a:r>
              <a:rPr lang="en-US" altLang="en-US" smtClean="0"/>
              <a:t>Inelastic scattering</a:t>
            </a:r>
          </a:p>
        </p:txBody>
      </p:sp>
      <p:sp>
        <p:nvSpPr>
          <p:cNvPr id="56324"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6325"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6326"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6327"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56328" name="Group 32"/>
          <p:cNvGrpSpPr>
            <a:grpSpLocks/>
          </p:cNvGrpSpPr>
          <p:nvPr/>
        </p:nvGrpSpPr>
        <p:grpSpPr bwMode="auto">
          <a:xfrm rot="-2052048">
            <a:off x="4100513" y="1306513"/>
            <a:ext cx="5310187" cy="1319212"/>
            <a:chOff x="-1194" y="2058"/>
            <a:chExt cx="3161" cy="831"/>
          </a:xfrm>
        </p:grpSpPr>
        <p:grpSp>
          <p:nvGrpSpPr>
            <p:cNvPr id="56329" name="Group 33"/>
            <p:cNvGrpSpPr>
              <a:grpSpLocks/>
            </p:cNvGrpSpPr>
            <p:nvPr/>
          </p:nvGrpSpPr>
          <p:grpSpPr bwMode="auto">
            <a:xfrm>
              <a:off x="-1194" y="2273"/>
              <a:ext cx="370" cy="369"/>
              <a:chOff x="362" y="2318"/>
              <a:chExt cx="370" cy="369"/>
            </a:xfrm>
          </p:grpSpPr>
          <p:sp>
            <p:nvSpPr>
              <p:cNvPr id="56351"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52"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30" name="Group 36"/>
            <p:cNvGrpSpPr>
              <a:grpSpLocks/>
            </p:cNvGrpSpPr>
            <p:nvPr/>
          </p:nvGrpSpPr>
          <p:grpSpPr bwMode="auto">
            <a:xfrm>
              <a:off x="-826" y="2273"/>
              <a:ext cx="370" cy="369"/>
              <a:chOff x="362" y="2318"/>
              <a:chExt cx="370" cy="369"/>
            </a:xfrm>
          </p:grpSpPr>
          <p:sp>
            <p:nvSpPr>
              <p:cNvPr id="56349"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50"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31" name="Group 39"/>
            <p:cNvGrpSpPr>
              <a:grpSpLocks/>
            </p:cNvGrpSpPr>
            <p:nvPr/>
          </p:nvGrpSpPr>
          <p:grpSpPr bwMode="auto">
            <a:xfrm>
              <a:off x="-458" y="2273"/>
              <a:ext cx="370" cy="369"/>
              <a:chOff x="362" y="2318"/>
              <a:chExt cx="370" cy="369"/>
            </a:xfrm>
          </p:grpSpPr>
          <p:sp>
            <p:nvSpPr>
              <p:cNvPr id="56347"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8"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32" name="Group 42"/>
            <p:cNvGrpSpPr>
              <a:grpSpLocks/>
            </p:cNvGrpSpPr>
            <p:nvPr/>
          </p:nvGrpSpPr>
          <p:grpSpPr bwMode="auto">
            <a:xfrm>
              <a:off x="-90" y="2273"/>
              <a:ext cx="370" cy="369"/>
              <a:chOff x="362" y="2318"/>
              <a:chExt cx="370" cy="369"/>
            </a:xfrm>
          </p:grpSpPr>
          <p:sp>
            <p:nvSpPr>
              <p:cNvPr id="56345"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6"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33" name="Group 45"/>
            <p:cNvGrpSpPr>
              <a:grpSpLocks/>
            </p:cNvGrpSpPr>
            <p:nvPr/>
          </p:nvGrpSpPr>
          <p:grpSpPr bwMode="auto">
            <a:xfrm>
              <a:off x="278" y="2273"/>
              <a:ext cx="370" cy="369"/>
              <a:chOff x="362" y="2318"/>
              <a:chExt cx="370" cy="369"/>
            </a:xfrm>
          </p:grpSpPr>
          <p:sp>
            <p:nvSpPr>
              <p:cNvPr id="56343"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4"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34" name="Group 48"/>
            <p:cNvGrpSpPr>
              <a:grpSpLocks/>
            </p:cNvGrpSpPr>
            <p:nvPr/>
          </p:nvGrpSpPr>
          <p:grpSpPr bwMode="auto">
            <a:xfrm>
              <a:off x="646" y="2273"/>
              <a:ext cx="370" cy="369"/>
              <a:chOff x="362" y="2318"/>
              <a:chExt cx="370" cy="369"/>
            </a:xfrm>
          </p:grpSpPr>
          <p:sp>
            <p:nvSpPr>
              <p:cNvPr id="56341"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2"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35" name="Group 51"/>
            <p:cNvGrpSpPr>
              <a:grpSpLocks/>
            </p:cNvGrpSpPr>
            <p:nvPr/>
          </p:nvGrpSpPr>
          <p:grpSpPr bwMode="auto">
            <a:xfrm>
              <a:off x="1014" y="2273"/>
              <a:ext cx="370" cy="369"/>
              <a:chOff x="362" y="2318"/>
              <a:chExt cx="370" cy="369"/>
            </a:xfrm>
          </p:grpSpPr>
          <p:sp>
            <p:nvSpPr>
              <p:cNvPr id="56339"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0"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336"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7"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8"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57347" name="Rectangle 3"/>
          <p:cNvSpPr>
            <a:spLocks noGrp="1" noChangeArrowheads="1"/>
          </p:cNvSpPr>
          <p:nvPr>
            <p:ph type="title"/>
          </p:nvPr>
        </p:nvSpPr>
        <p:spPr/>
        <p:txBody>
          <a:bodyPr/>
          <a:lstStyle/>
          <a:p>
            <a:pPr eaLnBrk="1" hangingPunct="1"/>
            <a:r>
              <a:rPr lang="en-US" altLang="en-US" smtClean="0"/>
              <a:t>Where do photons go?</a:t>
            </a:r>
          </a:p>
        </p:txBody>
      </p:sp>
      <p:sp>
        <p:nvSpPr>
          <p:cNvPr id="57348"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9"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beamstop</a:t>
            </a:r>
          </a:p>
        </p:txBody>
      </p:sp>
      <p:grpSp>
        <p:nvGrpSpPr>
          <p:cNvPr id="57350" name="Group 6"/>
          <p:cNvGrpSpPr>
            <a:grpSpLocks/>
          </p:cNvGrpSpPr>
          <p:nvPr/>
        </p:nvGrpSpPr>
        <p:grpSpPr bwMode="auto">
          <a:xfrm>
            <a:off x="5286375" y="1277938"/>
            <a:ext cx="1490663" cy="1447800"/>
            <a:chOff x="1893" y="816"/>
            <a:chExt cx="1597" cy="1500"/>
          </a:xfrm>
        </p:grpSpPr>
        <p:pic>
          <p:nvPicPr>
            <p:cNvPr id="5735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736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736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5735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735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Transmitted (98%)</a:t>
            </a:r>
          </a:p>
        </p:txBody>
      </p:sp>
      <p:sp>
        <p:nvSpPr>
          <p:cNvPr id="57357" name="Text Box 17"/>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Protein</a:t>
            </a:r>
          </a:p>
          <a:p>
            <a:pPr algn="ctr" eaLnBrk="1" hangingPunct="1"/>
            <a:r>
              <a:rPr lang="en-US" altLang="en-US" sz="3200" b="1"/>
              <a:t>1A x-rays</a:t>
            </a:r>
          </a:p>
        </p:txBody>
      </p:sp>
      <p:pic>
        <p:nvPicPr>
          <p:cNvPr id="57358" name="Picture 1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58371" name="Rectangle 3"/>
          <p:cNvSpPr>
            <a:spLocks noGrp="1" noChangeArrowheads="1"/>
          </p:cNvSpPr>
          <p:nvPr>
            <p:ph type="title"/>
          </p:nvPr>
        </p:nvSpPr>
        <p:spPr/>
        <p:txBody>
          <a:bodyPr/>
          <a:lstStyle/>
          <a:p>
            <a:pPr eaLnBrk="1" hangingPunct="1"/>
            <a:r>
              <a:rPr lang="en-US" altLang="en-US" smtClean="0"/>
              <a:t>Where do photons go?</a:t>
            </a:r>
          </a:p>
        </p:txBody>
      </p:sp>
      <p:sp>
        <p:nvSpPr>
          <p:cNvPr id="5837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beamstop</a:t>
            </a:r>
          </a:p>
        </p:txBody>
      </p:sp>
      <p:grpSp>
        <p:nvGrpSpPr>
          <p:cNvPr id="58374" name="Group 6"/>
          <p:cNvGrpSpPr>
            <a:grpSpLocks/>
          </p:cNvGrpSpPr>
          <p:nvPr/>
        </p:nvGrpSpPr>
        <p:grpSpPr bwMode="auto">
          <a:xfrm>
            <a:off x="5286375" y="1277938"/>
            <a:ext cx="1490663" cy="1447800"/>
            <a:chOff x="1893" y="816"/>
            <a:chExt cx="1597" cy="1500"/>
          </a:xfrm>
        </p:grpSpPr>
        <p:pic>
          <p:nvPicPr>
            <p:cNvPr id="5838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838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838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5837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838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Transmitted (98%)</a:t>
            </a:r>
          </a:p>
        </p:txBody>
      </p:sp>
      <p:sp>
        <p:nvSpPr>
          <p:cNvPr id="5838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5838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Protein</a:t>
            </a:r>
          </a:p>
          <a:p>
            <a:pPr algn="ctr" eaLnBrk="1" hangingPunct="1"/>
            <a:r>
              <a:rPr lang="en-US" altLang="en-US" sz="3200" b="1"/>
              <a:t>1A x-rays</a:t>
            </a:r>
          </a:p>
        </p:txBody>
      </p:sp>
      <p:sp>
        <p:nvSpPr>
          <p:cNvPr id="5838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8384" name="Picture 20"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59395" name="Rectangle 3"/>
          <p:cNvSpPr>
            <a:spLocks noGrp="1" noChangeArrowheads="1"/>
          </p:cNvSpPr>
          <p:nvPr>
            <p:ph type="title"/>
          </p:nvPr>
        </p:nvSpPr>
        <p:spPr/>
        <p:txBody>
          <a:bodyPr/>
          <a:lstStyle/>
          <a:p>
            <a:pPr eaLnBrk="1" hangingPunct="1"/>
            <a:r>
              <a:rPr lang="en-US" altLang="en-US" smtClean="0"/>
              <a:t>Where do photons go?</a:t>
            </a:r>
          </a:p>
        </p:txBody>
      </p:sp>
      <p:sp>
        <p:nvSpPr>
          <p:cNvPr id="5939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beamstop</a:t>
            </a:r>
          </a:p>
        </p:txBody>
      </p:sp>
      <p:grpSp>
        <p:nvGrpSpPr>
          <p:cNvPr id="59398" name="Group 6"/>
          <p:cNvGrpSpPr>
            <a:grpSpLocks/>
          </p:cNvGrpSpPr>
          <p:nvPr/>
        </p:nvGrpSpPr>
        <p:grpSpPr bwMode="auto">
          <a:xfrm>
            <a:off x="5286375" y="1277938"/>
            <a:ext cx="1490663" cy="1447800"/>
            <a:chOff x="1893" y="816"/>
            <a:chExt cx="1597" cy="1500"/>
          </a:xfrm>
        </p:grpSpPr>
        <p:pic>
          <p:nvPicPr>
            <p:cNvPr id="5941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941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941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5939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940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Transmitted (98%)</a:t>
            </a:r>
          </a:p>
        </p:txBody>
      </p:sp>
      <p:sp>
        <p:nvSpPr>
          <p:cNvPr id="5940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59406"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Protein</a:t>
            </a:r>
          </a:p>
          <a:p>
            <a:pPr algn="ctr" eaLnBrk="1" hangingPunct="1"/>
            <a:r>
              <a:rPr lang="en-US" altLang="en-US" sz="3200" b="1"/>
              <a:t>1A x-rays</a:t>
            </a:r>
          </a:p>
        </p:txBody>
      </p:sp>
      <p:sp>
        <p:nvSpPr>
          <p:cNvPr id="59407"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8"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59409"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59410"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9411"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0419" name="Rectangle 3"/>
          <p:cNvSpPr>
            <a:spLocks noGrp="1" noChangeArrowheads="1"/>
          </p:cNvSpPr>
          <p:nvPr>
            <p:ph type="title"/>
          </p:nvPr>
        </p:nvSpPr>
        <p:spPr/>
        <p:txBody>
          <a:bodyPr/>
          <a:lstStyle/>
          <a:p>
            <a:pPr eaLnBrk="1" hangingPunct="1"/>
            <a:r>
              <a:rPr lang="en-US" altLang="en-US" smtClean="0"/>
              <a:t>Photoelectric absorption</a:t>
            </a: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3" name="Rectangle 3"/>
          <p:cNvSpPr>
            <a:spLocks noGrp="1" noChangeArrowheads="1"/>
          </p:cNvSpPr>
          <p:nvPr>
            <p:ph type="title"/>
          </p:nvPr>
        </p:nvSpPr>
        <p:spPr/>
        <p:txBody>
          <a:bodyPr/>
          <a:lstStyle/>
          <a:p>
            <a:pPr eaLnBrk="1" hangingPunct="1"/>
            <a:r>
              <a:rPr lang="en-US" altLang="en-US" smtClean="0"/>
              <a:t>Photoelectric absorption</a:t>
            </a: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e</a:t>
            </a:r>
            <a:r>
              <a:rPr lang="en-US" altLang="en-US" b="1" baseline="30000"/>
              <a:t>-</a:t>
            </a:r>
          </a:p>
        </p:txBody>
      </p:sp>
      <p:grpSp>
        <p:nvGrpSpPr>
          <p:cNvPr id="61447" name="Group 7"/>
          <p:cNvGrpSpPr>
            <a:grpSpLocks/>
          </p:cNvGrpSpPr>
          <p:nvPr/>
        </p:nvGrpSpPr>
        <p:grpSpPr bwMode="auto">
          <a:xfrm>
            <a:off x="0" y="3124200"/>
            <a:ext cx="4733925" cy="585788"/>
            <a:chOff x="0" y="1968"/>
            <a:chExt cx="2982" cy="369"/>
          </a:xfrm>
        </p:grpSpPr>
        <p:grpSp>
          <p:nvGrpSpPr>
            <p:cNvPr id="61453" name="Group 8"/>
            <p:cNvGrpSpPr>
              <a:grpSpLocks/>
            </p:cNvGrpSpPr>
            <p:nvPr/>
          </p:nvGrpSpPr>
          <p:grpSpPr bwMode="auto">
            <a:xfrm>
              <a:off x="0" y="1968"/>
              <a:ext cx="370" cy="369"/>
              <a:chOff x="362" y="2318"/>
              <a:chExt cx="370" cy="369"/>
            </a:xfrm>
          </p:grpSpPr>
          <p:sp>
            <p:nvSpPr>
              <p:cNvPr id="61475" name="Freeform 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6" name="Freeform 1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454" name="Group 11"/>
            <p:cNvGrpSpPr>
              <a:grpSpLocks/>
            </p:cNvGrpSpPr>
            <p:nvPr/>
          </p:nvGrpSpPr>
          <p:grpSpPr bwMode="auto">
            <a:xfrm>
              <a:off x="368" y="1968"/>
              <a:ext cx="370" cy="369"/>
              <a:chOff x="362" y="2318"/>
              <a:chExt cx="370" cy="369"/>
            </a:xfrm>
          </p:grpSpPr>
          <p:sp>
            <p:nvSpPr>
              <p:cNvPr id="61473" name="Freeform 1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4" name="Freeform 1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455" name="Group 14"/>
            <p:cNvGrpSpPr>
              <a:grpSpLocks/>
            </p:cNvGrpSpPr>
            <p:nvPr/>
          </p:nvGrpSpPr>
          <p:grpSpPr bwMode="auto">
            <a:xfrm>
              <a:off x="736" y="1968"/>
              <a:ext cx="370" cy="369"/>
              <a:chOff x="362" y="2318"/>
              <a:chExt cx="370" cy="369"/>
            </a:xfrm>
          </p:grpSpPr>
          <p:sp>
            <p:nvSpPr>
              <p:cNvPr id="61471" name="Freeform 1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2" name="Freeform 1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456" name="Group 17"/>
            <p:cNvGrpSpPr>
              <a:grpSpLocks/>
            </p:cNvGrpSpPr>
            <p:nvPr/>
          </p:nvGrpSpPr>
          <p:grpSpPr bwMode="auto">
            <a:xfrm>
              <a:off x="1104" y="1968"/>
              <a:ext cx="370" cy="369"/>
              <a:chOff x="362" y="2318"/>
              <a:chExt cx="370" cy="369"/>
            </a:xfrm>
          </p:grpSpPr>
          <p:sp>
            <p:nvSpPr>
              <p:cNvPr id="61469" name="Freeform 1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0" name="Freeform 1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457" name="Group 20"/>
            <p:cNvGrpSpPr>
              <a:grpSpLocks/>
            </p:cNvGrpSpPr>
            <p:nvPr/>
          </p:nvGrpSpPr>
          <p:grpSpPr bwMode="auto">
            <a:xfrm>
              <a:off x="1472" y="1968"/>
              <a:ext cx="370" cy="369"/>
              <a:chOff x="362" y="2318"/>
              <a:chExt cx="370" cy="369"/>
            </a:xfrm>
          </p:grpSpPr>
          <p:sp>
            <p:nvSpPr>
              <p:cNvPr id="61467" name="Freeform 2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8" name="Freeform 2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458" name="Group 23"/>
            <p:cNvGrpSpPr>
              <a:grpSpLocks/>
            </p:cNvGrpSpPr>
            <p:nvPr/>
          </p:nvGrpSpPr>
          <p:grpSpPr bwMode="auto">
            <a:xfrm>
              <a:off x="1840" y="1968"/>
              <a:ext cx="370" cy="369"/>
              <a:chOff x="362" y="2318"/>
              <a:chExt cx="370" cy="369"/>
            </a:xfrm>
          </p:grpSpPr>
          <p:sp>
            <p:nvSpPr>
              <p:cNvPr id="61465" name="Freeform 2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6" name="Freeform 2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459" name="Group 26"/>
            <p:cNvGrpSpPr>
              <a:grpSpLocks/>
            </p:cNvGrpSpPr>
            <p:nvPr/>
          </p:nvGrpSpPr>
          <p:grpSpPr bwMode="auto">
            <a:xfrm>
              <a:off x="2208" y="1968"/>
              <a:ext cx="370" cy="369"/>
              <a:chOff x="362" y="2318"/>
              <a:chExt cx="370" cy="369"/>
            </a:xfrm>
          </p:grpSpPr>
          <p:sp>
            <p:nvSpPr>
              <p:cNvPr id="61463" name="Freeform 2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4" name="Freeform 2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60" name="Freeform 29"/>
            <p:cNvSpPr>
              <a:spLocks/>
            </p:cNvSpPr>
            <p:nvPr/>
          </p:nvSpPr>
          <p:spPr bwMode="auto">
            <a:xfrm>
              <a:off x="2576" y="214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1" name="Freeform 30"/>
            <p:cNvSpPr>
              <a:spLocks/>
            </p:cNvSpPr>
            <p:nvPr/>
          </p:nvSpPr>
          <p:spPr bwMode="auto">
            <a:xfrm rot="10800000">
              <a:off x="2761" y="196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2"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mtClean="0"/>
              <a:t>Fluorescence</a:t>
            </a:r>
          </a:p>
        </p:txBody>
      </p:sp>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t>Fluorescence</a:t>
            </a:r>
          </a:p>
        </p:txBody>
      </p:sp>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e</a:t>
            </a:r>
            <a:r>
              <a:rPr lang="en-US" altLang="en-US" b="1" baseline="30000"/>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identification</a:t>
            </a:r>
            <a:endParaRPr lang="en-US" dirty="0"/>
          </a:p>
        </p:txBody>
      </p:sp>
      <p:pic>
        <p:nvPicPr>
          <p:cNvPr id="245762" name="Picture 2" descr="http://smb.slac.stanford.edu/facilities/software/blu-ice/images/scan_tab/excite_scan_lab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9625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The 2010 CXRO X-Ray Data Book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981200"/>
            <a:ext cx="30861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0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mtClean="0"/>
              <a:t>Auger emission</a:t>
            </a:r>
          </a:p>
        </p:txBody>
      </p:sp>
      <p:sp>
        <p:nvSpPr>
          <p:cNvPr id="64515"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4516"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4517"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4518"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4519"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4520"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cs typeface="Arial" pitchFamily="34" charset="0"/>
              </a:rPr>
              <a:t>                                   </a:t>
            </a:r>
            <a:endParaRPr lang="el-GR" altLang="en-US" sz="4400">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chemeClr val="tx2"/>
                </a:solidFill>
              </a:rPr>
              <a:t>“If you don’t have </a:t>
            </a:r>
            <a:br>
              <a:rPr lang="en-US" altLang="en-US" sz="4800">
                <a:solidFill>
                  <a:schemeClr val="tx2"/>
                </a:solidFill>
              </a:rPr>
            </a:br>
            <a:r>
              <a:rPr lang="en-US" altLang="en-US" sz="4800">
                <a:solidFill>
                  <a:schemeClr val="tx2"/>
                </a:solidFill>
              </a:rPr>
              <a:t>good data,</a:t>
            </a:r>
            <a:br>
              <a:rPr lang="en-US" altLang="en-US" sz="4800">
                <a:solidFill>
                  <a:schemeClr val="tx2"/>
                </a:solidFill>
              </a:rPr>
            </a:br>
            <a:r>
              <a:rPr lang="en-US" altLang="en-US" sz="4800">
                <a:solidFill>
                  <a:schemeClr val="tx2"/>
                </a:solidFill>
              </a:rPr>
              <a:t>then you have </a:t>
            </a:r>
            <a:br>
              <a:rPr lang="en-US" altLang="en-US" sz="4800">
                <a:solidFill>
                  <a:schemeClr val="tx2"/>
                </a:solidFill>
              </a:rPr>
            </a:br>
            <a:r>
              <a:rPr lang="en-US" altLang="en-US" sz="4800">
                <a:solidFill>
                  <a:schemeClr val="tx2"/>
                </a:solidFill>
              </a:rPr>
              <a:t>no data at all.”</a:t>
            </a:r>
            <a:endParaRPr lang="en-US" altLang="en-US" sz="3600">
              <a:solidFill>
                <a:schemeClr val="tx2"/>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Tree>
    <p:extLst>
      <p:ext uri="{BB962C8B-B14F-4D97-AF65-F5344CB8AC3E}">
        <p14:creationId xmlns:p14="http://schemas.microsoft.com/office/powerpoint/2010/main" val="1763098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t>Auger emission</a:t>
            </a:r>
          </a:p>
        </p:txBody>
      </p:sp>
      <p:sp>
        <p:nvSpPr>
          <p:cNvPr id="65539"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5540"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5541"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5542" name="Rectangle 6"/>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5543" name="Oval 7"/>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5544" name="Oval 8"/>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5545" name="Text Box 9"/>
          <p:cNvSpPr txBox="1">
            <a:spLocks noChangeArrowheads="1"/>
          </p:cNvSpPr>
          <p:nvPr/>
        </p:nvSpPr>
        <p:spPr bwMode="auto">
          <a:xfrm>
            <a:off x="4198938" y="3517900"/>
            <a:ext cx="823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65546" name="Text Box 10"/>
          <p:cNvSpPr txBox="1">
            <a:spLocks noChangeArrowheads="1"/>
          </p:cNvSpPr>
          <p:nvPr/>
        </p:nvSpPr>
        <p:spPr bwMode="auto">
          <a:xfrm>
            <a:off x="2743200" y="17748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e</a:t>
            </a:r>
            <a:r>
              <a:rPr lang="en-US" altLang="en-US" b="1" baseline="30000"/>
              <a:t>-</a:t>
            </a:r>
          </a:p>
        </p:txBody>
      </p:sp>
      <p:sp>
        <p:nvSpPr>
          <p:cNvPr id="65547" name="Line 11"/>
          <p:cNvSpPr>
            <a:spLocks noChangeShapeType="1"/>
          </p:cNvSpPr>
          <p:nvPr/>
        </p:nvSpPr>
        <p:spPr bwMode="auto">
          <a:xfrm flipH="1" flipV="1">
            <a:off x="3076575" y="2041525"/>
            <a:ext cx="1377950" cy="9096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mtClean="0"/>
              <a:t>Sample atoms</a:t>
            </a:r>
          </a:p>
        </p:txBody>
      </p:sp>
      <p:grpSp>
        <p:nvGrpSpPr>
          <p:cNvPr id="66563" name="Group 3"/>
          <p:cNvGrpSpPr>
            <a:grpSpLocks/>
          </p:cNvGrpSpPr>
          <p:nvPr/>
        </p:nvGrpSpPr>
        <p:grpSpPr bwMode="auto">
          <a:xfrm>
            <a:off x="284163" y="3675063"/>
            <a:ext cx="858837" cy="785812"/>
            <a:chOff x="1751" y="1135"/>
            <a:chExt cx="2232" cy="2232"/>
          </a:xfrm>
        </p:grpSpPr>
        <p:sp>
          <p:nvSpPr>
            <p:cNvPr id="66694" name="Oval 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95" name="Oval 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96" name="Oval 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97" name="Oval 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64" name="Group 8"/>
          <p:cNvGrpSpPr>
            <a:grpSpLocks/>
          </p:cNvGrpSpPr>
          <p:nvPr/>
        </p:nvGrpSpPr>
        <p:grpSpPr bwMode="auto">
          <a:xfrm>
            <a:off x="3935413" y="2941638"/>
            <a:ext cx="858837" cy="785812"/>
            <a:chOff x="1751" y="1135"/>
            <a:chExt cx="2232" cy="2232"/>
          </a:xfrm>
        </p:grpSpPr>
        <p:sp>
          <p:nvSpPr>
            <p:cNvPr id="66690"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91"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92"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93"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65" name="Group 13"/>
          <p:cNvGrpSpPr>
            <a:grpSpLocks/>
          </p:cNvGrpSpPr>
          <p:nvPr/>
        </p:nvGrpSpPr>
        <p:grpSpPr bwMode="auto">
          <a:xfrm>
            <a:off x="1270000" y="3892550"/>
            <a:ext cx="858838" cy="785813"/>
            <a:chOff x="1751" y="1135"/>
            <a:chExt cx="2232" cy="2232"/>
          </a:xfrm>
        </p:grpSpPr>
        <p:sp>
          <p:nvSpPr>
            <p:cNvPr id="66686" name="Oval 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87" name="Oval 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88"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89" name="Oval 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66" name="Group 18"/>
          <p:cNvGrpSpPr>
            <a:grpSpLocks/>
          </p:cNvGrpSpPr>
          <p:nvPr/>
        </p:nvGrpSpPr>
        <p:grpSpPr bwMode="auto">
          <a:xfrm rot="1669699">
            <a:off x="4411663" y="3959225"/>
            <a:ext cx="858837" cy="785813"/>
            <a:chOff x="1751" y="1135"/>
            <a:chExt cx="2232" cy="2232"/>
          </a:xfrm>
        </p:grpSpPr>
        <p:sp>
          <p:nvSpPr>
            <p:cNvPr id="66682" name="Oval 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83" name="Oval 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84"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85" name="Oval 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67" name="Group 23"/>
          <p:cNvGrpSpPr>
            <a:grpSpLocks/>
          </p:cNvGrpSpPr>
          <p:nvPr/>
        </p:nvGrpSpPr>
        <p:grpSpPr bwMode="auto">
          <a:xfrm>
            <a:off x="2462213" y="3355975"/>
            <a:ext cx="858837" cy="785813"/>
            <a:chOff x="1751" y="1135"/>
            <a:chExt cx="2232" cy="2232"/>
          </a:xfrm>
        </p:grpSpPr>
        <p:sp>
          <p:nvSpPr>
            <p:cNvPr id="66678" name="Oval 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79" name="Oval 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80"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81" name="Oval 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68" name="Group 28"/>
          <p:cNvGrpSpPr>
            <a:grpSpLocks/>
          </p:cNvGrpSpPr>
          <p:nvPr/>
        </p:nvGrpSpPr>
        <p:grpSpPr bwMode="auto">
          <a:xfrm>
            <a:off x="7259638" y="3784600"/>
            <a:ext cx="858837" cy="785813"/>
            <a:chOff x="1751" y="1135"/>
            <a:chExt cx="2232" cy="2232"/>
          </a:xfrm>
        </p:grpSpPr>
        <p:sp>
          <p:nvSpPr>
            <p:cNvPr id="66674" name="Oval 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75" name="Oval 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76"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77" name="Oval 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69" name="Group 33"/>
          <p:cNvGrpSpPr>
            <a:grpSpLocks/>
          </p:cNvGrpSpPr>
          <p:nvPr/>
        </p:nvGrpSpPr>
        <p:grpSpPr bwMode="auto">
          <a:xfrm rot="1198672">
            <a:off x="2047875" y="4568825"/>
            <a:ext cx="858838" cy="785813"/>
            <a:chOff x="1751" y="1135"/>
            <a:chExt cx="2232" cy="2232"/>
          </a:xfrm>
        </p:grpSpPr>
        <p:sp>
          <p:nvSpPr>
            <p:cNvPr id="66670"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71"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72"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73"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0" name="Group 38"/>
          <p:cNvGrpSpPr>
            <a:grpSpLocks/>
          </p:cNvGrpSpPr>
          <p:nvPr/>
        </p:nvGrpSpPr>
        <p:grpSpPr bwMode="auto">
          <a:xfrm rot="-1425292">
            <a:off x="3419475" y="4343400"/>
            <a:ext cx="858838" cy="785813"/>
            <a:chOff x="1751" y="1135"/>
            <a:chExt cx="2232" cy="2232"/>
          </a:xfrm>
        </p:grpSpPr>
        <p:sp>
          <p:nvSpPr>
            <p:cNvPr id="66666"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67"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68"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69"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1" name="Group 43"/>
          <p:cNvGrpSpPr>
            <a:grpSpLocks/>
          </p:cNvGrpSpPr>
          <p:nvPr/>
        </p:nvGrpSpPr>
        <p:grpSpPr bwMode="auto">
          <a:xfrm>
            <a:off x="6169025" y="2941638"/>
            <a:ext cx="858838" cy="785812"/>
            <a:chOff x="1751" y="1135"/>
            <a:chExt cx="2232" cy="2232"/>
          </a:xfrm>
        </p:grpSpPr>
        <p:sp>
          <p:nvSpPr>
            <p:cNvPr id="66662"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63"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64"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65"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2" name="Group 48"/>
          <p:cNvGrpSpPr>
            <a:grpSpLocks/>
          </p:cNvGrpSpPr>
          <p:nvPr/>
        </p:nvGrpSpPr>
        <p:grpSpPr bwMode="auto">
          <a:xfrm>
            <a:off x="6221413" y="4371975"/>
            <a:ext cx="858837" cy="785813"/>
            <a:chOff x="1751" y="1135"/>
            <a:chExt cx="2232" cy="2232"/>
          </a:xfrm>
        </p:grpSpPr>
        <p:sp>
          <p:nvSpPr>
            <p:cNvPr id="66658" name="Oval 4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59" name="Oval 5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60"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61" name="Oval 5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3" name="Group 53"/>
          <p:cNvGrpSpPr>
            <a:grpSpLocks/>
          </p:cNvGrpSpPr>
          <p:nvPr/>
        </p:nvGrpSpPr>
        <p:grpSpPr bwMode="auto">
          <a:xfrm>
            <a:off x="5081588" y="2724150"/>
            <a:ext cx="858837" cy="785813"/>
            <a:chOff x="1751" y="1135"/>
            <a:chExt cx="2232" cy="2232"/>
          </a:xfrm>
        </p:grpSpPr>
        <p:sp>
          <p:nvSpPr>
            <p:cNvPr id="66654"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55"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56"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57"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4" name="Group 58"/>
          <p:cNvGrpSpPr>
            <a:grpSpLocks/>
          </p:cNvGrpSpPr>
          <p:nvPr/>
        </p:nvGrpSpPr>
        <p:grpSpPr bwMode="auto">
          <a:xfrm>
            <a:off x="1446213" y="2935288"/>
            <a:ext cx="858837" cy="785812"/>
            <a:chOff x="1751" y="1135"/>
            <a:chExt cx="2232" cy="2232"/>
          </a:xfrm>
        </p:grpSpPr>
        <p:sp>
          <p:nvSpPr>
            <p:cNvPr id="66650"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51"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52"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53"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5" name="Group 63"/>
          <p:cNvGrpSpPr>
            <a:grpSpLocks/>
          </p:cNvGrpSpPr>
          <p:nvPr/>
        </p:nvGrpSpPr>
        <p:grpSpPr bwMode="auto">
          <a:xfrm rot="3434755">
            <a:off x="5226050" y="4930776"/>
            <a:ext cx="858837" cy="785812"/>
            <a:chOff x="1751" y="1135"/>
            <a:chExt cx="2232" cy="2232"/>
          </a:xfrm>
        </p:grpSpPr>
        <p:sp>
          <p:nvSpPr>
            <p:cNvPr id="66646"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47"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4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49"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6" name="Group 68"/>
          <p:cNvGrpSpPr>
            <a:grpSpLocks/>
          </p:cNvGrpSpPr>
          <p:nvPr/>
        </p:nvGrpSpPr>
        <p:grpSpPr bwMode="auto">
          <a:xfrm rot="-2353230">
            <a:off x="2903538" y="5292725"/>
            <a:ext cx="858837" cy="785813"/>
            <a:chOff x="1751" y="1135"/>
            <a:chExt cx="2232" cy="2232"/>
          </a:xfrm>
        </p:grpSpPr>
        <p:sp>
          <p:nvSpPr>
            <p:cNvPr id="66642"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43"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44"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45"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7" name="Group 73"/>
          <p:cNvGrpSpPr>
            <a:grpSpLocks/>
          </p:cNvGrpSpPr>
          <p:nvPr/>
        </p:nvGrpSpPr>
        <p:grpSpPr bwMode="auto">
          <a:xfrm>
            <a:off x="4049713" y="5264150"/>
            <a:ext cx="858837" cy="785813"/>
            <a:chOff x="1751" y="1135"/>
            <a:chExt cx="2232" cy="2232"/>
          </a:xfrm>
        </p:grpSpPr>
        <p:sp>
          <p:nvSpPr>
            <p:cNvPr id="66638"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39"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4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41"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8" name="Group 78"/>
          <p:cNvGrpSpPr>
            <a:grpSpLocks/>
          </p:cNvGrpSpPr>
          <p:nvPr/>
        </p:nvGrpSpPr>
        <p:grpSpPr bwMode="auto">
          <a:xfrm rot="443076">
            <a:off x="2671763" y="2303463"/>
            <a:ext cx="858837" cy="785812"/>
            <a:chOff x="1751" y="1135"/>
            <a:chExt cx="2232" cy="2232"/>
          </a:xfrm>
        </p:grpSpPr>
        <p:sp>
          <p:nvSpPr>
            <p:cNvPr id="66634"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35"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36"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37"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79" name="Group 83"/>
          <p:cNvGrpSpPr>
            <a:grpSpLocks/>
          </p:cNvGrpSpPr>
          <p:nvPr/>
        </p:nvGrpSpPr>
        <p:grpSpPr bwMode="auto">
          <a:xfrm>
            <a:off x="5400675" y="3697288"/>
            <a:ext cx="858838" cy="785812"/>
            <a:chOff x="1751" y="1135"/>
            <a:chExt cx="2232" cy="2232"/>
          </a:xfrm>
        </p:grpSpPr>
        <p:sp>
          <p:nvSpPr>
            <p:cNvPr id="66630"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31"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32"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33"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0" name="Group 88"/>
          <p:cNvGrpSpPr>
            <a:grpSpLocks/>
          </p:cNvGrpSpPr>
          <p:nvPr/>
        </p:nvGrpSpPr>
        <p:grpSpPr bwMode="auto">
          <a:xfrm rot="1626381">
            <a:off x="1901825" y="5641975"/>
            <a:ext cx="858838" cy="785813"/>
            <a:chOff x="1751" y="1135"/>
            <a:chExt cx="2232" cy="2232"/>
          </a:xfrm>
        </p:grpSpPr>
        <p:sp>
          <p:nvSpPr>
            <p:cNvPr id="66626" name="Oval 8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27" name="Oval 9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28"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29" name="Oval 9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1" name="Group 93"/>
          <p:cNvGrpSpPr>
            <a:grpSpLocks/>
          </p:cNvGrpSpPr>
          <p:nvPr/>
        </p:nvGrpSpPr>
        <p:grpSpPr bwMode="auto">
          <a:xfrm>
            <a:off x="1082675" y="4937125"/>
            <a:ext cx="858838" cy="785813"/>
            <a:chOff x="1751" y="1135"/>
            <a:chExt cx="2232" cy="2232"/>
          </a:xfrm>
        </p:grpSpPr>
        <p:sp>
          <p:nvSpPr>
            <p:cNvPr id="66622"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23"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24"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25"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2" name="Group 98"/>
          <p:cNvGrpSpPr>
            <a:grpSpLocks/>
          </p:cNvGrpSpPr>
          <p:nvPr/>
        </p:nvGrpSpPr>
        <p:grpSpPr bwMode="auto">
          <a:xfrm>
            <a:off x="5965825" y="1970088"/>
            <a:ext cx="858838" cy="785812"/>
            <a:chOff x="1751" y="1135"/>
            <a:chExt cx="2232" cy="2232"/>
          </a:xfrm>
        </p:grpSpPr>
        <p:sp>
          <p:nvSpPr>
            <p:cNvPr id="66618" name="Oval 9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19" name="Oval 10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20"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21" name="Oval 10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3" name="Group 103"/>
          <p:cNvGrpSpPr>
            <a:grpSpLocks/>
          </p:cNvGrpSpPr>
          <p:nvPr/>
        </p:nvGrpSpPr>
        <p:grpSpPr bwMode="auto">
          <a:xfrm rot="879490">
            <a:off x="4841875" y="1671638"/>
            <a:ext cx="858838" cy="785812"/>
            <a:chOff x="1751" y="1135"/>
            <a:chExt cx="2232" cy="2232"/>
          </a:xfrm>
        </p:grpSpPr>
        <p:sp>
          <p:nvSpPr>
            <p:cNvPr id="66614" name="Oval 10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15" name="Oval 10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16"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17" name="Oval 10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4" name="Group 108"/>
          <p:cNvGrpSpPr>
            <a:grpSpLocks/>
          </p:cNvGrpSpPr>
          <p:nvPr/>
        </p:nvGrpSpPr>
        <p:grpSpPr bwMode="auto">
          <a:xfrm rot="1128729">
            <a:off x="3775075" y="1998663"/>
            <a:ext cx="858838" cy="785812"/>
            <a:chOff x="1751" y="1135"/>
            <a:chExt cx="2232" cy="2232"/>
          </a:xfrm>
        </p:grpSpPr>
        <p:sp>
          <p:nvSpPr>
            <p:cNvPr id="66610" name="Oval 10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11" name="Oval 1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12"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13" name="Oval 1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5" name="Group 113"/>
          <p:cNvGrpSpPr>
            <a:grpSpLocks/>
          </p:cNvGrpSpPr>
          <p:nvPr/>
        </p:nvGrpSpPr>
        <p:grpSpPr bwMode="auto">
          <a:xfrm rot="738582">
            <a:off x="1700213" y="1939925"/>
            <a:ext cx="858837" cy="785813"/>
            <a:chOff x="1751" y="1135"/>
            <a:chExt cx="2232" cy="2232"/>
          </a:xfrm>
        </p:grpSpPr>
        <p:sp>
          <p:nvSpPr>
            <p:cNvPr id="66606" name="Oval 1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07" name="Oval 1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08"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09" name="Oval 1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6" name="Group 118"/>
          <p:cNvGrpSpPr>
            <a:grpSpLocks/>
          </p:cNvGrpSpPr>
          <p:nvPr/>
        </p:nvGrpSpPr>
        <p:grpSpPr bwMode="auto">
          <a:xfrm rot="-3226531">
            <a:off x="6176963" y="5314950"/>
            <a:ext cx="858837" cy="785813"/>
            <a:chOff x="1751" y="1135"/>
            <a:chExt cx="2232" cy="2232"/>
          </a:xfrm>
        </p:grpSpPr>
        <p:sp>
          <p:nvSpPr>
            <p:cNvPr id="66602" name="Oval 1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03" name="Oval 1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04"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05" name="Oval 1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7" name="Group 123"/>
          <p:cNvGrpSpPr>
            <a:grpSpLocks/>
          </p:cNvGrpSpPr>
          <p:nvPr/>
        </p:nvGrpSpPr>
        <p:grpSpPr bwMode="auto">
          <a:xfrm>
            <a:off x="204788" y="4784725"/>
            <a:ext cx="858837" cy="785813"/>
            <a:chOff x="1751" y="1135"/>
            <a:chExt cx="2232" cy="2232"/>
          </a:xfrm>
        </p:grpSpPr>
        <p:sp>
          <p:nvSpPr>
            <p:cNvPr id="66598" name="Oval 1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599" name="Oval 1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00"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601" name="Oval 1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8" name="Group 128"/>
          <p:cNvGrpSpPr>
            <a:grpSpLocks/>
          </p:cNvGrpSpPr>
          <p:nvPr/>
        </p:nvGrpSpPr>
        <p:grpSpPr bwMode="auto">
          <a:xfrm>
            <a:off x="479425" y="5757863"/>
            <a:ext cx="858838" cy="785812"/>
            <a:chOff x="1751" y="1135"/>
            <a:chExt cx="2232" cy="2232"/>
          </a:xfrm>
        </p:grpSpPr>
        <p:sp>
          <p:nvSpPr>
            <p:cNvPr id="66594" name="Oval 1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595" name="Oval 1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596"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597" name="Oval 1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6589" name="Group 133"/>
          <p:cNvGrpSpPr>
            <a:grpSpLocks/>
          </p:cNvGrpSpPr>
          <p:nvPr/>
        </p:nvGrpSpPr>
        <p:grpSpPr bwMode="auto">
          <a:xfrm>
            <a:off x="471488" y="2281238"/>
            <a:ext cx="858837" cy="785812"/>
            <a:chOff x="1751" y="1135"/>
            <a:chExt cx="2232" cy="2232"/>
          </a:xfrm>
        </p:grpSpPr>
        <p:sp>
          <p:nvSpPr>
            <p:cNvPr id="66590" name="Oval 1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591" name="Oval 1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592"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593" name="Oval 1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mtClean="0"/>
              <a:t>Sample atoms</a:t>
            </a:r>
          </a:p>
        </p:txBody>
      </p:sp>
      <p:grpSp>
        <p:nvGrpSpPr>
          <p:cNvPr id="67587" name="Group 3"/>
          <p:cNvGrpSpPr>
            <a:grpSpLocks/>
          </p:cNvGrpSpPr>
          <p:nvPr/>
        </p:nvGrpSpPr>
        <p:grpSpPr bwMode="auto">
          <a:xfrm>
            <a:off x="431800" y="-619125"/>
            <a:ext cx="588963" cy="4748213"/>
            <a:chOff x="272" y="-390"/>
            <a:chExt cx="371" cy="2991"/>
          </a:xfrm>
        </p:grpSpPr>
        <p:grpSp>
          <p:nvGrpSpPr>
            <p:cNvPr id="67722" name="Group 4"/>
            <p:cNvGrpSpPr>
              <a:grpSpLocks/>
            </p:cNvGrpSpPr>
            <p:nvPr/>
          </p:nvGrpSpPr>
          <p:grpSpPr bwMode="auto">
            <a:xfrm rot="5400000">
              <a:off x="272" y="-390"/>
              <a:ext cx="370" cy="369"/>
              <a:chOff x="362" y="2318"/>
              <a:chExt cx="370" cy="369"/>
            </a:xfrm>
          </p:grpSpPr>
          <p:sp>
            <p:nvSpPr>
              <p:cNvPr id="67744" name="Freeform 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45" name="Freeform 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723" name="Group 7"/>
            <p:cNvGrpSpPr>
              <a:grpSpLocks/>
            </p:cNvGrpSpPr>
            <p:nvPr/>
          </p:nvGrpSpPr>
          <p:grpSpPr bwMode="auto">
            <a:xfrm rot="5400000">
              <a:off x="272" y="-22"/>
              <a:ext cx="370" cy="369"/>
              <a:chOff x="362" y="2318"/>
              <a:chExt cx="370" cy="369"/>
            </a:xfrm>
          </p:grpSpPr>
          <p:sp>
            <p:nvSpPr>
              <p:cNvPr id="67742" name="Freeform 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43" name="Freeform 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724" name="Group 10"/>
            <p:cNvGrpSpPr>
              <a:grpSpLocks/>
            </p:cNvGrpSpPr>
            <p:nvPr/>
          </p:nvGrpSpPr>
          <p:grpSpPr bwMode="auto">
            <a:xfrm rot="5400000">
              <a:off x="273" y="346"/>
              <a:ext cx="370" cy="369"/>
              <a:chOff x="362" y="2318"/>
              <a:chExt cx="370" cy="369"/>
            </a:xfrm>
          </p:grpSpPr>
          <p:sp>
            <p:nvSpPr>
              <p:cNvPr id="67740" name="Freeform 1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41" name="Freeform 1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725" name="Group 13"/>
            <p:cNvGrpSpPr>
              <a:grpSpLocks/>
            </p:cNvGrpSpPr>
            <p:nvPr/>
          </p:nvGrpSpPr>
          <p:grpSpPr bwMode="auto">
            <a:xfrm rot="5400000">
              <a:off x="273" y="714"/>
              <a:ext cx="370" cy="369"/>
              <a:chOff x="362" y="2318"/>
              <a:chExt cx="370" cy="369"/>
            </a:xfrm>
          </p:grpSpPr>
          <p:sp>
            <p:nvSpPr>
              <p:cNvPr id="67738" name="Freeform 1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39" name="Freeform 1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726" name="Group 16"/>
            <p:cNvGrpSpPr>
              <a:grpSpLocks/>
            </p:cNvGrpSpPr>
            <p:nvPr/>
          </p:nvGrpSpPr>
          <p:grpSpPr bwMode="auto">
            <a:xfrm rot="5400000">
              <a:off x="273" y="1082"/>
              <a:ext cx="370" cy="369"/>
              <a:chOff x="362" y="2318"/>
              <a:chExt cx="370" cy="369"/>
            </a:xfrm>
          </p:grpSpPr>
          <p:sp>
            <p:nvSpPr>
              <p:cNvPr id="67736" name="Freeform 1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37" name="Freeform 1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727" name="Group 19"/>
            <p:cNvGrpSpPr>
              <a:grpSpLocks/>
            </p:cNvGrpSpPr>
            <p:nvPr/>
          </p:nvGrpSpPr>
          <p:grpSpPr bwMode="auto">
            <a:xfrm rot="5400000">
              <a:off x="273" y="1450"/>
              <a:ext cx="370" cy="369"/>
              <a:chOff x="362" y="2318"/>
              <a:chExt cx="370" cy="369"/>
            </a:xfrm>
          </p:grpSpPr>
          <p:sp>
            <p:nvSpPr>
              <p:cNvPr id="67734" name="Freeform 2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35" name="Freeform 2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728" name="Group 22"/>
            <p:cNvGrpSpPr>
              <a:grpSpLocks/>
            </p:cNvGrpSpPr>
            <p:nvPr/>
          </p:nvGrpSpPr>
          <p:grpSpPr bwMode="auto">
            <a:xfrm rot="5400000">
              <a:off x="273" y="1818"/>
              <a:ext cx="370" cy="369"/>
              <a:chOff x="362" y="2318"/>
              <a:chExt cx="370" cy="369"/>
            </a:xfrm>
          </p:grpSpPr>
          <p:sp>
            <p:nvSpPr>
              <p:cNvPr id="67732" name="Freeform 2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33" name="Freeform 2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7729" name="Freeform 25"/>
            <p:cNvSpPr>
              <a:spLocks/>
            </p:cNvSpPr>
            <p:nvPr/>
          </p:nvSpPr>
          <p:spPr bwMode="auto">
            <a:xfrm rot="5400000">
              <a:off x="275" y="2185"/>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30" name="Freeform 26"/>
            <p:cNvSpPr>
              <a:spLocks/>
            </p:cNvSpPr>
            <p:nvPr/>
          </p:nvSpPr>
          <p:spPr bwMode="auto">
            <a:xfrm rot="-5400000">
              <a:off x="456" y="2370"/>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31" name="Rectangle 27"/>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88" name="Group 28"/>
          <p:cNvGrpSpPr>
            <a:grpSpLocks/>
          </p:cNvGrpSpPr>
          <p:nvPr/>
        </p:nvGrpSpPr>
        <p:grpSpPr bwMode="auto">
          <a:xfrm>
            <a:off x="3935413" y="2941638"/>
            <a:ext cx="858837" cy="785812"/>
            <a:chOff x="2479" y="1853"/>
            <a:chExt cx="541" cy="495"/>
          </a:xfrm>
        </p:grpSpPr>
        <p:sp>
          <p:nvSpPr>
            <p:cNvPr id="67718" name="Oval 29"/>
            <p:cNvSpPr>
              <a:spLocks noChangeArrowheads="1"/>
            </p:cNvSpPr>
            <p:nvPr/>
          </p:nvSpPr>
          <p:spPr bwMode="auto">
            <a:xfrm rot="-54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19" name="Oval 30"/>
            <p:cNvSpPr>
              <a:spLocks noChangeArrowheads="1"/>
            </p:cNvSpPr>
            <p:nvPr/>
          </p:nvSpPr>
          <p:spPr bwMode="auto">
            <a:xfrm rot="-54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20" name="Oval 31"/>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21" name="Oval 32"/>
            <p:cNvSpPr>
              <a:spLocks noChangeArrowheads="1"/>
            </p:cNvSpPr>
            <p:nvPr/>
          </p:nvSpPr>
          <p:spPr bwMode="auto">
            <a:xfrm rot="-202832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89" name="Group 33"/>
          <p:cNvGrpSpPr>
            <a:grpSpLocks/>
          </p:cNvGrpSpPr>
          <p:nvPr/>
        </p:nvGrpSpPr>
        <p:grpSpPr bwMode="auto">
          <a:xfrm>
            <a:off x="1270000" y="3892550"/>
            <a:ext cx="858838" cy="785813"/>
            <a:chOff x="1751" y="1135"/>
            <a:chExt cx="2232" cy="2232"/>
          </a:xfrm>
        </p:grpSpPr>
        <p:sp>
          <p:nvSpPr>
            <p:cNvPr id="67714"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15"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16"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17"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0" name="Group 38"/>
          <p:cNvGrpSpPr>
            <a:grpSpLocks/>
          </p:cNvGrpSpPr>
          <p:nvPr/>
        </p:nvGrpSpPr>
        <p:grpSpPr bwMode="auto">
          <a:xfrm rot="1669699">
            <a:off x="4411663" y="3959225"/>
            <a:ext cx="858837" cy="785813"/>
            <a:chOff x="1751" y="1135"/>
            <a:chExt cx="2232" cy="2232"/>
          </a:xfrm>
        </p:grpSpPr>
        <p:sp>
          <p:nvSpPr>
            <p:cNvPr id="67710"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11"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12"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13"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1" name="Group 43"/>
          <p:cNvGrpSpPr>
            <a:grpSpLocks/>
          </p:cNvGrpSpPr>
          <p:nvPr/>
        </p:nvGrpSpPr>
        <p:grpSpPr bwMode="auto">
          <a:xfrm>
            <a:off x="2462213" y="3355975"/>
            <a:ext cx="858837" cy="785813"/>
            <a:chOff x="1751" y="1135"/>
            <a:chExt cx="2232" cy="2232"/>
          </a:xfrm>
        </p:grpSpPr>
        <p:sp>
          <p:nvSpPr>
            <p:cNvPr id="67706"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07"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0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09"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2" name="Group 48"/>
          <p:cNvGrpSpPr>
            <a:grpSpLocks/>
          </p:cNvGrpSpPr>
          <p:nvPr/>
        </p:nvGrpSpPr>
        <p:grpSpPr bwMode="auto">
          <a:xfrm>
            <a:off x="7259638" y="3784600"/>
            <a:ext cx="858837" cy="785813"/>
            <a:chOff x="4573" y="2384"/>
            <a:chExt cx="541" cy="495"/>
          </a:xfrm>
        </p:grpSpPr>
        <p:sp>
          <p:nvSpPr>
            <p:cNvPr id="67702" name="Oval 49"/>
            <p:cNvSpPr>
              <a:spLocks noChangeArrowheads="1"/>
            </p:cNvSpPr>
            <p:nvPr/>
          </p:nvSpPr>
          <p:spPr bwMode="auto">
            <a:xfrm rot="-54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03" name="Oval 50"/>
            <p:cNvSpPr>
              <a:spLocks noChangeArrowheads="1"/>
            </p:cNvSpPr>
            <p:nvPr/>
          </p:nvSpPr>
          <p:spPr bwMode="auto">
            <a:xfrm rot="-54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04" name="Oval 51"/>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05" name="Oval 52"/>
            <p:cNvSpPr>
              <a:spLocks noChangeArrowheads="1"/>
            </p:cNvSpPr>
            <p:nvPr/>
          </p:nvSpPr>
          <p:spPr bwMode="auto">
            <a:xfrm rot="-202832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3" name="Group 53"/>
          <p:cNvGrpSpPr>
            <a:grpSpLocks/>
          </p:cNvGrpSpPr>
          <p:nvPr/>
        </p:nvGrpSpPr>
        <p:grpSpPr bwMode="auto">
          <a:xfrm rot="1198672">
            <a:off x="2047875" y="4568825"/>
            <a:ext cx="858838" cy="785813"/>
            <a:chOff x="1751" y="1135"/>
            <a:chExt cx="2232" cy="2232"/>
          </a:xfrm>
        </p:grpSpPr>
        <p:sp>
          <p:nvSpPr>
            <p:cNvPr id="67698"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99"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00"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701"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4" name="Group 58"/>
          <p:cNvGrpSpPr>
            <a:grpSpLocks/>
          </p:cNvGrpSpPr>
          <p:nvPr/>
        </p:nvGrpSpPr>
        <p:grpSpPr bwMode="auto">
          <a:xfrm rot="-1425292">
            <a:off x="3419475" y="4343400"/>
            <a:ext cx="858838" cy="785813"/>
            <a:chOff x="1751" y="1135"/>
            <a:chExt cx="2232" cy="2232"/>
          </a:xfrm>
        </p:grpSpPr>
        <p:sp>
          <p:nvSpPr>
            <p:cNvPr id="67694"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95"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96"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97"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5" name="Group 63"/>
          <p:cNvGrpSpPr>
            <a:grpSpLocks/>
          </p:cNvGrpSpPr>
          <p:nvPr/>
        </p:nvGrpSpPr>
        <p:grpSpPr bwMode="auto">
          <a:xfrm>
            <a:off x="6169025" y="2941638"/>
            <a:ext cx="858838" cy="785812"/>
            <a:chOff x="1751" y="1135"/>
            <a:chExt cx="2232" cy="2232"/>
          </a:xfrm>
        </p:grpSpPr>
        <p:sp>
          <p:nvSpPr>
            <p:cNvPr id="67690"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91"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92"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93"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6" name="Group 68"/>
          <p:cNvGrpSpPr>
            <a:grpSpLocks/>
          </p:cNvGrpSpPr>
          <p:nvPr/>
        </p:nvGrpSpPr>
        <p:grpSpPr bwMode="auto">
          <a:xfrm>
            <a:off x="6221413" y="4371975"/>
            <a:ext cx="858837" cy="785813"/>
            <a:chOff x="1751" y="1135"/>
            <a:chExt cx="2232" cy="2232"/>
          </a:xfrm>
        </p:grpSpPr>
        <p:sp>
          <p:nvSpPr>
            <p:cNvPr id="67686"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87"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88"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89"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7" name="Group 73"/>
          <p:cNvGrpSpPr>
            <a:grpSpLocks/>
          </p:cNvGrpSpPr>
          <p:nvPr/>
        </p:nvGrpSpPr>
        <p:grpSpPr bwMode="auto">
          <a:xfrm>
            <a:off x="5081588" y="2724150"/>
            <a:ext cx="858837" cy="785813"/>
            <a:chOff x="1751" y="1135"/>
            <a:chExt cx="2232" cy="2232"/>
          </a:xfrm>
        </p:grpSpPr>
        <p:sp>
          <p:nvSpPr>
            <p:cNvPr id="67682"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83"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8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85"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8" name="Group 78"/>
          <p:cNvGrpSpPr>
            <a:grpSpLocks/>
          </p:cNvGrpSpPr>
          <p:nvPr/>
        </p:nvGrpSpPr>
        <p:grpSpPr bwMode="auto">
          <a:xfrm>
            <a:off x="1446213" y="2935288"/>
            <a:ext cx="858837" cy="785812"/>
            <a:chOff x="1751" y="1135"/>
            <a:chExt cx="2232" cy="2232"/>
          </a:xfrm>
        </p:grpSpPr>
        <p:sp>
          <p:nvSpPr>
            <p:cNvPr id="67678"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79"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80"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81"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599" name="Group 83"/>
          <p:cNvGrpSpPr>
            <a:grpSpLocks/>
          </p:cNvGrpSpPr>
          <p:nvPr/>
        </p:nvGrpSpPr>
        <p:grpSpPr bwMode="auto">
          <a:xfrm rot="3434755">
            <a:off x="5226050" y="4930776"/>
            <a:ext cx="858837" cy="785812"/>
            <a:chOff x="1751" y="1135"/>
            <a:chExt cx="2232" cy="2232"/>
          </a:xfrm>
        </p:grpSpPr>
        <p:sp>
          <p:nvSpPr>
            <p:cNvPr id="67674"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75"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76"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77"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00" name="Group 88"/>
          <p:cNvGrpSpPr>
            <a:grpSpLocks/>
          </p:cNvGrpSpPr>
          <p:nvPr/>
        </p:nvGrpSpPr>
        <p:grpSpPr bwMode="auto">
          <a:xfrm>
            <a:off x="2901950" y="5254625"/>
            <a:ext cx="858838" cy="858838"/>
            <a:chOff x="1828" y="3310"/>
            <a:chExt cx="541" cy="541"/>
          </a:xfrm>
        </p:grpSpPr>
        <p:sp>
          <p:nvSpPr>
            <p:cNvPr id="67670" name="Oval 89"/>
            <p:cNvSpPr>
              <a:spLocks noChangeArrowheads="1"/>
            </p:cNvSpPr>
            <p:nvPr/>
          </p:nvSpPr>
          <p:spPr bwMode="auto">
            <a:xfrm rot="-775323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71" name="Oval 90"/>
            <p:cNvSpPr>
              <a:spLocks noChangeArrowheads="1"/>
            </p:cNvSpPr>
            <p:nvPr/>
          </p:nvSpPr>
          <p:spPr bwMode="auto">
            <a:xfrm rot="-775323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72" name="Oval 91"/>
            <p:cNvSpPr>
              <a:spLocks noChangeArrowheads="1"/>
            </p:cNvSpPr>
            <p:nvPr/>
          </p:nvSpPr>
          <p:spPr bwMode="auto">
            <a:xfrm rot="1044271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73" name="Oval 92"/>
            <p:cNvSpPr>
              <a:spLocks noChangeArrowheads="1"/>
            </p:cNvSpPr>
            <p:nvPr/>
          </p:nvSpPr>
          <p:spPr bwMode="auto">
            <a:xfrm rot="-438155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01" name="Group 93"/>
          <p:cNvGrpSpPr>
            <a:grpSpLocks/>
          </p:cNvGrpSpPr>
          <p:nvPr/>
        </p:nvGrpSpPr>
        <p:grpSpPr bwMode="auto">
          <a:xfrm>
            <a:off x="4049713" y="5264150"/>
            <a:ext cx="858837" cy="785813"/>
            <a:chOff x="1751" y="1135"/>
            <a:chExt cx="2232" cy="2232"/>
          </a:xfrm>
        </p:grpSpPr>
        <p:sp>
          <p:nvSpPr>
            <p:cNvPr id="67666"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67"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68"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69"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67602" name="Oval 98"/>
          <p:cNvSpPr>
            <a:spLocks noChangeArrowheads="1"/>
          </p:cNvSpPr>
          <p:nvPr/>
        </p:nvSpPr>
        <p:spPr bwMode="auto">
          <a:xfrm rot="-495692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03" name="Oval 99"/>
          <p:cNvSpPr>
            <a:spLocks noChangeArrowheads="1"/>
          </p:cNvSpPr>
          <p:nvPr/>
        </p:nvSpPr>
        <p:spPr bwMode="auto">
          <a:xfrm rot="-495692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04" name="Oval 100"/>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05" name="Oval 101"/>
          <p:cNvSpPr>
            <a:spLocks noChangeArrowheads="1"/>
          </p:cNvSpPr>
          <p:nvPr/>
        </p:nvSpPr>
        <p:spPr bwMode="auto">
          <a:xfrm rot="-158524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67606" name="Group 102"/>
          <p:cNvGrpSpPr>
            <a:grpSpLocks/>
          </p:cNvGrpSpPr>
          <p:nvPr/>
        </p:nvGrpSpPr>
        <p:grpSpPr bwMode="auto">
          <a:xfrm>
            <a:off x="5400675" y="3697288"/>
            <a:ext cx="858838" cy="785812"/>
            <a:chOff x="1751" y="1135"/>
            <a:chExt cx="2232" cy="2232"/>
          </a:xfrm>
        </p:grpSpPr>
        <p:sp>
          <p:nvSpPr>
            <p:cNvPr id="67662" name="Oval 10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63" name="Oval 10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64" name="Oval 10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65" name="Oval 10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07" name="Group 107"/>
          <p:cNvGrpSpPr>
            <a:grpSpLocks/>
          </p:cNvGrpSpPr>
          <p:nvPr/>
        </p:nvGrpSpPr>
        <p:grpSpPr bwMode="auto">
          <a:xfrm rot="1626381">
            <a:off x="1901825" y="5641975"/>
            <a:ext cx="858838" cy="785813"/>
            <a:chOff x="1751" y="1135"/>
            <a:chExt cx="2232" cy="2232"/>
          </a:xfrm>
        </p:grpSpPr>
        <p:sp>
          <p:nvSpPr>
            <p:cNvPr id="67658" name="Oval 10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59" name="Oval 10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60"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61" name="Oval 11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08" name="Group 112"/>
          <p:cNvGrpSpPr>
            <a:grpSpLocks/>
          </p:cNvGrpSpPr>
          <p:nvPr/>
        </p:nvGrpSpPr>
        <p:grpSpPr bwMode="auto">
          <a:xfrm>
            <a:off x="1082675" y="4937125"/>
            <a:ext cx="858838" cy="785813"/>
            <a:chOff x="1751" y="1135"/>
            <a:chExt cx="2232" cy="2232"/>
          </a:xfrm>
        </p:grpSpPr>
        <p:sp>
          <p:nvSpPr>
            <p:cNvPr id="67654" name="Oval 11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55" name="Oval 11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56"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57" name="Oval 11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09" name="Group 117"/>
          <p:cNvGrpSpPr>
            <a:grpSpLocks/>
          </p:cNvGrpSpPr>
          <p:nvPr/>
        </p:nvGrpSpPr>
        <p:grpSpPr bwMode="auto">
          <a:xfrm>
            <a:off x="5965825" y="1970088"/>
            <a:ext cx="858838" cy="785812"/>
            <a:chOff x="1751" y="1135"/>
            <a:chExt cx="2232" cy="2232"/>
          </a:xfrm>
        </p:grpSpPr>
        <p:sp>
          <p:nvSpPr>
            <p:cNvPr id="67650" name="Oval 11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51" name="Oval 11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52"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53" name="Oval 12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10" name="Group 122"/>
          <p:cNvGrpSpPr>
            <a:grpSpLocks/>
          </p:cNvGrpSpPr>
          <p:nvPr/>
        </p:nvGrpSpPr>
        <p:grpSpPr bwMode="auto">
          <a:xfrm rot="879490">
            <a:off x="4841875" y="1671638"/>
            <a:ext cx="858838" cy="785812"/>
            <a:chOff x="1751" y="1135"/>
            <a:chExt cx="2232" cy="2232"/>
          </a:xfrm>
        </p:grpSpPr>
        <p:sp>
          <p:nvSpPr>
            <p:cNvPr id="67646" name="Oval 12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47" name="Oval 12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48"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49" name="Oval 12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11" name="Group 127"/>
          <p:cNvGrpSpPr>
            <a:grpSpLocks/>
          </p:cNvGrpSpPr>
          <p:nvPr/>
        </p:nvGrpSpPr>
        <p:grpSpPr bwMode="auto">
          <a:xfrm rot="1128729">
            <a:off x="3775075" y="1998663"/>
            <a:ext cx="858838" cy="785812"/>
            <a:chOff x="1751" y="1135"/>
            <a:chExt cx="2232" cy="2232"/>
          </a:xfrm>
        </p:grpSpPr>
        <p:sp>
          <p:nvSpPr>
            <p:cNvPr id="67642" name="Oval 12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43" name="Oval 12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44"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45" name="Oval 13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12" name="Group 132"/>
          <p:cNvGrpSpPr>
            <a:grpSpLocks/>
          </p:cNvGrpSpPr>
          <p:nvPr/>
        </p:nvGrpSpPr>
        <p:grpSpPr bwMode="auto">
          <a:xfrm rot="738582">
            <a:off x="1700213" y="1939925"/>
            <a:ext cx="858837" cy="785813"/>
            <a:chOff x="1751" y="1135"/>
            <a:chExt cx="2232" cy="2232"/>
          </a:xfrm>
        </p:grpSpPr>
        <p:sp>
          <p:nvSpPr>
            <p:cNvPr id="67638" name="Oval 13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39" name="Oval 13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40"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41" name="Oval 13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13" name="Group 137"/>
          <p:cNvGrpSpPr>
            <a:grpSpLocks/>
          </p:cNvGrpSpPr>
          <p:nvPr/>
        </p:nvGrpSpPr>
        <p:grpSpPr bwMode="auto">
          <a:xfrm rot="-3226531">
            <a:off x="6176963" y="5314950"/>
            <a:ext cx="858837" cy="785813"/>
            <a:chOff x="1751" y="1135"/>
            <a:chExt cx="2232" cy="2232"/>
          </a:xfrm>
        </p:grpSpPr>
        <p:sp>
          <p:nvSpPr>
            <p:cNvPr id="67634" name="Oval 13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35" name="Oval 13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36"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37" name="Oval 14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14" name="Group 142"/>
          <p:cNvGrpSpPr>
            <a:grpSpLocks/>
          </p:cNvGrpSpPr>
          <p:nvPr/>
        </p:nvGrpSpPr>
        <p:grpSpPr bwMode="auto">
          <a:xfrm>
            <a:off x="204788" y="4784725"/>
            <a:ext cx="858837" cy="785813"/>
            <a:chOff x="1751" y="1135"/>
            <a:chExt cx="2232" cy="2232"/>
          </a:xfrm>
        </p:grpSpPr>
        <p:sp>
          <p:nvSpPr>
            <p:cNvPr id="67630" name="Oval 14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31" name="Oval 14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32"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33" name="Oval 14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15" name="Group 147"/>
          <p:cNvGrpSpPr>
            <a:grpSpLocks/>
          </p:cNvGrpSpPr>
          <p:nvPr/>
        </p:nvGrpSpPr>
        <p:grpSpPr bwMode="auto">
          <a:xfrm>
            <a:off x="479425" y="5757863"/>
            <a:ext cx="858838" cy="785812"/>
            <a:chOff x="1751" y="1135"/>
            <a:chExt cx="2232" cy="2232"/>
          </a:xfrm>
        </p:grpSpPr>
        <p:sp>
          <p:nvSpPr>
            <p:cNvPr id="67626" name="Oval 14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27" name="Oval 14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28"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29" name="Oval 15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16" name="Group 152"/>
          <p:cNvGrpSpPr>
            <a:grpSpLocks/>
          </p:cNvGrpSpPr>
          <p:nvPr/>
        </p:nvGrpSpPr>
        <p:grpSpPr bwMode="auto">
          <a:xfrm>
            <a:off x="471488" y="2281238"/>
            <a:ext cx="858837" cy="785812"/>
            <a:chOff x="1751" y="1135"/>
            <a:chExt cx="2232" cy="2232"/>
          </a:xfrm>
        </p:grpSpPr>
        <p:sp>
          <p:nvSpPr>
            <p:cNvPr id="67622" name="Oval 15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23" name="Oval 15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24"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25" name="Oval 15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7617" name="Group 157"/>
          <p:cNvGrpSpPr>
            <a:grpSpLocks/>
          </p:cNvGrpSpPr>
          <p:nvPr/>
        </p:nvGrpSpPr>
        <p:grpSpPr bwMode="auto">
          <a:xfrm>
            <a:off x="284163" y="3675063"/>
            <a:ext cx="858837" cy="785812"/>
            <a:chOff x="1751" y="1135"/>
            <a:chExt cx="2232" cy="2232"/>
          </a:xfrm>
        </p:grpSpPr>
        <p:sp>
          <p:nvSpPr>
            <p:cNvPr id="67618" name="Oval 15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19" name="Oval 15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20"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21" name="Oval 16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cSld>
  <p:clrMapOvr>
    <a:masterClrMapping/>
  </p:clrMapOvr>
  <p:transition spd="slow">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mtClean="0"/>
              <a:t>Primary ionization</a:t>
            </a:r>
          </a:p>
        </p:txBody>
      </p:sp>
      <p:sp>
        <p:nvSpPr>
          <p:cNvPr id="6861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e</a:t>
            </a:r>
            <a:r>
              <a:rPr lang="en-US" altLang="en-US" b="1" baseline="30000"/>
              <a:t>-</a:t>
            </a:r>
          </a:p>
        </p:txBody>
      </p:sp>
      <p:sp>
        <p:nvSpPr>
          <p:cNvPr id="68612"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3"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14"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15" name="Oval 7"/>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68616" name="Group 8"/>
          <p:cNvGrpSpPr>
            <a:grpSpLocks/>
          </p:cNvGrpSpPr>
          <p:nvPr/>
        </p:nvGrpSpPr>
        <p:grpSpPr bwMode="auto">
          <a:xfrm>
            <a:off x="3935413" y="2941638"/>
            <a:ext cx="858837" cy="785812"/>
            <a:chOff x="1751" y="1135"/>
            <a:chExt cx="2232" cy="2232"/>
          </a:xfrm>
        </p:grpSpPr>
        <p:sp>
          <p:nvSpPr>
            <p:cNvPr id="68743"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44"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45"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46"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17" name="Group 13"/>
          <p:cNvGrpSpPr>
            <a:grpSpLocks/>
          </p:cNvGrpSpPr>
          <p:nvPr/>
        </p:nvGrpSpPr>
        <p:grpSpPr bwMode="auto">
          <a:xfrm>
            <a:off x="1270000" y="3892550"/>
            <a:ext cx="858838" cy="785813"/>
            <a:chOff x="1751" y="1135"/>
            <a:chExt cx="2232" cy="2232"/>
          </a:xfrm>
        </p:grpSpPr>
        <p:sp>
          <p:nvSpPr>
            <p:cNvPr id="68739" name="Oval 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40" name="Oval 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41"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42" name="Oval 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18" name="Group 18"/>
          <p:cNvGrpSpPr>
            <a:grpSpLocks/>
          </p:cNvGrpSpPr>
          <p:nvPr/>
        </p:nvGrpSpPr>
        <p:grpSpPr bwMode="auto">
          <a:xfrm rot="1669699">
            <a:off x="4411663" y="3959225"/>
            <a:ext cx="858837" cy="785813"/>
            <a:chOff x="1751" y="1135"/>
            <a:chExt cx="2232" cy="2232"/>
          </a:xfrm>
        </p:grpSpPr>
        <p:sp>
          <p:nvSpPr>
            <p:cNvPr id="68735" name="Oval 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36" name="Oval 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37"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38" name="Oval 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19" name="Group 23"/>
          <p:cNvGrpSpPr>
            <a:grpSpLocks/>
          </p:cNvGrpSpPr>
          <p:nvPr/>
        </p:nvGrpSpPr>
        <p:grpSpPr bwMode="auto">
          <a:xfrm>
            <a:off x="2462213" y="3355975"/>
            <a:ext cx="858837" cy="785813"/>
            <a:chOff x="1751" y="1135"/>
            <a:chExt cx="2232" cy="2232"/>
          </a:xfrm>
        </p:grpSpPr>
        <p:sp>
          <p:nvSpPr>
            <p:cNvPr id="68731" name="Oval 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32" name="Oval 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33"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34" name="Oval 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0" name="Group 28"/>
          <p:cNvGrpSpPr>
            <a:grpSpLocks/>
          </p:cNvGrpSpPr>
          <p:nvPr/>
        </p:nvGrpSpPr>
        <p:grpSpPr bwMode="auto">
          <a:xfrm>
            <a:off x="7259638" y="3784600"/>
            <a:ext cx="858837" cy="785813"/>
            <a:chOff x="1751" y="1135"/>
            <a:chExt cx="2232" cy="2232"/>
          </a:xfrm>
        </p:grpSpPr>
        <p:sp>
          <p:nvSpPr>
            <p:cNvPr id="68727" name="Oval 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28" name="Oval 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29"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30" name="Oval 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1" name="Group 33"/>
          <p:cNvGrpSpPr>
            <a:grpSpLocks/>
          </p:cNvGrpSpPr>
          <p:nvPr/>
        </p:nvGrpSpPr>
        <p:grpSpPr bwMode="auto">
          <a:xfrm rot="1198672">
            <a:off x="2047875" y="4568825"/>
            <a:ext cx="858838" cy="785813"/>
            <a:chOff x="1751" y="1135"/>
            <a:chExt cx="2232" cy="2232"/>
          </a:xfrm>
        </p:grpSpPr>
        <p:sp>
          <p:nvSpPr>
            <p:cNvPr id="68723"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24"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25"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26"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2" name="Group 38"/>
          <p:cNvGrpSpPr>
            <a:grpSpLocks/>
          </p:cNvGrpSpPr>
          <p:nvPr/>
        </p:nvGrpSpPr>
        <p:grpSpPr bwMode="auto">
          <a:xfrm rot="-1425292">
            <a:off x="3419475" y="4343400"/>
            <a:ext cx="858838" cy="785813"/>
            <a:chOff x="1751" y="1135"/>
            <a:chExt cx="2232" cy="2232"/>
          </a:xfrm>
        </p:grpSpPr>
        <p:sp>
          <p:nvSpPr>
            <p:cNvPr id="68719"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20"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21"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22"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3" name="Group 43"/>
          <p:cNvGrpSpPr>
            <a:grpSpLocks/>
          </p:cNvGrpSpPr>
          <p:nvPr/>
        </p:nvGrpSpPr>
        <p:grpSpPr bwMode="auto">
          <a:xfrm>
            <a:off x="6169025" y="2941638"/>
            <a:ext cx="858838" cy="785812"/>
            <a:chOff x="1751" y="1135"/>
            <a:chExt cx="2232" cy="2232"/>
          </a:xfrm>
        </p:grpSpPr>
        <p:sp>
          <p:nvSpPr>
            <p:cNvPr id="68715"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16"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17"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18"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4" name="Group 48"/>
          <p:cNvGrpSpPr>
            <a:grpSpLocks/>
          </p:cNvGrpSpPr>
          <p:nvPr/>
        </p:nvGrpSpPr>
        <p:grpSpPr bwMode="auto">
          <a:xfrm>
            <a:off x="6221413" y="4371975"/>
            <a:ext cx="858837" cy="785813"/>
            <a:chOff x="1751" y="1135"/>
            <a:chExt cx="2232" cy="2232"/>
          </a:xfrm>
        </p:grpSpPr>
        <p:sp>
          <p:nvSpPr>
            <p:cNvPr id="68711" name="Oval 4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12" name="Oval 5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1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14" name="Oval 5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5" name="Group 53"/>
          <p:cNvGrpSpPr>
            <a:grpSpLocks/>
          </p:cNvGrpSpPr>
          <p:nvPr/>
        </p:nvGrpSpPr>
        <p:grpSpPr bwMode="auto">
          <a:xfrm>
            <a:off x="5081588" y="2724150"/>
            <a:ext cx="858837" cy="785813"/>
            <a:chOff x="1751" y="1135"/>
            <a:chExt cx="2232" cy="2232"/>
          </a:xfrm>
        </p:grpSpPr>
        <p:sp>
          <p:nvSpPr>
            <p:cNvPr id="68707"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08"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09"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10"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6" name="Group 58"/>
          <p:cNvGrpSpPr>
            <a:grpSpLocks/>
          </p:cNvGrpSpPr>
          <p:nvPr/>
        </p:nvGrpSpPr>
        <p:grpSpPr bwMode="auto">
          <a:xfrm>
            <a:off x="1446213" y="2935288"/>
            <a:ext cx="858837" cy="785812"/>
            <a:chOff x="1751" y="1135"/>
            <a:chExt cx="2232" cy="2232"/>
          </a:xfrm>
        </p:grpSpPr>
        <p:sp>
          <p:nvSpPr>
            <p:cNvPr id="68703"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04"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05"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06"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7" name="Group 63"/>
          <p:cNvGrpSpPr>
            <a:grpSpLocks/>
          </p:cNvGrpSpPr>
          <p:nvPr/>
        </p:nvGrpSpPr>
        <p:grpSpPr bwMode="auto">
          <a:xfrm rot="3434755">
            <a:off x="5226050" y="4930776"/>
            <a:ext cx="858837" cy="785812"/>
            <a:chOff x="1751" y="1135"/>
            <a:chExt cx="2232" cy="2232"/>
          </a:xfrm>
        </p:grpSpPr>
        <p:sp>
          <p:nvSpPr>
            <p:cNvPr id="68699"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00"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01"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702"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8" name="Group 68"/>
          <p:cNvGrpSpPr>
            <a:grpSpLocks/>
          </p:cNvGrpSpPr>
          <p:nvPr/>
        </p:nvGrpSpPr>
        <p:grpSpPr bwMode="auto">
          <a:xfrm rot="-2353230">
            <a:off x="2903538" y="5292725"/>
            <a:ext cx="858837" cy="785813"/>
            <a:chOff x="1751" y="1135"/>
            <a:chExt cx="2232" cy="2232"/>
          </a:xfrm>
        </p:grpSpPr>
        <p:sp>
          <p:nvSpPr>
            <p:cNvPr id="68695"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96"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9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98"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29" name="Group 73"/>
          <p:cNvGrpSpPr>
            <a:grpSpLocks/>
          </p:cNvGrpSpPr>
          <p:nvPr/>
        </p:nvGrpSpPr>
        <p:grpSpPr bwMode="auto">
          <a:xfrm>
            <a:off x="4049713" y="5264150"/>
            <a:ext cx="858837" cy="785813"/>
            <a:chOff x="1751" y="1135"/>
            <a:chExt cx="2232" cy="2232"/>
          </a:xfrm>
        </p:grpSpPr>
        <p:sp>
          <p:nvSpPr>
            <p:cNvPr id="68691"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92"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93"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94"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0" name="Group 78"/>
          <p:cNvGrpSpPr>
            <a:grpSpLocks/>
          </p:cNvGrpSpPr>
          <p:nvPr/>
        </p:nvGrpSpPr>
        <p:grpSpPr bwMode="auto">
          <a:xfrm rot="443076">
            <a:off x="2671763" y="2303463"/>
            <a:ext cx="858837" cy="785812"/>
            <a:chOff x="1751" y="1135"/>
            <a:chExt cx="2232" cy="2232"/>
          </a:xfrm>
        </p:grpSpPr>
        <p:sp>
          <p:nvSpPr>
            <p:cNvPr id="68687"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88"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89"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90"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1" name="Group 83"/>
          <p:cNvGrpSpPr>
            <a:grpSpLocks/>
          </p:cNvGrpSpPr>
          <p:nvPr/>
        </p:nvGrpSpPr>
        <p:grpSpPr bwMode="auto">
          <a:xfrm>
            <a:off x="5400675" y="3697288"/>
            <a:ext cx="858838" cy="785812"/>
            <a:chOff x="1751" y="1135"/>
            <a:chExt cx="2232" cy="2232"/>
          </a:xfrm>
        </p:grpSpPr>
        <p:sp>
          <p:nvSpPr>
            <p:cNvPr id="68683"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84"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85"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86"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2" name="Group 88"/>
          <p:cNvGrpSpPr>
            <a:grpSpLocks/>
          </p:cNvGrpSpPr>
          <p:nvPr/>
        </p:nvGrpSpPr>
        <p:grpSpPr bwMode="auto">
          <a:xfrm rot="1626381">
            <a:off x="1901825" y="5641975"/>
            <a:ext cx="858838" cy="785813"/>
            <a:chOff x="1751" y="1135"/>
            <a:chExt cx="2232" cy="2232"/>
          </a:xfrm>
        </p:grpSpPr>
        <p:sp>
          <p:nvSpPr>
            <p:cNvPr id="68679" name="Oval 8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80" name="Oval 9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81"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82" name="Oval 9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3" name="Group 93"/>
          <p:cNvGrpSpPr>
            <a:grpSpLocks/>
          </p:cNvGrpSpPr>
          <p:nvPr/>
        </p:nvGrpSpPr>
        <p:grpSpPr bwMode="auto">
          <a:xfrm>
            <a:off x="1082675" y="4937125"/>
            <a:ext cx="858838" cy="785813"/>
            <a:chOff x="1751" y="1135"/>
            <a:chExt cx="2232" cy="2232"/>
          </a:xfrm>
        </p:grpSpPr>
        <p:sp>
          <p:nvSpPr>
            <p:cNvPr id="68675"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76"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77"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78"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4" name="Group 98"/>
          <p:cNvGrpSpPr>
            <a:grpSpLocks/>
          </p:cNvGrpSpPr>
          <p:nvPr/>
        </p:nvGrpSpPr>
        <p:grpSpPr bwMode="auto">
          <a:xfrm>
            <a:off x="5965825" y="1970088"/>
            <a:ext cx="858838" cy="785812"/>
            <a:chOff x="1751" y="1135"/>
            <a:chExt cx="2232" cy="2232"/>
          </a:xfrm>
        </p:grpSpPr>
        <p:sp>
          <p:nvSpPr>
            <p:cNvPr id="68671" name="Oval 9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72" name="Oval 10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7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74" name="Oval 10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5" name="Group 103"/>
          <p:cNvGrpSpPr>
            <a:grpSpLocks/>
          </p:cNvGrpSpPr>
          <p:nvPr/>
        </p:nvGrpSpPr>
        <p:grpSpPr bwMode="auto">
          <a:xfrm rot="879490">
            <a:off x="4841875" y="1671638"/>
            <a:ext cx="858838" cy="785812"/>
            <a:chOff x="1751" y="1135"/>
            <a:chExt cx="2232" cy="2232"/>
          </a:xfrm>
        </p:grpSpPr>
        <p:sp>
          <p:nvSpPr>
            <p:cNvPr id="68667" name="Oval 10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68" name="Oval 10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69"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70" name="Oval 10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6" name="Group 108"/>
          <p:cNvGrpSpPr>
            <a:grpSpLocks/>
          </p:cNvGrpSpPr>
          <p:nvPr/>
        </p:nvGrpSpPr>
        <p:grpSpPr bwMode="auto">
          <a:xfrm rot="1128729">
            <a:off x="3775075" y="1998663"/>
            <a:ext cx="858838" cy="785812"/>
            <a:chOff x="1751" y="1135"/>
            <a:chExt cx="2232" cy="2232"/>
          </a:xfrm>
        </p:grpSpPr>
        <p:sp>
          <p:nvSpPr>
            <p:cNvPr id="68663" name="Oval 10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64" name="Oval 1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65"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66" name="Oval 1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7" name="Group 113"/>
          <p:cNvGrpSpPr>
            <a:grpSpLocks/>
          </p:cNvGrpSpPr>
          <p:nvPr/>
        </p:nvGrpSpPr>
        <p:grpSpPr bwMode="auto">
          <a:xfrm rot="738582">
            <a:off x="1700213" y="1939925"/>
            <a:ext cx="858837" cy="785813"/>
            <a:chOff x="1751" y="1135"/>
            <a:chExt cx="2232" cy="2232"/>
          </a:xfrm>
        </p:grpSpPr>
        <p:sp>
          <p:nvSpPr>
            <p:cNvPr id="68659" name="Oval 1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60" name="Oval 1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61"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62" name="Oval 1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8" name="Group 118"/>
          <p:cNvGrpSpPr>
            <a:grpSpLocks/>
          </p:cNvGrpSpPr>
          <p:nvPr/>
        </p:nvGrpSpPr>
        <p:grpSpPr bwMode="auto">
          <a:xfrm rot="-3226531">
            <a:off x="6176963" y="5314950"/>
            <a:ext cx="858837" cy="785813"/>
            <a:chOff x="1751" y="1135"/>
            <a:chExt cx="2232" cy="2232"/>
          </a:xfrm>
        </p:grpSpPr>
        <p:sp>
          <p:nvSpPr>
            <p:cNvPr id="68655" name="Oval 1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56" name="Oval 1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57"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58" name="Oval 1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39" name="Group 123"/>
          <p:cNvGrpSpPr>
            <a:grpSpLocks/>
          </p:cNvGrpSpPr>
          <p:nvPr/>
        </p:nvGrpSpPr>
        <p:grpSpPr bwMode="auto">
          <a:xfrm>
            <a:off x="204788" y="4784725"/>
            <a:ext cx="858837" cy="785813"/>
            <a:chOff x="1751" y="1135"/>
            <a:chExt cx="2232" cy="2232"/>
          </a:xfrm>
        </p:grpSpPr>
        <p:sp>
          <p:nvSpPr>
            <p:cNvPr id="68651" name="Oval 1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52" name="Oval 1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53"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54" name="Oval 1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40" name="Group 128"/>
          <p:cNvGrpSpPr>
            <a:grpSpLocks/>
          </p:cNvGrpSpPr>
          <p:nvPr/>
        </p:nvGrpSpPr>
        <p:grpSpPr bwMode="auto">
          <a:xfrm>
            <a:off x="479425" y="5757863"/>
            <a:ext cx="858838" cy="785812"/>
            <a:chOff x="1751" y="1135"/>
            <a:chExt cx="2232" cy="2232"/>
          </a:xfrm>
        </p:grpSpPr>
        <p:sp>
          <p:nvSpPr>
            <p:cNvPr id="68647" name="Oval 1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48" name="Oval 1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49"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50" name="Oval 1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8641" name="Group 133"/>
          <p:cNvGrpSpPr>
            <a:grpSpLocks/>
          </p:cNvGrpSpPr>
          <p:nvPr/>
        </p:nvGrpSpPr>
        <p:grpSpPr bwMode="auto">
          <a:xfrm>
            <a:off x="471488" y="2281238"/>
            <a:ext cx="858837" cy="785812"/>
            <a:chOff x="1751" y="1135"/>
            <a:chExt cx="2232" cy="2232"/>
          </a:xfrm>
        </p:grpSpPr>
        <p:sp>
          <p:nvSpPr>
            <p:cNvPr id="68643" name="Oval 1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44" name="Oval 1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45"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46" name="Oval 1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68642" name="Text Box 13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Tree>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mtClean="0"/>
              <a:t>Secondary ionizations</a:t>
            </a:r>
          </a:p>
        </p:txBody>
      </p:sp>
      <p:sp>
        <p:nvSpPr>
          <p:cNvPr id="6963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36"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37"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38"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39" name="Oval 7"/>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69640" name="Group 8"/>
          <p:cNvGrpSpPr>
            <a:grpSpLocks/>
          </p:cNvGrpSpPr>
          <p:nvPr/>
        </p:nvGrpSpPr>
        <p:grpSpPr bwMode="auto">
          <a:xfrm>
            <a:off x="3935413" y="2941638"/>
            <a:ext cx="858837" cy="785812"/>
            <a:chOff x="1751" y="1135"/>
            <a:chExt cx="2232" cy="2232"/>
          </a:xfrm>
        </p:grpSpPr>
        <p:sp>
          <p:nvSpPr>
            <p:cNvPr id="69773"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74"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75"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76"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69641" name="Oval 13"/>
          <p:cNvSpPr>
            <a:spLocks noChangeArrowheads="1"/>
          </p:cNvSpPr>
          <p:nvPr/>
        </p:nvSpPr>
        <p:spPr bwMode="auto">
          <a:xfrm rot="-5400000">
            <a:off x="1689100" y="4271963"/>
            <a:ext cx="20637"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42" name="Oval 14"/>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43" name="Oval 15"/>
          <p:cNvSpPr>
            <a:spLocks noChangeArrowheads="1"/>
          </p:cNvSpPr>
          <p:nvPr/>
        </p:nvSpPr>
        <p:spPr bwMode="auto">
          <a:xfrm rot="-202832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44" name="Oval 16"/>
          <p:cNvSpPr>
            <a:spLocks noChangeArrowheads="1"/>
          </p:cNvSpPr>
          <p:nvPr/>
        </p:nvSpPr>
        <p:spPr bwMode="auto">
          <a:xfrm rot="-54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45" name="Oval 17"/>
          <p:cNvSpPr>
            <a:spLocks noChangeArrowheads="1"/>
          </p:cNvSpPr>
          <p:nvPr/>
        </p:nvSpPr>
        <p:spPr bwMode="auto">
          <a:xfrm rot="-54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46" name="Oval 1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47" name="Oval 19"/>
          <p:cNvSpPr>
            <a:spLocks noChangeArrowheads="1"/>
          </p:cNvSpPr>
          <p:nvPr/>
        </p:nvSpPr>
        <p:spPr bwMode="auto">
          <a:xfrm rot="-54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48" name="Oval 20"/>
          <p:cNvSpPr>
            <a:spLocks noChangeArrowheads="1"/>
          </p:cNvSpPr>
          <p:nvPr/>
        </p:nvSpPr>
        <p:spPr bwMode="auto">
          <a:xfrm rot="-54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49" name="Oval 21"/>
          <p:cNvSpPr>
            <a:spLocks noChangeArrowheads="1"/>
          </p:cNvSpPr>
          <p:nvPr/>
        </p:nvSpPr>
        <p:spPr bwMode="auto">
          <a:xfrm rot="-2028322">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69650" name="Group 22"/>
          <p:cNvGrpSpPr>
            <a:grpSpLocks/>
          </p:cNvGrpSpPr>
          <p:nvPr/>
        </p:nvGrpSpPr>
        <p:grpSpPr bwMode="auto">
          <a:xfrm rot="1198672">
            <a:off x="2047875" y="4568825"/>
            <a:ext cx="858838" cy="785813"/>
            <a:chOff x="1751" y="1135"/>
            <a:chExt cx="2232" cy="2232"/>
          </a:xfrm>
        </p:grpSpPr>
        <p:sp>
          <p:nvSpPr>
            <p:cNvPr id="69769" name="Oval 2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70" name="Oval 2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71" name="Oval 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72" name="Oval 2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51" name="Group 27"/>
          <p:cNvGrpSpPr>
            <a:grpSpLocks/>
          </p:cNvGrpSpPr>
          <p:nvPr/>
        </p:nvGrpSpPr>
        <p:grpSpPr bwMode="auto">
          <a:xfrm rot="-1425292">
            <a:off x="3419475" y="4343400"/>
            <a:ext cx="858838" cy="785813"/>
            <a:chOff x="1751" y="1135"/>
            <a:chExt cx="2232" cy="2232"/>
          </a:xfrm>
        </p:grpSpPr>
        <p:sp>
          <p:nvSpPr>
            <p:cNvPr id="69765" name="Oval 2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66" name="Oval 2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67" name="Oval 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68" name="Oval 3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52" name="Group 32"/>
          <p:cNvGrpSpPr>
            <a:grpSpLocks/>
          </p:cNvGrpSpPr>
          <p:nvPr/>
        </p:nvGrpSpPr>
        <p:grpSpPr bwMode="auto">
          <a:xfrm>
            <a:off x="6169025" y="2941638"/>
            <a:ext cx="858838" cy="785812"/>
            <a:chOff x="1751" y="1135"/>
            <a:chExt cx="2232" cy="2232"/>
          </a:xfrm>
        </p:grpSpPr>
        <p:sp>
          <p:nvSpPr>
            <p:cNvPr id="69761" name="Oval 3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62" name="Oval 3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63" name="Oval 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64" name="Oval 3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53" name="Group 37"/>
          <p:cNvGrpSpPr>
            <a:grpSpLocks/>
          </p:cNvGrpSpPr>
          <p:nvPr/>
        </p:nvGrpSpPr>
        <p:grpSpPr bwMode="auto">
          <a:xfrm>
            <a:off x="6221413" y="4371975"/>
            <a:ext cx="858837" cy="785813"/>
            <a:chOff x="1751" y="1135"/>
            <a:chExt cx="2232" cy="2232"/>
          </a:xfrm>
        </p:grpSpPr>
        <p:sp>
          <p:nvSpPr>
            <p:cNvPr id="69757" name="Oval 3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58" name="Oval 3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59" name="Oval 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60" name="Oval 4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54" name="Group 42"/>
          <p:cNvGrpSpPr>
            <a:grpSpLocks/>
          </p:cNvGrpSpPr>
          <p:nvPr/>
        </p:nvGrpSpPr>
        <p:grpSpPr bwMode="auto">
          <a:xfrm>
            <a:off x="5081588" y="2724150"/>
            <a:ext cx="858837" cy="785813"/>
            <a:chOff x="1751" y="1135"/>
            <a:chExt cx="2232" cy="2232"/>
          </a:xfrm>
        </p:grpSpPr>
        <p:sp>
          <p:nvSpPr>
            <p:cNvPr id="69753" name="Oval 4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54" name="Oval 4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55" name="Oval 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56" name="Oval 4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55" name="Group 47"/>
          <p:cNvGrpSpPr>
            <a:grpSpLocks/>
          </p:cNvGrpSpPr>
          <p:nvPr/>
        </p:nvGrpSpPr>
        <p:grpSpPr bwMode="auto">
          <a:xfrm>
            <a:off x="1446213" y="2935288"/>
            <a:ext cx="858837" cy="785812"/>
            <a:chOff x="1751" y="1135"/>
            <a:chExt cx="2232" cy="2232"/>
          </a:xfrm>
        </p:grpSpPr>
        <p:sp>
          <p:nvSpPr>
            <p:cNvPr id="69749" name="Oval 4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50" name="Oval 4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51" name="Oval 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52" name="Oval 5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56" name="Group 52"/>
          <p:cNvGrpSpPr>
            <a:grpSpLocks/>
          </p:cNvGrpSpPr>
          <p:nvPr/>
        </p:nvGrpSpPr>
        <p:grpSpPr bwMode="auto">
          <a:xfrm rot="3434755">
            <a:off x="5226050" y="4930776"/>
            <a:ext cx="858837" cy="785812"/>
            <a:chOff x="1751" y="1135"/>
            <a:chExt cx="2232" cy="2232"/>
          </a:xfrm>
        </p:grpSpPr>
        <p:sp>
          <p:nvSpPr>
            <p:cNvPr id="69745" name="Oval 5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46" name="Oval 5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47" name="Oval 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48" name="Oval 5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57" name="Group 57"/>
          <p:cNvGrpSpPr>
            <a:grpSpLocks/>
          </p:cNvGrpSpPr>
          <p:nvPr/>
        </p:nvGrpSpPr>
        <p:grpSpPr bwMode="auto">
          <a:xfrm rot="-2353230">
            <a:off x="2903538" y="5292725"/>
            <a:ext cx="858837" cy="785813"/>
            <a:chOff x="1751" y="1135"/>
            <a:chExt cx="2232" cy="2232"/>
          </a:xfrm>
        </p:grpSpPr>
        <p:sp>
          <p:nvSpPr>
            <p:cNvPr id="69741" name="Oval 5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42" name="Oval 5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43" name="Oval 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44" name="Oval 6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58" name="Group 62"/>
          <p:cNvGrpSpPr>
            <a:grpSpLocks/>
          </p:cNvGrpSpPr>
          <p:nvPr/>
        </p:nvGrpSpPr>
        <p:grpSpPr bwMode="auto">
          <a:xfrm>
            <a:off x="4049713" y="5264150"/>
            <a:ext cx="858837" cy="785813"/>
            <a:chOff x="1751" y="1135"/>
            <a:chExt cx="2232" cy="2232"/>
          </a:xfrm>
        </p:grpSpPr>
        <p:sp>
          <p:nvSpPr>
            <p:cNvPr id="69737" name="Oval 6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38" name="Oval 6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39" name="Oval 6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40" name="Oval 6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59" name="Group 67"/>
          <p:cNvGrpSpPr>
            <a:grpSpLocks/>
          </p:cNvGrpSpPr>
          <p:nvPr/>
        </p:nvGrpSpPr>
        <p:grpSpPr bwMode="auto">
          <a:xfrm rot="443076">
            <a:off x="2671763" y="2303463"/>
            <a:ext cx="858837" cy="785812"/>
            <a:chOff x="1751" y="1135"/>
            <a:chExt cx="2232" cy="2232"/>
          </a:xfrm>
        </p:grpSpPr>
        <p:sp>
          <p:nvSpPr>
            <p:cNvPr id="69733" name="Oval 6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34" name="Oval 6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35"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36" name="Oval 7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69660" name="Oval 72"/>
          <p:cNvSpPr>
            <a:spLocks noChangeArrowheads="1"/>
          </p:cNvSpPr>
          <p:nvPr/>
        </p:nvSpPr>
        <p:spPr bwMode="auto">
          <a:xfrm rot="-54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61" name="Oval 7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62" name="Oval 74"/>
          <p:cNvSpPr>
            <a:spLocks noChangeArrowheads="1"/>
          </p:cNvSpPr>
          <p:nvPr/>
        </p:nvSpPr>
        <p:spPr bwMode="auto">
          <a:xfrm rot="-202832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69663" name="Group 75"/>
          <p:cNvGrpSpPr>
            <a:grpSpLocks/>
          </p:cNvGrpSpPr>
          <p:nvPr/>
        </p:nvGrpSpPr>
        <p:grpSpPr bwMode="auto">
          <a:xfrm rot="1626381">
            <a:off x="1901825" y="5641975"/>
            <a:ext cx="858838" cy="785813"/>
            <a:chOff x="1751" y="1135"/>
            <a:chExt cx="2232" cy="2232"/>
          </a:xfrm>
        </p:grpSpPr>
        <p:sp>
          <p:nvSpPr>
            <p:cNvPr id="69729" name="Oval 7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30" name="Oval 7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31" name="Oval 7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32" name="Oval 7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64" name="Group 80"/>
          <p:cNvGrpSpPr>
            <a:grpSpLocks/>
          </p:cNvGrpSpPr>
          <p:nvPr/>
        </p:nvGrpSpPr>
        <p:grpSpPr bwMode="auto">
          <a:xfrm>
            <a:off x="1082675" y="4937125"/>
            <a:ext cx="858838" cy="785813"/>
            <a:chOff x="1751" y="1135"/>
            <a:chExt cx="2232" cy="2232"/>
          </a:xfrm>
        </p:grpSpPr>
        <p:sp>
          <p:nvSpPr>
            <p:cNvPr id="69725" name="Oval 8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26" name="Oval 8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27" name="Oval 8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28" name="Oval 8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65" name="Group 85"/>
          <p:cNvGrpSpPr>
            <a:grpSpLocks/>
          </p:cNvGrpSpPr>
          <p:nvPr/>
        </p:nvGrpSpPr>
        <p:grpSpPr bwMode="auto">
          <a:xfrm>
            <a:off x="5965825" y="1970088"/>
            <a:ext cx="858838" cy="785812"/>
            <a:chOff x="1751" y="1135"/>
            <a:chExt cx="2232" cy="2232"/>
          </a:xfrm>
        </p:grpSpPr>
        <p:sp>
          <p:nvSpPr>
            <p:cNvPr id="69721" name="Oval 8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22" name="Oval 8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23" name="Oval 8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24" name="Oval 8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66" name="Group 90"/>
          <p:cNvGrpSpPr>
            <a:grpSpLocks/>
          </p:cNvGrpSpPr>
          <p:nvPr/>
        </p:nvGrpSpPr>
        <p:grpSpPr bwMode="auto">
          <a:xfrm rot="879490">
            <a:off x="4841875" y="1671638"/>
            <a:ext cx="858838" cy="785812"/>
            <a:chOff x="1751" y="1135"/>
            <a:chExt cx="2232" cy="2232"/>
          </a:xfrm>
        </p:grpSpPr>
        <p:sp>
          <p:nvSpPr>
            <p:cNvPr id="69717" name="Oval 9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18" name="Oval 9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19" name="Oval 9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20" name="Oval 9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67" name="Group 95"/>
          <p:cNvGrpSpPr>
            <a:grpSpLocks/>
          </p:cNvGrpSpPr>
          <p:nvPr/>
        </p:nvGrpSpPr>
        <p:grpSpPr bwMode="auto">
          <a:xfrm rot="1128729">
            <a:off x="3775075" y="1998663"/>
            <a:ext cx="858838" cy="785812"/>
            <a:chOff x="1751" y="1135"/>
            <a:chExt cx="2232" cy="2232"/>
          </a:xfrm>
        </p:grpSpPr>
        <p:sp>
          <p:nvSpPr>
            <p:cNvPr id="69713" name="Oval 9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14" name="Oval 9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15" name="Oval 9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16" name="Oval 9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68" name="Group 100"/>
          <p:cNvGrpSpPr>
            <a:grpSpLocks/>
          </p:cNvGrpSpPr>
          <p:nvPr/>
        </p:nvGrpSpPr>
        <p:grpSpPr bwMode="auto">
          <a:xfrm rot="738582">
            <a:off x="1700213" y="1939925"/>
            <a:ext cx="858837" cy="785813"/>
            <a:chOff x="1751" y="1135"/>
            <a:chExt cx="2232" cy="2232"/>
          </a:xfrm>
        </p:grpSpPr>
        <p:sp>
          <p:nvSpPr>
            <p:cNvPr id="69709" name="Oval 10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10" name="Oval 10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11"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12" name="Oval 10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69" name="Group 105"/>
          <p:cNvGrpSpPr>
            <a:grpSpLocks/>
          </p:cNvGrpSpPr>
          <p:nvPr/>
        </p:nvGrpSpPr>
        <p:grpSpPr bwMode="auto">
          <a:xfrm rot="-3226531">
            <a:off x="6176963" y="5314950"/>
            <a:ext cx="858837" cy="785813"/>
            <a:chOff x="1751" y="1135"/>
            <a:chExt cx="2232" cy="2232"/>
          </a:xfrm>
        </p:grpSpPr>
        <p:sp>
          <p:nvSpPr>
            <p:cNvPr id="69705" name="Oval 10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06" name="Oval 10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07"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08" name="Oval 10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70" name="Group 110"/>
          <p:cNvGrpSpPr>
            <a:grpSpLocks/>
          </p:cNvGrpSpPr>
          <p:nvPr/>
        </p:nvGrpSpPr>
        <p:grpSpPr bwMode="auto">
          <a:xfrm>
            <a:off x="204788" y="4784725"/>
            <a:ext cx="858837" cy="785813"/>
            <a:chOff x="1751" y="1135"/>
            <a:chExt cx="2232" cy="2232"/>
          </a:xfrm>
        </p:grpSpPr>
        <p:sp>
          <p:nvSpPr>
            <p:cNvPr id="69701" name="Oval 11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02" name="Oval 11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03" name="Oval 1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04" name="Oval 11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69671" name="Group 115"/>
          <p:cNvGrpSpPr>
            <a:grpSpLocks/>
          </p:cNvGrpSpPr>
          <p:nvPr/>
        </p:nvGrpSpPr>
        <p:grpSpPr bwMode="auto">
          <a:xfrm>
            <a:off x="479425" y="5757863"/>
            <a:ext cx="858838" cy="785812"/>
            <a:chOff x="1751" y="1135"/>
            <a:chExt cx="2232" cy="2232"/>
          </a:xfrm>
        </p:grpSpPr>
        <p:sp>
          <p:nvSpPr>
            <p:cNvPr id="69697" name="Oval 11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98" name="Oval 11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99" name="Oval 1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700" name="Oval 11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69672" name="Line 120"/>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73" name="Line 121"/>
          <p:cNvSpPr>
            <a:spLocks noChangeShapeType="1"/>
          </p:cNvSpPr>
          <p:nvPr/>
        </p:nvSpPr>
        <p:spPr bwMode="auto">
          <a:xfrm rot="-8434833"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74" name="Line 122"/>
          <p:cNvSpPr>
            <a:spLocks noChangeShapeType="1"/>
          </p:cNvSpPr>
          <p:nvPr/>
        </p:nvSpPr>
        <p:spPr bwMode="auto">
          <a:xfrm flipV="1">
            <a:off x="1687513" y="3527425"/>
            <a:ext cx="85725" cy="417513"/>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75" name="Line 123"/>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76" name="Line 124"/>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9677" name="Group 125"/>
          <p:cNvGrpSpPr>
            <a:grpSpLocks/>
          </p:cNvGrpSpPr>
          <p:nvPr/>
        </p:nvGrpSpPr>
        <p:grpSpPr bwMode="auto">
          <a:xfrm>
            <a:off x="471488" y="2281238"/>
            <a:ext cx="858837" cy="785812"/>
            <a:chOff x="1751" y="1135"/>
            <a:chExt cx="2232" cy="2232"/>
          </a:xfrm>
        </p:grpSpPr>
        <p:sp>
          <p:nvSpPr>
            <p:cNvPr id="69693" name="Oval 12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94" name="Oval 12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95" name="Oval 1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96" name="Oval 12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69678" name="Text Box 130"/>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79" name="Text Box 131"/>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0" name="Text Box 132"/>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1" name="Text Box 13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2" name="Text Box 134"/>
          <p:cNvSpPr txBox="1">
            <a:spLocks noChangeArrowheads="1"/>
          </p:cNvSpPr>
          <p:nvPr/>
        </p:nvSpPr>
        <p:spPr bwMode="auto">
          <a:xfrm>
            <a:off x="1331913" y="35639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3" name="Text Box 135"/>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4" name="Text Box 136"/>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5" name="Text Box 137"/>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6" name="Text Box 138"/>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7" name="Text Box 13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nvGrpSpPr>
          <p:cNvPr id="69688" name="Group 140"/>
          <p:cNvGrpSpPr>
            <a:grpSpLocks/>
          </p:cNvGrpSpPr>
          <p:nvPr/>
        </p:nvGrpSpPr>
        <p:grpSpPr bwMode="auto">
          <a:xfrm>
            <a:off x="4411663" y="3959225"/>
            <a:ext cx="858837" cy="785813"/>
            <a:chOff x="2779" y="2494"/>
            <a:chExt cx="541" cy="495"/>
          </a:xfrm>
        </p:grpSpPr>
        <p:sp>
          <p:nvSpPr>
            <p:cNvPr id="69689" name="Oval 141"/>
            <p:cNvSpPr>
              <a:spLocks noChangeArrowheads="1"/>
            </p:cNvSpPr>
            <p:nvPr/>
          </p:nvSpPr>
          <p:spPr bwMode="auto">
            <a:xfrm rot="-3730302">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90" name="Oval 142"/>
            <p:cNvSpPr>
              <a:spLocks noChangeArrowheads="1"/>
            </p:cNvSpPr>
            <p:nvPr/>
          </p:nvSpPr>
          <p:spPr bwMode="auto">
            <a:xfrm rot="-3730302">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91" name="Oval 143"/>
            <p:cNvSpPr>
              <a:spLocks noChangeArrowheads="1"/>
            </p:cNvSpPr>
            <p:nvPr/>
          </p:nvSpPr>
          <p:spPr bwMode="auto">
            <a:xfrm rot="-358623">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92" name="Text Box 144"/>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spTree>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t>Ionization track</a:t>
            </a:r>
          </a:p>
        </p:txBody>
      </p:sp>
      <p:sp>
        <p:nvSpPr>
          <p:cNvPr id="7065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60"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1"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70662" name="Group 6"/>
          <p:cNvGrpSpPr>
            <a:grpSpLocks/>
          </p:cNvGrpSpPr>
          <p:nvPr/>
        </p:nvGrpSpPr>
        <p:grpSpPr bwMode="auto">
          <a:xfrm rot="1198672">
            <a:off x="2047875" y="4568825"/>
            <a:ext cx="858838" cy="785813"/>
            <a:chOff x="1751" y="1135"/>
            <a:chExt cx="2232" cy="2232"/>
          </a:xfrm>
        </p:grpSpPr>
        <p:sp>
          <p:nvSpPr>
            <p:cNvPr id="70794" name="Oval 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95" name="Oval 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96" name="Oval 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97" name="Oval 1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63" name="Group 11"/>
          <p:cNvGrpSpPr>
            <a:grpSpLocks/>
          </p:cNvGrpSpPr>
          <p:nvPr/>
        </p:nvGrpSpPr>
        <p:grpSpPr bwMode="auto">
          <a:xfrm rot="-1425292">
            <a:off x="3419475" y="4343400"/>
            <a:ext cx="858838" cy="785813"/>
            <a:chOff x="1751" y="1135"/>
            <a:chExt cx="2232" cy="2232"/>
          </a:xfrm>
        </p:grpSpPr>
        <p:sp>
          <p:nvSpPr>
            <p:cNvPr id="70790" name="Oval 1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91" name="Oval 1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92" name="Oval 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93" name="Oval 1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64" name="Group 16"/>
          <p:cNvGrpSpPr>
            <a:grpSpLocks/>
          </p:cNvGrpSpPr>
          <p:nvPr/>
        </p:nvGrpSpPr>
        <p:grpSpPr bwMode="auto">
          <a:xfrm>
            <a:off x="6169025" y="2941638"/>
            <a:ext cx="858838" cy="785812"/>
            <a:chOff x="1751" y="1135"/>
            <a:chExt cx="2232" cy="2232"/>
          </a:xfrm>
        </p:grpSpPr>
        <p:sp>
          <p:nvSpPr>
            <p:cNvPr id="70786" name="Oval 1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87" name="Oval 1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88" name="Oval 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89" name="Oval 2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65" name="Group 21"/>
          <p:cNvGrpSpPr>
            <a:grpSpLocks/>
          </p:cNvGrpSpPr>
          <p:nvPr/>
        </p:nvGrpSpPr>
        <p:grpSpPr bwMode="auto">
          <a:xfrm>
            <a:off x="6221413" y="4371975"/>
            <a:ext cx="858837" cy="785813"/>
            <a:chOff x="1751" y="1135"/>
            <a:chExt cx="2232" cy="2232"/>
          </a:xfrm>
        </p:grpSpPr>
        <p:sp>
          <p:nvSpPr>
            <p:cNvPr id="70782" name="Oval 2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83" name="Oval 2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84" name="Oval 2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85" name="Oval 2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66" name="Group 26"/>
          <p:cNvGrpSpPr>
            <a:grpSpLocks/>
          </p:cNvGrpSpPr>
          <p:nvPr/>
        </p:nvGrpSpPr>
        <p:grpSpPr bwMode="auto">
          <a:xfrm>
            <a:off x="5081588" y="2724150"/>
            <a:ext cx="858837" cy="785813"/>
            <a:chOff x="1751" y="1135"/>
            <a:chExt cx="2232" cy="2232"/>
          </a:xfrm>
        </p:grpSpPr>
        <p:sp>
          <p:nvSpPr>
            <p:cNvPr id="70778" name="Oval 2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79" name="Oval 2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80" name="Oval 2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81" name="Oval 3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67" name="Group 31"/>
          <p:cNvGrpSpPr>
            <a:grpSpLocks/>
          </p:cNvGrpSpPr>
          <p:nvPr/>
        </p:nvGrpSpPr>
        <p:grpSpPr bwMode="auto">
          <a:xfrm rot="3434755">
            <a:off x="5226050" y="4930776"/>
            <a:ext cx="858837" cy="785812"/>
            <a:chOff x="1751" y="1135"/>
            <a:chExt cx="2232" cy="2232"/>
          </a:xfrm>
        </p:grpSpPr>
        <p:sp>
          <p:nvSpPr>
            <p:cNvPr id="70774" name="Oval 3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75" name="Oval 3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76" name="Oval 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77" name="Oval 3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68" name="Group 36"/>
          <p:cNvGrpSpPr>
            <a:grpSpLocks/>
          </p:cNvGrpSpPr>
          <p:nvPr/>
        </p:nvGrpSpPr>
        <p:grpSpPr bwMode="auto">
          <a:xfrm>
            <a:off x="4049713" y="5264150"/>
            <a:ext cx="858837" cy="785813"/>
            <a:chOff x="1751" y="1135"/>
            <a:chExt cx="2232" cy="2232"/>
          </a:xfrm>
        </p:grpSpPr>
        <p:sp>
          <p:nvSpPr>
            <p:cNvPr id="70770" name="Oval 3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71" name="Oval 3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72" name="Oval 3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73" name="Oval 4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69" name="Group 41"/>
          <p:cNvGrpSpPr>
            <a:grpSpLocks/>
          </p:cNvGrpSpPr>
          <p:nvPr/>
        </p:nvGrpSpPr>
        <p:grpSpPr bwMode="auto">
          <a:xfrm rot="1626381">
            <a:off x="1901825" y="5641975"/>
            <a:ext cx="858838" cy="785813"/>
            <a:chOff x="1751" y="1135"/>
            <a:chExt cx="2232" cy="2232"/>
          </a:xfrm>
        </p:grpSpPr>
        <p:sp>
          <p:nvSpPr>
            <p:cNvPr id="70766" name="Oval 4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67" name="Oval 4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68" name="Oval 4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69" name="Oval 4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70" name="Group 46"/>
          <p:cNvGrpSpPr>
            <a:grpSpLocks/>
          </p:cNvGrpSpPr>
          <p:nvPr/>
        </p:nvGrpSpPr>
        <p:grpSpPr bwMode="auto">
          <a:xfrm>
            <a:off x="1082675" y="4937125"/>
            <a:ext cx="858838" cy="785813"/>
            <a:chOff x="1751" y="1135"/>
            <a:chExt cx="2232" cy="2232"/>
          </a:xfrm>
        </p:grpSpPr>
        <p:sp>
          <p:nvSpPr>
            <p:cNvPr id="70762" name="Oval 4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63" name="Oval 4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64" name="Oval 4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65" name="Oval 5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71" name="Group 51"/>
          <p:cNvGrpSpPr>
            <a:grpSpLocks/>
          </p:cNvGrpSpPr>
          <p:nvPr/>
        </p:nvGrpSpPr>
        <p:grpSpPr bwMode="auto">
          <a:xfrm>
            <a:off x="5965825" y="1970088"/>
            <a:ext cx="858838" cy="785812"/>
            <a:chOff x="1751" y="1135"/>
            <a:chExt cx="2232" cy="2232"/>
          </a:xfrm>
        </p:grpSpPr>
        <p:sp>
          <p:nvSpPr>
            <p:cNvPr id="70758" name="Oval 5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59" name="Oval 5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60" name="Oval 5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61" name="Oval 5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72" name="Group 56"/>
          <p:cNvGrpSpPr>
            <a:grpSpLocks/>
          </p:cNvGrpSpPr>
          <p:nvPr/>
        </p:nvGrpSpPr>
        <p:grpSpPr bwMode="auto">
          <a:xfrm rot="879490">
            <a:off x="4841875" y="1671638"/>
            <a:ext cx="858838" cy="785812"/>
            <a:chOff x="1751" y="1135"/>
            <a:chExt cx="2232" cy="2232"/>
          </a:xfrm>
        </p:grpSpPr>
        <p:sp>
          <p:nvSpPr>
            <p:cNvPr id="70754" name="Oval 5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55" name="Oval 5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56" name="Oval 5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57" name="Oval 6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73" name="Group 61"/>
          <p:cNvGrpSpPr>
            <a:grpSpLocks/>
          </p:cNvGrpSpPr>
          <p:nvPr/>
        </p:nvGrpSpPr>
        <p:grpSpPr bwMode="auto">
          <a:xfrm>
            <a:off x="3549650" y="1960563"/>
            <a:ext cx="1298575" cy="858837"/>
            <a:chOff x="2236" y="1235"/>
            <a:chExt cx="818" cy="541"/>
          </a:xfrm>
        </p:grpSpPr>
        <p:sp>
          <p:nvSpPr>
            <p:cNvPr id="70750" name="Oval 62"/>
            <p:cNvSpPr>
              <a:spLocks noChangeArrowheads="1"/>
            </p:cNvSpPr>
            <p:nvPr/>
          </p:nvSpPr>
          <p:spPr bwMode="auto">
            <a:xfrm rot="-4271272">
              <a:off x="2401" y="1435"/>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51" name="Oval 63"/>
            <p:cNvSpPr>
              <a:spLocks noChangeArrowheads="1"/>
            </p:cNvSpPr>
            <p:nvPr/>
          </p:nvSpPr>
          <p:spPr bwMode="auto">
            <a:xfrm rot="-4271272">
              <a:off x="2642" y="1498"/>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52" name="Oval 64"/>
            <p:cNvSpPr>
              <a:spLocks noChangeArrowheads="1"/>
            </p:cNvSpPr>
            <p:nvPr/>
          </p:nvSpPr>
          <p:spPr bwMode="auto">
            <a:xfrm rot="-7675323">
              <a:off x="2378" y="1441"/>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53" name="Oval 65"/>
            <p:cNvSpPr>
              <a:spLocks noChangeAspect="1" noChangeArrowheads="1"/>
            </p:cNvSpPr>
            <p:nvPr/>
          </p:nvSpPr>
          <p:spPr bwMode="auto">
            <a:xfrm rot="-899594">
              <a:off x="2236" y="14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74" name="Group 66"/>
          <p:cNvGrpSpPr>
            <a:grpSpLocks/>
          </p:cNvGrpSpPr>
          <p:nvPr/>
        </p:nvGrpSpPr>
        <p:grpSpPr bwMode="auto">
          <a:xfrm>
            <a:off x="1700213" y="1692275"/>
            <a:ext cx="858837" cy="1295400"/>
            <a:chOff x="1071" y="1066"/>
            <a:chExt cx="541" cy="816"/>
          </a:xfrm>
        </p:grpSpPr>
        <p:sp>
          <p:nvSpPr>
            <p:cNvPr id="70746" name="Oval 67"/>
            <p:cNvSpPr>
              <a:spLocks noChangeArrowheads="1"/>
            </p:cNvSpPr>
            <p:nvPr/>
          </p:nvSpPr>
          <p:spPr bwMode="auto">
            <a:xfrm rot="-4661418">
              <a:off x="1094" y="1398"/>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47" name="Oval 68"/>
            <p:cNvSpPr>
              <a:spLocks noChangeArrowheads="1"/>
            </p:cNvSpPr>
            <p:nvPr/>
          </p:nvSpPr>
          <p:spPr bwMode="auto">
            <a:xfrm rot="-4661418">
              <a:off x="1335" y="1461"/>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48" name="Oval 69"/>
            <p:cNvSpPr>
              <a:spLocks noChangeAspect="1" noChangeArrowheads="1"/>
            </p:cNvSpPr>
            <p:nvPr/>
          </p:nvSpPr>
          <p:spPr bwMode="auto">
            <a:xfrm rot="-8065471">
              <a:off x="933" y="1376"/>
              <a:ext cx="816"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49" name="Oval 70"/>
            <p:cNvSpPr>
              <a:spLocks noChangeArrowheads="1"/>
            </p:cNvSpPr>
            <p:nvPr/>
          </p:nvSpPr>
          <p:spPr bwMode="auto">
            <a:xfrm rot="-1289740">
              <a:off x="1071" y="140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75" name="Group 71"/>
          <p:cNvGrpSpPr>
            <a:grpSpLocks/>
          </p:cNvGrpSpPr>
          <p:nvPr/>
        </p:nvGrpSpPr>
        <p:grpSpPr bwMode="auto">
          <a:xfrm>
            <a:off x="204788" y="4784725"/>
            <a:ext cx="858837" cy="785813"/>
            <a:chOff x="1751" y="1135"/>
            <a:chExt cx="2232" cy="2232"/>
          </a:xfrm>
        </p:grpSpPr>
        <p:sp>
          <p:nvSpPr>
            <p:cNvPr id="70742" name="Oval 7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43" name="Oval 7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44" name="Oval 7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45" name="Oval 7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70676" name="Group 76"/>
          <p:cNvGrpSpPr>
            <a:grpSpLocks/>
          </p:cNvGrpSpPr>
          <p:nvPr/>
        </p:nvGrpSpPr>
        <p:grpSpPr bwMode="auto">
          <a:xfrm>
            <a:off x="479425" y="5757863"/>
            <a:ext cx="858838" cy="785812"/>
            <a:chOff x="1751" y="1135"/>
            <a:chExt cx="2232" cy="2232"/>
          </a:xfrm>
        </p:grpSpPr>
        <p:sp>
          <p:nvSpPr>
            <p:cNvPr id="70738" name="Oval 7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39" name="Oval 7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40" name="Oval 7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41" name="Oval 8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70677" name="Line 81"/>
          <p:cNvSpPr>
            <a:spLocks noChangeShapeType="1"/>
          </p:cNvSpPr>
          <p:nvPr/>
        </p:nvSpPr>
        <p:spPr bwMode="auto">
          <a:xfrm rot="7111499" flipV="1">
            <a:off x="3621088" y="5651500"/>
            <a:ext cx="3175" cy="5429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8" name="Text Box 82"/>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79" name="Line 83"/>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80" name="Line 84"/>
          <p:cNvSpPr>
            <a:spLocks noChangeShapeType="1"/>
          </p:cNvSpPr>
          <p:nvPr/>
        </p:nvSpPr>
        <p:spPr bwMode="auto">
          <a:xfrm rot="-8434833"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81" name="Line 85"/>
          <p:cNvSpPr>
            <a:spLocks noChangeShapeType="1"/>
          </p:cNvSpPr>
          <p:nvPr/>
        </p:nvSpPr>
        <p:spPr bwMode="auto">
          <a:xfrm flipH="1" flipV="1">
            <a:off x="2717800" y="1466850"/>
            <a:ext cx="333375" cy="12731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82" name="Line 86"/>
          <p:cNvSpPr>
            <a:spLocks noChangeShapeType="1"/>
          </p:cNvSpPr>
          <p:nvPr/>
        </p:nvSpPr>
        <p:spPr bwMode="auto">
          <a:xfrm flipV="1">
            <a:off x="1968500" y="2838450"/>
            <a:ext cx="1146175" cy="5921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83" name="Line 87"/>
          <p:cNvSpPr>
            <a:spLocks noChangeShapeType="1"/>
          </p:cNvSpPr>
          <p:nvPr/>
        </p:nvSpPr>
        <p:spPr bwMode="auto">
          <a:xfrm flipV="1">
            <a:off x="1687513" y="1684338"/>
            <a:ext cx="492125" cy="2260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84" name="Line 88"/>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85" name="Line 89"/>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86" name="Line 90"/>
          <p:cNvSpPr>
            <a:spLocks noChangeShapeType="1"/>
          </p:cNvSpPr>
          <p:nvPr/>
        </p:nvSpPr>
        <p:spPr bwMode="auto">
          <a:xfrm flipV="1">
            <a:off x="4487863" y="1468438"/>
            <a:ext cx="376237" cy="16510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0687" name="Group 91"/>
          <p:cNvGrpSpPr>
            <a:grpSpLocks/>
          </p:cNvGrpSpPr>
          <p:nvPr/>
        </p:nvGrpSpPr>
        <p:grpSpPr bwMode="auto">
          <a:xfrm>
            <a:off x="471488" y="2281238"/>
            <a:ext cx="858837" cy="785812"/>
            <a:chOff x="1751" y="1135"/>
            <a:chExt cx="2232" cy="2232"/>
          </a:xfrm>
        </p:grpSpPr>
        <p:sp>
          <p:nvSpPr>
            <p:cNvPr id="70734" name="Oval 9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35" name="Oval 9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36" name="Oval 9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37" name="Oval 9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70688" name="Text Box 96"/>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89" name="Text Box 97"/>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0" name="Text Box 98"/>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1" name="Text Box 99"/>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2" name="Text Box 100"/>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3" name="Text Box 101"/>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4" name="Text Box 102"/>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5" name="Oval 103"/>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696" name="Oval 104"/>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697" name="Oval 105"/>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698" name="Oval 106"/>
          <p:cNvSpPr>
            <a:spLocks noChangeArrowheads="1"/>
          </p:cNvSpPr>
          <p:nvPr/>
        </p:nvSpPr>
        <p:spPr bwMode="auto">
          <a:xfrm rot="-202832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699" name="Oval 107"/>
          <p:cNvSpPr>
            <a:spLocks noChangeArrowheads="1"/>
          </p:cNvSpPr>
          <p:nvPr/>
        </p:nvSpPr>
        <p:spPr bwMode="auto">
          <a:xfrm rot="-54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0" name="Oval 10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1" name="Oval 109"/>
          <p:cNvSpPr>
            <a:spLocks noChangeArrowheads="1"/>
          </p:cNvSpPr>
          <p:nvPr/>
        </p:nvSpPr>
        <p:spPr bwMode="auto">
          <a:xfrm rot="-54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2" name="Oval 110"/>
          <p:cNvSpPr>
            <a:spLocks noChangeArrowheads="1"/>
          </p:cNvSpPr>
          <p:nvPr/>
        </p:nvSpPr>
        <p:spPr bwMode="auto">
          <a:xfrm rot="-2028322">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3" name="Oval 11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4" name="Oval 112"/>
          <p:cNvSpPr>
            <a:spLocks noChangeArrowheads="1"/>
          </p:cNvSpPr>
          <p:nvPr/>
        </p:nvSpPr>
        <p:spPr bwMode="auto">
          <a:xfrm rot="-202832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5" name="Oval 113"/>
          <p:cNvSpPr>
            <a:spLocks noChangeArrowheads="1"/>
          </p:cNvSpPr>
          <p:nvPr/>
        </p:nvSpPr>
        <p:spPr bwMode="auto">
          <a:xfrm rot="-775323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6" name="Oval 114"/>
          <p:cNvSpPr>
            <a:spLocks noChangeArrowheads="1"/>
          </p:cNvSpPr>
          <p:nvPr/>
        </p:nvSpPr>
        <p:spPr bwMode="auto">
          <a:xfrm rot="10442717">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7" name="Oval 115"/>
          <p:cNvSpPr>
            <a:spLocks noChangeArrowheads="1"/>
          </p:cNvSpPr>
          <p:nvPr/>
        </p:nvSpPr>
        <p:spPr bwMode="auto">
          <a:xfrm rot="-495692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8" name="Oval 11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09" name="Oval 11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10" name="Oval 118"/>
          <p:cNvSpPr>
            <a:spLocks noChangeArrowheads="1"/>
          </p:cNvSpPr>
          <p:nvPr/>
        </p:nvSpPr>
        <p:spPr bwMode="auto">
          <a:xfrm rot="-202832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11" name="Text Box 11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2" name="Text Box 12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3" name="Text Box 12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4" name="Text Box 12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5" name="Text Box 12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6" name="Text Box 12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7" name="Text Box 12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nvGrpSpPr>
          <p:cNvPr id="70718" name="Group 126"/>
          <p:cNvGrpSpPr>
            <a:grpSpLocks/>
          </p:cNvGrpSpPr>
          <p:nvPr/>
        </p:nvGrpSpPr>
        <p:grpSpPr bwMode="auto">
          <a:xfrm>
            <a:off x="1270000" y="4121150"/>
            <a:ext cx="858838" cy="366713"/>
            <a:chOff x="800" y="2596"/>
            <a:chExt cx="541" cy="231"/>
          </a:xfrm>
        </p:grpSpPr>
        <p:sp>
          <p:nvSpPr>
            <p:cNvPr id="70731" name="Oval 127"/>
            <p:cNvSpPr>
              <a:spLocks noChangeArrowheads="1"/>
            </p:cNvSpPr>
            <p:nvPr/>
          </p:nvSpPr>
          <p:spPr bwMode="auto">
            <a:xfrm rot="-880405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32" name="Oval 128"/>
            <p:cNvSpPr>
              <a:spLocks noChangeArrowheads="1"/>
            </p:cNvSpPr>
            <p:nvPr/>
          </p:nvSpPr>
          <p:spPr bwMode="auto">
            <a:xfrm rot="-202832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33" name="Text Box 129"/>
            <p:cNvSpPr txBox="1">
              <a:spLocks noChangeArrowheads="1"/>
            </p:cNvSpPr>
            <p:nvPr/>
          </p:nvSpPr>
          <p:spPr bwMode="auto">
            <a:xfrm>
              <a:off x="966" y="2596"/>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sp>
        <p:nvSpPr>
          <p:cNvPr id="70719" name="Text Box 13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nvGrpSpPr>
          <p:cNvPr id="70720" name="Group 131"/>
          <p:cNvGrpSpPr>
            <a:grpSpLocks/>
          </p:cNvGrpSpPr>
          <p:nvPr/>
        </p:nvGrpSpPr>
        <p:grpSpPr bwMode="auto">
          <a:xfrm rot="-3226531">
            <a:off x="6176963" y="5314950"/>
            <a:ext cx="858837" cy="785813"/>
            <a:chOff x="1751" y="1135"/>
            <a:chExt cx="2232" cy="2232"/>
          </a:xfrm>
        </p:grpSpPr>
        <p:sp>
          <p:nvSpPr>
            <p:cNvPr id="70727" name="Oval 13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28" name="Oval 13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29" name="Oval 1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30" name="Oval 13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70721" name="Text Box 136"/>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grpSp>
        <p:nvGrpSpPr>
          <p:cNvPr id="70722" name="Group 137"/>
          <p:cNvGrpSpPr>
            <a:grpSpLocks/>
          </p:cNvGrpSpPr>
          <p:nvPr/>
        </p:nvGrpSpPr>
        <p:grpSpPr bwMode="auto">
          <a:xfrm>
            <a:off x="4411663" y="3959225"/>
            <a:ext cx="858837" cy="785813"/>
            <a:chOff x="2779" y="2494"/>
            <a:chExt cx="541" cy="495"/>
          </a:xfrm>
        </p:grpSpPr>
        <p:sp>
          <p:nvSpPr>
            <p:cNvPr id="70723" name="Oval 138"/>
            <p:cNvSpPr>
              <a:spLocks noChangeArrowheads="1"/>
            </p:cNvSpPr>
            <p:nvPr/>
          </p:nvSpPr>
          <p:spPr bwMode="auto">
            <a:xfrm rot="-3730302">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24" name="Oval 139"/>
            <p:cNvSpPr>
              <a:spLocks noChangeArrowheads="1"/>
            </p:cNvSpPr>
            <p:nvPr/>
          </p:nvSpPr>
          <p:spPr bwMode="auto">
            <a:xfrm rot="-3730302">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25" name="Oval 140"/>
            <p:cNvSpPr>
              <a:spLocks noChangeArrowheads="1"/>
            </p:cNvSpPr>
            <p:nvPr/>
          </p:nvSpPr>
          <p:spPr bwMode="auto">
            <a:xfrm rot="-358623">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0726" name="Text Box 14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spTree>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73731" name="Rectangle 3"/>
          <p:cNvSpPr>
            <a:spLocks noGrp="1" noChangeArrowheads="1"/>
          </p:cNvSpPr>
          <p:nvPr>
            <p:ph type="title"/>
          </p:nvPr>
        </p:nvSpPr>
        <p:spPr/>
        <p:txBody>
          <a:bodyPr/>
          <a:lstStyle/>
          <a:p>
            <a:pPr eaLnBrk="1" hangingPunct="1"/>
            <a:r>
              <a:rPr lang="en-US" altLang="en-US" smtClean="0"/>
              <a:t>Where do photons go?</a:t>
            </a:r>
          </a:p>
        </p:txBody>
      </p:sp>
      <p:sp>
        <p:nvSpPr>
          <p:cNvPr id="7373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beamstop</a:t>
            </a:r>
          </a:p>
        </p:txBody>
      </p:sp>
      <p:grpSp>
        <p:nvGrpSpPr>
          <p:cNvPr id="73734" name="Group 6"/>
          <p:cNvGrpSpPr>
            <a:grpSpLocks/>
          </p:cNvGrpSpPr>
          <p:nvPr/>
        </p:nvGrpSpPr>
        <p:grpSpPr bwMode="auto">
          <a:xfrm>
            <a:off x="5286375" y="1277938"/>
            <a:ext cx="1490663" cy="1447800"/>
            <a:chOff x="1893" y="816"/>
            <a:chExt cx="1597" cy="1500"/>
          </a:xfrm>
        </p:grpSpPr>
        <p:pic>
          <p:nvPicPr>
            <p:cNvPr id="7374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375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375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7373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374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Transmitted (98%)</a:t>
            </a:r>
          </a:p>
        </p:txBody>
      </p:sp>
      <p:sp>
        <p:nvSpPr>
          <p:cNvPr id="7374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374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Protein</a:t>
            </a:r>
          </a:p>
          <a:p>
            <a:pPr algn="ctr" eaLnBrk="1" hangingPunct="1"/>
            <a:r>
              <a:rPr lang="en-US" altLang="en-US" sz="3200" b="1"/>
              <a:t>1A x-rays</a:t>
            </a:r>
          </a:p>
        </p:txBody>
      </p:sp>
      <p:sp>
        <p:nvSpPr>
          <p:cNvPr id="7374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44"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3745"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3746"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3747"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8"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74755" name="Rectangle 3"/>
          <p:cNvSpPr>
            <a:spLocks noGrp="1" noChangeArrowheads="1"/>
          </p:cNvSpPr>
          <p:nvPr>
            <p:ph type="title"/>
          </p:nvPr>
        </p:nvSpPr>
        <p:spPr/>
        <p:txBody>
          <a:bodyPr/>
          <a:lstStyle/>
          <a:p>
            <a:pPr eaLnBrk="1" hangingPunct="1"/>
            <a:r>
              <a:rPr lang="en-US" altLang="en-US" smtClean="0"/>
              <a:t>Where do photons go?</a:t>
            </a:r>
          </a:p>
        </p:txBody>
      </p:sp>
      <p:sp>
        <p:nvSpPr>
          <p:cNvPr id="7475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beamstop</a:t>
            </a:r>
          </a:p>
        </p:txBody>
      </p:sp>
      <p:grpSp>
        <p:nvGrpSpPr>
          <p:cNvPr id="74758" name="Group 6"/>
          <p:cNvGrpSpPr>
            <a:grpSpLocks/>
          </p:cNvGrpSpPr>
          <p:nvPr/>
        </p:nvGrpSpPr>
        <p:grpSpPr bwMode="auto">
          <a:xfrm>
            <a:off x="5286375" y="1277938"/>
            <a:ext cx="1490663" cy="1447800"/>
            <a:chOff x="1893" y="816"/>
            <a:chExt cx="1597" cy="1500"/>
          </a:xfrm>
        </p:grpSpPr>
        <p:pic>
          <p:nvPicPr>
            <p:cNvPr id="7477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477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477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7475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476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Transmitted (98%)</a:t>
            </a:r>
          </a:p>
        </p:txBody>
      </p:sp>
      <p:sp>
        <p:nvSpPr>
          <p:cNvPr id="7476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4766"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4767"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Protein</a:t>
            </a:r>
          </a:p>
          <a:p>
            <a:pPr algn="ctr" eaLnBrk="1" hangingPunct="1"/>
            <a:r>
              <a:rPr lang="en-US" altLang="en-US" sz="3200" b="1"/>
              <a:t>1A x-rays</a:t>
            </a:r>
          </a:p>
        </p:txBody>
      </p:sp>
      <p:sp>
        <p:nvSpPr>
          <p:cNvPr id="74768"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9" name="Text Box 21"/>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4770" name="Text Box 22"/>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4771" name="Line 23"/>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2" name="Line 24"/>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4773" name="Picture 25"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4" name="Line 26"/>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931815830"/>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75779" name="Rectangle 3"/>
          <p:cNvSpPr>
            <a:spLocks noGrp="1" noChangeArrowheads="1"/>
          </p:cNvSpPr>
          <p:nvPr>
            <p:ph type="title"/>
          </p:nvPr>
        </p:nvSpPr>
        <p:spPr/>
        <p:txBody>
          <a:bodyPr/>
          <a:lstStyle/>
          <a:p>
            <a:pPr eaLnBrk="1" hangingPunct="1"/>
            <a:r>
              <a:rPr lang="en-US" altLang="en-US" smtClean="0"/>
              <a:t>Where do photons go?</a:t>
            </a:r>
          </a:p>
        </p:txBody>
      </p:sp>
      <p:sp>
        <p:nvSpPr>
          <p:cNvPr id="7578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beamstop</a:t>
            </a:r>
          </a:p>
        </p:txBody>
      </p:sp>
      <p:grpSp>
        <p:nvGrpSpPr>
          <p:cNvPr id="75782" name="Group 6"/>
          <p:cNvGrpSpPr>
            <a:grpSpLocks/>
          </p:cNvGrpSpPr>
          <p:nvPr/>
        </p:nvGrpSpPr>
        <p:grpSpPr bwMode="auto">
          <a:xfrm>
            <a:off x="5286375" y="1277938"/>
            <a:ext cx="1490663" cy="1447800"/>
            <a:chOff x="1893" y="816"/>
            <a:chExt cx="1597" cy="1500"/>
          </a:xfrm>
        </p:grpSpPr>
        <p:pic>
          <p:nvPicPr>
            <p:cNvPr id="7580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580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580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75783"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4"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5"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6"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7"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5788"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Transmitted (98%)</a:t>
            </a:r>
          </a:p>
        </p:txBody>
      </p:sp>
      <p:sp>
        <p:nvSpPr>
          <p:cNvPr id="75789"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5790"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5791"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Protein</a:t>
            </a:r>
          </a:p>
          <a:p>
            <a:pPr algn="ctr" eaLnBrk="1" hangingPunct="1"/>
            <a:r>
              <a:rPr lang="en-US" altLang="en-US" sz="3200" b="1"/>
              <a:t>1A x-rays</a:t>
            </a:r>
          </a:p>
        </p:txBody>
      </p:sp>
      <p:sp>
        <p:nvSpPr>
          <p:cNvPr id="75792"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3" name="Text Box 21"/>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(~0%)</a:t>
            </a:r>
          </a:p>
        </p:txBody>
      </p:sp>
      <p:sp>
        <p:nvSpPr>
          <p:cNvPr id="75794" name="Text Box 22"/>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(99%)</a:t>
            </a:r>
            <a:endParaRPr lang="en-US" altLang="en-US" sz="1400" b="1">
              <a:solidFill>
                <a:srgbClr val="009900"/>
              </a:solidFill>
            </a:endParaRPr>
          </a:p>
        </p:txBody>
      </p:sp>
      <p:sp>
        <p:nvSpPr>
          <p:cNvPr id="75795" name="Text Box 23"/>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5796" name="Text Box 24"/>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5797" name="Line 25"/>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8" name="Line 26"/>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5799" name="Picture 27"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Line 28"/>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01" name="Line 29"/>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02" name="Line 30"/>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76803" name="Rectangle 3"/>
          <p:cNvSpPr>
            <a:spLocks noGrp="1" noChangeArrowheads="1"/>
          </p:cNvSpPr>
          <p:nvPr>
            <p:ph type="title"/>
          </p:nvPr>
        </p:nvSpPr>
        <p:spPr/>
        <p:txBody>
          <a:bodyPr/>
          <a:lstStyle/>
          <a:p>
            <a:pPr eaLnBrk="1" hangingPunct="1"/>
            <a:r>
              <a:rPr lang="en-US" altLang="en-US" smtClean="0"/>
              <a:t>Where do photons go?</a:t>
            </a:r>
          </a:p>
        </p:txBody>
      </p:sp>
      <p:sp>
        <p:nvSpPr>
          <p:cNvPr id="76804"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5"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beamstop</a:t>
            </a:r>
          </a:p>
        </p:txBody>
      </p:sp>
      <p:grpSp>
        <p:nvGrpSpPr>
          <p:cNvPr id="76806" name="Group 6"/>
          <p:cNvGrpSpPr>
            <a:grpSpLocks/>
          </p:cNvGrpSpPr>
          <p:nvPr/>
        </p:nvGrpSpPr>
        <p:grpSpPr bwMode="auto">
          <a:xfrm>
            <a:off x="5286375" y="1277938"/>
            <a:ext cx="1490663" cy="1447800"/>
            <a:chOff x="1893" y="816"/>
            <a:chExt cx="1597" cy="1500"/>
          </a:xfrm>
        </p:grpSpPr>
        <p:pic>
          <p:nvPicPr>
            <p:cNvPr id="76828"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9"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6830"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6831"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76807"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8"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9"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1"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681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Transmitted (98%)</a:t>
            </a:r>
          </a:p>
        </p:txBody>
      </p:sp>
      <p:sp>
        <p:nvSpPr>
          <p:cNvPr id="76813"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useful/absorbed energy: 7.3%</a:t>
            </a:r>
          </a:p>
        </p:txBody>
      </p:sp>
      <p:sp>
        <p:nvSpPr>
          <p:cNvPr id="76814"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6815"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6816"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Protein</a:t>
            </a:r>
          </a:p>
          <a:p>
            <a:pPr algn="ctr" eaLnBrk="1" hangingPunct="1"/>
            <a:r>
              <a:rPr lang="en-US" altLang="en-US" sz="3200" b="1"/>
              <a:t>1A x-rays</a:t>
            </a:r>
          </a:p>
        </p:txBody>
      </p:sp>
      <p:sp>
        <p:nvSpPr>
          <p:cNvPr id="76817"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8"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(~0%)</a:t>
            </a:r>
          </a:p>
        </p:txBody>
      </p:sp>
      <p:sp>
        <p:nvSpPr>
          <p:cNvPr id="76819"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(99%)</a:t>
            </a:r>
            <a:endParaRPr lang="en-US" altLang="en-US" sz="1400" b="1">
              <a:solidFill>
                <a:srgbClr val="009900"/>
              </a:solidFill>
            </a:endParaRPr>
          </a:p>
        </p:txBody>
      </p:sp>
      <p:sp>
        <p:nvSpPr>
          <p:cNvPr id="76820"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6821"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6822"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3"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6824"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5"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6"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7"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7" name="Rectangle 5"/>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09958" name="Text Box 6"/>
          <p:cNvSpPr txBox="1">
            <a:spLocks noChangeArrowheads="1"/>
          </p:cNvSpPr>
          <p:nvPr/>
        </p:nvSpPr>
        <p:spPr bwMode="auto">
          <a:xfrm rot="162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pitchFamily="34" charset="0"/>
              </a:rPr>
              <a:t>sample</a:t>
            </a:r>
          </a:p>
        </p:txBody>
      </p:sp>
      <p:grpSp>
        <p:nvGrpSpPr>
          <p:cNvPr id="509959" name="Group 7"/>
          <p:cNvGrpSpPr>
            <a:grpSpLocks/>
          </p:cNvGrpSpPr>
          <p:nvPr/>
        </p:nvGrpSpPr>
        <p:grpSpPr bwMode="auto">
          <a:xfrm>
            <a:off x="6554788" y="1181100"/>
            <a:ext cx="455612" cy="5562600"/>
            <a:chOff x="4129" y="744"/>
            <a:chExt cx="287" cy="3504"/>
          </a:xfrm>
        </p:grpSpPr>
        <p:sp>
          <p:nvSpPr>
            <p:cNvPr id="509960"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61" name="Text Box 9"/>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pitchFamily="34" charset="0"/>
                </a:rPr>
                <a:t>detector</a:t>
              </a:r>
            </a:p>
          </p:txBody>
        </p:sp>
      </p:grpSp>
      <p:sp>
        <p:nvSpPr>
          <p:cNvPr id="509962"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pitchFamily="34" charset="0"/>
              </a:rPr>
              <a:t>x-ray beam</a:t>
            </a:r>
          </a:p>
        </p:txBody>
      </p:sp>
      <p:grpSp>
        <p:nvGrpSpPr>
          <p:cNvPr id="509963" name="Group 11"/>
          <p:cNvGrpSpPr>
            <a:grpSpLocks/>
          </p:cNvGrpSpPr>
          <p:nvPr/>
        </p:nvGrpSpPr>
        <p:grpSpPr bwMode="auto">
          <a:xfrm>
            <a:off x="-1524000" y="3390900"/>
            <a:ext cx="4876800" cy="304800"/>
            <a:chOff x="-960" y="2136"/>
            <a:chExt cx="3072" cy="192"/>
          </a:xfrm>
        </p:grpSpPr>
        <p:sp>
          <p:nvSpPr>
            <p:cNvPr id="509964"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65"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66"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67"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68"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69"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70"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71"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
        <p:nvSpPr>
          <p:cNvPr id="50997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solidFill>
                  <a:srgbClr val="000000"/>
                </a:solidFill>
              </a:rPr>
              <a:t>scattering</a:t>
            </a:r>
          </a:p>
        </p:txBody>
      </p:sp>
      <p:sp>
        <p:nvSpPr>
          <p:cNvPr id="509973" name="Oval 21"/>
          <p:cNvSpPr>
            <a:spLocks noChangeArrowheads="1"/>
          </p:cNvSpPr>
          <p:nvPr/>
        </p:nvSpPr>
        <p:spPr bwMode="auto">
          <a:xfrm>
            <a:off x="33242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09974"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09975"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09976"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509977" name="Group 25"/>
          <p:cNvGrpSpPr>
            <a:grpSpLocks/>
          </p:cNvGrpSpPr>
          <p:nvPr/>
        </p:nvGrpSpPr>
        <p:grpSpPr bwMode="auto">
          <a:xfrm>
            <a:off x="-1524000" y="3060700"/>
            <a:ext cx="6545263" cy="3344863"/>
            <a:chOff x="-960" y="1928"/>
            <a:chExt cx="4123" cy="2107"/>
          </a:xfrm>
        </p:grpSpPr>
        <p:grpSp>
          <p:nvGrpSpPr>
            <p:cNvPr id="509978" name="Group 26"/>
            <p:cNvGrpSpPr>
              <a:grpSpLocks/>
            </p:cNvGrpSpPr>
            <p:nvPr/>
          </p:nvGrpSpPr>
          <p:grpSpPr bwMode="auto">
            <a:xfrm>
              <a:off x="-960" y="2904"/>
              <a:ext cx="3072" cy="192"/>
              <a:chOff x="288" y="3936"/>
              <a:chExt cx="3072" cy="192"/>
            </a:xfrm>
          </p:grpSpPr>
          <p:sp>
            <p:nvSpPr>
              <p:cNvPr id="509979"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80"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81"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82"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83"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84"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85"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09986"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
          <p:nvSpPr>
            <p:cNvPr id="509987"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509988" name="Group 36"/>
            <p:cNvGrpSpPr>
              <a:grpSpLocks/>
            </p:cNvGrpSpPr>
            <p:nvPr/>
          </p:nvGrpSpPr>
          <p:grpSpPr bwMode="auto">
            <a:xfrm>
              <a:off x="1056" y="1928"/>
              <a:ext cx="2107" cy="2107"/>
              <a:chOff x="1056" y="1200"/>
              <a:chExt cx="2107" cy="2107"/>
            </a:xfrm>
          </p:grpSpPr>
          <p:sp>
            <p:nvSpPr>
              <p:cNvPr id="509989"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09990"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09991"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spTree>
    <p:extLst>
      <p:ext uri="{BB962C8B-B14F-4D97-AF65-F5344CB8AC3E}">
        <p14:creationId xmlns:p14="http://schemas.microsoft.com/office/powerpoint/2010/main" val="36175802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09963"/>
                                        </p:tgtEl>
                                        <p:attrNameLst>
                                          <p:attrName>style.visibility</p:attrName>
                                        </p:attrNameLst>
                                      </p:cBhvr>
                                      <p:to>
                                        <p:strVal val="visible"/>
                                      </p:to>
                                    </p:set>
                                    <p:animEffect transition="in" filter="wipe(left)">
                                      <p:cBhvr>
                                        <p:cTn id="7" dur="500"/>
                                        <p:tgtEl>
                                          <p:spTgt spid="509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path" presetSubtype="0" fill="hold" grpId="0" nodeType="clickEffect">
                                  <p:stCondLst>
                                    <p:cond delay="0"/>
                                  </p:stCondLst>
                                  <p:childTnLst>
                                    <p:animMotion origin="layout" path="M 3.05556E-6 7.40741E-7 C 3.05556E-6 -0.02523 3.05556E-6 -0.04931 -0.00018 -0.04931 C -0.00035 -0.04931 -0.00035 -0.02523 -0.00052 7.40741E-7 C -0.00052 0.02801 -0.00052 0.05602 -0.00087 0.05602 C -0.00104 0.05602 -0.00104 0.02801 -0.00104 7.40741E-7 C -0.00104 -0.02523 -0.00122 -0.04931 -0.00139 -0.04931 C -0.00157 -0.04931 -0.00157 -0.02523 -0.00174 7.40741E-7 C -0.00174 0.02801 -0.00174 0.05602 -0.00191 0.05602 C -0.00209 0.05602 -0.00226 7.40741E-7 -0.00226 0.00023 C -0.00226 -0.02523 -0.00243 -0.04931 -0.00261 -0.04931 C -0.00278 -0.04931 -0.00278 -0.02523 -0.00278 7.40741E-7 C -0.00295 0.02801 -0.00295 0.05602 -0.00313 0.05602 C -0.0033 0.05602 -0.0033 0.02801 -0.00348 7.40741E-7 C -0.00348 -0.02523 -0.00348 -0.04931 -0.00365 -0.04931 C -0.00382 -0.04931 -0.004 -0.02523 -0.004 7.40741E-7 C -0.004 0.02801 -0.00417 0.05602 -0.00434 0.05602 C -0.00452 0.05602 -0.00452 0.02801 -0.00469 7.40741E-7 " pathEditMode="relative" rAng="0" ptsTypes="fffffffffffffffff">
                                      <p:cBhvr>
                                        <p:cTn id="11" dur="2000" fill="hold"/>
                                        <p:tgtEl>
                                          <p:spTgt spid="509973"/>
                                        </p:tgtEl>
                                        <p:attrNameLst>
                                          <p:attrName>ppt_x</p:attrName>
                                          <p:attrName>ppt_y</p:attrName>
                                        </p:attrNameLst>
                                      </p:cBhvr>
                                      <p:rCtr x="-243" y="324"/>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99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997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997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09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73" grpId="0" animBg="1"/>
      <p:bldP spid="509974" grpId="0" animBg="1"/>
      <p:bldP spid="509975" grpId="0" animBg="1"/>
      <p:bldP spid="50997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987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7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7987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
        <p:nvSpPr>
          <p:cNvPr id="7987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x-ray beam</a:t>
            </a:r>
          </a:p>
        </p:txBody>
      </p:sp>
      <p:grpSp>
        <p:nvGrpSpPr>
          <p:cNvPr id="79879" name="Group 7"/>
          <p:cNvGrpSpPr>
            <a:grpSpLocks/>
          </p:cNvGrpSpPr>
          <p:nvPr/>
        </p:nvGrpSpPr>
        <p:grpSpPr bwMode="auto">
          <a:xfrm>
            <a:off x="-1524000" y="3390900"/>
            <a:ext cx="4876800" cy="304800"/>
            <a:chOff x="288" y="3936"/>
            <a:chExt cx="3072" cy="192"/>
          </a:xfrm>
        </p:grpSpPr>
        <p:sp>
          <p:nvSpPr>
            <p:cNvPr id="79915"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6"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7"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8"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9"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20"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21"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22"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600" name="Group 16"/>
          <p:cNvGrpSpPr>
            <a:grpSpLocks/>
          </p:cNvGrpSpPr>
          <p:nvPr/>
        </p:nvGrpSpPr>
        <p:grpSpPr bwMode="auto">
          <a:xfrm rot="245220">
            <a:off x="3363913" y="3532188"/>
            <a:ext cx="3640137" cy="620712"/>
            <a:chOff x="2119" y="1780"/>
            <a:chExt cx="2293" cy="391"/>
          </a:xfrm>
        </p:grpSpPr>
        <p:sp>
          <p:nvSpPr>
            <p:cNvPr id="79909" name="Freeform 17"/>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0" name="Freeform 18"/>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1" name="Freeform 19"/>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2" name="Freeform 20"/>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3" name="Freeform 21"/>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4" name="Freeform 22"/>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607" name="Group 23"/>
          <p:cNvGrpSpPr>
            <a:grpSpLocks/>
          </p:cNvGrpSpPr>
          <p:nvPr/>
        </p:nvGrpSpPr>
        <p:grpSpPr bwMode="auto">
          <a:xfrm>
            <a:off x="3375025" y="4076700"/>
            <a:ext cx="3624263" cy="744538"/>
            <a:chOff x="2126" y="2124"/>
            <a:chExt cx="2283" cy="469"/>
          </a:xfrm>
        </p:grpSpPr>
        <p:sp>
          <p:nvSpPr>
            <p:cNvPr id="79903" name="Freeform 24"/>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4" name="Freeform 25"/>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5" name="Freeform 26"/>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6" name="Freeform 27"/>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7" name="Freeform 28"/>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8" name="Freeform 29"/>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9882" name="Rectangle 3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a:t>
            </a:r>
          </a:p>
        </p:txBody>
      </p:sp>
      <p:sp>
        <p:nvSpPr>
          <p:cNvPr id="195615" name="Freeform 31"/>
          <p:cNvSpPr>
            <a:spLocks/>
          </p:cNvSpPr>
          <p:nvPr/>
        </p:nvSpPr>
        <p:spPr bwMode="auto">
          <a:xfrm>
            <a:off x="6921500" y="36195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4" name="Oval 32"/>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79886" name="Group 37"/>
          <p:cNvGrpSpPr>
            <a:grpSpLocks/>
          </p:cNvGrpSpPr>
          <p:nvPr/>
        </p:nvGrpSpPr>
        <p:grpSpPr bwMode="auto">
          <a:xfrm>
            <a:off x="-1524000" y="4610100"/>
            <a:ext cx="4876800" cy="304800"/>
            <a:chOff x="288" y="3936"/>
            <a:chExt cx="3072" cy="192"/>
          </a:xfrm>
        </p:grpSpPr>
        <p:sp>
          <p:nvSpPr>
            <p:cNvPr id="79892" name="Freeform 3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3" name="Freeform 3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4" name="Freeform 4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5" name="Freeform 4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6" name="Freeform 4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7" name="Freeform 4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8" name="Freeform 4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9" name="Freeform 4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9887" name="Oval 4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95600"/>
                                        </p:tgtEl>
                                        <p:attrNameLst>
                                          <p:attrName>style.visibility</p:attrName>
                                        </p:attrNameLst>
                                      </p:cBhvr>
                                      <p:to>
                                        <p:strVal val="visible"/>
                                      </p:to>
                                    </p:set>
                                    <p:animEffect transition="in" filter="wipe(left)">
                                      <p:cBhvr>
                                        <p:cTn id="7" dur="500"/>
                                        <p:tgtEl>
                                          <p:spTgt spid="195600"/>
                                        </p:tgtEl>
                                      </p:cBhvr>
                                    </p:animEffect>
                                  </p:childTnLst>
                                </p:cTn>
                              </p:par>
                              <p:par>
                                <p:cTn id="8" presetID="22" presetClass="entr" presetSubtype="8" fill="hold" nodeType="withEffect">
                                  <p:stCondLst>
                                    <p:cond delay="0"/>
                                  </p:stCondLst>
                                  <p:childTnLst>
                                    <p:set>
                                      <p:cBhvr>
                                        <p:cTn id="9" dur="1" fill="hold">
                                          <p:stCondLst>
                                            <p:cond delay="0"/>
                                          </p:stCondLst>
                                        </p:cTn>
                                        <p:tgtEl>
                                          <p:spTgt spid="195607"/>
                                        </p:tgtEl>
                                        <p:attrNameLst>
                                          <p:attrName>style.visibility</p:attrName>
                                        </p:attrNameLst>
                                      </p:cBhvr>
                                      <p:to>
                                        <p:strVal val="visible"/>
                                      </p:to>
                                    </p:set>
                                    <p:animEffect transition="in" filter="wipe(left)">
                                      <p:cBhvr>
                                        <p:cTn id="10" dur="500"/>
                                        <p:tgtEl>
                                          <p:spTgt spid="1956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089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8090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
        <p:nvSpPr>
          <p:cNvPr id="8090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x-ray beam</a:t>
            </a:r>
          </a:p>
        </p:txBody>
      </p:sp>
      <p:grpSp>
        <p:nvGrpSpPr>
          <p:cNvPr id="80903" name="Group 7"/>
          <p:cNvGrpSpPr>
            <a:grpSpLocks/>
          </p:cNvGrpSpPr>
          <p:nvPr/>
        </p:nvGrpSpPr>
        <p:grpSpPr bwMode="auto">
          <a:xfrm>
            <a:off x="-1524000" y="4610100"/>
            <a:ext cx="4876800" cy="304800"/>
            <a:chOff x="288" y="3936"/>
            <a:chExt cx="3072" cy="192"/>
          </a:xfrm>
        </p:grpSpPr>
        <p:sp>
          <p:nvSpPr>
            <p:cNvPr id="80929"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0"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1"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2"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3"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4"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5"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6"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904" name="Group 16"/>
          <p:cNvGrpSpPr>
            <a:grpSpLocks/>
          </p:cNvGrpSpPr>
          <p:nvPr/>
        </p:nvGrpSpPr>
        <p:grpSpPr bwMode="auto">
          <a:xfrm>
            <a:off x="-1524000" y="3390900"/>
            <a:ext cx="4876800" cy="304800"/>
            <a:chOff x="288" y="3936"/>
            <a:chExt cx="3072" cy="192"/>
          </a:xfrm>
        </p:grpSpPr>
        <p:sp>
          <p:nvSpPr>
            <p:cNvPr id="80921"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2"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3"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4"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5"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6"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7"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8"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0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a:t>
            </a:r>
          </a:p>
        </p:txBody>
      </p:sp>
      <p:sp>
        <p:nvSpPr>
          <p:cNvPr id="8090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090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0908" name="Freeform 28"/>
          <p:cNvSpPr>
            <a:spLocks/>
          </p:cNvSpPr>
          <p:nvPr/>
        </p:nvSpPr>
        <p:spPr bwMode="auto">
          <a:xfrm rot="-433624">
            <a:off x="3368675" y="3392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9" name="Freeform 29"/>
          <p:cNvSpPr>
            <a:spLocks/>
          </p:cNvSpPr>
          <p:nvPr/>
        </p:nvSpPr>
        <p:spPr bwMode="auto">
          <a:xfrm rot="-433624">
            <a:off x="3973513" y="33147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0" name="Freeform 30"/>
          <p:cNvSpPr>
            <a:spLocks/>
          </p:cNvSpPr>
          <p:nvPr/>
        </p:nvSpPr>
        <p:spPr bwMode="auto">
          <a:xfrm rot="-433624">
            <a:off x="4578350" y="32385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1" name="Freeform 31"/>
          <p:cNvSpPr>
            <a:spLocks/>
          </p:cNvSpPr>
          <p:nvPr/>
        </p:nvSpPr>
        <p:spPr bwMode="auto">
          <a:xfrm rot="-433624">
            <a:off x="5183188" y="3162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2" name="Freeform 32"/>
          <p:cNvSpPr>
            <a:spLocks/>
          </p:cNvSpPr>
          <p:nvPr/>
        </p:nvSpPr>
        <p:spPr bwMode="auto">
          <a:xfrm rot="-433624">
            <a:off x="5788025" y="30845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3" name="Freeform 33"/>
          <p:cNvSpPr>
            <a:spLocks/>
          </p:cNvSpPr>
          <p:nvPr/>
        </p:nvSpPr>
        <p:spPr bwMode="auto">
          <a:xfrm rot="-433624">
            <a:off x="6392863" y="30083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4" name="Freeform 34"/>
          <p:cNvSpPr>
            <a:spLocks/>
          </p:cNvSpPr>
          <p:nvPr/>
        </p:nvSpPr>
        <p:spPr bwMode="auto">
          <a:xfrm rot="-1405177">
            <a:off x="3375025" y="44291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5" name="Freeform 35"/>
          <p:cNvSpPr>
            <a:spLocks/>
          </p:cNvSpPr>
          <p:nvPr/>
        </p:nvSpPr>
        <p:spPr bwMode="auto">
          <a:xfrm rot="-1405177">
            <a:off x="3935413" y="41862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6" name="Freeform 36"/>
          <p:cNvSpPr>
            <a:spLocks/>
          </p:cNvSpPr>
          <p:nvPr/>
        </p:nvSpPr>
        <p:spPr bwMode="auto">
          <a:xfrm rot="-1405177">
            <a:off x="4494213" y="39433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7" name="Freeform 37"/>
          <p:cNvSpPr>
            <a:spLocks/>
          </p:cNvSpPr>
          <p:nvPr/>
        </p:nvSpPr>
        <p:spPr bwMode="auto">
          <a:xfrm rot="-1405177">
            <a:off x="5053013" y="37020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Freeform 38"/>
          <p:cNvSpPr>
            <a:spLocks/>
          </p:cNvSpPr>
          <p:nvPr/>
        </p:nvSpPr>
        <p:spPr bwMode="auto">
          <a:xfrm rot="-1405177">
            <a:off x="5613400" y="3459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9" name="Freeform 39"/>
          <p:cNvSpPr>
            <a:spLocks/>
          </p:cNvSpPr>
          <p:nvPr/>
        </p:nvSpPr>
        <p:spPr bwMode="auto">
          <a:xfrm rot="-1405177">
            <a:off x="6172200" y="32178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0" name="Freeform 40"/>
          <p:cNvSpPr>
            <a:spLocks/>
          </p:cNvSpPr>
          <p:nvPr/>
        </p:nvSpPr>
        <p:spPr bwMode="auto">
          <a:xfrm>
            <a:off x="6754813" y="3027363"/>
            <a:ext cx="280987" cy="220662"/>
          </a:xfrm>
          <a:custGeom>
            <a:avLst/>
            <a:gdLst>
              <a:gd name="T0" fmla="*/ 0 w 177"/>
              <a:gd name="T1" fmla="*/ 220662 h 139"/>
              <a:gd name="T2" fmla="*/ 79375 w 177"/>
              <a:gd name="T3" fmla="*/ 20637 h 139"/>
              <a:gd name="T4" fmla="*/ 280987 w 177"/>
              <a:gd name="T5" fmla="*/ 100012 h 139"/>
              <a:gd name="T6" fmla="*/ 0 60000 65536"/>
              <a:gd name="T7" fmla="*/ 0 60000 65536"/>
              <a:gd name="T8" fmla="*/ 0 60000 65536"/>
            </a:gdLst>
            <a:ahLst/>
            <a:cxnLst>
              <a:cxn ang="T6">
                <a:pos x="T0" y="T1"/>
              </a:cxn>
              <a:cxn ang="T7">
                <a:pos x="T2" y="T3"/>
              </a:cxn>
              <a:cxn ang="T8">
                <a:pos x="T4" y="T5"/>
              </a:cxn>
            </a:cxnLst>
            <a:rect l="0" t="0" r="r" b="b"/>
            <a:pathLst>
              <a:path w="177" h="139">
                <a:moveTo>
                  <a:pt x="0" y="139"/>
                </a:moveTo>
                <a:cubicBezTo>
                  <a:pt x="11" y="82"/>
                  <a:pt x="21" y="25"/>
                  <a:pt x="50" y="13"/>
                </a:cubicBezTo>
                <a:cubicBezTo>
                  <a:pt x="80" y="0"/>
                  <a:pt x="156" y="55"/>
                  <a:pt x="177" y="6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1923"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4"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81925"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
        <p:nvSpPr>
          <p:cNvPr id="81926"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x-ray beam</a:t>
            </a:r>
          </a:p>
        </p:txBody>
      </p:sp>
      <p:grpSp>
        <p:nvGrpSpPr>
          <p:cNvPr id="81927" name="Group 7"/>
          <p:cNvGrpSpPr>
            <a:grpSpLocks/>
          </p:cNvGrpSpPr>
          <p:nvPr/>
        </p:nvGrpSpPr>
        <p:grpSpPr bwMode="auto">
          <a:xfrm>
            <a:off x="-1524000" y="4610100"/>
            <a:ext cx="4876800" cy="304800"/>
            <a:chOff x="288" y="3936"/>
            <a:chExt cx="3072" cy="192"/>
          </a:xfrm>
        </p:grpSpPr>
        <p:sp>
          <p:nvSpPr>
            <p:cNvPr id="81956"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7"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8"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9"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0"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1"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2"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3"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28" name="Group 16"/>
          <p:cNvGrpSpPr>
            <a:grpSpLocks/>
          </p:cNvGrpSpPr>
          <p:nvPr/>
        </p:nvGrpSpPr>
        <p:grpSpPr bwMode="auto">
          <a:xfrm>
            <a:off x="-1524000" y="3390900"/>
            <a:ext cx="4876800" cy="304800"/>
            <a:chOff x="288" y="3936"/>
            <a:chExt cx="3072" cy="192"/>
          </a:xfrm>
        </p:grpSpPr>
        <p:sp>
          <p:nvSpPr>
            <p:cNvPr id="81948"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9"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0"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1"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2"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3"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4"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5"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192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a:t>
            </a:r>
          </a:p>
        </p:txBody>
      </p:sp>
      <p:sp>
        <p:nvSpPr>
          <p:cNvPr id="81930"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1931"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1932" name="Freeform 28"/>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3" name="Freeform 29"/>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4" name="Freeform 30"/>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5" name="Freeform 31"/>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6" name="Freeform 32"/>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7" name="Freeform 33"/>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8" name="Freeform 34"/>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9" name="Freeform 35"/>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0" name="Freeform 36"/>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1" name="Freeform 37"/>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2" name="Freeform 38"/>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3" name="Freeform 39"/>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4" name="Freeform 40"/>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5" name="Freeform 41"/>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6" name="Freeform 42"/>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7" name="Freeform 43"/>
          <p:cNvSpPr>
            <a:spLocks/>
          </p:cNvSpPr>
          <p:nvPr/>
        </p:nvSpPr>
        <p:spPr bwMode="auto">
          <a:xfrm>
            <a:off x="6934200" y="13716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552450" y="533400"/>
            <a:ext cx="7905750" cy="5280025"/>
            <a:chOff x="348" y="336"/>
            <a:chExt cx="4980" cy="3326"/>
          </a:xfrm>
        </p:grpSpPr>
        <p:sp>
          <p:nvSpPr>
            <p:cNvPr id="82949" name="Rectangle 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2950" name="Line 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1" name="Oval 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2952" name="Oval 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2953" name="Line 7"/>
            <p:cNvSpPr>
              <a:spLocks noChangeShapeType="1"/>
            </p:cNvSpPr>
            <p:nvPr/>
          </p:nvSpPr>
          <p:spPr bwMode="auto">
            <a:xfrm>
              <a:off x="384" y="1920"/>
              <a:ext cx="24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4" name="Line 8"/>
            <p:cNvSpPr>
              <a:spLocks noChangeShapeType="1"/>
            </p:cNvSpPr>
            <p:nvPr/>
          </p:nvSpPr>
          <p:spPr bwMode="auto">
            <a:xfrm>
              <a:off x="384" y="3120"/>
              <a:ext cx="312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5" name="Line 9"/>
            <p:cNvSpPr>
              <a:spLocks noChangeShapeType="1"/>
            </p:cNvSpPr>
            <p:nvPr/>
          </p:nvSpPr>
          <p:spPr bwMode="auto">
            <a:xfrm flipV="1">
              <a:off x="2832" y="3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6" name="Line 10"/>
            <p:cNvSpPr>
              <a:spLocks noChangeShapeType="1"/>
            </p:cNvSpPr>
            <p:nvPr/>
          </p:nvSpPr>
          <p:spPr bwMode="auto">
            <a:xfrm flipV="1">
              <a:off x="3504" y="15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7" name="Line 11"/>
            <p:cNvSpPr>
              <a:spLocks noChangeShapeType="1"/>
            </p:cNvSpPr>
            <p:nvPr/>
          </p:nvSpPr>
          <p:spPr bwMode="auto">
            <a:xfrm flipH="1">
              <a:off x="384" y="2832"/>
              <a:ext cx="624"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8" name="Text Box 12"/>
            <p:cNvSpPr txBox="1">
              <a:spLocks noChangeArrowheads="1"/>
            </p:cNvSpPr>
            <p:nvPr/>
          </p:nvSpPr>
          <p:spPr bwMode="auto">
            <a:xfrm>
              <a:off x="348" y="2496"/>
              <a:ext cx="7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to source</a:t>
              </a:r>
            </a:p>
          </p:txBody>
        </p:sp>
        <p:sp>
          <p:nvSpPr>
            <p:cNvPr id="82959" name="Text Box 13"/>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to detector</a:t>
              </a:r>
            </a:p>
          </p:txBody>
        </p:sp>
        <p:sp>
          <p:nvSpPr>
            <p:cNvPr id="82960" name="Line 14"/>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1" name="Line 1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2" name="Text Box 16"/>
            <p:cNvSpPr txBox="1">
              <a:spLocks noChangeArrowheads="1"/>
            </p:cNvSpPr>
            <p:nvPr/>
          </p:nvSpPr>
          <p:spPr bwMode="auto">
            <a:xfrm rot="-1882992">
              <a:off x="3163" y="2349"/>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2"/>
                  </a:solidFill>
                </a:rPr>
                <a:t>d</a:t>
              </a:r>
            </a:p>
          </p:txBody>
        </p:sp>
        <p:cxnSp>
          <p:nvCxnSpPr>
            <p:cNvPr id="82963" name="AutoShape 17"/>
            <p:cNvCxnSpPr>
              <a:cxnSpLocks noChangeShapeType="1"/>
            </p:cNvCxnSpPr>
            <p:nvPr/>
          </p:nvCxnSpPr>
          <p:spPr bwMode="auto">
            <a:xfrm rot="5400000" flipH="1">
              <a:off x="3096" y="3240"/>
              <a:ext cx="336" cy="288"/>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64" name="Text Box 18"/>
            <p:cNvSpPr txBox="1">
              <a:spLocks noChangeArrowheads="1"/>
            </p:cNvSpPr>
            <p:nvPr/>
          </p:nvSpPr>
          <p:spPr bwMode="auto">
            <a:xfrm>
              <a:off x="3398" y="3431"/>
              <a:ext cx="5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a:t>
              </a:r>
              <a:r>
                <a:rPr lang="en-US" altLang="en-US">
                  <a:cs typeface="Arial" charset="0"/>
                </a:rPr>
                <a:t>∙</a:t>
              </a:r>
              <a:r>
                <a:rPr lang="en-US" altLang="en-US"/>
                <a:t>sin(</a:t>
              </a:r>
              <a:r>
                <a:rPr lang="el-GR" altLang="en-US">
                  <a:cs typeface="Arial" charset="0"/>
                </a:rPr>
                <a:t>θ</a:t>
              </a:r>
              <a:r>
                <a:rPr lang="en-US" altLang="en-US">
                  <a:cs typeface="Arial" charset="0"/>
                </a:rPr>
                <a:t>)</a:t>
              </a:r>
              <a:endParaRPr lang="el-GR" altLang="en-US">
                <a:cs typeface="Arial" charset="0"/>
              </a:endParaRPr>
            </a:p>
          </p:txBody>
        </p:sp>
        <p:sp>
          <p:nvSpPr>
            <p:cNvPr id="82965" name="Arc 19"/>
            <p:cNvSpPr>
              <a:spLocks/>
            </p:cNvSpPr>
            <p:nvPr/>
          </p:nvSpPr>
          <p:spPr bwMode="auto">
            <a:xfrm rot="670182" flipV="1">
              <a:off x="2832" y="2015"/>
              <a:ext cx="194" cy="287"/>
            </a:xfrm>
            <a:custGeom>
              <a:avLst/>
              <a:gdLst>
                <a:gd name="T0" fmla="*/ 26 w 14629"/>
                <a:gd name="T1" fmla="*/ 0 h 21513"/>
                <a:gd name="T2" fmla="*/ 194 w 14629"/>
                <a:gd name="T3" fmla="*/ 75 h 21513"/>
                <a:gd name="T4" fmla="*/ 0 w 14629"/>
                <a:gd name="T5" fmla="*/ 287 h 21513"/>
                <a:gd name="T6" fmla="*/ 0 60000 65536"/>
                <a:gd name="T7" fmla="*/ 0 60000 65536"/>
                <a:gd name="T8" fmla="*/ 0 60000 65536"/>
              </a:gdLst>
              <a:ahLst/>
              <a:cxnLst>
                <a:cxn ang="T6">
                  <a:pos x="T0" y="T1"/>
                </a:cxn>
                <a:cxn ang="T7">
                  <a:pos x="T2" y="T3"/>
                </a:cxn>
                <a:cxn ang="T8">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6" name="Text Box 20"/>
            <p:cNvSpPr txBox="1">
              <a:spLocks noChangeArrowheads="1"/>
            </p:cNvSpPr>
            <p:nvPr/>
          </p:nvSpPr>
          <p:spPr bwMode="auto">
            <a:xfrm>
              <a:off x="2802" y="207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a:solidFill>
                    <a:schemeClr val="bg2"/>
                  </a:solidFill>
                  <a:cs typeface="Arial" charset="0"/>
                </a:rPr>
                <a:t>θ</a:t>
              </a:r>
            </a:p>
          </p:txBody>
        </p:sp>
        <p:sp>
          <p:nvSpPr>
            <p:cNvPr id="82967" name="Text Box 21"/>
            <p:cNvSpPr txBox="1">
              <a:spLocks noChangeArrowheads="1"/>
            </p:cNvSpPr>
            <p:nvPr/>
          </p:nvSpPr>
          <p:spPr bwMode="auto">
            <a:xfrm>
              <a:off x="2964" y="18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atom #1</a:t>
              </a:r>
            </a:p>
          </p:txBody>
        </p:sp>
        <p:sp>
          <p:nvSpPr>
            <p:cNvPr id="82968" name="Text Box 22"/>
            <p:cNvSpPr txBox="1">
              <a:spLocks noChangeArrowheads="1"/>
            </p:cNvSpPr>
            <p:nvPr/>
          </p:nvSpPr>
          <p:spPr bwMode="auto">
            <a:xfrm>
              <a:off x="3636" y="30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atom #2</a:t>
              </a:r>
            </a:p>
          </p:txBody>
        </p:sp>
      </p:grpSp>
      <p:sp>
        <p:nvSpPr>
          <p:cNvPr id="8294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t>Bragg’s Law</a:t>
            </a:r>
          </a:p>
        </p:txBody>
      </p:sp>
      <p:sp>
        <p:nvSpPr>
          <p:cNvPr id="198680"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n</a:t>
            </a:r>
            <a:r>
              <a:rPr lang="el-GR" altLang="en-US" sz="2800" b="1">
                <a:cs typeface="Arial" charset="0"/>
              </a:rPr>
              <a:t>λ</a:t>
            </a:r>
            <a:r>
              <a:rPr lang="en-US" altLang="en-US" sz="2800" b="1">
                <a:cs typeface="Arial" charset="0"/>
              </a:rPr>
              <a:t> = 2d sin(</a:t>
            </a:r>
            <a:r>
              <a:rPr lang="el-GR" altLang="en-US" sz="2800" b="1">
                <a:cs typeface="Arial" charset="0"/>
              </a:rPr>
              <a:t>θ</a:t>
            </a:r>
            <a:r>
              <a:rPr lang="en-US" altLang="en-US" sz="2800" b="1">
                <a:cs typeface="Arial" charset="0"/>
              </a:rPr>
              <a:t>)</a:t>
            </a:r>
            <a:endParaRPr lang="el-GR" altLang="en-US" sz="2800" b="1">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98680"/>
                                        </p:tgtEl>
                                        <p:attrNameLst>
                                          <p:attrName>style.visibility</p:attrName>
                                        </p:attrNameLst>
                                      </p:cBhvr>
                                      <p:to>
                                        <p:strVal val="visible"/>
                                      </p:to>
                                    </p:set>
                                    <p:anim from="(-#ppt_w/2)" to="(#ppt_x)" calcmode="lin" valueType="num">
                                      <p:cBhvr>
                                        <p:cTn id="7" dur="300" fill="hold">
                                          <p:stCondLst>
                                            <p:cond delay="0"/>
                                          </p:stCondLst>
                                        </p:cTn>
                                        <p:tgtEl>
                                          <p:spTgt spid="198680"/>
                                        </p:tgtEl>
                                        <p:attrNameLst>
                                          <p:attrName>ppt_x</p:attrName>
                                        </p:attrNameLst>
                                      </p:cBhvr>
                                    </p:anim>
                                    <p:anim from="0" to="-1.0" calcmode="lin" valueType="num">
                                      <p:cBhvr>
                                        <p:cTn id="8" dur="100" decel="50000" autoRev="1" fill="hold">
                                          <p:stCondLst>
                                            <p:cond delay="300"/>
                                          </p:stCondLst>
                                        </p:cTn>
                                        <p:tgtEl>
                                          <p:spTgt spid="198680"/>
                                        </p:tgtEl>
                                        <p:attrNameLst>
                                          <p:attrName>xshear</p:attrName>
                                        </p:attrNameLst>
                                      </p:cBhvr>
                                    </p:anim>
                                    <p:animScale>
                                      <p:cBhvr>
                                        <p:cTn id="9" dur="100" decel="100000" autoRev="1" fill="hold">
                                          <p:stCondLst>
                                            <p:cond delay="300"/>
                                          </p:stCondLst>
                                        </p:cTn>
                                        <p:tgtEl>
                                          <p:spTgt spid="198680"/>
                                        </p:tgtEl>
                                      </p:cBhvr>
                                      <p:from x="100000" y="100000"/>
                                      <p:to x="80000" y="100000"/>
                                    </p:animScale>
                                    <p:anim by="(#ppt_h/3+#ppt_w*0.1)" calcmode="lin" valueType="num">
                                      <p:cBhvr additive="sum">
                                        <p:cTn id="10" dur="100" decel="100000" autoRev="1" fill="hold">
                                          <p:stCondLst>
                                            <p:cond delay="300"/>
                                          </p:stCondLst>
                                        </p:cTn>
                                        <p:tgtEl>
                                          <p:spTgt spid="19868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4495800" y="48006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3971" name="Oval 3"/>
          <p:cNvSpPr>
            <a:spLocks noChangeArrowheads="1"/>
          </p:cNvSpPr>
          <p:nvPr/>
        </p:nvSpPr>
        <p:spPr bwMode="auto">
          <a:xfrm>
            <a:off x="4265613" y="327025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3972" name="Oval 4"/>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3973" name="Line 5"/>
          <p:cNvSpPr>
            <a:spLocks noChangeShapeType="1"/>
          </p:cNvSpPr>
          <p:nvPr/>
        </p:nvSpPr>
        <p:spPr bwMode="auto">
          <a:xfrm>
            <a:off x="609600" y="34925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4" name="Line 6"/>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5" name="Line 7"/>
          <p:cNvSpPr>
            <a:spLocks noChangeShapeType="1"/>
          </p:cNvSpPr>
          <p:nvPr/>
        </p:nvSpPr>
        <p:spPr bwMode="auto">
          <a:xfrm flipV="1">
            <a:off x="5562600" y="1185863"/>
            <a:ext cx="1279525" cy="37671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6" name="Line 8"/>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7" name="Text Box 9"/>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to source</a:t>
            </a:r>
          </a:p>
        </p:txBody>
      </p:sp>
      <p:grpSp>
        <p:nvGrpSpPr>
          <p:cNvPr id="83978" name="Group 10"/>
          <p:cNvGrpSpPr>
            <a:grpSpLocks/>
          </p:cNvGrpSpPr>
          <p:nvPr/>
        </p:nvGrpSpPr>
        <p:grpSpPr bwMode="auto">
          <a:xfrm rot="-1919995">
            <a:off x="5294313" y="1450975"/>
            <a:ext cx="1263650" cy="838200"/>
            <a:chOff x="4320" y="864"/>
            <a:chExt cx="796" cy="528"/>
          </a:xfrm>
        </p:grpSpPr>
        <p:sp>
          <p:nvSpPr>
            <p:cNvPr id="83992" name="Text Box 11"/>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to detector</a:t>
              </a:r>
            </a:p>
          </p:txBody>
        </p:sp>
        <p:sp>
          <p:nvSpPr>
            <p:cNvPr id="83993" name="Line 12"/>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3979" name="Group 13"/>
          <p:cNvGrpSpPr>
            <a:grpSpLocks/>
          </p:cNvGrpSpPr>
          <p:nvPr/>
        </p:nvGrpSpPr>
        <p:grpSpPr bwMode="auto">
          <a:xfrm>
            <a:off x="4492625" y="3486150"/>
            <a:ext cx="1069975" cy="1466850"/>
            <a:chOff x="2830" y="2196"/>
            <a:chExt cx="674" cy="924"/>
          </a:xfrm>
        </p:grpSpPr>
        <p:sp>
          <p:nvSpPr>
            <p:cNvPr id="83990" name="Line 14"/>
            <p:cNvSpPr>
              <a:spLocks noChangeShapeType="1"/>
            </p:cNvSpPr>
            <p:nvPr/>
          </p:nvSpPr>
          <p:spPr bwMode="auto">
            <a:xfrm>
              <a:off x="2832" y="2199"/>
              <a:ext cx="0" cy="921"/>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1" name="Line 15"/>
            <p:cNvSpPr>
              <a:spLocks noChangeShapeType="1"/>
            </p:cNvSpPr>
            <p:nvPr/>
          </p:nvSpPr>
          <p:spPr bwMode="auto">
            <a:xfrm>
              <a:off x="2830" y="2196"/>
              <a:ext cx="674" cy="92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0" name="Text Box 16"/>
          <p:cNvSpPr txBox="1">
            <a:spLocks noChangeArrowheads="1"/>
          </p:cNvSpPr>
          <p:nvPr/>
        </p:nvSpPr>
        <p:spPr bwMode="auto">
          <a:xfrm rot="-1882992">
            <a:off x="5100638" y="38750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2"/>
                </a:solidFill>
              </a:rPr>
              <a:t>d</a:t>
            </a:r>
          </a:p>
        </p:txBody>
      </p:sp>
      <p:cxnSp>
        <p:nvCxnSpPr>
          <p:cNvPr id="83981" name="AutoShape 17"/>
          <p:cNvCxnSpPr>
            <a:cxnSpLocks noChangeShapeType="1"/>
          </p:cNvCxnSpPr>
          <p:nvPr/>
        </p:nvCxnSpPr>
        <p:spPr bwMode="auto">
          <a:xfrm rot="5400000" flipH="1">
            <a:off x="4914900" y="5143500"/>
            <a:ext cx="533400" cy="457200"/>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82" name="Text Box 18"/>
          <p:cNvSpPr txBox="1">
            <a:spLocks noChangeArrowheads="1"/>
          </p:cNvSpPr>
          <p:nvPr/>
        </p:nvSpPr>
        <p:spPr bwMode="auto">
          <a:xfrm>
            <a:off x="5394325" y="54467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a:t>
            </a:r>
            <a:r>
              <a:rPr lang="en-US" altLang="en-US">
                <a:cs typeface="Arial" charset="0"/>
              </a:rPr>
              <a:t>∙</a:t>
            </a:r>
            <a:r>
              <a:rPr lang="en-US" altLang="en-US"/>
              <a:t>sin(</a:t>
            </a:r>
            <a:r>
              <a:rPr lang="el-GR" altLang="en-US">
                <a:cs typeface="Arial" charset="0"/>
              </a:rPr>
              <a:t>θ</a:t>
            </a:r>
            <a:r>
              <a:rPr lang="en-US" altLang="en-US">
                <a:cs typeface="Arial" charset="0"/>
              </a:rPr>
              <a:t>)</a:t>
            </a:r>
            <a:endParaRPr lang="el-GR" altLang="en-US">
              <a:cs typeface="Arial" charset="0"/>
            </a:endParaRPr>
          </a:p>
        </p:txBody>
      </p:sp>
      <p:sp>
        <p:nvSpPr>
          <p:cNvPr id="83983" name="Arc 19"/>
          <p:cNvSpPr>
            <a:spLocks/>
          </p:cNvSpPr>
          <p:nvPr/>
        </p:nvSpPr>
        <p:spPr bwMode="auto">
          <a:xfrm rot="670182" flipV="1">
            <a:off x="4495800" y="3648075"/>
            <a:ext cx="360363" cy="455613"/>
          </a:xfrm>
          <a:custGeom>
            <a:avLst/>
            <a:gdLst>
              <a:gd name="T0" fmla="*/ 40857 w 17111"/>
              <a:gd name="T1" fmla="*/ 0 h 21513"/>
              <a:gd name="T2" fmla="*/ 360363 w 17111"/>
              <a:gd name="T3" fmla="*/ 176438 h 21513"/>
              <a:gd name="T4" fmla="*/ 0 w 17111"/>
              <a:gd name="T5" fmla="*/ 455613 h 21513"/>
              <a:gd name="T6" fmla="*/ 0 60000 65536"/>
              <a:gd name="T7" fmla="*/ 0 60000 65536"/>
              <a:gd name="T8" fmla="*/ 0 60000 65536"/>
            </a:gdLst>
            <a:ahLst/>
            <a:cxnLst>
              <a:cxn ang="T6">
                <a:pos x="T0" y="T1"/>
              </a:cxn>
              <a:cxn ang="T7">
                <a:pos x="T2" y="T3"/>
              </a:cxn>
              <a:cxn ang="T8">
                <a:pos x="T4" y="T5"/>
              </a:cxn>
            </a:cxnLst>
            <a:rect l="0" t="0" r="r" b="b"/>
            <a:pathLst>
              <a:path w="17111" h="21513" fill="none" extrusionOk="0">
                <a:moveTo>
                  <a:pt x="1939" y="0"/>
                </a:moveTo>
                <a:cubicBezTo>
                  <a:pt x="7937" y="541"/>
                  <a:pt x="13436" y="3560"/>
                  <a:pt x="17111" y="8330"/>
                </a:cubicBezTo>
              </a:path>
              <a:path w="17111" h="21513" stroke="0" extrusionOk="0">
                <a:moveTo>
                  <a:pt x="1939" y="0"/>
                </a:moveTo>
                <a:cubicBezTo>
                  <a:pt x="7937" y="541"/>
                  <a:pt x="13436" y="3560"/>
                  <a:pt x="17111" y="8330"/>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4" name="Text Box 20"/>
          <p:cNvSpPr txBox="1">
            <a:spLocks noChangeArrowheads="1"/>
          </p:cNvSpPr>
          <p:nvPr/>
        </p:nvSpPr>
        <p:spPr bwMode="auto">
          <a:xfrm>
            <a:off x="4445000" y="36766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a:solidFill>
                  <a:schemeClr val="bg2"/>
                </a:solidFill>
                <a:cs typeface="Arial" charset="0"/>
              </a:rPr>
              <a:t>θ</a:t>
            </a:r>
          </a:p>
        </p:txBody>
      </p:sp>
      <p:sp>
        <p:nvSpPr>
          <p:cNvPr id="83985" name="Text Box 21"/>
          <p:cNvSpPr txBox="1">
            <a:spLocks noChangeArrowheads="1"/>
          </p:cNvSpPr>
          <p:nvPr/>
        </p:nvSpPr>
        <p:spPr bwMode="auto">
          <a:xfrm>
            <a:off x="4705350" y="327501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atom #1</a:t>
            </a:r>
          </a:p>
        </p:txBody>
      </p:sp>
      <p:sp>
        <p:nvSpPr>
          <p:cNvPr id="83986"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atom #2</a:t>
            </a:r>
          </a:p>
        </p:txBody>
      </p:sp>
      <p:sp>
        <p:nvSpPr>
          <p:cNvPr id="8398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t>Bragg’s Law</a:t>
            </a:r>
          </a:p>
        </p:txBody>
      </p:sp>
      <p:sp>
        <p:nvSpPr>
          <p:cNvPr id="83988"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n</a:t>
            </a:r>
            <a:r>
              <a:rPr lang="el-GR" altLang="en-US" sz="2800" b="1">
                <a:cs typeface="Arial" charset="0"/>
              </a:rPr>
              <a:t>λ</a:t>
            </a:r>
            <a:r>
              <a:rPr lang="en-US" altLang="en-US" sz="2800" b="1">
                <a:cs typeface="Arial" charset="0"/>
              </a:rPr>
              <a:t> = 2d sin(</a:t>
            </a:r>
            <a:r>
              <a:rPr lang="el-GR" altLang="en-US" sz="2800" b="1">
                <a:cs typeface="Arial" charset="0"/>
              </a:rPr>
              <a:t>θ</a:t>
            </a:r>
            <a:r>
              <a:rPr lang="en-US" altLang="en-US" sz="2800" b="1">
                <a:cs typeface="Arial" charset="0"/>
              </a:rPr>
              <a:t>)</a:t>
            </a:r>
            <a:endParaRPr lang="el-GR" altLang="en-US" sz="2800" b="1">
              <a:cs typeface="Arial" charset="0"/>
            </a:endParaRPr>
          </a:p>
        </p:txBody>
      </p:sp>
      <p:sp>
        <p:nvSpPr>
          <p:cNvPr id="83989" name="Line 25"/>
          <p:cNvSpPr>
            <a:spLocks noChangeShapeType="1"/>
          </p:cNvSpPr>
          <p:nvPr/>
        </p:nvSpPr>
        <p:spPr bwMode="auto">
          <a:xfrm flipV="1">
            <a:off x="4495800" y="663575"/>
            <a:ext cx="962025" cy="2832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7283"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97284"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x-ray beam</a:t>
            </a:r>
          </a:p>
        </p:txBody>
      </p:sp>
      <p:grpSp>
        <p:nvGrpSpPr>
          <p:cNvPr id="97285" name="Group 5"/>
          <p:cNvGrpSpPr>
            <a:grpSpLocks/>
          </p:cNvGrpSpPr>
          <p:nvPr/>
        </p:nvGrpSpPr>
        <p:grpSpPr bwMode="auto">
          <a:xfrm>
            <a:off x="-1524000" y="4610100"/>
            <a:ext cx="4876800" cy="304800"/>
            <a:chOff x="288" y="3936"/>
            <a:chExt cx="3072" cy="192"/>
          </a:xfrm>
        </p:grpSpPr>
        <p:sp>
          <p:nvSpPr>
            <p:cNvPr id="97317"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8"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9"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0"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1"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2"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3"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4"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286" name="Group 14"/>
          <p:cNvGrpSpPr>
            <a:grpSpLocks/>
          </p:cNvGrpSpPr>
          <p:nvPr/>
        </p:nvGrpSpPr>
        <p:grpSpPr bwMode="auto">
          <a:xfrm>
            <a:off x="-1524000" y="3390900"/>
            <a:ext cx="4876800" cy="304800"/>
            <a:chOff x="288" y="3936"/>
            <a:chExt cx="3072" cy="192"/>
          </a:xfrm>
        </p:grpSpPr>
        <p:sp>
          <p:nvSpPr>
            <p:cNvPr id="97309"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0"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1"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2"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3"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4"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5"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6"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7287"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chemeClr val="tx2"/>
                </a:solidFill>
              </a:rPr>
              <a:t>anomalous scattering</a:t>
            </a:r>
          </a:p>
        </p:txBody>
      </p:sp>
      <p:sp>
        <p:nvSpPr>
          <p:cNvPr id="97288" name="Oval 24"/>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7289" name="Freeform 25"/>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0" name="Freeform 26"/>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1" name="Freeform 27"/>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2" name="Freeform 28"/>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3" name="Freeform 29"/>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4" name="Freeform 30"/>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5" name="Freeform 31"/>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6" name="Freeform 32"/>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7" name="Freeform 33"/>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8" name="Freeform 34"/>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9" name="Freeform 35"/>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0" name="Freeform 36"/>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1" name="Freeform 37"/>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2" name="Freeform 38"/>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3" name="Freeform 39"/>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7304" name="Group 40"/>
          <p:cNvGrpSpPr>
            <a:grpSpLocks/>
          </p:cNvGrpSpPr>
          <p:nvPr/>
        </p:nvGrpSpPr>
        <p:grpSpPr bwMode="auto">
          <a:xfrm>
            <a:off x="6554788" y="1181100"/>
            <a:ext cx="1069975" cy="5562600"/>
            <a:chOff x="4129" y="744"/>
            <a:chExt cx="674" cy="3504"/>
          </a:xfrm>
        </p:grpSpPr>
        <p:sp>
          <p:nvSpPr>
            <p:cNvPr id="97306" name="Line 41"/>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7" name="Text Box 42"/>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
          <p:nvSpPr>
            <p:cNvPr id="97308" name="Freeform 43"/>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7305" name="Oval 44"/>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8307"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8"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98309"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
        <p:nvSpPr>
          <p:cNvPr id="98310"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x-ray beam</a:t>
            </a:r>
          </a:p>
        </p:txBody>
      </p:sp>
      <p:grpSp>
        <p:nvGrpSpPr>
          <p:cNvPr id="98311" name="Group 7"/>
          <p:cNvGrpSpPr>
            <a:grpSpLocks/>
          </p:cNvGrpSpPr>
          <p:nvPr/>
        </p:nvGrpSpPr>
        <p:grpSpPr bwMode="auto">
          <a:xfrm>
            <a:off x="-1524000" y="4610100"/>
            <a:ext cx="4876800" cy="304800"/>
            <a:chOff x="288" y="3936"/>
            <a:chExt cx="3072" cy="192"/>
          </a:xfrm>
        </p:grpSpPr>
        <p:sp>
          <p:nvSpPr>
            <p:cNvPr id="98340"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41"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42"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43"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44"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45"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46"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47"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312" name="Group 16"/>
          <p:cNvGrpSpPr>
            <a:grpSpLocks/>
          </p:cNvGrpSpPr>
          <p:nvPr/>
        </p:nvGrpSpPr>
        <p:grpSpPr bwMode="auto">
          <a:xfrm>
            <a:off x="-1524000" y="3390900"/>
            <a:ext cx="4876800" cy="304800"/>
            <a:chOff x="288" y="3936"/>
            <a:chExt cx="3072" cy="192"/>
          </a:xfrm>
        </p:grpSpPr>
        <p:sp>
          <p:nvSpPr>
            <p:cNvPr id="98332"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33"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34"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35"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36"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37"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38"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39"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831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chemeClr val="tx2"/>
                </a:solidFill>
              </a:rPr>
              <a:t>anomalous scattering</a:t>
            </a:r>
          </a:p>
        </p:txBody>
      </p:sp>
      <p:sp>
        <p:nvSpPr>
          <p:cNvPr id="98314"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8315"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6"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7"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8"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9"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0"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1"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2"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3" name="Freeform 35"/>
          <p:cNvSpPr>
            <a:spLocks/>
          </p:cNvSpPr>
          <p:nvPr/>
        </p:nvSpPr>
        <p:spPr bwMode="auto">
          <a:xfrm rot="-1514108">
            <a:off x="3814763" y="30241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4" name="Freeform 36"/>
          <p:cNvSpPr>
            <a:spLocks/>
          </p:cNvSpPr>
          <p:nvPr/>
        </p:nvSpPr>
        <p:spPr bwMode="auto">
          <a:xfrm rot="-1514108">
            <a:off x="4365625" y="27638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5" name="Freeform 37"/>
          <p:cNvSpPr>
            <a:spLocks/>
          </p:cNvSpPr>
          <p:nvPr/>
        </p:nvSpPr>
        <p:spPr bwMode="auto">
          <a:xfrm rot="-1514108">
            <a:off x="4918075" y="2503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6" name="Freeform 38"/>
          <p:cNvSpPr>
            <a:spLocks/>
          </p:cNvSpPr>
          <p:nvPr/>
        </p:nvSpPr>
        <p:spPr bwMode="auto">
          <a:xfrm rot="-1514108">
            <a:off x="5468938" y="22447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7" name="Freeform 39"/>
          <p:cNvSpPr>
            <a:spLocks/>
          </p:cNvSpPr>
          <p:nvPr/>
        </p:nvSpPr>
        <p:spPr bwMode="auto">
          <a:xfrm rot="-1514108">
            <a:off x="6021388" y="19843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8" name="Freeform 40"/>
          <p:cNvSpPr>
            <a:spLocks/>
          </p:cNvSpPr>
          <p:nvPr/>
        </p:nvSpPr>
        <p:spPr bwMode="auto">
          <a:xfrm>
            <a:off x="6600825" y="17811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9" name="Freeform 41"/>
          <p:cNvSpPr>
            <a:spLocks/>
          </p:cNvSpPr>
          <p:nvPr/>
        </p:nvSpPr>
        <p:spPr bwMode="auto">
          <a:xfrm>
            <a:off x="6989763" y="1371600"/>
            <a:ext cx="479425" cy="1295400"/>
          </a:xfrm>
          <a:custGeom>
            <a:avLst/>
            <a:gdLst>
              <a:gd name="T0" fmla="*/ 31750 w 302"/>
              <a:gd name="T1" fmla="*/ 0 h 816"/>
              <a:gd name="T2" fmla="*/ 31750 w 302"/>
              <a:gd name="T3" fmla="*/ 228600 h 816"/>
              <a:gd name="T4" fmla="*/ 74613 w 302"/>
              <a:gd name="T5" fmla="*/ 469900 h 816"/>
              <a:gd name="T6" fmla="*/ 477838 w 302"/>
              <a:gd name="T7" fmla="*/ 542925 h 816"/>
              <a:gd name="T8" fmla="*/ 80963 w 302"/>
              <a:gd name="T9" fmla="*/ 666750 h 816"/>
              <a:gd name="T10" fmla="*/ 31750 w 302"/>
              <a:gd name="T11" fmla="*/ 838200 h 816"/>
              <a:gd name="T12" fmla="*/ 31750 w 302"/>
              <a:gd name="T13" fmla="*/ 1066800 h 816"/>
              <a:gd name="T14" fmla="*/ 31750 w 30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 h="816">
                <a:moveTo>
                  <a:pt x="20" y="0"/>
                </a:moveTo>
                <a:cubicBezTo>
                  <a:pt x="20" y="24"/>
                  <a:pt x="16" y="95"/>
                  <a:pt x="20" y="144"/>
                </a:cubicBezTo>
                <a:cubicBezTo>
                  <a:pt x="24" y="193"/>
                  <a:pt x="0" y="263"/>
                  <a:pt x="47" y="296"/>
                </a:cubicBezTo>
                <a:cubicBezTo>
                  <a:pt x="94" y="329"/>
                  <a:pt x="300" y="321"/>
                  <a:pt x="301" y="342"/>
                </a:cubicBezTo>
                <a:cubicBezTo>
                  <a:pt x="302" y="363"/>
                  <a:pt x="98" y="389"/>
                  <a:pt x="51" y="420"/>
                </a:cubicBezTo>
                <a:cubicBezTo>
                  <a:pt x="4" y="451"/>
                  <a:pt x="25" y="486"/>
                  <a:pt x="20" y="528"/>
                </a:cubicBezTo>
                <a:cubicBezTo>
                  <a:pt x="15" y="570"/>
                  <a:pt x="20" y="624"/>
                  <a:pt x="20" y="672"/>
                </a:cubicBezTo>
                <a:cubicBezTo>
                  <a:pt x="20" y="720"/>
                  <a:pt x="20" y="792"/>
                  <a:pt x="20"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30" name="Freeform 42"/>
          <p:cNvSpPr>
            <a:spLocks/>
          </p:cNvSpPr>
          <p:nvPr/>
        </p:nvSpPr>
        <p:spPr bwMode="auto">
          <a:xfrm rot="-1514108">
            <a:off x="3263900" y="32829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31" name="Oval 43"/>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t>threshold of “solvability”</a:t>
            </a:r>
          </a:p>
        </p:txBody>
      </p:sp>
    </p:spTree>
    <p:extLst>
      <p:ext uri="{BB962C8B-B14F-4D97-AF65-F5344CB8AC3E}">
        <p14:creationId xmlns:p14="http://schemas.microsoft.com/office/powerpoint/2010/main" val="262814513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9331"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99332"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x-ray beam</a:t>
            </a:r>
          </a:p>
        </p:txBody>
      </p:sp>
      <p:grpSp>
        <p:nvGrpSpPr>
          <p:cNvPr id="99333" name="Group 5"/>
          <p:cNvGrpSpPr>
            <a:grpSpLocks/>
          </p:cNvGrpSpPr>
          <p:nvPr/>
        </p:nvGrpSpPr>
        <p:grpSpPr bwMode="auto">
          <a:xfrm>
            <a:off x="-1524000" y="4610100"/>
            <a:ext cx="4876800" cy="304800"/>
            <a:chOff x="288" y="3936"/>
            <a:chExt cx="3072" cy="192"/>
          </a:xfrm>
        </p:grpSpPr>
        <p:sp>
          <p:nvSpPr>
            <p:cNvPr id="99368"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9"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0"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1"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2"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3"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4"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5"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334" name="Group 14"/>
          <p:cNvGrpSpPr>
            <a:grpSpLocks/>
          </p:cNvGrpSpPr>
          <p:nvPr/>
        </p:nvGrpSpPr>
        <p:grpSpPr bwMode="auto">
          <a:xfrm>
            <a:off x="-1524000" y="3390900"/>
            <a:ext cx="4876800" cy="304800"/>
            <a:chOff x="288" y="3936"/>
            <a:chExt cx="3072" cy="192"/>
          </a:xfrm>
        </p:grpSpPr>
        <p:sp>
          <p:nvSpPr>
            <p:cNvPr id="99360"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1"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2"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3"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4"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5"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6"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7"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9335"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chemeClr val="tx2"/>
                </a:solidFill>
              </a:rPr>
              <a:t>anomalous scattering</a:t>
            </a:r>
          </a:p>
        </p:txBody>
      </p:sp>
      <p:sp>
        <p:nvSpPr>
          <p:cNvPr id="99336" name="Freeform 24"/>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7" name="Freeform 25"/>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8" name="Freeform 26"/>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9" name="Freeform 27"/>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0" name="Freeform 28"/>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1" name="Freeform 29"/>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2" name="Freeform 30"/>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3" name="Freeform 31"/>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4" name="Freeform 32"/>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5" name="Freeform 33"/>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6" name="Freeform 34"/>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7" name="Freeform 35"/>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8" name="Freeform 36"/>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9" name="Freeform 37"/>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0" name="Freeform 38"/>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9351" name="Group 39"/>
          <p:cNvGrpSpPr>
            <a:grpSpLocks/>
          </p:cNvGrpSpPr>
          <p:nvPr/>
        </p:nvGrpSpPr>
        <p:grpSpPr bwMode="auto">
          <a:xfrm>
            <a:off x="6554788" y="1181100"/>
            <a:ext cx="1069975" cy="5562600"/>
            <a:chOff x="4129" y="744"/>
            <a:chExt cx="674" cy="3504"/>
          </a:xfrm>
        </p:grpSpPr>
        <p:sp>
          <p:nvSpPr>
            <p:cNvPr id="99357" name="Line 40"/>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8" name="Text Box 41"/>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
          <p:nvSpPr>
            <p:cNvPr id="99359" name="Freeform 42"/>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8395" name="Group 43"/>
          <p:cNvGrpSpPr>
            <a:grpSpLocks/>
          </p:cNvGrpSpPr>
          <p:nvPr/>
        </p:nvGrpSpPr>
        <p:grpSpPr bwMode="auto">
          <a:xfrm>
            <a:off x="3236913" y="3476625"/>
            <a:ext cx="204787" cy="1323975"/>
            <a:chOff x="2039" y="2190"/>
            <a:chExt cx="129" cy="834"/>
          </a:xfrm>
        </p:grpSpPr>
        <p:sp>
          <p:nvSpPr>
            <p:cNvPr id="99355" name="Oval 44"/>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9356" name="Oval 45"/>
            <p:cNvSpPr>
              <a:spLocks noChangeArrowheads="1"/>
            </p:cNvSpPr>
            <p:nvPr/>
          </p:nvSpPr>
          <p:spPr bwMode="auto">
            <a:xfrm>
              <a:off x="2039" y="2190"/>
              <a:ext cx="129" cy="13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228398" name="Oval 4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8399" name="Oval 47"/>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10800000">
                                      <p:cBhvr>
                                        <p:cTn id="6" dur="1000" fill="hold"/>
                                        <p:tgtEl>
                                          <p:spTgt spid="228395"/>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2839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2839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28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98" grpId="0" animBg="1"/>
      <p:bldP spid="22839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035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10035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
        <p:nvSpPr>
          <p:cNvPr id="10035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x-ray beam</a:t>
            </a:r>
          </a:p>
        </p:txBody>
      </p:sp>
      <p:grpSp>
        <p:nvGrpSpPr>
          <p:cNvPr id="100359" name="Group 7"/>
          <p:cNvGrpSpPr>
            <a:grpSpLocks/>
          </p:cNvGrpSpPr>
          <p:nvPr/>
        </p:nvGrpSpPr>
        <p:grpSpPr bwMode="auto">
          <a:xfrm>
            <a:off x="-1524000" y="4610100"/>
            <a:ext cx="4876800" cy="304800"/>
            <a:chOff x="288" y="3936"/>
            <a:chExt cx="3072" cy="192"/>
          </a:xfrm>
        </p:grpSpPr>
        <p:sp>
          <p:nvSpPr>
            <p:cNvPr id="100388"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9"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0"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1"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2"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3"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4"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5"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360" name="Group 16"/>
          <p:cNvGrpSpPr>
            <a:grpSpLocks/>
          </p:cNvGrpSpPr>
          <p:nvPr/>
        </p:nvGrpSpPr>
        <p:grpSpPr bwMode="auto">
          <a:xfrm>
            <a:off x="-1524000" y="3390900"/>
            <a:ext cx="4876800" cy="304800"/>
            <a:chOff x="288" y="3936"/>
            <a:chExt cx="3072" cy="192"/>
          </a:xfrm>
        </p:grpSpPr>
        <p:sp>
          <p:nvSpPr>
            <p:cNvPr id="100380"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1"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2"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3"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4"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5"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6"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7"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036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chemeClr val="tx2"/>
                </a:solidFill>
              </a:rPr>
              <a:t>anomalous scattering</a:t>
            </a:r>
          </a:p>
        </p:txBody>
      </p:sp>
      <p:sp>
        <p:nvSpPr>
          <p:cNvPr id="100362" name="Oval 2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0363"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4"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5"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6"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7"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8"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9"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0"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1" name="Freeform 35"/>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2" name="Freeform 36"/>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3" name="Freeform 37"/>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4" name="Freeform 38"/>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5" name="Freeform 39"/>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6" name="Freeform 40"/>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7" name="Freeform 41"/>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8" name="Freeform 42"/>
          <p:cNvSpPr>
            <a:spLocks/>
          </p:cNvSpPr>
          <p:nvPr/>
        </p:nvSpPr>
        <p:spPr bwMode="auto">
          <a:xfrm>
            <a:off x="6997700" y="1368425"/>
            <a:ext cx="627063" cy="1295400"/>
          </a:xfrm>
          <a:custGeom>
            <a:avLst/>
            <a:gdLst>
              <a:gd name="T0" fmla="*/ 23813 w 395"/>
              <a:gd name="T1" fmla="*/ 0 h 816"/>
              <a:gd name="T2" fmla="*/ 23813 w 395"/>
              <a:gd name="T3" fmla="*/ 228600 h 816"/>
              <a:gd name="T4" fmla="*/ 15875 w 395"/>
              <a:gd name="T5" fmla="*/ 390525 h 816"/>
              <a:gd name="T6" fmla="*/ 120650 w 395"/>
              <a:gd name="T7" fmla="*/ 476250 h 816"/>
              <a:gd name="T8" fmla="*/ 625475 w 395"/>
              <a:gd name="T9" fmla="*/ 533400 h 816"/>
              <a:gd name="T10" fmla="*/ 133350 w 395"/>
              <a:gd name="T11" fmla="*/ 650875 h 816"/>
              <a:gd name="T12" fmla="*/ 28575 w 395"/>
              <a:gd name="T13" fmla="*/ 714375 h 816"/>
              <a:gd name="T14" fmla="*/ 23813 w 395"/>
              <a:gd name="T15" fmla="*/ 838200 h 816"/>
              <a:gd name="T16" fmla="*/ 23813 w 395"/>
              <a:gd name="T17" fmla="*/ 1066800 h 816"/>
              <a:gd name="T18" fmla="*/ 23813 w 395"/>
              <a:gd name="T19" fmla="*/ 1295400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9" name="Oval 43"/>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137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10138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
        <p:nvSpPr>
          <p:cNvPr id="10138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x-ray beam</a:t>
            </a:r>
          </a:p>
        </p:txBody>
      </p:sp>
      <p:grpSp>
        <p:nvGrpSpPr>
          <p:cNvPr id="101383" name="Group 7"/>
          <p:cNvGrpSpPr>
            <a:grpSpLocks/>
          </p:cNvGrpSpPr>
          <p:nvPr/>
        </p:nvGrpSpPr>
        <p:grpSpPr bwMode="auto">
          <a:xfrm>
            <a:off x="-1524000" y="4610100"/>
            <a:ext cx="4876800" cy="304800"/>
            <a:chOff x="288" y="3936"/>
            <a:chExt cx="3072" cy="192"/>
          </a:xfrm>
        </p:grpSpPr>
        <p:sp>
          <p:nvSpPr>
            <p:cNvPr id="101414"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5"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6"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7"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8"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9"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0"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1"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384" name="Group 16"/>
          <p:cNvGrpSpPr>
            <a:grpSpLocks/>
          </p:cNvGrpSpPr>
          <p:nvPr/>
        </p:nvGrpSpPr>
        <p:grpSpPr bwMode="auto">
          <a:xfrm>
            <a:off x="-1524000" y="3390900"/>
            <a:ext cx="4876800" cy="304800"/>
            <a:chOff x="288" y="3936"/>
            <a:chExt cx="3072" cy="192"/>
          </a:xfrm>
        </p:grpSpPr>
        <p:sp>
          <p:nvSpPr>
            <p:cNvPr id="101406"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7"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8"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9"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0"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1"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2"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3"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138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a:solidFill>
                  <a:schemeClr val="tx2"/>
                </a:solidFill>
              </a:rPr>
              <a:t>anomalous scattering</a:t>
            </a:r>
          </a:p>
        </p:txBody>
      </p:sp>
      <p:sp>
        <p:nvSpPr>
          <p:cNvPr id="10138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138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01388" name="Group 28"/>
          <p:cNvGrpSpPr>
            <a:grpSpLocks/>
          </p:cNvGrpSpPr>
          <p:nvPr/>
        </p:nvGrpSpPr>
        <p:grpSpPr bwMode="auto">
          <a:xfrm>
            <a:off x="3241675" y="1903413"/>
            <a:ext cx="3751263" cy="2732087"/>
            <a:chOff x="2082" y="1183"/>
            <a:chExt cx="2363" cy="1721"/>
          </a:xfrm>
        </p:grpSpPr>
        <p:sp>
          <p:nvSpPr>
            <p:cNvPr id="101398" name="Freeform 29"/>
            <p:cNvSpPr>
              <a:spLocks/>
            </p:cNvSpPr>
            <p:nvPr/>
          </p:nvSpPr>
          <p:spPr bwMode="auto">
            <a:xfrm rot="-2169491">
              <a:off x="2082" y="2712"/>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9" name="Freeform 30"/>
            <p:cNvSpPr>
              <a:spLocks/>
            </p:cNvSpPr>
            <p:nvPr/>
          </p:nvSpPr>
          <p:spPr bwMode="auto">
            <a:xfrm rot="-2169491">
              <a:off x="2392" y="248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0" name="Freeform 31"/>
            <p:cNvSpPr>
              <a:spLocks/>
            </p:cNvSpPr>
            <p:nvPr/>
          </p:nvSpPr>
          <p:spPr bwMode="auto">
            <a:xfrm rot="-2169491">
              <a:off x="2702" y="225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1" name="Freeform 32"/>
            <p:cNvSpPr>
              <a:spLocks/>
            </p:cNvSpPr>
            <p:nvPr/>
          </p:nvSpPr>
          <p:spPr bwMode="auto">
            <a:xfrm rot="-2169491">
              <a:off x="3012" y="203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2" name="Freeform 33"/>
            <p:cNvSpPr>
              <a:spLocks/>
            </p:cNvSpPr>
            <p:nvPr/>
          </p:nvSpPr>
          <p:spPr bwMode="auto">
            <a:xfrm rot="-2169491">
              <a:off x="3323" y="180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3" name="Freeform 34"/>
            <p:cNvSpPr>
              <a:spLocks/>
            </p:cNvSpPr>
            <p:nvPr/>
          </p:nvSpPr>
          <p:spPr bwMode="auto">
            <a:xfrm rot="-2169491">
              <a:off x="3633" y="15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4" name="Freeform 35"/>
            <p:cNvSpPr>
              <a:spLocks/>
            </p:cNvSpPr>
            <p:nvPr/>
          </p:nvSpPr>
          <p:spPr bwMode="auto">
            <a:xfrm rot="-2169491">
              <a:off x="3943" y="13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5" name="Freeform 36"/>
            <p:cNvSpPr>
              <a:spLocks/>
            </p:cNvSpPr>
            <p:nvPr/>
          </p:nvSpPr>
          <p:spPr bwMode="auto">
            <a:xfrm>
              <a:off x="4285" y="1183"/>
              <a:ext cx="160" cy="153"/>
            </a:xfrm>
            <a:custGeom>
              <a:avLst/>
              <a:gdLst>
                <a:gd name="T0" fmla="*/ 4 w 160"/>
                <a:gd name="T1" fmla="*/ 153 h 153"/>
                <a:gd name="T2" fmla="*/ 25 w 160"/>
                <a:gd name="T3" fmla="*/ 19 h 153"/>
                <a:gd name="T4" fmla="*/ 160 w 160"/>
                <a:gd name="T5" fmla="*/ 4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1389" name="Freeform 37"/>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0" name="Freeform 38"/>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1" name="Freeform 39"/>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2" name="Freeform 40"/>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3" name="Freeform 41"/>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4" name="Freeform 42"/>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5" name="Freeform 43"/>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6" name="Freeform 44"/>
          <p:cNvSpPr>
            <a:spLocks/>
          </p:cNvSpPr>
          <p:nvPr/>
        </p:nvSpPr>
        <p:spPr bwMode="auto">
          <a:xfrm>
            <a:off x="6967538" y="1371600"/>
            <a:ext cx="858837" cy="1295400"/>
          </a:xfrm>
          <a:custGeom>
            <a:avLst/>
            <a:gdLst>
              <a:gd name="T0" fmla="*/ 50800 w 541"/>
              <a:gd name="T1" fmla="*/ 0 h 816"/>
              <a:gd name="T2" fmla="*/ 50800 w 541"/>
              <a:gd name="T3" fmla="*/ 228600 h 816"/>
              <a:gd name="T4" fmla="*/ 42862 w 541"/>
              <a:gd name="T5" fmla="*/ 338138 h 816"/>
              <a:gd name="T6" fmla="*/ 49212 w 541"/>
              <a:gd name="T7" fmla="*/ 428625 h 816"/>
              <a:gd name="T8" fmla="*/ 147637 w 541"/>
              <a:gd name="T9" fmla="*/ 466725 h 816"/>
              <a:gd name="T10" fmla="*/ 857250 w 541"/>
              <a:gd name="T11" fmla="*/ 533400 h 816"/>
              <a:gd name="T12" fmla="*/ 134937 w 541"/>
              <a:gd name="T13" fmla="*/ 654050 h 816"/>
              <a:gd name="T14" fmla="*/ 49212 w 541"/>
              <a:gd name="T15" fmla="*/ 758825 h 816"/>
              <a:gd name="T16" fmla="*/ 50800 w 541"/>
              <a:gd name="T17" fmla="*/ 838200 h 816"/>
              <a:gd name="T18" fmla="*/ 50800 w 541"/>
              <a:gd name="T19" fmla="*/ 1066800 h 816"/>
              <a:gd name="T20" fmla="*/ 50800 w 541"/>
              <a:gd name="T21" fmla="*/ 1295400 h 8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1" h="816">
                <a:moveTo>
                  <a:pt x="32" y="0"/>
                </a:moveTo>
                <a:cubicBezTo>
                  <a:pt x="32" y="24"/>
                  <a:pt x="33" y="109"/>
                  <a:pt x="32" y="144"/>
                </a:cubicBezTo>
                <a:cubicBezTo>
                  <a:pt x="31" y="179"/>
                  <a:pt x="27" y="192"/>
                  <a:pt x="27" y="213"/>
                </a:cubicBezTo>
                <a:cubicBezTo>
                  <a:pt x="27" y="234"/>
                  <a:pt x="20" y="257"/>
                  <a:pt x="31" y="270"/>
                </a:cubicBezTo>
                <a:cubicBezTo>
                  <a:pt x="42" y="283"/>
                  <a:pt x="8" y="283"/>
                  <a:pt x="93" y="294"/>
                </a:cubicBezTo>
                <a:cubicBezTo>
                  <a:pt x="178" y="305"/>
                  <a:pt x="541" y="316"/>
                  <a:pt x="540" y="336"/>
                </a:cubicBezTo>
                <a:cubicBezTo>
                  <a:pt x="539" y="356"/>
                  <a:pt x="170" y="388"/>
                  <a:pt x="85" y="412"/>
                </a:cubicBezTo>
                <a:cubicBezTo>
                  <a:pt x="0" y="436"/>
                  <a:pt x="40" y="459"/>
                  <a:pt x="31" y="478"/>
                </a:cubicBezTo>
                <a:cubicBezTo>
                  <a:pt x="22" y="497"/>
                  <a:pt x="32" y="496"/>
                  <a:pt x="32" y="528"/>
                </a:cubicBezTo>
                <a:cubicBezTo>
                  <a:pt x="32" y="560"/>
                  <a:pt x="32" y="624"/>
                  <a:pt x="32" y="672"/>
                </a:cubicBezTo>
                <a:cubicBezTo>
                  <a:pt x="32" y="720"/>
                  <a:pt x="32" y="792"/>
                  <a:pt x="32"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7" name="Oval 45"/>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2"/>
          <p:cNvGrpSpPr>
            <a:grpSpLocks/>
          </p:cNvGrpSpPr>
          <p:nvPr/>
        </p:nvGrpSpPr>
        <p:grpSpPr bwMode="auto">
          <a:xfrm>
            <a:off x="6542088" y="1193800"/>
            <a:ext cx="455612" cy="5562600"/>
            <a:chOff x="4129" y="744"/>
            <a:chExt cx="287" cy="3504"/>
          </a:xfrm>
        </p:grpSpPr>
        <p:sp>
          <p:nvSpPr>
            <p:cNvPr id="77869" name="Line 3"/>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70" name="Text Box 4"/>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grpSp>
      <p:sp>
        <p:nvSpPr>
          <p:cNvPr id="77828" name="Text Box 6"/>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grpSp>
        <p:nvGrpSpPr>
          <p:cNvPr id="193543" name="Group 7"/>
          <p:cNvGrpSpPr>
            <a:grpSpLocks/>
          </p:cNvGrpSpPr>
          <p:nvPr/>
        </p:nvGrpSpPr>
        <p:grpSpPr bwMode="auto">
          <a:xfrm>
            <a:off x="6554788" y="1181100"/>
            <a:ext cx="455612" cy="5562600"/>
            <a:chOff x="4129" y="744"/>
            <a:chExt cx="287" cy="3504"/>
          </a:xfrm>
        </p:grpSpPr>
        <p:sp>
          <p:nvSpPr>
            <p:cNvPr id="77867"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68" name="Text Box 9"/>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grpSp>
      <p:sp>
        <p:nvSpPr>
          <p:cNvPr id="77830"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x-ray beam</a:t>
            </a:r>
          </a:p>
        </p:txBody>
      </p:sp>
      <p:grpSp>
        <p:nvGrpSpPr>
          <p:cNvPr id="193547" name="Group 11"/>
          <p:cNvGrpSpPr>
            <a:grpSpLocks/>
          </p:cNvGrpSpPr>
          <p:nvPr/>
        </p:nvGrpSpPr>
        <p:grpSpPr bwMode="auto">
          <a:xfrm>
            <a:off x="-1524000" y="3390900"/>
            <a:ext cx="4876800" cy="304800"/>
            <a:chOff x="-960" y="2136"/>
            <a:chExt cx="3072" cy="192"/>
          </a:xfrm>
        </p:grpSpPr>
        <p:sp>
          <p:nvSpPr>
            <p:cNvPr id="77859"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60"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61"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62"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63"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64"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65"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66"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783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a:t>
            </a:r>
          </a:p>
        </p:txBody>
      </p:sp>
      <p:sp>
        <p:nvSpPr>
          <p:cNvPr id="77833" name="Oval 21"/>
          <p:cNvSpPr>
            <a:spLocks noChangeArrowheads="1"/>
          </p:cNvSpPr>
          <p:nvPr/>
        </p:nvSpPr>
        <p:spPr bwMode="auto">
          <a:xfrm>
            <a:off x="32734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3558"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3559"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3560"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93561" name="Group 25"/>
          <p:cNvGrpSpPr>
            <a:grpSpLocks/>
          </p:cNvGrpSpPr>
          <p:nvPr/>
        </p:nvGrpSpPr>
        <p:grpSpPr bwMode="auto">
          <a:xfrm>
            <a:off x="-1524000" y="3060700"/>
            <a:ext cx="6545263" cy="3344863"/>
            <a:chOff x="-960" y="1928"/>
            <a:chExt cx="4123" cy="2107"/>
          </a:xfrm>
        </p:grpSpPr>
        <p:grpSp>
          <p:nvGrpSpPr>
            <p:cNvPr id="77845" name="Group 26"/>
            <p:cNvGrpSpPr>
              <a:grpSpLocks/>
            </p:cNvGrpSpPr>
            <p:nvPr/>
          </p:nvGrpSpPr>
          <p:grpSpPr bwMode="auto">
            <a:xfrm>
              <a:off x="-960" y="2904"/>
              <a:ext cx="3072" cy="192"/>
              <a:chOff x="288" y="3936"/>
              <a:chExt cx="3072" cy="192"/>
            </a:xfrm>
          </p:grpSpPr>
          <p:sp>
            <p:nvSpPr>
              <p:cNvPr id="77851"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2"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3"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4"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5"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6"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7"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8"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7846"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77847" name="Group 36"/>
            <p:cNvGrpSpPr>
              <a:grpSpLocks/>
            </p:cNvGrpSpPr>
            <p:nvPr/>
          </p:nvGrpSpPr>
          <p:grpSpPr bwMode="auto">
            <a:xfrm>
              <a:off x="1056" y="1928"/>
              <a:ext cx="2107" cy="2107"/>
              <a:chOff x="1056" y="1200"/>
              <a:chExt cx="2107" cy="2107"/>
            </a:xfrm>
          </p:grpSpPr>
          <p:sp>
            <p:nvSpPr>
              <p:cNvPr id="77848"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7849"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7850"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93576" name="Group 40"/>
          <p:cNvGrpSpPr>
            <a:grpSpLocks/>
          </p:cNvGrpSpPr>
          <p:nvPr/>
        </p:nvGrpSpPr>
        <p:grpSpPr bwMode="auto">
          <a:xfrm>
            <a:off x="6908800" y="1371600"/>
            <a:ext cx="635000" cy="5788025"/>
            <a:chOff x="4360" y="864"/>
            <a:chExt cx="400" cy="3646"/>
          </a:xfrm>
        </p:grpSpPr>
        <p:sp>
          <p:nvSpPr>
            <p:cNvPr id="77842" name="Freeform 41"/>
            <p:cNvSpPr>
              <a:spLocks/>
            </p:cNvSpPr>
            <p:nvPr/>
          </p:nvSpPr>
          <p:spPr bwMode="auto">
            <a:xfrm>
              <a:off x="4360" y="2280"/>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43" name="Freeform 42"/>
            <p:cNvSpPr>
              <a:spLocks/>
            </p:cNvSpPr>
            <p:nvPr/>
          </p:nvSpPr>
          <p:spPr bwMode="auto">
            <a:xfrm>
              <a:off x="4368" y="86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44" name="Freeform 43"/>
            <p:cNvSpPr>
              <a:spLocks/>
            </p:cNvSpPr>
            <p:nvPr/>
          </p:nvSpPr>
          <p:spPr bwMode="auto">
            <a:xfrm>
              <a:off x="4364" y="369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3580" name="Group 44"/>
          <p:cNvGrpSpPr>
            <a:grpSpLocks/>
          </p:cNvGrpSpPr>
          <p:nvPr/>
        </p:nvGrpSpPr>
        <p:grpSpPr bwMode="auto">
          <a:xfrm>
            <a:off x="3263900" y="3009900"/>
            <a:ext cx="622300" cy="2433638"/>
            <a:chOff x="2072" y="1888"/>
            <a:chExt cx="392" cy="1533"/>
          </a:xfrm>
        </p:grpSpPr>
        <p:sp>
          <p:nvSpPr>
            <p:cNvPr id="77840" name="Freeform 45"/>
            <p:cNvSpPr>
              <a:spLocks/>
            </p:cNvSpPr>
            <p:nvPr/>
          </p:nvSpPr>
          <p:spPr bwMode="auto">
            <a:xfrm>
              <a:off x="2072" y="1888"/>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41" name="Freeform 46"/>
            <p:cNvSpPr>
              <a:spLocks/>
            </p:cNvSpPr>
            <p:nvPr/>
          </p:nvSpPr>
          <p:spPr bwMode="auto">
            <a:xfrm>
              <a:off x="2072" y="2605"/>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3576"/>
                                        </p:tgtEl>
                                        <p:attrNameLst>
                                          <p:attrName>style.visibility</p:attrName>
                                        </p:attrNameLst>
                                      </p:cBhvr>
                                      <p:to>
                                        <p:strVal val="hidden"/>
                                      </p:to>
                                    </p:set>
                                  </p:childTnLst>
                                </p:cTn>
                              </p:par>
                              <p:par>
                                <p:cTn id="7" presetID="35" presetClass="path" presetSubtype="0" decel="50000" fill="hold" nodeType="withEffect">
                                  <p:stCondLst>
                                    <p:cond delay="0"/>
                                  </p:stCondLst>
                                  <p:childTnLst>
                                    <p:animMotion origin="layout" path="M -1.94444E-6 -3.29325E-6 L -0.39948 -3.29325E-6 " pathEditMode="relative" rAng="0" ptsTypes="AA">
                                      <p:cBhvr>
                                        <p:cTn id="8" dur="2000" fill="hold"/>
                                        <p:tgtEl>
                                          <p:spTgt spid="193543"/>
                                        </p:tgtEl>
                                        <p:attrNameLst>
                                          <p:attrName>ppt_x</p:attrName>
                                          <p:attrName>ppt_y</p:attrName>
                                        </p:attrNameLst>
                                      </p:cBhvr>
                                      <p:rCtr x="-19983" y="0"/>
                                    </p:animMotion>
                                  </p:childTnLst>
                                </p:cTn>
                              </p:par>
                            </p:childTnLst>
                          </p:cTn>
                        </p:par>
                        <p:par>
                          <p:cTn id="9" fill="hold" nodeType="afterGroup">
                            <p:stCondLst>
                              <p:cond delay="2000"/>
                            </p:stCondLst>
                            <p:childTnLst>
                              <p:par>
                                <p:cTn id="10" presetID="1" presetClass="entr" presetSubtype="0" fill="hold" nodeType="afterEffect">
                                  <p:stCondLst>
                                    <p:cond delay="0"/>
                                  </p:stCondLst>
                                  <p:childTnLst>
                                    <p:set>
                                      <p:cBhvr>
                                        <p:cTn id="11" dur="1" fill="hold">
                                          <p:stCondLst>
                                            <p:cond delay="0"/>
                                          </p:stCondLst>
                                        </p:cTn>
                                        <p:tgtEl>
                                          <p:spTgt spid="19358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19358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9354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93538"/>
                                        </p:tgtEl>
                                        <p:attrNameLst>
                                          <p:attrName>style.visibility</p:attrName>
                                        </p:attrNameLst>
                                      </p:cBhvr>
                                      <p:to>
                                        <p:strVal val="visible"/>
                                      </p:to>
                                    </p:set>
                                  </p:childTnLst>
                                </p:cTn>
                              </p:par>
                              <p:par>
                                <p:cTn id="20" presetID="35" presetClass="path" presetSubtype="0" decel="50000" fill="remove" nodeType="withEffect">
                                  <p:stCondLst>
                                    <p:cond delay="0"/>
                                  </p:stCondLst>
                                  <p:childTnLst>
                                    <p:animMotion origin="layout" path="M -1.94444E-6 -3.29325E-6 L -0.39948 -3.29325E-6 " pathEditMode="relative" rAng="0" ptsTypes="AA">
                                      <p:cBhvr>
                                        <p:cTn id="21" dur="2000" spd="-100000" fill="hold"/>
                                        <p:tgtEl>
                                          <p:spTgt spid="193538"/>
                                        </p:tgtEl>
                                        <p:attrNameLst>
                                          <p:attrName>ppt_x</p:attrName>
                                          <p:attrName>ppt_y</p:attrName>
                                        </p:attrNameLst>
                                      </p:cBhvr>
                                      <p:rCtr x="-19983" y="0"/>
                                    </p:animMotion>
                                  </p:childTnLst>
                                </p:cTn>
                              </p:par>
                            </p:childTnLst>
                          </p:cTn>
                        </p:par>
                        <p:par>
                          <p:cTn id="22" fill="hold" nodeType="afterGroup">
                            <p:stCondLst>
                              <p:cond delay="2000"/>
                            </p:stCondLst>
                            <p:childTnLst>
                              <p:par>
                                <p:cTn id="23" presetID="1" presetClass="entr" presetSubtype="0" fill="hold" nodeType="afterEffect">
                                  <p:stCondLst>
                                    <p:cond delay="0"/>
                                  </p:stCondLst>
                                  <p:childTnLst>
                                    <p:set>
                                      <p:cBhvr>
                                        <p:cTn id="24" dur="1" fill="hold">
                                          <p:stCondLst>
                                            <p:cond delay="0"/>
                                          </p:stCondLst>
                                        </p:cTn>
                                        <p:tgtEl>
                                          <p:spTgt spid="193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94563" name="Group 3"/>
          <p:cNvGrpSpPr>
            <a:grpSpLocks/>
          </p:cNvGrpSpPr>
          <p:nvPr/>
        </p:nvGrpSpPr>
        <p:grpSpPr bwMode="auto">
          <a:xfrm>
            <a:off x="1066800" y="228600"/>
            <a:ext cx="7847013" cy="6399213"/>
            <a:chOff x="672" y="144"/>
            <a:chExt cx="4943" cy="4031"/>
          </a:xfrm>
        </p:grpSpPr>
        <p:pic>
          <p:nvPicPr>
            <p:cNvPr id="78915"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8916" name="Group 5"/>
            <p:cNvGrpSpPr>
              <a:grpSpLocks/>
            </p:cNvGrpSpPr>
            <p:nvPr/>
          </p:nvGrpSpPr>
          <p:grpSpPr bwMode="auto">
            <a:xfrm>
              <a:off x="672" y="3936"/>
              <a:ext cx="278" cy="86"/>
              <a:chOff x="672" y="3994"/>
              <a:chExt cx="278" cy="86"/>
            </a:xfrm>
          </p:grpSpPr>
          <p:sp>
            <p:nvSpPr>
              <p:cNvPr id="78917"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918"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sp>
        <p:nvSpPr>
          <p:cNvPr id="78852" name="Freeform 8"/>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4569" name="Group 9"/>
          <p:cNvGrpSpPr>
            <a:grpSpLocks/>
          </p:cNvGrpSpPr>
          <p:nvPr/>
        </p:nvGrpSpPr>
        <p:grpSpPr bwMode="auto">
          <a:xfrm>
            <a:off x="1066800" y="228600"/>
            <a:ext cx="7845425" cy="6399213"/>
            <a:chOff x="672" y="143"/>
            <a:chExt cx="4942" cy="4031"/>
          </a:xfrm>
        </p:grpSpPr>
        <p:grpSp>
          <p:nvGrpSpPr>
            <p:cNvPr id="78911" name="Group 10"/>
            <p:cNvGrpSpPr>
              <a:grpSpLocks/>
            </p:cNvGrpSpPr>
            <p:nvPr/>
          </p:nvGrpSpPr>
          <p:grpSpPr bwMode="auto">
            <a:xfrm>
              <a:off x="672" y="3888"/>
              <a:ext cx="278" cy="86"/>
              <a:chOff x="672" y="3994"/>
              <a:chExt cx="278" cy="86"/>
            </a:xfrm>
          </p:grpSpPr>
          <p:sp>
            <p:nvSpPr>
              <p:cNvPr id="78913"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914"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78912"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74" name="Group 14"/>
          <p:cNvGrpSpPr>
            <a:grpSpLocks/>
          </p:cNvGrpSpPr>
          <p:nvPr/>
        </p:nvGrpSpPr>
        <p:grpSpPr bwMode="auto">
          <a:xfrm>
            <a:off x="1066800" y="228600"/>
            <a:ext cx="7845425" cy="6399213"/>
            <a:chOff x="672" y="143"/>
            <a:chExt cx="4942" cy="4031"/>
          </a:xfrm>
        </p:grpSpPr>
        <p:pic>
          <p:nvPicPr>
            <p:cNvPr id="78907"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908" name="Group 16"/>
            <p:cNvGrpSpPr>
              <a:grpSpLocks/>
            </p:cNvGrpSpPr>
            <p:nvPr/>
          </p:nvGrpSpPr>
          <p:grpSpPr bwMode="auto">
            <a:xfrm>
              <a:off x="672" y="3840"/>
              <a:ext cx="278" cy="86"/>
              <a:chOff x="672" y="3994"/>
              <a:chExt cx="278" cy="86"/>
            </a:xfrm>
          </p:grpSpPr>
          <p:sp>
            <p:nvSpPr>
              <p:cNvPr id="78909"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910"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94579" name="Group 19"/>
          <p:cNvGrpSpPr>
            <a:grpSpLocks/>
          </p:cNvGrpSpPr>
          <p:nvPr/>
        </p:nvGrpSpPr>
        <p:grpSpPr bwMode="auto">
          <a:xfrm>
            <a:off x="1066800" y="227013"/>
            <a:ext cx="7845425" cy="6399212"/>
            <a:chOff x="672" y="143"/>
            <a:chExt cx="4942" cy="4031"/>
          </a:xfrm>
        </p:grpSpPr>
        <p:grpSp>
          <p:nvGrpSpPr>
            <p:cNvPr id="78903" name="Group 20"/>
            <p:cNvGrpSpPr>
              <a:grpSpLocks/>
            </p:cNvGrpSpPr>
            <p:nvPr/>
          </p:nvGrpSpPr>
          <p:grpSpPr bwMode="auto">
            <a:xfrm>
              <a:off x="672" y="3744"/>
              <a:ext cx="278" cy="86"/>
              <a:chOff x="672" y="3994"/>
              <a:chExt cx="278" cy="86"/>
            </a:xfrm>
          </p:grpSpPr>
          <p:sp>
            <p:nvSpPr>
              <p:cNvPr id="78905"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906"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78904"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4" name="Group 24"/>
          <p:cNvGrpSpPr>
            <a:grpSpLocks/>
          </p:cNvGrpSpPr>
          <p:nvPr/>
        </p:nvGrpSpPr>
        <p:grpSpPr bwMode="auto">
          <a:xfrm>
            <a:off x="1066800" y="227013"/>
            <a:ext cx="7845425" cy="6399212"/>
            <a:chOff x="672" y="143"/>
            <a:chExt cx="4942" cy="4031"/>
          </a:xfrm>
        </p:grpSpPr>
        <p:grpSp>
          <p:nvGrpSpPr>
            <p:cNvPr id="78899" name="Group 25"/>
            <p:cNvGrpSpPr>
              <a:grpSpLocks/>
            </p:cNvGrpSpPr>
            <p:nvPr/>
          </p:nvGrpSpPr>
          <p:grpSpPr bwMode="auto">
            <a:xfrm>
              <a:off x="672" y="3600"/>
              <a:ext cx="278" cy="86"/>
              <a:chOff x="672" y="3994"/>
              <a:chExt cx="278" cy="86"/>
            </a:xfrm>
          </p:grpSpPr>
          <p:sp>
            <p:nvSpPr>
              <p:cNvPr id="78901"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902"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78900"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9" name="Group 29"/>
          <p:cNvGrpSpPr>
            <a:grpSpLocks/>
          </p:cNvGrpSpPr>
          <p:nvPr/>
        </p:nvGrpSpPr>
        <p:grpSpPr bwMode="auto">
          <a:xfrm>
            <a:off x="1066800" y="227013"/>
            <a:ext cx="7845425" cy="6399212"/>
            <a:chOff x="672" y="143"/>
            <a:chExt cx="4942" cy="4031"/>
          </a:xfrm>
        </p:grpSpPr>
        <p:grpSp>
          <p:nvGrpSpPr>
            <p:cNvPr id="78895" name="Group 30"/>
            <p:cNvGrpSpPr>
              <a:grpSpLocks/>
            </p:cNvGrpSpPr>
            <p:nvPr/>
          </p:nvGrpSpPr>
          <p:grpSpPr bwMode="auto">
            <a:xfrm>
              <a:off x="672" y="3360"/>
              <a:ext cx="278" cy="86"/>
              <a:chOff x="672" y="3994"/>
              <a:chExt cx="278" cy="86"/>
            </a:xfrm>
          </p:grpSpPr>
          <p:sp>
            <p:nvSpPr>
              <p:cNvPr id="7889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89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78896"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4" name="Group 34"/>
          <p:cNvGrpSpPr>
            <a:grpSpLocks/>
          </p:cNvGrpSpPr>
          <p:nvPr/>
        </p:nvGrpSpPr>
        <p:grpSpPr bwMode="auto">
          <a:xfrm>
            <a:off x="1066800" y="227013"/>
            <a:ext cx="7845425" cy="6399212"/>
            <a:chOff x="672" y="143"/>
            <a:chExt cx="4942" cy="4031"/>
          </a:xfrm>
        </p:grpSpPr>
        <p:grpSp>
          <p:nvGrpSpPr>
            <p:cNvPr id="78891" name="Group 35"/>
            <p:cNvGrpSpPr>
              <a:grpSpLocks/>
            </p:cNvGrpSpPr>
            <p:nvPr/>
          </p:nvGrpSpPr>
          <p:grpSpPr bwMode="auto">
            <a:xfrm>
              <a:off x="672" y="3034"/>
              <a:ext cx="278" cy="86"/>
              <a:chOff x="672" y="3994"/>
              <a:chExt cx="278" cy="86"/>
            </a:xfrm>
          </p:grpSpPr>
          <p:sp>
            <p:nvSpPr>
              <p:cNvPr id="78893"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894"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78892"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9" name="Group 39"/>
          <p:cNvGrpSpPr>
            <a:grpSpLocks/>
          </p:cNvGrpSpPr>
          <p:nvPr/>
        </p:nvGrpSpPr>
        <p:grpSpPr bwMode="auto">
          <a:xfrm>
            <a:off x="1066800" y="227013"/>
            <a:ext cx="7845425" cy="6399212"/>
            <a:chOff x="672" y="143"/>
            <a:chExt cx="4942" cy="4031"/>
          </a:xfrm>
        </p:grpSpPr>
        <p:grpSp>
          <p:nvGrpSpPr>
            <p:cNvPr id="78887" name="Group 40"/>
            <p:cNvGrpSpPr>
              <a:grpSpLocks/>
            </p:cNvGrpSpPr>
            <p:nvPr/>
          </p:nvGrpSpPr>
          <p:grpSpPr bwMode="auto">
            <a:xfrm>
              <a:off x="672" y="2544"/>
              <a:ext cx="278" cy="86"/>
              <a:chOff x="672" y="3994"/>
              <a:chExt cx="278" cy="86"/>
            </a:xfrm>
          </p:grpSpPr>
          <p:sp>
            <p:nvSpPr>
              <p:cNvPr id="78889"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890"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78888"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4" name="Group 44"/>
          <p:cNvGrpSpPr>
            <a:grpSpLocks/>
          </p:cNvGrpSpPr>
          <p:nvPr/>
        </p:nvGrpSpPr>
        <p:grpSpPr bwMode="auto">
          <a:xfrm>
            <a:off x="1066800" y="227013"/>
            <a:ext cx="7845425" cy="6399212"/>
            <a:chOff x="672" y="143"/>
            <a:chExt cx="4942" cy="4031"/>
          </a:xfrm>
        </p:grpSpPr>
        <p:grpSp>
          <p:nvGrpSpPr>
            <p:cNvPr id="78883" name="Group 45"/>
            <p:cNvGrpSpPr>
              <a:grpSpLocks/>
            </p:cNvGrpSpPr>
            <p:nvPr/>
          </p:nvGrpSpPr>
          <p:grpSpPr bwMode="auto">
            <a:xfrm>
              <a:off x="672" y="1872"/>
              <a:ext cx="278" cy="86"/>
              <a:chOff x="672" y="3994"/>
              <a:chExt cx="278" cy="86"/>
            </a:xfrm>
          </p:grpSpPr>
          <p:sp>
            <p:nvSpPr>
              <p:cNvPr id="78885"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886"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7888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9" name="Group 49"/>
          <p:cNvGrpSpPr>
            <a:grpSpLocks/>
          </p:cNvGrpSpPr>
          <p:nvPr/>
        </p:nvGrpSpPr>
        <p:grpSpPr bwMode="auto">
          <a:xfrm>
            <a:off x="1066800" y="227013"/>
            <a:ext cx="7845425" cy="6399212"/>
            <a:chOff x="672" y="143"/>
            <a:chExt cx="4942" cy="4031"/>
          </a:xfrm>
        </p:grpSpPr>
        <p:grpSp>
          <p:nvGrpSpPr>
            <p:cNvPr id="78879" name="Group 50"/>
            <p:cNvGrpSpPr>
              <a:grpSpLocks/>
            </p:cNvGrpSpPr>
            <p:nvPr/>
          </p:nvGrpSpPr>
          <p:grpSpPr bwMode="auto">
            <a:xfrm>
              <a:off x="672" y="912"/>
              <a:ext cx="278" cy="86"/>
              <a:chOff x="672" y="3994"/>
              <a:chExt cx="278" cy="86"/>
            </a:xfrm>
          </p:grpSpPr>
          <p:sp>
            <p:nvSpPr>
              <p:cNvPr id="78881"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8882"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pic>
          <p:nvPicPr>
            <p:cNvPr id="78880"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4"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5"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6"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7"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8"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9"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0"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1"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2"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3"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4"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5"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6"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7"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8"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9"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8"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9456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45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9456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45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9457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9457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9457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9458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9458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458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9458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9459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9459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9459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19459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946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9460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9460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9460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946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19461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461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9461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461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194616"/>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9461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9461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946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9462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19462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19462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94623"/>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194624"/>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194625"/>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194626"/>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194627"/>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194628"/>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194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6"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9"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0"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1"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2"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3"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4"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5"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21"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1758" name="Group 30"/>
          <p:cNvGrpSpPr>
            <a:grpSpLocks/>
          </p:cNvGrpSpPr>
          <p:nvPr/>
        </p:nvGrpSpPr>
        <p:grpSpPr bwMode="auto">
          <a:xfrm>
            <a:off x="1066800" y="6273800"/>
            <a:ext cx="441325" cy="161925"/>
            <a:chOff x="672" y="3952"/>
            <a:chExt cx="278" cy="102"/>
          </a:xfrm>
        </p:grpSpPr>
        <p:sp>
          <p:nvSpPr>
            <p:cNvPr id="85080"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81"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82"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62" name="Group 34"/>
          <p:cNvGrpSpPr>
            <a:grpSpLocks/>
          </p:cNvGrpSpPr>
          <p:nvPr/>
        </p:nvGrpSpPr>
        <p:grpSpPr bwMode="auto">
          <a:xfrm>
            <a:off x="1066800" y="6251575"/>
            <a:ext cx="441325" cy="161925"/>
            <a:chOff x="672" y="3936"/>
            <a:chExt cx="278" cy="102"/>
          </a:xfrm>
        </p:grpSpPr>
        <p:sp>
          <p:nvSpPr>
            <p:cNvPr id="85077"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78"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79"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66" name="Group 38"/>
          <p:cNvGrpSpPr>
            <a:grpSpLocks/>
          </p:cNvGrpSpPr>
          <p:nvPr/>
        </p:nvGrpSpPr>
        <p:grpSpPr bwMode="auto">
          <a:xfrm>
            <a:off x="1068388" y="6234113"/>
            <a:ext cx="441325" cy="161925"/>
            <a:chOff x="672" y="3936"/>
            <a:chExt cx="278" cy="102"/>
          </a:xfrm>
        </p:grpSpPr>
        <p:sp>
          <p:nvSpPr>
            <p:cNvPr id="85074"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75"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76"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70" name="Group 42"/>
          <p:cNvGrpSpPr>
            <a:grpSpLocks/>
          </p:cNvGrpSpPr>
          <p:nvPr/>
        </p:nvGrpSpPr>
        <p:grpSpPr bwMode="auto">
          <a:xfrm>
            <a:off x="1068388" y="6205538"/>
            <a:ext cx="441325" cy="161925"/>
            <a:chOff x="672" y="3936"/>
            <a:chExt cx="278" cy="102"/>
          </a:xfrm>
        </p:grpSpPr>
        <p:sp>
          <p:nvSpPr>
            <p:cNvPr id="85071"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72"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73"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74" name="Group 46"/>
          <p:cNvGrpSpPr>
            <a:grpSpLocks/>
          </p:cNvGrpSpPr>
          <p:nvPr/>
        </p:nvGrpSpPr>
        <p:grpSpPr bwMode="auto">
          <a:xfrm>
            <a:off x="1068388" y="6169025"/>
            <a:ext cx="441325" cy="161925"/>
            <a:chOff x="672" y="3936"/>
            <a:chExt cx="278" cy="102"/>
          </a:xfrm>
        </p:grpSpPr>
        <p:sp>
          <p:nvSpPr>
            <p:cNvPr id="85068"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69"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70"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78" name="Group 50"/>
          <p:cNvGrpSpPr>
            <a:grpSpLocks/>
          </p:cNvGrpSpPr>
          <p:nvPr/>
        </p:nvGrpSpPr>
        <p:grpSpPr bwMode="auto">
          <a:xfrm>
            <a:off x="1068388" y="6115050"/>
            <a:ext cx="441325" cy="161925"/>
            <a:chOff x="672" y="3936"/>
            <a:chExt cx="278" cy="102"/>
          </a:xfrm>
        </p:grpSpPr>
        <p:sp>
          <p:nvSpPr>
            <p:cNvPr id="85065"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66"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67"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82" name="Group 54"/>
          <p:cNvGrpSpPr>
            <a:grpSpLocks/>
          </p:cNvGrpSpPr>
          <p:nvPr/>
        </p:nvGrpSpPr>
        <p:grpSpPr bwMode="auto">
          <a:xfrm>
            <a:off x="1068388" y="6032500"/>
            <a:ext cx="441325" cy="161925"/>
            <a:chOff x="672" y="3936"/>
            <a:chExt cx="278" cy="102"/>
          </a:xfrm>
        </p:grpSpPr>
        <p:sp>
          <p:nvSpPr>
            <p:cNvPr id="85062"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63"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64"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86" name="Group 58"/>
          <p:cNvGrpSpPr>
            <a:grpSpLocks/>
          </p:cNvGrpSpPr>
          <p:nvPr/>
        </p:nvGrpSpPr>
        <p:grpSpPr bwMode="auto">
          <a:xfrm>
            <a:off x="1068388" y="5913438"/>
            <a:ext cx="441325" cy="161925"/>
            <a:chOff x="672" y="3936"/>
            <a:chExt cx="278" cy="102"/>
          </a:xfrm>
        </p:grpSpPr>
        <p:sp>
          <p:nvSpPr>
            <p:cNvPr id="85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90" name="Group 62"/>
          <p:cNvGrpSpPr>
            <a:grpSpLocks/>
          </p:cNvGrpSpPr>
          <p:nvPr/>
        </p:nvGrpSpPr>
        <p:grpSpPr bwMode="auto">
          <a:xfrm>
            <a:off x="1068388" y="5740400"/>
            <a:ext cx="441325" cy="161925"/>
            <a:chOff x="672" y="3936"/>
            <a:chExt cx="278" cy="102"/>
          </a:xfrm>
        </p:grpSpPr>
        <p:sp>
          <p:nvSpPr>
            <p:cNvPr id="85056"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57"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58"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94" name="Group 66"/>
          <p:cNvGrpSpPr>
            <a:grpSpLocks/>
          </p:cNvGrpSpPr>
          <p:nvPr/>
        </p:nvGrpSpPr>
        <p:grpSpPr bwMode="auto">
          <a:xfrm>
            <a:off x="1068388" y="5492750"/>
            <a:ext cx="441325" cy="161925"/>
            <a:chOff x="672" y="3936"/>
            <a:chExt cx="278" cy="102"/>
          </a:xfrm>
        </p:grpSpPr>
        <p:sp>
          <p:nvSpPr>
            <p:cNvPr id="85053"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54"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55"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798" name="Group 70"/>
          <p:cNvGrpSpPr>
            <a:grpSpLocks/>
          </p:cNvGrpSpPr>
          <p:nvPr/>
        </p:nvGrpSpPr>
        <p:grpSpPr bwMode="auto">
          <a:xfrm>
            <a:off x="1068388" y="5137150"/>
            <a:ext cx="441325" cy="161925"/>
            <a:chOff x="672" y="3936"/>
            <a:chExt cx="278" cy="102"/>
          </a:xfrm>
        </p:grpSpPr>
        <p:sp>
          <p:nvSpPr>
            <p:cNvPr id="85050"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51"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52"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802" name="Group 74"/>
          <p:cNvGrpSpPr>
            <a:grpSpLocks/>
          </p:cNvGrpSpPr>
          <p:nvPr/>
        </p:nvGrpSpPr>
        <p:grpSpPr bwMode="auto">
          <a:xfrm>
            <a:off x="1068388" y="4633913"/>
            <a:ext cx="441325" cy="161925"/>
            <a:chOff x="672" y="3936"/>
            <a:chExt cx="278" cy="102"/>
          </a:xfrm>
        </p:grpSpPr>
        <p:sp>
          <p:nvSpPr>
            <p:cNvPr id="85047"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48"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49"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806" name="Group 78"/>
          <p:cNvGrpSpPr>
            <a:grpSpLocks/>
          </p:cNvGrpSpPr>
          <p:nvPr/>
        </p:nvGrpSpPr>
        <p:grpSpPr bwMode="auto">
          <a:xfrm>
            <a:off x="1068388" y="3902075"/>
            <a:ext cx="441325" cy="161925"/>
            <a:chOff x="672" y="3936"/>
            <a:chExt cx="278" cy="102"/>
          </a:xfrm>
        </p:grpSpPr>
        <p:sp>
          <p:nvSpPr>
            <p:cNvPr id="85044"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45"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46"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810" name="Group 82"/>
          <p:cNvGrpSpPr>
            <a:grpSpLocks/>
          </p:cNvGrpSpPr>
          <p:nvPr/>
        </p:nvGrpSpPr>
        <p:grpSpPr bwMode="auto">
          <a:xfrm>
            <a:off x="1068388" y="2841625"/>
            <a:ext cx="441325" cy="161925"/>
            <a:chOff x="672" y="3936"/>
            <a:chExt cx="278" cy="102"/>
          </a:xfrm>
        </p:grpSpPr>
        <p:sp>
          <p:nvSpPr>
            <p:cNvPr id="85041"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42"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43"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201814" name="Group 86"/>
          <p:cNvGrpSpPr>
            <a:grpSpLocks/>
          </p:cNvGrpSpPr>
          <p:nvPr/>
        </p:nvGrpSpPr>
        <p:grpSpPr bwMode="auto">
          <a:xfrm>
            <a:off x="1068388" y="1323975"/>
            <a:ext cx="441325" cy="161925"/>
            <a:chOff x="672" y="3936"/>
            <a:chExt cx="278" cy="102"/>
          </a:xfrm>
        </p:grpSpPr>
        <p:sp>
          <p:nvSpPr>
            <p:cNvPr id="85038"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39"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5040"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85037"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017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175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17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017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176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17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5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0175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176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17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17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0175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17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17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75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017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177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17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75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20175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17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17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174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2017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17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017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174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174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178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17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174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20174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1790"/>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17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174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017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179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17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174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20174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179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2018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174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201744"/>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180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20180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17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20174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180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18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1742"/>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201742"/>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01810"/>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0181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1741"/>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20174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01814"/>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1740"/>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20174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01739"/>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201739"/>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0173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20173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201737"/>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201737"/>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01736"/>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20173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173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201735"/>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201734"/>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201734"/>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201733"/>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201733"/>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0173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201732"/>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201731"/>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201731"/>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 from a structure</a:t>
            </a:r>
          </a:p>
        </p:txBody>
      </p:sp>
      <p:pic>
        <p:nvPicPr>
          <p:cNvPr id="86019" name="Picture 3"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descr="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3" name="Picture 7" descr="frame_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8" descr="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9" descr="frame_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6" name="Picture 10" descr="frame_0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1" descr="frame_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2" descr="frame_0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Text Box 13"/>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86030" name="Text Box 14"/>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37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37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37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37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37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378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378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3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428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forward Fourier Transform</a:t>
            </a:r>
          </a:p>
        </p:txBody>
      </p:sp>
      <p:pic>
        <p:nvPicPr>
          <p:cNvPr id="87043" name="Picture 3"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descr="pa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Rectangle 5"/>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inverse Fourier Transform</a:t>
            </a:r>
          </a:p>
        </p:txBody>
      </p:sp>
      <p:sp>
        <p:nvSpPr>
          <p:cNvPr id="20480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4807" name="AutoShape 7"/>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7048" name="Text Box 8"/>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no phase</a:t>
            </a:r>
          </a:p>
        </p:txBody>
      </p:sp>
      <p:grpSp>
        <p:nvGrpSpPr>
          <p:cNvPr id="204809" name="Group 9"/>
          <p:cNvGrpSpPr>
            <a:grpSpLocks/>
          </p:cNvGrpSpPr>
          <p:nvPr/>
        </p:nvGrpSpPr>
        <p:grpSpPr bwMode="auto">
          <a:xfrm>
            <a:off x="735013" y="2401888"/>
            <a:ext cx="3319462" cy="1328737"/>
            <a:chOff x="268" y="1458"/>
            <a:chExt cx="3122" cy="1366"/>
          </a:xfrm>
        </p:grpSpPr>
        <p:grpSp>
          <p:nvGrpSpPr>
            <p:cNvPr id="87050" name="Group 10"/>
            <p:cNvGrpSpPr>
              <a:grpSpLocks/>
            </p:cNvGrpSpPr>
            <p:nvPr/>
          </p:nvGrpSpPr>
          <p:grpSpPr bwMode="auto">
            <a:xfrm>
              <a:off x="268" y="1468"/>
              <a:ext cx="1561" cy="1356"/>
              <a:chOff x="575" y="1142"/>
              <a:chExt cx="1561" cy="1356"/>
            </a:xfrm>
          </p:grpSpPr>
          <p:sp>
            <p:nvSpPr>
              <p:cNvPr id="87060" name="Freeform 11"/>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61" name="Freeform 12"/>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62" name="Freeform 13"/>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63" name="Freeform 14"/>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64" name="Freeform 15"/>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65" name="Freeform 16"/>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66" name="Freeform 17"/>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67" name="Freeform 18"/>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051" name="Group 19"/>
            <p:cNvGrpSpPr>
              <a:grpSpLocks/>
            </p:cNvGrpSpPr>
            <p:nvPr/>
          </p:nvGrpSpPr>
          <p:grpSpPr bwMode="auto">
            <a:xfrm>
              <a:off x="1829" y="1458"/>
              <a:ext cx="1561" cy="1356"/>
              <a:chOff x="575" y="1142"/>
              <a:chExt cx="1561" cy="1356"/>
            </a:xfrm>
          </p:grpSpPr>
          <p:sp>
            <p:nvSpPr>
              <p:cNvPr id="87052"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3"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4"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5"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6"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7"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8"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9"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480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480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5" grpId="0"/>
      <p:bldP spid="204806" grpId="0" animBg="1"/>
      <p:bldP spid="20480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 from a structure</a:t>
            </a:r>
          </a:p>
        </p:txBody>
      </p:sp>
      <p:sp>
        <p:nvSpPr>
          <p:cNvPr id="88067"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colored by phase</a:t>
            </a:r>
          </a:p>
        </p:txBody>
      </p:sp>
      <p:pic>
        <p:nvPicPr>
          <p:cNvPr id="88068" name="Picture 4" descr="phaseframe_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6" descr="phaseframe_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phaseframe_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phaseframe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phase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Picture 10" descr="phaseframe_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11" descr="phaseframe_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2" descr="phaseframe_0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3" descr="phaseframe_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8" name="Picture 14" descr="phaseframe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Text Box 1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88080" name="Text Box 1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
        <p:nvSpPr>
          <p:cNvPr id="88081" name="AutoShape 17"/>
          <p:cNvSpPr>
            <a:spLocks noChangeArrowheads="1"/>
          </p:cNvSpPr>
          <p:nvPr/>
        </p:nvSpPr>
        <p:spPr bwMode="auto">
          <a:xfrm>
            <a:off x="3219450" y="4229100"/>
            <a:ext cx="941388" cy="781050"/>
          </a:xfrm>
          <a:prstGeom prst="leftArrow">
            <a:avLst>
              <a:gd name="adj1" fmla="val 43500"/>
              <a:gd name="adj2" fmla="val 40779"/>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205842" name="Group 18"/>
          <p:cNvGrpSpPr>
            <a:grpSpLocks/>
          </p:cNvGrpSpPr>
          <p:nvPr/>
        </p:nvGrpSpPr>
        <p:grpSpPr bwMode="auto">
          <a:xfrm>
            <a:off x="735013" y="2401888"/>
            <a:ext cx="3319462" cy="1328737"/>
            <a:chOff x="268" y="1458"/>
            <a:chExt cx="3122" cy="1366"/>
          </a:xfrm>
        </p:grpSpPr>
        <p:grpSp>
          <p:nvGrpSpPr>
            <p:cNvPr id="88085" name="Group 19"/>
            <p:cNvGrpSpPr>
              <a:grpSpLocks/>
            </p:cNvGrpSpPr>
            <p:nvPr/>
          </p:nvGrpSpPr>
          <p:grpSpPr bwMode="auto">
            <a:xfrm>
              <a:off x="268" y="1468"/>
              <a:ext cx="1561" cy="1356"/>
              <a:chOff x="575" y="1142"/>
              <a:chExt cx="1561" cy="1356"/>
            </a:xfrm>
          </p:grpSpPr>
          <p:sp>
            <p:nvSpPr>
              <p:cNvPr id="88095"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96"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97"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98"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99"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100"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101"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102"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8086" name="Group 28"/>
            <p:cNvGrpSpPr>
              <a:grpSpLocks/>
            </p:cNvGrpSpPr>
            <p:nvPr/>
          </p:nvGrpSpPr>
          <p:grpSpPr bwMode="auto">
            <a:xfrm>
              <a:off x="1829" y="1458"/>
              <a:ext cx="1561" cy="1356"/>
              <a:chOff x="575" y="1142"/>
              <a:chExt cx="1561" cy="1356"/>
            </a:xfrm>
          </p:grpSpPr>
          <p:sp>
            <p:nvSpPr>
              <p:cNvPr id="88087" name="Freeform 29"/>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88" name="Freeform 30"/>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89" name="Freeform 31"/>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90" name="Freeform 32"/>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91" name="Freeform 33"/>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92" name="Freeform 34"/>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93" name="Freeform 35"/>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94" name="Freeform 36"/>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05861" name="Rectangle 3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inverse Fourier Transform</a:t>
            </a:r>
          </a:p>
        </p:txBody>
      </p:sp>
      <p:sp>
        <p:nvSpPr>
          <p:cNvPr id="88084" name="AutoShape 38"/>
          <p:cNvSpPr>
            <a:spLocks noChangeArrowheads="1"/>
          </p:cNvSpPr>
          <p:nvPr/>
        </p:nvSpPr>
        <p:spPr bwMode="auto">
          <a:xfrm rot="10800000">
            <a:off x="3384550" y="4235450"/>
            <a:ext cx="1008063" cy="781050"/>
          </a:xfrm>
          <a:prstGeom prst="leftArrow">
            <a:avLst>
              <a:gd name="adj1" fmla="val 43500"/>
              <a:gd name="adj2" fmla="val 43667"/>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3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586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58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8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8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8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83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58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58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8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58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058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6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 from a lattice</a:t>
            </a:r>
          </a:p>
        </p:txBody>
      </p:sp>
      <p:sp>
        <p:nvSpPr>
          <p:cNvPr id="89091"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colored by phase</a:t>
            </a:r>
          </a:p>
        </p:txBody>
      </p:sp>
      <p:sp>
        <p:nvSpPr>
          <p:cNvPr id="89092"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89093"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pic>
        <p:nvPicPr>
          <p:cNvPr id="89094" name="Picture 6" descr="phase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phase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Picture 8" descr="phase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7" name="Picture 9" descr="phase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6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6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cs typeface="Arial" pitchFamily="34" charset="0"/>
              </a:rPr>
              <a:t>                                   </a:t>
            </a:r>
            <a:endParaRPr lang="el-GR" altLang="en-US" sz="4400">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chemeClr val="tx2"/>
                </a:solidFill>
              </a:rPr>
              <a:t>“If you don’t have </a:t>
            </a:r>
            <a:br>
              <a:rPr lang="en-US" altLang="en-US" sz="4800">
                <a:solidFill>
                  <a:schemeClr val="tx2"/>
                </a:solidFill>
              </a:rPr>
            </a:br>
            <a:r>
              <a:rPr lang="en-US" altLang="en-US" sz="4800">
                <a:solidFill>
                  <a:schemeClr val="tx2"/>
                </a:solidFill>
              </a:rPr>
              <a:t>good data,</a:t>
            </a:r>
            <a:br>
              <a:rPr lang="en-US" altLang="en-US" sz="4800">
                <a:solidFill>
                  <a:schemeClr val="tx2"/>
                </a:solidFill>
              </a:rPr>
            </a:br>
            <a:r>
              <a:rPr lang="en-US" altLang="en-US" sz="4800">
                <a:solidFill>
                  <a:schemeClr val="tx2"/>
                </a:solidFill>
              </a:rPr>
              <a:t>then you must </a:t>
            </a:r>
            <a:br>
              <a:rPr lang="en-US" altLang="en-US" sz="4800">
                <a:solidFill>
                  <a:schemeClr val="tx2"/>
                </a:solidFill>
              </a:rPr>
            </a:br>
            <a:r>
              <a:rPr lang="en-US" altLang="en-US" sz="4800">
                <a:solidFill>
                  <a:schemeClr val="tx2"/>
                </a:solidFill>
              </a:rPr>
              <a:t>learn statistics.”</a:t>
            </a:r>
            <a:endParaRPr lang="en-US" altLang="en-US" sz="3600">
              <a:solidFill>
                <a:schemeClr val="tx2"/>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t>-James Holton</a:t>
            </a:r>
          </a:p>
        </p:txBody>
      </p:sp>
    </p:spTree>
    <p:extLst>
      <p:ext uri="{BB962C8B-B14F-4D97-AF65-F5344CB8AC3E}">
        <p14:creationId xmlns:p14="http://schemas.microsoft.com/office/powerpoint/2010/main" val="340013140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 from a lattice</a:t>
            </a:r>
          </a:p>
        </p:txBody>
      </p:sp>
      <p:sp>
        <p:nvSpPr>
          <p:cNvPr id="90115"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colored by phase</a:t>
            </a:r>
          </a:p>
        </p:txBody>
      </p:sp>
      <p:pic>
        <p:nvPicPr>
          <p:cNvPr id="90116" name="Picture 4" descr="lattice_pha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9011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 from a lattice</a:t>
            </a:r>
          </a:p>
        </p:txBody>
      </p:sp>
      <p:sp>
        <p:nvSpPr>
          <p:cNvPr id="91139"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colored by phase</a:t>
            </a:r>
          </a:p>
        </p:txBody>
      </p:sp>
      <p:sp>
        <p:nvSpPr>
          <p:cNvPr id="91140"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91141"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pic>
        <p:nvPicPr>
          <p:cNvPr id="91142"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scattering from a crystal structure</a:t>
            </a:r>
          </a:p>
        </p:txBody>
      </p:sp>
      <p:sp>
        <p:nvSpPr>
          <p:cNvPr id="92165" name="Text Box 5"/>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colored by phase</a:t>
            </a:r>
          </a:p>
        </p:txBody>
      </p:sp>
      <p:sp>
        <p:nvSpPr>
          <p:cNvPr id="92166" name="Text Box 6"/>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sample</a:t>
            </a:r>
          </a:p>
        </p:txBody>
      </p:sp>
      <p:sp>
        <p:nvSpPr>
          <p:cNvPr id="92167" name="Text Box 7"/>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detector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99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9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Resolution</a:t>
            </a:r>
          </a:p>
        </p:txBody>
      </p:sp>
      <p:pic>
        <p:nvPicPr>
          <p:cNvPr id="57348" name="resolution.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3000"/>
            <a:ext cx="7313612" cy="5484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Text Box 6"/>
          <p:cNvSpPr txBox="1">
            <a:spLocks noChangeArrowheads="1"/>
          </p:cNvSpPr>
          <p:nvPr/>
        </p:nvSpPr>
        <p:spPr bwMode="auto">
          <a:xfrm>
            <a:off x="827088" y="6596063"/>
            <a:ext cx="6034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http://bl831.als.lbl.gov/~jamesh/movies/resolution.mpeg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Resolution: low-angle cutoff</a:t>
            </a:r>
          </a:p>
        </p:txBody>
      </p:sp>
      <p:pic>
        <p:nvPicPr>
          <p:cNvPr id="64520" name="lo_cut.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4" name="Text Box 10"/>
          <p:cNvSpPr txBox="1">
            <a:spLocks noChangeArrowheads="1"/>
          </p:cNvSpPr>
          <p:nvPr/>
        </p:nvSpPr>
        <p:spPr bwMode="auto">
          <a:xfrm>
            <a:off x="827088" y="6596063"/>
            <a:ext cx="560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http://bl831.als.lbl.gov/~jamesh/movies/lo_cut.mpeg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34" fill="hold"/>
                                        <p:tgtEl>
                                          <p:spTgt spid="645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4520"/>
                </p:tgtEl>
              </p:cMediaNode>
            </p:video>
            <p:seq concurrent="1" nextAc="seek">
              <p:cTn id="8" restart="whenNotActive" fill="hold" evtFilter="cancelBubble" nodeType="interactiveSeq">
                <p:stCondLst>
                  <p:cond evt="onClick" delay="0">
                    <p:tgtEl>
                      <p:spTgt spid="645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4520"/>
                                        </p:tgtEl>
                                      </p:cBhvr>
                                    </p:cmd>
                                  </p:childTnLst>
                                </p:cTn>
                              </p:par>
                            </p:childTnLst>
                          </p:cTn>
                        </p:par>
                      </p:childTnLst>
                    </p:cTn>
                  </p:par>
                </p:childTnLst>
              </p:cTn>
              <p:nextCondLst>
                <p:cond evt="onClick" delay="0">
                  <p:tgtEl>
                    <p:spTgt spid="64520"/>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R-factor</a:t>
            </a:r>
          </a:p>
        </p:txBody>
      </p:sp>
      <p:pic>
        <p:nvPicPr>
          <p:cNvPr id="61445" name="rfactor.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8"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http://bl831.als.lbl.gov/~jamesh/movies/rfactor.mpeg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800" fill="hold"/>
                                        <p:tgtEl>
                                          <p:spTgt spid="614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445"/>
                </p:tgtEl>
              </p:cMediaNode>
            </p:video>
            <p:seq concurrent="1" nextAc="seek">
              <p:cTn id="8" restart="whenNotActive" fill="hold" evtFilter="cancelBubble" nodeType="interactiveSeq">
                <p:stCondLst>
                  <p:cond evt="onClick" delay="0">
                    <p:tgtEl>
                      <p:spTgt spid="614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1445"/>
                                        </p:tgtEl>
                                      </p:cBhvr>
                                    </p:cmd>
                                  </p:childTnLst>
                                </p:cTn>
                              </p:par>
                            </p:childTnLst>
                          </p:cTn>
                        </p:par>
                      </p:childTnLst>
                    </p:cTn>
                  </p:par>
                </p:childTnLst>
              </p:cTn>
              <p:nextCondLst>
                <p:cond evt="onClick" delay="0">
                  <p:tgtEl>
                    <p:spTgt spid="6144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Figure of Merit</a:t>
            </a:r>
          </a:p>
        </p:txBody>
      </p:sp>
      <p:pic>
        <p:nvPicPr>
          <p:cNvPr id="60421" name="dephase.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http://bl831.als.lbl.gov/~jamesh/movies/dephase.mpeg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67" fill="hold"/>
                                        <p:tgtEl>
                                          <p:spTgt spid="604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seq concurrent="1" nextAc="seek">
              <p:cTn id="8" restart="whenNotActive" fill="hold" evtFilter="cancelBubble" nodeType="interactiveSeq">
                <p:stCondLst>
                  <p:cond evt="onClick" delay="0">
                    <p:tgtEl>
                      <p:spTgt spid="604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1"/>
                                        </p:tgtEl>
                                      </p:cBhvr>
                                    </p:cmd>
                                  </p:childTnLst>
                                </p:cTn>
                              </p:par>
                            </p:childTnLst>
                          </p:cTn>
                        </p:par>
                      </p:childTnLst>
                    </p:cTn>
                  </p:par>
                </p:childTnLst>
              </p:cTn>
              <p:nextCondLst>
                <p:cond evt="onClick" delay="0">
                  <p:tgtEl>
                    <p:spTgt spid="60421"/>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Overloads</a:t>
            </a:r>
          </a:p>
        </p:txBody>
      </p:sp>
      <p:pic>
        <p:nvPicPr>
          <p:cNvPr id="62469" name="overload.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Text Box 7"/>
          <p:cNvSpPr txBox="1">
            <a:spLocks noChangeArrowheads="1"/>
          </p:cNvSpPr>
          <p:nvPr/>
        </p:nvSpPr>
        <p:spPr bwMode="auto">
          <a:xfrm>
            <a:off x="827088" y="6596063"/>
            <a:ext cx="5927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http://bl831.als.lbl.gov/~jamesh/movies/overloads.mpeg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400" fill="hold"/>
                                        <p:tgtEl>
                                          <p:spTgt spid="624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2469"/>
                </p:tgtEl>
              </p:cMediaNode>
            </p:video>
            <p:seq concurrent="1" nextAc="seek">
              <p:cTn id="8" restart="whenNotActive" fill="hold" evtFilter="cancelBubble" nodeType="interactiveSeq">
                <p:stCondLst>
                  <p:cond evt="onClick" delay="0">
                    <p:tgtEl>
                      <p:spTgt spid="624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2469"/>
                                        </p:tgtEl>
                                      </p:cBhvr>
                                    </p:cmd>
                                  </p:childTnLst>
                                </p:cTn>
                              </p:par>
                            </p:childTnLst>
                          </p:cTn>
                        </p:par>
                      </p:childTnLst>
                    </p:cTn>
                  </p:par>
                </p:childTnLst>
              </p:cTn>
              <p:nextCondLst>
                <p:cond evt="onClick" delay="0">
                  <p:tgtEl>
                    <p:spTgt spid="62469"/>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Completeness: missing wedge</a:t>
            </a:r>
          </a:p>
        </p:txBody>
      </p:sp>
      <p:pic>
        <p:nvPicPr>
          <p:cNvPr id="63493" name="osc.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0" name="Text Box 7"/>
          <p:cNvSpPr txBox="1">
            <a:spLocks noChangeArrowheads="1"/>
          </p:cNvSpPr>
          <p:nvPr/>
        </p:nvSpPr>
        <p:spPr bwMode="auto">
          <a:xfrm>
            <a:off x="827088" y="6596063"/>
            <a:ext cx="5289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http://bl831.als.lbl.gov/~jamesh/movies/osc.mpeg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734" fill="hold"/>
                                        <p:tgtEl>
                                          <p:spTgt spid="634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3493"/>
                </p:tgtEl>
              </p:cMediaNode>
            </p:video>
            <p:seq concurrent="1" nextAc="seek">
              <p:cTn id="8" restart="whenNotActive" fill="hold" evtFilter="cancelBubble" nodeType="interactiveSeq">
                <p:stCondLst>
                  <p:cond evt="onClick" delay="0">
                    <p:tgtEl>
                      <p:spTgt spid="6349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3493"/>
                                        </p:tgtEl>
                                      </p:cBhvr>
                                    </p:cmd>
                                  </p:childTnLst>
                                </p:cTn>
                              </p:par>
                            </p:childTnLst>
                          </p:cTn>
                        </p:par>
                      </p:childTnLst>
                    </p:cTn>
                  </p:par>
                </p:childTnLst>
              </p:cTn>
              <p:nextCondLst>
                <p:cond evt="onClick" delay="0">
                  <p:tgtEl>
                    <p:spTgt spid="63493"/>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Completeness: random deletion</a:t>
            </a:r>
          </a:p>
        </p:txBody>
      </p:sp>
      <p:pic>
        <p:nvPicPr>
          <p:cNvPr id="192517" name="completeness.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4" name="Text Box 7"/>
          <p:cNvSpPr txBox="1">
            <a:spLocks noChangeArrowheads="1"/>
          </p:cNvSpPr>
          <p:nvPr/>
        </p:nvSpPr>
        <p:spPr bwMode="auto">
          <a:xfrm>
            <a:off x="827088" y="6596063"/>
            <a:ext cx="6246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http://bl831.als.lbl.gov/~jamesh/movies/completeness.mpeg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1925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2517"/>
                </p:tgtEl>
              </p:cMediaNode>
            </p:video>
            <p:seq concurrent="1" nextAc="seek">
              <p:cTn id="8" restart="whenNotActive" fill="hold" evtFilter="cancelBubble" nodeType="interactiveSeq">
                <p:stCondLst>
                  <p:cond evt="onClick" delay="0">
                    <p:tgtEl>
                      <p:spTgt spid="1925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517"/>
                                        </p:tgtEl>
                                      </p:cBhvr>
                                    </p:cmd>
                                  </p:childTnLst>
                                </p:cTn>
                              </p:par>
                            </p:childTnLst>
                          </p:cTn>
                        </p:par>
                      </p:childTnLst>
                    </p:cTn>
                  </p:par>
                </p:childTnLst>
              </p:cTn>
              <p:nextCondLst>
                <p:cond evt="onClick" delay="0">
                  <p:tgtEl>
                    <p:spTgt spid="1925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7818462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1664900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302083" name="Text Box 3"/>
          <p:cNvSpPr txBox="1">
            <a:spLocks noChangeArrowheads="1"/>
          </p:cNvSpPr>
          <p:nvPr/>
        </p:nvSpPr>
        <p:spPr bwMode="auto">
          <a:xfrm>
            <a:off x="533400" y="177165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000000"/>
                </a:solidFill>
                <a:cs typeface="Arial" pitchFamily="34" charset="0"/>
              </a:rPr>
              <a:t>   Put your crystal into the beam</a:t>
            </a:r>
          </a:p>
        </p:txBody>
      </p:sp>
    </p:spTree>
    <p:extLst>
      <p:ext uri="{BB962C8B-B14F-4D97-AF65-F5344CB8AC3E}">
        <p14:creationId xmlns:p14="http://schemas.microsoft.com/office/powerpoint/2010/main" val="78201819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7" name="Title 1"/>
          <p:cNvSpPr>
            <a:spLocks noGrp="1"/>
          </p:cNvSpPr>
          <p:nvPr>
            <p:ph type="title"/>
          </p:nvPr>
        </p:nvSpPr>
        <p:spPr/>
        <p:txBody>
          <a:bodyPr/>
          <a:lstStyle/>
          <a:p>
            <a:pPr algn="l" eaLnBrk="1" hangingPunct="1"/>
            <a:r>
              <a:rPr lang="en-US" altLang="en-US" smtClean="0"/>
              <a:t>Get thee to a</a:t>
            </a:r>
            <a:br>
              <a:rPr lang="en-US" altLang="en-US" smtClean="0"/>
            </a:br>
            <a:r>
              <a:rPr lang="en-US" altLang="en-US" smtClean="0"/>
              <a:t> microbeam?</a:t>
            </a:r>
          </a:p>
        </p:txBody>
      </p:sp>
      <p:sp>
        <p:nvSpPr>
          <p:cNvPr id="195588"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cs typeface="Arial" pitchFamily="34" charset="0"/>
              </a:rPr>
              <a:t>Evans </a:t>
            </a:r>
            <a:r>
              <a:rPr lang="en-US" altLang="en-US" sz="1600" i="1">
                <a:solidFill>
                  <a:srgbClr val="000000"/>
                </a:solidFill>
                <a:cs typeface="Arial" pitchFamily="34" charset="0"/>
              </a:rPr>
              <a:t>et al. </a:t>
            </a:r>
            <a:r>
              <a:rPr lang="en-US" altLang="en-US" sz="1600">
                <a:solidFill>
                  <a:srgbClr val="000000"/>
                </a:solidFill>
                <a:cs typeface="Arial" pitchFamily="34" charset="0"/>
              </a:rPr>
              <a:t>(2011)."Macromolecular microcrystallography", </a:t>
            </a:r>
            <a:r>
              <a:rPr lang="en-US" altLang="en-US" sz="1600" i="1">
                <a:solidFill>
                  <a:srgbClr val="000000"/>
                </a:solidFill>
                <a:cs typeface="Arial" pitchFamily="34" charset="0"/>
              </a:rPr>
              <a:t>Crystallography Reviews</a:t>
            </a:r>
            <a:r>
              <a:rPr lang="en-US" altLang="en-US" sz="1600">
                <a:solidFill>
                  <a:srgbClr val="000000"/>
                </a:solidFill>
                <a:cs typeface="Arial" pitchFamily="34" charset="0"/>
              </a:rPr>
              <a:t> </a:t>
            </a:r>
            <a:r>
              <a:rPr lang="en-US" altLang="en-US" sz="1600" b="1">
                <a:solidFill>
                  <a:srgbClr val="000000"/>
                </a:solidFill>
                <a:cs typeface="Arial" pitchFamily="34" charset="0"/>
              </a:rPr>
              <a:t>17</a:t>
            </a:r>
            <a:r>
              <a:rPr lang="en-US" altLang="en-US" sz="1600">
                <a:solidFill>
                  <a:srgbClr val="000000"/>
                </a:solidFill>
                <a:cs typeface="Arial" pitchFamily="34" charset="0"/>
              </a:rPr>
              <a:t>, 105-142. </a:t>
            </a:r>
          </a:p>
        </p:txBody>
      </p:sp>
      <p:sp>
        <p:nvSpPr>
          <p:cNvPr id="5" name="Rectangle 4"/>
          <p:cNvSpPr/>
          <p:nvPr/>
        </p:nvSpPr>
        <p:spPr>
          <a:xfrm>
            <a:off x="3576638" y="3481388"/>
            <a:ext cx="180975" cy="182562"/>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4F4F"/>
              </a:solidFill>
            </a:endParaRPr>
          </a:p>
        </p:txBody>
      </p:sp>
    </p:spTree>
    <p:extLst>
      <p:ext uri="{BB962C8B-B14F-4D97-AF65-F5344CB8AC3E}">
        <p14:creationId xmlns:p14="http://schemas.microsoft.com/office/powerpoint/2010/main" val="4208860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path" presetSubtype="0" accel="50000" decel="50000" fill="hold" grpId="0" nodeType="withEffect">
                                  <p:stCondLst>
                                    <p:cond delay="0"/>
                                  </p:stCondLst>
                                  <p:childTnLst>
                                    <p:animMotion origin="layout" path="M 2.77778E-6 1.85185E-6 C 0.00295 0.00023 0.00538 0.00301 0.00677 0.00694 L 0.00989 0.01666 C 0.01059 0.01875 0.01163 0.01991 0.01284 0.01991 C 0.01475 0.01991 0.01649 0.0169 0.01666 0.01273 C 0.01649 0.00949 0.01475 0.00625 0.01284 0.00625 C 0.01163 0.00625 0.01059 0.00764 0.00989 0.00949 L 0.00677 0.01898 C 0.00538 0.02315 0.00295 0.02592 2.77778E-6 0.02662 C -0.00313 0.02592 -0.00573 0.02315 -0.00712 0.01898 L -0.01007 0.00949 C -0.01077 0.00764 -0.01181 0.00625 -0.0132 0.00625 C -0.01511 0.00625 -0.01667 0.00949 -0.01667 0.01273 C -0.01667 0.0169 -0.01511 0.01991 -0.0132 0.01991 C -0.01181 0.01991 -0.01077 0.01875 -0.01007 0.01666 L -0.00712 0.00694 C -0.00573 0.00301 -0.00313 0.00023 2.77778E-6 1.85185E-6 Z " pathEditMode="relative" rAng="0" ptsTypes="fFffffFffFffffFff">
                                      <p:cBhvr>
                                        <p:cTn id="6" dur="5000" fill="hold"/>
                                        <p:tgtEl>
                                          <p:spTgt spid="5"/>
                                        </p:tgtEl>
                                        <p:attrNameLst>
                                          <p:attrName>ppt_x</p:attrName>
                                          <p:attrName>ppt_y</p:attrName>
                                        </p:attrNameLst>
                                      </p:cBhvr>
                                      <p:rCtr x="0"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196611" name="Text Box 3"/>
          <p:cNvSpPr txBox="1">
            <a:spLocks noChangeArrowheads="1"/>
          </p:cNvSpPr>
          <p:nvPr/>
        </p:nvSpPr>
        <p:spPr bwMode="auto">
          <a:xfrm>
            <a:off x="533400" y="177165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the whole crystal</a:t>
            </a:r>
          </a:p>
        </p:txBody>
      </p:sp>
    </p:spTree>
    <p:extLst>
      <p:ext uri="{BB962C8B-B14F-4D97-AF65-F5344CB8AC3E}">
        <p14:creationId xmlns:p14="http://schemas.microsoft.com/office/powerpoint/2010/main" val="639761027"/>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Group 2"/>
          <p:cNvGrpSpPr>
            <a:grpSpLocks/>
          </p:cNvGrpSpPr>
          <p:nvPr/>
        </p:nvGrpSpPr>
        <p:grpSpPr bwMode="auto">
          <a:xfrm>
            <a:off x="5548313" y="2247900"/>
            <a:ext cx="2847975" cy="2832100"/>
            <a:chOff x="3494" y="1415"/>
            <a:chExt cx="1794" cy="1784"/>
          </a:xfrm>
        </p:grpSpPr>
        <p:sp>
          <p:nvSpPr>
            <p:cNvPr id="19764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764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
        <p:nvSpPr>
          <p:cNvPr id="197635"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7636"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7637" name="Rectangle 9"/>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763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7640" name="Rectangle 13"/>
          <p:cNvSpPr>
            <a:spLocks noChangeArrowheads="1"/>
          </p:cNvSpPr>
          <p:nvPr/>
        </p:nvSpPr>
        <p:spPr bwMode="auto">
          <a:xfrm rot="5400000">
            <a:off x="2778125" y="3502025"/>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1" name="Freeform 14"/>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7642" name="Freeform 15"/>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7643" name="Oval 16"/>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4"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4176832598"/>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nvGrpSpPr>
          <p:cNvPr id="198659" name="Group 2"/>
          <p:cNvGrpSpPr>
            <a:grpSpLocks/>
          </p:cNvGrpSpPr>
          <p:nvPr/>
        </p:nvGrpSpPr>
        <p:grpSpPr bwMode="auto">
          <a:xfrm>
            <a:off x="5548313" y="2247900"/>
            <a:ext cx="2847975" cy="2832100"/>
            <a:chOff x="3494" y="1415"/>
            <a:chExt cx="1794" cy="1784"/>
          </a:xfrm>
        </p:grpSpPr>
        <p:sp>
          <p:nvSpPr>
            <p:cNvPr id="1986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86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1" name="Rectangle 9"/>
          <p:cNvSpPr>
            <a:spLocks noGrp="1" noChangeArrowheads="1"/>
          </p:cNvSpPr>
          <p:nvPr>
            <p:ph type="title"/>
          </p:nvPr>
        </p:nvSpPr>
        <p:spPr/>
        <p:txBody>
          <a:bodyPr/>
          <a:lstStyle/>
          <a:p>
            <a:pPr eaLnBrk="1" hangingPunct="1"/>
            <a:r>
              <a:rPr lang="en-US" altLang="en-US" sz="4000" smtClean="0"/>
              <a:t>shoot the whole crystal</a:t>
            </a:r>
          </a:p>
        </p:txBody>
      </p:sp>
      <p:sp>
        <p:nvSpPr>
          <p:cNvPr id="198662"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8663"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8664"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8665"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8666"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7"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8"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8669"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255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2" name="Group 2"/>
          <p:cNvGrpSpPr>
            <a:grpSpLocks/>
          </p:cNvGrpSpPr>
          <p:nvPr/>
        </p:nvGrpSpPr>
        <p:grpSpPr bwMode="auto">
          <a:xfrm>
            <a:off x="5548313" y="2247900"/>
            <a:ext cx="2847975" cy="2832100"/>
            <a:chOff x="3494" y="1415"/>
            <a:chExt cx="1794" cy="1784"/>
          </a:xfrm>
        </p:grpSpPr>
        <p:sp>
          <p:nvSpPr>
            <p:cNvPr id="19969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969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
        <p:nvSpPr>
          <p:cNvPr id="199683"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9684"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9685"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9686"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9688"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9689"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96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006285473"/>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00707" name="Text Box 3"/>
          <p:cNvSpPr txBox="1">
            <a:spLocks noChangeArrowheads="1"/>
          </p:cNvSpPr>
          <p:nvPr/>
        </p:nvSpPr>
        <p:spPr bwMode="auto">
          <a:xfrm>
            <a:off x="533400" y="177165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nothing but the crystal</a:t>
            </a:r>
          </a:p>
        </p:txBody>
      </p:sp>
    </p:spTree>
    <p:extLst>
      <p:ext uri="{BB962C8B-B14F-4D97-AF65-F5344CB8AC3E}">
        <p14:creationId xmlns:p14="http://schemas.microsoft.com/office/powerpoint/2010/main" val="361439529"/>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Group 2"/>
          <p:cNvGrpSpPr>
            <a:grpSpLocks/>
          </p:cNvGrpSpPr>
          <p:nvPr/>
        </p:nvGrpSpPr>
        <p:grpSpPr bwMode="auto">
          <a:xfrm>
            <a:off x="5548313" y="2247900"/>
            <a:ext cx="2847975" cy="2832100"/>
            <a:chOff x="3494" y="1415"/>
            <a:chExt cx="1794" cy="1784"/>
          </a:xfrm>
        </p:grpSpPr>
        <p:sp>
          <p:nvSpPr>
            <p:cNvPr id="20174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4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174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
        <p:nvSpPr>
          <p:cNvPr id="201731" name="Rectangle 6"/>
          <p:cNvSpPr>
            <a:spLocks noGrp="1" noChangeArrowheads="1"/>
          </p:cNvSpPr>
          <p:nvPr>
            <p:ph type="title"/>
          </p:nvPr>
        </p:nvSpPr>
        <p:spPr/>
        <p:txBody>
          <a:bodyPr/>
          <a:lstStyle/>
          <a:p>
            <a:pPr eaLnBrk="1" hangingPunct="1"/>
            <a:r>
              <a:rPr lang="en-US" altLang="en-US" sz="4000" smtClean="0"/>
              <a:t>shoot nothing but the crystal</a:t>
            </a:r>
          </a:p>
        </p:txBody>
      </p:sp>
      <p:sp>
        <p:nvSpPr>
          <p:cNvPr id="201732"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44744" name="Group 8"/>
          <p:cNvGrpSpPr>
            <a:grpSpLocks/>
          </p:cNvGrpSpPr>
          <p:nvPr/>
        </p:nvGrpSpPr>
        <p:grpSpPr bwMode="auto">
          <a:xfrm>
            <a:off x="-188913" y="2224088"/>
            <a:ext cx="8586788" cy="2870200"/>
            <a:chOff x="-119" y="1401"/>
            <a:chExt cx="5409" cy="1808"/>
          </a:xfrm>
        </p:grpSpPr>
        <p:sp>
          <p:nvSpPr>
            <p:cNvPr id="201741"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1742"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1734" name="Group 11"/>
          <p:cNvGrpSpPr>
            <a:grpSpLocks/>
          </p:cNvGrpSpPr>
          <p:nvPr/>
        </p:nvGrpSpPr>
        <p:grpSpPr bwMode="auto">
          <a:xfrm rot="5400000">
            <a:off x="1725612" y="4021138"/>
            <a:ext cx="2238375" cy="501650"/>
            <a:chOff x="1288" y="3758"/>
            <a:chExt cx="1410" cy="316"/>
          </a:xfrm>
        </p:grpSpPr>
        <p:sp>
          <p:nvSpPr>
            <p:cNvPr id="201736"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1737"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38"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1739"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1740"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173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3328766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2"/>
          <p:cNvGrpSpPr>
            <a:grpSpLocks/>
          </p:cNvGrpSpPr>
          <p:nvPr/>
        </p:nvGrpSpPr>
        <p:grpSpPr bwMode="auto">
          <a:xfrm>
            <a:off x="5548313" y="2247900"/>
            <a:ext cx="2847975" cy="2832100"/>
            <a:chOff x="3494" y="1415"/>
            <a:chExt cx="1794" cy="1784"/>
          </a:xfrm>
        </p:grpSpPr>
        <p:sp>
          <p:nvSpPr>
            <p:cNvPr id="2027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27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2755" name="Group 6"/>
          <p:cNvGrpSpPr>
            <a:grpSpLocks/>
          </p:cNvGrpSpPr>
          <p:nvPr/>
        </p:nvGrpSpPr>
        <p:grpSpPr bwMode="auto">
          <a:xfrm>
            <a:off x="-188913" y="2224088"/>
            <a:ext cx="8586788" cy="2870200"/>
            <a:chOff x="-119" y="1401"/>
            <a:chExt cx="5409" cy="1808"/>
          </a:xfrm>
        </p:grpSpPr>
        <p:sp>
          <p:nvSpPr>
            <p:cNvPr id="202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2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756" name="Rectangle 10"/>
          <p:cNvSpPr>
            <a:spLocks noGrp="1" noChangeArrowheads="1"/>
          </p:cNvSpPr>
          <p:nvPr>
            <p:ph type="title"/>
          </p:nvPr>
        </p:nvSpPr>
        <p:spPr/>
        <p:txBody>
          <a:bodyPr/>
          <a:lstStyle/>
          <a:p>
            <a:pPr eaLnBrk="1" hangingPunct="1"/>
            <a:r>
              <a:rPr lang="en-US" altLang="en-US" sz="4000" smtClean="0"/>
              <a:t>shoot nothing but the crystal</a:t>
            </a:r>
          </a:p>
        </p:txBody>
      </p:sp>
      <p:sp>
        <p:nvSpPr>
          <p:cNvPr id="202757"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02758" name="Group 12"/>
          <p:cNvGrpSpPr>
            <a:grpSpLocks/>
          </p:cNvGrpSpPr>
          <p:nvPr/>
        </p:nvGrpSpPr>
        <p:grpSpPr bwMode="auto">
          <a:xfrm rot="5400000">
            <a:off x="1725612" y="4021138"/>
            <a:ext cx="2238375" cy="501650"/>
            <a:chOff x="1288" y="3758"/>
            <a:chExt cx="1410" cy="316"/>
          </a:xfrm>
        </p:grpSpPr>
        <p:sp>
          <p:nvSpPr>
            <p:cNvPr id="202762"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2763"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4"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2765"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2766"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2759"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0"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1"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9474694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27741</TotalTime>
  <Words>3966</Words>
  <Application>Microsoft Office PowerPoint</Application>
  <PresentationFormat>On-screen Show (4:3)</PresentationFormat>
  <Paragraphs>1293</Paragraphs>
  <Slides>209</Slides>
  <Notes>8</Notes>
  <HiddenSlides>4</HiddenSlides>
  <MMClips>8</MMClips>
  <ScaleCrop>false</ScaleCrop>
  <HeadingPairs>
    <vt:vector size="8" baseType="variant">
      <vt:variant>
        <vt:lpstr>Fonts Used</vt:lpstr>
      </vt:variant>
      <vt:variant>
        <vt:i4>3</vt:i4>
      </vt:variant>
      <vt:variant>
        <vt:lpstr>Theme</vt:lpstr>
      </vt:variant>
      <vt:variant>
        <vt:i4>15</vt:i4>
      </vt:variant>
      <vt:variant>
        <vt:lpstr>Embedded OLE Servers</vt:lpstr>
      </vt:variant>
      <vt:variant>
        <vt:i4>4</vt:i4>
      </vt:variant>
      <vt:variant>
        <vt:lpstr>Slide Titles</vt:lpstr>
      </vt:variant>
      <vt:variant>
        <vt:i4>209</vt:i4>
      </vt:variant>
    </vt:vector>
  </HeadingPairs>
  <TitlesOfParts>
    <vt:vector size="231" baseType="lpstr">
      <vt:lpstr>Arial</vt:lpstr>
      <vt:lpstr>Courier New</vt:lpstr>
      <vt:lpstr>Comic Sans MS</vt:lpstr>
      <vt:lpstr>Default Design</vt:lpstr>
      <vt:lpstr>10_Default Design</vt:lpstr>
      <vt:lpstr>13_Default Design</vt:lpstr>
      <vt:lpstr>8_Default Design</vt:lpstr>
      <vt:lpstr>1_Default Design</vt:lpstr>
      <vt:lpstr>2_Default Design</vt:lpstr>
      <vt:lpstr>3_Default Design</vt:lpstr>
      <vt:lpstr>4_Default Design</vt:lpstr>
      <vt:lpstr>5_Default Design</vt:lpstr>
      <vt:lpstr>4_Office Theme</vt:lpstr>
      <vt:lpstr>6_Default Design</vt:lpstr>
      <vt:lpstr>7_Default Design</vt:lpstr>
      <vt:lpstr>9_Default Design</vt:lpstr>
      <vt:lpstr>Office Theme</vt:lpstr>
      <vt:lpstr>11_Default Design</vt:lpstr>
      <vt:lpstr>Microsoft Equation 3.0</vt:lpstr>
      <vt:lpstr>Microsoft Graph Chart</vt:lpstr>
      <vt:lpstr>Chart</vt:lpstr>
      <vt:lpstr>Equation</vt:lpstr>
      <vt:lpstr>PowerPoint File available:</vt:lpstr>
      <vt:lpstr>Acknowledgements</vt:lpstr>
      <vt:lpstr>Snapshot from single virus particle</vt:lpstr>
      <vt:lpstr>The “success rate”  of structure determination</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100% SeMet incorporation</vt:lpstr>
      <vt:lpstr>100% S -Met incorporation</vt:lpstr>
      <vt:lpstr>Phase Problem: Se vs S</vt:lpstr>
      <vt:lpstr>Phase Problem: Se vs S</vt:lpstr>
      <vt:lpstr>Phase Problem: Se vs S</vt:lpstr>
      <vt:lpstr>Phase Problem: Se vs S</vt:lpstr>
      <vt:lpstr>Phase Problem: Se vs S</vt:lpstr>
      <vt:lpstr>PowerPoint Presentation</vt:lpstr>
      <vt:lpstr>PowerPoint Presentation</vt:lpstr>
      <vt:lpstr>PowerPoint Presentation</vt:lpstr>
      <vt:lpstr>PowerPoint Presentation</vt:lpstr>
      <vt:lpstr>Finding sites</vt:lpstr>
      <vt:lpstr>Finding sites</vt:lpstr>
      <vt:lpstr>Finding sites</vt:lpstr>
      <vt:lpstr>Finding sites</vt:lpstr>
      <vt:lpstr>Finding sites</vt:lpstr>
      <vt:lpstr>MR simulation</vt:lpstr>
      <vt:lpstr>The transitions are sharp!</vt:lpstr>
      <vt:lpstr>Beamline optics … simplified</vt:lpstr>
      <vt:lpstr>X-ray data are 3D!</vt:lpstr>
      <vt:lpstr>Where do photons go?</vt:lpstr>
      <vt:lpstr>Elastic scattering</vt:lpstr>
      <vt:lpstr>Elastic scattering</vt:lpstr>
      <vt:lpstr>Where do photons go?</vt:lpstr>
      <vt:lpstr>Elastic scattering</vt:lpstr>
      <vt:lpstr>Inelastic scattering</vt:lpstr>
      <vt:lpstr>Where do photons go?</vt:lpstr>
      <vt:lpstr>Where do photons go?</vt:lpstr>
      <vt:lpstr>Where do photons go?</vt:lpstr>
      <vt:lpstr>Photoelectric absorption</vt:lpstr>
      <vt:lpstr>Photoelectric absorption</vt:lpstr>
      <vt:lpstr>Fluorescence</vt:lpstr>
      <vt:lpstr>Fluorescence</vt:lpstr>
      <vt:lpstr>Metal identification</vt:lpstr>
      <vt:lpstr>Auger emission</vt:lpstr>
      <vt:lpstr>Auger emission</vt:lpstr>
      <vt:lpstr>Sample atoms</vt:lpstr>
      <vt:lpstr>Sample atoms</vt:lpstr>
      <vt:lpstr>Primary ionization</vt:lpstr>
      <vt:lpstr>Secondary ionizations</vt:lpstr>
      <vt:lpstr>Ionization track</vt:lpstr>
      <vt:lpstr>PowerPoint Presentation</vt:lpstr>
      <vt:lpstr>PowerPoint Presentation</vt:lpstr>
      <vt:lpstr>Where do photons go?</vt:lpstr>
      <vt:lpstr>Where do photons go?</vt:lpstr>
      <vt:lpstr>Where do photons go?</vt:lpstr>
      <vt:lpstr>Where do photons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Resolution</vt:lpstr>
      <vt:lpstr>Resolution: low-angle cutoff</vt:lpstr>
      <vt:lpstr>R-factor</vt:lpstr>
      <vt:lpstr>Figure of Merit</vt:lpstr>
      <vt:lpstr>Overloads</vt:lpstr>
      <vt:lpstr>Completeness: missing wedge</vt:lpstr>
      <vt:lpstr>Completeness: random deletion</vt:lpstr>
      <vt:lpstr>At the beamline…</vt:lpstr>
      <vt:lpstr>beam size vs xtal size</vt:lpstr>
      <vt:lpstr>Get thee to a  microbeam?</vt:lpstr>
      <vt:lpstr>beam size vs xtal size</vt:lpstr>
      <vt:lpstr>shoot the whole crystal</vt:lpstr>
      <vt:lpstr>shoot the whole crystal</vt:lpstr>
      <vt:lpstr>shoot the whole crystal</vt:lpstr>
      <vt:lpstr>beam size vs xtal size</vt:lpstr>
      <vt:lpstr>shoot nothing but the crystal</vt:lpstr>
      <vt:lpstr>shoot nothing but the crystal</vt:lpstr>
      <vt:lpstr>X-ray scattering “rules”:</vt:lpstr>
      <vt:lpstr>PowerPoint Presentation</vt:lpstr>
      <vt:lpstr>beam size vs xtal size</vt:lpstr>
      <vt:lpstr>Background scattering</vt:lpstr>
      <vt:lpstr>Background scattering</vt:lpstr>
      <vt:lpstr>The truth about x-ray beams</vt:lpstr>
      <vt:lpstr>The truth about x-ray beams</vt:lpstr>
      <vt:lpstr>The truth about x-ray beams</vt:lpstr>
      <vt:lpstr>The truth about x-ray beams</vt:lpstr>
      <vt:lpstr>The truth about x-ray beams</vt:lpstr>
      <vt:lpstr>The truth about x-ray beams</vt:lpstr>
      <vt:lpstr>The truth about x-ray beams</vt:lpstr>
      <vt:lpstr>Fine Slicing</vt:lpstr>
      <vt:lpstr>Classes of error in MX</vt:lpstr>
      <vt:lpstr>Optimal exposure time (faint spots)</vt:lpstr>
      <vt:lpstr>beam size vs xtal size</vt:lpstr>
      <vt:lpstr>Get thee to a  microbeam?</vt:lpstr>
      <vt:lpstr>At the beamline…</vt:lpstr>
      <vt:lpstr>PowerPoint Presentation</vt:lpstr>
      <vt:lpstr>Fractional error</vt:lpstr>
      <vt:lpstr>Can you count to 1,000,000 ?</vt:lpstr>
      <vt:lpstr>PowerPoint Presentation</vt:lpstr>
      <vt:lpstr>PowerPoint Presentation</vt:lpstr>
      <vt:lpstr>PowerPoint Presentation</vt:lpstr>
      <vt:lpstr>PowerPoint Presentation</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Detector calibration: 7235 eV</vt:lpstr>
      <vt:lpstr>Detector calibration: 7247 eV</vt:lpstr>
      <vt:lpstr>Gadox calibration vs energy</vt:lpstr>
      <vt:lpstr>PowerPoint Presentation</vt:lpstr>
      <vt:lpstr>PowerPoint Presentation</vt:lpstr>
      <vt:lpstr>PowerPoint Presentation</vt:lpstr>
      <vt:lpstr>Pilatus: 1-module shift</vt:lpstr>
      <vt:lpstr>PowerPoint Presentation</vt:lpstr>
      <vt:lpstr>PowerPoint Presentation</vt:lpstr>
      <vt:lpstr>PowerPoint Presentation</vt:lpstr>
      <vt:lpstr>PowerPoint Presentation</vt:lpstr>
      <vt:lpstr>PowerPoint Presentation</vt:lpstr>
      <vt:lpstr>Fractional error</vt:lpstr>
      <vt:lpstr>Systematic error does not “average out”</vt:lpstr>
      <vt:lpstr>PowerPoint Presentation</vt:lpstr>
      <vt:lpstr>Dose slicing</vt:lpstr>
      <vt:lpstr>Data collection parameters:</vt:lpstr>
      <vt:lpstr>PowerPoint Presentation</vt:lpstr>
      <vt:lpstr>140-fold multiplicity</vt:lpstr>
      <vt:lpstr>140-fold multiplicity</vt:lpstr>
      <vt:lpstr>140-fold multiplicity</vt:lpstr>
      <vt:lpstr>140-fold multiplicity</vt:lpstr>
      <vt:lpstr>Discerning Na+ from Mg++</vt:lpstr>
      <vt:lpstr>140-fold multiplicity</vt:lpstr>
      <vt:lpstr>Suggested anomalous protocol:</vt:lpstr>
      <vt:lpstr>Summary</vt:lpstr>
      <vt:lpstr>Summary</vt:lpstr>
      <vt:lpstr>Why harvest at all?</vt:lpstr>
      <vt:lpstr>Why harvest at all?</vt:lpstr>
      <vt:lpstr>X-ray transmission of materials</vt:lpstr>
      <vt:lpstr>X-ray scattering of materials</vt:lpstr>
      <vt:lpstr>naked xtal</vt:lpstr>
      <vt:lpstr>Crowfoot Cell</vt:lpstr>
      <vt:lpstr>Crowfoot Cell</vt:lpstr>
      <vt:lpstr>Crowfoot Cell</vt:lpstr>
      <vt:lpstr>Fluidigm RT/cryo mount</vt:lpstr>
      <vt:lpstr>Plate goniometers</vt:lpstr>
      <vt:lpstr>PowerPoint Presentation</vt:lpstr>
      <vt:lpstr>PowerPoint Presentation</vt:lpstr>
      <vt:lpstr>Why harvest at all?</vt:lpstr>
      <vt:lpstr>PowerPoint Presentation</vt:lpstr>
      <vt:lpstr>PowerPoint Presentation</vt:lpstr>
      <vt:lpstr>Example Data</vt:lpstr>
      <vt:lpstr>Room temperature damage rates</vt:lpstr>
      <vt:lpstr>Room temperature damage rates</vt:lpstr>
      <vt:lpstr>Every spot is an unpaired partial!</vt:lpstr>
      <vt:lpstr>Every spot is an unpaired partial!</vt:lpstr>
      <vt:lpstr>Internal consistency of data</vt:lpstr>
      <vt:lpstr>what is “partiality”?</vt:lpstr>
      <vt:lpstr>Why harvest at all?</vt:lpstr>
      <vt:lpstr>Why harvest at all?</vt:lpstr>
      <vt:lpstr>MiTeGen RT cell</vt:lpstr>
      <vt:lpstr>Free-mounting system</vt:lpstr>
      <vt:lpstr>Summary</vt:lpstr>
      <vt:lpstr>avoiding overlaps</vt:lpstr>
      <vt:lpstr>avoiding overlaps</vt:lpstr>
      <vt:lpstr>At the beamline…</vt:lpstr>
      <vt:lpstr>Major Phasing techniques</vt:lpstr>
      <vt:lpstr>PowerPoint Presentation</vt:lpstr>
      <vt:lpstr>PowerPoint Presentation</vt:lpstr>
      <vt:lpstr>Major Phasing techniques</vt:lpstr>
      <vt:lpstr>“R” factors</vt:lpstr>
      <vt:lpstr>“R” factors</vt:lpstr>
      <vt:lpstr>“R” factors</vt:lpstr>
      <vt:lpstr>PowerPoint Presentation</vt:lpstr>
      <vt:lpstr>PowerPoint Presentation</vt:lpstr>
      <vt:lpstr>PowerPoint Presentation</vt:lpstr>
      <vt:lpstr>PowerPoint Presentation</vt:lpstr>
      <vt:lpstr>“R” factors</vt:lpstr>
      <vt:lpstr>Rmerge</vt:lpstr>
      <vt:lpstr>“R” factors</vt:lpstr>
      <vt:lpstr>Is the structure any good?</vt:lpstr>
      <vt:lpstr>“B” factors</vt:lpstr>
      <vt:lpstr>Is the structure any good?</vt:lpstr>
      <vt:lpstr>Detector calibration: 7247 eV</vt:lpstr>
      <vt:lpstr>Detector calibration: 7235 eV</vt:lpstr>
      <vt:lpstr>Detector calibration: ALS 8.3.1</vt:lpstr>
      <vt:lpstr>Detector calibration errors: detector 2</vt:lpstr>
      <vt:lpstr>Detector calibration errors: detector 3</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Crystallography</dc:title>
  <dc:creator>James Holton</dc:creator>
  <cp:lastModifiedBy>JMHolton</cp:lastModifiedBy>
  <cp:revision>42</cp:revision>
  <dcterms:created xsi:type="dcterms:W3CDTF">2010-03-07T18:24:14Z</dcterms:created>
  <dcterms:modified xsi:type="dcterms:W3CDTF">2015-10-17T00:18:59Z</dcterms:modified>
</cp:coreProperties>
</file>